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9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0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8" autoAdjust="0"/>
    <p:restoredTop sz="85627" autoAdjust="0"/>
  </p:normalViewPr>
  <p:slideViewPr>
    <p:cSldViewPr snapToGrid="0">
      <p:cViewPr varScale="1">
        <p:scale>
          <a:sx n="75" d="100"/>
          <a:sy n="75" d="100"/>
        </p:scale>
        <p:origin x="127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8DCC7-F594-4969-9F91-7556AF1F6A88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36547-F923-409C-9607-8FA548E30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982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D23A4-5301-44F5-9FE1-22E5C0F4586F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6485C-1ADC-423B-BEF1-AD8BB5681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153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485C-1ADC-423B-BEF1-AD8BB568123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78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485C-1ADC-423B-BEF1-AD8BB568123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357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485C-1ADC-423B-BEF1-AD8BB568123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93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485C-1ADC-423B-BEF1-AD8BB568123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224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485C-1ADC-423B-BEF1-AD8BB568123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111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485C-1ADC-423B-BEF1-AD8BB568123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352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485C-1ADC-423B-BEF1-AD8BB568123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916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485C-1ADC-423B-BEF1-AD8BB568123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9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485C-1ADC-423B-BEF1-AD8BB568123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28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인공신경망이 정책을 근사하는 것을 그림으로 표현한 것입니다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smtClean="0"/>
              <a:t>그림과 같이 인공신경망의 입력은 상태가 되고 출력은 각 행동을 할 확률이 됩니다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smtClean="0"/>
              <a:t>따라서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정책신경망에서는 출력 층의 활성 함수로 </a:t>
            </a:r>
            <a:r>
              <a:rPr lang="en-US" altLang="ko-KR" b="1" dirty="0" err="1" smtClean="0"/>
              <a:t>Softmax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함수를 사용합니다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 smtClean="0"/>
              <a:t>(※</a:t>
            </a:r>
            <a:r>
              <a:rPr lang="ko-KR" altLang="en-US" b="1" dirty="0" err="1" smtClean="0"/>
              <a:t>정책신경망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정책 기반 강화학습에서 정책을 근사하는 </a:t>
            </a:r>
            <a:r>
              <a:rPr lang="ko-KR" altLang="en-US" b="1" dirty="0" err="1" smtClean="0"/>
              <a:t>인공신경망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485C-1ADC-423B-BEF1-AD8BB568123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680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/>
              <a:t>(</a:t>
            </a:r>
            <a:r>
              <a:rPr lang="en-US" altLang="ko-KR" b="1" dirty="0" err="1" smtClean="0"/>
              <a:t>Softmax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정책신경망에는 </a:t>
            </a:r>
            <a:r>
              <a:rPr lang="en-US" altLang="ko-KR" b="1" dirty="0" err="1" smtClean="0"/>
              <a:t>model.complie</a:t>
            </a:r>
            <a:r>
              <a:rPr lang="ko-KR" altLang="en-US" b="1" dirty="0" smtClean="0"/>
              <a:t>이 없습니다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smtClean="0"/>
              <a:t>딥살사에서는 인공신경망의 학습을 </a:t>
            </a:r>
            <a:r>
              <a:rPr lang="en-US" altLang="ko-KR" b="1" dirty="0" smtClean="0"/>
              <a:t>MSE </a:t>
            </a:r>
            <a:r>
              <a:rPr lang="ko-KR" altLang="en-US" b="1" dirty="0" smtClean="0"/>
              <a:t>오차를 줄이는 방식으로 진행했습니다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smtClean="0"/>
              <a:t>정책신경망에서는 </a:t>
            </a:r>
            <a:r>
              <a:rPr lang="en-US" altLang="ko-KR" b="1" dirty="0" smtClean="0"/>
              <a:t>MSE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오차 함수를 사용하지 않기 때문에 따로 오류 함수를 정의해야 합니다</a:t>
            </a:r>
            <a:r>
              <a:rPr lang="en-US" altLang="ko-KR" b="1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(※</a:t>
            </a:r>
            <a:r>
              <a:rPr lang="ko-KR" altLang="en-US" b="1" dirty="0" err="1" smtClean="0"/>
              <a:t>정책신경망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정책 기반 강화학습에서 정책을 근사하는 </a:t>
            </a:r>
            <a:r>
              <a:rPr lang="ko-KR" altLang="en-US" b="1" dirty="0" err="1" smtClean="0"/>
              <a:t>인공신경망</a:t>
            </a:r>
            <a:r>
              <a:rPr lang="en-US" altLang="ko-KR" b="1" dirty="0" smtClean="0"/>
              <a:t>)</a:t>
            </a:r>
            <a:endParaRPr lang="ko-KR" altLang="en-US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485C-1ADC-423B-BEF1-AD8BB568123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218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b="1" dirty="0" smtClean="0"/>
                  <a:t>정책신경망으로 정책을 대체하기 때문에 수식 </a:t>
                </a:r>
                <a:r>
                  <a:rPr lang="en-US" altLang="ko-KR" b="1" dirty="0" smtClean="0"/>
                  <a:t>5.12</a:t>
                </a:r>
                <a:r>
                  <a:rPr lang="ko-KR" altLang="en-US" b="1" dirty="0" smtClean="0"/>
                  <a:t>처럼 </a:t>
                </a:r>
                <a14:m>
                  <m:oMath xmlns:m="http://schemas.openxmlformats.org/officeDocument/2006/math">
                    <m:r>
                      <a:rPr lang="ko-KR" altLang="en-US" sz="1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ko-KR" altLang="en-US" b="1" dirty="0" smtClean="0"/>
                  <a:t>라는 정책신경망의 가중치값으로 정책을 표현할 수 있습니다</a:t>
                </a:r>
                <a:r>
                  <a:rPr lang="en-US" altLang="ko-KR" b="1" dirty="0" smtClean="0"/>
                  <a:t>.</a:t>
                </a:r>
              </a:p>
              <a:p>
                <a:r>
                  <a:rPr lang="ko-KR" altLang="en-US" b="1" dirty="0" smtClean="0"/>
                  <a:t>누적 보상은 최적화하고자 하는 </a:t>
                </a:r>
                <a:r>
                  <a:rPr lang="ko-KR" altLang="en-US" b="1" dirty="0" err="1" smtClean="0"/>
                  <a:t>목표함수가</a:t>
                </a:r>
                <a:r>
                  <a:rPr lang="ko-KR" altLang="en-US" b="1" dirty="0" smtClean="0"/>
                  <a:t> 되며 최적화를 하게 되는 변수는 정책신경망의 계수입니다</a:t>
                </a:r>
                <a:r>
                  <a:rPr lang="en-US" altLang="ko-KR" b="1" dirty="0" smtClean="0"/>
                  <a:t>. </a:t>
                </a:r>
                <a:r>
                  <a:rPr lang="ko-KR" altLang="en-US" b="1" dirty="0" smtClean="0"/>
                  <a:t>이를 식으로 나타내면 수식 </a:t>
                </a:r>
                <a:r>
                  <a:rPr lang="en-US" altLang="ko-KR" b="1" dirty="0" smtClean="0"/>
                  <a:t>5.13</a:t>
                </a:r>
                <a:r>
                  <a:rPr lang="ko-KR" altLang="en-US" b="1" dirty="0" smtClean="0"/>
                  <a:t>과 같습니다</a:t>
                </a:r>
                <a:r>
                  <a:rPr lang="en-US" altLang="ko-KR" b="1" dirty="0" smtClean="0"/>
                  <a:t>.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b="1" dirty="0" smtClean="0"/>
                  <a:t>정책신경망으로 정책을 대체하기 때문에 수식 </a:t>
                </a:r>
                <a:r>
                  <a:rPr lang="en-US" altLang="ko-KR" b="1" dirty="0" smtClean="0"/>
                  <a:t>5.12</a:t>
                </a:r>
                <a:r>
                  <a:rPr lang="ko-KR" altLang="en-US" b="1" dirty="0" smtClean="0"/>
                  <a:t>처럼 </a:t>
                </a:r>
                <a:r>
                  <a:rPr lang="ko-KR" altLang="en-US" sz="1200" b="1" i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𝛉</a:t>
                </a:r>
                <a:r>
                  <a:rPr lang="ko-KR" altLang="en-US" b="1" dirty="0" smtClean="0"/>
                  <a:t>라는 정책신경망의 가중치값으로 정책을 표현할 수 있습니다</a:t>
                </a:r>
                <a:r>
                  <a:rPr lang="en-US" altLang="ko-KR" b="1" dirty="0" smtClean="0"/>
                  <a:t>.</a:t>
                </a:r>
              </a:p>
              <a:p>
                <a:r>
                  <a:rPr lang="ko-KR" altLang="en-US" b="1" dirty="0" smtClean="0"/>
                  <a:t>누적 보상은 최적화하고자 하는 </a:t>
                </a:r>
                <a:r>
                  <a:rPr lang="ko-KR" altLang="en-US" b="1" dirty="0" err="1" smtClean="0"/>
                  <a:t>목표함수가</a:t>
                </a:r>
                <a:r>
                  <a:rPr lang="ko-KR" altLang="en-US" b="1" dirty="0" smtClean="0"/>
                  <a:t> 되며 최적화를 하게 되는 변수는 정책신경망의 계수입니다</a:t>
                </a:r>
                <a:r>
                  <a:rPr lang="en-US" altLang="ko-KR" b="1" dirty="0" smtClean="0"/>
                  <a:t>. </a:t>
                </a:r>
                <a:r>
                  <a:rPr lang="ko-KR" altLang="en-US" b="1" dirty="0" smtClean="0"/>
                  <a:t>이를 식으로 나타내면 수식 </a:t>
                </a:r>
                <a:r>
                  <a:rPr lang="en-US" altLang="ko-KR" b="1" dirty="0" smtClean="0"/>
                  <a:t>5.13</a:t>
                </a:r>
                <a:r>
                  <a:rPr lang="ko-KR" altLang="en-US" b="1" dirty="0" smtClean="0"/>
                  <a:t>과 같습니다</a:t>
                </a:r>
                <a:r>
                  <a:rPr lang="en-US" altLang="ko-KR" b="1" dirty="0" smtClean="0"/>
                  <a:t>.</a:t>
                </a:r>
                <a:endParaRPr lang="ko-KR" altLang="en-US" b="1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485C-1ADC-423B-BEF1-AD8BB568123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532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b="1" dirty="0" smtClean="0"/>
                  <a:t>목표함수 </a:t>
                </a:r>
                <a:r>
                  <a:rPr lang="en-US" altLang="ko-KR" sz="1200" b="1" dirty="0" smtClean="0">
                    <a:solidFill>
                      <a:srgbClr val="FF0000"/>
                    </a:solidFill>
                  </a:rPr>
                  <a:t>J(</a:t>
                </a:r>
                <a14:m>
                  <m:oMath xmlns:m="http://schemas.openxmlformats.org/officeDocument/2006/math">
                    <m:r>
                      <a:rPr lang="ko-KR" altLang="en-US" sz="12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altLang="ko-KR" sz="1200" b="1" dirty="0" smtClean="0">
                    <a:solidFill>
                      <a:srgbClr val="FF0000"/>
                    </a:solidFill>
                  </a:rPr>
                  <a:t>)</a:t>
                </a:r>
                <a:r>
                  <a:rPr lang="ko-KR" altLang="en-US" b="1" dirty="0" smtClean="0"/>
                  <a:t>를 최적화하는 방법은 경사상승법을 사용합니다</a:t>
                </a:r>
                <a:r>
                  <a:rPr lang="en-US" altLang="ko-KR" b="1" dirty="0" smtClean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b="1" dirty="0" smtClean="0"/>
                  <a:t>어느 시간</a:t>
                </a:r>
                <a:r>
                  <a:rPr lang="ko-KR" altLang="en-US" b="1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ko-KR" b="1" i="1" baseline="0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baseline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baseline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b="1" dirty="0" smtClean="0"/>
                  <a:t>에서 정책신경망의 계수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ko-KR" b="1" i="1" baseline="0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baseline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baseline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b="1" dirty="0" smtClean="0"/>
                  <a:t>은 이전 시간의 계수인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ko-KR" b="1" i="1" baseline="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b="1" dirty="0" smtClean="0"/>
                  <a:t>에 </a:t>
                </a:r>
                <a:r>
                  <a:rPr lang="ko-KR" altLang="en-US" b="1" dirty="0" err="1" smtClean="0"/>
                  <a:t>목표함수의</a:t>
                </a:r>
                <a:r>
                  <a:rPr lang="ko-KR" altLang="en-US" b="1" dirty="0" smtClean="0"/>
                  <a:t> 미분인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ko-KR" altLang="en-US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sub>
                    </m:sSub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𝐉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b="1" i="0" smtClean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b="1" dirty="0" smtClean="0"/>
                  <a:t>의 일부분을 더한 값이 됩니다</a:t>
                </a:r>
                <a:r>
                  <a:rPr lang="en-US" altLang="ko-KR" b="1" dirty="0" smtClean="0"/>
                  <a:t>.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b="1" dirty="0" err="1" smtClean="0"/>
                  <a:t>목표함수</a:t>
                </a:r>
                <a:r>
                  <a:rPr lang="ko-KR" altLang="en-US" b="1" dirty="0" smtClean="0"/>
                  <a:t> </a:t>
                </a:r>
                <a:r>
                  <a:rPr lang="en-US" altLang="ko-KR" sz="1200" b="1" dirty="0" smtClean="0">
                    <a:solidFill>
                      <a:srgbClr val="FF0000"/>
                    </a:solidFill>
                  </a:rPr>
                  <a:t>J(</a:t>
                </a:r>
                <a:r>
                  <a:rPr lang="ko-KR" altLang="en-US" sz="1200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𝛉</a:t>
                </a:r>
                <a:r>
                  <a:rPr lang="en-US" altLang="ko-KR" sz="1200" b="1" dirty="0" smtClean="0">
                    <a:solidFill>
                      <a:srgbClr val="FF0000"/>
                    </a:solidFill>
                  </a:rPr>
                  <a:t>)</a:t>
                </a:r>
                <a:r>
                  <a:rPr lang="ko-KR" altLang="en-US" b="1" dirty="0" smtClean="0"/>
                  <a:t>를 최적화하는 방법은 경사상승법을 사용합니다</a:t>
                </a:r>
                <a:r>
                  <a:rPr lang="en-US" altLang="ko-KR" b="1" dirty="0" smtClean="0"/>
                  <a:t>.</a:t>
                </a:r>
                <a:endParaRPr lang="ko-KR" altLang="en-US" b="1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485C-1ADC-423B-BEF1-AD8BB568123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193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485C-1ADC-423B-BEF1-AD8BB568123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771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485C-1ADC-423B-BEF1-AD8BB568123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601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485C-1ADC-423B-BEF1-AD8BB568123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636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2018-02-07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Policy Gradient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70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2018-02-07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Policy Gradient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88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2018-02-07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Policy Gradient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73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2018-02-07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Policy Gradient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85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2018-02-07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Policy Gradient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88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2018-02-07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Policy Gradient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14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2018-02-07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Policy Gradient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01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2018-02-07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Policy Gradient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42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2018-02-07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Policy Gradient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87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2018-02-07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Policy Gradient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1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2018-02-07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Policy Gradient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2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2018-02-07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Policy Gradient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10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26652"/>
            <a:ext cx="10515600" cy="574206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6000" dirty="0" smtClean="0"/>
              <a:t>Chapter 5.</a:t>
            </a:r>
            <a:r>
              <a:rPr lang="en-US" altLang="ko-KR" sz="6000" b="1" dirty="0" smtClean="0">
                <a:ea typeface="문체부 제목 돋음체" panose="020B0609000101010101" pitchFamily="49" charset="-127"/>
              </a:rPr>
              <a:t/>
            </a:r>
            <a:br>
              <a:rPr lang="en-US" altLang="ko-KR" sz="6000" b="1" dirty="0" smtClean="0">
                <a:ea typeface="문체부 제목 돋음체" panose="020B0609000101010101" pitchFamily="49" charset="-127"/>
              </a:rPr>
            </a:br>
            <a:r>
              <a:rPr lang="en-US" altLang="ko-KR" sz="7200" b="1" dirty="0" smtClean="0">
                <a:ea typeface="문체부 제목 돋음체" panose="020B0609000101010101" pitchFamily="49" charset="-127"/>
              </a:rPr>
              <a:t>Policy Gradient</a:t>
            </a:r>
            <a:r>
              <a:rPr lang="en-US" altLang="ko-KR" sz="7200" dirty="0">
                <a:ea typeface="문체부 제목 돋음체" panose="020B0609000101010101" pitchFamily="49" charset="-127"/>
              </a:rPr>
              <a:t/>
            </a:r>
            <a:br>
              <a:rPr lang="en-US" altLang="ko-KR" sz="7200" dirty="0">
                <a:ea typeface="문체부 제목 돋음체" panose="020B0609000101010101" pitchFamily="49" charset="-127"/>
              </a:rPr>
            </a:br>
            <a:r>
              <a:rPr lang="en-US" altLang="ko-KR" dirty="0" smtClean="0">
                <a:ea typeface="문체부 제목 돋음체" panose="020B0609000101010101" pitchFamily="49" charset="-127"/>
              </a:rPr>
              <a:t/>
            </a:r>
            <a:br>
              <a:rPr lang="en-US" altLang="ko-KR" dirty="0" smtClean="0">
                <a:ea typeface="문체부 제목 돋음체" panose="020B0609000101010101" pitchFamily="49" charset="-127"/>
              </a:rPr>
            </a:br>
            <a:r>
              <a:rPr lang="en-US" altLang="ko-KR" sz="3600" dirty="0" smtClean="0"/>
              <a:t>Ho-Bin Choi</a:t>
            </a:r>
            <a:br>
              <a:rPr lang="en-US" altLang="ko-KR" sz="3600" dirty="0" smtClean="0"/>
            </a:br>
            <a:r>
              <a:rPr lang="en-US" altLang="ko-KR" sz="3600" dirty="0" err="1" smtClean="0"/>
              <a:t>LINK@KoreaTech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http://link.koreatech.ac.kr</a:t>
            </a:r>
            <a:endParaRPr lang="ko-KR" altLang="en-US" sz="7200" dirty="0">
              <a:ea typeface="문체부 제목 돋음체" panose="020B0609000101010101" pitchFamily="49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2018-02-07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Policy Gradient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39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2018-02-07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Policy Gradient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10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62000" y="276893"/>
                <a:ext cx="10688320" cy="2683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400" b="1" dirty="0" smtClean="0"/>
                  <a:t>▶</a:t>
                </a:r>
                <a:r>
                  <a:rPr lang="en-US" altLang="ko-KR" sz="2400" b="1" dirty="0"/>
                  <a:t>Policy Gradient </a:t>
                </a:r>
                <a:r>
                  <a:rPr lang="ko-KR" altLang="en-US" sz="2400" b="1" dirty="0" smtClean="0"/>
                  <a:t>에이전트</a:t>
                </a:r>
                <a:r>
                  <a:rPr lang="ko-KR" altLang="en-US" sz="2400" dirty="0" smtClean="0"/>
                  <a:t>는 </a:t>
                </a:r>
                <a:r>
                  <a:rPr lang="ko-KR" altLang="en-US" sz="2400" dirty="0"/>
                  <a:t>정책만 가지고 </a:t>
                </a:r>
                <a:r>
                  <a:rPr lang="ko-KR" altLang="en-US" sz="2400" dirty="0" smtClean="0"/>
                  <a:t>있고</a:t>
                </a:r>
                <a:endParaRPr lang="en-US" altLang="ko-KR" sz="24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2400" b="1" dirty="0" err="1" smtClean="0">
                    <a:solidFill>
                      <a:srgbClr val="FF0000"/>
                    </a:solidFill>
                  </a:rPr>
                  <a:t>가치함수</a:t>
                </a:r>
                <a:r>
                  <a:rPr lang="ko-KR" altLang="en-US" sz="24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2400" b="1" dirty="0">
                    <a:solidFill>
                      <a:srgbClr val="FF0000"/>
                    </a:solidFill>
                  </a:rPr>
                  <a:t>혹은 </a:t>
                </a:r>
                <a:r>
                  <a:rPr lang="ko-KR" altLang="en-US" sz="2400" b="1" dirty="0" err="1">
                    <a:solidFill>
                      <a:srgbClr val="FF0000"/>
                    </a:solidFill>
                  </a:rPr>
                  <a:t>큐함수를</a:t>
                </a:r>
                <a:r>
                  <a:rPr lang="ko-KR" altLang="en-US" sz="2400" b="1" dirty="0">
                    <a:solidFill>
                      <a:srgbClr val="FF0000"/>
                    </a:solidFill>
                  </a:rPr>
                  <a:t> 가지고 있지 </a:t>
                </a:r>
                <a:r>
                  <a:rPr lang="ko-KR" altLang="en-US" sz="2400" b="1" dirty="0" smtClean="0">
                    <a:solidFill>
                      <a:srgbClr val="FF0000"/>
                    </a:solidFill>
                  </a:rPr>
                  <a:t>않음</a:t>
                </a:r>
                <a:r>
                  <a:rPr lang="ko-KR" altLang="en-US" sz="2400" dirty="0" smtClean="0"/>
                  <a:t>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ko-KR" altLang="en-US" sz="3200" i="0" smtClean="0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altLang="ko-KR" sz="3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32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ko-KR" sz="32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32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3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dirty="0" smtClean="0"/>
                  <a:t>를 구할 수 없음</a:t>
                </a:r>
                <a:endParaRPr lang="ko-KR" altLang="en-US" sz="240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1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b="1" dirty="0" smtClean="0"/>
                  <a:t>⇒</a:t>
                </a:r>
                <a:r>
                  <a:rPr lang="en-US" altLang="ko-KR" sz="2400" dirty="0" smtClean="0"/>
                  <a:t> </a:t>
                </a:r>
                <a:r>
                  <a:rPr lang="ko-KR" altLang="en-US" sz="2400" dirty="0" smtClean="0"/>
                  <a:t>가장 고전적인 방법 </a:t>
                </a:r>
                <a:r>
                  <a:rPr lang="en-US" altLang="ko-KR" sz="2400" dirty="0" smtClean="0"/>
                  <a:t>: </a:t>
                </a:r>
                <a:r>
                  <a:rPr lang="ko-KR" altLang="en-US" sz="2400" dirty="0" err="1" smtClean="0"/>
                  <a:t>큐함수를</a:t>
                </a:r>
                <a:r>
                  <a:rPr lang="ko-KR" altLang="en-US" sz="2400" dirty="0" smtClean="0"/>
                  <a:t> </a:t>
                </a:r>
                <a:r>
                  <a:rPr lang="ko-KR" altLang="en-US" sz="2400" b="1" dirty="0" smtClean="0">
                    <a:solidFill>
                      <a:srgbClr val="0000FF"/>
                    </a:solidFill>
                  </a:rPr>
                  <a:t>반환값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sz="2400" b="1" dirty="0" smtClean="0">
                    <a:solidFill>
                      <a:srgbClr val="0000FF"/>
                    </a:solidFill>
                  </a:rPr>
                  <a:t>로</a:t>
                </a:r>
                <a:r>
                  <a:rPr lang="en-US" altLang="ko-KR" sz="2400" b="1" dirty="0" smtClean="0">
                    <a:solidFill>
                      <a:srgbClr val="0000FF"/>
                    </a:solidFill>
                  </a:rPr>
                  <a:t> </a:t>
                </a:r>
                <a:r>
                  <a:rPr lang="ko-KR" altLang="en-US" sz="2400" b="1" dirty="0" smtClean="0">
                    <a:solidFill>
                      <a:srgbClr val="0000FF"/>
                    </a:solidFill>
                  </a:rPr>
                  <a:t>대체</a:t>
                </a:r>
                <a:r>
                  <a:rPr lang="ko-KR" altLang="en-US" sz="2400" dirty="0" smtClean="0"/>
                  <a:t> → </a:t>
                </a:r>
                <a:r>
                  <a:rPr lang="en-US" altLang="ko-KR" sz="2400" b="1" dirty="0" smtClean="0"/>
                  <a:t>Reinforce </a:t>
                </a:r>
                <a:r>
                  <a:rPr lang="ko-KR" altLang="en-US" sz="2400" b="1" dirty="0" smtClean="0"/>
                  <a:t>알고리즘</a:t>
                </a:r>
                <a:endParaRPr lang="en-US" altLang="ko-KR" sz="2400" b="1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※ </a:t>
                </a:r>
                <a:r>
                  <a:rPr lang="ko-KR" altLang="en-US" dirty="0" smtClean="0"/>
                  <a:t>에피소드가 끝날 때까지 기다리면 에피소드 동안 지나온 상태에 대해 각각의 </a:t>
                </a:r>
                <a:r>
                  <a:rPr lang="ko-KR" altLang="en-US" dirty="0" err="1" smtClean="0"/>
                  <a:t>반환값을</a:t>
                </a:r>
                <a:r>
                  <a:rPr lang="ko-KR" altLang="en-US" dirty="0" smtClean="0"/>
                  <a:t> 구할 수 있음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76893"/>
                <a:ext cx="10688320" cy="2683748"/>
              </a:xfrm>
              <a:prstGeom prst="rect">
                <a:avLst/>
              </a:prstGeom>
              <a:blipFill>
                <a:blip r:embed="rId3"/>
                <a:stretch>
                  <a:fillRect l="-1141" r="-114" b="-4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158" y="3084620"/>
            <a:ext cx="7640003" cy="19425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98750" y="5151120"/>
            <a:ext cx="67945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⇒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Reinforce </a:t>
            </a:r>
            <a:r>
              <a:rPr lang="ko-KR" altLang="en-US" sz="2400" dirty="0" smtClean="0"/>
              <a:t>알고리즘은 에피소드마다 </a:t>
            </a:r>
            <a:endParaRPr lang="en-US" altLang="ko-KR" sz="2400" dirty="0" smtClean="0"/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실제로 얻은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보상으로 학습</a:t>
            </a:r>
            <a:r>
              <a:rPr lang="ko-KR" altLang="en-US" sz="2400" dirty="0" smtClean="0"/>
              <a:t>하는 </a:t>
            </a:r>
            <a:r>
              <a:rPr lang="en-US" altLang="ko-KR" sz="2400" b="1" dirty="0" smtClean="0"/>
              <a:t>Policy Gradient</a:t>
            </a:r>
          </a:p>
        </p:txBody>
      </p:sp>
    </p:spTree>
    <p:extLst>
      <p:ext uri="{BB962C8B-B14F-4D97-AF65-F5344CB8AC3E}">
        <p14:creationId xmlns:p14="http://schemas.microsoft.com/office/powerpoint/2010/main" val="36649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2018-02-07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Policy Gradient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436880"/>
            <a:ext cx="10515600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/>
              <a:t>■</a:t>
            </a:r>
            <a:r>
              <a:rPr lang="en-US" altLang="ko-KR" sz="3200" b="1" dirty="0" smtClean="0"/>
              <a:t>Reinforce </a:t>
            </a:r>
            <a:r>
              <a:rPr lang="ko-KR" altLang="en-US" sz="3200" b="1" dirty="0" smtClean="0"/>
              <a:t>코드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에이전트와 환경의 상호작용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상태에 따른 행동 선택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선택한 행동으로 환경에서 한 </a:t>
            </a:r>
            <a:r>
              <a:rPr lang="ko-KR" altLang="en-US" dirty="0" err="1" smtClean="0"/>
              <a:t>타임스텝을</a:t>
            </a:r>
            <a:r>
              <a:rPr lang="ko-KR" altLang="en-US" dirty="0" smtClean="0"/>
              <a:t> 진행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환경으로부터 다음 상태와 보상을 받음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다음 상태에 대한 행동을 선택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에피소드가 끝날 때까지 반복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환경으로부터 받은 정보를 토대로 에피소드마다 학습을 진행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852" y="3608627"/>
            <a:ext cx="9052293" cy="10220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89147" y="4832853"/>
            <a:ext cx="801370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⇒</a:t>
            </a:r>
            <a:r>
              <a:rPr lang="ko-KR" altLang="en-US" sz="2000" dirty="0" smtClean="0"/>
              <a:t> 행동을 선택할 때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정책신경망의 출력</a:t>
            </a:r>
            <a:r>
              <a:rPr lang="ko-KR" altLang="en-US" sz="2000" dirty="0" smtClean="0"/>
              <a:t>을 이용</a:t>
            </a:r>
            <a:endParaRPr lang="en-US" altLang="ko-KR" sz="2000" dirty="0" smtClean="0"/>
          </a:p>
          <a:p>
            <a:r>
              <a:rPr lang="ko-KR" altLang="en-US" sz="2800" b="1" dirty="0" smtClean="0"/>
              <a:t>⇒</a:t>
            </a:r>
            <a:r>
              <a:rPr lang="ko-KR" altLang="en-US" sz="2000" dirty="0" smtClean="0"/>
              <a:t> 정책 자체가 </a:t>
            </a:r>
            <a:r>
              <a:rPr lang="ko-KR" altLang="en-US" sz="2000" dirty="0" err="1" smtClean="0"/>
              <a:t>확률적이기</a:t>
            </a:r>
            <a:r>
              <a:rPr lang="ko-KR" altLang="en-US" sz="2000" dirty="0" smtClean="0"/>
              <a:t> 때문에 그 확률에 따라 행동을 선택하면 </a:t>
            </a:r>
            <a:r>
              <a:rPr lang="ko-KR" altLang="en-US" sz="2000" b="1" dirty="0" smtClean="0">
                <a:solidFill>
                  <a:srgbClr val="0000FF"/>
                </a:solidFill>
              </a:rPr>
              <a:t>에이전트는 저절로 탐험</a:t>
            </a:r>
            <a:r>
              <a:rPr lang="ko-KR" altLang="en-US" sz="2000" dirty="0" smtClean="0"/>
              <a:t>을 함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13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2018-02-07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Policy Gradient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18" y="580628"/>
            <a:ext cx="11304759" cy="31419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81" y="4155400"/>
            <a:ext cx="10845631" cy="176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1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2018-02-07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Policy Gradient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710" y="501989"/>
            <a:ext cx="6650577" cy="15891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2780" y="2165360"/>
            <a:ext cx="10886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⇒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큐함수를</a:t>
            </a:r>
            <a:r>
              <a:rPr lang="ko-KR" altLang="en-US" sz="2000" dirty="0" smtClean="0"/>
              <a:t> 에피소드마다 얻는 </a:t>
            </a:r>
            <a:r>
              <a:rPr lang="ko-KR" altLang="en-US" sz="2000" dirty="0" err="1" smtClean="0"/>
              <a:t>반환값으로</a:t>
            </a:r>
            <a:r>
              <a:rPr lang="ko-KR" altLang="en-US" sz="2000" dirty="0" smtClean="0"/>
              <a:t> 대체했기 때문에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반환값을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계산하는 함수</a:t>
            </a:r>
            <a:r>
              <a:rPr lang="ko-KR" altLang="en-US" sz="2000" dirty="0" smtClean="0"/>
              <a:t>가 필요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623" y="3344595"/>
            <a:ext cx="6962749" cy="19818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99588" y="5400635"/>
            <a:ext cx="8592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⇒</a:t>
            </a:r>
            <a:r>
              <a:rPr lang="ko-KR" altLang="en-US" sz="2000" dirty="0" smtClean="0"/>
              <a:t> 에이전트는 한 타임스텝마다 </a:t>
            </a:r>
            <a:r>
              <a:rPr lang="ko-KR" altLang="en-US" sz="2000" b="1" dirty="0" smtClean="0">
                <a:solidFill>
                  <a:srgbClr val="0000FF"/>
                </a:solidFill>
              </a:rPr>
              <a:t>상태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, </a:t>
            </a:r>
            <a:r>
              <a:rPr lang="ko-KR" altLang="en-US" sz="2000" b="1" dirty="0" smtClean="0">
                <a:solidFill>
                  <a:srgbClr val="0000FF"/>
                </a:solidFill>
              </a:rPr>
              <a:t>행동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, </a:t>
            </a:r>
            <a:r>
              <a:rPr lang="ko-KR" altLang="en-US" sz="2000" b="1" dirty="0" smtClean="0">
                <a:solidFill>
                  <a:srgbClr val="0000FF"/>
                </a:solidFill>
              </a:rPr>
              <a:t>보상을 샘플로 리스트에 저장</a:t>
            </a:r>
            <a:endParaRPr lang="ko-KR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05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2018-02-07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Policy Gradient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01812"/>
            <a:ext cx="10515601" cy="229729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027144"/>
            <a:ext cx="5118101" cy="30097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798" y="2835911"/>
            <a:ext cx="3806002" cy="3392169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6178666" y="4217034"/>
            <a:ext cx="1087120" cy="629920"/>
          </a:xfrm>
          <a:prstGeom prst="rightArrow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02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2018-02-07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Policy Gradient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1132608"/>
            <a:ext cx="4099560" cy="3032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0080" y="230298"/>
            <a:ext cx="92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※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케라스는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텐서플로우의</a:t>
            </a:r>
            <a:r>
              <a:rPr lang="ko-KR" altLang="en-US" sz="2000" dirty="0" smtClean="0"/>
              <a:t> 많은 기능을 포함하지만 </a:t>
            </a:r>
            <a:r>
              <a:rPr lang="ko-KR" altLang="en-US" sz="2000" dirty="0" err="1" smtClean="0"/>
              <a:t>반환값을</a:t>
            </a:r>
            <a:r>
              <a:rPr lang="ko-KR" altLang="en-US" sz="2000" dirty="0" smtClean="0"/>
              <a:t> 이용해 </a:t>
            </a:r>
            <a:r>
              <a:rPr lang="en-US" altLang="ko-KR" sz="2000" dirty="0" smtClean="0"/>
              <a:t>Gradient</a:t>
            </a:r>
            <a:r>
              <a:rPr lang="ko-KR" altLang="en-US" sz="2000" dirty="0" smtClean="0"/>
              <a:t>를 구하는 것은 지원하지 않음 → </a:t>
            </a:r>
            <a:r>
              <a:rPr lang="ko-KR" altLang="en-US" sz="2000" b="1" dirty="0" err="1" smtClean="0">
                <a:solidFill>
                  <a:srgbClr val="0000FF"/>
                </a:solidFill>
              </a:rPr>
              <a:t>텐서플로우를</a:t>
            </a:r>
            <a:r>
              <a:rPr lang="ko-KR" altLang="en-US" sz="2000" b="1" dirty="0" smtClean="0">
                <a:solidFill>
                  <a:srgbClr val="0000FF"/>
                </a:solidFill>
              </a:rPr>
              <a:t> 가지고 변형해서 사용</a:t>
            </a:r>
            <a:endParaRPr lang="ko-KR" altLang="en-US" sz="2000" b="1" dirty="0">
              <a:solidFill>
                <a:srgbClr val="0000FF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61" y="1870205"/>
            <a:ext cx="8600440" cy="42427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844280" y="2837415"/>
            <a:ext cx="3271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⇒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반환값으로</a:t>
            </a:r>
            <a:r>
              <a:rPr lang="ko-KR" altLang="en-US" sz="2400" dirty="0" smtClean="0"/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Gradient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를 계산</a:t>
            </a:r>
            <a:r>
              <a:rPr lang="ko-KR" altLang="en-US" sz="2400" dirty="0" smtClean="0"/>
              <a:t>해서 네트워크를 업데이트하는 형태를 구축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b="1" dirty="0" smtClean="0"/>
              <a:t>⇒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model.fit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대신 사용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640080" y="3373120"/>
            <a:ext cx="6441440" cy="4715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71440" y="3926326"/>
            <a:ext cx="287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크로스 엔트로피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오류함수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97200" y="3098800"/>
            <a:ext cx="2997200" cy="25305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52240" y="2739126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FF00"/>
                </a:solidFill>
              </a:rPr>
              <a:t>실제로 선택한 행동을 할 확률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0080" y="3108458"/>
            <a:ext cx="1351280" cy="24434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57481" y="2779274"/>
            <a:ext cx="66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FF00"/>
                </a:solidFill>
              </a:rPr>
              <a:t>정답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30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2018-02-07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Policy Gradient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837" y="566456"/>
            <a:ext cx="8188325" cy="17561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18080" y="1001720"/>
            <a:ext cx="5608320" cy="552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22920" y="1219200"/>
            <a:ext cx="183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err="1" smtClean="0">
                <a:solidFill>
                  <a:srgbClr val="FF0000"/>
                </a:solidFill>
              </a:rPr>
              <a:t>반환값</a:t>
            </a:r>
            <a:r>
              <a:rPr lang="ko-KR" altLang="en-US" b="1" dirty="0" smtClean="0">
                <a:solidFill>
                  <a:srgbClr val="FF0000"/>
                </a:solidFill>
              </a:rPr>
              <a:t> 정규화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57820"/>
            <a:ext cx="5865495" cy="32420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68160" y="3000080"/>
            <a:ext cx="4485640" cy="286232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err="1" smtClean="0"/>
              <a:t>np.mean</a:t>
            </a:r>
            <a:r>
              <a:rPr lang="en-US" altLang="ko-KR" sz="2400" dirty="0" smtClean="0"/>
              <a:t>( ) </a:t>
            </a:r>
            <a:r>
              <a:rPr lang="ko-KR" altLang="en-US" sz="2400" dirty="0" smtClean="0"/>
              <a:t>→ 평균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err="1" smtClean="0"/>
              <a:t>np.std</a:t>
            </a:r>
            <a:r>
              <a:rPr lang="en-US" altLang="ko-KR" sz="2400" dirty="0" smtClean="0"/>
              <a:t>( ) </a:t>
            </a:r>
            <a:r>
              <a:rPr lang="ko-KR" altLang="en-US" sz="2400" dirty="0" smtClean="0"/>
              <a:t>→ 표준편차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※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정규화를 하면 정책신경망을 업데이트하는 </a:t>
            </a:r>
            <a:r>
              <a:rPr lang="ko-KR" altLang="en-US" sz="2400" b="1" dirty="0" smtClean="0"/>
              <a:t>성능이 좋아짐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9526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2018-02-07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Policy Gradient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93040" y="538480"/>
            <a:ext cx="5080000" cy="568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+mn-ea"/>
                <a:ea typeface="+mn-ea"/>
              </a:rPr>
              <a:t>지금까지 다룬 알고리즘</a:t>
            </a:r>
            <a:endParaRPr lang="en-US" altLang="ko-KR" sz="20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b="1" dirty="0" smtClean="0">
                <a:latin typeface="+mn-ea"/>
                <a:ea typeface="+mn-ea"/>
              </a:rPr>
              <a:t>가치 기반 강화 학습</a:t>
            </a:r>
            <a:endParaRPr lang="en-US" altLang="ko-KR" sz="3600" b="1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+mn-ea"/>
                <a:ea typeface="+mn-ea"/>
              </a:rPr>
              <a:t>Value-based Reinforcement Learning</a:t>
            </a:r>
          </a:p>
          <a:p>
            <a:pPr algn="ctr">
              <a:lnSpc>
                <a:spcPct val="150000"/>
              </a:lnSpc>
            </a:pPr>
            <a:endParaRPr lang="en-US" altLang="ko-KR" sz="20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  <a:ea typeface="+mn-ea"/>
              </a:rPr>
              <a:t>⇒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solidFill>
                  <a:srgbClr val="0000FF"/>
                </a:solidFill>
                <a:latin typeface="+mn-ea"/>
                <a:ea typeface="+mn-ea"/>
              </a:rPr>
              <a:t>가치 함수를 기반으로 행동을 선택</a:t>
            </a:r>
            <a:r>
              <a:rPr lang="ko-KR" altLang="en-US" sz="2000" dirty="0" smtClean="0">
                <a:latin typeface="+mn-ea"/>
                <a:ea typeface="+mn-ea"/>
              </a:rPr>
              <a:t>하고</a:t>
            </a:r>
            <a:endParaRPr lang="en-US" altLang="ko-KR" sz="20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+mn-ea"/>
                <a:ea typeface="+mn-ea"/>
              </a:rPr>
              <a:t>가치 함수를 업데이트하면서 학습</a:t>
            </a:r>
            <a:endParaRPr lang="en-US" altLang="ko-KR" sz="20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20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</a:rPr>
              <a:t>⇒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ko-KR" altLang="en-US" sz="2000" dirty="0" err="1" smtClean="0">
                <a:latin typeface="+mn-ea"/>
              </a:rPr>
              <a:t>딥살사는</a:t>
            </a:r>
            <a:r>
              <a:rPr lang="ko-KR" altLang="en-US" sz="2000" dirty="0" smtClean="0">
                <a:latin typeface="+mn-ea"/>
              </a:rPr>
              <a:t> 인공신경망이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+mn-ea"/>
              </a:rPr>
              <a:t>큐함수를</a:t>
            </a:r>
            <a:r>
              <a:rPr lang="ko-KR" altLang="en-US" sz="2000" b="1" dirty="0" smtClean="0">
                <a:solidFill>
                  <a:srgbClr val="FF0000"/>
                </a:solidFill>
                <a:latin typeface="+mn-ea"/>
              </a:rPr>
              <a:t> 근사</a:t>
            </a:r>
            <a:endParaRPr lang="ko-KR" altLang="en-US" sz="2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400800" y="538480"/>
            <a:ext cx="5527040" cy="568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+mn-ea"/>
                <a:ea typeface="+mn-ea"/>
              </a:rPr>
              <a:t>순차적 행동 결정 문제에 접근하는 다른 방법</a:t>
            </a:r>
            <a:endParaRPr lang="en-US" altLang="ko-KR" sz="20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b="1" dirty="0" smtClean="0">
                <a:latin typeface="+mn-ea"/>
                <a:ea typeface="+mn-ea"/>
              </a:rPr>
              <a:t>정책 기반 강화 학습</a:t>
            </a:r>
            <a:endParaRPr lang="en-US" altLang="ko-KR" sz="3600" b="1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+mn-ea"/>
                <a:ea typeface="+mn-ea"/>
              </a:rPr>
              <a:t>Policy-based Reinforcement Learning</a:t>
            </a:r>
          </a:p>
          <a:p>
            <a:pPr algn="ctr">
              <a:lnSpc>
                <a:spcPct val="150000"/>
              </a:lnSpc>
            </a:pPr>
            <a:endParaRPr lang="en-US" altLang="ko-KR" sz="20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</a:rPr>
              <a:t>⇒</a:t>
            </a:r>
            <a:r>
              <a:rPr lang="ko-KR" altLang="en-US" sz="2000" dirty="0" smtClean="0">
                <a:latin typeface="+mn-ea"/>
              </a:rPr>
              <a:t> 가치 함수를 토대로 행동을 선택하지 않고 </a:t>
            </a:r>
            <a:r>
              <a:rPr lang="ko-KR" altLang="en-US" sz="2000" b="1" dirty="0" smtClean="0">
                <a:solidFill>
                  <a:srgbClr val="0000FF"/>
                </a:solidFill>
                <a:latin typeface="+mn-ea"/>
              </a:rPr>
              <a:t>상태에 따라 바로 행동을 선택</a:t>
            </a:r>
            <a:endParaRPr lang="en-US" altLang="ko-KR" sz="2000" b="1" dirty="0" smtClean="0">
              <a:solidFill>
                <a:srgbClr val="0000FF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20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</a:rPr>
              <a:t>⇒</a:t>
            </a:r>
            <a:r>
              <a:rPr lang="ko-KR" altLang="en-US" sz="2000" dirty="0" smtClean="0">
                <a:latin typeface="+mn-ea"/>
              </a:rPr>
              <a:t> 인공신경망이 </a:t>
            </a:r>
            <a:r>
              <a:rPr lang="ko-KR" altLang="en-US" sz="2000" b="1" dirty="0" smtClean="0">
                <a:solidFill>
                  <a:srgbClr val="FF0000"/>
                </a:solidFill>
                <a:latin typeface="+mn-ea"/>
              </a:rPr>
              <a:t>정책을 근사</a:t>
            </a:r>
            <a:r>
              <a:rPr lang="en-US" altLang="ko-KR" sz="2000" dirty="0" smtClean="0">
                <a:latin typeface="+mn-ea"/>
              </a:rPr>
              <a:t>		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7" name="왼쪽/오른쪽 화살표 6"/>
          <p:cNvSpPr/>
          <p:nvPr/>
        </p:nvSpPr>
        <p:spPr>
          <a:xfrm>
            <a:off x="5151120" y="2164080"/>
            <a:ext cx="1635760" cy="680720"/>
          </a:xfrm>
          <a:prstGeom prst="leftRightArrow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70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2018-02-07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Policy Gradient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730" y="565986"/>
            <a:ext cx="7114540" cy="556684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616200" y="5059680"/>
            <a:ext cx="2037080" cy="355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559040" y="3525520"/>
            <a:ext cx="2011679" cy="416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48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2018-02-07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Policy Gradient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19086" y="321786"/>
            <a:ext cx="4395154" cy="7348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3200" b="1" dirty="0" smtClean="0">
                <a:ea typeface="+mn-ea"/>
              </a:rPr>
              <a:t>■</a:t>
            </a:r>
            <a:r>
              <a:rPr lang="ko-KR" altLang="en-US" sz="3200" b="1" dirty="0" err="1" smtClean="0">
                <a:ea typeface="+mn-ea"/>
              </a:rPr>
              <a:t>딥살사의</a:t>
            </a:r>
            <a:r>
              <a:rPr lang="ko-KR" altLang="en-US" sz="3200" b="1" dirty="0" smtClean="0">
                <a:ea typeface="+mn-ea"/>
              </a:rPr>
              <a:t> </a:t>
            </a:r>
            <a:r>
              <a:rPr lang="ko-KR" altLang="en-US" sz="3200" b="1" dirty="0" err="1" smtClean="0">
                <a:ea typeface="+mn-ea"/>
              </a:rPr>
              <a:t>인공신경망</a:t>
            </a:r>
            <a:endParaRPr lang="ko-KR" altLang="en-US" sz="3200" b="1" dirty="0"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6" y="1166019"/>
            <a:ext cx="7439025" cy="1838325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319086" y="3364546"/>
            <a:ext cx="2627314" cy="7311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3200" b="1" dirty="0" smtClean="0">
                <a:ea typeface="+mn-ea"/>
              </a:rPr>
              <a:t>■</a:t>
            </a:r>
            <a:r>
              <a:rPr lang="ko-KR" altLang="en-US" sz="3200" b="1" dirty="0" err="1" smtClean="0">
                <a:ea typeface="+mn-ea"/>
              </a:rPr>
              <a:t>정책신경망</a:t>
            </a:r>
            <a:endParaRPr lang="ko-KR" altLang="en-US" sz="3200" b="1" dirty="0"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86" y="4208779"/>
            <a:ext cx="7458075" cy="16097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282440" y="5130800"/>
            <a:ext cx="2209800" cy="2336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16280" y="2518489"/>
            <a:ext cx="6812280" cy="22471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82440" y="2073432"/>
            <a:ext cx="2108200" cy="263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173" y="1166019"/>
            <a:ext cx="3633292" cy="1802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제목 1"/>
              <p:cNvSpPr txBox="1">
                <a:spLocks/>
              </p:cNvSpPr>
              <p:nvPr/>
            </p:nvSpPr>
            <p:spPr>
              <a:xfrm>
                <a:off x="8000136" y="2968528"/>
                <a:ext cx="3809365" cy="3183888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+mn-ea"/>
                    <a:ea typeface="+mn-ea"/>
                  </a:rPr>
                  <a:t>s</a:t>
                </a:r>
                <a:r>
                  <a:rPr lang="en-US" altLang="ko-KR" sz="2800" dirty="0" smtClean="0">
                    <a:latin typeface="+mn-ea"/>
                    <a:ea typeface="+mn-ea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800" dirty="0" smtClean="0">
                    <a:latin typeface="+mn-ea"/>
                    <a:ea typeface="+mn-ea"/>
                  </a:rPr>
                  <a:t>) = </a:t>
                </a:r>
                <a:r>
                  <a:rPr lang="en-US" altLang="ko-KR" sz="2800" dirty="0" err="1" smtClean="0">
                    <a:latin typeface="+mn-ea"/>
                    <a:ea typeface="+mn-ea"/>
                  </a:rPr>
                  <a:t>i</a:t>
                </a:r>
                <a:r>
                  <a:rPr lang="ko-KR" altLang="en-US" sz="2800" dirty="0" smtClean="0">
                    <a:latin typeface="+mn-ea"/>
                    <a:ea typeface="+mn-ea"/>
                  </a:rPr>
                  <a:t>번째 행동을 </a:t>
                </a:r>
                <a:r>
                  <a:rPr lang="en-US" altLang="ko-KR" sz="2800" dirty="0" smtClean="0">
                    <a:latin typeface="+mn-ea"/>
                    <a:ea typeface="+mn-ea"/>
                  </a:rPr>
                  <a:t>		  </a:t>
                </a:r>
                <a:r>
                  <a:rPr lang="ko-KR" altLang="en-US" sz="2800" dirty="0" smtClean="0">
                    <a:latin typeface="+mn-ea"/>
                    <a:ea typeface="+mn-ea"/>
                  </a:rPr>
                  <a:t>할 확률</a:t>
                </a:r>
                <a:endParaRPr lang="en-US" altLang="ko-KR" sz="2800" dirty="0" smtClean="0"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800" b="1" dirty="0" smtClean="0">
                    <a:latin typeface="+mn-ea"/>
                    <a:ea typeface="+mn-ea"/>
                  </a:rPr>
                  <a:t>⇒</a:t>
                </a:r>
                <a:r>
                  <a:rPr lang="ko-KR" altLang="en-US" sz="2800" dirty="0" smtClean="0">
                    <a:latin typeface="+mn-ea"/>
                    <a:ea typeface="+mn-ea"/>
                  </a:rPr>
                  <a:t> 각 행동을 할 확률</a:t>
                </a:r>
                <a:r>
                  <a:rPr lang="en-US" altLang="ko-KR" sz="2800" dirty="0" smtClean="0">
                    <a:latin typeface="+mn-ea"/>
                    <a:ea typeface="+mn-ea"/>
                  </a:rPr>
                  <a:t>(</a:t>
                </a:r>
                <a:r>
                  <a:rPr lang="ko-KR" altLang="en-US" sz="2800" dirty="0" smtClean="0">
                    <a:latin typeface="+mn-ea"/>
                    <a:ea typeface="+mn-ea"/>
                  </a:rPr>
                  <a:t>정책의 정의</a:t>
                </a:r>
                <a:r>
                  <a:rPr lang="en-US" altLang="ko-KR" sz="2800" dirty="0" smtClean="0">
                    <a:latin typeface="+mn-ea"/>
                    <a:ea typeface="+mn-ea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2800" b="1" dirty="0" smtClean="0">
                    <a:latin typeface="+mn-ea"/>
                  </a:rPr>
                  <a:t>⇒</a:t>
                </a:r>
                <a:r>
                  <a:rPr lang="ko-KR" altLang="en-US" sz="2800" dirty="0" smtClean="0">
                    <a:latin typeface="+mn-ea"/>
                  </a:rPr>
                  <a:t> 모두 합하면 </a:t>
                </a:r>
                <a:r>
                  <a:rPr lang="en-US" altLang="ko-KR" sz="2800" dirty="0" smtClean="0">
                    <a:latin typeface="+mn-ea"/>
                  </a:rPr>
                  <a:t>1</a:t>
                </a:r>
                <a:endParaRPr lang="en-US" altLang="ko-KR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제목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136" y="2968528"/>
                <a:ext cx="3809365" cy="3183888"/>
              </a:xfrm>
              <a:prstGeom prst="rect">
                <a:avLst/>
              </a:prstGeom>
              <a:blipFill>
                <a:blip r:embed="rId6"/>
                <a:stretch>
                  <a:fillRect l="-2862" b="-4183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/>
          <p:cNvCxnSpPr>
            <a:stCxn id="10" idx="0"/>
          </p:cNvCxnSpPr>
          <p:nvPr/>
        </p:nvCxnSpPr>
        <p:spPr>
          <a:xfrm flipV="1">
            <a:off x="5387340" y="2743200"/>
            <a:ext cx="2700833" cy="2387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5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2018-02-07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Policy Gradient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838200" y="558800"/>
            <a:ext cx="10515600" cy="5516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+mn-ea"/>
                <a:ea typeface="+mn-ea"/>
              </a:rPr>
              <a:t>▶</a:t>
            </a:r>
            <a:r>
              <a:rPr lang="ko-KR" altLang="en-US" sz="2400" b="1" dirty="0" err="1" smtClean="0">
                <a:latin typeface="+mn-ea"/>
                <a:ea typeface="+mn-ea"/>
              </a:rPr>
              <a:t>강화강습의</a:t>
            </a:r>
            <a:r>
              <a:rPr lang="ko-KR" altLang="en-US" sz="2400" b="1" dirty="0" smtClean="0">
                <a:latin typeface="+mn-ea"/>
                <a:ea typeface="+mn-ea"/>
              </a:rPr>
              <a:t> 목표 </a:t>
            </a:r>
            <a:r>
              <a:rPr lang="en-US" altLang="ko-KR" sz="2400" dirty="0" smtClean="0">
                <a:latin typeface="+mn-ea"/>
                <a:ea typeface="+mn-ea"/>
              </a:rPr>
              <a:t>: </a:t>
            </a:r>
            <a:r>
              <a:rPr lang="ko-KR" altLang="en-US" sz="2400" b="1" dirty="0" smtClean="0">
                <a:latin typeface="+mn-ea"/>
                <a:ea typeface="+mn-ea"/>
              </a:rPr>
              <a:t>누적 보상</a:t>
            </a:r>
            <a:r>
              <a:rPr lang="ko-KR" altLang="en-US" sz="2400" dirty="0" smtClean="0">
                <a:latin typeface="+mn-ea"/>
                <a:ea typeface="+mn-ea"/>
              </a:rPr>
              <a:t>을 최대로 하는 </a:t>
            </a:r>
            <a:r>
              <a:rPr lang="ko-KR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최적 정책을 찾는 것</a:t>
            </a:r>
            <a:endParaRPr lang="en-US" altLang="ko-KR" sz="24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  <a:ea typeface="+mn-ea"/>
              </a:rPr>
              <a:t>⇒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정책신경망을 사용하는 경우에 </a:t>
            </a:r>
            <a:r>
              <a:rPr lang="ko-KR" altLang="en-US" sz="2000" b="1" dirty="0" smtClean="0">
                <a:solidFill>
                  <a:srgbClr val="0000FF"/>
                </a:solidFill>
                <a:latin typeface="+mn-ea"/>
                <a:ea typeface="+mn-ea"/>
              </a:rPr>
              <a:t>정책신경망의 계수</a:t>
            </a:r>
            <a:r>
              <a:rPr lang="en-US" altLang="ko-KR" sz="2000" b="1" dirty="0" smtClean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ko-KR" altLang="en-US" sz="2000" b="1" dirty="0" err="1" smtClean="0">
                <a:solidFill>
                  <a:srgbClr val="0000FF"/>
                </a:solidFill>
                <a:latin typeface="+mn-ea"/>
                <a:ea typeface="+mn-ea"/>
              </a:rPr>
              <a:t>가중치값</a:t>
            </a:r>
            <a:r>
              <a:rPr lang="en-US" altLang="ko-KR" sz="2000" b="1" dirty="0" smtClean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r>
              <a:rPr lang="ko-KR" altLang="en-US" sz="2000" dirty="0" smtClean="0">
                <a:latin typeface="+mn-ea"/>
                <a:ea typeface="+mn-ea"/>
              </a:rPr>
              <a:t>에 따라 에이전트가 받을 누적 보상이 달라짐</a:t>
            </a:r>
            <a:endParaRPr lang="en-US" altLang="ko-KR" sz="2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33801" y="1080024"/>
            <a:ext cx="1371600" cy="42672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28218"/>
            <a:ext cx="3977640" cy="19507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90921" y="2362724"/>
                <a:ext cx="9728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 smtClean="0">
                    <a:solidFill>
                      <a:srgbClr val="FF0000"/>
                    </a:solidFill>
                  </a:rPr>
                  <a:t>변수 </a:t>
                </a:r>
                <a14:m>
                  <m:oMath xmlns:m="http://schemas.openxmlformats.org/officeDocument/2006/math">
                    <m:r>
                      <a:rPr lang="ko-KR" alt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921" y="2362724"/>
                <a:ext cx="972820" cy="461665"/>
              </a:xfrm>
              <a:prstGeom prst="rect">
                <a:avLst/>
              </a:prstGeom>
              <a:blipFill>
                <a:blip r:embed="rId4"/>
                <a:stretch>
                  <a:fillRect l="-6250" r="-625"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598704" y="666609"/>
                <a:ext cx="16417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 err="1" smtClean="0">
                    <a:solidFill>
                      <a:srgbClr val="FF0000"/>
                    </a:solidFill>
                  </a:rPr>
                  <a:t>목표함수</a:t>
                </a:r>
                <a:r>
                  <a:rPr lang="ko-KR" altLang="en-US" sz="20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2000" b="1" dirty="0" smtClean="0">
                    <a:solidFill>
                      <a:srgbClr val="FF0000"/>
                    </a:solidFill>
                  </a:rPr>
                  <a:t>J(</a:t>
                </a:r>
                <a14:m>
                  <m:oMath xmlns:m="http://schemas.openxmlformats.org/officeDocument/2006/math">
                    <m:r>
                      <a:rPr lang="ko-KR" altLang="en-US" sz="20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altLang="ko-KR" sz="2000" b="1" dirty="0" smtClean="0">
                    <a:solidFill>
                      <a:srgbClr val="FF0000"/>
                    </a:solidFill>
                  </a:rPr>
                  <a:t>)</a:t>
                </a:r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704" y="666609"/>
                <a:ext cx="1641793" cy="400110"/>
              </a:xfrm>
              <a:prstGeom prst="rect">
                <a:avLst/>
              </a:prstGeom>
              <a:blipFill>
                <a:blip r:embed="rId5"/>
                <a:stretch>
                  <a:fillRect l="-3704" t="-7576" r="-9259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4822825" y="2017919"/>
            <a:ext cx="3325495" cy="42672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3" idx="2"/>
            <a:endCxn id="14" idx="0"/>
          </p:cNvCxnSpPr>
          <p:nvPr/>
        </p:nvCxnSpPr>
        <p:spPr>
          <a:xfrm>
            <a:off x="4419601" y="1506744"/>
            <a:ext cx="2065972" cy="51117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03569" y="1482917"/>
            <a:ext cx="946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solidFill>
                  <a:srgbClr val="7030A0"/>
                </a:solidFill>
              </a:rPr>
              <a:t>최적화</a:t>
            </a:r>
            <a:endParaRPr lang="ko-KR" altLang="en-US" sz="2400" b="1" dirty="0">
              <a:solidFill>
                <a:srgbClr val="7030A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040" y="3677748"/>
            <a:ext cx="5699760" cy="185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2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2018-02-07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Policy Gradient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838200" y="447040"/>
            <a:ext cx="10515600" cy="386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800" b="1" dirty="0" smtClean="0">
                <a:latin typeface="+mn-ea"/>
                <a:ea typeface="+mn-ea"/>
              </a:rPr>
              <a:t>■</a:t>
            </a:r>
            <a:r>
              <a:rPr lang="ko-KR" altLang="en-US" sz="2800" b="1" dirty="0" err="1" smtClean="0">
                <a:latin typeface="+mn-ea"/>
                <a:ea typeface="+mn-ea"/>
              </a:rPr>
              <a:t>경사상승법</a:t>
            </a:r>
            <a:r>
              <a:rPr lang="en-US" altLang="ko-KR" sz="2800" b="1" dirty="0" smtClean="0">
                <a:latin typeface="+mn-ea"/>
                <a:ea typeface="+mn-ea"/>
              </a:rPr>
              <a:t>(Gradient Ascent)</a:t>
            </a:r>
            <a:endParaRPr lang="en-US" altLang="ko-KR" sz="28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</a:rPr>
              <a:t>⇒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ko-KR" altLang="en-US" sz="2000" dirty="0" err="1" smtClean="0">
                <a:latin typeface="+mn-ea"/>
              </a:rPr>
              <a:t>목표함수를</a:t>
            </a:r>
            <a:r>
              <a:rPr lang="ko-KR" altLang="en-US" sz="2000" dirty="0" smtClean="0">
                <a:latin typeface="+mn-ea"/>
              </a:rPr>
              <a:t> 미분해서 그 </a:t>
            </a:r>
            <a:r>
              <a:rPr lang="ko-KR" altLang="en-US" sz="2000" b="1" dirty="0" err="1" smtClean="0">
                <a:solidFill>
                  <a:srgbClr val="0000FF"/>
                </a:solidFill>
                <a:latin typeface="+mn-ea"/>
              </a:rPr>
              <a:t>미분값에</a:t>
            </a:r>
            <a:r>
              <a:rPr lang="ko-KR" altLang="en-US" sz="2000" b="1" dirty="0" smtClean="0">
                <a:solidFill>
                  <a:srgbClr val="0000FF"/>
                </a:solidFill>
                <a:latin typeface="+mn-ea"/>
              </a:rPr>
              <a:t> 따라 정책을 업데이트</a:t>
            </a:r>
            <a:endParaRPr lang="en-US" altLang="ko-KR" sz="20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</a:rPr>
              <a:t>⇒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ko-KR" altLang="en-US" sz="2000" dirty="0" err="1" smtClean="0">
                <a:latin typeface="+mn-ea"/>
              </a:rPr>
              <a:t>딥살사에서</a:t>
            </a:r>
            <a:r>
              <a:rPr lang="ko-KR" altLang="en-US" sz="2000" dirty="0" smtClean="0">
                <a:latin typeface="+mn-ea"/>
              </a:rPr>
              <a:t> 사용했던 경사하강법과 다르게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</a:t>
            </a:r>
            <a:r>
              <a:rPr lang="ko-KR" altLang="en-US" sz="2000" dirty="0" err="1" smtClean="0">
                <a:latin typeface="+mn-ea"/>
              </a:rPr>
              <a:t>오류함수를</a:t>
            </a:r>
            <a:r>
              <a:rPr lang="ko-KR" altLang="en-US" sz="2000" dirty="0" smtClean="0">
                <a:latin typeface="+mn-ea"/>
              </a:rPr>
              <a:t> 최소화하는 것이 아니라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+mn-ea"/>
                <a:ea typeface="+mn-ea"/>
              </a:rPr>
              <a:t>목표함수를</a:t>
            </a:r>
            <a:r>
              <a:rPr lang="ko-KR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 최대화하는 것</a:t>
            </a:r>
            <a:endParaRPr lang="en-US" altLang="ko-KR" sz="20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26973"/>
            <a:ext cx="6841490" cy="163229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838065" y="4175760"/>
            <a:ext cx="436880" cy="46735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endCxn id="12" idx="1"/>
          </p:cNvCxnSpPr>
          <p:nvPr/>
        </p:nvCxnSpPr>
        <p:spPr>
          <a:xfrm flipV="1">
            <a:off x="5071745" y="2902584"/>
            <a:ext cx="1554480" cy="1242698"/>
          </a:xfrm>
          <a:prstGeom prst="bentConnector3">
            <a:avLst>
              <a:gd name="adj1" fmla="val 981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26225" y="2717918"/>
            <a:ext cx="298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Gradient, </a:t>
            </a:r>
            <a:r>
              <a:rPr lang="ko-KR" altLang="en-US" dirty="0" smtClean="0"/>
              <a:t>미분을 하는 기호</a:t>
            </a:r>
            <a:endParaRPr lang="ko-KR" altLang="en-US" dirty="0"/>
          </a:p>
        </p:txBody>
      </p:sp>
      <p:sp>
        <p:nvSpPr>
          <p:cNvPr id="18" name="오른쪽 화살표 17"/>
          <p:cNvSpPr/>
          <p:nvPr/>
        </p:nvSpPr>
        <p:spPr>
          <a:xfrm>
            <a:off x="7933690" y="4328159"/>
            <a:ext cx="1087120" cy="629920"/>
          </a:xfrm>
          <a:prstGeom prst="rightArrow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274810" y="4381509"/>
            <a:ext cx="2764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Policy Gradient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7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2018-02-07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Policy Gradient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8200" y="285793"/>
                <a:ext cx="9291320" cy="870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 smtClean="0"/>
                  <a:t>▶에피소드의 끝이 있고 에이전트가 어떤 특정 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/>
                  <a:t>에서 에피소드를 시작하는 경우에 </a:t>
                </a:r>
                <a:r>
                  <a:rPr lang="ko-KR" altLang="en-US" dirty="0" err="1" smtClean="0"/>
                  <a:t>목표함수는</a:t>
                </a:r>
                <a:r>
                  <a:rPr lang="ko-KR" altLang="en-US" dirty="0" smtClean="0"/>
                  <a:t> 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/>
                  <a:t>에 대한 가치함수이다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5793"/>
                <a:ext cx="9291320" cy="870559"/>
              </a:xfrm>
              <a:prstGeom prst="rect">
                <a:avLst/>
              </a:prstGeom>
              <a:blipFill>
                <a:blip r:embed="rId3"/>
                <a:stretch>
                  <a:fillRect l="-591" b="-97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602" y="1287397"/>
            <a:ext cx="4949190" cy="119328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193" y="1046814"/>
            <a:ext cx="3773647" cy="14338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33120" y="2611726"/>
            <a:ext cx="1030732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/>
              <a:t>■</a:t>
            </a:r>
            <a:r>
              <a:rPr lang="en-US" altLang="ko-KR" sz="2400" b="1" dirty="0" smtClean="0"/>
              <a:t>Policy Gradient Theorem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Richard Sutton</a:t>
            </a:r>
            <a:r>
              <a:rPr lang="ko-KR" altLang="en-US" dirty="0" smtClean="0"/>
              <a:t>의 논문 </a:t>
            </a:r>
            <a:r>
              <a:rPr lang="en-US" altLang="ko-KR" dirty="0" smtClean="0"/>
              <a:t>“Policy Gradient Methods for Reinforcement Learning with Approximation”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260" y="3844424"/>
            <a:ext cx="7305040" cy="174213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9362" y="4011867"/>
            <a:ext cx="1554480" cy="92333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</a:t>
            </a:r>
            <a:r>
              <a:rPr lang="ko-KR" altLang="en-US" dirty="0" smtClean="0"/>
              <a:t>라는 상태에 에이전트가 있을 확률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866640" y="4011867"/>
            <a:ext cx="1005840" cy="59061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22"/>
          <p:cNvCxnSpPr>
            <a:stCxn id="19" idx="0"/>
            <a:endCxn id="16" idx="0"/>
          </p:cNvCxnSpPr>
          <p:nvPr/>
        </p:nvCxnSpPr>
        <p:spPr>
          <a:xfrm rot="16200000" flipV="1">
            <a:off x="3378081" y="2020388"/>
            <a:ext cx="12700" cy="3982958"/>
          </a:xfrm>
          <a:prstGeom prst="bentConnector3">
            <a:avLst>
              <a:gd name="adj1" fmla="val 268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82340" y="5673133"/>
            <a:ext cx="9827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⇒</a:t>
            </a:r>
            <a:r>
              <a:rPr lang="ko-KR" altLang="en-US" sz="2000" dirty="0" smtClean="0"/>
              <a:t> 가능한 모든 상태에 대해 각 상태에서 특정 행동을 했을 때 받을 </a:t>
            </a:r>
            <a:r>
              <a:rPr lang="ko-KR" altLang="en-US" sz="2000" dirty="0" err="1" smtClean="0"/>
              <a:t>큐함수의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기댓값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25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2018-02-07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Policy Gradient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2215"/>
            <a:ext cx="6689090" cy="13053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890" y="594164"/>
            <a:ext cx="2581910" cy="12633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940" y="3085913"/>
            <a:ext cx="8834120" cy="151655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201920" y="594164"/>
            <a:ext cx="1412240" cy="85871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9" idx="0"/>
            <a:endCxn id="7" idx="0"/>
          </p:cNvCxnSpPr>
          <p:nvPr/>
        </p:nvCxnSpPr>
        <p:spPr>
          <a:xfrm rot="5400000" flipH="1" flipV="1">
            <a:off x="7985442" y="-1483238"/>
            <a:ext cx="12700" cy="4154805"/>
          </a:xfrm>
          <a:prstGeom prst="bentConnector3">
            <a:avLst>
              <a:gd name="adj1" fmla="val 1799984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아래쪽 화살표 16"/>
          <p:cNvSpPr/>
          <p:nvPr/>
        </p:nvSpPr>
        <p:spPr>
          <a:xfrm rot="20664474">
            <a:off x="5076900" y="2065357"/>
            <a:ext cx="731520" cy="841407"/>
          </a:xfrm>
          <a:prstGeom prst="downArrow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908040" y="4848357"/>
                <a:ext cx="4846320" cy="95410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 smtClean="0"/>
                  <a:t>⇒</a:t>
                </a:r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(</a:t>
                </a:r>
                <a:r>
                  <a:rPr lang="ko-KR" altLang="en-US" sz="2000" b="1" dirty="0" smtClean="0">
                    <a:solidFill>
                      <a:srgbClr val="FF0000"/>
                    </a:solidFill>
                  </a:rPr>
                  <a:t>확률</a:t>
                </a:r>
                <a:r>
                  <a:rPr lang="ko-KR" alt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b="1" dirty="0" smtClean="0">
                    <a:solidFill>
                      <a:srgbClr val="0000FF"/>
                    </a:solidFill>
                  </a:rPr>
                  <a:t>받은 값</a:t>
                </a:r>
                <a:r>
                  <a:rPr lang="en-US" altLang="ko-KR" sz="2000" dirty="0" smtClean="0"/>
                  <a:t>)</a:t>
                </a:r>
                <a:r>
                  <a:rPr lang="ko-KR" altLang="en-US" sz="2000" dirty="0" smtClean="0"/>
                  <a:t>인 </a:t>
                </a:r>
                <a:r>
                  <a:rPr lang="ko-KR" altLang="en-US" sz="2000" dirty="0" err="1" smtClean="0"/>
                  <a:t>기댓값의</a:t>
                </a:r>
                <a:r>
                  <a:rPr lang="ko-KR" altLang="en-US" sz="2000" dirty="0" smtClean="0"/>
                  <a:t> 한 형태</a:t>
                </a:r>
                <a:endParaRPr lang="en-US" altLang="ko-KR" sz="2000" dirty="0" smtClean="0"/>
              </a:p>
              <a:p>
                <a:r>
                  <a:rPr lang="ko-KR" altLang="en-US" sz="2800" b="1" dirty="0"/>
                  <a:t>⇒</a:t>
                </a:r>
                <a:r>
                  <a:rPr lang="ko-KR" altLang="en-US" sz="2000" dirty="0"/>
                  <a:t> </a:t>
                </a:r>
                <a:r>
                  <a:rPr lang="ko-KR" altLang="en-US" sz="2000" b="1" dirty="0" err="1" smtClean="0"/>
                  <a:t>기댓값의</a:t>
                </a:r>
                <a:r>
                  <a:rPr lang="ko-KR" altLang="en-US" sz="2000" b="1" dirty="0" smtClean="0"/>
                  <a:t> 형태로 표현 가능</a:t>
                </a:r>
                <a:endParaRPr lang="ko-KR" altLang="en-US" sz="20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040" y="4848357"/>
                <a:ext cx="4846320" cy="954107"/>
              </a:xfrm>
              <a:prstGeom prst="rect">
                <a:avLst/>
              </a:prstGeom>
              <a:blipFill>
                <a:blip r:embed="rId6"/>
                <a:stretch>
                  <a:fillRect l="-2381" t="-5625" r="-251" b="-15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/>
          <p:cNvSpPr/>
          <p:nvPr/>
        </p:nvSpPr>
        <p:spPr>
          <a:xfrm>
            <a:off x="3403600" y="3174036"/>
            <a:ext cx="3210560" cy="7883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38200" y="5094578"/>
            <a:ext cx="3378200" cy="70788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에이전트가 어떤 상태 </a:t>
            </a:r>
            <a:r>
              <a:rPr lang="en-US" altLang="ko-KR" sz="2000" dirty="0" smtClean="0"/>
              <a:t>s</a:t>
            </a:r>
            <a:r>
              <a:rPr lang="ko-KR" altLang="en-US" sz="2000" dirty="0" smtClean="0"/>
              <a:t>에서 행동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를 선택할 확률</a:t>
            </a:r>
            <a:endParaRPr lang="ko-KR" altLang="en-US" sz="2000" dirty="0"/>
          </a:p>
        </p:txBody>
      </p:sp>
      <p:cxnSp>
        <p:nvCxnSpPr>
          <p:cNvPr id="22" name="꺾인 연결선 21"/>
          <p:cNvCxnSpPr>
            <a:stCxn id="19" idx="2"/>
            <a:endCxn id="20" idx="0"/>
          </p:cNvCxnSpPr>
          <p:nvPr/>
        </p:nvCxnSpPr>
        <p:spPr>
          <a:xfrm rot="5400000">
            <a:off x="3202001" y="3287699"/>
            <a:ext cx="1132178" cy="2481580"/>
          </a:xfrm>
          <a:prstGeom prst="bentConnector3">
            <a:avLst>
              <a:gd name="adj1" fmla="val 1500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010400" y="3174036"/>
            <a:ext cx="3413760" cy="67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71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2018-02-07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Policy Gradient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734" y="519748"/>
            <a:ext cx="8098525" cy="15325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60" y="3928048"/>
            <a:ext cx="10326474" cy="164979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927600" y="585488"/>
            <a:ext cx="5110480" cy="6700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15575" y="2193379"/>
            <a:ext cx="7360842" cy="9561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▶다른 </a:t>
            </a:r>
            <a:r>
              <a:rPr lang="ko-KR" altLang="en-US" sz="2000" dirty="0" err="1" smtClean="0"/>
              <a:t>강화학습</a:t>
            </a:r>
            <a:r>
              <a:rPr lang="ko-KR" altLang="en-US" sz="2000" dirty="0" smtClean="0"/>
              <a:t> 알고리즘과 마찬가지로 </a:t>
            </a:r>
            <a:r>
              <a:rPr lang="en-US" altLang="ko-KR" sz="2000" dirty="0" smtClean="0"/>
              <a:t>Policy Gradient</a:t>
            </a:r>
            <a:r>
              <a:rPr lang="ko-KR" altLang="en-US" sz="2000" dirty="0" smtClean="0"/>
              <a:t>에서도 </a:t>
            </a:r>
            <a:r>
              <a:rPr lang="ko-KR" altLang="en-US" sz="2000" b="1" dirty="0" err="1" smtClean="0"/>
              <a:t>기댓값은</a:t>
            </a:r>
            <a:r>
              <a:rPr lang="ko-KR" altLang="en-US" sz="2000" b="1" dirty="0" smtClean="0"/>
              <a:t> 샘플링으로 대체할 수 있음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027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600</Words>
  <Application>Microsoft Office PowerPoint</Application>
  <PresentationFormat>와이드스크린</PresentationFormat>
  <Paragraphs>154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문체부 제목 돋음체</vt:lpstr>
      <vt:lpstr>Arial</vt:lpstr>
      <vt:lpstr>Cambria Math</vt:lpstr>
      <vt:lpstr>Office 테마</vt:lpstr>
      <vt:lpstr>Chapter 5. Policy Gradient  Ho-Bin Choi LINK@KoreaTech http://link.koreatech.ac.kr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3장 그리드월드와 다이내믹 프로그래밍</dc:title>
  <dc:creator>HoBin</dc:creator>
  <cp:lastModifiedBy>HoBin</cp:lastModifiedBy>
  <cp:revision>171</cp:revision>
  <dcterms:created xsi:type="dcterms:W3CDTF">2018-01-08T14:45:23Z</dcterms:created>
  <dcterms:modified xsi:type="dcterms:W3CDTF">2018-02-07T10:04:36Z</dcterms:modified>
</cp:coreProperties>
</file>