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9" r:id="rId3"/>
    <p:sldId id="267" r:id="rId4"/>
    <p:sldId id="268" r:id="rId5"/>
    <p:sldId id="269" r:id="rId6"/>
    <p:sldId id="276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627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8DCC7-F594-4969-9F91-7556AF1F6A88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6547-F923-409C-9607-8FA548E30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8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D23A4-5301-44F5-9FE1-22E5C0F4586F}" type="datetime1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6485C-1ADC-423B-BEF1-AD8BB56812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53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8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8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1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정책신경망으로 정책을 대체하기 때문에 수식 </a:t>
                </a:r>
                <a:r>
                  <a:rPr lang="en-US" altLang="ko-KR" b="1" dirty="0" smtClean="0"/>
                  <a:t>5.12</a:t>
                </a:r>
                <a:r>
                  <a:rPr lang="ko-KR" altLang="en-US" b="1" dirty="0" smtClean="0"/>
                  <a:t>처럼 </a:t>
                </a:r>
                <a:r>
                  <a:rPr lang="ko-KR" altLang="en-US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𝛉</a:t>
                </a:r>
                <a:r>
                  <a:rPr lang="ko-KR" altLang="en-US" b="1" dirty="0" smtClean="0"/>
                  <a:t>라는 정책신경망의 가중치값으로 정책을 표현할 수 있습니다</a:t>
                </a:r>
                <a:r>
                  <a:rPr lang="en-US" altLang="ko-KR" b="1" dirty="0" smtClean="0"/>
                  <a:t>.</a:t>
                </a:r>
              </a:p>
              <a:p>
                <a:r>
                  <a:rPr lang="ko-KR" altLang="en-US" b="1" dirty="0" smtClean="0"/>
                  <a:t>누적 보상은 최적화하고자 하는 </a:t>
                </a:r>
                <a:r>
                  <a:rPr lang="ko-KR" altLang="en-US" b="1" dirty="0" err="1" smtClean="0"/>
                  <a:t>목표함수가</a:t>
                </a:r>
                <a:r>
                  <a:rPr lang="ko-KR" altLang="en-US" b="1" dirty="0" smtClean="0"/>
                  <a:t> 되며 최적화를 하게 되는 변수는 정책신경망의 계수입니다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이를 식으로 나타내면 수식 </a:t>
                </a:r>
                <a:r>
                  <a:rPr lang="en-US" altLang="ko-KR" b="1" dirty="0" smtClean="0"/>
                  <a:t>5.13</a:t>
                </a:r>
                <a:r>
                  <a:rPr lang="ko-KR" altLang="en-US" b="1" dirty="0" smtClean="0"/>
                  <a:t>과 같습니다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3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정책신경망으로 정책을 대체하기 때문에 수식 </a:t>
                </a:r>
                <a:r>
                  <a:rPr lang="en-US" altLang="ko-KR" b="1" dirty="0" smtClean="0"/>
                  <a:t>5.12</a:t>
                </a:r>
                <a:r>
                  <a:rPr lang="ko-KR" altLang="en-US" b="1" dirty="0" smtClean="0"/>
                  <a:t>처럼 </a:t>
                </a:r>
                <a:r>
                  <a:rPr lang="ko-KR" altLang="en-US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𝛉</a:t>
                </a:r>
                <a:r>
                  <a:rPr lang="ko-KR" altLang="en-US" b="1" dirty="0" smtClean="0"/>
                  <a:t>라는 정책신경망의 가중치값으로 정책을 표현할 수 있습니다</a:t>
                </a:r>
                <a:r>
                  <a:rPr lang="en-US" altLang="ko-KR" b="1" dirty="0" smtClean="0"/>
                  <a:t>.</a:t>
                </a:r>
              </a:p>
              <a:p>
                <a:r>
                  <a:rPr lang="ko-KR" altLang="en-US" b="1" dirty="0" smtClean="0"/>
                  <a:t>누적 보상은 최적화하고자 하는 </a:t>
                </a:r>
                <a:r>
                  <a:rPr lang="ko-KR" altLang="en-US" b="1" dirty="0" err="1" smtClean="0"/>
                  <a:t>목표함수가</a:t>
                </a:r>
                <a:r>
                  <a:rPr lang="ko-KR" altLang="en-US" b="1" dirty="0" smtClean="0"/>
                  <a:t> 되며 최적화를 하게 되는 변수는 정책신경망의 계수입니다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이를 식으로 나타내면 수식 </a:t>
                </a:r>
                <a:r>
                  <a:rPr lang="en-US" altLang="ko-KR" b="1" dirty="0" smtClean="0"/>
                  <a:t>5.13</a:t>
                </a:r>
                <a:r>
                  <a:rPr lang="ko-KR" altLang="en-US" b="1" dirty="0" smtClean="0"/>
                  <a:t>과 같습니다</a:t>
                </a:r>
                <a:r>
                  <a:rPr lang="en-US" altLang="ko-KR" b="1" dirty="0" smtClean="0"/>
                  <a:t>.</a:t>
                </a:r>
                <a:endParaRPr lang="ko-KR" altLang="en-US" b="1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29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6485C-1ADC-423B-BEF1-AD8BB56812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9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3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5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4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7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CDB1-6FFD-4EEB-AE5F-85DC55799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26652"/>
            <a:ext cx="10515600" cy="574206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6000" dirty="0" smtClean="0"/>
              <a:t>Chapter 6.</a:t>
            </a:r>
            <a:r>
              <a:rPr lang="en-US" altLang="ko-KR" sz="6000" b="1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sz="6000" b="1" dirty="0" smtClean="0">
                <a:ea typeface="문체부 제목 돋음체" panose="020B0609000101010101" pitchFamily="49" charset="-127"/>
              </a:rPr>
            </a:br>
            <a:r>
              <a:rPr lang="en-US" altLang="ko-KR" sz="7200" b="1" dirty="0" smtClean="0">
                <a:ea typeface="문체부 제목 돋음체" panose="020B0609000101010101" pitchFamily="49" charset="-127"/>
              </a:rPr>
              <a:t>Actor-Critic</a:t>
            </a:r>
            <a:r>
              <a:rPr lang="en-US" altLang="ko-KR" sz="7200" dirty="0">
                <a:ea typeface="문체부 제목 돋음체" panose="020B0609000101010101" pitchFamily="49" charset="-127"/>
              </a:rPr>
              <a:t/>
            </a:r>
            <a:br>
              <a:rPr lang="en-US" altLang="ko-KR" sz="7200" dirty="0">
                <a:ea typeface="문체부 제목 돋음체" panose="020B0609000101010101" pitchFamily="49" charset="-127"/>
              </a:rPr>
            </a:br>
            <a:r>
              <a:rPr lang="en-US" altLang="ko-KR" dirty="0" smtClean="0">
                <a:ea typeface="문체부 제목 돋음체" panose="020B0609000101010101" pitchFamily="49" charset="-127"/>
              </a:rPr>
              <a:t/>
            </a:r>
            <a:br>
              <a:rPr lang="en-US" altLang="ko-KR" dirty="0" smtClean="0">
                <a:ea typeface="문체부 제목 돋음체" panose="020B0609000101010101" pitchFamily="49" charset="-127"/>
              </a:rPr>
            </a:br>
            <a:r>
              <a:rPr lang="en-US" altLang="ko-KR" sz="3600" dirty="0" smtClean="0"/>
              <a:t>Ho-Bin Choi</a:t>
            </a:r>
            <a:br>
              <a:rPr lang="en-US" altLang="ko-KR" sz="3600" dirty="0" smtClean="0"/>
            </a:br>
            <a:r>
              <a:rPr lang="en-US" altLang="ko-KR" sz="3600" dirty="0" err="1" smtClean="0"/>
              <a:t>LINK@KoreaTech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http://link.koreatech.ac.kr</a:t>
            </a:r>
            <a:endParaRPr lang="ko-KR" altLang="en-US" sz="7200" dirty="0">
              <a:ea typeface="문체부 제목 돋음체" panose="020B0609000101010101" pitchFamily="49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193040" y="602615"/>
            <a:ext cx="508000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Policy Gradient</a:t>
            </a:r>
            <a:r>
              <a:rPr lang="ko-KR" altLang="en-US" sz="2000" dirty="0" smtClean="0">
                <a:latin typeface="+mn-ea"/>
                <a:ea typeface="+mn-ea"/>
              </a:rPr>
              <a:t>의 일종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+mn-ea"/>
                <a:ea typeface="+mn-ea"/>
              </a:rPr>
              <a:t>Reinforce </a:t>
            </a:r>
            <a:r>
              <a:rPr lang="ko-KR" altLang="en-US" sz="3600" b="1" dirty="0" smtClean="0">
                <a:latin typeface="+mn-ea"/>
                <a:ea typeface="+mn-ea"/>
              </a:rPr>
              <a:t>알고리즘</a:t>
            </a:r>
            <a:endParaRPr lang="en-US" altLang="ko-KR" sz="3600" b="1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  <a:ea typeface="+mn-ea"/>
              </a:rPr>
              <a:t>⇒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  <a:ea typeface="+mn-ea"/>
              </a:rPr>
              <a:t>에피소드마다만 학습</a:t>
            </a:r>
            <a:r>
              <a:rPr lang="ko-KR" altLang="en-US" sz="2000" dirty="0" smtClean="0">
                <a:latin typeface="+mn-ea"/>
                <a:ea typeface="+mn-ea"/>
              </a:rPr>
              <a:t>할 수 있다는 단점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</a:rPr>
              <a:t>반환값은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 분산이 큰 경향</a:t>
            </a:r>
            <a:r>
              <a:rPr lang="ko-KR" altLang="en-US" sz="2000" dirty="0" smtClean="0">
                <a:latin typeface="+mn-ea"/>
              </a:rPr>
              <a:t>이 있는데 이는 학습을 느리게 만듦</a:t>
            </a:r>
            <a:endParaRPr lang="en-US" altLang="ko-KR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400800" y="538480"/>
            <a:ext cx="5527040" cy="568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+mn-ea"/>
                <a:ea typeface="+mn-ea"/>
              </a:rPr>
              <a:t>Reinforce </a:t>
            </a:r>
            <a:r>
              <a:rPr lang="ko-KR" altLang="en-US" sz="2000" dirty="0" smtClean="0">
                <a:latin typeface="+mn-ea"/>
                <a:ea typeface="+mn-ea"/>
              </a:rPr>
              <a:t>알고리즘의 단점을 극복</a:t>
            </a:r>
            <a:endParaRPr lang="en-US" altLang="ko-KR" sz="20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latin typeface="+mn-ea"/>
                <a:ea typeface="+mn-ea"/>
              </a:rPr>
              <a:t>Actor-Critic</a:t>
            </a:r>
            <a:endParaRPr lang="en-US" altLang="ko-KR" sz="2800" dirty="0" smtClean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latin typeface="+mn-ea"/>
              </a:rPr>
              <a:t>⇒</a:t>
            </a:r>
            <a:r>
              <a:rPr lang="ko-KR" altLang="en-US" sz="2000" dirty="0" smtClean="0">
                <a:latin typeface="+mn-ea"/>
              </a:rPr>
              <a:t> 다이내믹 프로그래밍의</a:t>
            </a:r>
            <a:r>
              <a:rPr lang="en-US" altLang="ko-KR" sz="2000" dirty="0" smtClean="0">
                <a:latin typeface="+mn-ea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정책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n-ea"/>
              </a:rPr>
              <a:t>이터레이션의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 구조를 사용</a:t>
            </a:r>
            <a:endParaRPr lang="en-US" altLang="ko-KR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 smtClean="0">
              <a:latin typeface="+mn-ea"/>
              <a:ea typeface="+mn-ea"/>
            </a:endParaRPr>
          </a:p>
          <a:p>
            <a:pPr marL="457200" indent="-457200" algn="ctr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b="1" dirty="0" smtClean="0">
                <a:latin typeface="+mn-ea"/>
                <a:ea typeface="+mn-ea"/>
              </a:rPr>
              <a:t>정책 발전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ctr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 b="1" dirty="0" smtClean="0">
                <a:latin typeface="+mn-ea"/>
                <a:ea typeface="+mn-ea"/>
              </a:rPr>
              <a:t>정책 평가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 algn="ctr">
              <a:lnSpc>
                <a:spcPct val="150000"/>
              </a:lnSpc>
              <a:buFont typeface="+mj-ea"/>
              <a:buAutoNum type="circleNumDbPlain"/>
            </a:pP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5273040" y="1778000"/>
            <a:ext cx="1635760" cy="680720"/>
          </a:xfrm>
          <a:prstGeom prst="leftRightArrow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 rot="3474624">
            <a:off x="8873374" y="4023118"/>
            <a:ext cx="439650" cy="22954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223520"/>
            <a:ext cx="9768840" cy="15087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90" y="1911350"/>
            <a:ext cx="6560820" cy="156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50340" y="3609061"/>
            <a:ext cx="92913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/>
              <a:t>▶</a:t>
            </a:r>
            <a:r>
              <a:rPr lang="ko-KR" altLang="en-US" sz="2000" dirty="0" err="1" smtClean="0"/>
              <a:t>반환값으로</a:t>
            </a:r>
            <a:r>
              <a:rPr lang="ko-KR" altLang="en-US" sz="2000" dirty="0" smtClean="0"/>
              <a:t> 대체하지 않고 </a:t>
            </a:r>
            <a:r>
              <a:rPr lang="ko-KR" altLang="en-US" sz="2000" dirty="0" err="1" smtClean="0"/>
              <a:t>큐함수를</a:t>
            </a:r>
            <a:r>
              <a:rPr lang="ko-KR" altLang="en-US" sz="2000" dirty="0" smtClean="0"/>
              <a:t> 사용하는 방법 </a:t>
            </a:r>
            <a:r>
              <a:rPr lang="ko-KR" altLang="en-US" sz="2000" b="1" dirty="0" smtClean="0"/>
              <a:t>→</a:t>
            </a:r>
            <a:r>
              <a:rPr lang="ko-KR" altLang="en-US" sz="2000" dirty="0" smtClean="0"/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큐함수를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근사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4445122"/>
            <a:ext cx="7763491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/>
                </a:solidFill>
              </a:rPr>
              <a:t>▶</a:t>
            </a:r>
            <a:r>
              <a:rPr lang="ko-KR" altLang="en-US" sz="2000" b="1" dirty="0" smtClean="0"/>
              <a:t>정책</a:t>
            </a:r>
            <a:r>
              <a:rPr lang="ko-KR" altLang="en-US" sz="2000" dirty="0" smtClean="0"/>
              <a:t>을 인공신경망으로 근사    </a:t>
            </a:r>
            <a:r>
              <a:rPr lang="ko-KR" altLang="en-US" sz="2800" b="1" dirty="0" smtClean="0"/>
              <a:t>→</a:t>
            </a:r>
            <a:r>
              <a:rPr lang="ko-KR" altLang="en-US" sz="2000" dirty="0" smtClean="0"/>
              <a:t> 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정책신경망</a:t>
            </a:r>
            <a:r>
              <a:rPr lang="ko-KR" altLang="en-US" sz="2000" dirty="0" smtClean="0"/>
              <a:t>  </a:t>
            </a:r>
            <a:r>
              <a:rPr lang="ko-KR" altLang="en-US" sz="3200" b="1" dirty="0" smtClean="0">
                <a:latin typeface="+mn-ea"/>
              </a:rPr>
              <a:t>⇒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n-ea"/>
              </a:rPr>
              <a:t>Actor</a:t>
            </a:r>
            <a:endParaRPr lang="en-US" altLang="ko-KR" sz="32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/>
                </a:solidFill>
              </a:rPr>
              <a:t>▶</a:t>
            </a:r>
            <a:r>
              <a:rPr lang="ko-KR" altLang="en-US" sz="2000" b="1" dirty="0" err="1" smtClean="0"/>
              <a:t>큐함수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인공신경망으로 근사 </a:t>
            </a:r>
            <a:r>
              <a:rPr lang="ko-KR" altLang="en-US" sz="2800" b="1" dirty="0" smtClean="0"/>
              <a:t>→</a:t>
            </a:r>
            <a:r>
              <a:rPr lang="ko-KR" altLang="en-US" sz="2000" dirty="0" smtClean="0"/>
              <a:t> </a:t>
            </a:r>
            <a:r>
              <a:rPr lang="ko-KR" altLang="en-US" sz="2400" b="1" dirty="0" err="1" smtClean="0">
                <a:solidFill>
                  <a:srgbClr val="0000FF"/>
                </a:solidFill>
              </a:rPr>
              <a:t>가치신경망</a:t>
            </a:r>
            <a:r>
              <a:rPr lang="ko-KR" altLang="en-US" sz="2000" dirty="0" smtClean="0"/>
              <a:t>  </a:t>
            </a:r>
            <a:r>
              <a:rPr lang="ko-KR" altLang="en-US" sz="3200" b="1" dirty="0" smtClean="0">
                <a:latin typeface="+mn-ea"/>
              </a:rPr>
              <a:t>⇒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3200" b="1" dirty="0" smtClean="0">
                <a:solidFill>
                  <a:srgbClr val="FF0000"/>
                </a:solidFill>
                <a:latin typeface="+mn-ea"/>
              </a:rPr>
              <a:t>Critic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227330"/>
            <a:ext cx="6979920" cy="374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720" y="4654718"/>
                <a:ext cx="3154680" cy="1015663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accent2"/>
                    </a:solidFill>
                  </a:rPr>
                  <a:t>▶</a:t>
                </a:r>
                <a:r>
                  <a:rPr lang="ko-KR" altLang="en-US" b="1" dirty="0" smtClean="0"/>
                  <a:t>정책신경망</a:t>
                </a:r>
                <a:r>
                  <a:rPr lang="ko-KR" altLang="en-US" dirty="0" smtClean="0"/>
                  <a:t>의 가중치 → </a:t>
                </a:r>
                <a14:m>
                  <m:oMath xmlns:m="http://schemas.openxmlformats.org/officeDocument/2006/math">
                    <m:r>
                      <a:rPr lang="ko-KR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sz="2000" b="1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>
                    <a:solidFill>
                      <a:schemeClr val="accent2"/>
                    </a:solidFill>
                  </a:rPr>
                  <a:t>▶</a:t>
                </a:r>
                <a:r>
                  <a:rPr lang="ko-KR" altLang="en-US" b="1" dirty="0" smtClean="0"/>
                  <a:t>가치신경망</a:t>
                </a:r>
                <a:r>
                  <a:rPr lang="ko-KR" altLang="en-US" dirty="0" smtClean="0"/>
                  <a:t>의 가중치 → </a:t>
                </a:r>
                <a:r>
                  <a:rPr lang="en-US" altLang="ko-KR" sz="2000" b="1" dirty="0" smtClean="0"/>
                  <a:t>w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4654718"/>
                <a:ext cx="3154680" cy="1015663"/>
              </a:xfrm>
              <a:prstGeom prst="rect">
                <a:avLst/>
              </a:prstGeom>
              <a:blipFill>
                <a:blip r:embed="rId4"/>
                <a:stretch>
                  <a:fillRect l="-1147" r="-574" b="-2339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40" y="4272511"/>
            <a:ext cx="7800340" cy="178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70" y="153059"/>
            <a:ext cx="9776460" cy="11353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17800" y="1422128"/>
            <a:ext cx="6756400" cy="166199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2"/>
                </a:solidFill>
              </a:rPr>
              <a:t>▶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큐함수의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값에 따라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오류함수의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값이 많이 변화</a:t>
            </a:r>
            <a:r>
              <a:rPr lang="ko-KR" altLang="en-US" sz="1600" dirty="0" smtClean="0"/>
              <a:t>하게 됨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분산이 큼 </a:t>
            </a:r>
            <a:r>
              <a:rPr lang="en-US" altLang="ko-KR" sz="1600" dirty="0" smtClean="0"/>
              <a:t>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2"/>
                </a:solidFill>
              </a:rPr>
              <a:t>▶</a:t>
            </a:r>
            <a:r>
              <a:rPr lang="ko-KR" altLang="en-US" sz="1600" dirty="0" smtClean="0"/>
              <a:t>따라서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큐함수의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변화 정도를 줄여주기 위해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Baseline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을 사용</a:t>
            </a:r>
            <a:endParaRPr lang="en-US" altLang="ko-KR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accent2"/>
                </a:solidFill>
              </a:rPr>
              <a:t>▶</a:t>
            </a:r>
            <a:r>
              <a:rPr lang="en-US" altLang="ko-KR" dirty="0" smtClean="0"/>
              <a:t>Baseline</a:t>
            </a:r>
            <a:r>
              <a:rPr lang="ko-KR" altLang="en-US" dirty="0" smtClean="0"/>
              <a:t>은 </a:t>
            </a:r>
            <a:r>
              <a:rPr lang="ko-KR" altLang="en-US" smtClean="0"/>
              <a:t>특정 </a:t>
            </a:r>
            <a:r>
              <a:rPr lang="ko-KR" altLang="en-US" smtClean="0"/>
              <a:t>상태에서 </a:t>
            </a:r>
            <a:r>
              <a:rPr lang="ko-KR" altLang="en-US" dirty="0" smtClean="0"/>
              <a:t>행동에 따라 값이 변하지 않아야 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→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가치함수</a:t>
            </a:r>
            <a:r>
              <a:rPr lang="ko-KR" altLang="en-US" b="1" dirty="0" err="1" smtClean="0"/>
              <a:t>를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Baseline</a:t>
            </a:r>
            <a:r>
              <a:rPr lang="ko-KR" altLang="en-US" b="1" dirty="0" smtClean="0"/>
              <a:t>으로 사용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3" y="3252936"/>
            <a:ext cx="5808785" cy="13410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96" y="3252936"/>
            <a:ext cx="5431786" cy="13410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755060"/>
            <a:ext cx="59436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54" y="94077"/>
            <a:ext cx="8129660" cy="13130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84" y="1597159"/>
            <a:ext cx="5146431" cy="45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2018-02-21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Actor-Critic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DCDB1-6FFD-4EEB-AE5F-85DC557994A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436880"/>
            <a:ext cx="10515600" cy="4776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b="1" dirty="0" smtClean="0"/>
              <a:t>■ </a:t>
            </a:r>
            <a:r>
              <a:rPr lang="en-US" altLang="ko-KR" sz="3600" b="1" dirty="0" smtClean="0"/>
              <a:t>Actor-Critic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에이전트와 환경의 상호작용</a:t>
            </a:r>
            <a:endParaRPr lang="en-US" altLang="ko-KR" sz="28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/>
              <a:t>정책신경망을 통해 확률적으로 행동을 선택</a:t>
            </a:r>
            <a:endParaRPr lang="en-US" altLang="ko-KR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/>
              <a:t>선택한 행동으로 환경에서 한 </a:t>
            </a:r>
            <a:r>
              <a:rPr lang="ko-KR" altLang="en-US" sz="2400" dirty="0" err="1" smtClean="0"/>
              <a:t>타입스텝을</a:t>
            </a:r>
            <a:r>
              <a:rPr lang="ko-KR" altLang="en-US" sz="2400" dirty="0" smtClean="0"/>
              <a:t> 진행</a:t>
            </a:r>
            <a:endParaRPr lang="en-US" altLang="ko-KR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/>
              <a:t>환경으로부터 다음 상태와 보상을 받음</a:t>
            </a:r>
            <a:endParaRPr lang="en-US" altLang="ko-KR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/>
              <a:t>샘플</a:t>
            </a:r>
            <a:r>
              <a:rPr lang="en-US" altLang="ko-KR" sz="2400" dirty="0" smtClean="0"/>
              <a:t>(s, a, r, s‘)</a:t>
            </a:r>
            <a:r>
              <a:rPr lang="ko-KR" altLang="en-US" sz="2400" dirty="0" smtClean="0"/>
              <a:t>을 통해 시간차 에러를 구하고 어드밴티지 함수를 구함</a:t>
            </a:r>
            <a:endParaRPr lang="en-US" altLang="ko-KR" sz="24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400" dirty="0" smtClean="0"/>
              <a:t>시간차 에러로 가치신경망을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어드밴티지 함수로 정책신경망을 업데이트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11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184</Words>
  <Application>Microsoft Office PowerPoint</Application>
  <PresentationFormat>와이드스크린</PresentationFormat>
  <Paragraphs>58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문체부 제목 돋음체</vt:lpstr>
      <vt:lpstr>Arial</vt:lpstr>
      <vt:lpstr>Cambria Math</vt:lpstr>
      <vt:lpstr>Office 테마</vt:lpstr>
      <vt:lpstr>Chapter 6. Actor-Critic  Ho-Bin Choi LINK@KoreaTech http://link.koreatech.ac.kr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3장 그리드월드와 다이내믹 프로그래밍</dc:title>
  <dc:creator>HoBin</dc:creator>
  <cp:lastModifiedBy>HoBin</cp:lastModifiedBy>
  <cp:revision>192</cp:revision>
  <dcterms:created xsi:type="dcterms:W3CDTF">2018-01-08T14:45:23Z</dcterms:created>
  <dcterms:modified xsi:type="dcterms:W3CDTF">2018-02-20T18:26:44Z</dcterms:modified>
</cp:coreProperties>
</file>