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67" r:id="rId5"/>
    <p:sldId id="269" r:id="rId6"/>
    <p:sldId id="271" r:id="rId7"/>
    <p:sldId id="268" r:id="rId8"/>
    <p:sldId id="27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6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78EA-4A8D-490C-85BC-FEBAA5FA2DF5}" type="datetimeFigureOut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1835B-3B2B-4A44-BC37-BE82E2C56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3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F8B7E-A3CE-49D9-AFD2-262247C11F00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9140D-F78D-45D9-BB4F-AE8A4432076E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8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54F7-26D8-4D41-BB3D-578384867F53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3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7BA9-0F7A-4DB2-8EC7-66CFC561AF9B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868BA19B-9FCC-4678-A5F8-D92728246174}" type="slidenum">
              <a:rPr lang="ko-KR" altLang="en-US" smtClean="0"/>
              <a:pPr/>
              <a:t>‹#›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0162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4B03-C2B9-4C80-91D9-A7088661262C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87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994F-B847-4BD1-9E3C-101158ECB3F1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371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AAF5-6D36-49D2-B13A-E2DA3E83BD75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2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4732-906A-41B7-A1D4-C5711184F281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46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E4C8-2DBF-4819-A4E3-05EE1904AFA0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9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8884-08EA-4312-97F1-ABFAAECC5F72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1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D15B-F818-4C17-A233-19F573A41E74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26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761C-3CDB-4265-986D-798670EDA1F6}" type="datetime1">
              <a:rPr lang="ko-KR" altLang="en-US" smtClean="0"/>
              <a:t>2018-03-07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68BA19B-9FCC-4678-A5F8-D927282461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5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Chapter </a:t>
            </a:r>
            <a:r>
              <a:rPr lang="en-US" altLang="ko-KR" sz="4000" dirty="0" smtClean="0"/>
              <a:t>7.</a:t>
            </a:r>
            <a:r>
              <a:rPr lang="en-US" altLang="ko-KR" sz="4000" b="1" dirty="0" smtClean="0"/>
              <a:t/>
            </a:r>
            <a:br>
              <a:rPr lang="en-US" altLang="ko-KR" sz="4000" b="1" dirty="0" smtClean="0"/>
            </a:br>
            <a:r>
              <a:rPr lang="en-US" altLang="ko-KR" sz="4000" b="1" dirty="0" smtClean="0"/>
              <a:t>Breakout DQN</a:t>
            </a:r>
            <a:endParaRPr lang="ko-KR" altLang="en-US" sz="4000" b="1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371600" y="4462264"/>
            <a:ext cx="6400800" cy="1198984"/>
          </a:xfrm>
        </p:spPr>
        <p:txBody>
          <a:bodyPr>
            <a:normAutofit/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Young-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Gyu</a:t>
            </a:r>
            <a:r>
              <a:rPr lang="en-US" altLang="ko-KR" sz="2000" dirty="0" smtClean="0">
                <a:solidFill>
                  <a:schemeClr val="tx1"/>
                </a:solidFill>
              </a:rPr>
              <a:t> Kim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err="1" smtClean="0">
                <a:solidFill>
                  <a:schemeClr val="tx1"/>
                </a:solidFill>
              </a:rPr>
              <a:t>LINK@KoreaTech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http://link.koreatech.ac.kr</a:t>
            </a:r>
            <a:endParaRPr lang="en-US" altLang="ko-KR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1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 Out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상태 </a:t>
            </a:r>
            <a:r>
              <a:rPr lang="en-US" altLang="ko-KR" sz="1600" dirty="0" smtClean="0"/>
              <a:t>: 4</a:t>
            </a:r>
            <a:r>
              <a:rPr lang="ko-KR" altLang="en-US" sz="1600" dirty="0" smtClean="0"/>
              <a:t>개의 연속된 게임화면</a:t>
            </a:r>
            <a:endParaRPr lang="en-US" altLang="ko-KR" sz="1600" dirty="0" smtClean="0"/>
          </a:p>
          <a:p>
            <a:r>
              <a:rPr lang="ko-KR" altLang="en-US" sz="1600" dirty="0" smtClean="0"/>
              <a:t>행동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제자리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왼쪽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오른쪽</a:t>
            </a:r>
            <a:endParaRPr lang="en-US" altLang="ko-KR" sz="1600" dirty="0" smtClean="0"/>
          </a:p>
          <a:p>
            <a:r>
              <a:rPr lang="ko-KR" altLang="en-US" sz="1600" dirty="0" smtClean="0"/>
              <a:t>보상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평소에는 </a:t>
            </a:r>
            <a:r>
              <a:rPr lang="en-US" altLang="ko-KR" sz="1600" dirty="0" smtClean="0"/>
              <a:t>(0), </a:t>
            </a:r>
            <a:r>
              <a:rPr lang="ko-KR" altLang="en-US" sz="1600" dirty="0" smtClean="0"/>
              <a:t>목숨을 잃으면 </a:t>
            </a:r>
            <a:r>
              <a:rPr lang="en-US" altLang="ko-KR" sz="1600" dirty="0" smtClean="0"/>
              <a:t>(-1), </a:t>
            </a:r>
            <a:r>
              <a:rPr lang="ko-KR" altLang="en-US" sz="1600" dirty="0" smtClean="0"/>
              <a:t>벽돌이 깨지면 </a:t>
            </a:r>
            <a:r>
              <a:rPr lang="en-US" altLang="ko-KR" sz="1600" dirty="0"/>
              <a:t>(+) (</a:t>
            </a:r>
            <a:r>
              <a:rPr lang="ko-KR" altLang="en-US" sz="1600" dirty="0"/>
              <a:t>뒤의 벽돌일 수록 높은 보상</a:t>
            </a:r>
            <a:r>
              <a:rPr lang="en-US" altLang="ko-KR" sz="1600" dirty="0" smtClean="0"/>
              <a:t>).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에피소드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개의 목숨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2</a:t>
            </a:fld>
            <a:endParaRPr lang="ko-KR" alt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5" y="3249196"/>
            <a:ext cx="2283693" cy="294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026251" y="6248345"/>
            <a:ext cx="919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Breakout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012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인공신경망의 입력 벡터 </a:t>
            </a:r>
            <a:r>
              <a:rPr lang="en-US" altLang="ko-KR" sz="1800" dirty="0" smtClean="0"/>
              <a:t>= Break Out</a:t>
            </a:r>
            <a:r>
              <a:rPr lang="ko-KR" altLang="en-US" sz="1800" dirty="0" smtClean="0"/>
              <a:t>의 게임 화면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smtClean="0"/>
              <a:t>	</a:t>
            </a:r>
            <a:r>
              <a:rPr lang="en-US" altLang="ko-KR" sz="1800" dirty="0" smtClean="0"/>
              <a:t>= </a:t>
            </a:r>
            <a:r>
              <a:rPr lang="ko-KR" altLang="en-US" sz="1800" dirty="0" smtClean="0"/>
              <a:t>가로 픽셀</a:t>
            </a:r>
            <a:r>
              <a:rPr lang="en-US" altLang="ko-KR" sz="1800" dirty="0" smtClean="0"/>
              <a:t>(160)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X </a:t>
            </a:r>
            <a:r>
              <a:rPr lang="ko-KR" altLang="en-US" sz="1800" dirty="0" smtClean="0"/>
              <a:t>세로 픽셀</a:t>
            </a:r>
            <a:r>
              <a:rPr lang="en-US" altLang="ko-KR" sz="1800" dirty="0" smtClean="0"/>
              <a:t>(210) X 3(RGB) = 100,800</a:t>
            </a:r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지금까지 다룬 인공신경망에서는 </a:t>
            </a:r>
            <a:r>
              <a:rPr lang="en-US" altLang="ko-KR" sz="1800" dirty="0" smtClean="0"/>
              <a:t>Hidden Layer</a:t>
            </a:r>
            <a:r>
              <a:rPr lang="ko-KR" altLang="en-US" sz="1800" dirty="0" smtClean="0"/>
              <a:t>의 모든 </a:t>
            </a:r>
            <a:r>
              <a:rPr lang="en-US" altLang="ko-KR" sz="1800" dirty="0" smtClean="0"/>
              <a:t>node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Input Layer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Output Layer </a:t>
            </a:r>
            <a:r>
              <a:rPr lang="ko-KR" altLang="en-US" sz="1800" dirty="0" smtClean="0"/>
              <a:t>또는 다른 </a:t>
            </a:r>
            <a:r>
              <a:rPr lang="en-US" altLang="ko-KR" sz="1800" dirty="0" smtClean="0"/>
              <a:t>Hidden Layer</a:t>
            </a:r>
            <a:r>
              <a:rPr lang="ko-KR" altLang="en-US" sz="1800" dirty="0" smtClean="0"/>
              <a:t>의 모든</a:t>
            </a:r>
            <a:r>
              <a:rPr lang="en-US" altLang="ko-KR" sz="1800" dirty="0" smtClean="0"/>
              <a:t> node</a:t>
            </a:r>
            <a:r>
              <a:rPr lang="ko-KR" altLang="en-US" sz="1800" dirty="0" smtClean="0"/>
              <a:t>들과 연결되어 있음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400" dirty="0" smtClean="0"/>
              <a:t>인공신경망의 크기가 커짐</a:t>
            </a:r>
            <a:endParaRPr lang="en-US" altLang="ko-KR" sz="1400" dirty="0"/>
          </a:p>
          <a:p>
            <a:pPr lvl="1"/>
            <a:r>
              <a:rPr lang="ko-KR" altLang="en-US" sz="1400" dirty="0" smtClean="0"/>
              <a:t>학습해야 할 가중치 값의 개수가 많아짐</a:t>
            </a:r>
            <a:endParaRPr lang="en-US" altLang="ko-KR" sz="1400" dirty="0"/>
          </a:p>
          <a:p>
            <a:pPr lvl="1"/>
            <a:r>
              <a:rPr lang="ko-KR" altLang="en-US" sz="1400" dirty="0" smtClean="0"/>
              <a:t>학습이 오래 걸림</a:t>
            </a:r>
            <a:endParaRPr lang="en-US" altLang="ko-KR" sz="14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사람이 시각정보를 처리하는 방법으로 인공신경망 구조를 개선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400" dirty="0" smtClean="0"/>
              <a:t>수용영역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각 시신경은 전체 시각입력 중에서 일부 입력에만 반응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감각의 범위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400" dirty="0" smtClean="0"/>
              <a:t>추상화</a:t>
            </a:r>
            <a:endParaRPr lang="en-US" altLang="ko-KR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3</a:t>
            </a:fld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991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CNN(Convolution Neural Network) : </a:t>
            </a:r>
            <a:r>
              <a:rPr lang="ko-KR" altLang="en-US" sz="1800" dirty="0"/>
              <a:t>인공신경망을 통해 </a:t>
            </a:r>
            <a:r>
              <a:rPr lang="en-US" altLang="ko-KR" sz="1800" b="1" dirty="0"/>
              <a:t>‘</a:t>
            </a:r>
            <a:r>
              <a:rPr lang="ko-KR" altLang="en-US" sz="1800" b="1" dirty="0"/>
              <a:t>특징 추출</a:t>
            </a:r>
            <a:r>
              <a:rPr lang="en-US" altLang="ko-KR" sz="1800" b="1" dirty="0"/>
              <a:t>’</a:t>
            </a:r>
            <a:r>
              <a:rPr lang="ko-KR" altLang="en-US" sz="1800" dirty="0"/>
              <a:t>을 하는 것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 err="1" smtClean="0"/>
              <a:t>컨볼루션</a:t>
            </a:r>
            <a:r>
              <a:rPr lang="ko-KR" altLang="en-US" sz="1800" dirty="0" smtClean="0"/>
              <a:t> 필터</a:t>
            </a:r>
            <a:r>
              <a:rPr lang="en-US" altLang="ko-KR" sz="1800" dirty="0" smtClean="0"/>
              <a:t>(Convolution Filter)</a:t>
            </a:r>
          </a:p>
          <a:p>
            <a:pPr lvl="1"/>
            <a:r>
              <a:rPr lang="ko-KR" altLang="en-US" sz="1400" dirty="0" smtClean="0"/>
              <a:t>시신경 구조를 모방하여 </a:t>
            </a:r>
            <a:r>
              <a:rPr lang="en-US" altLang="ko-KR" sz="1400" dirty="0" smtClean="0"/>
              <a:t>Hidden Layer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들이 </a:t>
            </a:r>
            <a:r>
              <a:rPr lang="en-US" altLang="ko-KR" sz="1400" dirty="0" smtClean="0"/>
              <a:t>Input Layer</a:t>
            </a:r>
            <a:r>
              <a:rPr lang="ko-KR" altLang="en-US" sz="1400" dirty="0" smtClean="0"/>
              <a:t>의 일부 </a:t>
            </a:r>
            <a:r>
              <a:rPr lang="en-US" altLang="ko-KR" sz="1400" dirty="0" smtClean="0"/>
              <a:t>Node</a:t>
            </a:r>
            <a:r>
              <a:rPr lang="ko-KR" altLang="en-US" sz="1400" dirty="0" smtClean="0"/>
              <a:t>에 대해서만 반응하도록 구조를 구성</a:t>
            </a:r>
            <a:endParaRPr lang="en-US" altLang="ko-KR" sz="1800" dirty="0" smtClean="0"/>
          </a:p>
          <a:p>
            <a:r>
              <a:rPr lang="ko-KR" altLang="en-US" sz="1800" dirty="0" smtClean="0"/>
              <a:t>필터</a:t>
            </a:r>
            <a:r>
              <a:rPr lang="en-US" altLang="ko-KR" sz="1800" dirty="0" smtClean="0"/>
              <a:t>(Filter)</a:t>
            </a:r>
            <a:endParaRPr lang="en-US" altLang="ko-KR" sz="1800" dirty="0"/>
          </a:p>
          <a:p>
            <a:pPr lvl="1"/>
            <a:r>
              <a:rPr lang="ko-KR" altLang="en-US" sz="1400" dirty="0" smtClean="0"/>
              <a:t>이미지의 </a:t>
            </a:r>
            <a:r>
              <a:rPr lang="ko-KR" altLang="en-US" sz="1400" dirty="0" err="1" smtClean="0"/>
              <a:t>노이즈를</a:t>
            </a:r>
            <a:r>
              <a:rPr lang="ko-KR" altLang="en-US" sz="1400" dirty="0" smtClean="0"/>
              <a:t> 없애거나 어떤 특징을 강조할 때 사용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이미지에 가장 많이 사용하는 것은 박스 형태의 박스 필터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에이전트가 이미지에서 특정 정보를 얻어내려면 그에 맞는 필터를 사용해야 함</a:t>
            </a:r>
            <a:endParaRPr lang="en-US" altLang="ko-KR" sz="1400" dirty="0" smtClean="0"/>
          </a:p>
          <a:p>
            <a:r>
              <a:rPr lang="ko-KR" altLang="en-US" sz="1800" dirty="0" err="1" smtClean="0"/>
              <a:t>컨볼루션</a:t>
            </a:r>
            <a:r>
              <a:rPr lang="en-US" altLang="ko-KR" sz="1800" dirty="0" smtClean="0"/>
              <a:t>(Convolution) </a:t>
            </a:r>
            <a:r>
              <a:rPr lang="ko-KR" altLang="en-US" sz="1800" dirty="0" smtClean="0"/>
              <a:t>연산 </a:t>
            </a:r>
            <a:r>
              <a:rPr lang="en-US" altLang="ko-KR" sz="1800" dirty="0" smtClean="0"/>
              <a:t>(=</a:t>
            </a:r>
            <a:r>
              <a:rPr lang="ko-KR" altLang="en-US" sz="1800" dirty="0" err="1" smtClean="0"/>
              <a:t>커널</a:t>
            </a:r>
            <a:r>
              <a:rPr lang="en-US" altLang="ko-KR" sz="1800" dirty="0" smtClean="0"/>
              <a:t>(Kernel))</a:t>
            </a:r>
          </a:p>
          <a:p>
            <a:pPr lvl="1"/>
            <a:r>
              <a:rPr lang="ko-KR" altLang="en-US" sz="1400" dirty="0" smtClean="0"/>
              <a:t>이미지의 각 픽셀 값이 주변 </a:t>
            </a:r>
            <a:r>
              <a:rPr lang="ko-KR" altLang="en-US" sz="1400" dirty="0" err="1" smtClean="0"/>
              <a:t>픽셀값과</a:t>
            </a:r>
            <a:r>
              <a:rPr lang="ko-KR" altLang="en-US" sz="1400" dirty="0" smtClean="0"/>
              <a:t> 필터를 통해 연산되는 것</a:t>
            </a:r>
            <a:endParaRPr lang="en-US" altLang="ko-KR" sz="1400" dirty="0" smtClean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4</a:t>
            </a:fld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96" y="4718171"/>
            <a:ext cx="3703116" cy="159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701699"/>
            <a:ext cx="3480836" cy="159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98451" y="6320353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박스 필터의 예시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81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CNN</a:t>
            </a:r>
            <a:r>
              <a:rPr lang="ko-KR" altLang="en-US" sz="1800" dirty="0" smtClean="0"/>
              <a:t>을 사용하면 컴퓨터가 특징 추출 단계를 자동으로 진행한다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400" dirty="0" smtClean="0"/>
              <a:t>특징 추출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여러 </a:t>
            </a:r>
            <a:r>
              <a:rPr lang="ko-KR" altLang="en-US" sz="1400" dirty="0" err="1" smtClean="0"/>
              <a:t>머신러닝</a:t>
            </a:r>
            <a:r>
              <a:rPr lang="ko-KR" altLang="en-US" sz="1400" dirty="0" smtClean="0"/>
              <a:t> 기법에서 중요한 과정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전문성을 필요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5</a:t>
            </a:fld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0"/>
            <a:ext cx="48196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194232"/>
            <a:ext cx="4083240" cy="209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22109" y="5321327"/>
            <a:ext cx="416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Breakout DQN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CNN </a:t>
            </a:r>
            <a:r>
              <a:rPr lang="ko-KR" altLang="en-US" sz="1200" dirty="0" smtClean="0"/>
              <a:t>내부의 학습된 </a:t>
            </a:r>
            <a:r>
              <a:rPr lang="en-US" altLang="ko-KR" sz="1200" dirty="0"/>
              <a:t>c</a:t>
            </a:r>
            <a:r>
              <a:rPr lang="en-US" altLang="ko-KR" sz="1200" dirty="0" smtClean="0"/>
              <a:t>onvolution filter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70884" y="5284695"/>
            <a:ext cx="3292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기존 인경신경망과 </a:t>
            </a:r>
            <a:r>
              <a:rPr lang="ko-KR" altLang="en-US" sz="1200" dirty="0" err="1" smtClean="0"/>
              <a:t>컨볼루션</a:t>
            </a:r>
            <a:r>
              <a:rPr lang="ko-KR" altLang="en-US" sz="1200" dirty="0" smtClean="0"/>
              <a:t> 신경망의 비교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9984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ea"/>
              <a:buAutoNum type="circleNumDbPlain"/>
            </a:pPr>
            <a:r>
              <a:rPr lang="en-US" altLang="ko-KR" sz="1400" dirty="0" smtClean="0"/>
              <a:t>Breakout </a:t>
            </a:r>
            <a:r>
              <a:rPr lang="ko-KR" altLang="en-US" sz="1400" dirty="0" smtClean="0"/>
              <a:t>게임 화면이 신경망 입력으로 들어온다</a:t>
            </a:r>
            <a:r>
              <a:rPr lang="en-US" altLang="ko-KR" sz="1400" dirty="0" smtClean="0"/>
              <a:t>.</a:t>
            </a:r>
          </a:p>
          <a:p>
            <a:pPr>
              <a:buFont typeface="+mj-ea"/>
              <a:buAutoNum type="circleNumDbPlain"/>
            </a:pPr>
            <a:r>
              <a:rPr lang="ko-KR" altLang="en-US" sz="1400" dirty="0" smtClean="0"/>
              <a:t>화면에 필터가 이미지를 쭉 훑는다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>
              <a:buFont typeface="+mj-ea"/>
              <a:buAutoNum type="circleNumDbPlain"/>
            </a:pPr>
            <a:r>
              <a:rPr lang="ko-KR" altLang="en-US" sz="1400" dirty="0" smtClean="0"/>
              <a:t>같은 방식으로 여러 필터로 이미지와 </a:t>
            </a:r>
            <a:r>
              <a:rPr lang="ko-KR" altLang="en-US" sz="1400" dirty="0" err="1" smtClean="0"/>
              <a:t>컨볼루션</a:t>
            </a:r>
            <a:r>
              <a:rPr lang="ko-KR" altLang="en-US" sz="1400" dirty="0" smtClean="0"/>
              <a:t> 연산을 하여 여러 새로운 이미지 생성한다</a:t>
            </a:r>
            <a:r>
              <a:rPr lang="en-US" altLang="ko-KR" sz="1400" dirty="0" smtClean="0"/>
              <a:t>.</a:t>
            </a:r>
          </a:p>
          <a:p>
            <a:pPr>
              <a:buFont typeface="+mj-ea"/>
              <a:buAutoNum type="circleNumDbPlain"/>
            </a:pPr>
            <a:r>
              <a:rPr lang="ko-KR" altLang="en-US" sz="1400" dirty="0" smtClean="0"/>
              <a:t>새로운 이미지는 각각의 특징이 있음</a:t>
            </a:r>
            <a:endParaRPr lang="en-US" altLang="ko-KR" sz="1400" dirty="0" smtClean="0"/>
          </a:p>
          <a:p>
            <a:pPr>
              <a:buFont typeface="+mj-ea"/>
              <a:buAutoNum type="circleNumDbPlain"/>
            </a:pPr>
            <a:r>
              <a:rPr lang="ko-KR" altLang="en-US" sz="1400" dirty="0" smtClean="0"/>
              <a:t>새로운 이미지의 각 픽셀 값은 활성함수를 통과한다</a:t>
            </a:r>
            <a:r>
              <a:rPr lang="en-US" altLang="ko-KR" sz="1400" dirty="0" smtClean="0"/>
              <a:t>.</a:t>
            </a:r>
          </a:p>
          <a:p>
            <a:pPr>
              <a:buFont typeface="+mj-ea"/>
              <a:buAutoNum type="circleNumDbPlain"/>
            </a:pPr>
            <a:r>
              <a:rPr lang="ko-KR" altLang="en-US" sz="1400" dirty="0" smtClean="0"/>
              <a:t>활성함수를 통과한 이미지는 다음 층의 </a:t>
            </a:r>
            <a:r>
              <a:rPr lang="ko-KR" altLang="en-US" sz="1400" dirty="0" err="1" smtClean="0"/>
              <a:t>컨볼루션</a:t>
            </a:r>
            <a:r>
              <a:rPr lang="ko-KR" altLang="en-US" sz="1400" dirty="0" smtClean="0"/>
              <a:t> 필터와 </a:t>
            </a:r>
            <a:r>
              <a:rPr lang="ko-KR" altLang="en-US" sz="1400" dirty="0" err="1" smtClean="0"/>
              <a:t>컨볼루션</a:t>
            </a:r>
            <a:r>
              <a:rPr lang="ko-KR" altLang="en-US" sz="1400" dirty="0" smtClean="0"/>
              <a:t> 연산을 수행한다</a:t>
            </a:r>
            <a:r>
              <a:rPr lang="en-US" altLang="ko-KR" sz="1400" dirty="0" smtClean="0"/>
              <a:t>.</a:t>
            </a:r>
          </a:p>
          <a:p>
            <a:pPr>
              <a:buFont typeface="+mj-ea"/>
              <a:buAutoNum type="circleNumDbPlain"/>
            </a:pPr>
            <a:r>
              <a:rPr lang="ko-KR" altLang="en-US" sz="1400" dirty="0" smtClean="0"/>
              <a:t>마지막 </a:t>
            </a:r>
            <a:r>
              <a:rPr lang="ko-KR" altLang="en-US" sz="1400" dirty="0" err="1" smtClean="0"/>
              <a:t>컨볼루션</a:t>
            </a:r>
            <a:r>
              <a:rPr lang="ko-KR" altLang="en-US" sz="1400" dirty="0" smtClean="0"/>
              <a:t> 층을 통과하면 </a:t>
            </a:r>
            <a:r>
              <a:rPr lang="ko-KR" altLang="en-US" sz="1400" dirty="0" err="1" smtClean="0"/>
              <a:t>노드들은</a:t>
            </a:r>
            <a:r>
              <a:rPr lang="ko-KR" altLang="en-US" sz="1400" dirty="0" smtClean="0"/>
              <a:t> 일렬로 펴진다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플랫</a:t>
            </a:r>
            <a:r>
              <a:rPr lang="en-US" altLang="ko-KR" sz="1400" dirty="0" smtClean="0"/>
              <a:t>(Flat))</a:t>
            </a:r>
          </a:p>
          <a:p>
            <a:pPr>
              <a:buFont typeface="+mj-ea"/>
              <a:buAutoNum type="circleNumDbPlain"/>
            </a:pPr>
            <a:r>
              <a:rPr lang="ko-KR" altLang="en-US" sz="1400" dirty="0" smtClean="0"/>
              <a:t>펼쳐진 </a:t>
            </a:r>
            <a:r>
              <a:rPr lang="ko-KR" altLang="en-US" sz="1400" dirty="0" err="1" smtClean="0"/>
              <a:t>노드들은</a:t>
            </a:r>
            <a:r>
              <a:rPr lang="ko-KR" altLang="en-US" sz="1400" dirty="0" smtClean="0"/>
              <a:t> 마지막에 행동의 개수대로 </a:t>
            </a:r>
            <a:r>
              <a:rPr lang="ko-KR" altLang="en-US" sz="1400" dirty="0" err="1" smtClean="0"/>
              <a:t>큐함수의</a:t>
            </a:r>
            <a:r>
              <a:rPr lang="ko-KR" altLang="en-US" sz="1400" dirty="0" smtClean="0"/>
              <a:t> 값을 출력한다</a:t>
            </a:r>
            <a:r>
              <a:rPr lang="en-US" altLang="ko-KR" sz="1400" dirty="0" smtClean="0"/>
              <a:t>.</a:t>
            </a:r>
          </a:p>
          <a:p>
            <a:pPr>
              <a:buFont typeface="+mj-ea"/>
              <a:buAutoNum type="circleNumDbPlain"/>
            </a:pPr>
            <a:r>
              <a:rPr lang="ko-KR" altLang="en-US" sz="1400" dirty="0" smtClean="0"/>
              <a:t>이 네트워크를 </a:t>
            </a:r>
            <a:r>
              <a:rPr lang="en-US" altLang="ko-KR" sz="1400" dirty="0" smtClean="0"/>
              <a:t>DQN(Deep Q-Network)</a:t>
            </a:r>
            <a:r>
              <a:rPr lang="ko-KR" altLang="en-US" sz="1400" dirty="0" smtClean="0"/>
              <a:t>이라 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6</a:t>
            </a:fld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3789040"/>
            <a:ext cx="6238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02801" y="6265585"/>
            <a:ext cx="2338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Breakout</a:t>
            </a:r>
            <a:r>
              <a:rPr lang="ko-KR" altLang="en-US" sz="1200" dirty="0" smtClean="0"/>
              <a:t>에 적용한 </a:t>
            </a:r>
            <a:r>
              <a:rPr lang="en-US" altLang="ko-KR" sz="1200" dirty="0" smtClean="0"/>
              <a:t>CNN </a:t>
            </a:r>
            <a:r>
              <a:rPr lang="ko-KR" altLang="en-US" sz="1200" dirty="0" smtClean="0"/>
              <a:t>구조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71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전처리</a:t>
            </a:r>
            <a:r>
              <a:rPr lang="en-US" altLang="ko-KR" dirty="0" smtClean="0"/>
              <a:t>(Preprocessing)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색상과 불필요한 부분을 잘라낸 크기 </a:t>
            </a:r>
            <a:r>
              <a:rPr lang="en-US" altLang="ko-KR" sz="1600" dirty="0" smtClean="0"/>
              <a:t>: 84X84X1</a:t>
            </a:r>
          </a:p>
          <a:p>
            <a:pPr lvl="1"/>
            <a:r>
              <a:rPr lang="ko-KR" altLang="en-US" sz="1400" dirty="0"/>
              <a:t>색상포함 화면 이미지 크기 </a:t>
            </a:r>
            <a:r>
              <a:rPr lang="en-US" altLang="ko-KR" sz="1400" dirty="0"/>
              <a:t>: 210X160X3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200" dirty="0"/>
              <a:t>게임화면의 색상을 알 필요 없다</a:t>
            </a:r>
            <a:r>
              <a:rPr lang="en-US" altLang="ko-KR" sz="1200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200" dirty="0"/>
              <a:t>점수와 목숨 등 불필요한 부분이 있다</a:t>
            </a:r>
            <a:r>
              <a:rPr lang="en-US" altLang="ko-KR" sz="1200" dirty="0" smtClean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r>
              <a:rPr lang="ko-KR" altLang="en-US" sz="1600" dirty="0" smtClean="0"/>
              <a:t>공이 어느 방향으로 움직이는지의 정보 </a:t>
            </a:r>
            <a:r>
              <a:rPr lang="en-US" altLang="ko-KR" sz="1600" dirty="0" smtClean="0"/>
              <a:t>: 4</a:t>
            </a:r>
            <a:r>
              <a:rPr lang="ko-KR" altLang="en-US" sz="1600" dirty="0" smtClean="0"/>
              <a:t>개의 연속된 이미지</a:t>
            </a:r>
            <a:endParaRPr lang="en-US" altLang="ko-KR" sz="1600" dirty="0"/>
          </a:p>
          <a:p>
            <a:r>
              <a:rPr lang="ko-KR" altLang="en-US" sz="1600" dirty="0" smtClean="0"/>
              <a:t>공의 움직임이 크지 않기 때문에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개의 화면 중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화면은 </a:t>
            </a:r>
            <a:r>
              <a:rPr lang="ko-KR" altLang="en-US" sz="1600" dirty="0" err="1" smtClean="0"/>
              <a:t>프레임스킵</a:t>
            </a:r>
            <a:r>
              <a:rPr lang="en-US" altLang="ko-KR" sz="1600" dirty="0" smtClean="0"/>
              <a:t>(Frame skip)</a:t>
            </a:r>
            <a:r>
              <a:rPr lang="ko-KR" altLang="en-US" sz="1600" dirty="0" smtClean="0"/>
              <a:t>을 한다</a:t>
            </a:r>
            <a:r>
              <a:rPr lang="en-US" altLang="ko-KR" sz="1600" dirty="0" smtClean="0"/>
              <a:t>. (“Breakout Deterministic-v4” </a:t>
            </a:r>
            <a:r>
              <a:rPr lang="ko-KR" altLang="en-US" sz="1600" dirty="0" smtClean="0"/>
              <a:t>환경에서는 프레임 </a:t>
            </a:r>
            <a:r>
              <a:rPr lang="ko-KR" altLang="en-US" sz="1600" dirty="0" err="1" smtClean="0"/>
              <a:t>스킵을</a:t>
            </a:r>
            <a:r>
              <a:rPr lang="ko-KR" altLang="en-US" sz="1600" dirty="0" smtClean="0"/>
              <a:t> 자동으로 해준다</a:t>
            </a:r>
            <a:r>
              <a:rPr lang="en-US" altLang="ko-KR" sz="1600" dirty="0" smtClean="0"/>
              <a:t>,)</a:t>
            </a:r>
          </a:p>
          <a:p>
            <a:r>
              <a:rPr lang="en-US" altLang="ko-KR" sz="1600" dirty="0" smtClean="0"/>
              <a:t>4</a:t>
            </a:r>
            <a:r>
              <a:rPr lang="ko-KR" altLang="en-US" sz="1600" dirty="0" smtClean="0"/>
              <a:t>개의 연속된 화면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히스토리</a:t>
            </a:r>
            <a:r>
              <a:rPr lang="en-US" altLang="ko-KR" sz="1600" dirty="0" smtClean="0"/>
              <a:t>(History)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7</a:t>
            </a:fld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613" y="764704"/>
            <a:ext cx="3715399" cy="119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758774"/>
            <a:ext cx="5184464" cy="158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1" y="3716581"/>
            <a:ext cx="3838330" cy="1629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816473" y="5411234"/>
            <a:ext cx="2789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4</a:t>
            </a:r>
            <a:r>
              <a:rPr lang="ko-KR" altLang="en-US" sz="1200" dirty="0" smtClean="0"/>
              <a:t>개의 </a:t>
            </a:r>
            <a:r>
              <a:rPr lang="ko-KR" altLang="en-US" sz="1200" dirty="0"/>
              <a:t>연</a:t>
            </a:r>
            <a:r>
              <a:rPr lang="ko-KR" altLang="en-US" sz="1200" dirty="0" smtClean="0"/>
              <a:t>속된 화면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히스토리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입력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547143" y="5365052"/>
            <a:ext cx="2161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프레임 </a:t>
            </a:r>
            <a:r>
              <a:rPr lang="ko-KR" altLang="en-US" sz="1200" dirty="0" err="1" smtClean="0"/>
              <a:t>스킵과</a:t>
            </a:r>
            <a:r>
              <a:rPr lang="ko-KR" altLang="en-US" sz="1200" dirty="0" smtClean="0"/>
              <a:t> 연속된 화면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418811" y="1972531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화면의 전처리 과정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513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Breakout</a:t>
            </a:r>
            <a:r>
              <a:rPr lang="ko-KR" altLang="en-US" dirty="0" smtClean="0"/>
              <a:t>의 변수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딥마인드</a:t>
            </a:r>
            <a:r>
              <a:rPr lang="ko-KR" altLang="en-US" dirty="0" smtClean="0"/>
              <a:t> 논문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BA19B-9FCC-4678-A5F8-D92728246174}" type="slidenum">
              <a:rPr lang="ko-KR" altLang="en-US" smtClean="0"/>
              <a:pPr/>
              <a:t>8</a:t>
            </a:fld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6520527"/>
                  </p:ext>
                </p:extLst>
              </p:nvPr>
            </p:nvGraphicFramePr>
            <p:xfrm>
              <a:off x="457200" y="1052513"/>
              <a:ext cx="8229600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변수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값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미니 배치 크기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리플레이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메모리 크기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400000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히스토리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길이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4 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프레임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타깃 모델 업데이트 주기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10000 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스텝에 한 번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감가율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프레임 </a:t>
                          </a:r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스킵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개의 화면 중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개 사용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학습 속도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경사하강법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0.00025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ko-KR" altLang="en-US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𝜀</m:t>
                              </m:r>
                            </m:oMath>
                          </a14:m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관련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부터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까지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1000000 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스텝 동안 감소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학습 시작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50000 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스텝 후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내용 개체 틀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96520527"/>
                  </p:ext>
                </p:extLst>
              </p:nvPr>
            </p:nvGraphicFramePr>
            <p:xfrm>
              <a:off x="457200" y="1052513"/>
              <a:ext cx="8229600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14800"/>
                    <a:gridCol w="4114800"/>
                  </a:tblGrid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변수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값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미니 배치 크기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32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리플레이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메모리 크기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400000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히스토리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 길이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4 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프레임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타깃 모델 업데이트 주기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10000 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스텝에 한 번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감가율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프레임 </a:t>
                          </a:r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스킵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개의 화면 중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개 사용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학습 속도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ko-KR" altLang="en-US" sz="1400" dirty="0" err="1" smtClean="0">
                              <a:solidFill>
                                <a:schemeClr val="tx1"/>
                              </a:solidFill>
                            </a:rPr>
                            <a:t>경사하강법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0.00025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798361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부터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까지 </a:t>
                          </a:r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1000000 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스텝 동안 감소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학습 시작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 smtClean="0">
                              <a:solidFill>
                                <a:schemeClr val="tx1"/>
                              </a:solidFill>
                            </a:rPr>
                            <a:t>50000 </a:t>
                          </a:r>
                          <a:r>
                            <a:rPr lang="ko-KR" altLang="en-US" sz="1400" dirty="0" smtClean="0">
                              <a:solidFill>
                                <a:schemeClr val="tx1"/>
                              </a:solidFill>
                            </a:rPr>
                            <a:t>스텝 후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12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</TotalTime>
  <Words>448</Words>
  <Application>Microsoft Office PowerPoint</Application>
  <PresentationFormat>화면 슬라이드 쇼(4:3)</PresentationFormat>
  <Paragraphs>93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Wingdings</vt:lpstr>
      <vt:lpstr>Office 테마</vt:lpstr>
      <vt:lpstr>Chapter 7. Breakout DQN</vt:lpstr>
      <vt:lpstr>Break Out</vt:lpstr>
      <vt:lpstr>CNN</vt:lpstr>
      <vt:lpstr>CNN</vt:lpstr>
      <vt:lpstr>CNN</vt:lpstr>
      <vt:lpstr>CNN</vt:lpstr>
      <vt:lpstr>전처리(Preprocessing)</vt:lpstr>
      <vt:lpstr>Breakout의 변수(딥마인드 논문)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MDP와 벨만 방정식</dc:title>
  <dc:creator>YGKIM</dc:creator>
  <cp:lastModifiedBy>HoBin</cp:lastModifiedBy>
  <cp:revision>191</cp:revision>
  <dcterms:created xsi:type="dcterms:W3CDTF">2017-12-30T05:54:11Z</dcterms:created>
  <dcterms:modified xsi:type="dcterms:W3CDTF">2018-03-07T05:19:23Z</dcterms:modified>
</cp:coreProperties>
</file>