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320" r:id="rId5"/>
    <p:sldId id="317" r:id="rId6"/>
    <p:sldId id="318" r:id="rId7"/>
    <p:sldId id="347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7" r:id="rId30"/>
    <p:sldId id="348" r:id="rId31"/>
    <p:sldId id="378" r:id="rId32"/>
    <p:sldId id="349" r:id="rId33"/>
    <p:sldId id="379" r:id="rId34"/>
    <p:sldId id="350" r:id="rId35"/>
    <p:sldId id="380" r:id="rId36"/>
    <p:sldId id="351" r:id="rId37"/>
    <p:sldId id="381" r:id="rId38"/>
    <p:sldId id="352" r:id="rId39"/>
    <p:sldId id="353" r:id="rId40"/>
    <p:sldId id="375" r:id="rId41"/>
    <p:sldId id="294" r:id="rId4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Arnaiz Navarro" initials="CAN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F1"/>
    <a:srgbClr val="05ADED"/>
    <a:srgbClr val="FFFBFF"/>
    <a:srgbClr val="FEFBFE"/>
    <a:srgbClr val="F5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F5B80-EB51-4256-9E5C-3E07648B9EE0}" v="2" dt="2020-11-11T11:18:10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474" autoAdjust="0"/>
  </p:normalViewPr>
  <p:slideViewPr>
    <p:cSldViewPr snapToGrid="0" snapToObjects="1">
      <p:cViewPr varScale="1">
        <p:scale>
          <a:sx n="111" d="100"/>
          <a:sy n="111" d="100"/>
        </p:scale>
        <p:origin x="16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4T12:13:20.501" idx="10">
    <p:pos x="10" y="10"/>
    <p:text>Update the name of the subject and your details (BTS email).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5T11:36:18.509" idx="3">
    <p:pos x="9" y="9"/>
    <p:text>Explain the students the goal of the day and what is it useful for in a digital project. Explain the reason why they will learn it. It gives context and helps them to have the big picture.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5T11:39:22.905" idx="4">
    <p:pos x="6" y="7"/>
    <p:text>Include the index of contents of the subject, so the students have always context. For every lesson, highlight the content of the day, it will help students check their progress.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4T12:13:20.501" idx="10">
    <p:pos x="10" y="10"/>
    <p:text>Update the name of the subject and your details (BTS email).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4T12:13:20.501" idx="10">
    <p:pos x="10" y="10"/>
    <p:text>Update the name of the subject and your details (BTS email).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4T12:13:20.501" idx="10">
    <p:pos x="10" y="10"/>
    <p:text>Update the name of the subject and your details (BTS email).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4T12:13:20.501" idx="10">
    <p:pos x="10" y="10"/>
    <p:text>Update the name of the subject and your details (BTS email).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4T12:13:20.501" idx="10">
    <p:pos x="10" y="10"/>
    <p:text>Update the name of the subject and your details (BTS email).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4T12:23:14.572" idx="15">
    <p:pos x="10" y="10"/>
    <p:text>Spend the last 10-15 minutes reviewing what they learnt. Check if they understood the key points by asking them specific questions. Leave enough time for Q&amp;A and revision.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A8ACD8F-6385-4DDE-B352-408AC4B7AA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54D330-7E33-4318-8CA9-5C16D920CB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AE6A0-5FA6-4DBD-9C12-925765C5E501}" type="datetimeFigureOut">
              <a:rPr lang="es-ES" smtClean="0"/>
              <a:t>27/4/21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31B672-E39A-41DD-B367-C46BFA6FD4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EAAA15-8818-4EFA-A18F-2F07E83EEC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303A0-4A14-4173-B0FA-ACC99FA34D7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5408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33F71-3E53-C049-8158-7AAEB8A39446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5D97B-F475-4844-892E-96B245742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D9B2D2D-9A65-4446-A4BB-2E9585DBB07A}"/>
              </a:ext>
            </a:extLst>
          </p:cNvPr>
          <p:cNvSpPr/>
          <p:nvPr userDrawn="1"/>
        </p:nvSpPr>
        <p:spPr>
          <a:xfrm>
            <a:off x="-15875" y="1917700"/>
            <a:ext cx="9159875" cy="2828925"/>
          </a:xfrm>
          <a:prstGeom prst="rect">
            <a:avLst/>
          </a:prstGeom>
          <a:solidFill>
            <a:srgbClr val="00B4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33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33B7E22-D4F6-43FE-977D-75E4AAE9860C}"/>
              </a:ext>
            </a:extLst>
          </p:cNvPr>
          <p:cNvSpPr txBox="1"/>
          <p:nvPr userDrawn="1"/>
        </p:nvSpPr>
        <p:spPr>
          <a:xfrm>
            <a:off x="546100" y="4273998"/>
            <a:ext cx="501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Master in Big Data Solutions 2020-2021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BCE4E2FC-3526-4E4B-B705-006C1F11CF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6767" y="2732880"/>
            <a:ext cx="1198563" cy="1198563"/>
          </a:xfrm>
          <a:prstGeom prst="rect">
            <a:avLst/>
          </a:prstGeom>
        </p:spPr>
      </p:pic>
      <p:grpSp>
        <p:nvGrpSpPr>
          <p:cNvPr id="11" name="Group 6">
            <a:extLst>
              <a:ext uri="{FF2B5EF4-FFF2-40B4-BE49-F238E27FC236}">
                <a16:creationId xmlns:a16="http://schemas.microsoft.com/office/drawing/2014/main" id="{187D37BE-C181-43E9-90F7-B61667C34FC8}"/>
              </a:ext>
            </a:extLst>
          </p:cNvPr>
          <p:cNvGrpSpPr/>
          <p:nvPr userDrawn="1"/>
        </p:nvGrpSpPr>
        <p:grpSpPr>
          <a:xfrm>
            <a:off x="3493213" y="6370074"/>
            <a:ext cx="2066319" cy="246221"/>
            <a:chOff x="3431294" y="6101329"/>
            <a:chExt cx="2066319" cy="246221"/>
          </a:xfrm>
        </p:grpSpPr>
        <p:pic>
          <p:nvPicPr>
            <p:cNvPr id="12" name="Picture 1">
              <a:extLst>
                <a:ext uri="{FF2B5EF4-FFF2-40B4-BE49-F238E27FC236}">
                  <a16:creationId xmlns:a16="http://schemas.microsoft.com/office/drawing/2014/main" id="{75022B7C-FFCD-4B12-87C1-C77122926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1294" y="6145593"/>
              <a:ext cx="167984" cy="167984"/>
            </a:xfrm>
            <a:prstGeom prst="rect">
              <a:avLst/>
            </a:prstGeom>
          </p:spPr>
        </p:pic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FF1E5786-D34D-4055-9CFE-361C113E930A}"/>
                </a:ext>
              </a:extLst>
            </p:cNvPr>
            <p:cNvSpPr txBox="1"/>
            <p:nvPr/>
          </p:nvSpPr>
          <p:spPr>
            <a:xfrm>
              <a:off x="3623382" y="6101329"/>
              <a:ext cx="18742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venir Book" charset="0"/>
                  <a:ea typeface="Avenir Book" charset="0"/>
                  <a:cs typeface="Avenir Book" charset="0"/>
                </a:rPr>
                <a:t>Barcelona Technology School S.L.</a:t>
              </a:r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BCB140-CAFA-4A44-8BBB-83C61CB3F7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100" y="5345745"/>
            <a:ext cx="2919412" cy="2940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s-ES" dirty="0"/>
              <a:t>Ankit Tewari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474D3F10-AEB3-4908-8A8F-F2D47F1701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100" y="5739788"/>
            <a:ext cx="2919413" cy="2940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noProof="0" dirty="0" err="1"/>
              <a:t>ankit.tewari@bts.tech</a:t>
            </a:r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B9795-AAED-0647-B0D3-10E1947B0CCF}"/>
              </a:ext>
            </a:extLst>
          </p:cNvPr>
          <p:cNvSpPr txBox="1"/>
          <p:nvPr userDrawn="1"/>
        </p:nvSpPr>
        <p:spPr>
          <a:xfrm>
            <a:off x="546100" y="2396083"/>
            <a:ext cx="5188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800" b="1" noProof="0" dirty="0">
                <a:solidFill>
                  <a:schemeClr val="bg1"/>
                </a:solidFill>
              </a:rPr>
              <a:t>Real Time Data Analysis</a:t>
            </a:r>
            <a:endParaRPr lang="en-GB" sz="4800" noProof="0" dirty="0">
              <a:solidFill>
                <a:schemeClr val="bg1"/>
              </a:solidFill>
            </a:endParaRPr>
          </a:p>
          <a:p>
            <a:endParaRPr lang="es-ES_tradnl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5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45CC6BCB-0EA8-4BE1-88F3-EF69F52EE2F9}"/>
              </a:ext>
            </a:extLst>
          </p:cNvPr>
          <p:cNvSpPr txBox="1"/>
          <p:nvPr userDrawn="1"/>
        </p:nvSpPr>
        <p:spPr>
          <a:xfrm>
            <a:off x="7620000" y="185776"/>
            <a:ext cx="1314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MBDS 2020-2021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AA7D3F4-47C2-497A-A25B-17E0D38D29E1}"/>
              </a:ext>
            </a:extLst>
          </p:cNvPr>
          <p:cNvSpPr/>
          <p:nvPr userDrawn="1"/>
        </p:nvSpPr>
        <p:spPr>
          <a:xfrm>
            <a:off x="202019" y="765544"/>
            <a:ext cx="2179673" cy="253913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208CF03-CF63-49F8-B302-B7E8B67C261E}"/>
              </a:ext>
            </a:extLst>
          </p:cNvPr>
          <p:cNvSpPr txBox="1"/>
          <p:nvPr userDrawn="1"/>
        </p:nvSpPr>
        <p:spPr>
          <a:xfrm>
            <a:off x="244549" y="790354"/>
            <a:ext cx="183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00B4F1"/>
                </a:solidFill>
                <a:latin typeface="Avenir Next LT Pro" panose="020B0504020202020204" pitchFamily="34" charset="0"/>
              </a:rPr>
              <a:t>BUSINESS IMPACT</a:t>
            </a:r>
            <a:endParaRPr lang="en-US" sz="1200" b="1" dirty="0">
              <a:solidFill>
                <a:srgbClr val="00B4F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C3043DD-63B3-4832-B97A-595D096D22F0}"/>
              </a:ext>
            </a:extLst>
          </p:cNvPr>
          <p:cNvSpPr txBox="1"/>
          <p:nvPr userDrawn="1"/>
        </p:nvSpPr>
        <p:spPr>
          <a:xfrm>
            <a:off x="2480919" y="790354"/>
            <a:ext cx="244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00B4F1"/>
                </a:solidFill>
                <a:latin typeface="Avenir Next LT Pro" panose="020B0504020202020204" pitchFamily="34" charset="0"/>
              </a:rPr>
              <a:t>PROJECT MANAGEMENT</a:t>
            </a:r>
            <a:endParaRPr lang="en-US" sz="1200" b="1" dirty="0">
              <a:solidFill>
                <a:srgbClr val="00B4F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576F3EB-A7B7-45A6-A146-2299486D90D6}"/>
              </a:ext>
            </a:extLst>
          </p:cNvPr>
          <p:cNvSpPr/>
          <p:nvPr userDrawn="1"/>
        </p:nvSpPr>
        <p:spPr>
          <a:xfrm>
            <a:off x="2491576" y="769088"/>
            <a:ext cx="2179673" cy="42991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0E1B2A5-32C6-4A62-A71D-E6C4CA626901}"/>
              </a:ext>
            </a:extLst>
          </p:cNvPr>
          <p:cNvSpPr/>
          <p:nvPr userDrawn="1"/>
        </p:nvSpPr>
        <p:spPr>
          <a:xfrm>
            <a:off x="4781133" y="769088"/>
            <a:ext cx="2179673" cy="253913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036F346-15B6-4A65-9244-C193D4F3DC12}"/>
              </a:ext>
            </a:extLst>
          </p:cNvPr>
          <p:cNvSpPr txBox="1"/>
          <p:nvPr userDrawn="1"/>
        </p:nvSpPr>
        <p:spPr>
          <a:xfrm>
            <a:off x="4834296" y="811620"/>
            <a:ext cx="244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00B4F1"/>
                </a:solidFill>
                <a:latin typeface="Avenir Next LT Pro" panose="020B0504020202020204" pitchFamily="34" charset="0"/>
              </a:rPr>
              <a:t>DB MANAGEMENT</a:t>
            </a:r>
            <a:endParaRPr lang="en-US" sz="1200" b="1" dirty="0">
              <a:solidFill>
                <a:srgbClr val="00B4F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9FE5F25-6194-4BEC-AA13-7095CFBF4E57}"/>
              </a:ext>
            </a:extLst>
          </p:cNvPr>
          <p:cNvSpPr txBox="1"/>
          <p:nvPr userDrawn="1"/>
        </p:nvSpPr>
        <p:spPr>
          <a:xfrm>
            <a:off x="202019" y="3515281"/>
            <a:ext cx="244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00B4F1"/>
                </a:solidFill>
                <a:latin typeface="Avenir Next LT Pro" panose="020B0504020202020204" pitchFamily="34" charset="0"/>
              </a:rPr>
              <a:t>ANALYTICS</a:t>
            </a:r>
            <a:endParaRPr lang="en-US" sz="1200" b="1" dirty="0">
              <a:solidFill>
                <a:srgbClr val="00B4F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1AC4A16-AE2B-421D-A7E6-AA8995257634}"/>
              </a:ext>
            </a:extLst>
          </p:cNvPr>
          <p:cNvSpPr txBox="1"/>
          <p:nvPr userDrawn="1"/>
        </p:nvSpPr>
        <p:spPr>
          <a:xfrm>
            <a:off x="5170966" y="4218411"/>
            <a:ext cx="244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00B4F1"/>
                </a:solidFill>
                <a:latin typeface="Avenir Next LT Pro" panose="020B0504020202020204" pitchFamily="34" charset="0"/>
              </a:rPr>
              <a:t>CODING</a:t>
            </a:r>
            <a:endParaRPr lang="en-US" sz="1200" b="1" dirty="0">
              <a:solidFill>
                <a:srgbClr val="00B4F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48218E6-AE4A-4A82-859B-2EB49E41FBA3}"/>
              </a:ext>
            </a:extLst>
          </p:cNvPr>
          <p:cNvSpPr txBox="1"/>
          <p:nvPr userDrawn="1"/>
        </p:nvSpPr>
        <p:spPr>
          <a:xfrm>
            <a:off x="5170965" y="4644542"/>
            <a:ext cx="244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00B4F1"/>
                </a:solidFill>
                <a:latin typeface="Avenir Next LT Pro" panose="020B0504020202020204" pitchFamily="34" charset="0"/>
              </a:rPr>
              <a:t>SYSTEMS MANAGEMENT</a:t>
            </a:r>
            <a:endParaRPr lang="en-US" sz="1200" b="1" dirty="0">
              <a:solidFill>
                <a:srgbClr val="00B4F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F5837AB-CE38-4A66-8BA5-C7000B802215}"/>
              </a:ext>
            </a:extLst>
          </p:cNvPr>
          <p:cNvSpPr txBox="1"/>
          <p:nvPr userDrawn="1"/>
        </p:nvSpPr>
        <p:spPr>
          <a:xfrm>
            <a:off x="5170967" y="5068234"/>
            <a:ext cx="244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00B4F1"/>
                </a:solidFill>
                <a:latin typeface="Avenir Next LT Pro" panose="020B0504020202020204" pitchFamily="34" charset="0"/>
              </a:rPr>
              <a:t>DISTRIBUTED COMPUTING</a:t>
            </a:r>
            <a:endParaRPr lang="en-US" sz="1200" b="1" dirty="0">
              <a:solidFill>
                <a:srgbClr val="00B4F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C184403-4071-48FE-B60F-44BBC49F90E7}"/>
              </a:ext>
            </a:extLst>
          </p:cNvPr>
          <p:cNvSpPr txBox="1"/>
          <p:nvPr userDrawn="1"/>
        </p:nvSpPr>
        <p:spPr>
          <a:xfrm>
            <a:off x="5165646" y="5554731"/>
            <a:ext cx="244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00B4F1"/>
                </a:solidFill>
                <a:latin typeface="Avenir Next LT Pro" panose="020B0504020202020204" pitchFamily="34" charset="0"/>
              </a:rPr>
              <a:t>CLOUD</a:t>
            </a:r>
            <a:endParaRPr lang="en-US" sz="1200" b="1" dirty="0">
              <a:solidFill>
                <a:srgbClr val="00B4F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F9DDF02-FD5A-411B-BB3E-4664883599B7}"/>
              </a:ext>
            </a:extLst>
          </p:cNvPr>
          <p:cNvSpPr txBox="1"/>
          <p:nvPr userDrawn="1"/>
        </p:nvSpPr>
        <p:spPr>
          <a:xfrm>
            <a:off x="5165645" y="6088912"/>
            <a:ext cx="244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00B4F1"/>
                </a:solidFill>
                <a:latin typeface="Avenir Next LT Pro" panose="020B0504020202020204" pitchFamily="34" charset="0"/>
              </a:rPr>
              <a:t>ARCHITECTURE</a:t>
            </a:r>
            <a:endParaRPr lang="en-US" sz="1200" b="1" dirty="0">
              <a:solidFill>
                <a:srgbClr val="00B4F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5BC6737-6E80-4832-A4FD-7D216DBFEC24}"/>
              </a:ext>
            </a:extLst>
          </p:cNvPr>
          <p:cNvSpPr txBox="1"/>
          <p:nvPr userDrawn="1"/>
        </p:nvSpPr>
        <p:spPr>
          <a:xfrm>
            <a:off x="2437146" y="1088619"/>
            <a:ext cx="213485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SzPct val="80000"/>
              <a:buFont typeface="Wingdings" panose="05000000000000000000" pitchFamily="2" charset="2"/>
              <a:buChar char="q"/>
            </a:pPr>
            <a:r>
              <a:rPr lang="en-GB" sz="900" dirty="0">
                <a:latin typeface="Avenir Next LT Pro" panose="020B0504020202020204" pitchFamily="34" charset="0"/>
              </a:rPr>
              <a:t>Project management methodologies: Understand the main methodologies based on lean and agile principles: Agile, Scrum Framework, Kanban, Lean management; plan projects based on those tools</a:t>
            </a:r>
          </a:p>
          <a:p>
            <a:pPr marL="179388" indent="-179388">
              <a:buSzPct val="80000"/>
              <a:buFont typeface="Wingdings" panose="05000000000000000000" pitchFamily="2" charset="2"/>
              <a:buChar char="q"/>
            </a:pPr>
            <a:r>
              <a:rPr lang="en-US" sz="900" dirty="0">
                <a:latin typeface="Avenir Next LT Pro" panose="020B0504020202020204" pitchFamily="34" charset="0"/>
              </a:rPr>
              <a:t>Govern data projects towards the desired business goals</a:t>
            </a:r>
            <a:endParaRPr lang="en-GB" sz="900" dirty="0">
              <a:latin typeface="Avenir Next LT Pro" panose="020B0504020202020204" pitchFamily="34" charset="0"/>
            </a:endParaRPr>
          </a:p>
          <a:p>
            <a:pPr marL="179388" indent="-179388">
              <a:buSzPct val="80000"/>
              <a:buFont typeface="Wingdings" panose="05000000000000000000" pitchFamily="2" charset="2"/>
              <a:buChar char="q"/>
            </a:pPr>
            <a:r>
              <a:rPr lang="en-US" sz="900" dirty="0">
                <a:latin typeface="Avenir Next LT Pro" panose="020B0504020202020204" pitchFamily="34" charset="0"/>
              </a:rPr>
              <a:t>Team work: Is able to work in a team efficiently;  Holds skills to manage multi-cultural teams</a:t>
            </a:r>
          </a:p>
          <a:p>
            <a:pPr marL="179388" indent="-179388">
              <a:buSzPct val="80000"/>
              <a:buFont typeface="Wingdings" panose="05000000000000000000" pitchFamily="2" charset="2"/>
              <a:buChar char="q"/>
            </a:pPr>
            <a:r>
              <a:rPr lang="en-US" sz="900" dirty="0">
                <a:latin typeface="Avenir Next LT Pro" panose="020B0504020202020204" pitchFamily="34" charset="0"/>
              </a:rPr>
              <a:t>Change management: </a:t>
            </a:r>
            <a:r>
              <a:rPr lang="en-GB" sz="900" dirty="0">
                <a:latin typeface="Avenir Next LT Pro" panose="020B0504020202020204" pitchFamily="34" charset="0"/>
              </a:rPr>
              <a:t>Understand how the process of organizational change or transformation occurs; Is able to manage resistance to change; is familiar with a large set of tools to properly manage change and ensure project results</a:t>
            </a:r>
          </a:p>
          <a:p>
            <a:pPr marL="179388" indent="-179388">
              <a:buSzPct val="80000"/>
              <a:buFont typeface="Wingdings" panose="05000000000000000000" pitchFamily="2" charset="2"/>
              <a:buChar char="q"/>
            </a:pPr>
            <a:r>
              <a:rPr lang="en-GB" sz="900" dirty="0">
                <a:latin typeface="Avenir Next LT Pro" panose="020B0504020202020204" pitchFamily="34" charset="0"/>
              </a:rPr>
              <a:t>Financials: </a:t>
            </a:r>
            <a:r>
              <a:rPr lang="en-US" sz="900" dirty="0">
                <a:latin typeface="Avenir Next LT Pro" panose="020B0504020202020204" pitchFamily="34" charset="0"/>
              </a:rPr>
              <a:t>Understand the basic concepts of accounting and financial analysis and reporting; project prioritization based on financial projections </a:t>
            </a:r>
          </a:p>
          <a:p>
            <a:pPr marL="179388" indent="-179388">
              <a:buSzPct val="80000"/>
              <a:buFont typeface="Wingdings" panose="05000000000000000000" pitchFamily="2" charset="2"/>
              <a:buChar char="q"/>
            </a:pPr>
            <a:r>
              <a:rPr lang="en-GB" sz="900" dirty="0">
                <a:latin typeface="Avenir Next LT Pro" panose="020B0504020202020204" pitchFamily="34" charset="0"/>
              </a:rPr>
              <a:t>Risks: </a:t>
            </a:r>
            <a:r>
              <a:rPr lang="en-US" sz="900" dirty="0">
                <a:latin typeface="Avenir Next LT Pro" panose="020B0504020202020204" pitchFamily="34" charset="0"/>
              </a:rPr>
              <a:t>Understand basic risk and cybersecurity management and risk assessment principles </a:t>
            </a:r>
            <a:endParaRPr lang="en-GB" sz="900" dirty="0">
              <a:latin typeface="Avenir Next LT Pro" panose="020B0504020202020204" pitchFamily="34" charset="0"/>
            </a:endParaRPr>
          </a:p>
          <a:p>
            <a:endParaRPr lang="en-US" sz="900" dirty="0">
              <a:latin typeface="Avenir Next LT Pro" panose="020B0504020202020204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F52F54A-B3D6-4B2A-889E-AA1D5790CF87}"/>
              </a:ext>
            </a:extLst>
          </p:cNvPr>
          <p:cNvSpPr txBox="1"/>
          <p:nvPr userDrawn="1"/>
        </p:nvSpPr>
        <p:spPr>
          <a:xfrm>
            <a:off x="4761010" y="1099252"/>
            <a:ext cx="2179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SzPct val="80000"/>
              <a:buFont typeface="Wingdings" panose="05000000000000000000" pitchFamily="2" charset="2"/>
              <a:buChar char="q"/>
            </a:pPr>
            <a:r>
              <a:rPr lang="en-GB" sz="900" dirty="0">
                <a:latin typeface="Avenir Next LT Pro" panose="020B0504020202020204" pitchFamily="34" charset="0"/>
              </a:rPr>
              <a:t>Ability to characterize a business problem. Formulate a business problem as a Hypothesis question.</a:t>
            </a:r>
          </a:p>
          <a:p>
            <a:pPr marL="179388" indent="-179388">
              <a:buSzPct val="80000"/>
              <a:buFont typeface="Wingdings" panose="05000000000000000000" pitchFamily="2" charset="2"/>
              <a:buChar char="q"/>
            </a:pPr>
            <a:r>
              <a:rPr lang="en-US" sz="900" dirty="0">
                <a:latin typeface="Avenir Next LT Pro" panose="020B0504020202020204" pitchFamily="34" charset="0"/>
              </a:rPr>
              <a:t>Use of methodologies in the execution of the analytics cycle.</a:t>
            </a:r>
            <a:endParaRPr lang="en-GB" sz="900" dirty="0">
              <a:latin typeface="Avenir Next LT Pro" panose="020B0504020202020204" pitchFamily="34" charset="0"/>
            </a:endParaRPr>
          </a:p>
          <a:p>
            <a:pPr marL="179388" indent="-179388">
              <a:buSzPct val="80000"/>
              <a:buFont typeface="Wingdings" panose="05000000000000000000" pitchFamily="2" charset="2"/>
              <a:buChar char="q"/>
            </a:pPr>
            <a:r>
              <a:rPr lang="en-US" sz="900" dirty="0">
                <a:latin typeface="Avenir Next LT Pro" panose="020B0504020202020204" pitchFamily="34" charset="0"/>
              </a:rPr>
              <a:t>Ability to plan for the execution of a project</a:t>
            </a:r>
          </a:p>
          <a:p>
            <a:endParaRPr lang="en-US" sz="900" dirty="0">
              <a:latin typeface="Avenir Next LT Pro" panose="020B0504020202020204" pitchFamily="34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2A096A3-F7BF-4CDB-9AF3-6E7B5150DA4B}"/>
              </a:ext>
            </a:extLst>
          </p:cNvPr>
          <p:cNvSpPr txBox="1"/>
          <p:nvPr userDrawn="1"/>
        </p:nvSpPr>
        <p:spPr>
          <a:xfrm>
            <a:off x="202019" y="3895245"/>
            <a:ext cx="2179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SzPct val="80000"/>
              <a:buFont typeface="Wingdings" panose="05000000000000000000" pitchFamily="2" charset="2"/>
              <a:buChar char="q"/>
            </a:pPr>
            <a:r>
              <a:rPr lang="en-GB" sz="900" dirty="0">
                <a:latin typeface="Avenir Next LT Pro" panose="020B0504020202020204" pitchFamily="34" charset="0"/>
              </a:rPr>
              <a:t>Ability to manage statistical tools like Excel, SPSS, SAS.</a:t>
            </a:r>
          </a:p>
          <a:p>
            <a:pPr marL="179388" indent="-179388">
              <a:buSzPct val="80000"/>
              <a:buFont typeface="Wingdings" panose="05000000000000000000" pitchFamily="2" charset="2"/>
              <a:buChar char="q"/>
            </a:pPr>
            <a:r>
              <a:rPr lang="en-GB" sz="900" dirty="0">
                <a:latin typeface="Avenir Next LT Pro" panose="020B0504020202020204" pitchFamily="34" charset="0"/>
              </a:rPr>
              <a:t>Machine Learning</a:t>
            </a:r>
          </a:p>
          <a:p>
            <a:pPr marL="179388" indent="-179388">
              <a:buSzPct val="80000"/>
              <a:buFont typeface="Wingdings" panose="05000000000000000000" pitchFamily="2" charset="2"/>
              <a:buChar char="q"/>
            </a:pPr>
            <a:r>
              <a:rPr lang="en-GB" sz="900" dirty="0">
                <a:latin typeface="Avenir Next LT Pro" panose="020B0504020202020204" pitchFamily="34" charset="0"/>
              </a:rPr>
              <a:t>Data Manipulation &amp; visualisation.</a:t>
            </a:r>
          </a:p>
          <a:p>
            <a:pPr marL="179388" indent="-179388">
              <a:buSzPct val="80000"/>
              <a:buFont typeface="Wingdings" panose="05000000000000000000" pitchFamily="2" charset="2"/>
              <a:buChar char="q"/>
            </a:pPr>
            <a:r>
              <a:rPr lang="en-GB" sz="900" dirty="0">
                <a:latin typeface="Avenir Next LT Pro" panose="020B0504020202020204" pitchFamily="34" charset="0"/>
              </a:rPr>
              <a:t>Probability &amp; statistics. </a:t>
            </a:r>
          </a:p>
          <a:p>
            <a:pPr marL="179388" indent="-179388">
              <a:buSzPct val="80000"/>
              <a:buFont typeface="Wingdings" panose="05000000000000000000" pitchFamily="2" charset="2"/>
              <a:buChar char="q"/>
            </a:pPr>
            <a:r>
              <a:rPr lang="en-GB" sz="900" dirty="0">
                <a:latin typeface="Avenir Next LT Pro" panose="020B0504020202020204" pitchFamily="34" charset="0"/>
              </a:rPr>
              <a:t>Ability to identify trends and patterns in data.</a:t>
            </a:r>
          </a:p>
          <a:p>
            <a:pPr marL="0" indent="0">
              <a:buSzPct val="80000"/>
              <a:buFont typeface="Wingdings" panose="05000000000000000000" pitchFamily="2" charset="2"/>
              <a:buNone/>
            </a:pPr>
            <a:endParaRPr lang="en-GB" sz="900" dirty="0">
              <a:latin typeface="Avenir Next LT Pro" panose="020B0504020202020204" pitchFamily="34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FFFAF79B-A50F-46F8-B837-94BB49641C06}"/>
              </a:ext>
            </a:extLst>
          </p:cNvPr>
          <p:cNvSpPr/>
          <p:nvPr userDrawn="1"/>
        </p:nvSpPr>
        <p:spPr>
          <a:xfrm>
            <a:off x="205558" y="3522919"/>
            <a:ext cx="2179673" cy="253913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1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72985"/>
            <a:ext cx="8229600" cy="5575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s-ES_tradnl" dirty="0" err="1"/>
              <a:t>Title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2A8BC87-6B1C-4A74-94D5-634DA676C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056139"/>
            <a:ext cx="8229600" cy="356634"/>
          </a:xfrm>
        </p:spPr>
        <p:txBody>
          <a:bodyPr lIns="0" tIns="0" rIns="0" bIns="0"/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s-ES" dirty="0" err="1"/>
              <a:t>Subtitle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6BE061D-F68D-46DA-994E-F77B75BBAD44}"/>
              </a:ext>
            </a:extLst>
          </p:cNvPr>
          <p:cNvSpPr txBox="1"/>
          <p:nvPr userDrawn="1"/>
        </p:nvSpPr>
        <p:spPr>
          <a:xfrm>
            <a:off x="7620000" y="185776"/>
            <a:ext cx="1314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MBDS 2020-2021</a:t>
            </a:r>
          </a:p>
        </p:txBody>
      </p:sp>
    </p:spTree>
    <p:extLst>
      <p:ext uri="{BB962C8B-B14F-4D97-AF65-F5344CB8AC3E}">
        <p14:creationId xmlns:p14="http://schemas.microsoft.com/office/powerpoint/2010/main" val="289895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73114"/>
            <a:ext cx="8229600" cy="11430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s-ES_tradnl" dirty="0" err="1"/>
              <a:t>Title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57200" y="1522758"/>
            <a:ext cx="8229600" cy="490007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742950" indent="-285750">
              <a:buFont typeface="Wingdings" panose="05000000000000000000" pitchFamily="2" charset="2"/>
              <a:buChar char="§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 marL="2057400" indent="-228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s-ES_tradnl" dirty="0"/>
              <a:t>Content</a:t>
            </a:r>
          </a:p>
          <a:p>
            <a:pPr lvl="1"/>
            <a:r>
              <a:rPr lang="es-ES_tradnl" dirty="0"/>
              <a:t>Content</a:t>
            </a:r>
          </a:p>
          <a:p>
            <a:pPr lvl="2"/>
            <a:r>
              <a:rPr lang="es-ES_tradnl" dirty="0"/>
              <a:t>Content</a:t>
            </a:r>
          </a:p>
          <a:p>
            <a:pPr lvl="3"/>
            <a:r>
              <a:rPr lang="es-ES_tradnl" dirty="0"/>
              <a:t>Content</a:t>
            </a:r>
          </a:p>
          <a:p>
            <a:pPr lvl="4"/>
            <a:r>
              <a:rPr lang="es-ES_tradnl" dirty="0"/>
              <a:t>Content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D9AB1A3-3756-4CB2-8CCE-504A55E83A3B}"/>
              </a:ext>
            </a:extLst>
          </p:cNvPr>
          <p:cNvSpPr txBox="1"/>
          <p:nvPr userDrawn="1"/>
        </p:nvSpPr>
        <p:spPr>
          <a:xfrm>
            <a:off x="7620000" y="185776"/>
            <a:ext cx="1314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MBDS 2020-2021</a:t>
            </a:r>
          </a:p>
        </p:txBody>
      </p:sp>
    </p:spTree>
    <p:extLst>
      <p:ext uri="{BB962C8B-B14F-4D97-AF65-F5344CB8AC3E}">
        <p14:creationId xmlns:p14="http://schemas.microsoft.com/office/powerpoint/2010/main" val="162201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72985"/>
            <a:ext cx="8229600" cy="5575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s-ES_tradnl" dirty="0" err="1"/>
              <a:t>Title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2A8BC87-6B1C-4A74-94D5-634DA676C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056139"/>
            <a:ext cx="8229600" cy="356634"/>
          </a:xfrm>
        </p:spPr>
        <p:txBody>
          <a:bodyPr lIns="0" tIns="0" rIns="0" bIns="0"/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s-ES" dirty="0" err="1"/>
              <a:t>Subtitle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431E53-F9C0-4BE1-AEE6-7F16C8E578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531344"/>
            <a:ext cx="8229600" cy="49306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/>
              <a:t>Content</a:t>
            </a:r>
          </a:p>
          <a:p>
            <a:pPr lvl="1"/>
            <a:r>
              <a:rPr lang="es-ES" dirty="0"/>
              <a:t>Content</a:t>
            </a:r>
          </a:p>
          <a:p>
            <a:pPr lvl="2"/>
            <a:r>
              <a:rPr lang="es-ES" dirty="0"/>
              <a:t>Content</a:t>
            </a:r>
          </a:p>
          <a:p>
            <a:pPr lvl="3"/>
            <a:r>
              <a:rPr lang="es-ES" dirty="0"/>
              <a:t>Content</a:t>
            </a:r>
          </a:p>
          <a:p>
            <a:pPr lvl="4"/>
            <a:r>
              <a:rPr lang="es-ES" dirty="0"/>
              <a:t>Content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C2DBE73-9A2B-4526-A7AF-5FBB02FA1161}"/>
              </a:ext>
            </a:extLst>
          </p:cNvPr>
          <p:cNvSpPr txBox="1"/>
          <p:nvPr userDrawn="1"/>
        </p:nvSpPr>
        <p:spPr>
          <a:xfrm>
            <a:off x="7620000" y="185776"/>
            <a:ext cx="1314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MBDS 2020-2021</a:t>
            </a:r>
          </a:p>
        </p:txBody>
      </p:sp>
    </p:spTree>
    <p:extLst>
      <p:ext uri="{BB962C8B-B14F-4D97-AF65-F5344CB8AC3E}">
        <p14:creationId xmlns:p14="http://schemas.microsoft.com/office/powerpoint/2010/main" val="260119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57200" y="881349"/>
            <a:ext cx="8229600" cy="553046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742950" indent="-285750">
              <a:buFont typeface="Wingdings" panose="05000000000000000000" pitchFamily="2" charset="2"/>
              <a:buChar char="§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 marL="2057400" indent="-228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s-ES_tradnl" dirty="0"/>
              <a:t>Content</a:t>
            </a:r>
          </a:p>
          <a:p>
            <a:pPr lvl="1"/>
            <a:r>
              <a:rPr lang="es-ES_tradnl" dirty="0"/>
              <a:t>Content</a:t>
            </a:r>
          </a:p>
          <a:p>
            <a:pPr lvl="2"/>
            <a:r>
              <a:rPr lang="es-ES_tradnl" dirty="0"/>
              <a:t>Content</a:t>
            </a:r>
          </a:p>
          <a:p>
            <a:pPr lvl="3"/>
            <a:r>
              <a:rPr lang="es-ES_tradnl" dirty="0"/>
              <a:t>Content</a:t>
            </a:r>
          </a:p>
          <a:p>
            <a:pPr lvl="4"/>
            <a:r>
              <a:rPr lang="es-ES_tradnl" dirty="0"/>
              <a:t>Content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F66538-1F37-45E4-9916-4EF8963F4BD8}"/>
              </a:ext>
            </a:extLst>
          </p:cNvPr>
          <p:cNvSpPr txBox="1"/>
          <p:nvPr userDrawn="1"/>
        </p:nvSpPr>
        <p:spPr>
          <a:xfrm>
            <a:off x="7620000" y="185776"/>
            <a:ext cx="1314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MBDS 2020-2021</a:t>
            </a:r>
          </a:p>
        </p:txBody>
      </p:sp>
    </p:spTree>
    <p:extLst>
      <p:ext uri="{BB962C8B-B14F-4D97-AF65-F5344CB8AC3E}">
        <p14:creationId xmlns:p14="http://schemas.microsoft.com/office/powerpoint/2010/main" val="390656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156E782-CCDB-4A11-A026-2F8836C858E6}"/>
              </a:ext>
            </a:extLst>
          </p:cNvPr>
          <p:cNvSpPr txBox="1"/>
          <p:nvPr userDrawn="1"/>
        </p:nvSpPr>
        <p:spPr>
          <a:xfrm>
            <a:off x="7620000" y="185776"/>
            <a:ext cx="1314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MBDS 2020-2021</a:t>
            </a:r>
          </a:p>
        </p:txBody>
      </p:sp>
    </p:spTree>
    <p:extLst>
      <p:ext uri="{BB962C8B-B14F-4D97-AF65-F5344CB8AC3E}">
        <p14:creationId xmlns:p14="http://schemas.microsoft.com/office/powerpoint/2010/main" val="246575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167585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0" tIns="0" rIns="0" bIns="0" rtlCol="0" anchor="ctr"/>
          <a:lstStyle/>
          <a:p>
            <a:pPr marL="0" lvl="0">
              <a:tabLst>
                <a:tab pos="177800" algn="l"/>
              </a:tabLst>
            </a:pPr>
            <a:r>
              <a:rPr lang="es-ES" dirty="0"/>
              <a:t>Title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41645"/>
            <a:ext cx="8229600" cy="507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Content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pic>
        <p:nvPicPr>
          <p:cNvPr id="7" name="Imagen 11" descr="Logo-BTS.jpg">
            <a:extLst>
              <a:ext uri="{FF2B5EF4-FFF2-40B4-BE49-F238E27FC236}">
                <a16:creationId xmlns:a16="http://schemas.microsoft.com/office/drawing/2014/main" id="{53E0F7CB-69ED-4434-A868-1CECD8D081A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186" y="136525"/>
            <a:ext cx="220027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7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9" r:id="rId3"/>
    <p:sldLayoutId id="2147483658" r:id="rId4"/>
    <p:sldLayoutId id="2147483661" r:id="rId5"/>
    <p:sldLayoutId id="2147483657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lang="es-ES" sz="32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F3AE9A-1F33-413C-9E32-F863F7F55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59AC56-2254-43A6-AFF6-FDCD60B2F4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752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55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6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44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94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965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447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217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020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2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57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F9F5FEF-700B-4D73-B1DB-A1FBD61B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Today’s Objective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DCEBBD5-0FDE-41CE-A6F6-DADF53C06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 and why it is useful in a digital project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0130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053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042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76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812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518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490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8C90E7-69DF-9047-9965-9B165B0C742E}"/>
              </a:ext>
            </a:extLst>
          </p:cNvPr>
          <p:cNvSpPr/>
          <p:nvPr/>
        </p:nvSpPr>
        <p:spPr>
          <a:xfrm>
            <a:off x="0" y="1937385"/>
            <a:ext cx="9144000" cy="2800350"/>
          </a:xfrm>
          <a:prstGeom prst="rect">
            <a:avLst/>
          </a:prstGeom>
          <a:solidFill>
            <a:srgbClr val="00B4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3863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991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8C90E7-69DF-9047-9965-9B165B0C742E}"/>
              </a:ext>
            </a:extLst>
          </p:cNvPr>
          <p:cNvSpPr/>
          <p:nvPr/>
        </p:nvSpPr>
        <p:spPr>
          <a:xfrm>
            <a:off x="0" y="1937385"/>
            <a:ext cx="9144000" cy="2800350"/>
          </a:xfrm>
          <a:prstGeom prst="rect">
            <a:avLst/>
          </a:prstGeom>
          <a:solidFill>
            <a:srgbClr val="00B4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21207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92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AD6BB1E1-69FE-47CD-A818-11940904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Contents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670FF0A-E6BF-45B9-AE2E-113BE9D2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  <a:p>
            <a:r>
              <a:rPr lang="en-GB" dirty="0"/>
              <a:t>Content</a:t>
            </a:r>
          </a:p>
          <a:p>
            <a:r>
              <a:rPr lang="en-GB" dirty="0">
                <a:solidFill>
                  <a:srgbClr val="00B0F0"/>
                </a:solidFill>
              </a:rPr>
              <a:t>Content of the day highlighted</a:t>
            </a:r>
          </a:p>
          <a:p>
            <a:r>
              <a:rPr lang="en-GB" dirty="0"/>
              <a:t>Content</a:t>
            </a:r>
          </a:p>
          <a:p>
            <a:r>
              <a:rPr lang="en-GB" dirty="0"/>
              <a:t>Content</a:t>
            </a:r>
          </a:p>
          <a:p>
            <a:r>
              <a:rPr lang="en-GB" dirty="0"/>
              <a:t>Content</a:t>
            </a:r>
          </a:p>
          <a:p>
            <a:r>
              <a:rPr lang="en-GB" dirty="0"/>
              <a:t>…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4919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8C90E7-69DF-9047-9965-9B165B0C742E}"/>
              </a:ext>
            </a:extLst>
          </p:cNvPr>
          <p:cNvSpPr/>
          <p:nvPr/>
        </p:nvSpPr>
        <p:spPr>
          <a:xfrm>
            <a:off x="0" y="1937385"/>
            <a:ext cx="9144000" cy="2800350"/>
          </a:xfrm>
          <a:prstGeom prst="rect">
            <a:avLst/>
          </a:prstGeom>
          <a:solidFill>
            <a:srgbClr val="00B4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98471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864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8C90E7-69DF-9047-9965-9B165B0C742E}"/>
              </a:ext>
            </a:extLst>
          </p:cNvPr>
          <p:cNvSpPr/>
          <p:nvPr/>
        </p:nvSpPr>
        <p:spPr>
          <a:xfrm>
            <a:off x="0" y="1937385"/>
            <a:ext cx="9144000" cy="2800350"/>
          </a:xfrm>
          <a:prstGeom prst="rect">
            <a:avLst/>
          </a:prstGeom>
          <a:solidFill>
            <a:srgbClr val="00B4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97195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868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8C90E7-69DF-9047-9965-9B165B0C742E}"/>
              </a:ext>
            </a:extLst>
          </p:cNvPr>
          <p:cNvSpPr/>
          <p:nvPr/>
        </p:nvSpPr>
        <p:spPr>
          <a:xfrm>
            <a:off x="0" y="1937385"/>
            <a:ext cx="9144000" cy="2800350"/>
          </a:xfrm>
          <a:prstGeom prst="rect">
            <a:avLst/>
          </a:prstGeom>
          <a:solidFill>
            <a:srgbClr val="00B4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67AAF-A4EF-A04D-AC5A-892C9E694E03}"/>
              </a:ext>
            </a:extLst>
          </p:cNvPr>
          <p:cNvSpPr txBox="1"/>
          <p:nvPr/>
        </p:nvSpPr>
        <p:spPr>
          <a:xfrm>
            <a:off x="628650" y="2171700"/>
            <a:ext cx="532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Performance Tuning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001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871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863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06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728788"/>
            <a:ext cx="9144000" cy="2947987"/>
          </a:xfrm>
          <a:prstGeom prst="rect">
            <a:avLst/>
          </a:prstGeom>
          <a:solidFill>
            <a:srgbClr val="009D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4820" name="Imagen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92300" y="1728788"/>
            <a:ext cx="5384800" cy="29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25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70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85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60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24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01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454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TS Session Template_MBDS_20-21" id="{6E142777-EF76-4347-B71C-DC83050A2663}" vid="{5C107493-F43F-3D4E-B59B-8F156A5528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B82C634B8BED4CADCF7277569E9F94" ma:contentTypeVersion="12" ma:contentTypeDescription="Crear nuevo documento." ma:contentTypeScope="" ma:versionID="8594070a94b5d1f210671805b4e1dabe">
  <xsd:schema xmlns:xsd="http://www.w3.org/2001/XMLSchema" xmlns:xs="http://www.w3.org/2001/XMLSchema" xmlns:p="http://schemas.microsoft.com/office/2006/metadata/properties" xmlns:ns2="7c9b90fb-0a13-4bde-8546-1aa4d4d1d2e5" xmlns:ns3="b0139a50-a463-4266-bb71-676f17100a60" targetNamespace="http://schemas.microsoft.com/office/2006/metadata/properties" ma:root="true" ma:fieldsID="d9f2e42a333152d1409345433ef030e7" ns2:_="" ns3:_="">
    <xsd:import namespace="7c9b90fb-0a13-4bde-8546-1aa4d4d1d2e5"/>
    <xsd:import namespace="b0139a50-a463-4266-bb71-676f17100a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9b90fb-0a13-4bde-8546-1aa4d4d1d2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139a50-a463-4266-bb71-676f17100a6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3866A6-E90A-48E3-9A4D-8A832C19C8EA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e7c13240-f228-43bc-84f4-14b26bd2a47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9EE7DF1-4068-4DA3-8DFD-02863DBB9B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6494C5-32BB-443E-8BEF-CA011B37E3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9b90fb-0a13-4bde-8546-1aa4d4d1d2e5"/>
    <ds:schemaRef ds:uri="b0139a50-a463-4266-bb71-676f17100a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1</TotalTime>
  <Words>26</Words>
  <Application>Microsoft Macintosh PowerPoint</Application>
  <PresentationFormat>On-screen Show (4:3)</PresentationFormat>
  <Paragraphs>11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Avenir Book</vt:lpstr>
      <vt:lpstr>Avenir Next LT Pro</vt:lpstr>
      <vt:lpstr>Calibri</vt:lpstr>
      <vt:lpstr>Wingdings</vt:lpstr>
      <vt:lpstr>Tema de Office</vt:lpstr>
      <vt:lpstr>PowerPoint Presentation</vt:lpstr>
      <vt:lpstr>Today’s Objective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TEWARI</dc:creator>
  <cp:lastModifiedBy>ANKIT TEWARI</cp:lastModifiedBy>
  <cp:revision>1</cp:revision>
  <cp:lastPrinted>2017-02-16T16:41:42Z</cp:lastPrinted>
  <dcterms:created xsi:type="dcterms:W3CDTF">2021-04-26T22:07:13Z</dcterms:created>
  <dcterms:modified xsi:type="dcterms:W3CDTF">2021-04-26T22:08:27Z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0x010100F5B82C634B8BED4CADCF7277569E9F94</vt:lpwstr>
  </property>
  <property fmtid="{D5CDD505-2E9C-101B-9397-08002B2CF9AE}" pid="3" name="Order">
    <vt:r8>4144200</vt:r8>
  </property>
</Properties>
</file>