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59" r:id="rId8"/>
    <p:sldId id="258" r:id="rId9"/>
    <p:sldId id="260" r:id="rId10"/>
    <p:sldId id="261" r:id="rId11"/>
    <p:sldId id="262" r:id="rId12"/>
    <p:sldId id="277" r:id="rId13"/>
    <p:sldId id="263" r:id="rId14"/>
    <p:sldId id="264" r:id="rId15"/>
    <p:sldId id="276" r:id="rId16"/>
    <p:sldId id="265" r:id="rId17"/>
    <p:sldId id="267" r:id="rId18"/>
    <p:sldId id="268" r:id="rId19"/>
    <p:sldId id="266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5172D6E-5724-4F86-863C-A7EC8C163582}">
          <p14:sldIdLst>
            <p14:sldId id="256"/>
            <p14:sldId id="257"/>
            <p14:sldId id="272"/>
            <p14:sldId id="273"/>
            <p14:sldId id="274"/>
            <p14:sldId id="275"/>
            <p14:sldId id="259"/>
            <p14:sldId id="258"/>
            <p14:sldId id="260"/>
            <p14:sldId id="261"/>
            <p14:sldId id="262"/>
            <p14:sldId id="277"/>
            <p14:sldId id="263"/>
            <p14:sldId id="264"/>
            <p14:sldId id="276"/>
            <p14:sldId id="265"/>
            <p14:sldId id="267"/>
            <p14:sldId id="268"/>
            <p14:sldId id="26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6828920208165713"/>
          <c:y val="0.13458262994487008"/>
          <c:w val="0.43127451778057019"/>
          <c:h val="0.56317856819621681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des taches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2DD-4D11-83BA-E3F4B3C7BE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2DD-4D11-83BA-E3F4B3C7BE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2DD-4D11-83BA-E3F4B3C7BEC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Elie</c:v>
                </c:pt>
                <c:pt idx="1">
                  <c:v>Lucas</c:v>
                </c:pt>
                <c:pt idx="2">
                  <c:v>Thibault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2DD-4D11-83BA-E3F4B3C7BEC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0.23839</cdr:x>
      <cdr:y>0.74539</cdr:y>
    </cdr:from>
    <cdr:to>
      <cdr:x>0.76161</cdr:x>
      <cdr:y>0.86166</cdr:y>
    </cdr:to>
    <cdr:sp macro="" textlink="">
      <cdr:nvSpPr>
        <cdr:cNvPr id="2" name="ZoneTexte 11">
          <a:extLst xmlns:a="http://schemas.openxmlformats.org/drawingml/2006/main">
            <a:ext uri="{FF2B5EF4-FFF2-40B4-BE49-F238E27FC236}">
              <a16:creationId xmlns:a16="http://schemas.microsoft.com/office/drawing/2014/main" xmlns="" id="{C5FFB731-E983-4849-93C7-0CF0484CA590}"/>
            </a:ext>
          </a:extLst>
        </cdr:cNvPr>
        <cdr:cNvSpPr txBox="1"/>
      </cdr:nvSpPr>
      <cdr:spPr>
        <a:xfrm xmlns:a="http://schemas.openxmlformats.org/drawingml/2006/main">
          <a:off x="1977775" y="4735600"/>
          <a:ext cx="4340723" cy="73866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Développement d'un serveur web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Flask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Développement de la partie client sur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google</a:t>
          </a:r>
          <a:r>
            <a:rPr lang="fr-FR" sz="1400" dirty="0">
              <a:solidFill>
                <a:schemeClr val="bg2">
                  <a:lumMod val="25000"/>
                </a:schemeClr>
              </a:solidFill>
            </a:rPr>
            <a:t>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colab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Création de l’application</a:t>
          </a:r>
        </a:p>
      </cdr:txBody>
    </cdr:sp>
  </cdr:relSizeAnchor>
  <cdr:relSizeAnchor xmlns:cdr="http://schemas.openxmlformats.org/drawingml/2006/chartDrawing">
    <cdr:from>
      <cdr:x>0.64753</cdr:x>
      <cdr:y>0.08511</cdr:y>
    </cdr:from>
    <cdr:to>
      <cdr:x>1</cdr:x>
      <cdr:y>0.23528</cdr:y>
    </cdr:to>
    <cdr:sp macro="" textlink="">
      <cdr:nvSpPr>
        <cdr:cNvPr id="3" name="ZoneTexte 8">
          <a:extLst xmlns:a="http://schemas.openxmlformats.org/drawingml/2006/main">
            <a:ext uri="{FF2B5EF4-FFF2-40B4-BE49-F238E27FC236}">
              <a16:creationId xmlns:a16="http://schemas.microsoft.com/office/drawing/2014/main" xmlns="" id="{756AC40B-CA4F-488E-87FA-4CF108D2E369}"/>
            </a:ext>
          </a:extLst>
        </cdr:cNvPr>
        <cdr:cNvSpPr txBox="1"/>
      </cdr:nvSpPr>
      <cdr:spPr>
        <a:xfrm xmlns:a="http://schemas.openxmlformats.org/drawingml/2006/main">
          <a:off x="5372100" y="540691"/>
          <a:ext cx="2924175" cy="95410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Création et labélisation des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datasets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Entrainement réseau de neurones</a:t>
          </a:r>
        </a:p>
        <a:p xmlns:a="http://schemas.openxmlformats.org/drawingml/2006/main">
          <a:pPr algn="ctr"/>
          <a:r>
            <a:rPr lang="fr-FR" sz="1400" dirty="0">
              <a:solidFill>
                <a:schemeClr val="bg2">
                  <a:lumMod val="25000"/>
                </a:schemeClr>
              </a:solidFill>
            </a:rPr>
            <a:t>Développement de la partie client sur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Naoqi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</cdr:x>
      <cdr:y>0.09556</cdr:y>
    </cdr:from>
    <cdr:to>
      <cdr:x>0.29359</cdr:x>
      <cdr:y>0.21183</cdr:y>
    </cdr:to>
    <cdr:sp macro="" textlink="">
      <cdr:nvSpPr>
        <cdr:cNvPr id="4" name="ZoneTexte 10">
          <a:extLst xmlns:a="http://schemas.openxmlformats.org/drawingml/2006/main">
            <a:ext uri="{FF2B5EF4-FFF2-40B4-BE49-F238E27FC236}">
              <a16:creationId xmlns:a16="http://schemas.microsoft.com/office/drawing/2014/main" xmlns="" id="{1B2001A9-0CC0-4AAA-BEDA-8027E964ED90}"/>
            </a:ext>
          </a:extLst>
        </cdr:cNvPr>
        <cdr:cNvSpPr txBox="1"/>
      </cdr:nvSpPr>
      <cdr:spPr>
        <a:xfrm xmlns:a="http://schemas.openxmlformats.org/drawingml/2006/main">
          <a:off x="0" y="607110"/>
          <a:ext cx="2435740" cy="738664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bg2">
              <a:lumMod val="75000"/>
            </a:schemeClr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>
              <a:solidFill>
                <a:schemeClr val="bg2">
                  <a:lumMod val="25000"/>
                </a:schemeClr>
              </a:solidFill>
            </a:rPr>
            <a:t>Création d’un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Dockerfile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  <a:p xmlns:a="http://schemas.openxmlformats.org/drawingml/2006/main">
          <a:r>
            <a:rPr lang="fr-FR" sz="1400" dirty="0">
              <a:solidFill>
                <a:schemeClr val="bg2">
                  <a:lumMod val="25000"/>
                </a:schemeClr>
              </a:solidFill>
            </a:rPr>
            <a:t>Développement d'un serveur web </a:t>
          </a:r>
          <a:r>
            <a:rPr lang="fr-FR" sz="1400" dirty="0" err="1">
              <a:solidFill>
                <a:schemeClr val="bg2">
                  <a:lumMod val="25000"/>
                </a:schemeClr>
              </a:solidFill>
            </a:rPr>
            <a:t>Flask</a:t>
          </a:r>
          <a:endParaRPr lang="fr-FR" sz="1400" dirty="0">
            <a:solidFill>
              <a:schemeClr val="bg2">
                <a:lumMod val="2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4A5DCD-CDE6-4C88-BADA-AE5CB14E1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65746"/>
            <a:ext cx="8582402" cy="984960"/>
          </a:xfrm>
        </p:spPr>
        <p:txBody>
          <a:bodyPr/>
          <a:lstStyle/>
          <a:p>
            <a:r>
              <a:rPr lang="fr-FR" dirty="0"/>
              <a:t>Analyse ton Frigo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BB96158-6D1C-4E2F-88DF-388630DA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2792498"/>
            <a:ext cx="6831673" cy="740412"/>
          </a:xfrm>
        </p:spPr>
        <p:txBody>
          <a:bodyPr/>
          <a:lstStyle/>
          <a:p>
            <a:r>
              <a:rPr lang="fr-FR" dirty="0"/>
              <a:t>Projet Majeure 1 Groupe 3</a:t>
            </a:r>
          </a:p>
          <a:p>
            <a:r>
              <a:rPr lang="fr-FR" sz="1400" dirty="0"/>
              <a:t>Services IA Cloud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60D6EF1-1A1E-498D-99DA-F5CF6BA79AB4}"/>
              </a:ext>
            </a:extLst>
          </p:cNvPr>
          <p:cNvSpPr txBox="1"/>
          <p:nvPr/>
        </p:nvSpPr>
        <p:spPr>
          <a:xfrm>
            <a:off x="3584369" y="3918857"/>
            <a:ext cx="502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Leconte Thibault – Patole Elie – </a:t>
            </a:r>
            <a:r>
              <a:rPr lang="fr-FR" dirty="0" err="1"/>
              <a:t>Ramadour</a:t>
            </a:r>
            <a:r>
              <a:rPr lang="fr-FR" dirty="0"/>
              <a:t> Lucas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597916A6-50D6-43E6-8F99-32DED932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57" y="4622765"/>
            <a:ext cx="3535573" cy="16180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864A8768-03E5-4CF4-949D-BBEB24F94155}"/>
              </a:ext>
            </a:extLst>
          </p:cNvPr>
          <p:cNvSpPr txBox="1"/>
          <p:nvPr/>
        </p:nvSpPr>
        <p:spPr>
          <a:xfrm>
            <a:off x="4381995" y="6488668"/>
            <a:ext cx="81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Professeurs encadrants : Leber Raphaël - Jumel Fabrice Leber – Ernst Simon</a:t>
            </a:r>
          </a:p>
        </p:txBody>
      </p:sp>
    </p:spTree>
    <p:extLst>
      <p:ext uri="{BB962C8B-B14F-4D97-AF65-F5344CB8AC3E}">
        <p14:creationId xmlns:p14="http://schemas.microsoft.com/office/powerpoint/2010/main" val="104192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2EBEEBC-9D60-459E-B554-BE9221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conditionnel du résultat</a:t>
            </a:r>
          </a:p>
        </p:txBody>
      </p:sp>
      <p:pic>
        <p:nvPicPr>
          <p:cNvPr id="4" name="Picture 4" descr="Aucune description disponible.">
            <a:extLst>
              <a:ext uri="{FF2B5EF4-FFF2-40B4-BE49-F238E27FC236}">
                <a16:creationId xmlns:a16="http://schemas.microsoft.com/office/drawing/2014/main" xmlns="" id="{91EFE4BF-C679-48EF-B614-1A202CAF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8" y="1536791"/>
            <a:ext cx="2401987" cy="51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cune description disponible.">
            <a:extLst>
              <a:ext uri="{FF2B5EF4-FFF2-40B4-BE49-F238E27FC236}">
                <a16:creationId xmlns:a16="http://schemas.microsoft.com/office/drawing/2014/main" xmlns="" id="{DFEAB2B0-12DF-4D7D-9F07-9B11E25B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013" y="1428750"/>
            <a:ext cx="2401987" cy="51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EF045229-5B5F-45E4-8344-3105DFC12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555" y="3328962"/>
            <a:ext cx="6775385" cy="1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5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9DDB92E-EE1C-47EE-B325-08767529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réseau de neurone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1371600" y="3029979"/>
            <a:ext cx="9616129" cy="1144717"/>
            <a:chOff x="1589903" y="3219450"/>
            <a:chExt cx="9616129" cy="1144717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1589903" y="3219450"/>
              <a:ext cx="1622854" cy="1138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Création de </a:t>
              </a:r>
              <a:r>
                <a:rPr lang="fr-FR" dirty="0" err="1" smtClean="0"/>
                <a:t>dataset</a:t>
              </a:r>
              <a:endParaRPr lang="fr-FR" dirty="0"/>
            </a:p>
          </p:txBody>
        </p:sp>
        <p:sp>
          <p:nvSpPr>
            <p:cNvPr id="9" name="Flèche droite 8"/>
            <p:cNvSpPr/>
            <p:nvPr/>
          </p:nvSpPr>
          <p:spPr>
            <a:xfrm>
              <a:off x="3430544" y="3607400"/>
              <a:ext cx="605997" cy="3624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254328" y="3219450"/>
              <a:ext cx="1622854" cy="1138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Labélisation</a:t>
              </a:r>
              <a:endParaRPr lang="fr-FR" dirty="0"/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6094969" y="3607400"/>
              <a:ext cx="605997" cy="3624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918753" y="3219450"/>
              <a:ext cx="1622854" cy="1138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Entrainement du réseau</a:t>
              </a:r>
              <a:endParaRPr lang="fr-FR" dirty="0"/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8759394" y="3607400"/>
              <a:ext cx="605997" cy="3624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9583178" y="3219450"/>
              <a:ext cx="1622854" cy="1138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Phase de test</a:t>
              </a:r>
              <a:endParaRPr lang="fr-FR" dirty="0"/>
            </a:p>
          </p:txBody>
        </p:sp>
        <p:cxnSp>
          <p:nvCxnSpPr>
            <p:cNvPr id="19" name="Connecteur en angle 18"/>
            <p:cNvCxnSpPr>
              <a:stCxn id="15" idx="2"/>
              <a:endCxn id="8" idx="2"/>
            </p:cNvCxnSpPr>
            <p:nvPr/>
          </p:nvCxnSpPr>
          <p:spPr>
            <a:xfrm rot="5400000">
              <a:off x="6397968" y="361179"/>
              <a:ext cx="12700" cy="7993275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428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9DDB92E-EE1C-47EE-B325-08767529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0859F80-25B5-4E31-B956-80C640EC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875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Nous </a:t>
            </a:r>
            <a:r>
              <a:rPr lang="fr-FR" dirty="0"/>
              <a:t>avons défini trois classes d’objets à reconnaitre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82DC1DBC-EB5F-4CF2-9143-18176ACEE1CB}"/>
              </a:ext>
            </a:extLst>
          </p:cNvPr>
          <p:cNvGrpSpPr/>
          <p:nvPr/>
        </p:nvGrpSpPr>
        <p:grpSpPr>
          <a:xfrm>
            <a:off x="1149386" y="2646766"/>
            <a:ext cx="9893227" cy="2941277"/>
            <a:chOff x="1015730" y="2432582"/>
            <a:chExt cx="9893227" cy="294127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C3CBA542-BD3B-4FD4-805A-85BBC8EF8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25000"/>
            </a:blip>
            <a:srcRect l="8243" t="9831" r="8649" b="12061"/>
            <a:stretch/>
          </p:blipFill>
          <p:spPr>
            <a:xfrm>
              <a:off x="1015730" y="2806807"/>
              <a:ext cx="2541900" cy="2388973"/>
            </a:xfrm>
            <a:prstGeom prst="rect">
              <a:avLst/>
            </a:prstGeom>
          </p:spPr>
        </p:pic>
        <p:pic>
          <p:nvPicPr>
            <p:cNvPr id="6" name="Picture 6" descr="Sticker poire - Variété Guyot - LettresAdhesives.net">
              <a:extLst>
                <a:ext uri="{FF2B5EF4-FFF2-40B4-BE49-F238E27FC236}">
                  <a16:creationId xmlns:a16="http://schemas.microsoft.com/office/drawing/2014/main" xmlns="" id="{6E63C645-5479-4631-9B77-DCFDF60C3E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5" t="5250" r="15244" b="5304"/>
            <a:stretch/>
          </p:blipFill>
          <p:spPr bwMode="auto">
            <a:xfrm>
              <a:off x="5043419" y="2628729"/>
              <a:ext cx="2105162" cy="274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Résultat de recherche d'images pour &quot;coloriage yaourt&quot; | Peace gesture,  Drawings, Peace">
              <a:extLst>
                <a:ext uri="{FF2B5EF4-FFF2-40B4-BE49-F238E27FC236}">
                  <a16:creationId xmlns:a16="http://schemas.microsoft.com/office/drawing/2014/main" xmlns="" id="{AD2262F3-64BB-48C4-84F4-A7C347817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370" y="2432582"/>
              <a:ext cx="2274587" cy="2941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154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52A231C-B4E6-49DF-8C09-7B264BE6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Labélisation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15968360-B1CA-49DA-8FBA-511AFF247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451" y="1820862"/>
            <a:ext cx="6411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8AB78B-556D-49A4-B688-3C1CA073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du réseau de neurones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AA60501A-7836-4EB0-A51D-069887CF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61376"/>
            <a:ext cx="10515600" cy="37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4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de tests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5" y="2171700"/>
            <a:ext cx="4501978" cy="2458961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6021859" y="3155092"/>
            <a:ext cx="650790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r="1845" b="2090"/>
          <a:stretch/>
        </p:blipFill>
        <p:spPr>
          <a:xfrm>
            <a:off x="6969211" y="2011223"/>
            <a:ext cx="4582533" cy="27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3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BDA755-60D8-426B-97DB-5250832C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Naoqi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83041E-63DC-4C93-A0A4-2BED38E7E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7904"/>
            <a:ext cx="9601200" cy="2798064"/>
          </a:xfrm>
        </p:spPr>
        <p:txBody>
          <a:bodyPr>
            <a:normAutofit/>
          </a:bodyPr>
          <a:lstStyle/>
          <a:p>
            <a:r>
              <a:rPr lang="fr-FR" dirty="0"/>
              <a:t>IHR </a:t>
            </a:r>
            <a:r>
              <a:rPr lang="fr-FR" dirty="0" err="1"/>
              <a:t>Naoqi</a:t>
            </a:r>
            <a:r>
              <a:rPr lang="fr-FR" dirty="0"/>
              <a:t> :</a:t>
            </a:r>
          </a:p>
          <a:p>
            <a:pPr marL="530352" lvl="1" indent="0">
              <a:buNone/>
            </a:pPr>
            <a:r>
              <a:rPr lang="fr-FR" dirty="0"/>
              <a:t>La communication avec Pepper par 2 moyens : Reconnaissance vocale ou tablette</a:t>
            </a:r>
          </a:p>
          <a:p>
            <a:r>
              <a:rPr lang="fr-FR" dirty="0"/>
              <a:t>Prise de photo avec </a:t>
            </a:r>
            <a:r>
              <a:rPr lang="fr-FR" dirty="0" err="1"/>
              <a:t>Naoqi</a:t>
            </a:r>
            <a:endParaRPr lang="fr-FR" dirty="0"/>
          </a:p>
          <a:p>
            <a:r>
              <a:rPr lang="fr-FR" dirty="0" smtClean="0"/>
              <a:t>Développement </a:t>
            </a:r>
            <a:r>
              <a:rPr lang="fr-FR" dirty="0"/>
              <a:t>d’un service </a:t>
            </a:r>
            <a:r>
              <a:rPr lang="fr-FR" dirty="0" err="1" smtClean="0"/>
              <a:t>Naoqi</a:t>
            </a:r>
            <a:endParaRPr lang="fr-FR" dirty="0" smtClean="0"/>
          </a:p>
          <a:p>
            <a:r>
              <a:rPr lang="fr-FR" dirty="0" smtClean="0"/>
              <a:t>Création d’API vers le serveur </a:t>
            </a:r>
            <a:r>
              <a:rPr lang="fr-FR" dirty="0" err="1" smtClean="0"/>
              <a:t>Flask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12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4A027C-F3E4-431B-8E33-CBF5044F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CF5D3E31-CC86-42FF-B8CA-CE8ABEFF6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523" y="1896993"/>
            <a:ext cx="5646651" cy="16828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C941012C-FA41-4E55-B002-9285314A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22" y="3975626"/>
            <a:ext cx="4637312" cy="250736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D56776B1-80EB-477E-829A-B75EF38B91A6}"/>
              </a:ext>
            </a:extLst>
          </p:cNvPr>
          <p:cNvSpPr/>
          <p:nvPr/>
        </p:nvSpPr>
        <p:spPr>
          <a:xfrm>
            <a:off x="1011194" y="2516000"/>
            <a:ext cx="469557" cy="444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CF960D13-C7B1-4D0A-8E7D-D6E708999A4A}"/>
              </a:ext>
            </a:extLst>
          </p:cNvPr>
          <p:cNvSpPr/>
          <p:nvPr/>
        </p:nvSpPr>
        <p:spPr>
          <a:xfrm>
            <a:off x="1011193" y="4784464"/>
            <a:ext cx="469557" cy="444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7" r="11056" b="14533"/>
          <a:stretch/>
        </p:blipFill>
        <p:spPr>
          <a:xfrm>
            <a:off x="7844481" y="3935228"/>
            <a:ext cx="3937351" cy="25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5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CB12EE-930C-412E-9A64-0B6CFDF5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ECACE87-95BE-43B3-807E-62D679DD6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3" r="6779"/>
          <a:stretch/>
        </p:blipFill>
        <p:spPr>
          <a:xfrm>
            <a:off x="1902940" y="1631092"/>
            <a:ext cx="7227575" cy="397366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BFA99704-BFC2-45F5-929F-7F5F55DC76B3}"/>
              </a:ext>
            </a:extLst>
          </p:cNvPr>
          <p:cNvSpPr/>
          <p:nvPr/>
        </p:nvSpPr>
        <p:spPr>
          <a:xfrm>
            <a:off x="1182129" y="3365100"/>
            <a:ext cx="517256" cy="514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397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98B0C5-8C15-46E8-937C-54399DB0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Prise de photo avec </a:t>
            </a:r>
            <a:r>
              <a:rPr lang="fr-FR" dirty="0" err="1"/>
              <a:t>Naoqi</a:t>
            </a:r>
            <a:endParaRPr lang="fr-FR" dirty="0"/>
          </a:p>
        </p:txBody>
      </p:sp>
      <p:pic>
        <p:nvPicPr>
          <p:cNvPr id="4" name="Picture 2" descr="Aucune description disponible.">
            <a:extLst>
              <a:ext uri="{FF2B5EF4-FFF2-40B4-BE49-F238E27FC236}">
                <a16:creationId xmlns:a16="http://schemas.microsoft.com/office/drawing/2014/main" xmlns="" id="{E281E3DB-DB7F-4D30-A23A-0E934B448B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50"/>
          <a:stretch/>
        </p:blipFill>
        <p:spPr bwMode="auto">
          <a:xfrm>
            <a:off x="1371600" y="2708267"/>
            <a:ext cx="6479059" cy="35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81804"/>
            <a:ext cx="64103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5798DD-C6E0-4AC0-94E4-15E620AD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847850"/>
          </a:xfrm>
        </p:spPr>
        <p:txBody>
          <a:bodyPr>
            <a:noAutofit/>
          </a:bodyPr>
          <a:lstStyle/>
          <a:p>
            <a:r>
              <a:rPr lang="fr-FR" sz="2400" u="sng" dirty="0"/>
              <a:t>Projet</a:t>
            </a:r>
            <a:r>
              <a:rPr lang="fr-FR" sz="2400" dirty="0"/>
              <a:t> : Développer un service de reconnaissance d'objets ou d’interprétations associées à de l’IA</a:t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u="sng" dirty="0"/>
              <a:t>Objectif</a:t>
            </a:r>
            <a:r>
              <a:rPr lang="fr-FR" sz="2400" dirty="0"/>
              <a:t> : Service permettant renseigner la composition de son frigo (Lait, Beurre, 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56A381-E8A6-4444-838A-ABDF76605909}"/>
              </a:ext>
            </a:extLst>
          </p:cNvPr>
          <p:cNvSpPr/>
          <p:nvPr/>
        </p:nvSpPr>
        <p:spPr>
          <a:xfrm>
            <a:off x="1885950" y="3019425"/>
            <a:ext cx="1428750" cy="256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8EADD1-939D-4184-A4AC-1BED9C35428E}"/>
              </a:ext>
            </a:extLst>
          </p:cNvPr>
          <p:cNvSpPr/>
          <p:nvPr/>
        </p:nvSpPr>
        <p:spPr>
          <a:xfrm>
            <a:off x="8162927" y="3019424"/>
            <a:ext cx="1428750" cy="256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9DD1D5B4-6B6A-4D6A-8019-F1A64C0B60A0}"/>
              </a:ext>
            </a:extLst>
          </p:cNvPr>
          <p:cNvCxnSpPr/>
          <p:nvPr/>
        </p:nvCxnSpPr>
        <p:spPr>
          <a:xfrm>
            <a:off x="2867025" y="3657600"/>
            <a:ext cx="55721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E5DA894E-1450-410C-8DD6-C17E83A9AEA9}"/>
              </a:ext>
            </a:extLst>
          </p:cNvPr>
          <p:cNvCxnSpPr>
            <a:cxnSpLocks/>
          </p:cNvCxnSpPr>
          <p:nvPr/>
        </p:nvCxnSpPr>
        <p:spPr>
          <a:xfrm flipH="1">
            <a:off x="2724151" y="5143500"/>
            <a:ext cx="57149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A5297C95-ED3A-4098-A7CF-8EC3BEB253E0}"/>
              </a:ext>
            </a:extLst>
          </p:cNvPr>
          <p:cNvSpPr txBox="1"/>
          <p:nvPr/>
        </p:nvSpPr>
        <p:spPr>
          <a:xfrm>
            <a:off x="2090735" y="40100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7CBF74BF-2EE4-4CAB-A2E9-BDB2DC9BB5EC}"/>
              </a:ext>
            </a:extLst>
          </p:cNvPr>
          <p:cNvSpPr txBox="1"/>
          <p:nvPr/>
        </p:nvSpPr>
        <p:spPr>
          <a:xfrm>
            <a:off x="8367714" y="4010024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0FA5457D-094F-4BD9-870C-9C81037B8BF1}"/>
              </a:ext>
            </a:extLst>
          </p:cNvPr>
          <p:cNvSpPr txBox="1"/>
          <p:nvPr/>
        </p:nvSpPr>
        <p:spPr>
          <a:xfrm>
            <a:off x="3409950" y="3238501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Requête de demande du contenu du frigo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D443201B-0D23-4FE2-B332-C913BB2639B2}"/>
              </a:ext>
            </a:extLst>
          </p:cNvPr>
          <p:cNvSpPr txBox="1"/>
          <p:nvPr/>
        </p:nvSpPr>
        <p:spPr>
          <a:xfrm>
            <a:off x="3405187" y="47741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Objets reconnus dans le frigo</a:t>
            </a:r>
          </a:p>
        </p:txBody>
      </p:sp>
      <p:sp>
        <p:nvSpPr>
          <p:cNvPr id="19" name="Flèche : courbe vers la gauche 18">
            <a:extLst>
              <a:ext uri="{FF2B5EF4-FFF2-40B4-BE49-F238E27FC236}">
                <a16:creationId xmlns:a16="http://schemas.microsoft.com/office/drawing/2014/main" xmlns="" id="{4B8B1270-AAF1-4821-A7AC-7E1068FB9729}"/>
              </a:ext>
            </a:extLst>
          </p:cNvPr>
          <p:cNvSpPr/>
          <p:nvPr/>
        </p:nvSpPr>
        <p:spPr>
          <a:xfrm>
            <a:off x="9591677" y="3607833"/>
            <a:ext cx="600073" cy="139278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D32E138-4B9E-41FA-9D05-D3BA7B83A586}"/>
              </a:ext>
            </a:extLst>
          </p:cNvPr>
          <p:cNvSpPr txBox="1"/>
          <p:nvPr/>
        </p:nvSpPr>
        <p:spPr>
          <a:xfrm>
            <a:off x="10191750" y="3838871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de reconnaissance d’objets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60DF1A3B-9CE4-4025-B7EA-A52AA889FDBE}"/>
              </a:ext>
            </a:extLst>
          </p:cNvPr>
          <p:cNvSpPr txBox="1"/>
          <p:nvPr/>
        </p:nvSpPr>
        <p:spPr>
          <a:xfrm>
            <a:off x="1162050" y="607480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Technologies utilisées </a:t>
            </a:r>
            <a:r>
              <a:rPr lang="fr-FR" dirty="0"/>
              <a:t>: </a:t>
            </a:r>
            <a:r>
              <a:rPr lang="fr-FR" dirty="0" err="1"/>
              <a:t>React</a:t>
            </a:r>
            <a:r>
              <a:rPr lang="fr-FR" dirty="0"/>
              <a:t>-Native / Docker / Flask / </a:t>
            </a:r>
            <a:r>
              <a:rPr lang="fr-FR" dirty="0" err="1"/>
              <a:t>Yolo</a:t>
            </a:r>
            <a:r>
              <a:rPr lang="fr-FR" dirty="0"/>
              <a:t> – Darknet / Python / JS </a:t>
            </a:r>
          </a:p>
        </p:txBody>
      </p:sp>
    </p:spTree>
    <p:extLst>
      <p:ext uri="{BB962C8B-B14F-4D97-AF65-F5344CB8AC3E}">
        <p14:creationId xmlns:p14="http://schemas.microsoft.com/office/powerpoint/2010/main" val="2675787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xmlns="" id="{F1213A7F-45FF-4824-9F58-A4E39CD28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037544"/>
              </p:ext>
            </p:extLst>
          </p:nvPr>
        </p:nvGraphicFramePr>
        <p:xfrm>
          <a:off x="2271841" y="562490"/>
          <a:ext cx="8296275" cy="635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637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EA0EC9-1F97-45B2-8772-5C7CFC03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161A00-7E3E-4148-8197-DC6DC601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Importation du client sur </a:t>
            </a:r>
            <a:r>
              <a:rPr lang="fr-FR" i="1" dirty="0"/>
              <a:t>ESP32</a:t>
            </a:r>
            <a:r>
              <a:rPr lang="fr-FR" dirty="0"/>
              <a:t> pour un fonctionnement embarqué</a:t>
            </a:r>
          </a:p>
          <a:p>
            <a:r>
              <a:rPr lang="fr-FR" dirty="0"/>
              <a:t>Rajout d’un lien fixe </a:t>
            </a:r>
            <a:r>
              <a:rPr lang="fr-FR" i="1" dirty="0" err="1"/>
              <a:t>ngrok</a:t>
            </a:r>
            <a:r>
              <a:rPr lang="fr-FR" i="1" dirty="0"/>
              <a:t> </a:t>
            </a:r>
            <a:r>
              <a:rPr lang="fr-FR" dirty="0"/>
              <a:t>pour une application plus autonome</a:t>
            </a:r>
          </a:p>
          <a:p>
            <a:r>
              <a:rPr lang="fr-FR" dirty="0"/>
              <a:t>Importation du client sur le robot </a:t>
            </a:r>
            <a:r>
              <a:rPr lang="fr-FR" i="1" dirty="0"/>
              <a:t>Pepper</a:t>
            </a:r>
          </a:p>
          <a:p>
            <a:r>
              <a:rPr lang="fr-FR" dirty="0"/>
              <a:t>Création d’une liste de courses automatique</a:t>
            </a:r>
          </a:p>
          <a:p>
            <a:r>
              <a:rPr lang="fr-FR" dirty="0"/>
              <a:t>Implémentation ROS</a:t>
            </a:r>
          </a:p>
        </p:txBody>
      </p:sp>
    </p:spTree>
    <p:extLst>
      <p:ext uri="{BB962C8B-B14F-4D97-AF65-F5344CB8AC3E}">
        <p14:creationId xmlns:p14="http://schemas.microsoft.com/office/powerpoint/2010/main" val="336624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5EE9AF-908F-41E5-9583-6BEA022C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7200" dirty="0"/>
              <a:t>Merci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4609C06-3B34-443C-B861-6494740FA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LECONTE Thibault </a:t>
            </a:r>
          </a:p>
          <a:p>
            <a:pPr marL="0" indent="0">
              <a:buNone/>
            </a:pPr>
            <a:r>
              <a:rPr lang="fr-FR" dirty="0"/>
              <a:t>PATOLE Elie </a:t>
            </a:r>
          </a:p>
          <a:p>
            <a:pPr marL="0" indent="0">
              <a:buNone/>
            </a:pPr>
            <a:r>
              <a:rPr lang="fr-FR" dirty="0"/>
              <a:t>RAMADOUR Lucas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286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934995-C03D-4ECF-A381-0D6F3726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1826"/>
            <a:ext cx="9601200" cy="1485900"/>
          </a:xfrm>
        </p:spPr>
        <p:txBody>
          <a:bodyPr>
            <a:normAutofit/>
          </a:bodyPr>
          <a:lstStyle/>
          <a:p>
            <a:r>
              <a:rPr lang="fr-FR" dirty="0"/>
              <a:t>Serveur</a:t>
            </a:r>
            <a:br>
              <a:rPr lang="fr-FR" dirty="0"/>
            </a:br>
            <a:r>
              <a:rPr lang="fr-FR" sz="2700" dirty="0"/>
              <a:t>En charge de la détection et la reconnaissance d’objets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5DE2B0A9-6601-4484-8038-8D8BD4069EC1}"/>
              </a:ext>
            </a:extLst>
          </p:cNvPr>
          <p:cNvSpPr txBox="1"/>
          <p:nvPr/>
        </p:nvSpPr>
        <p:spPr>
          <a:xfrm>
            <a:off x="1104900" y="1378996"/>
            <a:ext cx="1014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Développement du serveur web en trois étapes :</a:t>
            </a:r>
          </a:p>
          <a:p>
            <a:r>
              <a:rPr lang="fr-FR" dirty="0"/>
              <a:t> 	- Rendre un code de reconnaissance d’objet opérationnel + Création du </a:t>
            </a:r>
            <a:r>
              <a:rPr lang="fr-FR" dirty="0" err="1"/>
              <a:t>webserveur</a:t>
            </a:r>
            <a:endParaRPr lang="fr-FR" dirty="0"/>
          </a:p>
          <a:p>
            <a:r>
              <a:rPr lang="fr-FR" dirty="0"/>
              <a:t>	- Créer des </a:t>
            </a:r>
            <a:r>
              <a:rPr lang="fr-FR" dirty="0" err="1"/>
              <a:t>endpoints</a:t>
            </a:r>
            <a:r>
              <a:rPr lang="fr-FR" dirty="0"/>
              <a:t> pour les requêtes API du client</a:t>
            </a:r>
          </a:p>
          <a:p>
            <a:r>
              <a:rPr lang="fr-FR" dirty="0"/>
              <a:t>	- Rendre « autonome » le serveur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53ABBB2-0597-42E3-A71D-A5BFEB5B9E33}"/>
              </a:ext>
            </a:extLst>
          </p:cNvPr>
          <p:cNvSpPr txBox="1"/>
          <p:nvPr/>
        </p:nvSpPr>
        <p:spPr>
          <a:xfrm>
            <a:off x="1219200" y="2980060"/>
            <a:ext cx="928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code de reconnaissance d’objet :</a:t>
            </a:r>
          </a:p>
          <a:p>
            <a:r>
              <a:rPr lang="fr-FR" dirty="0"/>
              <a:t>Utilisation de </a:t>
            </a:r>
            <a:r>
              <a:rPr lang="fr-FR" dirty="0" err="1"/>
              <a:t>Yolo</a:t>
            </a:r>
            <a:r>
              <a:rPr lang="fr-FR" dirty="0"/>
              <a:t> - Darknet (avec </a:t>
            </a:r>
            <a:r>
              <a:rPr lang="fr-FR" dirty="0" err="1"/>
              <a:t>dataset</a:t>
            </a:r>
            <a:r>
              <a:rPr lang="fr-FR" dirty="0"/>
              <a:t> de base) sous Python exécuté sur Google </a:t>
            </a:r>
            <a:r>
              <a:rPr lang="fr-FR" dirty="0" err="1"/>
              <a:t>Colab</a:t>
            </a:r>
            <a:endParaRPr lang="fr-FR" dirty="0"/>
          </a:p>
        </p:txBody>
      </p:sp>
      <p:pic>
        <p:nvPicPr>
          <p:cNvPr id="1026" name="Picture 2" descr="Google Colab : Le guide Ultime | Le Data Scientist">
            <a:extLst>
              <a:ext uri="{FF2B5EF4-FFF2-40B4-BE49-F238E27FC236}">
                <a16:creationId xmlns:a16="http://schemas.microsoft.com/office/drawing/2014/main" xmlns="" id="{CC04B7ED-29AA-4E3A-8D3C-C468843B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876495"/>
            <a:ext cx="47815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B528C270-BC32-404E-B447-A31FA96D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05" y="3879710"/>
            <a:ext cx="479682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9F0F456-027A-4630-9C5C-B0A390E1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361950"/>
            <a:ext cx="9601200" cy="838200"/>
          </a:xfrm>
        </p:spPr>
        <p:txBody>
          <a:bodyPr/>
          <a:lstStyle/>
          <a:p>
            <a:r>
              <a:rPr lang="fr-FR" dirty="0"/>
              <a:t>Serveur Webservice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356519AB-3390-4BDA-ACAB-91ACE29DBFEC}"/>
              </a:ext>
            </a:extLst>
          </p:cNvPr>
          <p:cNvSpPr txBox="1"/>
          <p:nvPr/>
        </p:nvSpPr>
        <p:spPr>
          <a:xfrm>
            <a:off x="1152525" y="1200150"/>
            <a:ext cx="1016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Flask pour la création du serveur</a:t>
            </a:r>
          </a:p>
          <a:p>
            <a:r>
              <a:rPr lang="fr-FR" dirty="0"/>
              <a:t>Création de l’adresse de notre serveur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80C2A7FD-FDAD-41CA-899E-B59E3DA5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013198"/>
            <a:ext cx="2553372" cy="7620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C2091422-23A6-4395-9715-5E48DBE0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47" y="1996826"/>
            <a:ext cx="3757453" cy="76200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1ADA4FF3-D5CB-4DA1-94C4-0D18064FC4DA}"/>
              </a:ext>
            </a:extLst>
          </p:cNvPr>
          <p:cNvSpPr txBox="1"/>
          <p:nvPr/>
        </p:nvSpPr>
        <p:spPr>
          <a:xfrm>
            <a:off x="1152525" y="2998961"/>
            <a:ext cx="1016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des </a:t>
            </a:r>
            <a:r>
              <a:rPr lang="fr-FR" dirty="0" err="1"/>
              <a:t>endpoints</a:t>
            </a:r>
            <a:r>
              <a:rPr lang="fr-FR" dirty="0"/>
              <a:t> </a:t>
            </a:r>
          </a:p>
          <a:p>
            <a:r>
              <a:rPr lang="fr-FR" dirty="0"/>
              <a:t>	- méthode GET </a:t>
            </a:r>
            <a:r>
              <a:rPr lang="fr-FR" dirty="0">
                <a:sym typeface="Wingdings" panose="05000000000000000000" pitchFamily="2" charset="2"/>
              </a:rPr>
              <a:t> permet de vérifier le bon fonctionnement du serveur</a:t>
            </a:r>
          </a:p>
          <a:p>
            <a:r>
              <a:rPr lang="fr-FR" dirty="0">
                <a:sym typeface="Wingdings" panose="05000000000000000000" pitchFamily="2" charset="2"/>
              </a:rPr>
              <a:t>	- méthode POST  recevoir (et renvoyer) la requête API du client 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413F1CE1-98BC-4DE3-BA8D-05605609D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12" y="4162425"/>
            <a:ext cx="38385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1D8DE92-40AB-48B0-B01E-52E6F92D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575"/>
          </a:xfrm>
        </p:spPr>
        <p:txBody>
          <a:bodyPr/>
          <a:lstStyle/>
          <a:p>
            <a:r>
              <a:rPr lang="fr-FR" dirty="0"/>
              <a:t>Déploiement du serveur sur Docker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53F38A6-5304-4D5B-9272-92B9536C16B2}"/>
              </a:ext>
            </a:extLst>
          </p:cNvPr>
          <p:cNvSpPr txBox="1"/>
          <p:nvPr/>
        </p:nvSpPr>
        <p:spPr>
          <a:xfrm>
            <a:off x="1485899" y="1733550"/>
            <a:ext cx="9039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Avantage de Docker </a:t>
            </a:r>
            <a:r>
              <a:rPr lang="fr-FR" dirty="0"/>
              <a:t>: permet de déployer du code sur n’importe quelle machine</a:t>
            </a:r>
          </a:p>
          <a:p>
            <a:r>
              <a:rPr lang="fr-FR" dirty="0"/>
              <a:t>(ne dépend plus des configurations de la machine, de l’environnement, </a:t>
            </a:r>
            <a:r>
              <a:rPr lang="fr-FR" dirty="0" err="1"/>
              <a:t>etc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 plus de bugs (ou moins … 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Une fois </a:t>
            </a:r>
            <a:r>
              <a:rPr lang="fr-FR" dirty="0" err="1">
                <a:sym typeface="Wingdings" panose="05000000000000000000" pitchFamily="2" charset="2"/>
              </a:rPr>
              <a:t>build</a:t>
            </a:r>
            <a:r>
              <a:rPr lang="fr-FR" dirty="0">
                <a:sym typeface="Wingdings" panose="05000000000000000000" pitchFamily="2" charset="2"/>
              </a:rPr>
              <a:t> grâce à un </a:t>
            </a:r>
            <a:r>
              <a:rPr lang="fr-FR" dirty="0" err="1">
                <a:sym typeface="Wingdings" panose="05000000000000000000" pitchFamily="2" charset="2"/>
              </a:rPr>
              <a:t>DokerFile</a:t>
            </a:r>
            <a:r>
              <a:rPr lang="fr-FR" dirty="0">
                <a:sym typeface="Wingdings" panose="05000000000000000000" pitchFamily="2" charset="2"/>
              </a:rPr>
              <a:t>  code fonctionnel sur n’importe quelle machine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F4E83A91-EAE8-448F-BE64-9C3CC275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3645337"/>
            <a:ext cx="10639425" cy="252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6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95A6F14-8169-45B3-A7CD-5014AF98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A0454908-8661-4ED7-9349-641E83D4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43050"/>
            <a:ext cx="4196767" cy="2247900"/>
          </a:xfrm>
          <a:prstGeom prst="rect">
            <a:avLst/>
          </a:prstGeom>
        </p:spPr>
      </p:pic>
      <p:sp>
        <p:nvSpPr>
          <p:cNvPr id="6" name="Flèche : pentagone 5">
            <a:extLst>
              <a:ext uri="{FF2B5EF4-FFF2-40B4-BE49-F238E27FC236}">
                <a16:creationId xmlns:a16="http://schemas.microsoft.com/office/drawing/2014/main" xmlns="" id="{6AEE2CB4-3860-4903-8117-1356263C00EC}"/>
              </a:ext>
            </a:extLst>
          </p:cNvPr>
          <p:cNvSpPr/>
          <p:nvPr/>
        </p:nvSpPr>
        <p:spPr>
          <a:xfrm>
            <a:off x="5715001" y="2733673"/>
            <a:ext cx="2762250" cy="6000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🤯 Tête Qui Explose Emoji">
            <a:extLst>
              <a:ext uri="{FF2B5EF4-FFF2-40B4-BE49-F238E27FC236}">
                <a16:creationId xmlns:a16="http://schemas.microsoft.com/office/drawing/2014/main" xmlns="" id="{C50AF69B-882A-462A-B19E-682EA813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85" y="2095499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193E24B3-74AD-4060-9DE1-8822A74767A3}"/>
              </a:ext>
            </a:extLst>
          </p:cNvPr>
          <p:cNvSpPr txBox="1"/>
          <p:nvPr/>
        </p:nvSpPr>
        <p:spPr>
          <a:xfrm>
            <a:off x="1209675" y="4067174"/>
            <a:ext cx="752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Difficultés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Importation des librairies (et des chemins)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Builds</a:t>
            </a:r>
            <a:r>
              <a:rPr lang="fr-FR" dirty="0"/>
              <a:t> longs : 5 minutes environ </a:t>
            </a:r>
            <a:r>
              <a:rPr lang="fr-FR" dirty="0">
                <a:sym typeface="Wingdings" panose="05000000000000000000" pitchFamily="2" charset="2"/>
              </a:rPr>
              <a:t> débogage difficile</a:t>
            </a:r>
          </a:p>
          <a:p>
            <a:pPr marL="285750" indent="-285750"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Images crées très lourdes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5D45EE8-3079-4D9A-8FC4-237BBF45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5429248"/>
            <a:ext cx="8286750" cy="8858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D0C5153E-6BCF-4FE9-AB1E-3BD5BACB00F5}"/>
              </a:ext>
            </a:extLst>
          </p:cNvPr>
          <p:cNvSpPr txBox="1"/>
          <p:nvPr/>
        </p:nvSpPr>
        <p:spPr>
          <a:xfrm>
            <a:off x="5825542" y="1192588"/>
            <a:ext cx="31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DockerFile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Build</a:t>
            </a:r>
            <a:r>
              <a:rPr lang="fr-FR" dirty="0">
                <a:sym typeface="Wingdings" panose="05000000000000000000" pitchFamily="2" charset="2"/>
              </a:rPr>
              <a:t>  Run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D7096D-35A0-43DA-82CA-E581B1F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63368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Une application mobile pour notre projet</a:t>
            </a:r>
            <a:br>
              <a:rPr lang="fr-FR" dirty="0"/>
            </a:br>
            <a:r>
              <a:rPr lang="fr-FR" sz="3600" dirty="0"/>
              <a:t>Présentation de </a:t>
            </a:r>
            <a:r>
              <a:rPr lang="fr-FR" sz="3600" dirty="0" err="1"/>
              <a:t>react</a:t>
            </a:r>
            <a:r>
              <a:rPr lang="fr-FR" sz="3600" dirty="0"/>
              <a:t>-native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47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4B717A-5F4F-4F43-9F14-584E3F84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la caméra du téléphone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6E850C39-2B84-4575-B215-541BE45A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38857"/>
            <a:ext cx="5958762" cy="4228799"/>
          </a:xfrm>
          <a:prstGeom prst="rect">
            <a:avLst/>
          </a:prstGeom>
        </p:spPr>
      </p:pic>
      <p:pic>
        <p:nvPicPr>
          <p:cNvPr id="5" name="Picture 2" descr="Aucune description disponible.">
            <a:extLst>
              <a:ext uri="{FF2B5EF4-FFF2-40B4-BE49-F238E27FC236}">
                <a16:creationId xmlns:a16="http://schemas.microsoft.com/office/drawing/2014/main" xmlns="" id="{0A4A0C32-F147-4A2D-A5FE-44D5D6E80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67" y="1428750"/>
            <a:ext cx="2343733" cy="50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04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4B858C-321D-4D7C-BB9F-89E044EE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Envoi d’image au serveur et réception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3623590D-97A9-4CCE-9067-1D9F6734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3266"/>
            <a:ext cx="4740464" cy="45689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BAACD238-0A02-4362-8991-5344FCCD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52776"/>
            <a:ext cx="3409950" cy="1533525"/>
          </a:xfrm>
          <a:prstGeom prst="rect">
            <a:avLst/>
          </a:prstGeom>
        </p:spPr>
      </p:pic>
      <p:pic>
        <p:nvPicPr>
          <p:cNvPr id="6" name="Picture 6" descr="Aucune description disponible.">
            <a:extLst>
              <a:ext uri="{FF2B5EF4-FFF2-40B4-BE49-F238E27FC236}">
                <a16:creationId xmlns:a16="http://schemas.microsoft.com/office/drawing/2014/main" xmlns="" id="{7854B56E-A998-49E8-9761-DB32A6A2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86" y="1340041"/>
            <a:ext cx="2383647" cy="51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6685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214</TotalTime>
  <Words>405</Words>
  <Application>Microsoft Office PowerPoint</Application>
  <PresentationFormat>Grand écran</PresentationFormat>
  <Paragraphs>84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Franklin Gothic Book</vt:lpstr>
      <vt:lpstr>Wingdings</vt:lpstr>
      <vt:lpstr>Cadrage</vt:lpstr>
      <vt:lpstr>Analyse ton Frigo !</vt:lpstr>
      <vt:lpstr>Projet : Développer un service de reconnaissance d'objets ou d’interprétations associées à de l’IA  Objectif : Service permettant renseigner la composition de son frigo (Lait, Beurre, ...)</vt:lpstr>
      <vt:lpstr>Serveur En charge de la détection et la reconnaissance d’objets</vt:lpstr>
      <vt:lpstr>Serveur Webservice</vt:lpstr>
      <vt:lpstr>Déploiement du serveur sur Docker</vt:lpstr>
      <vt:lpstr>DockerFile</vt:lpstr>
      <vt:lpstr>Une application mobile pour notre projet Présentation de react-native  </vt:lpstr>
      <vt:lpstr>Utilisation de la caméra du téléphone</vt:lpstr>
      <vt:lpstr>Envoi d’image au serveur et réception</vt:lpstr>
      <vt:lpstr>Affichage conditionnel du résultat</vt:lpstr>
      <vt:lpstr>Entrainement réseau de neurone</vt:lpstr>
      <vt:lpstr>Création de dataset</vt:lpstr>
      <vt:lpstr>Labélisation</vt:lpstr>
      <vt:lpstr>Entrainement du réseau de neurones</vt:lpstr>
      <vt:lpstr>Phase de tests</vt:lpstr>
      <vt:lpstr>Naoqi</vt:lpstr>
      <vt:lpstr>Tablette</vt:lpstr>
      <vt:lpstr>Tablette</vt:lpstr>
      <vt:lpstr>Prise de photo avec Naoqi</vt:lpstr>
      <vt:lpstr>Présentation PowerPoint</vt:lpstr>
      <vt:lpstr>Axes d’amélioration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ton Frigo !</dc:title>
  <dc:creator>Thibault Leconte</dc:creator>
  <cp:lastModifiedBy>elie patole</cp:lastModifiedBy>
  <cp:revision>23</cp:revision>
  <dcterms:created xsi:type="dcterms:W3CDTF">2021-01-20T18:23:50Z</dcterms:created>
  <dcterms:modified xsi:type="dcterms:W3CDTF">2021-01-21T06:22:17Z</dcterms:modified>
</cp:coreProperties>
</file>