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upQWIVb+s8U4mEyZ78JRJzmpZ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Yang" initials="MY" lastIdx="1" clrIdx="0">
    <p:extLst>
      <p:ext uri="{19B8F6BF-5375-455C-9EA6-DF929625EA0E}">
        <p15:presenceInfo xmlns:p15="http://schemas.microsoft.com/office/powerpoint/2012/main" userId="450e20b5e303e7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c11eff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cc11eff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de84b36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6de84b36e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deafcb2e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6deafcb2e0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9" name="Google Shape;2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3" name="Google Shape;33;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8" name="Google Shape;3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2" name="Google Shape;4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3630 Project 2</a:t>
            </a:r>
            <a:endParaRPr/>
          </a:p>
        </p:txBody>
      </p:sp>
      <p:sp>
        <p:nvSpPr>
          <p:cNvPr id="50" name="Google Shape;50;p1"/>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Name: </a:t>
            </a:r>
            <a:r>
              <a:rPr lang="en-US" dirty="0"/>
              <a:t>Matthew Yang</a:t>
            </a:r>
            <a:endParaRPr dirty="0"/>
          </a:p>
          <a:p>
            <a:pPr marL="0" lvl="0" indent="0" algn="l" rtl="0">
              <a:lnSpc>
                <a:spcPct val="100000"/>
              </a:lnSpc>
              <a:spcBef>
                <a:spcPts val="0"/>
              </a:spcBef>
              <a:spcAft>
                <a:spcPts val="0"/>
              </a:spcAft>
              <a:buSzPts val="2800"/>
              <a:buNone/>
            </a:pPr>
            <a:r>
              <a:rPr lang="en" dirty="0"/>
              <a:t>GT email: </a:t>
            </a:r>
            <a:r>
              <a:rPr lang="en-US" dirty="0"/>
              <a:t>MattYang@gatech.edu</a:t>
            </a:r>
            <a:endParaRPr dirty="0"/>
          </a:p>
          <a:p>
            <a:pPr marL="0" lvl="0" indent="0" algn="l" rtl="0">
              <a:lnSpc>
                <a:spcPct val="100000"/>
              </a:lnSpc>
              <a:spcBef>
                <a:spcPts val="0"/>
              </a:spcBef>
              <a:spcAft>
                <a:spcPts val="0"/>
              </a:spcAft>
              <a:buSzPts val="2800"/>
              <a:buNone/>
            </a:pPr>
            <a:r>
              <a:rPr lang="en" dirty="0"/>
              <a:t>GT username: </a:t>
            </a:r>
            <a:r>
              <a:rPr lang="en-US" dirty="0"/>
              <a:t>myang349</a:t>
            </a:r>
            <a:endParaRPr dirty="0"/>
          </a:p>
          <a:p>
            <a:pPr marL="0" lvl="0" indent="0" algn="l" rtl="0">
              <a:lnSpc>
                <a:spcPct val="100000"/>
              </a:lnSpc>
              <a:spcBef>
                <a:spcPts val="0"/>
              </a:spcBef>
              <a:spcAft>
                <a:spcPts val="0"/>
              </a:spcAft>
              <a:buSzPts val="2800"/>
              <a:buNone/>
            </a:pPr>
            <a:r>
              <a:rPr lang="en" dirty="0"/>
              <a:t>GTID: 903447357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1. What is the difference between CDF and PMF?</a:t>
            </a:r>
            <a:endParaRPr/>
          </a:p>
        </p:txBody>
      </p:sp>
      <p:sp>
        <p:nvSpPr>
          <p:cNvPr id="56" name="Google Shape;5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PMF stands for “probability mass function.” The PMF tells you the probability of your random variable taking on a specific discrete value. PMF obeys the properties pi &gt;= 0, and sum(all pi’s) = 1, where pi is the probability of your random variable taking on a specific </a:t>
            </a:r>
            <a:r>
              <a:rPr lang="en-US" dirty="0" err="1"/>
              <a:t>ith</a:t>
            </a:r>
            <a:r>
              <a:rPr lang="en-US" dirty="0"/>
              <a:t> discrete value.</a:t>
            </a:r>
          </a:p>
          <a:p>
            <a:pPr marL="0" lvl="0" indent="0" algn="l" rtl="0">
              <a:lnSpc>
                <a:spcPct val="115000"/>
              </a:lnSpc>
              <a:spcBef>
                <a:spcPts val="0"/>
              </a:spcBef>
              <a:spcAft>
                <a:spcPts val="1600"/>
              </a:spcAft>
              <a:buSzPts val="1800"/>
              <a:buNone/>
            </a:pPr>
            <a:r>
              <a:rPr lang="en-US" dirty="0"/>
              <a:t>On the other hand, the CDF, or cumulative distribution function, gives the “probability associated with the SUBSET of outcomes with index less than or equal to a given index </a:t>
            </a:r>
            <a:r>
              <a:rPr lang="en-US" dirty="0" err="1"/>
              <a:t>i</a:t>
            </a:r>
            <a:r>
              <a:rPr lang="en-US" dirty="0"/>
              <a:t>.”</a:t>
            </a:r>
          </a:p>
          <a:p>
            <a:pPr marL="0" lvl="0" indent="0" algn="l" rtl="0">
              <a:lnSpc>
                <a:spcPct val="115000"/>
              </a:lnSpc>
              <a:spcBef>
                <a:spcPts val="0"/>
              </a:spcBef>
              <a:spcAft>
                <a:spcPts val="1600"/>
              </a:spcAft>
              <a:buSzPts val="1800"/>
              <a:buNone/>
            </a:pPr>
            <a:r>
              <a:rPr lang="en-US" dirty="0"/>
              <a:t>The key difference is that PMF gives the probability for one discrete value, while CDF gives the summed probability for a subset of discrete values. CDF(xi) is the sum of PMF(</a:t>
            </a:r>
            <a:r>
              <a:rPr lang="en-US" dirty="0" err="1"/>
              <a:t>xj</a:t>
            </a:r>
            <a:r>
              <a:rPr lang="en-US" dirty="0"/>
              <a:t>) for all j &lt;= </a:t>
            </a:r>
            <a:r>
              <a:rPr lang="en-US" dirty="0" err="1"/>
              <a:t>i</a:t>
            </a:r>
            <a:r>
              <a:rPr lang="en-US" dirty="0"/>
              <a:t>. Note: CDF(</a:t>
            </a:r>
            <a:r>
              <a:rPr lang="en-US" dirty="0" err="1"/>
              <a:t>xn</a:t>
            </a:r>
            <a:r>
              <a:rPr lang="en-US" dirty="0"/>
              <a:t>) =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2. How did you implement maximum-probable explanation? </a:t>
            </a:r>
            <a:endParaRPr/>
          </a:p>
        </p:txBody>
      </p:sp>
      <mc:AlternateContent xmlns:mc="http://schemas.openxmlformats.org/markup-compatibility/2006">
        <mc:Choice xmlns:a14="http://schemas.microsoft.com/office/drawing/2010/main" Requires="a14">
          <p:sp>
            <p:nvSpPr>
              <p:cNvPr id="62" name="Google Shape;62;p3"/>
              <p:cNvSpPr txBox="1">
                <a:spLocks noGrp="1"/>
              </p:cNvSpPr>
              <p:nvPr>
                <p:ph type="body" idx="1"/>
              </p:nvPr>
            </p:nvSpPr>
            <p:spPr>
              <a:xfrm>
                <a:off x="311700" y="14052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200" dirty="0"/>
                  <a:t>Step 1. Convert the Bayes Net into a factor graph. </a:t>
                </a:r>
                <a:r>
                  <a:rPr lang="en-US" sz="1200" dirty="0"/>
                  <a:t>For me, my process is to draw unknown variables as nodes, then turn each term in the joint probability distribution into a factor and draw them in the factor graph, connecting factors to the nodes that are related.</a:t>
                </a:r>
              </a:p>
              <a:p>
                <a:pPr marL="0" lvl="0" indent="0" algn="l" rtl="0">
                  <a:lnSpc>
                    <a:spcPct val="115000"/>
                  </a:lnSpc>
                  <a:spcBef>
                    <a:spcPts val="0"/>
                  </a:spcBef>
                  <a:spcAft>
                    <a:spcPts val="1600"/>
                  </a:spcAft>
                  <a:buSzPts val="1800"/>
                  <a:buNone/>
                </a:pPr>
                <a:r>
                  <a:rPr lang="en-US" sz="1200" dirty="0"/>
                  <a:t>Step 2. Each look-up table is essentially the elimination of one variable from the factor graph. I wrote out the product factor for each table. Product 1 is P(s1) * Likelihood(s1; o1) * Transition(s2 | s1, a1), Product 2 is v1[s2] * Likelihood(…) * Transition(…), and Product 3 is v2[s3] * Likelihood(…)</a:t>
                </a:r>
              </a:p>
              <a:p>
                <a:pPr marL="0" lvl="0" indent="0" algn="l" rtl="0">
                  <a:lnSpc>
                    <a:spcPct val="115000"/>
                  </a:lnSpc>
                  <a:spcBef>
                    <a:spcPts val="0"/>
                  </a:spcBef>
                  <a:spcAft>
                    <a:spcPts val="1600"/>
                  </a:spcAft>
                  <a:buSzPts val="1800"/>
                  <a:buNone/>
                </a:pPr>
                <a:r>
                  <a:rPr lang="en-US" sz="1200" dirty="0"/>
                  <a:t>In a generalized version, to create a specific look-up table, the outer loop iterates over every key (if not the last table). Then, for each key, iterate over the other variables, say j, in the product factor. Then find the j that maximizes product(j), and record g[key] = j and v[key] = product(j).</a:t>
                </a:r>
              </a:p>
              <a:p>
                <a:pPr marL="0" lvl="0" indent="0">
                  <a:spcAft>
                    <a:spcPts val="1600"/>
                  </a:spcAft>
                  <a:buNone/>
                </a:pPr>
                <a:r>
                  <a:rPr lang="en-US" sz="1200" dirty="0"/>
                  <a:t>After repeating this process for every table, you will have a chain of look-up tables. Then, you start with the MPE for state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𝑛</m:t>
                        </m:r>
                      </m:sub>
                    </m:sSub>
                  </m:oMath>
                </a14:m>
                <a:r>
                  <a:rPr lang="en-US" sz="1200" dirty="0"/>
                  <a:t>. Then let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𝑛</m:t>
                        </m:r>
                        <m:r>
                          <a:rPr lang="en-US" sz="1200" b="0" i="1" smtClean="0">
                            <a:latin typeface="Cambria Math" panose="02040503050406030204" pitchFamily="18" charset="0"/>
                          </a:rPr>
                          <m:t>−1</m:t>
                        </m:r>
                      </m:sub>
                    </m:sSub>
                  </m:oMath>
                </a14:m>
                <a:r>
                  <a:rPr lang="en-US" sz="1200" dirty="0"/>
                  <a:t> = Table[</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𝑛</m:t>
                        </m:r>
                      </m:sub>
                    </m:sSub>
                    <m:r>
                      <a:rPr lang="en-US" sz="1200" b="0" i="0" smtClean="0">
                        <a:latin typeface="Cambria Math" panose="02040503050406030204" pitchFamily="18" charset="0"/>
                      </a:rPr>
                      <m:t>]</m:t>
                    </m:r>
                  </m:oMath>
                </a14:m>
                <a:r>
                  <a:rPr lang="en-US" sz="1200" dirty="0"/>
                  <a:t>, then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𝑛</m:t>
                        </m:r>
                        <m:r>
                          <a:rPr lang="en-US" sz="1200" i="1">
                            <a:latin typeface="Cambria Math" panose="02040503050406030204" pitchFamily="18" charset="0"/>
                          </a:rPr>
                          <m:t>−2</m:t>
                        </m:r>
                      </m:sub>
                    </m:sSub>
                  </m:oMath>
                </a14:m>
                <a:r>
                  <a:rPr lang="en-US" sz="1200" dirty="0"/>
                  <a:t> = Table[</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𝑛</m:t>
                        </m:r>
                        <m:r>
                          <a:rPr lang="en-US" sz="1200" i="1">
                            <a:latin typeface="Cambria Math" panose="02040503050406030204" pitchFamily="18" charset="0"/>
                          </a:rPr>
                          <m:t>−1</m:t>
                        </m:r>
                      </m:sub>
                    </m:sSub>
                  </m:oMath>
                </a14:m>
                <a:r>
                  <a:rPr lang="en-US" sz="1200" dirty="0"/>
                  <a:t>], etc. Repeat until you have every state, and that is the MPE. I do believe my code is pretty well commented in the extra credit MPE implementation, if that helps explain my thought process.</a:t>
                </a:r>
              </a:p>
            </p:txBody>
          </p:sp>
        </mc:Choice>
        <mc:Fallback>
          <p:sp>
            <p:nvSpPr>
              <p:cNvPr id="62" name="Google Shape;62;p3"/>
              <p:cNvSpPr txBox="1">
                <a:spLocks noGrp="1" noRot="1" noChangeAspect="1" noMove="1" noResize="1" noEditPoints="1" noAdjustHandles="1" noChangeArrowheads="1" noChangeShapeType="1" noTextEdit="1"/>
              </p:cNvSpPr>
              <p:nvPr>
                <p:ph type="body" idx="1"/>
              </p:nvPr>
            </p:nvSpPr>
            <p:spPr>
              <a:xfrm>
                <a:off x="311700" y="1405225"/>
                <a:ext cx="8520600" cy="3416400"/>
              </a:xfrm>
              <a:prstGeom prst="rect">
                <a:avLst/>
              </a:prstGeom>
              <a:blipFill>
                <a:blip r:embed="rId3"/>
                <a:stretch>
                  <a:fillRect r="-358"/>
                </a:stretch>
              </a:blipFill>
              <a:ln>
                <a:noFill/>
              </a:ln>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3. What is the purpose of sampling and how is it used?</a:t>
            </a:r>
            <a:endParaRPr/>
          </a:p>
        </p:txBody>
      </p:sp>
      <p:sp>
        <p:nvSpPr>
          <p:cNvPr id="68" name="Google Shape;6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sz="1600" dirty="0"/>
              <a:t>There are different types of sampling, but basically the idea is that sampling can simulate the behavior of a variable (or probability based behavior)</a:t>
            </a:r>
          </a:p>
          <a:p>
            <a:pPr marL="0" lvl="0" indent="0" algn="l" rtl="0">
              <a:lnSpc>
                <a:spcPct val="115000"/>
              </a:lnSpc>
              <a:spcBef>
                <a:spcPts val="0"/>
              </a:spcBef>
              <a:spcAft>
                <a:spcPts val="1600"/>
              </a:spcAft>
              <a:buSzPts val="1800"/>
              <a:buNone/>
            </a:pPr>
            <a:r>
              <a:rPr lang="en-US" sz="1600" dirty="0"/>
              <a:t>Inverse transform sampling allows us to simulate a single variable.</a:t>
            </a:r>
          </a:p>
          <a:p>
            <a:pPr marL="0" lvl="0" indent="0" algn="l" rtl="0">
              <a:lnSpc>
                <a:spcPct val="115000"/>
              </a:lnSpc>
              <a:spcBef>
                <a:spcPts val="0"/>
              </a:spcBef>
              <a:spcAft>
                <a:spcPts val="1600"/>
              </a:spcAft>
              <a:buSzPts val="1800"/>
              <a:buNone/>
            </a:pPr>
            <a:r>
              <a:rPr lang="en-US" sz="1600" dirty="0"/>
              <a:t>Ancestral sampling can simulate from a Bayes Net.</a:t>
            </a:r>
          </a:p>
          <a:p>
            <a:pPr marL="0" lvl="0" indent="0" algn="l" rtl="0">
              <a:lnSpc>
                <a:spcPct val="115000"/>
              </a:lnSpc>
              <a:spcBef>
                <a:spcPts val="0"/>
              </a:spcBef>
              <a:spcAft>
                <a:spcPts val="1600"/>
              </a:spcAft>
              <a:buSzPts val="1800"/>
              <a:buNone/>
            </a:pPr>
            <a:r>
              <a:rPr lang="en-US" sz="1600" dirty="0"/>
              <a:t>In this project, we used sampling in the methods </a:t>
            </a:r>
            <a:r>
              <a:rPr lang="en-US" sz="1600" dirty="0" err="1"/>
              <a:t>sample_from_pmf</a:t>
            </a:r>
            <a:r>
              <a:rPr lang="en-US" sz="1600" dirty="0"/>
              <a:t>(), </a:t>
            </a:r>
            <a:r>
              <a:rPr lang="en-US" sz="1600" dirty="0" err="1"/>
              <a:t>sample_from_sensor_model</a:t>
            </a:r>
            <a:r>
              <a:rPr lang="en-US" sz="1600" dirty="0"/>
              <a:t>(), </a:t>
            </a:r>
            <a:r>
              <a:rPr lang="en-US" sz="1600" dirty="0" err="1"/>
              <a:t>sample_from_transition_model</a:t>
            </a:r>
            <a:r>
              <a:rPr lang="en-US" sz="1600" dirty="0"/>
              <a:t>(), and </a:t>
            </a:r>
            <a:r>
              <a:rPr lang="en-US" sz="1600" dirty="0" err="1"/>
              <a:t>sample_from_dbn</a:t>
            </a:r>
            <a:r>
              <a:rPr lang="en-US" sz="1600" dirty="0"/>
              <a:t>() to quantify/illustrate how our sensor model, transition model, and </a:t>
            </a:r>
            <a:r>
              <a:rPr lang="en-US" sz="1600" dirty="0" err="1"/>
              <a:t>dbn</a:t>
            </a:r>
            <a:r>
              <a:rPr lang="en-US" sz="1600" dirty="0"/>
              <a:t> behave.</a:t>
            </a:r>
          </a:p>
          <a:p>
            <a:pPr marL="0" lvl="0" indent="0" algn="l" rtl="0">
              <a:lnSpc>
                <a:spcPct val="115000"/>
              </a:lnSpc>
              <a:spcBef>
                <a:spcPts val="0"/>
              </a:spcBef>
              <a:spcAft>
                <a:spcPts val="1600"/>
              </a:spcAft>
              <a:buSzPts val="1800"/>
              <a:buNone/>
            </a:pPr>
            <a:r>
              <a:rPr lang="en-US" sz="1600" dirty="0"/>
              <a:t>Over a large number of samples, we can get a pretty good idea of the behavior of our models.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4. What is a factor graph?</a:t>
            </a:r>
            <a:endParaRPr/>
          </a:p>
        </p:txBody>
      </p:sp>
      <p:sp>
        <p:nvSpPr>
          <p:cNvPr id="74" name="Google Shape;7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A factor graph is a probabilistic graphical model. Specifically, in this class we have learned how to convert Bayes nets into a data structure (factor graph) that gives us evidence that is “all implicit in the factors.”</a:t>
            </a:r>
          </a:p>
          <a:p>
            <a:pPr marL="0" lvl="0" indent="0" algn="l" rtl="0">
              <a:lnSpc>
                <a:spcPct val="115000"/>
              </a:lnSpc>
              <a:spcBef>
                <a:spcPts val="0"/>
              </a:spcBef>
              <a:spcAft>
                <a:spcPts val="1600"/>
              </a:spcAft>
              <a:buSzPts val="1800"/>
              <a:buNone/>
            </a:pPr>
            <a:r>
              <a:rPr lang="en-US" dirty="0"/>
              <a:t>The advantage is that, given a factor graph defining a density, we can easily evaluate it for any given value. As we’ve seen previously, the Bayes filter is very inefficient if we are interested in something such as the MPE for all states. That is, the entries required to in tabulating to find the MPE is exponential in the number of states.</a:t>
            </a:r>
          </a:p>
          <a:p>
            <a:pPr marL="0" lvl="0" indent="0" algn="l" rtl="0">
              <a:lnSpc>
                <a:spcPct val="115000"/>
              </a:lnSpc>
              <a:spcBef>
                <a:spcPts val="0"/>
              </a:spcBef>
              <a:spcAft>
                <a:spcPts val="1600"/>
              </a:spcAft>
              <a:buSzPts val="1800"/>
              <a:buNone/>
            </a:pPr>
            <a:r>
              <a:rPr lang="en-US" dirty="0"/>
              <a:t>On the other hand, the properties of factor graphs offer us an efficient way to perform such computations.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5. What did you learn in this project?</a:t>
            </a:r>
            <a:endParaRPr/>
          </a:p>
        </p:txBody>
      </p:sp>
      <p:sp>
        <p:nvSpPr>
          <p:cNvPr id="80" name="Google Shape;8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I learned a lot about Python, as I was a totally noob prior to this class. (</a:t>
            </a:r>
            <a:r>
              <a:rPr lang="en-US"/>
              <a:t>Examples include </a:t>
            </a:r>
            <a:r>
              <a:rPr lang="en-US" dirty="0"/>
              <a:t>tuples vs. lists, basic for loops, list manipulation, etc.)</a:t>
            </a:r>
          </a:p>
          <a:p>
            <a:pPr marL="0" lvl="0" indent="0" algn="l" rtl="0">
              <a:lnSpc>
                <a:spcPct val="115000"/>
              </a:lnSpc>
              <a:spcBef>
                <a:spcPts val="0"/>
              </a:spcBef>
              <a:spcAft>
                <a:spcPts val="1600"/>
              </a:spcAft>
              <a:buSzPts val="1800"/>
              <a:buNone/>
            </a:pPr>
            <a:r>
              <a:rPr lang="en-US" dirty="0"/>
              <a:t>I also gained a solid understanding of the MPE algorithm and turning Bayes' nets into factor graphs, something that would’ve been very helpful on the last quiz </a:t>
            </a:r>
            <a:r>
              <a:rPr lang="en-US" dirty="0">
                <a:sym typeface="Wingdings" panose="05000000000000000000" pitchFamily="2" charset="2"/>
              </a:rPr>
              <a:t></a:t>
            </a:r>
          </a:p>
          <a:p>
            <a:pPr marL="0" lvl="0" indent="0" algn="l" rtl="0">
              <a:lnSpc>
                <a:spcPct val="115000"/>
              </a:lnSpc>
              <a:spcBef>
                <a:spcPts val="0"/>
              </a:spcBef>
              <a:spcAft>
                <a:spcPts val="1600"/>
              </a:spcAft>
              <a:buSzPts val="1800"/>
              <a:buNone/>
            </a:pPr>
            <a:r>
              <a:rPr lang="en-US" dirty="0">
                <a:sym typeface="Wingdings" panose="05000000000000000000" pitchFamily="2" charset="2"/>
              </a:rPr>
              <a:t>I also learned about the power of the NumPy library, and how to use a few of its functions (</a:t>
            </a:r>
            <a:r>
              <a:rPr lang="en-US" dirty="0" err="1">
                <a:sym typeface="Wingdings" panose="05000000000000000000" pitchFamily="2" charset="2"/>
              </a:rPr>
              <a:t>np.zeros</a:t>
            </a:r>
            <a:r>
              <a:rPr lang="en-US" dirty="0">
                <a:sym typeface="Wingdings" panose="05000000000000000000" pitchFamily="2" charset="2"/>
              </a:rPr>
              <a:t>(), </a:t>
            </a:r>
            <a:r>
              <a:rPr lang="en-US" dirty="0" err="1">
                <a:sym typeface="Wingdings" panose="05000000000000000000" pitchFamily="2" charset="2"/>
              </a:rPr>
              <a:t>np.random.choice</a:t>
            </a:r>
            <a:r>
              <a:rPr lang="en-US" dirty="0">
                <a:sym typeface="Wingdings" panose="05000000000000000000" pitchFamily="2" charset="2"/>
              </a:rPr>
              <a:t>(), etc.)</a:t>
            </a:r>
          </a:p>
          <a:p>
            <a:pPr marL="0" lvl="0" indent="0" algn="l" rtl="0">
              <a:lnSpc>
                <a:spcPct val="115000"/>
              </a:lnSpc>
              <a:spcBef>
                <a:spcPts val="0"/>
              </a:spcBef>
              <a:spcAft>
                <a:spcPts val="1600"/>
              </a:spcAft>
              <a:buSzPts val="1800"/>
              <a:buNone/>
            </a:pPr>
            <a:r>
              <a:rPr lang="en-US" dirty="0">
                <a:sym typeface="Wingdings" panose="05000000000000000000" pitchFamily="2" charset="2"/>
              </a:rPr>
              <a:t>Lastly, I learned a LOT about probability, as I am taking a prob-stat class concurrently with this one and don’t have much prior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7cc11eff06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Screenshot and paste the output of running your unit tests here </a:t>
            </a:r>
            <a:endParaRPr dirty="0"/>
          </a:p>
          <a:p>
            <a:pPr marL="0" lvl="0" indent="0" algn="l" rtl="0">
              <a:spcBef>
                <a:spcPts val="0"/>
              </a:spcBef>
              <a:spcAft>
                <a:spcPts val="0"/>
              </a:spcAft>
              <a:buNone/>
            </a:pPr>
            <a:endParaRPr dirty="0"/>
          </a:p>
        </p:txBody>
      </p:sp>
      <p:sp>
        <p:nvSpPr>
          <p:cNvPr id="86" name="Google Shape;86;g7cc11eff06_0_0"/>
          <p:cNvSpPr txBox="1">
            <a:spLocks noGrp="1"/>
          </p:cNvSpPr>
          <p:nvPr>
            <p:ph type="body" idx="1"/>
          </p:nvPr>
        </p:nvSpPr>
        <p:spPr>
          <a:xfrm>
            <a:off x="311700" y="1454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800"/>
              <a:buFont typeface="Arial"/>
              <a:buNone/>
            </a:pPr>
            <a:r>
              <a:rPr lang="en" dirty="0"/>
              <a:t>&lt;Insert Screenshot here.&gt;</a:t>
            </a:r>
            <a:endParaRPr dirty="0"/>
          </a:p>
        </p:txBody>
      </p:sp>
      <p:pic>
        <p:nvPicPr>
          <p:cNvPr id="1026" name="Picture 2">
            <a:extLst>
              <a:ext uri="{FF2B5EF4-FFF2-40B4-BE49-F238E27FC236}">
                <a16:creationId xmlns:a16="http://schemas.microsoft.com/office/drawing/2014/main" id="{E4F544F6-8932-4BE5-AF5F-968F8A1AA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9" y="2341706"/>
            <a:ext cx="7623464" cy="1180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6de84b36eb_0_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7. Extra-Credit - MPE: Screenshot and paste the output of running your extra-credit unit tests here</a:t>
            </a:r>
            <a:endParaRPr/>
          </a:p>
          <a:p>
            <a:pPr marL="0" lvl="0" indent="0" algn="l" rtl="0">
              <a:lnSpc>
                <a:spcPct val="100000"/>
              </a:lnSpc>
              <a:spcBef>
                <a:spcPts val="0"/>
              </a:spcBef>
              <a:spcAft>
                <a:spcPts val="0"/>
              </a:spcAft>
              <a:buSzPts val="2800"/>
              <a:buNone/>
            </a:pPr>
            <a:endParaRPr/>
          </a:p>
        </p:txBody>
      </p:sp>
      <p:sp>
        <p:nvSpPr>
          <p:cNvPr id="92" name="Google Shape;92;g6de84b36eb_0_0"/>
          <p:cNvSpPr txBox="1">
            <a:spLocks noGrp="1"/>
          </p:cNvSpPr>
          <p:nvPr>
            <p:ph type="body" idx="1"/>
          </p:nvPr>
        </p:nvSpPr>
        <p:spPr>
          <a:xfrm>
            <a:off x="311700" y="1372525"/>
            <a:ext cx="8520600" cy="31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&lt;Insert Screenshot here.&gt;</a:t>
            </a:r>
            <a:endParaRPr/>
          </a:p>
        </p:txBody>
      </p:sp>
      <p:pic>
        <p:nvPicPr>
          <p:cNvPr id="2054" name="Picture 6">
            <a:extLst>
              <a:ext uri="{FF2B5EF4-FFF2-40B4-BE49-F238E27FC236}">
                <a16:creationId xmlns:a16="http://schemas.microsoft.com/office/drawing/2014/main" id="{1788D777-6207-4511-97FD-B9316EFDB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355" y="2162174"/>
            <a:ext cx="5187661" cy="19483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6deafcb2e0_1_10"/>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8. Extra-Credit - Portal: Screenshot and paste the output of running your extra-credit unit tests here</a:t>
            </a:r>
            <a:endParaRPr/>
          </a:p>
          <a:p>
            <a:pPr marL="0" lvl="0" indent="0" algn="l" rtl="0">
              <a:lnSpc>
                <a:spcPct val="100000"/>
              </a:lnSpc>
              <a:spcBef>
                <a:spcPts val="0"/>
              </a:spcBef>
              <a:spcAft>
                <a:spcPts val="0"/>
              </a:spcAft>
              <a:buSzPts val="2800"/>
              <a:buNone/>
            </a:pPr>
            <a:endParaRPr/>
          </a:p>
        </p:txBody>
      </p:sp>
      <p:sp>
        <p:nvSpPr>
          <p:cNvPr id="98" name="Google Shape;98;g6deafcb2e0_1_10"/>
          <p:cNvSpPr txBox="1">
            <a:spLocks noGrp="1"/>
          </p:cNvSpPr>
          <p:nvPr>
            <p:ph type="body" idx="1"/>
          </p:nvPr>
        </p:nvSpPr>
        <p:spPr>
          <a:xfrm>
            <a:off x="311700" y="1372525"/>
            <a:ext cx="8520600" cy="31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&lt;Insert Screenshot here.&gt;</a:t>
            </a:r>
            <a:endParaRPr/>
          </a:p>
        </p:txBody>
      </p:sp>
      <p:pic>
        <p:nvPicPr>
          <p:cNvPr id="4" name="Picture 2">
            <a:extLst>
              <a:ext uri="{FF2B5EF4-FFF2-40B4-BE49-F238E27FC236}">
                <a16:creationId xmlns:a16="http://schemas.microsoft.com/office/drawing/2014/main" id="{845D82A1-77C9-4EC8-B6CA-0900BF5BC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90" y="2259591"/>
            <a:ext cx="7883237" cy="1338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952</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 Math</vt:lpstr>
      <vt:lpstr>Simple Light</vt:lpstr>
      <vt:lpstr>CS 3630 Project 2</vt:lpstr>
      <vt:lpstr>1. What is the difference between CDF and PMF?</vt:lpstr>
      <vt:lpstr>2. How did you implement maximum-probable explanation? </vt:lpstr>
      <vt:lpstr>3. What is the purpose of sampling and how is it used?</vt:lpstr>
      <vt:lpstr>4. What is a factor graph?</vt:lpstr>
      <vt:lpstr>5. What did you learn in this project?</vt:lpstr>
      <vt:lpstr>6. Screenshot and paste the output of running your unit tests here  </vt:lpstr>
      <vt:lpstr>7. Extra-Credit - MPE: Screenshot and paste the output of running your extra-credit unit tests here </vt:lpstr>
      <vt:lpstr>8. Extra-Credit - Portal: Screenshot and paste the output of running your extra-credit unit tests here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3630 Project 2</dc:title>
  <cp:lastModifiedBy>Matthew Yang</cp:lastModifiedBy>
  <cp:revision>33</cp:revision>
  <dcterms:modified xsi:type="dcterms:W3CDTF">2020-02-04T01:56:36Z</dcterms:modified>
</cp:coreProperties>
</file>