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7" r:id="rId2"/>
    <p:sldId id="258" r:id="rId3"/>
    <p:sldId id="278" r:id="rId4"/>
    <p:sldId id="279" r:id="rId5"/>
    <p:sldId id="288" r:id="rId6"/>
    <p:sldId id="284" r:id="rId7"/>
    <p:sldId id="290" r:id="rId8"/>
    <p:sldId id="291" r:id="rId9"/>
    <p:sldId id="292" r:id="rId10"/>
    <p:sldId id="293" r:id="rId11"/>
    <p:sldId id="289" r:id="rId12"/>
    <p:sldId id="285" r:id="rId13"/>
    <p:sldId id="280" r:id="rId14"/>
    <p:sldId id="281" r:id="rId15"/>
    <p:sldId id="282" r:id="rId16"/>
    <p:sldId id="283" r:id="rId17"/>
    <p:sldId id="276" r:id="rId18"/>
    <p:sldId id="287" r:id="rId19"/>
    <p:sldId id="274"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5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D3422-2D9C-46E4-9AFC-B162FA21E2FE}" type="datetimeFigureOut">
              <a:rPr lang="en-US" smtClean="0"/>
              <a:t>8/21/2016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19D15-A548-490C-93E7-6BD4B8B96CCD}" type="slidenum">
              <a:rPr lang="en-US" smtClean="0"/>
              <a:t>‹#›</a:t>
            </a:fld>
            <a:endParaRPr lang="en-US"/>
          </a:p>
        </p:txBody>
      </p:sp>
    </p:spTree>
    <p:extLst>
      <p:ext uri="{BB962C8B-B14F-4D97-AF65-F5344CB8AC3E}">
        <p14:creationId xmlns:p14="http://schemas.microsoft.com/office/powerpoint/2010/main" val="365280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719D15-A548-490C-93E7-6BD4B8B96CCD}" type="slidenum">
              <a:rPr lang="en-US" smtClean="0"/>
              <a:t>1</a:t>
            </a:fld>
            <a:endParaRPr lang="en-US"/>
          </a:p>
        </p:txBody>
      </p:sp>
    </p:spTree>
    <p:extLst>
      <p:ext uri="{BB962C8B-B14F-4D97-AF65-F5344CB8AC3E}">
        <p14:creationId xmlns:p14="http://schemas.microsoft.com/office/powerpoint/2010/main" val="50981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719D15-A548-490C-93E7-6BD4B8B96CCD}" type="slidenum">
              <a:rPr lang="en-US" smtClean="0"/>
              <a:t>16</a:t>
            </a:fld>
            <a:endParaRPr lang="en-US"/>
          </a:p>
        </p:txBody>
      </p:sp>
    </p:spTree>
    <p:extLst>
      <p:ext uri="{BB962C8B-B14F-4D97-AF65-F5344CB8AC3E}">
        <p14:creationId xmlns:p14="http://schemas.microsoft.com/office/powerpoint/2010/main" val="410640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B8DB40B6-7E96-40A9-9E57-7EDEFE38626A}" type="datetime1">
              <a:rPr lang="en-US" smtClean="0"/>
              <a:t>8/21/2016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4E57DFD-0ECA-934A-B3A8-7B38C37E6C72}" type="slidenum">
              <a:rPr lang="en-US"/>
              <a:pPr/>
              <a:t>‹#›</a:t>
            </a:fld>
            <a:endParaRPr lang="en-US"/>
          </a:p>
        </p:txBody>
      </p:sp>
    </p:spTree>
    <p:extLst>
      <p:ext uri="{BB962C8B-B14F-4D97-AF65-F5344CB8AC3E}">
        <p14:creationId xmlns:p14="http://schemas.microsoft.com/office/powerpoint/2010/main" val="174108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8DB25A1-66A6-4E7A-B87C-9B4ACAA1FEE7}" type="datetime1">
              <a:rPr lang="en-US" smtClean="0"/>
              <a:t>8/21/2016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143415B-6D74-5340-B0D1-D08FC769AEE6}" type="slidenum">
              <a:rPr lang="en-US"/>
              <a:pPr/>
              <a:t>‹#›</a:t>
            </a:fld>
            <a:endParaRPr lang="en-US"/>
          </a:p>
        </p:txBody>
      </p:sp>
    </p:spTree>
    <p:extLst>
      <p:ext uri="{BB962C8B-B14F-4D97-AF65-F5344CB8AC3E}">
        <p14:creationId xmlns:p14="http://schemas.microsoft.com/office/powerpoint/2010/main" val="136102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B640F00-D536-4612-A071-9676F2AEDF96}" type="datetime1">
              <a:rPr lang="en-US" smtClean="0"/>
              <a:t>8/21/2016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B286BAD-FF0B-4A40-BD9E-69312E852BCD}" type="slidenum">
              <a:rPr lang="en-US"/>
              <a:pPr/>
              <a:t>‹#›</a:t>
            </a:fld>
            <a:endParaRPr lang="en-US"/>
          </a:p>
        </p:txBody>
      </p:sp>
    </p:spTree>
    <p:extLst>
      <p:ext uri="{BB962C8B-B14F-4D97-AF65-F5344CB8AC3E}">
        <p14:creationId xmlns:p14="http://schemas.microsoft.com/office/powerpoint/2010/main" val="341179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5178065-7A99-45D8-83EB-ED0EBFCF823F}" type="datetime1">
              <a:rPr lang="en-US" smtClean="0"/>
              <a:t>8/21/2016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0F9676F-2157-F140-9596-1A37228E493A}" type="slidenum">
              <a:rPr lang="en-US"/>
              <a:pPr/>
              <a:t>‹#›</a:t>
            </a:fld>
            <a:endParaRPr lang="en-US"/>
          </a:p>
        </p:txBody>
      </p:sp>
    </p:spTree>
    <p:extLst>
      <p:ext uri="{BB962C8B-B14F-4D97-AF65-F5344CB8AC3E}">
        <p14:creationId xmlns:p14="http://schemas.microsoft.com/office/powerpoint/2010/main" val="7346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729A1AE-8607-4645-8266-4D7BBA73E14F}" type="datetime1">
              <a:rPr lang="en-US" smtClean="0"/>
              <a:t>8/21/2016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B0DB01-443C-3644-932C-FE0B96922BAA}" type="slidenum">
              <a:rPr lang="en-US"/>
              <a:pPr/>
              <a:t>‹#›</a:t>
            </a:fld>
            <a:endParaRPr lang="en-US"/>
          </a:p>
        </p:txBody>
      </p:sp>
    </p:spTree>
    <p:extLst>
      <p:ext uri="{BB962C8B-B14F-4D97-AF65-F5344CB8AC3E}">
        <p14:creationId xmlns:p14="http://schemas.microsoft.com/office/powerpoint/2010/main" val="286786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235A971A-F0E4-40A8-9BEB-41DFF14D221E}" type="datetime1">
              <a:rPr lang="en-US" smtClean="0"/>
              <a:t>8/21/2016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C97D362-1087-7246-ACC1-26FB997ADC54}" type="slidenum">
              <a:rPr lang="en-US"/>
              <a:pPr/>
              <a:t>‹#›</a:t>
            </a:fld>
            <a:endParaRPr lang="en-US"/>
          </a:p>
        </p:txBody>
      </p:sp>
    </p:spTree>
    <p:extLst>
      <p:ext uri="{BB962C8B-B14F-4D97-AF65-F5344CB8AC3E}">
        <p14:creationId xmlns:p14="http://schemas.microsoft.com/office/powerpoint/2010/main" val="132800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DDCFD8E-6E8E-4FD6-BEC1-30BFC3C83C3D}" type="datetime1">
              <a:rPr lang="en-US" smtClean="0"/>
              <a:t>8/21/2016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BEA23FA-6D61-BB49-9125-8558E087B698}" type="slidenum">
              <a:rPr lang="en-US"/>
              <a:pPr/>
              <a:t>‹#›</a:t>
            </a:fld>
            <a:endParaRPr lang="en-US"/>
          </a:p>
        </p:txBody>
      </p:sp>
    </p:spTree>
    <p:extLst>
      <p:ext uri="{BB962C8B-B14F-4D97-AF65-F5344CB8AC3E}">
        <p14:creationId xmlns:p14="http://schemas.microsoft.com/office/powerpoint/2010/main" val="344445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F8CD5C82-9FE4-4E4C-82D1-A6EDC027DA48}" type="datetime1">
              <a:rPr lang="en-US" smtClean="0"/>
              <a:t>8/21/2016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EA5352A3-8114-F24D-ADD2-34704DB38468}" type="slidenum">
              <a:rPr lang="en-US"/>
              <a:pPr/>
              <a:t>‹#›</a:t>
            </a:fld>
            <a:endParaRPr lang="en-US"/>
          </a:p>
        </p:txBody>
      </p:sp>
    </p:spTree>
    <p:extLst>
      <p:ext uri="{BB962C8B-B14F-4D97-AF65-F5344CB8AC3E}">
        <p14:creationId xmlns:p14="http://schemas.microsoft.com/office/powerpoint/2010/main" val="23638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BF7566A-5F86-42D5-A6BE-72AB6E2C7A83}" type="datetime1">
              <a:rPr lang="en-US" smtClean="0"/>
              <a:t>8/21/2016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858C0EC-EAAF-FD4A-BEB6-6151B3482843}" type="slidenum">
              <a:rPr lang="en-US"/>
              <a:pPr/>
              <a:t>‹#›</a:t>
            </a:fld>
            <a:endParaRPr lang="en-US"/>
          </a:p>
        </p:txBody>
      </p:sp>
    </p:spTree>
    <p:extLst>
      <p:ext uri="{BB962C8B-B14F-4D97-AF65-F5344CB8AC3E}">
        <p14:creationId xmlns:p14="http://schemas.microsoft.com/office/powerpoint/2010/main" val="204250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007E3B1C-544E-484F-9004-08EB2ACBD467}" type="datetime1">
              <a:rPr lang="en-US" smtClean="0"/>
              <a:t>8/21/2016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926A51-A0F0-8040-AAA6-8499D48566F7}" type="slidenum">
              <a:rPr lang="en-US"/>
              <a:pPr/>
              <a:t>‹#›</a:t>
            </a:fld>
            <a:endParaRPr lang="en-US"/>
          </a:p>
        </p:txBody>
      </p:sp>
    </p:spTree>
    <p:extLst>
      <p:ext uri="{BB962C8B-B14F-4D97-AF65-F5344CB8AC3E}">
        <p14:creationId xmlns:p14="http://schemas.microsoft.com/office/powerpoint/2010/main" val="324181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AF487B1-86A6-40B9-AB6B-6E1D976A2F8A}" type="datetime1">
              <a:rPr lang="en-US" smtClean="0"/>
              <a:t>8/21/2016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EC3A695-9674-554E-B17D-09F15FADCC05}" type="slidenum">
              <a:rPr lang="en-US"/>
              <a:pPr/>
              <a:t>‹#›</a:t>
            </a:fld>
            <a:endParaRPr lang="en-US"/>
          </a:p>
        </p:txBody>
      </p:sp>
    </p:spTree>
    <p:extLst>
      <p:ext uri="{BB962C8B-B14F-4D97-AF65-F5344CB8AC3E}">
        <p14:creationId xmlns:p14="http://schemas.microsoft.com/office/powerpoint/2010/main" val="148418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Title Placeholder 1"/>
          <p:cNvSpPr>
            <a:spLocks noGrp="1"/>
          </p:cNvSpPr>
          <p:nvPr>
            <p:ph type="title"/>
          </p:nvPr>
        </p:nvSpPr>
        <p:spPr bwMode="auto">
          <a:xfrm>
            <a:off x="457200" y="12192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8" name="Text Placeholder 2"/>
          <p:cNvSpPr>
            <a:spLocks noGrp="1"/>
          </p:cNvSpPr>
          <p:nvPr>
            <p:ph type="body" idx="1"/>
          </p:nvPr>
        </p:nvSpPr>
        <p:spPr bwMode="auto">
          <a:xfrm>
            <a:off x="457200" y="2286000"/>
            <a:ext cx="8229600" cy="3840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a:cs typeface="Arial"/>
              </a:defRPr>
            </a:lvl1pPr>
          </a:lstStyle>
          <a:p>
            <a:fld id="{C052DF40-D0F6-47CF-8A9E-76441544BC5A}" type="datetime1">
              <a:rPr lang="en-US" smtClean="0"/>
              <a:t>8/21/2016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Arial"/>
                <a:ea typeface="+mn-ea"/>
                <a:cs typeface="Aria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a:cs typeface="Arial"/>
              </a:defRPr>
            </a:lvl1pPr>
          </a:lstStyle>
          <a:p>
            <a:fld id="{2EB8A755-C106-8341-8549-5997ECA9CE98}" type="slidenum">
              <a:rPr lang="en-US" smtClean="0"/>
              <a:pPr/>
              <a:t>‹#›</a:t>
            </a:fld>
            <a:endParaRPr lang="en-US" dirty="0"/>
          </a:p>
        </p:txBody>
      </p:sp>
      <p:sp>
        <p:nvSpPr>
          <p:cNvPr id="9" name="TextBox 8"/>
          <p:cNvSpPr txBox="1"/>
          <p:nvPr/>
        </p:nvSpPr>
        <p:spPr>
          <a:xfrm>
            <a:off x="0" y="914400"/>
            <a:ext cx="9144000" cy="307777"/>
          </a:xfrm>
          <a:prstGeom prst="rect">
            <a:avLst/>
          </a:prstGeom>
          <a:noFill/>
        </p:spPr>
        <p:txBody>
          <a:bodyPr wrap="square">
            <a:spAutoFit/>
          </a:bodyPr>
          <a:lstStyle/>
          <a:p>
            <a:pPr fontAlgn="auto">
              <a:spcBef>
                <a:spcPts val="0"/>
              </a:spcBef>
              <a:spcAft>
                <a:spcPts val="0"/>
              </a:spcAft>
              <a:defRPr/>
            </a:pPr>
            <a:r>
              <a:rPr lang="en-US" sz="1400" dirty="0">
                <a:latin typeface="Arial"/>
                <a:ea typeface="+mn-ea"/>
                <a:cs typeface="Arial"/>
              </a:rPr>
              <a:t>Department of</a:t>
            </a:r>
            <a:r>
              <a:rPr lang="en-US" sz="1400" baseline="0" dirty="0">
                <a:latin typeface="Arial"/>
                <a:ea typeface="+mn-ea"/>
                <a:cs typeface="Arial"/>
              </a:rPr>
              <a:t> Supply Chain and Information Systems</a:t>
            </a:r>
            <a:endParaRPr lang="en-US" sz="1400" dirty="0">
              <a:latin typeface="Arial"/>
              <a:ea typeface="+mn-ea"/>
              <a:cs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b="1" kern="1200">
          <a:solidFill>
            <a:srgbClr val="17375E"/>
          </a:solidFill>
          <a:latin typeface="Arial"/>
          <a:ea typeface="ＭＳ Ｐゴシック" charset="0"/>
          <a:cs typeface="Arial"/>
        </a:defRPr>
      </a:lvl1pPr>
      <a:lvl2pPr algn="ctr" rtl="0" eaLnBrk="1" fontAlgn="base" hangingPunct="1">
        <a:spcBef>
          <a:spcPct val="0"/>
        </a:spcBef>
        <a:spcAft>
          <a:spcPct val="0"/>
        </a:spcAft>
        <a:defRPr sz="4400" b="1">
          <a:solidFill>
            <a:srgbClr val="17375E"/>
          </a:solidFill>
          <a:latin typeface="Calibri" charset="0"/>
          <a:ea typeface="ＭＳ Ｐゴシック" charset="0"/>
        </a:defRPr>
      </a:lvl2pPr>
      <a:lvl3pPr algn="ctr" rtl="0" eaLnBrk="1" fontAlgn="base" hangingPunct="1">
        <a:spcBef>
          <a:spcPct val="0"/>
        </a:spcBef>
        <a:spcAft>
          <a:spcPct val="0"/>
        </a:spcAft>
        <a:defRPr sz="4400" b="1">
          <a:solidFill>
            <a:srgbClr val="17375E"/>
          </a:solidFill>
          <a:latin typeface="Calibri" charset="0"/>
          <a:ea typeface="ＭＳ Ｐゴシック" charset="0"/>
        </a:defRPr>
      </a:lvl3pPr>
      <a:lvl4pPr algn="ctr" rtl="0" eaLnBrk="1" fontAlgn="base" hangingPunct="1">
        <a:spcBef>
          <a:spcPct val="0"/>
        </a:spcBef>
        <a:spcAft>
          <a:spcPct val="0"/>
        </a:spcAft>
        <a:defRPr sz="4400" b="1">
          <a:solidFill>
            <a:srgbClr val="17375E"/>
          </a:solidFill>
          <a:latin typeface="Calibri" charset="0"/>
          <a:ea typeface="ＭＳ Ｐゴシック" charset="0"/>
        </a:defRPr>
      </a:lvl4pPr>
      <a:lvl5pPr algn="ctr" rtl="0" eaLnBrk="1" fontAlgn="base" hangingPunct="1">
        <a:spcBef>
          <a:spcPct val="0"/>
        </a:spcBef>
        <a:spcAft>
          <a:spcPct val="0"/>
        </a:spcAft>
        <a:defRPr sz="4400" b="1">
          <a:solidFill>
            <a:srgbClr val="17375E"/>
          </a:solidFill>
          <a:latin typeface="Calibri" charset="0"/>
          <a:ea typeface="ＭＳ Ｐゴシック" charset="0"/>
        </a:defRPr>
      </a:lvl5pPr>
      <a:lvl6pPr marL="457200" algn="ctr" rtl="0" eaLnBrk="1" fontAlgn="base" hangingPunct="1">
        <a:spcBef>
          <a:spcPct val="0"/>
        </a:spcBef>
        <a:spcAft>
          <a:spcPct val="0"/>
        </a:spcAft>
        <a:defRPr sz="4400" b="1">
          <a:solidFill>
            <a:srgbClr val="17375E"/>
          </a:solidFill>
          <a:latin typeface="Calibri" charset="0"/>
          <a:ea typeface="ＭＳ Ｐゴシック" charset="0"/>
        </a:defRPr>
      </a:lvl6pPr>
      <a:lvl7pPr marL="914400" algn="ctr" rtl="0" eaLnBrk="1" fontAlgn="base" hangingPunct="1">
        <a:spcBef>
          <a:spcPct val="0"/>
        </a:spcBef>
        <a:spcAft>
          <a:spcPct val="0"/>
        </a:spcAft>
        <a:defRPr sz="4400" b="1">
          <a:solidFill>
            <a:srgbClr val="17375E"/>
          </a:solidFill>
          <a:latin typeface="Calibri" charset="0"/>
          <a:ea typeface="ＭＳ Ｐゴシック" charset="0"/>
        </a:defRPr>
      </a:lvl7pPr>
      <a:lvl8pPr marL="1371600" algn="ctr" rtl="0" eaLnBrk="1" fontAlgn="base" hangingPunct="1">
        <a:spcBef>
          <a:spcPct val="0"/>
        </a:spcBef>
        <a:spcAft>
          <a:spcPct val="0"/>
        </a:spcAft>
        <a:defRPr sz="4400" b="1">
          <a:solidFill>
            <a:srgbClr val="17375E"/>
          </a:solidFill>
          <a:latin typeface="Calibri" charset="0"/>
          <a:ea typeface="ＭＳ Ｐゴシック" charset="0"/>
        </a:defRPr>
      </a:lvl8pPr>
      <a:lvl9pPr marL="1828800" algn="ctr" rtl="0" eaLnBrk="1" fontAlgn="base" hangingPunct="1">
        <a:spcBef>
          <a:spcPct val="0"/>
        </a:spcBef>
        <a:spcAft>
          <a:spcPct val="0"/>
        </a:spcAft>
        <a:defRPr sz="4400" b="1">
          <a:solidFill>
            <a:srgbClr val="17375E"/>
          </a:solidFill>
          <a:latin typeface="Calibri" charset="0"/>
          <a:ea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rgbClr val="17375E"/>
          </a:solidFill>
          <a:latin typeface="Arial"/>
          <a:ea typeface="ＭＳ Ｐゴシック" charset="0"/>
          <a:cs typeface="Arial"/>
        </a:defRPr>
      </a:lvl1pPr>
      <a:lvl2pPr marL="742950" indent="-285750" algn="l" rtl="0" eaLnBrk="1" fontAlgn="base" hangingPunct="1">
        <a:spcBef>
          <a:spcPct val="20000"/>
        </a:spcBef>
        <a:spcAft>
          <a:spcPct val="0"/>
        </a:spcAft>
        <a:buFont typeface="Arial" charset="0"/>
        <a:buChar char="–"/>
        <a:defRPr sz="2800" kern="1200">
          <a:solidFill>
            <a:srgbClr val="17375E"/>
          </a:solidFill>
          <a:latin typeface="Arial"/>
          <a:ea typeface="ＭＳ Ｐゴシック" charset="0"/>
          <a:cs typeface="Arial"/>
        </a:defRPr>
      </a:lvl2pPr>
      <a:lvl3pPr marL="1143000" indent="-228600" algn="l" rtl="0" eaLnBrk="1" fontAlgn="base" hangingPunct="1">
        <a:spcBef>
          <a:spcPct val="20000"/>
        </a:spcBef>
        <a:spcAft>
          <a:spcPct val="0"/>
        </a:spcAft>
        <a:buFont typeface="Arial" charset="0"/>
        <a:buChar char="•"/>
        <a:defRPr sz="2400" kern="1200">
          <a:solidFill>
            <a:srgbClr val="17375E"/>
          </a:solidFill>
          <a:latin typeface="Arial"/>
          <a:ea typeface="ＭＳ Ｐゴシック" charset="0"/>
          <a:cs typeface="Arial"/>
        </a:defRPr>
      </a:lvl3pPr>
      <a:lvl4pPr marL="1600200" indent="-228600" algn="l" rtl="0" eaLnBrk="1" fontAlgn="base" hangingPunct="1">
        <a:spcBef>
          <a:spcPct val="20000"/>
        </a:spcBef>
        <a:spcAft>
          <a:spcPct val="0"/>
        </a:spcAft>
        <a:buFont typeface="Arial" charset="0"/>
        <a:buChar char="–"/>
        <a:defRPr sz="2000" kern="1200">
          <a:solidFill>
            <a:srgbClr val="17375E"/>
          </a:solidFill>
          <a:latin typeface="Arial"/>
          <a:ea typeface="ＭＳ Ｐゴシック" charset="0"/>
          <a:cs typeface="Arial"/>
        </a:defRPr>
      </a:lvl4pPr>
      <a:lvl5pPr marL="2057400" indent="-228600" algn="l" rtl="0" eaLnBrk="1" fontAlgn="base" hangingPunct="1">
        <a:spcBef>
          <a:spcPct val="20000"/>
        </a:spcBef>
        <a:spcAft>
          <a:spcPct val="0"/>
        </a:spcAft>
        <a:buFont typeface="Arial" charset="0"/>
        <a:buChar char="»"/>
        <a:defRPr sz="2000" kern="1200">
          <a:solidFill>
            <a:srgbClr val="17375E"/>
          </a:solidFill>
          <a:latin typeface="Arial"/>
          <a:ea typeface="ＭＳ Ｐゴシック" charset="0"/>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 407</a:t>
            </a:r>
          </a:p>
        </p:txBody>
      </p:sp>
      <p:sp>
        <p:nvSpPr>
          <p:cNvPr id="3" name="Subtitle 2"/>
          <p:cNvSpPr>
            <a:spLocks noGrp="1"/>
          </p:cNvSpPr>
          <p:nvPr>
            <p:ph type="subTitle" idx="1"/>
          </p:nvPr>
        </p:nvSpPr>
        <p:spPr/>
        <p:txBody>
          <a:bodyPr/>
          <a:lstStyle/>
          <a:p>
            <a:r>
              <a:rPr lang="en-US" dirty="0"/>
              <a:t>Week 1, Class 1</a:t>
            </a:r>
          </a:p>
          <a:p>
            <a:r>
              <a:rPr lang="en-US" dirty="0"/>
              <a:t>Aug. 22, 2016</a:t>
            </a:r>
          </a:p>
          <a:p>
            <a:r>
              <a:rPr lang="en-US" dirty="0"/>
              <a:t>Prof. Smith</a:t>
            </a:r>
          </a:p>
          <a:p>
            <a:r>
              <a:rPr lang="en-US" dirty="0"/>
              <a:t>timsmith@iastate.edu</a:t>
            </a:r>
          </a:p>
        </p:txBody>
      </p:sp>
      <p:sp>
        <p:nvSpPr>
          <p:cNvPr id="4" name="Slide Number Placeholder 3"/>
          <p:cNvSpPr>
            <a:spLocks noGrp="1"/>
          </p:cNvSpPr>
          <p:nvPr>
            <p:ph type="sldNum" sz="quarter" idx="12"/>
          </p:nvPr>
        </p:nvSpPr>
        <p:spPr/>
        <p:txBody>
          <a:bodyPr/>
          <a:lstStyle/>
          <a:p>
            <a:fld id="{D4E57DFD-0ECA-934A-B3A8-7B38C37E6C72}" type="slidenum">
              <a:rPr lang="en-US" smtClean="0"/>
              <a:pPr/>
              <a:t>1</a:t>
            </a:fld>
            <a:endParaRPr lang="en-US"/>
          </a:p>
        </p:txBody>
      </p:sp>
    </p:spTree>
    <p:extLst>
      <p:ext uri="{BB962C8B-B14F-4D97-AF65-F5344CB8AC3E}">
        <p14:creationId xmlns:p14="http://schemas.microsoft.com/office/powerpoint/2010/main" val="215821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a:t>
            </a:r>
          </a:p>
        </p:txBody>
      </p:sp>
      <p:sp>
        <p:nvSpPr>
          <p:cNvPr id="3" name="Content Placeholder 2"/>
          <p:cNvSpPr>
            <a:spLocks noGrp="1"/>
          </p:cNvSpPr>
          <p:nvPr>
            <p:ph idx="1"/>
          </p:nvPr>
        </p:nvSpPr>
        <p:spPr>
          <a:xfrm>
            <a:off x="464949" y="2133600"/>
            <a:ext cx="8458200" cy="3840163"/>
          </a:xfrm>
        </p:spPr>
        <p:txBody>
          <a:bodyPr>
            <a:normAutofit fontScale="70000" lnSpcReduction="20000"/>
          </a:bodyPr>
          <a:lstStyle/>
          <a:p>
            <a:pPr marL="0" indent="0">
              <a:buNone/>
            </a:pPr>
            <a:r>
              <a:rPr lang="en-US" dirty="0"/>
              <a:t>It's been said for some time now that you can no longer write the killer app as a one of two person team:</a:t>
            </a:r>
          </a:p>
          <a:p>
            <a:pPr lvl="1"/>
            <a:r>
              <a:rPr lang="en-US" dirty="0"/>
              <a:t>This has usually be used as a justification to collaborate more broadly with others on your team and within your organization. </a:t>
            </a:r>
          </a:p>
          <a:p>
            <a:endParaRPr lang="en-US" dirty="0"/>
          </a:p>
          <a:p>
            <a:pPr marL="0" indent="0">
              <a:buNone/>
            </a:pPr>
            <a:r>
              <a:rPr lang="en-US" dirty="0"/>
              <a:t>This is still relevant, but what is becoming increasingly important for your productivity as a programmer/analysis is to have the ability to participate in “social coding”:</a:t>
            </a:r>
          </a:p>
          <a:p>
            <a:pPr lvl="1"/>
            <a:r>
              <a:rPr lang="en-US" dirty="0"/>
              <a:t>Understand how to find and use others code</a:t>
            </a:r>
          </a:p>
          <a:p>
            <a:pPr lvl="1"/>
            <a:r>
              <a:rPr lang="en-US" dirty="0"/>
              <a:t>Understand how to be a good "citizen" and contribute back to code you're used</a:t>
            </a:r>
          </a:p>
          <a:p>
            <a:pPr lvl="1"/>
            <a:r>
              <a:rPr lang="en-US" dirty="0"/>
              <a:t>Understand how to write your own code and launch your own projects that others will want to use and contribute to.</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10</a:t>
            </a:fld>
            <a:endParaRPr lang="en-US" dirty="0"/>
          </a:p>
        </p:txBody>
      </p:sp>
    </p:spTree>
    <p:extLst>
      <p:ext uri="{BB962C8B-B14F-4D97-AF65-F5344CB8AC3E}">
        <p14:creationId xmlns:p14="http://schemas.microsoft.com/office/powerpoint/2010/main" val="107319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Syllabus</a:t>
            </a:r>
          </a:p>
        </p:txBody>
      </p:sp>
      <p:sp>
        <p:nvSpPr>
          <p:cNvPr id="3" name="Content Placeholder 2"/>
          <p:cNvSpPr>
            <a:spLocks noGrp="1"/>
          </p:cNvSpPr>
          <p:nvPr>
            <p:ph idx="1"/>
          </p:nvPr>
        </p:nvSpPr>
        <p:spPr>
          <a:xfrm>
            <a:off x="485775" y="2057400"/>
            <a:ext cx="8458200" cy="3840163"/>
          </a:xfrm>
        </p:spPr>
        <p:txBody>
          <a:bodyPr/>
          <a:lstStyle/>
          <a:p>
            <a:r>
              <a:rPr lang="en-US" dirty="0"/>
              <a:t>The course syllabus is posted to Blackboard.</a:t>
            </a:r>
          </a:p>
          <a:p>
            <a:r>
              <a:rPr lang="en-US" dirty="0"/>
              <a:t>The Syllabus contains a wealth of information about the course, make sure you review it before next class. </a:t>
            </a:r>
          </a:p>
          <a:p>
            <a:endParaRPr lang="en-US" dirty="0"/>
          </a:p>
          <a:p>
            <a:r>
              <a:rPr lang="en-US" dirty="0"/>
              <a:t>A quick review…</a:t>
            </a:r>
          </a:p>
          <a:p>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11</a:t>
            </a:fld>
            <a:endParaRPr lang="en-US"/>
          </a:p>
        </p:txBody>
      </p:sp>
    </p:spTree>
    <p:extLst>
      <p:ext uri="{BB962C8B-B14F-4D97-AF65-F5344CB8AC3E}">
        <p14:creationId xmlns:p14="http://schemas.microsoft.com/office/powerpoint/2010/main" val="386650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12</a:t>
            </a:fld>
            <a:endParaRPr lang="en-US"/>
          </a:p>
        </p:txBody>
      </p:sp>
      <p:sp>
        <p:nvSpPr>
          <p:cNvPr id="8" name="Rectangle 7"/>
          <p:cNvSpPr/>
          <p:nvPr/>
        </p:nvSpPr>
        <p:spPr>
          <a:xfrm>
            <a:off x="1981200" y="2667000"/>
            <a:ext cx="5562600" cy="2031325"/>
          </a:xfrm>
          <a:prstGeom prst="rect">
            <a:avLst/>
          </a:prstGeom>
        </p:spPr>
        <p:txBody>
          <a:bodyPr wrap="square">
            <a:spAutoFit/>
          </a:bodyPr>
          <a:lstStyle/>
          <a:p>
            <a:r>
              <a:rPr lang="en-US" dirty="0"/>
              <a:t>8 Individual Assignments		320 points</a:t>
            </a:r>
          </a:p>
          <a:p>
            <a:r>
              <a:rPr lang="en-US" dirty="0"/>
              <a:t>Clicker Questions (</a:t>
            </a:r>
            <a:r>
              <a:rPr lang="en-US" sz="1200" dirty="0" err="1"/>
              <a:t>TopHat</a:t>
            </a:r>
            <a:r>
              <a:rPr lang="en-US" dirty="0"/>
              <a:t>)		120 points</a:t>
            </a:r>
          </a:p>
          <a:p>
            <a:r>
              <a:rPr lang="en-US" dirty="0"/>
              <a:t>Group Assignments		160 points</a:t>
            </a:r>
          </a:p>
          <a:p>
            <a:r>
              <a:rPr lang="en-US" dirty="0"/>
              <a:t>Team Coding Challenges***   	100 points</a:t>
            </a:r>
          </a:p>
          <a:p>
            <a:r>
              <a:rPr lang="en-US" dirty="0"/>
              <a:t>Final Project 			300 points</a:t>
            </a:r>
          </a:p>
          <a:p>
            <a:endParaRPr lang="en-US" dirty="0"/>
          </a:p>
          <a:p>
            <a:r>
              <a:rPr lang="en-US" dirty="0"/>
              <a:t>Total				1000 points</a:t>
            </a:r>
          </a:p>
        </p:txBody>
      </p:sp>
      <p:sp>
        <p:nvSpPr>
          <p:cNvPr id="3" name="TextBox 2"/>
          <p:cNvSpPr txBox="1"/>
          <p:nvPr/>
        </p:nvSpPr>
        <p:spPr>
          <a:xfrm>
            <a:off x="2057400" y="5181600"/>
            <a:ext cx="5029200" cy="461665"/>
          </a:xfrm>
          <a:prstGeom prst="rect">
            <a:avLst/>
          </a:prstGeom>
          <a:noFill/>
        </p:spPr>
        <p:txBody>
          <a:bodyPr wrap="square" rtlCol="0">
            <a:spAutoFit/>
          </a:bodyPr>
          <a:lstStyle/>
          <a:p>
            <a:r>
              <a:rPr lang="en-US" sz="1200" i="1" dirty="0"/>
              <a:t>***NOTE: The top two teams in each coding challenge will receive a bonus of 1 mark.</a:t>
            </a:r>
          </a:p>
        </p:txBody>
      </p:sp>
    </p:spTree>
    <p:extLst>
      <p:ext uri="{BB962C8B-B14F-4D97-AF65-F5344CB8AC3E}">
        <p14:creationId xmlns:p14="http://schemas.microsoft.com/office/powerpoint/2010/main" val="252560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Expectations of you</a:t>
            </a:r>
          </a:p>
        </p:txBody>
      </p:sp>
      <p:sp>
        <p:nvSpPr>
          <p:cNvPr id="3" name="Content Placeholder 2"/>
          <p:cNvSpPr>
            <a:spLocks noGrp="1"/>
          </p:cNvSpPr>
          <p:nvPr>
            <p:ph idx="1"/>
          </p:nvPr>
        </p:nvSpPr>
        <p:spPr/>
        <p:txBody>
          <a:bodyPr/>
          <a:lstStyle/>
          <a:p>
            <a:r>
              <a:rPr lang="en-US" dirty="0"/>
              <a:t>Arrive to class before 8:00 AM</a:t>
            </a:r>
          </a:p>
          <a:p>
            <a:r>
              <a:rPr lang="en-US" dirty="0"/>
              <a:t>Focus on the task – avoid multi-tasking</a:t>
            </a:r>
          </a:p>
          <a:p>
            <a:r>
              <a:rPr lang="en-US" dirty="0"/>
              <a:t>If you need to leave before the end of class, please try to sit on the aisle to avoid disruptions</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13</a:t>
            </a:fld>
            <a:endParaRPr lang="en-US"/>
          </a:p>
        </p:txBody>
      </p:sp>
    </p:spTree>
    <p:extLst>
      <p:ext uri="{BB962C8B-B14F-4D97-AF65-F5344CB8AC3E}">
        <p14:creationId xmlns:p14="http://schemas.microsoft.com/office/powerpoint/2010/main" val="279413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expectations for you</a:t>
            </a:r>
          </a:p>
        </p:txBody>
      </p:sp>
      <p:sp>
        <p:nvSpPr>
          <p:cNvPr id="3" name="Content Placeholder 2"/>
          <p:cNvSpPr>
            <a:spLocks noGrp="1"/>
          </p:cNvSpPr>
          <p:nvPr>
            <p:ph idx="1"/>
          </p:nvPr>
        </p:nvSpPr>
        <p:spPr/>
        <p:txBody>
          <a:bodyPr/>
          <a:lstStyle/>
          <a:p>
            <a:r>
              <a:rPr lang="en-US" dirty="0"/>
              <a:t>Be prepared for each class</a:t>
            </a:r>
          </a:p>
          <a:p>
            <a:r>
              <a:rPr lang="en-US" dirty="0"/>
              <a:t>Be constructive</a:t>
            </a:r>
          </a:p>
          <a:p>
            <a:pPr lvl="1"/>
            <a:r>
              <a:rPr lang="en-US" dirty="0"/>
              <a:t>Both in electronic/written and verbal communications</a:t>
            </a:r>
          </a:p>
          <a:p>
            <a:r>
              <a:rPr lang="en-US" dirty="0"/>
              <a:t>Be professional</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14</a:t>
            </a:fld>
            <a:endParaRPr lang="en-US"/>
          </a:p>
        </p:txBody>
      </p:sp>
    </p:spTree>
    <p:extLst>
      <p:ext uri="{BB962C8B-B14F-4D97-AF65-F5344CB8AC3E}">
        <p14:creationId xmlns:p14="http://schemas.microsoft.com/office/powerpoint/2010/main" val="58574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Expectations of Me</a:t>
            </a:r>
          </a:p>
        </p:txBody>
      </p:sp>
      <p:sp>
        <p:nvSpPr>
          <p:cNvPr id="3" name="Content Placeholder 2"/>
          <p:cNvSpPr>
            <a:spLocks noGrp="1"/>
          </p:cNvSpPr>
          <p:nvPr>
            <p:ph idx="1"/>
          </p:nvPr>
        </p:nvSpPr>
        <p:spPr/>
        <p:txBody>
          <a:bodyPr/>
          <a:lstStyle/>
          <a:p>
            <a:r>
              <a:rPr lang="en-US" dirty="0"/>
              <a:t>I will arrive by 7:55 AM if not earlier</a:t>
            </a:r>
          </a:p>
          <a:p>
            <a:r>
              <a:rPr lang="en-US" dirty="0"/>
              <a:t>I will answer emails within 24 hours during the week, 48 hours over weekends and breaks</a:t>
            </a:r>
          </a:p>
          <a:p>
            <a:r>
              <a:rPr lang="en-US" dirty="0"/>
              <a:t>I will be your partner in your learning</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15</a:t>
            </a:fld>
            <a:endParaRPr lang="en-US"/>
          </a:p>
        </p:txBody>
      </p:sp>
    </p:spTree>
    <p:extLst>
      <p:ext uri="{BB962C8B-B14F-4D97-AF65-F5344CB8AC3E}">
        <p14:creationId xmlns:p14="http://schemas.microsoft.com/office/powerpoint/2010/main" val="342415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Commitment to you</a:t>
            </a:r>
          </a:p>
        </p:txBody>
      </p:sp>
      <p:sp>
        <p:nvSpPr>
          <p:cNvPr id="3" name="Content Placeholder 2"/>
          <p:cNvSpPr>
            <a:spLocks noGrp="1"/>
          </p:cNvSpPr>
          <p:nvPr>
            <p:ph idx="1"/>
          </p:nvPr>
        </p:nvSpPr>
        <p:spPr/>
        <p:txBody>
          <a:bodyPr/>
          <a:lstStyle/>
          <a:p>
            <a:r>
              <a:rPr lang="en-US" dirty="0"/>
              <a:t>I will be constructive in my critiques</a:t>
            </a:r>
          </a:p>
          <a:p>
            <a:r>
              <a:rPr lang="en-US" dirty="0"/>
              <a:t>I will provide timely feedback</a:t>
            </a:r>
          </a:p>
          <a:p>
            <a:r>
              <a:rPr lang="en-US" dirty="0"/>
              <a:t>I will treat every one with respect</a:t>
            </a:r>
          </a:p>
          <a:p>
            <a:r>
              <a:rPr lang="en-US" dirty="0"/>
              <a:t>I will be accessible to students</a:t>
            </a:r>
          </a:p>
          <a:p>
            <a:r>
              <a:rPr lang="en-US" dirty="0"/>
              <a:t>I will be firm, but fair</a:t>
            </a:r>
          </a:p>
          <a:p>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16</a:t>
            </a:fld>
            <a:endParaRPr lang="en-US"/>
          </a:p>
        </p:txBody>
      </p:sp>
    </p:spTree>
    <p:extLst>
      <p:ext uri="{BB962C8B-B14F-4D97-AF65-F5344CB8AC3E}">
        <p14:creationId xmlns:p14="http://schemas.microsoft.com/office/powerpoint/2010/main" val="345437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181833" cy="5105400"/>
          </a:xfrm>
        </p:spPr>
        <p:txBody>
          <a:bodyPr>
            <a:normAutofit fontScale="92500"/>
          </a:bodyPr>
          <a:lstStyle/>
          <a:p>
            <a:pPr marL="0" indent="0">
              <a:buNone/>
            </a:pPr>
            <a:r>
              <a:rPr lang="en-US" sz="2400" b="1" u="sng" dirty="0"/>
              <a:t>A note on using Slack…</a:t>
            </a:r>
          </a:p>
          <a:p>
            <a:r>
              <a:rPr lang="en-US" sz="2400" dirty="0"/>
              <a:t>Slack is service that many organizations are now using to facilitate team collaboration and communication.</a:t>
            </a:r>
          </a:p>
          <a:p>
            <a:r>
              <a:rPr lang="en-US" sz="2400" dirty="0"/>
              <a:t>Use slack to interact with fellow students, ask questions, etc. </a:t>
            </a:r>
          </a:p>
          <a:p>
            <a:r>
              <a:rPr lang="en-US" sz="2400" dirty="0"/>
              <a:t>Within our Slack team site, you’ll find the </a:t>
            </a:r>
            <a:r>
              <a:rPr lang="en-US" sz="2400" b="1" dirty="0"/>
              <a:t>#Helpdesk </a:t>
            </a:r>
            <a:r>
              <a:rPr lang="en-US" sz="2400" dirty="0"/>
              <a:t>channel. </a:t>
            </a:r>
          </a:p>
          <a:p>
            <a:pPr lvl="1"/>
            <a:r>
              <a:rPr lang="en-US" sz="2000" dirty="0"/>
              <a:t>This is where you post any questions about course material.</a:t>
            </a:r>
          </a:p>
          <a:p>
            <a:pPr lvl="1"/>
            <a:r>
              <a:rPr lang="en-US" sz="2000" dirty="0"/>
              <a:t>Our TA will monitor this area and attempt to provide you with the help you need. </a:t>
            </a:r>
          </a:p>
          <a:p>
            <a:r>
              <a:rPr lang="en-US" sz="2400" dirty="0"/>
              <a:t>Do not post information of a personal nature, as everyone on the class can read your posts.</a:t>
            </a:r>
          </a:p>
          <a:p>
            <a:r>
              <a:rPr lang="en-US" sz="2400" dirty="0"/>
              <a:t>We will use Slack as a community tool, that is, if you know the answer to someone – feel free to provide an answer. If you want to propose a meetup, study group, etc. then this is the place to do it!</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17</a:t>
            </a:fld>
            <a:endParaRPr lang="en-US"/>
          </a:p>
        </p:txBody>
      </p:sp>
    </p:spTree>
    <p:extLst>
      <p:ext uri="{BB962C8B-B14F-4D97-AF65-F5344CB8AC3E}">
        <p14:creationId xmlns:p14="http://schemas.microsoft.com/office/powerpoint/2010/main" val="41706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181833" cy="5105400"/>
          </a:xfrm>
        </p:spPr>
        <p:txBody>
          <a:bodyPr>
            <a:normAutofit fontScale="85000" lnSpcReduction="10000"/>
          </a:bodyPr>
          <a:lstStyle/>
          <a:p>
            <a:pPr marL="0" indent="0">
              <a:buNone/>
            </a:pPr>
            <a:r>
              <a:rPr lang="en-US" sz="2400" b="1" u="sng" dirty="0"/>
              <a:t>A note on using GitHub…</a:t>
            </a:r>
          </a:p>
          <a:p>
            <a:r>
              <a:rPr lang="en-US" sz="2400" dirty="0"/>
              <a:t>GitHub is version control service that many organizations are now using to facilitate team collaboration and communication.</a:t>
            </a:r>
          </a:p>
          <a:p>
            <a:r>
              <a:rPr lang="en-US" sz="2400" dirty="0"/>
              <a:t>GitHub uses </a:t>
            </a:r>
            <a:r>
              <a:rPr lang="en-US" sz="2400" dirty="0" err="1"/>
              <a:t>Git</a:t>
            </a:r>
            <a:r>
              <a:rPr lang="en-US" sz="2400" dirty="0"/>
              <a:t> to allow users to version and manage code, and to pull and push code to a central repository.</a:t>
            </a:r>
          </a:p>
          <a:p>
            <a:r>
              <a:rPr lang="en-US" sz="2400" dirty="0"/>
              <a:t>We will use </a:t>
            </a:r>
            <a:r>
              <a:rPr lang="en-US" sz="2400" dirty="0" err="1"/>
              <a:t>Git</a:t>
            </a:r>
            <a:r>
              <a:rPr lang="en-US" sz="2400" dirty="0"/>
              <a:t> and GitHub extensively in this class. </a:t>
            </a:r>
          </a:p>
          <a:p>
            <a:r>
              <a:rPr lang="en-US" sz="2400" dirty="0"/>
              <a:t>You need to sign up to GitHub, and email me your user name.</a:t>
            </a:r>
          </a:p>
          <a:p>
            <a:r>
              <a:rPr lang="en-US" sz="2400" dirty="0"/>
              <a:t>I have made arrangements with GitHub to have a number of private repositories available for your work.</a:t>
            </a:r>
          </a:p>
          <a:p>
            <a:r>
              <a:rPr lang="en-US" sz="2400" dirty="0"/>
              <a:t>Any code you push to your own repository will be public, any code you push to the private repos we will use in the course, will not. </a:t>
            </a:r>
          </a:p>
          <a:p>
            <a:r>
              <a:rPr lang="en-US" sz="2400" dirty="0"/>
              <a:t>I will cover this in great detail during next class, for now, just create a GitHub account (if you don’t have one already) using your iastate.edu email address, and email me your username. </a:t>
            </a:r>
          </a:p>
        </p:txBody>
      </p:sp>
      <p:sp>
        <p:nvSpPr>
          <p:cNvPr id="4" name="Slide Number Placeholder 3"/>
          <p:cNvSpPr>
            <a:spLocks noGrp="1"/>
          </p:cNvSpPr>
          <p:nvPr>
            <p:ph type="sldNum" sz="quarter" idx="12"/>
          </p:nvPr>
        </p:nvSpPr>
        <p:spPr/>
        <p:txBody>
          <a:bodyPr/>
          <a:lstStyle/>
          <a:p>
            <a:fld id="{30F9676F-2157-F140-9596-1A37228E493A}" type="slidenum">
              <a:rPr lang="en-US" smtClean="0"/>
              <a:pPr/>
              <a:t>18</a:t>
            </a:fld>
            <a:endParaRPr lang="en-US"/>
          </a:p>
        </p:txBody>
      </p:sp>
    </p:spTree>
    <p:extLst>
      <p:ext uri="{BB962C8B-B14F-4D97-AF65-F5344CB8AC3E}">
        <p14:creationId xmlns:p14="http://schemas.microsoft.com/office/powerpoint/2010/main" val="33626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3840163"/>
          </a:xfrm>
        </p:spPr>
        <p:txBody>
          <a:bodyPr/>
          <a:lstStyle/>
          <a:p>
            <a:r>
              <a:rPr lang="en-US" sz="2400" dirty="0"/>
              <a:t>By next class…</a:t>
            </a:r>
          </a:p>
          <a:p>
            <a:pPr lvl="1"/>
            <a:r>
              <a:rPr lang="en-US" sz="2000" dirty="0"/>
              <a:t>Make sure you create your GitHub account, and email me your </a:t>
            </a:r>
            <a:r>
              <a:rPr lang="en-US" sz="2000" dirty="0" err="1"/>
              <a:t>userID</a:t>
            </a:r>
            <a:r>
              <a:rPr lang="en-US" sz="2000" dirty="0"/>
              <a:t>.</a:t>
            </a:r>
            <a:endParaRPr lang="en-US" sz="1600" dirty="0"/>
          </a:p>
          <a:p>
            <a:pPr lvl="1"/>
            <a:r>
              <a:rPr lang="en-US" sz="2000" dirty="0"/>
              <a:t>Join our MIS207 “Slack” team and introduce yourself to the class and to your team</a:t>
            </a:r>
          </a:p>
          <a:p>
            <a:pPr lvl="2"/>
            <a:r>
              <a:rPr lang="en-US" sz="1600" dirty="0"/>
              <a:t>You should will soon receive an email invitation message to join the team. This will be sent to your ISU email account. </a:t>
            </a:r>
            <a:r>
              <a:rPr lang="en-US" sz="1600" b="1" dirty="0"/>
              <a:t>If you have not received this by Tomorrow at noon, please contact your TA for assistance</a:t>
            </a:r>
            <a:r>
              <a:rPr lang="en-US" sz="1600" dirty="0"/>
              <a:t>.  </a:t>
            </a:r>
          </a:p>
          <a:p>
            <a:r>
              <a:rPr lang="en-US" sz="2400" dirty="0"/>
              <a:t>During Next class…</a:t>
            </a:r>
          </a:p>
          <a:p>
            <a:pPr lvl="1"/>
            <a:r>
              <a:rPr lang="en-US" sz="2000" dirty="0"/>
              <a:t>I’ll spend more time introducing our Python programming environment and workflow</a:t>
            </a:r>
          </a:p>
          <a:p>
            <a:pPr lvl="1"/>
            <a:r>
              <a:rPr lang="en-US" sz="2000" dirty="0"/>
              <a:t>We’ll work on using </a:t>
            </a:r>
            <a:r>
              <a:rPr lang="en-US" sz="2000" dirty="0" err="1"/>
              <a:t>Git</a:t>
            </a:r>
            <a:r>
              <a:rPr lang="en-US" sz="2000" dirty="0"/>
              <a:t> and GitHub</a:t>
            </a:r>
          </a:p>
          <a:p>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19</a:t>
            </a:fld>
            <a:endParaRPr lang="en-US"/>
          </a:p>
        </p:txBody>
      </p:sp>
    </p:spTree>
    <p:extLst>
      <p:ext uri="{BB962C8B-B14F-4D97-AF65-F5344CB8AC3E}">
        <p14:creationId xmlns:p14="http://schemas.microsoft.com/office/powerpoint/2010/main" val="182711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Today…</a:t>
            </a:r>
          </a:p>
        </p:txBody>
      </p:sp>
      <p:sp>
        <p:nvSpPr>
          <p:cNvPr id="3" name="Content Placeholder 2"/>
          <p:cNvSpPr>
            <a:spLocks noGrp="1"/>
          </p:cNvSpPr>
          <p:nvPr>
            <p:ph idx="1"/>
          </p:nvPr>
        </p:nvSpPr>
        <p:spPr/>
        <p:txBody>
          <a:bodyPr/>
          <a:lstStyle/>
          <a:p>
            <a:r>
              <a:rPr lang="en-US" dirty="0"/>
              <a:t>Introduce Course</a:t>
            </a:r>
          </a:p>
          <a:p>
            <a:r>
              <a:rPr lang="en-US" dirty="0"/>
              <a:t>Get GitHub and Slack accounts.</a:t>
            </a:r>
          </a:p>
        </p:txBody>
      </p:sp>
      <p:sp>
        <p:nvSpPr>
          <p:cNvPr id="4" name="Slide Number Placeholder 3"/>
          <p:cNvSpPr>
            <a:spLocks noGrp="1"/>
          </p:cNvSpPr>
          <p:nvPr>
            <p:ph type="sldNum" sz="quarter" idx="12"/>
          </p:nvPr>
        </p:nvSpPr>
        <p:spPr/>
        <p:txBody>
          <a:bodyPr/>
          <a:lstStyle/>
          <a:p>
            <a:fld id="{30F9676F-2157-F140-9596-1A37228E493A}" type="slidenum">
              <a:rPr lang="en-US" smtClean="0"/>
              <a:pPr/>
              <a:t>2</a:t>
            </a:fld>
            <a:endParaRPr lang="en-US"/>
          </a:p>
        </p:txBody>
      </p:sp>
    </p:spTree>
    <p:extLst>
      <p:ext uri="{BB962C8B-B14F-4D97-AF65-F5344CB8AC3E}">
        <p14:creationId xmlns:p14="http://schemas.microsoft.com/office/powerpoint/2010/main" val="11807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MIS 407!</a:t>
            </a:r>
          </a:p>
        </p:txBody>
      </p:sp>
      <p:sp>
        <p:nvSpPr>
          <p:cNvPr id="3" name="Content Placeholder 2"/>
          <p:cNvSpPr>
            <a:spLocks noGrp="1"/>
          </p:cNvSpPr>
          <p:nvPr>
            <p:ph idx="1"/>
          </p:nvPr>
        </p:nvSpPr>
        <p:spPr>
          <a:xfrm>
            <a:off x="485775" y="2057400"/>
            <a:ext cx="8458200" cy="3840163"/>
          </a:xfrm>
        </p:spPr>
        <p:txBody>
          <a:bodyPr/>
          <a:lstStyle/>
          <a:p>
            <a:r>
              <a:rPr lang="en-US" dirty="0"/>
              <a:t>You use computers, in many forms, everyday. </a:t>
            </a:r>
          </a:p>
          <a:p>
            <a:pPr lvl="1"/>
            <a:r>
              <a:rPr lang="en-US" dirty="0"/>
              <a:t>This course is about one of the “languages” that is use to make the devices do what we want them to do.</a:t>
            </a:r>
          </a:p>
        </p:txBody>
      </p:sp>
      <p:sp>
        <p:nvSpPr>
          <p:cNvPr id="4" name="Slide Number Placeholder 3"/>
          <p:cNvSpPr>
            <a:spLocks noGrp="1"/>
          </p:cNvSpPr>
          <p:nvPr>
            <p:ph type="sldNum" sz="quarter" idx="12"/>
          </p:nvPr>
        </p:nvSpPr>
        <p:spPr/>
        <p:txBody>
          <a:bodyPr/>
          <a:lstStyle/>
          <a:p>
            <a:fld id="{30F9676F-2157-F140-9596-1A37228E493A}" type="slidenum">
              <a:rPr lang="en-US" smtClean="0"/>
              <a:pPr/>
              <a:t>3</a:t>
            </a:fld>
            <a:endParaRPr lang="en-US"/>
          </a:p>
        </p:txBody>
      </p:sp>
    </p:spTree>
    <p:extLst>
      <p:ext uri="{BB962C8B-B14F-4D97-AF65-F5344CB8AC3E}">
        <p14:creationId xmlns:p14="http://schemas.microsoft.com/office/powerpoint/2010/main" val="183947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Intro</a:t>
            </a:r>
          </a:p>
        </p:txBody>
      </p:sp>
      <p:sp>
        <p:nvSpPr>
          <p:cNvPr id="3" name="Content Placeholder 2"/>
          <p:cNvSpPr>
            <a:spLocks noGrp="1"/>
          </p:cNvSpPr>
          <p:nvPr>
            <p:ph idx="1"/>
          </p:nvPr>
        </p:nvSpPr>
        <p:spPr>
          <a:xfrm>
            <a:off x="485775" y="2057400"/>
            <a:ext cx="8458200" cy="3840163"/>
          </a:xfrm>
        </p:spPr>
        <p:txBody>
          <a:bodyPr/>
          <a:lstStyle/>
          <a:p>
            <a:r>
              <a:rPr lang="en-US" dirty="0"/>
              <a:t>This is a course on advance computer programming</a:t>
            </a:r>
          </a:p>
          <a:p>
            <a:pPr lvl="1"/>
            <a:r>
              <a:rPr lang="en-US" dirty="0"/>
              <a:t>We will use one of the more advanced computer programing languages - Python</a:t>
            </a:r>
          </a:p>
          <a:p>
            <a:r>
              <a:rPr lang="en-US" dirty="0"/>
              <a:t>It is an advanced course</a:t>
            </a:r>
          </a:p>
          <a:p>
            <a:pPr lvl="1"/>
            <a:r>
              <a:rPr lang="en-US" dirty="0"/>
              <a:t>You </a:t>
            </a:r>
            <a:r>
              <a:rPr lang="en-US" b="1" dirty="0"/>
              <a:t>DO</a:t>
            </a:r>
            <a:r>
              <a:rPr lang="en-US" dirty="0"/>
              <a:t> need to have programming experience and exposure to concepts such as OOP</a:t>
            </a:r>
          </a:p>
          <a:p>
            <a:pPr lvl="1"/>
            <a:r>
              <a:rPr lang="en-US" dirty="0"/>
              <a:t>You </a:t>
            </a:r>
            <a:r>
              <a:rPr lang="en-US" b="1" dirty="0"/>
              <a:t>DO</a:t>
            </a:r>
            <a:r>
              <a:rPr lang="en-US" dirty="0"/>
              <a:t> need patience, perseverance, and a willingness to learn. </a:t>
            </a:r>
          </a:p>
        </p:txBody>
      </p:sp>
      <p:sp>
        <p:nvSpPr>
          <p:cNvPr id="4" name="Slide Number Placeholder 3"/>
          <p:cNvSpPr>
            <a:spLocks noGrp="1"/>
          </p:cNvSpPr>
          <p:nvPr>
            <p:ph type="sldNum" sz="quarter" idx="12"/>
          </p:nvPr>
        </p:nvSpPr>
        <p:spPr/>
        <p:txBody>
          <a:bodyPr/>
          <a:lstStyle/>
          <a:p>
            <a:fld id="{30F9676F-2157-F140-9596-1A37228E493A}" type="slidenum">
              <a:rPr lang="en-US" smtClean="0"/>
              <a:pPr/>
              <a:t>4</a:t>
            </a:fld>
            <a:endParaRPr lang="en-US"/>
          </a:p>
        </p:txBody>
      </p:sp>
    </p:spTree>
    <p:extLst>
      <p:ext uri="{BB962C8B-B14F-4D97-AF65-F5344CB8AC3E}">
        <p14:creationId xmlns:p14="http://schemas.microsoft.com/office/powerpoint/2010/main" val="418091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990600"/>
          </a:xfrm>
        </p:spPr>
        <p:txBody>
          <a:bodyPr/>
          <a:lstStyle/>
          <a:p>
            <a:r>
              <a:rPr lang="en-US" dirty="0"/>
              <a:t>Our Focus: </a:t>
            </a:r>
            <a:br>
              <a:rPr lang="en-US" dirty="0"/>
            </a:br>
            <a:r>
              <a:rPr lang="en-US" sz="3600" dirty="0"/>
              <a:t>Skills Development</a:t>
            </a:r>
          </a:p>
        </p:txBody>
      </p:sp>
      <p:sp>
        <p:nvSpPr>
          <p:cNvPr id="3" name="Content Placeholder 2"/>
          <p:cNvSpPr>
            <a:spLocks noGrp="1"/>
          </p:cNvSpPr>
          <p:nvPr>
            <p:ph idx="1"/>
          </p:nvPr>
        </p:nvSpPr>
        <p:spPr>
          <a:xfrm>
            <a:off x="457200" y="2520062"/>
            <a:ext cx="8458200" cy="3840163"/>
          </a:xfrm>
        </p:spPr>
        <p:txBody>
          <a:bodyPr/>
          <a:lstStyle/>
          <a:p>
            <a:r>
              <a:rPr lang="en-US" dirty="0"/>
              <a:t>This course will build skills and knowledge in each of the following areas:</a:t>
            </a:r>
          </a:p>
          <a:p>
            <a:pPr lvl="1"/>
            <a:r>
              <a:rPr lang="en-US" dirty="0"/>
              <a:t>Tools</a:t>
            </a:r>
          </a:p>
          <a:p>
            <a:pPr lvl="1"/>
            <a:r>
              <a:rPr lang="en-US" dirty="0"/>
              <a:t>Programming Concepts &amp; Syntax</a:t>
            </a:r>
          </a:p>
          <a:p>
            <a:pPr lvl="1"/>
            <a:r>
              <a:rPr lang="en-US" dirty="0"/>
              <a:t>Problem Solving Capability/Skill</a:t>
            </a:r>
          </a:p>
          <a:p>
            <a:pPr lvl="1"/>
            <a:r>
              <a:rPr lang="en-US" dirty="0"/>
              <a:t>Communication</a:t>
            </a:r>
          </a:p>
          <a:p>
            <a:pPr lvl="1"/>
            <a:r>
              <a:rPr lang="en-US" dirty="0"/>
              <a:t>Collaboration</a:t>
            </a:r>
          </a:p>
        </p:txBody>
      </p:sp>
      <p:sp>
        <p:nvSpPr>
          <p:cNvPr id="4" name="Slide Number Placeholder 3"/>
          <p:cNvSpPr>
            <a:spLocks noGrp="1"/>
          </p:cNvSpPr>
          <p:nvPr>
            <p:ph type="sldNum" sz="quarter" idx="12"/>
          </p:nvPr>
        </p:nvSpPr>
        <p:spPr/>
        <p:txBody>
          <a:bodyPr/>
          <a:lstStyle/>
          <a:p>
            <a:fld id="{30F9676F-2157-F140-9596-1A37228E493A}" type="slidenum">
              <a:rPr lang="en-US" smtClean="0"/>
              <a:pPr/>
              <a:t>5</a:t>
            </a:fld>
            <a:endParaRPr lang="en-US"/>
          </a:p>
        </p:txBody>
      </p:sp>
    </p:spTree>
    <p:extLst>
      <p:ext uri="{BB962C8B-B14F-4D97-AF65-F5344CB8AC3E}">
        <p14:creationId xmlns:p14="http://schemas.microsoft.com/office/powerpoint/2010/main" val="21659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a:xfrm>
            <a:off x="485775" y="2057400"/>
            <a:ext cx="8458200" cy="3840163"/>
          </a:xfrm>
        </p:spPr>
        <p:txBody>
          <a:bodyPr>
            <a:normAutofit fontScale="85000" lnSpcReduction="20000"/>
          </a:bodyPr>
          <a:lstStyle/>
          <a:p>
            <a:pPr marL="0" indent="0">
              <a:buNone/>
            </a:pPr>
            <a:r>
              <a:rPr lang="en-US" dirty="0"/>
              <a:t>To be an effective programmer, you need to not only know the language you will code, but also be fluent in the use of various tools to support the development process. We will focus on the tools of Social Coding.</a:t>
            </a:r>
          </a:p>
          <a:p>
            <a:pPr marL="0" indent="0">
              <a:buNone/>
            </a:pPr>
            <a:endParaRPr lang="en-US" dirty="0"/>
          </a:p>
          <a:p>
            <a:pPr lvl="1"/>
            <a:r>
              <a:rPr lang="en-US" dirty="0" err="1"/>
              <a:t>Git</a:t>
            </a:r>
            <a:r>
              <a:rPr lang="en-US" dirty="0"/>
              <a:t> and GitHub</a:t>
            </a:r>
          </a:p>
          <a:p>
            <a:pPr lvl="1"/>
            <a:r>
              <a:rPr lang="en-US" dirty="0"/>
              <a:t>Atom Text Editor (and relevant packages)</a:t>
            </a:r>
          </a:p>
          <a:p>
            <a:pPr lvl="1"/>
            <a:r>
              <a:rPr lang="en-US" dirty="0"/>
              <a:t>Python (and relevant libraries)</a:t>
            </a:r>
          </a:p>
          <a:p>
            <a:pPr lvl="1"/>
            <a:r>
              <a:rPr lang="en-US" dirty="0" err="1"/>
              <a:t>Jupyter</a:t>
            </a:r>
            <a:r>
              <a:rPr lang="en-US" dirty="0"/>
              <a:t> Notebooks (python only)</a:t>
            </a:r>
          </a:p>
          <a:p>
            <a:pPr lvl="1"/>
            <a:r>
              <a:rPr lang="en-US" dirty="0"/>
              <a:t>Slack</a:t>
            </a:r>
          </a:p>
          <a:p>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6</a:t>
            </a:fld>
            <a:endParaRPr lang="en-US" dirty="0"/>
          </a:p>
        </p:txBody>
      </p:sp>
    </p:spTree>
    <p:extLst>
      <p:ext uri="{BB962C8B-B14F-4D97-AF65-F5344CB8AC3E}">
        <p14:creationId xmlns:p14="http://schemas.microsoft.com/office/powerpoint/2010/main" val="373469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t>
            </a:r>
          </a:p>
        </p:txBody>
      </p:sp>
      <p:sp>
        <p:nvSpPr>
          <p:cNvPr id="3" name="Content Placeholder 2"/>
          <p:cNvSpPr>
            <a:spLocks noGrp="1"/>
          </p:cNvSpPr>
          <p:nvPr>
            <p:ph idx="1"/>
          </p:nvPr>
        </p:nvSpPr>
        <p:spPr>
          <a:xfrm>
            <a:off x="464949" y="2133600"/>
            <a:ext cx="8458200" cy="3840163"/>
          </a:xfrm>
        </p:spPr>
        <p:txBody>
          <a:bodyPr>
            <a:normAutofit fontScale="62500" lnSpcReduction="20000"/>
          </a:bodyPr>
          <a:lstStyle/>
          <a:p>
            <a:pPr marL="0" indent="0">
              <a:buNone/>
            </a:pPr>
            <a:r>
              <a:rPr lang="en-US" dirty="0"/>
              <a:t>We will solve problems in Python, and thus you'll need to understand how some of the concepts you learned in previous programming courses apply within this new language, and what new constructs and ideas the Python language introduces.</a:t>
            </a:r>
          </a:p>
          <a:p>
            <a:pPr marL="0" indent="0">
              <a:buNone/>
            </a:pPr>
            <a:endParaRPr lang="en-US" dirty="0"/>
          </a:p>
          <a:p>
            <a:r>
              <a:rPr lang="en-US" dirty="0"/>
              <a:t>Syntax: The rules (similar to grammar and punctuation) that you need to know to "speak" the language. </a:t>
            </a:r>
          </a:p>
          <a:p>
            <a:pPr lvl="1"/>
            <a:r>
              <a:rPr lang="en-US" dirty="0"/>
              <a:t>These will be quite different than Java, in many ways – easier and more enjoyable to work with </a:t>
            </a:r>
          </a:p>
          <a:p>
            <a:pPr lvl="1"/>
            <a:endParaRPr lang="en-US" dirty="0"/>
          </a:p>
          <a:p>
            <a:r>
              <a:rPr lang="en-US" dirty="0"/>
              <a:t>Constructs/Concepts: You should familiar with concepts such as Classes and Objects, but what about List Comprehensions, Iterators, Generating Expressions and Generating Functions? </a:t>
            </a:r>
          </a:p>
          <a:p>
            <a:pPr lvl="1"/>
            <a:r>
              <a:rPr lang="en-US" dirty="0"/>
              <a:t>Python introduces new ways of doing things that are not found in Java. </a:t>
            </a:r>
          </a:p>
        </p:txBody>
      </p:sp>
      <p:sp>
        <p:nvSpPr>
          <p:cNvPr id="4" name="Slide Number Placeholder 3"/>
          <p:cNvSpPr>
            <a:spLocks noGrp="1"/>
          </p:cNvSpPr>
          <p:nvPr>
            <p:ph type="sldNum" sz="quarter" idx="12"/>
          </p:nvPr>
        </p:nvSpPr>
        <p:spPr/>
        <p:txBody>
          <a:bodyPr/>
          <a:lstStyle/>
          <a:p>
            <a:fld id="{30F9676F-2157-F140-9596-1A37228E493A}" type="slidenum">
              <a:rPr lang="en-US" smtClean="0"/>
              <a:pPr/>
              <a:t>7</a:t>
            </a:fld>
            <a:endParaRPr lang="en-US" dirty="0"/>
          </a:p>
        </p:txBody>
      </p:sp>
    </p:spTree>
    <p:extLst>
      <p:ext uri="{BB962C8B-B14F-4D97-AF65-F5344CB8AC3E}">
        <p14:creationId xmlns:p14="http://schemas.microsoft.com/office/powerpoint/2010/main" val="74190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a:t>
            </a:r>
          </a:p>
        </p:txBody>
      </p:sp>
      <p:sp>
        <p:nvSpPr>
          <p:cNvPr id="3" name="Content Placeholder 2"/>
          <p:cNvSpPr>
            <a:spLocks noGrp="1"/>
          </p:cNvSpPr>
          <p:nvPr>
            <p:ph idx="1"/>
          </p:nvPr>
        </p:nvSpPr>
        <p:spPr>
          <a:xfrm>
            <a:off x="464949" y="2133600"/>
            <a:ext cx="8458200" cy="3840163"/>
          </a:xfrm>
        </p:spPr>
        <p:txBody>
          <a:bodyPr>
            <a:normAutofit fontScale="85000" lnSpcReduction="20000"/>
          </a:bodyPr>
          <a:lstStyle/>
          <a:p>
            <a:pPr marL="0" indent="0">
              <a:buNone/>
            </a:pPr>
            <a:r>
              <a:rPr lang="en-US" dirty="0"/>
              <a:t>In Business Programming, you are very solution focused</a:t>
            </a:r>
          </a:p>
          <a:p>
            <a:r>
              <a:rPr lang="en-US" dirty="0"/>
              <a:t>You program (or "code") to accomplish a task, to get work done, create new value, and - in general - make a valuable contribution to your organization. </a:t>
            </a:r>
          </a:p>
          <a:p>
            <a:r>
              <a:rPr lang="en-US" dirty="0"/>
              <a:t>"Knowing" the syntax, the concepts, and the tools is not enough - you need to immerse yourself the practice of developing code that responds to problems, requirements, and a myriad of other influences that define success. </a:t>
            </a:r>
          </a:p>
          <a:p>
            <a:pPr marL="0" indent="0">
              <a:buNone/>
            </a:pPr>
            <a:endParaRPr lang="en-US" dirty="0"/>
          </a:p>
        </p:txBody>
      </p:sp>
      <p:sp>
        <p:nvSpPr>
          <p:cNvPr id="4" name="Slide Number Placeholder 3"/>
          <p:cNvSpPr>
            <a:spLocks noGrp="1"/>
          </p:cNvSpPr>
          <p:nvPr>
            <p:ph type="sldNum" sz="quarter" idx="12"/>
          </p:nvPr>
        </p:nvSpPr>
        <p:spPr/>
        <p:txBody>
          <a:bodyPr/>
          <a:lstStyle/>
          <a:p>
            <a:fld id="{30F9676F-2157-F140-9596-1A37228E493A}" type="slidenum">
              <a:rPr lang="en-US" smtClean="0"/>
              <a:pPr/>
              <a:t>8</a:t>
            </a:fld>
            <a:endParaRPr lang="en-US" dirty="0"/>
          </a:p>
        </p:txBody>
      </p:sp>
      <p:sp>
        <p:nvSpPr>
          <p:cNvPr id="5" name="Rectangle 4"/>
          <p:cNvSpPr/>
          <p:nvPr/>
        </p:nvSpPr>
        <p:spPr>
          <a:xfrm>
            <a:off x="1143000" y="5715000"/>
            <a:ext cx="7315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r>
              <a:rPr lang="en-US" sz="1600" i="1" dirty="0"/>
              <a:t>Programming, like driving a car, learning to ride a bike, or ice skating -- can't learned from a book alone, you need to practice and experience them un order to develop sufficient skill or competence.</a:t>
            </a:r>
          </a:p>
          <a:p>
            <a:pPr algn="ctr"/>
            <a:endParaRPr lang="en-US" dirty="0"/>
          </a:p>
        </p:txBody>
      </p:sp>
    </p:spTree>
    <p:extLst>
      <p:ext uri="{BB962C8B-B14F-4D97-AF65-F5344CB8AC3E}">
        <p14:creationId xmlns:p14="http://schemas.microsoft.com/office/powerpoint/2010/main" val="222548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a:xfrm>
            <a:off x="464949" y="2133600"/>
            <a:ext cx="8458200" cy="3840163"/>
          </a:xfrm>
        </p:spPr>
        <p:txBody>
          <a:bodyPr>
            <a:normAutofit fontScale="62500" lnSpcReduction="20000"/>
          </a:bodyPr>
          <a:lstStyle/>
          <a:p>
            <a:pPr marL="0" indent="0">
              <a:buNone/>
            </a:pPr>
            <a:r>
              <a:rPr lang="en-US" dirty="0"/>
              <a:t>Often, the success of your work - no matter how technical - requires you to posses some level of communication skill. </a:t>
            </a:r>
          </a:p>
          <a:p>
            <a:pPr lvl="1"/>
            <a:r>
              <a:rPr lang="en-US" dirty="0"/>
              <a:t>Brilliant work not communicated well will not influence decision making or adoption of your ideas. </a:t>
            </a:r>
          </a:p>
          <a:p>
            <a:pPr lvl="1"/>
            <a:r>
              <a:rPr lang="en-US" dirty="0"/>
              <a:t>If you're going to be successful in MIS you need an ability to work as a member of a team, and communicate your results/work in way the people understand and are persuaded to give it more consideration.</a:t>
            </a:r>
          </a:p>
          <a:p>
            <a:pPr marL="0" indent="0">
              <a:buNone/>
            </a:pPr>
            <a:endParaRPr lang="en-US" dirty="0"/>
          </a:p>
          <a:p>
            <a:pPr marL="0" indent="0">
              <a:buNone/>
            </a:pPr>
            <a:r>
              <a:rPr lang="en-US" dirty="0"/>
              <a:t>In this course you'll be called upon to present your ideas, results, and progress. This is so that you can develop communication skills through practice. </a:t>
            </a:r>
          </a:p>
          <a:p>
            <a:pPr lvl="1"/>
            <a:r>
              <a:rPr lang="en-US" dirty="0"/>
              <a:t>Let’s make this is a "safe place" to practice, respect and support your peer contributions.</a:t>
            </a:r>
          </a:p>
        </p:txBody>
      </p:sp>
      <p:sp>
        <p:nvSpPr>
          <p:cNvPr id="4" name="Slide Number Placeholder 3"/>
          <p:cNvSpPr>
            <a:spLocks noGrp="1"/>
          </p:cNvSpPr>
          <p:nvPr>
            <p:ph type="sldNum" sz="quarter" idx="12"/>
          </p:nvPr>
        </p:nvSpPr>
        <p:spPr/>
        <p:txBody>
          <a:bodyPr/>
          <a:lstStyle/>
          <a:p>
            <a:fld id="{30F9676F-2157-F140-9596-1A37228E493A}" type="slidenum">
              <a:rPr lang="en-US" smtClean="0"/>
              <a:pPr/>
              <a:t>9</a:t>
            </a:fld>
            <a:endParaRPr lang="en-US" dirty="0"/>
          </a:p>
        </p:txBody>
      </p:sp>
    </p:spTree>
    <p:extLst>
      <p:ext uri="{BB962C8B-B14F-4D97-AF65-F5344CB8AC3E}">
        <p14:creationId xmlns:p14="http://schemas.microsoft.com/office/powerpoint/2010/main" val="66883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isu_cob (2)</Template>
  <TotalTime>0</TotalTime>
  <Words>1332</Words>
  <Application>Microsoft Office PowerPoint</Application>
  <PresentationFormat>On-screen Show (4:3)</PresentationFormat>
  <Paragraphs>138</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ＭＳ Ｐゴシック</vt:lpstr>
      <vt:lpstr>Arial</vt:lpstr>
      <vt:lpstr>Calibri</vt:lpstr>
      <vt:lpstr>Office Theme</vt:lpstr>
      <vt:lpstr>MIS 407</vt:lpstr>
      <vt:lpstr>For Today…</vt:lpstr>
      <vt:lpstr>Welcome to MIS 407!</vt:lpstr>
      <vt:lpstr>Course Intro</vt:lpstr>
      <vt:lpstr>Our Focus:  Skills Development</vt:lpstr>
      <vt:lpstr>Tools</vt:lpstr>
      <vt:lpstr>Programming </vt:lpstr>
      <vt:lpstr>Problem Solving</vt:lpstr>
      <vt:lpstr>Communication</vt:lpstr>
      <vt:lpstr>Collaboration</vt:lpstr>
      <vt:lpstr>Course Syllabus</vt:lpstr>
      <vt:lpstr>Assessment</vt:lpstr>
      <vt:lpstr>My Expectations of you</vt:lpstr>
      <vt:lpstr>My expectations for you</vt:lpstr>
      <vt:lpstr>Your Expectations of Me</vt:lpstr>
      <vt:lpstr>My Commitment to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2016-08-20T21:56:14Z</dcterms:created>
  <dcterms:modified xsi:type="dcterms:W3CDTF">2016-08-22T12:13:06Z</dcterms:modified>
</cp:coreProperties>
</file>