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52"/>
  </p:notesMasterIdLst>
  <p:sldIdLst>
    <p:sldId id="411" r:id="rId2"/>
    <p:sldId id="407" r:id="rId3"/>
    <p:sldId id="408" r:id="rId4"/>
    <p:sldId id="409" r:id="rId5"/>
    <p:sldId id="410" r:id="rId6"/>
    <p:sldId id="256" r:id="rId7"/>
    <p:sldId id="412" r:id="rId8"/>
    <p:sldId id="414" r:id="rId9"/>
    <p:sldId id="415" r:id="rId10"/>
    <p:sldId id="413" r:id="rId11"/>
    <p:sldId id="377" r:id="rId12"/>
    <p:sldId id="263" r:id="rId13"/>
    <p:sldId id="403" r:id="rId14"/>
    <p:sldId id="325" r:id="rId15"/>
    <p:sldId id="313" r:id="rId16"/>
    <p:sldId id="264" r:id="rId17"/>
    <p:sldId id="265" r:id="rId18"/>
    <p:sldId id="266" r:id="rId19"/>
    <p:sldId id="267" r:id="rId20"/>
    <p:sldId id="381" r:id="rId21"/>
    <p:sldId id="285" r:id="rId22"/>
    <p:sldId id="268" r:id="rId23"/>
    <p:sldId id="405" r:id="rId24"/>
    <p:sldId id="404" r:id="rId25"/>
    <p:sldId id="287" r:id="rId26"/>
    <p:sldId id="286" r:id="rId27"/>
    <p:sldId id="314" r:id="rId28"/>
    <p:sldId id="303" r:id="rId29"/>
    <p:sldId id="332" r:id="rId30"/>
    <p:sldId id="333" r:id="rId31"/>
    <p:sldId id="334" r:id="rId32"/>
    <p:sldId id="335" r:id="rId33"/>
    <p:sldId id="336" r:id="rId34"/>
    <p:sldId id="327" r:id="rId35"/>
    <p:sldId id="304" r:id="rId36"/>
    <p:sldId id="330" r:id="rId37"/>
    <p:sldId id="331" r:id="rId38"/>
    <p:sldId id="299" r:id="rId39"/>
    <p:sldId id="293" r:id="rId40"/>
    <p:sldId id="288" r:id="rId41"/>
    <p:sldId id="278" r:id="rId42"/>
    <p:sldId id="279" r:id="rId43"/>
    <p:sldId id="280" r:id="rId44"/>
    <p:sldId id="305" r:id="rId45"/>
    <p:sldId id="399" r:id="rId46"/>
    <p:sldId id="400" r:id="rId47"/>
    <p:sldId id="337" r:id="rId48"/>
    <p:sldId id="343" r:id="rId49"/>
    <p:sldId id="260" r:id="rId50"/>
    <p:sldId id="4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Smith" initials="TS" lastIdx="1" clrIdx="0">
    <p:extLst>
      <p:ext uri="{19B8F6BF-5375-455C-9EA6-DF929625EA0E}">
        <p15:presenceInfo xmlns:p15="http://schemas.microsoft.com/office/powerpoint/2012/main" userId="Tim Smi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026" autoAdjust="0"/>
    <p:restoredTop sz="94660"/>
  </p:normalViewPr>
  <p:slideViewPr>
    <p:cSldViewPr snapToGrid="0">
      <p:cViewPr varScale="1">
        <p:scale>
          <a:sx n="74" d="100"/>
          <a:sy n="74" d="100"/>
        </p:scale>
        <p:origin x="450" y="78"/>
      </p:cViewPr>
      <p:guideLst/>
    </p:cSldViewPr>
  </p:slideViewPr>
  <p:notesTextViewPr>
    <p:cViewPr>
      <p:scale>
        <a:sx n="1" d="1"/>
        <a:sy n="1" d="1"/>
      </p:scale>
      <p:origin x="0" y="0"/>
    </p:cViewPr>
  </p:notesTextViewPr>
  <p:notesViewPr>
    <p:cSldViewPr snapToGrid="0">
      <p:cViewPr varScale="1">
        <p:scale>
          <a:sx n="99" d="100"/>
          <a:sy n="99" d="100"/>
        </p:scale>
        <p:origin x="357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15T17:45:24.165" idx="1">
    <p:pos x="5499" y="2222"/>
    <p:text>I could start with a joke... you watch someone flip a coin 100 times, and each time come up heads. This person then asks the statistician. What will the result of the next coin flip... and the statistician says, it's 50/50 chance for heads or tails. This person then turns to the data scientist, and asks the same question. The data scientist says, obviously you have a trick coin. ,,, BUT who is right? This is an illustration of philsophical oritentations we have about the world, and it's consistencies. I will revisist this observation at the and of this lecture and discuss the fundamental differences we may find among different disciplines.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0D9CC-4FB5-446D-B1FB-F578CBA5BBB0}" type="datetimeFigureOut">
              <a:rPr lang="en-US" smtClean="0"/>
              <a:t>11/11/2016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5D0FF-7AA8-4316-8005-F30C91F69D0D}" type="slidenum">
              <a:rPr lang="en-US" smtClean="0"/>
              <a:t>‹#›</a:t>
            </a:fld>
            <a:endParaRPr lang="en-US"/>
          </a:p>
        </p:txBody>
      </p:sp>
    </p:spTree>
    <p:extLst>
      <p:ext uri="{BB962C8B-B14F-4D97-AF65-F5344CB8AC3E}">
        <p14:creationId xmlns:p14="http://schemas.microsoft.com/office/powerpoint/2010/main" val="93034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10</a:t>
            </a:fld>
            <a:endParaRPr lang="en-US"/>
          </a:p>
        </p:txBody>
      </p:sp>
    </p:spTree>
    <p:extLst>
      <p:ext uri="{BB962C8B-B14F-4D97-AF65-F5344CB8AC3E}">
        <p14:creationId xmlns:p14="http://schemas.microsoft.com/office/powerpoint/2010/main" val="407146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11</a:t>
            </a:fld>
            <a:endParaRPr lang="en-US"/>
          </a:p>
        </p:txBody>
      </p:sp>
    </p:spTree>
    <p:extLst>
      <p:ext uri="{BB962C8B-B14F-4D97-AF65-F5344CB8AC3E}">
        <p14:creationId xmlns:p14="http://schemas.microsoft.com/office/powerpoint/2010/main" val="284387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12</a:t>
            </a:fld>
            <a:endParaRPr lang="en-US"/>
          </a:p>
        </p:txBody>
      </p:sp>
    </p:spTree>
    <p:extLst>
      <p:ext uri="{BB962C8B-B14F-4D97-AF65-F5344CB8AC3E}">
        <p14:creationId xmlns:p14="http://schemas.microsoft.com/office/powerpoint/2010/main" val="331898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13</a:t>
            </a:fld>
            <a:endParaRPr lang="en-US"/>
          </a:p>
        </p:txBody>
      </p:sp>
    </p:spTree>
    <p:extLst>
      <p:ext uri="{BB962C8B-B14F-4D97-AF65-F5344CB8AC3E}">
        <p14:creationId xmlns:p14="http://schemas.microsoft.com/office/powerpoint/2010/main" val="308566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14</a:t>
            </a:fld>
            <a:endParaRPr lang="en-US"/>
          </a:p>
        </p:txBody>
      </p:sp>
    </p:spTree>
    <p:extLst>
      <p:ext uri="{BB962C8B-B14F-4D97-AF65-F5344CB8AC3E}">
        <p14:creationId xmlns:p14="http://schemas.microsoft.com/office/powerpoint/2010/main" val="2152853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15</a:t>
            </a:fld>
            <a:endParaRPr lang="en-US"/>
          </a:p>
        </p:txBody>
      </p:sp>
    </p:spTree>
    <p:extLst>
      <p:ext uri="{BB962C8B-B14F-4D97-AF65-F5344CB8AC3E}">
        <p14:creationId xmlns:p14="http://schemas.microsoft.com/office/powerpoint/2010/main" val="410285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16</a:t>
            </a:fld>
            <a:endParaRPr lang="en-US"/>
          </a:p>
        </p:txBody>
      </p:sp>
    </p:spTree>
    <p:extLst>
      <p:ext uri="{BB962C8B-B14F-4D97-AF65-F5344CB8AC3E}">
        <p14:creationId xmlns:p14="http://schemas.microsoft.com/office/powerpoint/2010/main" val="73808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17</a:t>
            </a:fld>
            <a:endParaRPr lang="en-US"/>
          </a:p>
        </p:txBody>
      </p:sp>
    </p:spTree>
    <p:extLst>
      <p:ext uri="{BB962C8B-B14F-4D97-AF65-F5344CB8AC3E}">
        <p14:creationId xmlns:p14="http://schemas.microsoft.com/office/powerpoint/2010/main" val="1579866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5D0FF-7AA8-4316-8005-F30C91F69D0D}" type="slidenum">
              <a:rPr lang="en-US" smtClean="0"/>
              <a:t>18</a:t>
            </a:fld>
            <a:endParaRPr lang="en-US"/>
          </a:p>
        </p:txBody>
      </p:sp>
    </p:spTree>
    <p:extLst>
      <p:ext uri="{BB962C8B-B14F-4D97-AF65-F5344CB8AC3E}">
        <p14:creationId xmlns:p14="http://schemas.microsoft.com/office/powerpoint/2010/main" val="240726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D924B8E5-D48B-4B1C-9A66-CD8CA9AB8A1C}"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5121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64736-787C-4231-BA8F-D7700D753556}"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31875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145917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166689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75012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23138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388378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733024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28355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73121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64736-787C-4231-BA8F-D7700D753556}"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69852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64736-787C-4231-BA8F-D7700D753556}"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40133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964736-787C-4231-BA8F-D7700D753556}" type="datetimeFigureOut">
              <a:rPr lang="en-US" smtClean="0"/>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182459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964736-787C-4231-BA8F-D7700D753556}" type="datetimeFigureOut">
              <a:rPr lang="en-US" smtClean="0"/>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209856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64736-787C-4231-BA8F-D7700D753556}"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75748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64736-787C-4231-BA8F-D7700D753556}"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306479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64736-787C-4231-BA8F-D7700D753556}"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B8E5-D48B-4B1C-9A66-CD8CA9AB8A1C}" type="slidenum">
              <a:rPr lang="en-US" smtClean="0"/>
              <a:t>‹#›</a:t>
            </a:fld>
            <a:endParaRPr lang="en-US"/>
          </a:p>
        </p:txBody>
      </p:sp>
    </p:spTree>
    <p:extLst>
      <p:ext uri="{BB962C8B-B14F-4D97-AF65-F5344CB8AC3E}">
        <p14:creationId xmlns:p14="http://schemas.microsoft.com/office/powerpoint/2010/main" val="396145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964736-787C-4231-BA8F-D7700D753556}" type="datetimeFigureOut">
              <a:rPr lang="en-US" smtClean="0"/>
              <a:t>11/11/2016</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24B8E5-D48B-4B1C-9A66-CD8CA9AB8A1C}" type="slidenum">
              <a:rPr lang="en-US" smtClean="0"/>
              <a:t>‹#›</a:t>
            </a:fld>
            <a:endParaRPr lang="en-US"/>
          </a:p>
        </p:txBody>
      </p:sp>
    </p:spTree>
    <p:extLst>
      <p:ext uri="{BB962C8B-B14F-4D97-AF65-F5344CB8AC3E}">
        <p14:creationId xmlns:p14="http://schemas.microsoft.com/office/powerpoint/2010/main" val="4108469368"/>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W12c35</a:t>
            </a:r>
          </a:p>
        </p:txBody>
      </p:sp>
      <p:sp>
        <p:nvSpPr>
          <p:cNvPr id="3" name="Subtitle 2"/>
          <p:cNvSpPr>
            <a:spLocks noGrp="1"/>
          </p:cNvSpPr>
          <p:nvPr>
            <p:ph type="subTitle" idx="1"/>
          </p:nvPr>
        </p:nvSpPr>
        <p:spPr/>
        <p:txBody>
          <a:bodyPr>
            <a:normAutofit/>
          </a:bodyPr>
          <a:lstStyle/>
          <a:p>
            <a:r>
              <a:rPr lang="en-US" sz="4000" dirty="0"/>
              <a:t>Introduction to Predictive Modelling</a:t>
            </a:r>
          </a:p>
        </p:txBody>
      </p:sp>
      <p:sp>
        <p:nvSpPr>
          <p:cNvPr id="4" name="TextBox 3"/>
          <p:cNvSpPr txBox="1"/>
          <p:nvPr/>
        </p:nvSpPr>
        <p:spPr>
          <a:xfrm>
            <a:off x="7386404" y="5767197"/>
            <a:ext cx="1219373" cy="369332"/>
          </a:xfrm>
          <a:prstGeom prst="rect">
            <a:avLst/>
          </a:prstGeom>
          <a:noFill/>
        </p:spPr>
        <p:txBody>
          <a:bodyPr wrap="none" rtlCol="0">
            <a:spAutoFit/>
          </a:bodyPr>
          <a:lstStyle/>
          <a:p>
            <a:r>
              <a:rPr lang="en-US" b="1" dirty="0"/>
              <a:t>Tim Smith</a:t>
            </a:r>
          </a:p>
        </p:txBody>
      </p:sp>
    </p:spTree>
    <p:extLst>
      <p:ext uri="{BB962C8B-B14F-4D97-AF65-F5344CB8AC3E}">
        <p14:creationId xmlns:p14="http://schemas.microsoft.com/office/powerpoint/2010/main" val="308927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428" y="1939905"/>
            <a:ext cx="6841172" cy="3922415"/>
          </a:xfrm>
        </p:spPr>
        <p:txBody>
          <a:bodyPr>
            <a:normAutofit/>
          </a:bodyPr>
          <a:lstStyle/>
          <a:p>
            <a:r>
              <a:rPr lang="en-CA" noProof="0" dirty="0"/>
              <a:t>The rationality of individuals is </a:t>
            </a:r>
            <a:r>
              <a:rPr lang="en-CA" b="1" noProof="0" dirty="0"/>
              <a:t>bounded (</a:t>
            </a:r>
            <a:r>
              <a:rPr lang="en-CA" noProof="0" dirty="0"/>
              <a:t>limited) by cognitive limitations, limited time (budget), and limited access to information </a:t>
            </a:r>
          </a:p>
          <a:p>
            <a:endParaRPr lang="en-CA" noProof="0" dirty="0"/>
          </a:p>
          <a:p>
            <a:r>
              <a:rPr lang="en-CA" dirty="0"/>
              <a:t>Satisficing – </a:t>
            </a:r>
            <a:r>
              <a:rPr lang="en-US" dirty="0"/>
              <a:t>Satisficing is a decision-making strategy that entails searching through the available alternatives until an acceptability threshold is met.</a:t>
            </a:r>
          </a:p>
          <a:p>
            <a:endParaRPr lang="en-CA" noProof="0" dirty="0"/>
          </a:p>
        </p:txBody>
      </p:sp>
      <p:sp>
        <p:nvSpPr>
          <p:cNvPr id="7" name="Title 6"/>
          <p:cNvSpPr>
            <a:spLocks noGrp="1"/>
          </p:cNvSpPr>
          <p:nvPr>
            <p:ph type="title"/>
          </p:nvPr>
        </p:nvSpPr>
        <p:spPr>
          <a:xfrm>
            <a:off x="-73152" y="-31572"/>
            <a:ext cx="8061349" cy="2469973"/>
          </a:xfrm>
        </p:spPr>
        <p:txBody>
          <a:bodyPr>
            <a:normAutofit/>
          </a:bodyPr>
          <a:lstStyle/>
          <a:p>
            <a:r>
              <a:rPr lang="en-CA" sz="3600" noProof="0" dirty="0"/>
              <a:t>Can all business decisions be fully rational?</a:t>
            </a:r>
            <a:r>
              <a:rPr lang="en-CA" noProof="0" dirty="0"/>
              <a:t/>
            </a:r>
            <a:br>
              <a:rPr lang="en-CA" noProof="0" dirty="0"/>
            </a:br>
            <a:endParaRPr lang="en-CA" sz="2800" i="1" noProof="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881" y="858818"/>
            <a:ext cx="1543050" cy="2162175"/>
          </a:xfrm>
          <a:prstGeom prst="rect">
            <a:avLst/>
          </a:prstGeom>
        </p:spPr>
      </p:pic>
      <p:sp>
        <p:nvSpPr>
          <p:cNvPr id="6" name="TextBox 5"/>
          <p:cNvSpPr txBox="1"/>
          <p:nvPr/>
        </p:nvSpPr>
        <p:spPr>
          <a:xfrm>
            <a:off x="7543491" y="3020993"/>
            <a:ext cx="1558440" cy="646331"/>
          </a:xfrm>
          <a:prstGeom prst="rect">
            <a:avLst/>
          </a:prstGeom>
          <a:noFill/>
        </p:spPr>
        <p:txBody>
          <a:bodyPr wrap="none" rtlCol="0">
            <a:spAutoFit/>
          </a:bodyPr>
          <a:lstStyle/>
          <a:p>
            <a:r>
              <a:rPr lang="en-US" dirty="0"/>
              <a:t>Herbert Simon</a:t>
            </a:r>
          </a:p>
          <a:p>
            <a:pPr algn="ctr"/>
            <a:r>
              <a:rPr lang="en-US" dirty="0"/>
              <a:t>(1916-2001)</a:t>
            </a:r>
          </a:p>
        </p:txBody>
      </p:sp>
      <p:sp>
        <p:nvSpPr>
          <p:cNvPr id="2" name="TextBox 1"/>
          <p:cNvSpPr txBox="1"/>
          <p:nvPr/>
        </p:nvSpPr>
        <p:spPr>
          <a:xfrm>
            <a:off x="3505200" y="5098871"/>
            <a:ext cx="3332480" cy="1846659"/>
          </a:xfrm>
          <a:prstGeom prst="rect">
            <a:avLst/>
          </a:prstGeom>
          <a:noFill/>
        </p:spPr>
        <p:txBody>
          <a:bodyPr wrap="square" rtlCol="0">
            <a:spAutoFit/>
          </a:bodyPr>
          <a:lstStyle/>
          <a:p>
            <a:pPr algn="r"/>
            <a:r>
              <a:rPr lang="en-CA" sz="2400" i="1" u="sng" dirty="0">
                <a:solidFill>
                  <a:srgbClr val="C00000"/>
                </a:solidFill>
              </a:rPr>
              <a:t>BUT - Easier access to more data and processing assistance can increase this “threshold”!</a:t>
            </a:r>
          </a:p>
          <a:p>
            <a:pPr algn="r"/>
            <a:endParaRPr lang="en-US" dirty="0"/>
          </a:p>
        </p:txBody>
      </p:sp>
    </p:spTree>
    <p:extLst>
      <p:ext uri="{BB962C8B-B14F-4D97-AF65-F5344CB8AC3E}">
        <p14:creationId xmlns:p14="http://schemas.microsoft.com/office/powerpoint/2010/main" val="119243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Agenda</a:t>
            </a:r>
          </a:p>
        </p:txBody>
      </p:sp>
      <p:sp>
        <p:nvSpPr>
          <p:cNvPr id="5" name="Content Placeholder 4"/>
          <p:cNvSpPr>
            <a:spLocks noGrp="1"/>
          </p:cNvSpPr>
          <p:nvPr>
            <p:ph idx="1"/>
          </p:nvPr>
        </p:nvSpPr>
        <p:spPr>
          <a:xfrm>
            <a:off x="982132" y="1241074"/>
            <a:ext cx="8046457" cy="6045693"/>
          </a:xfrm>
        </p:spPr>
        <p:txBody>
          <a:bodyPr anchor="t">
            <a:normAutofit/>
          </a:bodyPr>
          <a:lstStyle/>
          <a:p>
            <a:r>
              <a:rPr lang="en-US" dirty="0"/>
              <a:t>Review the basics principles of and issues within predictive modeling</a:t>
            </a:r>
          </a:p>
          <a:p>
            <a:pPr lvl="1"/>
            <a:r>
              <a:rPr lang="en-US" dirty="0"/>
              <a:t>Data ‘lingo’	</a:t>
            </a:r>
          </a:p>
          <a:p>
            <a:pPr lvl="1"/>
            <a:r>
              <a:rPr lang="en-US" dirty="0"/>
              <a:t>Model ‘Learning’ </a:t>
            </a:r>
          </a:p>
          <a:p>
            <a:pPr lvl="1"/>
            <a:r>
              <a:rPr lang="en-US" dirty="0"/>
              <a:t>Model Performance measurement</a:t>
            </a:r>
          </a:p>
          <a:p>
            <a:pPr lvl="1"/>
            <a:r>
              <a:rPr lang="en-US" dirty="0"/>
              <a:t>The difficulty in predicting the future, and how we respond.</a:t>
            </a:r>
          </a:p>
          <a:p>
            <a:pPr marL="457200" lvl="1" indent="0">
              <a:buNone/>
            </a:pPr>
            <a:endParaRPr lang="en-US" dirty="0"/>
          </a:p>
        </p:txBody>
      </p:sp>
    </p:spTree>
    <p:extLst>
      <p:ext uri="{BB962C8B-B14F-4D97-AF65-F5344CB8AC3E}">
        <p14:creationId xmlns:p14="http://schemas.microsoft.com/office/powerpoint/2010/main" val="329824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51729" y="1655081"/>
            <a:ext cx="8046457" cy="6045693"/>
          </a:xfrm>
        </p:spPr>
        <p:txBody>
          <a:bodyPr anchor="t">
            <a:normAutofit/>
          </a:bodyPr>
          <a:lstStyle/>
          <a:p>
            <a:r>
              <a:rPr lang="en-CA" dirty="0"/>
              <a:t>Goal: build a </a:t>
            </a:r>
            <a:r>
              <a:rPr lang="en-CA" b="1" dirty="0"/>
              <a:t>representational model </a:t>
            </a:r>
            <a:r>
              <a:rPr lang="en-CA" dirty="0"/>
              <a:t>of a </a:t>
            </a:r>
            <a:r>
              <a:rPr lang="en-CA" b="1" dirty="0"/>
              <a:t>relationship </a:t>
            </a:r>
            <a:r>
              <a:rPr lang="en-CA" dirty="0"/>
              <a:t>between</a:t>
            </a:r>
            <a:r>
              <a:rPr lang="en-CA" b="1" dirty="0"/>
              <a:t> input </a:t>
            </a:r>
            <a:r>
              <a:rPr lang="en-CA" dirty="0"/>
              <a:t>and </a:t>
            </a:r>
            <a:r>
              <a:rPr lang="en-CA" b="1" dirty="0"/>
              <a:t>target </a:t>
            </a:r>
            <a:r>
              <a:rPr lang="en-CA" dirty="0"/>
              <a:t>values that</a:t>
            </a:r>
            <a:r>
              <a:rPr lang="en-CA" b="1" dirty="0"/>
              <a:t> predicts </a:t>
            </a:r>
            <a:r>
              <a:rPr lang="en-CA" dirty="0"/>
              <a:t> target measures that we have not yet seen.</a:t>
            </a:r>
          </a:p>
          <a:p>
            <a:endParaRPr lang="en-CA" baseline="30000" dirty="0"/>
          </a:p>
          <a:p>
            <a:endParaRPr lang="en-US" dirty="0"/>
          </a:p>
          <a:p>
            <a:endParaRPr lang="en-US" dirty="0"/>
          </a:p>
          <a:p>
            <a:endParaRPr lang="en-US" dirty="0"/>
          </a:p>
          <a:p>
            <a:pPr marL="457200" lvl="1" indent="0">
              <a:buNone/>
            </a:pPr>
            <a:endParaRPr lang="en-CA" dirty="0"/>
          </a:p>
          <a:p>
            <a:pPr marL="457200" lvl="1" indent="0">
              <a:buNone/>
            </a:pPr>
            <a:endParaRPr lang="en-CA" dirty="0"/>
          </a:p>
        </p:txBody>
      </p:sp>
      <p:sp>
        <p:nvSpPr>
          <p:cNvPr id="4" name="Title 3"/>
          <p:cNvSpPr>
            <a:spLocks noGrp="1"/>
          </p:cNvSpPr>
          <p:nvPr>
            <p:ph type="title"/>
          </p:nvPr>
        </p:nvSpPr>
        <p:spPr>
          <a:xfrm>
            <a:off x="982132" y="0"/>
            <a:ext cx="7704667" cy="847816"/>
          </a:xfrm>
        </p:spPr>
        <p:txBody>
          <a:bodyPr/>
          <a:lstStyle/>
          <a:p>
            <a:r>
              <a:rPr lang="en-US" dirty="0"/>
              <a:t>Predictive Modeling</a:t>
            </a:r>
          </a:p>
        </p:txBody>
      </p:sp>
      <p:sp>
        <p:nvSpPr>
          <p:cNvPr id="2" name="Rectangle 1"/>
          <p:cNvSpPr/>
          <p:nvPr/>
        </p:nvSpPr>
        <p:spPr>
          <a:xfrm>
            <a:off x="3939334" y="3164900"/>
            <a:ext cx="1675181" cy="643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Hidden</a:t>
            </a:r>
          </a:p>
          <a:p>
            <a:pPr algn="ctr"/>
            <a:r>
              <a:rPr lang="en-US" sz="1600" dirty="0"/>
              <a:t>Relationship</a:t>
            </a:r>
          </a:p>
        </p:txBody>
      </p:sp>
      <p:sp>
        <p:nvSpPr>
          <p:cNvPr id="6" name="Rectangle 5"/>
          <p:cNvSpPr/>
          <p:nvPr/>
        </p:nvSpPr>
        <p:spPr>
          <a:xfrm>
            <a:off x="3939333" y="4034190"/>
            <a:ext cx="1675181" cy="643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Representational Model</a:t>
            </a:r>
          </a:p>
        </p:txBody>
      </p:sp>
      <p:cxnSp>
        <p:nvCxnSpPr>
          <p:cNvPr id="7" name="Elbow Connector 6"/>
          <p:cNvCxnSpPr>
            <a:endCxn id="6" idx="1"/>
          </p:cNvCxnSpPr>
          <p:nvPr/>
        </p:nvCxnSpPr>
        <p:spPr>
          <a:xfrm>
            <a:off x="2081273" y="3486769"/>
            <a:ext cx="1858060" cy="869290"/>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2" idx="1"/>
          </p:cNvCxnSpPr>
          <p:nvPr/>
        </p:nvCxnSpPr>
        <p:spPr>
          <a:xfrm>
            <a:off x="2081273" y="3486769"/>
            <a:ext cx="1858061"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3"/>
          </p:cNvCxnSpPr>
          <p:nvPr/>
        </p:nvCxnSpPr>
        <p:spPr>
          <a:xfrm>
            <a:off x="5614515" y="3486769"/>
            <a:ext cx="10657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flipV="1">
            <a:off x="5614514" y="4356058"/>
            <a:ext cx="1065793"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64153" y="3117436"/>
            <a:ext cx="684803" cy="369332"/>
          </a:xfrm>
          <a:prstGeom prst="rect">
            <a:avLst/>
          </a:prstGeom>
          <a:noFill/>
        </p:spPr>
        <p:txBody>
          <a:bodyPr wrap="none" rtlCol="0">
            <a:spAutoFit/>
          </a:bodyPr>
          <a:lstStyle/>
          <a:p>
            <a:r>
              <a:rPr lang="en-US" dirty="0"/>
              <a:t>Input</a:t>
            </a:r>
          </a:p>
        </p:txBody>
      </p:sp>
      <p:sp>
        <p:nvSpPr>
          <p:cNvPr id="19" name="TextBox 18"/>
          <p:cNvSpPr txBox="1"/>
          <p:nvPr/>
        </p:nvSpPr>
        <p:spPr>
          <a:xfrm>
            <a:off x="5931893" y="3117436"/>
            <a:ext cx="804131" cy="369332"/>
          </a:xfrm>
          <a:prstGeom prst="rect">
            <a:avLst/>
          </a:prstGeom>
          <a:noFill/>
        </p:spPr>
        <p:txBody>
          <a:bodyPr wrap="none" rtlCol="0">
            <a:spAutoFit/>
          </a:bodyPr>
          <a:lstStyle/>
          <a:p>
            <a:r>
              <a:rPr lang="en-US" dirty="0"/>
              <a:t>Target</a:t>
            </a:r>
          </a:p>
        </p:txBody>
      </p:sp>
      <p:sp>
        <p:nvSpPr>
          <p:cNvPr id="20" name="TextBox 19"/>
          <p:cNvSpPr txBox="1"/>
          <p:nvPr/>
        </p:nvSpPr>
        <p:spPr>
          <a:xfrm>
            <a:off x="5931893" y="4034190"/>
            <a:ext cx="1151277" cy="646331"/>
          </a:xfrm>
          <a:prstGeom prst="rect">
            <a:avLst/>
          </a:prstGeom>
          <a:noFill/>
        </p:spPr>
        <p:txBody>
          <a:bodyPr wrap="none" rtlCol="0">
            <a:spAutoFit/>
          </a:bodyPr>
          <a:lstStyle/>
          <a:p>
            <a:r>
              <a:rPr lang="en-US" dirty="0"/>
              <a:t>Predicted </a:t>
            </a:r>
          </a:p>
          <a:p>
            <a:r>
              <a:rPr lang="en-US" dirty="0"/>
              <a:t>Target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948215" y="3054269"/>
            <a:ext cx="2310023" cy="2201543"/>
          </a:xfrm>
          <a:prstGeom prst="rect">
            <a:avLst/>
          </a:prstGeom>
        </p:spPr>
      </p:pic>
      <p:sp>
        <p:nvSpPr>
          <p:cNvPr id="8" name="TextBox 7"/>
          <p:cNvSpPr txBox="1"/>
          <p:nvPr/>
        </p:nvSpPr>
        <p:spPr>
          <a:xfrm>
            <a:off x="4328652" y="5302711"/>
            <a:ext cx="4639522" cy="1477328"/>
          </a:xfrm>
          <a:prstGeom prst="rect">
            <a:avLst/>
          </a:prstGeom>
          <a:noFill/>
        </p:spPr>
        <p:txBody>
          <a:bodyPr wrap="square" rtlCol="0">
            <a:spAutoFit/>
          </a:bodyPr>
          <a:lstStyle/>
          <a:p>
            <a:pPr marL="285750" indent="-285750" algn="r">
              <a:buFont typeface="Arial" panose="020B0604020202020204" pitchFamily="34" charset="0"/>
              <a:buChar char="•"/>
            </a:pPr>
            <a:r>
              <a:rPr lang="en-CA" dirty="0"/>
              <a:t>The “hidden relationship” produces the target we are attempting to “hit”. </a:t>
            </a:r>
          </a:p>
          <a:p>
            <a:pPr marL="285750" indent="-285750" algn="r">
              <a:buFont typeface="Arial" panose="020B0604020202020204" pitchFamily="34" charset="0"/>
              <a:buChar char="•"/>
            </a:pPr>
            <a:r>
              <a:rPr lang="en-CA" dirty="0"/>
              <a:t>A representation model attempts to “hit” the target. </a:t>
            </a:r>
          </a:p>
          <a:p>
            <a:pPr marL="285750" indent="-285750" algn="r">
              <a:buFont typeface="Arial" panose="020B0604020202020204" pitchFamily="34" charset="0"/>
              <a:buChar char="•"/>
            </a:pPr>
            <a:endParaRPr lang="en-US" dirty="0"/>
          </a:p>
        </p:txBody>
      </p:sp>
    </p:spTree>
    <p:extLst>
      <p:ext uri="{BB962C8B-B14F-4D97-AF65-F5344CB8AC3E}">
        <p14:creationId xmlns:p14="http://schemas.microsoft.com/office/powerpoint/2010/main" val="329248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50630290"/>
              </p:ext>
            </p:extLst>
          </p:nvPr>
        </p:nvGraphicFramePr>
        <p:xfrm>
          <a:off x="680313" y="402335"/>
          <a:ext cx="8207655" cy="5855327"/>
        </p:xfrm>
        <a:graphic>
          <a:graphicData uri="http://schemas.openxmlformats.org/drawingml/2006/table">
            <a:tbl>
              <a:tblPr firstRow="1" bandRow="1">
                <a:tableStyleId>{5C22544A-7EE6-4342-B048-85BDC9FD1C3A}</a:tableStyleId>
              </a:tblPr>
              <a:tblGrid>
                <a:gridCol w="2209753">
                  <a:extLst>
                    <a:ext uri="{9D8B030D-6E8A-4147-A177-3AD203B41FA5}">
                      <a16:colId xmlns:a16="http://schemas.microsoft.com/office/drawing/2014/main" val="20000"/>
                    </a:ext>
                  </a:extLst>
                </a:gridCol>
                <a:gridCol w="2998951">
                  <a:extLst>
                    <a:ext uri="{9D8B030D-6E8A-4147-A177-3AD203B41FA5}">
                      <a16:colId xmlns:a16="http://schemas.microsoft.com/office/drawing/2014/main" val="20001"/>
                    </a:ext>
                  </a:extLst>
                </a:gridCol>
                <a:gridCol w="2998951">
                  <a:extLst>
                    <a:ext uri="{9D8B030D-6E8A-4147-A177-3AD203B41FA5}">
                      <a16:colId xmlns:a16="http://schemas.microsoft.com/office/drawing/2014/main" val="706060686"/>
                    </a:ext>
                  </a:extLst>
                </a:gridCol>
              </a:tblGrid>
              <a:tr h="413178">
                <a:tc>
                  <a:txBody>
                    <a:bodyPr/>
                    <a:lstStyle/>
                    <a:p>
                      <a:pPr algn="l"/>
                      <a:r>
                        <a:rPr lang="en-US" sz="1700" dirty="0"/>
                        <a:t>Application</a:t>
                      </a:r>
                    </a:p>
                  </a:txBody>
                  <a:tcPr/>
                </a:tc>
                <a:tc>
                  <a:txBody>
                    <a:bodyPr/>
                    <a:lstStyle/>
                    <a:p>
                      <a:pPr algn="l"/>
                      <a:r>
                        <a:rPr lang="en-US" sz="1700" dirty="0"/>
                        <a:t>Business Problem</a:t>
                      </a:r>
                    </a:p>
                  </a:txBody>
                  <a:tcPr/>
                </a:tc>
                <a:tc>
                  <a:txBody>
                    <a:bodyPr/>
                    <a:lstStyle/>
                    <a:p>
                      <a:pPr algn="l"/>
                      <a:r>
                        <a:rPr lang="en-US" sz="1700" dirty="0"/>
                        <a:t>Prediction</a:t>
                      </a:r>
                      <a:r>
                        <a:rPr lang="en-US" sz="1700" baseline="0" dirty="0"/>
                        <a:t> Goal</a:t>
                      </a:r>
                      <a:endParaRPr lang="en-US" sz="1700" dirty="0"/>
                    </a:p>
                  </a:txBody>
                  <a:tcPr/>
                </a:tc>
                <a:extLst>
                  <a:ext uri="{0D108BD9-81ED-4DB2-BD59-A6C34878D82A}">
                    <a16:rowId xmlns:a16="http://schemas.microsoft.com/office/drawing/2014/main" val="10000"/>
                  </a:ext>
                </a:extLst>
              </a:tr>
              <a:tr h="873577">
                <a:tc>
                  <a:txBody>
                    <a:bodyPr/>
                    <a:lstStyle/>
                    <a:p>
                      <a:r>
                        <a:rPr lang="en-US" sz="1700" dirty="0"/>
                        <a:t>Credit</a:t>
                      </a:r>
                      <a:r>
                        <a:rPr lang="en-US" sz="1700" baseline="0" dirty="0"/>
                        <a:t> Scoring</a:t>
                      </a:r>
                      <a:endParaRPr lang="en-US" sz="1700" i="1" dirty="0"/>
                    </a:p>
                  </a:txBody>
                  <a:tcPr/>
                </a:tc>
                <a:tc>
                  <a:txBody>
                    <a:bodyPr/>
                    <a:lstStyle/>
                    <a:p>
                      <a:r>
                        <a:rPr lang="en-US" sz="1700" dirty="0"/>
                        <a:t>How to assess and control risk within existing (or new) consumer portfolios?</a:t>
                      </a:r>
                    </a:p>
                  </a:txBody>
                  <a:tcPr/>
                </a:tc>
                <a:tc>
                  <a:txBody>
                    <a:bodyPr/>
                    <a:lstStyle/>
                    <a:p>
                      <a:r>
                        <a:rPr lang="en-US" sz="1700" dirty="0"/>
                        <a:t>Measure credit worthiness of new and existing set of customers</a:t>
                      </a:r>
                    </a:p>
                  </a:txBody>
                  <a:tcPr/>
                </a:tc>
                <a:extLst>
                  <a:ext uri="{0D108BD9-81ED-4DB2-BD59-A6C34878D82A}">
                    <a16:rowId xmlns:a16="http://schemas.microsoft.com/office/drawing/2014/main" val="10001"/>
                  </a:ext>
                </a:extLst>
              </a:tr>
              <a:tr h="1074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Market Basket Analysis</a:t>
                      </a:r>
                      <a:endParaRPr lang="en-US" sz="1700" i="1" dirty="0"/>
                    </a:p>
                  </a:txBody>
                  <a:tcPr/>
                </a:tc>
                <a:tc>
                  <a:txBody>
                    <a:bodyPr/>
                    <a:lstStyle/>
                    <a:p>
                      <a:r>
                        <a:rPr lang="en-US" sz="1700" dirty="0"/>
                        <a:t>How to</a:t>
                      </a:r>
                      <a:r>
                        <a:rPr lang="en-US" sz="1700" baseline="0" dirty="0"/>
                        <a:t> increase sales with cross-sell/up-sell, loyalty programs, promotions?</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Which products are likely</a:t>
                      </a:r>
                      <a:r>
                        <a:rPr lang="en-US" sz="1700" baseline="0" dirty="0"/>
                        <a:t> to purchased together?</a:t>
                      </a:r>
                      <a:endParaRPr lang="en-US" sz="1700" dirty="0"/>
                    </a:p>
                  </a:txBody>
                  <a:tcPr/>
                </a:tc>
                <a:extLst>
                  <a:ext uri="{0D108BD9-81ED-4DB2-BD59-A6C34878D82A}">
                    <a16:rowId xmlns:a16="http://schemas.microsoft.com/office/drawing/2014/main" val="10002"/>
                  </a:ext>
                </a:extLst>
              </a:tr>
              <a:tr h="873577">
                <a:tc>
                  <a:txBody>
                    <a:bodyPr/>
                    <a:lstStyle/>
                    <a:p>
                      <a:r>
                        <a:rPr lang="en-US" sz="1700" dirty="0"/>
                        <a:t>Asset</a:t>
                      </a:r>
                      <a:r>
                        <a:rPr lang="en-US" sz="1700" baseline="0" dirty="0"/>
                        <a:t> Maintenance </a:t>
                      </a:r>
                      <a:endParaRPr lang="en-US" sz="17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How to minimize operational</a:t>
                      </a:r>
                      <a:r>
                        <a:rPr lang="en-US" sz="1700" baseline="0" dirty="0"/>
                        <a:t> disruptions and </a:t>
                      </a:r>
                      <a:r>
                        <a:rPr lang="en-US" sz="1700" dirty="0"/>
                        <a:t>maintenance costs?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Identify</a:t>
                      </a:r>
                      <a:r>
                        <a:rPr lang="en-US" sz="1700" baseline="0" dirty="0"/>
                        <a:t> real drivers of </a:t>
                      </a:r>
                      <a:r>
                        <a:rPr lang="en-US" sz="1700" dirty="0"/>
                        <a:t>asset or equipment</a:t>
                      </a:r>
                      <a:r>
                        <a:rPr lang="en-US" sz="1700" baseline="0" dirty="0"/>
                        <a:t> failure</a:t>
                      </a:r>
                      <a:endParaRPr lang="en-US" sz="1700" dirty="0"/>
                    </a:p>
                  </a:txBody>
                  <a:tcPr/>
                </a:tc>
                <a:extLst>
                  <a:ext uri="{0D108BD9-81ED-4DB2-BD59-A6C34878D82A}">
                    <a16:rowId xmlns:a16="http://schemas.microsoft.com/office/drawing/2014/main" val="10003"/>
                  </a:ext>
                </a:extLst>
              </a:tr>
              <a:tr h="873577">
                <a:tc>
                  <a:txBody>
                    <a:bodyPr/>
                    <a:lstStyle/>
                    <a:p>
                      <a:r>
                        <a:rPr lang="en-US" sz="1700" dirty="0"/>
                        <a:t>Health &amp;</a:t>
                      </a:r>
                      <a:r>
                        <a:rPr lang="en-US" sz="1700" baseline="0" dirty="0"/>
                        <a:t> Condition Mgmt.</a:t>
                      </a:r>
                      <a:r>
                        <a:rPr lang="en-US" sz="1700" i="1" baseline="0" dirty="0"/>
                        <a:t> </a:t>
                      </a:r>
                      <a:endParaRPr lang="en-US" sz="17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How can we reduce</a:t>
                      </a:r>
                      <a:r>
                        <a:rPr lang="en-US" sz="1700" baseline="0" dirty="0"/>
                        <a:t> healthcare costs and satisfy patients?</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Identify patients at risk of a chronic illness &amp; offer</a:t>
                      </a:r>
                      <a:r>
                        <a:rPr lang="en-US" sz="1700" baseline="0" dirty="0"/>
                        <a:t> treatment program</a:t>
                      </a:r>
                      <a:endParaRPr lang="en-US" sz="1700" dirty="0"/>
                    </a:p>
                  </a:txBody>
                  <a:tcPr/>
                </a:tc>
                <a:extLst>
                  <a:ext uri="{0D108BD9-81ED-4DB2-BD59-A6C34878D82A}">
                    <a16:rowId xmlns:a16="http://schemas.microsoft.com/office/drawing/2014/main" val="10004"/>
                  </a:ext>
                </a:extLst>
              </a:tr>
              <a:tr h="873577">
                <a:tc>
                  <a:txBody>
                    <a:bodyPr/>
                    <a:lstStyle/>
                    <a:p>
                      <a:pPr algn="l"/>
                      <a:r>
                        <a:rPr lang="en-US" sz="1700" baseline="0" dirty="0"/>
                        <a:t>Fraud Mgmt. </a:t>
                      </a:r>
                      <a:endParaRPr lang="en-US" sz="1700" i="1" dirty="0"/>
                    </a:p>
                  </a:txBody>
                  <a:tcPr/>
                </a:tc>
                <a:tc>
                  <a:txBody>
                    <a:bodyPr/>
                    <a:lstStyle/>
                    <a:p>
                      <a:pPr algn="l"/>
                      <a:r>
                        <a:rPr lang="en-US" sz="1700" kern="1200" dirty="0">
                          <a:solidFill>
                            <a:schemeClr val="dk1"/>
                          </a:solidFill>
                          <a:latin typeface="+mn-lt"/>
                          <a:ea typeface="+mn-ea"/>
                          <a:cs typeface="+mn-cs"/>
                        </a:rPr>
                        <a:t>How to decrease fraud losses and lower false positives? </a:t>
                      </a:r>
                      <a:endParaRPr lang="en-US" sz="1700" dirty="0"/>
                    </a:p>
                  </a:txBody>
                  <a:tcPr/>
                </a:tc>
                <a:tc>
                  <a:txBody>
                    <a:bodyPr/>
                    <a:lstStyle/>
                    <a:p>
                      <a:pPr algn="l"/>
                      <a:r>
                        <a:rPr lang="en-US" sz="1700" dirty="0"/>
                        <a:t>Detect unknown</a:t>
                      </a:r>
                      <a:r>
                        <a:rPr lang="en-US" sz="1700" baseline="0" dirty="0"/>
                        <a:t> fraud cases and future risks</a:t>
                      </a:r>
                      <a:endParaRPr lang="en-US" sz="1700" dirty="0"/>
                    </a:p>
                  </a:txBody>
                  <a:tcPr/>
                </a:tc>
                <a:extLst>
                  <a:ext uri="{0D108BD9-81ED-4DB2-BD59-A6C34878D82A}">
                    <a16:rowId xmlns:a16="http://schemas.microsoft.com/office/drawing/2014/main" val="10005"/>
                  </a:ext>
                </a:extLst>
              </a:tr>
              <a:tr h="873577">
                <a:tc>
                  <a:txBody>
                    <a:bodyPr/>
                    <a:lstStyle/>
                    <a:p>
                      <a:pPr algn="l"/>
                      <a:r>
                        <a:rPr lang="en-US" sz="1700" dirty="0"/>
                        <a:t>Drug Discovery</a:t>
                      </a:r>
                      <a:endParaRPr lang="en-US" sz="1700" i="1" dirty="0"/>
                    </a:p>
                  </a:txBody>
                  <a:tcPr/>
                </a:tc>
                <a:tc>
                  <a:txBody>
                    <a:bodyPr/>
                    <a:lstStyle/>
                    <a:p>
                      <a:pPr algn="l"/>
                      <a:r>
                        <a:rPr lang="en-US" sz="1700" dirty="0"/>
                        <a:t>How to bring</a:t>
                      </a:r>
                      <a:r>
                        <a:rPr lang="en-US" sz="1700" baseline="0" dirty="0"/>
                        <a:t> </a:t>
                      </a:r>
                      <a:r>
                        <a:rPr lang="en-US" sz="1700" dirty="0"/>
                        <a:t>drugs</a:t>
                      </a:r>
                      <a:r>
                        <a:rPr lang="en-US" sz="1700" baseline="0" dirty="0"/>
                        <a:t> </a:t>
                      </a:r>
                      <a:r>
                        <a:rPr lang="en-US" sz="1700" dirty="0"/>
                        <a:t>quickly and effectively</a:t>
                      </a:r>
                      <a:r>
                        <a:rPr lang="en-US" sz="1700" baseline="0" dirty="0"/>
                        <a:t> </a:t>
                      </a:r>
                      <a:r>
                        <a:rPr lang="en-US" sz="1700" dirty="0"/>
                        <a:t>to the marketplace?</a:t>
                      </a:r>
                    </a:p>
                  </a:txBody>
                  <a:tcPr/>
                </a:tc>
                <a:tc>
                  <a:txBody>
                    <a:bodyPr/>
                    <a:lstStyle/>
                    <a:p>
                      <a:pPr algn="l"/>
                      <a:r>
                        <a:rPr lang="en-US" sz="1700" dirty="0"/>
                        <a:t>Find compounds that have</a:t>
                      </a:r>
                      <a:r>
                        <a:rPr lang="en-US" sz="1700" baseline="0" dirty="0"/>
                        <a:t> desirable effects &amp; detect drug behavior during trials </a:t>
                      </a:r>
                      <a:endParaRPr lang="en-US" sz="17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27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Models are Not Perfect</a:t>
            </a:r>
          </a:p>
        </p:txBody>
      </p:sp>
      <p:sp>
        <p:nvSpPr>
          <p:cNvPr id="5" name="Content Placeholder 4"/>
          <p:cNvSpPr>
            <a:spLocks noGrp="1"/>
          </p:cNvSpPr>
          <p:nvPr>
            <p:ph idx="1"/>
          </p:nvPr>
        </p:nvSpPr>
        <p:spPr>
          <a:xfrm>
            <a:off x="982132" y="847816"/>
            <a:ext cx="8046457" cy="6045693"/>
          </a:xfrm>
        </p:spPr>
        <p:txBody>
          <a:bodyPr>
            <a:normAutofit/>
          </a:bodyPr>
          <a:lstStyle/>
          <a:p>
            <a:r>
              <a:rPr lang="en-US" dirty="0"/>
              <a:t>Ideally, we identify a predictive model that accurately (without error) predicts future data</a:t>
            </a:r>
          </a:p>
          <a:p>
            <a:r>
              <a:rPr lang="en-US" dirty="0"/>
              <a:t>…. realistically, we never fully achieve this:</a:t>
            </a:r>
          </a:p>
          <a:p>
            <a:pPr lvl="1"/>
            <a:r>
              <a:rPr lang="en-US" dirty="0"/>
              <a:t>“The map is not the territory” </a:t>
            </a:r>
            <a:r>
              <a:rPr lang="en-US" sz="1100" dirty="0"/>
              <a:t>(Eric Bell)</a:t>
            </a:r>
          </a:p>
          <a:p>
            <a:pPr lvl="1"/>
            <a:r>
              <a:rPr lang="en-US" dirty="0"/>
              <a:t>The world is noisy and stochastic</a:t>
            </a:r>
          </a:p>
          <a:p>
            <a:pPr lvl="2"/>
            <a:r>
              <a:rPr lang="en-US" dirty="0"/>
              <a:t>Even an </a:t>
            </a:r>
            <a:r>
              <a:rPr lang="en-US" i="1" dirty="0"/>
              <a:t>ideal</a:t>
            </a:r>
            <a:r>
              <a:rPr lang="en-US" dirty="0"/>
              <a:t> model will exhibit error when fitting to </a:t>
            </a:r>
            <a:r>
              <a:rPr lang="en-US" i="1" dirty="0"/>
              <a:t>real</a:t>
            </a:r>
            <a:r>
              <a:rPr lang="en-US" dirty="0"/>
              <a:t> world</a:t>
            </a:r>
          </a:p>
          <a:p>
            <a:pPr marL="285750" lvl="1"/>
            <a:r>
              <a:rPr lang="en-US" sz="2400" dirty="0"/>
              <a:t>“All models are wrong, but some are useful”</a:t>
            </a:r>
            <a:r>
              <a:rPr lang="en-US" sz="1100" dirty="0"/>
              <a:t>(George E. P. Box)</a:t>
            </a:r>
          </a:p>
          <a:p>
            <a:pPr lvl="1"/>
            <a:r>
              <a:rPr lang="en-US" dirty="0"/>
              <a:t>Despite this lack of perfection, we can minimize expected error when predicting future data to such a degree that it significantly improves decision making.</a:t>
            </a:r>
          </a:p>
          <a:p>
            <a:r>
              <a:rPr lang="en-US" dirty="0"/>
              <a:t>Predictive analytics offers a set of practices, tools and approaches that can help us achieve “good” models that prove reasonably accurate.</a:t>
            </a:r>
          </a:p>
          <a:p>
            <a:endParaRPr lang="en-CA" dirty="0"/>
          </a:p>
        </p:txBody>
      </p:sp>
    </p:spTree>
    <p:extLst>
      <p:ext uri="{BB962C8B-B14F-4D97-AF65-F5344CB8AC3E}">
        <p14:creationId xmlns:p14="http://schemas.microsoft.com/office/powerpoint/2010/main" val="188828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499" y="2583402"/>
            <a:ext cx="7704667" cy="847816"/>
          </a:xfrm>
        </p:spPr>
        <p:txBody>
          <a:bodyPr>
            <a:normAutofit fontScale="90000"/>
          </a:bodyPr>
          <a:lstStyle/>
          <a:p>
            <a:r>
              <a:rPr lang="en-US" dirty="0"/>
              <a:t>Context Setting… let’s begin with a quick review of the fundamentals</a:t>
            </a:r>
          </a:p>
        </p:txBody>
      </p:sp>
    </p:spTree>
    <p:extLst>
      <p:ext uri="{BB962C8B-B14F-4D97-AF65-F5344CB8AC3E}">
        <p14:creationId xmlns:p14="http://schemas.microsoft.com/office/powerpoint/2010/main" val="396289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Data Labeling</a:t>
            </a:r>
          </a:p>
        </p:txBody>
      </p:sp>
      <p:sp>
        <p:nvSpPr>
          <p:cNvPr id="6" name="TextBox 100"/>
          <p:cNvSpPr txBox="1">
            <a:spLocks noChangeArrowheads="1"/>
          </p:cNvSpPr>
          <p:nvPr/>
        </p:nvSpPr>
        <p:spPr bwMode="auto">
          <a:xfrm>
            <a:off x="1330325" y="4966586"/>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dirty="0"/>
              <a:t>Each row in our table is an </a:t>
            </a:r>
            <a:r>
              <a:rPr lang="en-US" altLang="en-US" u="sng" dirty="0"/>
              <a:t>observation</a:t>
            </a:r>
            <a:r>
              <a:rPr lang="en-US" altLang="en-US" dirty="0"/>
              <a:t>, also known as </a:t>
            </a:r>
            <a:r>
              <a:rPr lang="en-US" altLang="en-US" i="1" u="sng" dirty="0"/>
              <a:t>cases</a:t>
            </a:r>
            <a:r>
              <a:rPr lang="en-US" altLang="en-US" dirty="0"/>
              <a:t>.</a:t>
            </a:r>
          </a:p>
        </p:txBody>
      </p:sp>
      <p:sp>
        <p:nvSpPr>
          <p:cNvPr id="7" name="TextBox 102"/>
          <p:cNvSpPr txBox="1">
            <a:spLocks noChangeArrowheads="1"/>
          </p:cNvSpPr>
          <p:nvPr/>
        </p:nvSpPr>
        <p:spPr bwMode="auto">
          <a:xfrm>
            <a:off x="4965700" y="1533276"/>
            <a:ext cx="40386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dirty="0"/>
              <a:t>In predictive modeling we identify and label variables as </a:t>
            </a:r>
            <a:r>
              <a:rPr lang="en-US" altLang="en-US" i="1" dirty="0"/>
              <a:t>inputs </a:t>
            </a:r>
            <a:r>
              <a:rPr lang="en-US" altLang="en-US" dirty="0"/>
              <a:t>and </a:t>
            </a:r>
            <a:r>
              <a:rPr lang="en-US" altLang="en-US" i="1" dirty="0"/>
              <a:t>targets.</a:t>
            </a:r>
          </a:p>
          <a:p>
            <a:pPr eaLnBrk="1" hangingPunct="1"/>
            <a:endParaRPr lang="en-US" altLang="en-US" i="1" dirty="0"/>
          </a:p>
          <a:p>
            <a:pPr eaLnBrk="1" hangingPunct="1"/>
            <a:r>
              <a:rPr lang="en-US" altLang="en-US" sz="1400" i="1" dirty="0"/>
              <a:t>NOTE: You may also hear similar terms such as </a:t>
            </a:r>
            <a:r>
              <a:rPr lang="en-US" altLang="en-US" sz="1400" i="1" u="sng" dirty="0"/>
              <a:t>Independent and Dependent</a:t>
            </a:r>
            <a:r>
              <a:rPr lang="en-US" altLang="en-US" sz="1400" i="1" dirty="0"/>
              <a:t> variables, </a:t>
            </a:r>
          </a:p>
          <a:p>
            <a:pPr eaLnBrk="1" hangingPunct="1"/>
            <a:r>
              <a:rPr lang="en-US" altLang="en-US" sz="1400" i="1" u="sng" dirty="0"/>
              <a:t>Explanatory and Response </a:t>
            </a:r>
            <a:r>
              <a:rPr lang="en-US" altLang="en-US" sz="1400" i="1" dirty="0"/>
              <a:t>variables. </a:t>
            </a:r>
          </a:p>
          <a:p>
            <a:pPr eaLnBrk="1" hangingPunct="1"/>
            <a:endParaRPr lang="en-US" altLang="en-US" sz="1400" i="1" dirty="0"/>
          </a:p>
          <a:p>
            <a:pPr eaLnBrk="1" hangingPunct="1"/>
            <a:r>
              <a:rPr lang="en-US" altLang="en-US" sz="1400" i="1" dirty="0"/>
              <a:t>Though there are subtle differences between these terms, today we will see these as essentially “meaning” the same thing</a:t>
            </a:r>
            <a:endParaRPr lang="en-US" altLang="en-US" sz="1400" dirty="0"/>
          </a:p>
        </p:txBody>
      </p:sp>
      <p:grpSp>
        <p:nvGrpSpPr>
          <p:cNvPr id="8" name="Group 1"/>
          <p:cNvGrpSpPr>
            <a:grpSpLocks/>
          </p:cNvGrpSpPr>
          <p:nvPr/>
        </p:nvGrpSpPr>
        <p:grpSpPr bwMode="auto">
          <a:xfrm>
            <a:off x="1143000" y="1570840"/>
            <a:ext cx="3621088" cy="2436812"/>
            <a:chOff x="685800" y="1233488"/>
            <a:chExt cx="3621084" cy="2436812"/>
          </a:xfrm>
        </p:grpSpPr>
        <p:sp>
          <p:nvSpPr>
            <p:cNvPr id="9" name="Rectangle 3"/>
            <p:cNvSpPr>
              <a:spLocks noChangeArrowheads="1"/>
            </p:cNvSpPr>
            <p:nvPr/>
          </p:nvSpPr>
          <p:spPr bwMode="auto">
            <a:xfrm>
              <a:off x="763588" y="1568450"/>
              <a:ext cx="2754309"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0"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 name="Rectangle 10"/>
            <p:cNvSpPr/>
            <p:nvPr/>
          </p:nvSpPr>
          <p:spPr bwMode="auto">
            <a:xfrm>
              <a:off x="882650"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 name="Rectangle 12"/>
            <p:cNvSpPr/>
            <p:nvPr/>
          </p:nvSpPr>
          <p:spPr bwMode="auto">
            <a:xfrm>
              <a:off x="882650"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 name="Rectangle 14"/>
            <p:cNvSpPr/>
            <p:nvPr/>
          </p:nvSpPr>
          <p:spPr bwMode="auto">
            <a:xfrm>
              <a:off x="882650"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 name="Rectangle 16"/>
            <p:cNvSpPr/>
            <p:nvPr/>
          </p:nvSpPr>
          <p:spPr bwMode="auto">
            <a:xfrm>
              <a:off x="882650"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 name="Rectangle 18"/>
            <p:cNvSpPr/>
            <p:nvPr/>
          </p:nvSpPr>
          <p:spPr bwMode="auto">
            <a:xfrm>
              <a:off x="882650"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35" name="Group 171"/>
            <p:cNvGrpSpPr>
              <a:grpSpLocks/>
            </p:cNvGrpSpPr>
            <p:nvPr/>
          </p:nvGrpSpPr>
          <p:grpSpPr bwMode="auto">
            <a:xfrm>
              <a:off x="785813" y="1582738"/>
              <a:ext cx="660400" cy="322262"/>
              <a:chOff x="769225" y="3995953"/>
              <a:chExt cx="615589" cy="326003"/>
            </a:xfrm>
          </p:grpSpPr>
          <p:sp>
            <p:nvSpPr>
              <p:cNvPr id="78" name="Rectangle 77"/>
              <p:cNvSpPr/>
              <p:nvPr/>
            </p:nvSpPr>
            <p:spPr bwMode="auto">
              <a:xfrm>
                <a:off x="769225" y="3995953"/>
                <a:ext cx="615588"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79" name="Rectangle 78"/>
              <p:cNvSpPr/>
              <p:nvPr/>
            </p:nvSpPr>
            <p:spPr bwMode="auto">
              <a:xfrm>
                <a:off x="850612" y="4074643"/>
                <a:ext cx="45281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6" name="Group 181"/>
            <p:cNvGrpSpPr>
              <a:grpSpLocks/>
            </p:cNvGrpSpPr>
            <p:nvPr/>
          </p:nvGrpSpPr>
          <p:grpSpPr bwMode="auto">
            <a:xfrm>
              <a:off x="1465263" y="1582738"/>
              <a:ext cx="658812" cy="322262"/>
              <a:chOff x="769225" y="3995953"/>
              <a:chExt cx="615589" cy="326003"/>
            </a:xfrm>
          </p:grpSpPr>
          <p:sp>
            <p:nvSpPr>
              <p:cNvPr id="76"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7" name="Rectangle 76"/>
              <p:cNvSpPr/>
              <p:nvPr/>
            </p:nvSpPr>
            <p:spPr bwMode="auto">
              <a:xfrm>
                <a:off x="850808" y="4074643"/>
                <a:ext cx="452421"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7" name="Group 184"/>
            <p:cNvGrpSpPr>
              <a:grpSpLocks/>
            </p:cNvGrpSpPr>
            <p:nvPr/>
          </p:nvGrpSpPr>
          <p:grpSpPr bwMode="auto">
            <a:xfrm>
              <a:off x="2144713" y="1582738"/>
              <a:ext cx="658812" cy="322262"/>
              <a:chOff x="769225" y="3995953"/>
              <a:chExt cx="615589" cy="326003"/>
            </a:xfrm>
          </p:grpSpPr>
          <p:sp>
            <p:nvSpPr>
              <p:cNvPr id="74"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5" name="Rectangle 74"/>
              <p:cNvSpPr/>
              <p:nvPr/>
            </p:nvSpPr>
            <p:spPr bwMode="auto">
              <a:xfrm>
                <a:off x="850807" y="4074643"/>
                <a:ext cx="452421"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8" name="Group 187"/>
            <p:cNvGrpSpPr>
              <a:grpSpLocks/>
            </p:cNvGrpSpPr>
            <p:nvPr/>
          </p:nvGrpSpPr>
          <p:grpSpPr bwMode="auto">
            <a:xfrm>
              <a:off x="2824163" y="1582738"/>
              <a:ext cx="660400" cy="322262"/>
              <a:chOff x="769225" y="3995953"/>
              <a:chExt cx="615589" cy="326003"/>
            </a:xfrm>
          </p:grpSpPr>
          <p:sp>
            <p:nvSpPr>
              <p:cNvPr id="72"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3" name="Rectangle 72"/>
              <p:cNvSpPr/>
              <p:nvPr/>
            </p:nvSpPr>
            <p:spPr bwMode="auto">
              <a:xfrm>
                <a:off x="850611" y="4074643"/>
                <a:ext cx="45281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9" name="TextBox 38"/>
            <p:cNvSpPr txBox="1"/>
            <p:nvPr/>
          </p:nvSpPr>
          <p:spPr bwMode="auto">
            <a:xfrm>
              <a:off x="1827212" y="1574800"/>
              <a:ext cx="627061"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40" name="Group 121"/>
            <p:cNvGrpSpPr>
              <a:grpSpLocks/>
            </p:cNvGrpSpPr>
            <p:nvPr/>
          </p:nvGrpSpPr>
          <p:grpSpPr bwMode="auto">
            <a:xfrm>
              <a:off x="3516313" y="1568450"/>
              <a:ext cx="703262" cy="2101850"/>
              <a:chOff x="3516313" y="3826177"/>
              <a:chExt cx="703262" cy="2101849"/>
            </a:xfrm>
          </p:grpSpPr>
          <p:sp>
            <p:nvSpPr>
              <p:cNvPr id="63" name="Rectangle 3"/>
              <p:cNvSpPr>
                <a:spLocks noChangeArrowheads="1"/>
              </p:cNvSpPr>
              <p:nvPr/>
            </p:nvSpPr>
            <p:spPr bwMode="auto">
              <a:xfrm>
                <a:off x="3516310" y="3826177"/>
                <a:ext cx="70326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64"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6"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7"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9"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0" name="Rectangle 69"/>
              <p:cNvSpPr/>
              <p:nvPr/>
            </p:nvSpPr>
            <p:spPr bwMode="auto">
              <a:xfrm>
                <a:off x="3627435" y="3927777"/>
                <a:ext cx="487361"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1" name="TextBox 70"/>
              <p:cNvSpPr txBox="1"/>
              <p:nvPr/>
            </p:nvSpPr>
            <p:spPr>
              <a:xfrm>
                <a:off x="3560760" y="3832527"/>
                <a:ext cx="595311"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41" name="Rectangle 40"/>
            <p:cNvSpPr/>
            <p:nvPr/>
          </p:nvSpPr>
          <p:spPr bwMode="auto">
            <a:xfrm>
              <a:off x="728610" y="2210048"/>
              <a:ext cx="3578274" cy="438156"/>
            </a:xfrm>
            <a:prstGeom prst="rect">
              <a:avLst/>
            </a:prstGeom>
            <a:noFill/>
            <a:ln w="76200" cap="flat" cmpd="sng" algn="ctr">
              <a:solidFill>
                <a:srgbClr val="00CC00"/>
              </a:solidFill>
              <a:prstDash val="solid"/>
              <a:round/>
              <a:headEnd type="none" w="med" len="med"/>
              <a:tailEnd type="none" w="med" len="med"/>
            </a:ln>
            <a:effectLst>
              <a:softEdge rad="31750"/>
            </a:effectLst>
          </p:spPr>
          <p:txBody>
            <a:bodyPr lIns="88900" tIns="88900" rIns="88900" bIns="88900"/>
            <a:lstStyle/>
            <a:p>
              <a:pPr algn="ctr">
                <a:defRPr/>
              </a:pPr>
              <a:endParaRPr lang="en-US" dirty="0">
                <a:latin typeface="Arial"/>
                <a:cs typeface="Arial" charset="0"/>
              </a:endParaRPr>
            </a:p>
          </p:txBody>
        </p:sp>
        <p:sp>
          <p:nvSpPr>
            <p:cNvPr id="42" name="Text Box 10"/>
            <p:cNvSpPr txBox="1">
              <a:spLocks noChangeArrowheads="1"/>
            </p:cNvSpPr>
            <p:nvPr/>
          </p:nvSpPr>
          <p:spPr bwMode="auto">
            <a:xfrm>
              <a:off x="685800" y="1233488"/>
              <a:ext cx="1752598" cy="369887"/>
            </a:xfrm>
            <a:prstGeom prst="rect">
              <a:avLst/>
            </a:prstGeom>
            <a:noFill/>
            <a:ln w="28575">
              <a:noFill/>
              <a:miter lim="800000"/>
              <a:headEnd/>
              <a:tailEnd type="none" w="med" len="lg"/>
            </a:ln>
          </p:spPr>
          <p:txBody>
            <a:bodyPr>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sp>
          <p:nvSpPr>
            <p:cNvPr id="43" name="Rectangle 42"/>
            <p:cNvSpPr/>
            <p:nvPr/>
          </p:nvSpPr>
          <p:spPr bwMode="auto">
            <a:xfrm>
              <a:off x="1562099"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4" name="Rectangle 43"/>
            <p:cNvSpPr/>
            <p:nvPr/>
          </p:nvSpPr>
          <p:spPr bwMode="auto">
            <a:xfrm>
              <a:off x="1562099"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5" name="Rectangle 44"/>
            <p:cNvSpPr/>
            <p:nvPr/>
          </p:nvSpPr>
          <p:spPr bwMode="auto">
            <a:xfrm>
              <a:off x="1562099"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6" name="Rectangle 45"/>
            <p:cNvSpPr/>
            <p:nvPr/>
          </p:nvSpPr>
          <p:spPr bwMode="auto">
            <a:xfrm>
              <a:off x="1562099"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7" name="Rectangle 46"/>
            <p:cNvSpPr/>
            <p:nvPr/>
          </p:nvSpPr>
          <p:spPr bwMode="auto">
            <a:xfrm>
              <a:off x="1562099"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8" name="Rectangle 47"/>
            <p:cNvSpPr/>
            <p:nvPr/>
          </p:nvSpPr>
          <p:spPr bwMode="auto">
            <a:xfrm>
              <a:off x="2235198"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9" name="Rectangle 48"/>
            <p:cNvSpPr/>
            <p:nvPr/>
          </p:nvSpPr>
          <p:spPr bwMode="auto">
            <a:xfrm>
              <a:off x="2235198"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0" name="Rectangle 49"/>
            <p:cNvSpPr/>
            <p:nvPr/>
          </p:nvSpPr>
          <p:spPr bwMode="auto">
            <a:xfrm>
              <a:off x="2235198"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1" name="Rectangle 50"/>
            <p:cNvSpPr/>
            <p:nvPr/>
          </p:nvSpPr>
          <p:spPr bwMode="auto">
            <a:xfrm>
              <a:off x="2235198"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2" name="Rectangle 51"/>
            <p:cNvSpPr/>
            <p:nvPr/>
          </p:nvSpPr>
          <p:spPr bwMode="auto">
            <a:xfrm>
              <a:off x="2235198"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3" name="Rectangle 52"/>
            <p:cNvSpPr/>
            <p:nvPr/>
          </p:nvSpPr>
          <p:spPr bwMode="auto">
            <a:xfrm>
              <a:off x="2920998"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4" name="Rectangle 53"/>
            <p:cNvSpPr/>
            <p:nvPr/>
          </p:nvSpPr>
          <p:spPr bwMode="auto">
            <a:xfrm>
              <a:off x="2920998"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5" name="Rectangle 54"/>
            <p:cNvSpPr/>
            <p:nvPr/>
          </p:nvSpPr>
          <p:spPr bwMode="auto">
            <a:xfrm>
              <a:off x="2920998"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6" name="Rectangle 55"/>
            <p:cNvSpPr/>
            <p:nvPr/>
          </p:nvSpPr>
          <p:spPr bwMode="auto">
            <a:xfrm>
              <a:off x="2920998"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7" name="Rectangle 56"/>
            <p:cNvSpPr/>
            <p:nvPr/>
          </p:nvSpPr>
          <p:spPr bwMode="auto">
            <a:xfrm>
              <a:off x="2920998"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8" name="Rectangle 57"/>
            <p:cNvSpPr/>
            <p:nvPr/>
          </p:nvSpPr>
          <p:spPr bwMode="auto">
            <a:xfrm>
              <a:off x="3632197" y="2006600"/>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9" name="Rectangle 58"/>
            <p:cNvSpPr/>
            <p:nvPr/>
          </p:nvSpPr>
          <p:spPr bwMode="auto">
            <a:xfrm>
              <a:off x="3632197" y="235426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0" name="Rectangle 59"/>
            <p:cNvSpPr/>
            <p:nvPr/>
          </p:nvSpPr>
          <p:spPr bwMode="auto">
            <a:xfrm>
              <a:off x="3632197" y="339248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1" name="Rectangle 60"/>
            <p:cNvSpPr/>
            <p:nvPr/>
          </p:nvSpPr>
          <p:spPr bwMode="auto">
            <a:xfrm>
              <a:off x="3632197" y="3046413"/>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2" name="Rectangle 61"/>
            <p:cNvSpPr/>
            <p:nvPr/>
          </p:nvSpPr>
          <p:spPr bwMode="auto">
            <a:xfrm>
              <a:off x="3632197" y="2700338"/>
              <a:ext cx="485774"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109286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Identify a Predictive Model</a:t>
            </a:r>
          </a:p>
        </p:txBody>
      </p:sp>
      <p:sp>
        <p:nvSpPr>
          <p:cNvPr id="80" name="Isosceles Triangle 79"/>
          <p:cNvSpPr/>
          <p:nvPr/>
        </p:nvSpPr>
        <p:spPr bwMode="auto">
          <a:xfrm rot="5400000">
            <a:off x="4737099" y="3225987"/>
            <a:ext cx="561975" cy="457200"/>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81" name="TextBox 80"/>
          <p:cNvSpPr txBox="1"/>
          <p:nvPr/>
        </p:nvSpPr>
        <p:spPr>
          <a:xfrm>
            <a:off x="5419725" y="2865624"/>
            <a:ext cx="3724275" cy="923330"/>
          </a:xfrm>
          <a:prstGeom prst="rect">
            <a:avLst/>
          </a:prstGeom>
          <a:noFill/>
          <a:effectLst/>
        </p:spPr>
        <p:txBody>
          <a:bodyPr>
            <a:spAutoFit/>
          </a:bodyPr>
          <a:lstStyle/>
          <a:p>
            <a:pPr>
              <a:defRPr/>
            </a:pPr>
            <a:r>
              <a:rPr lang="en-US" b="1" i="1" dirty="0">
                <a:solidFill>
                  <a:schemeClr val="tx2">
                    <a:lumMod val="50000"/>
                  </a:schemeClr>
                </a:solidFill>
                <a:latin typeface="+mj-lt"/>
                <a:cs typeface="Arial" charset="0"/>
              </a:rPr>
              <a:t>Our goal is to identify a “Good” model that associates the observed inputs to observed targets</a:t>
            </a:r>
          </a:p>
        </p:txBody>
      </p:sp>
      <p:sp>
        <p:nvSpPr>
          <p:cNvPr id="82" name="Text Box 10"/>
          <p:cNvSpPr txBox="1">
            <a:spLocks noChangeArrowheads="1"/>
          </p:cNvSpPr>
          <p:nvPr/>
        </p:nvSpPr>
        <p:spPr bwMode="auto">
          <a:xfrm>
            <a:off x="976312" y="2014724"/>
            <a:ext cx="1752600" cy="369887"/>
          </a:xfrm>
          <a:prstGeom prst="rect">
            <a:avLst/>
          </a:prstGeom>
          <a:noFill/>
          <a:ln w="28575">
            <a:noFill/>
            <a:miter lim="800000"/>
            <a:headEnd/>
            <a:tailEnd type="none" w="med" len="lg"/>
          </a:ln>
        </p:spPr>
        <p:txBody>
          <a:bodyPr>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grpSp>
        <p:nvGrpSpPr>
          <p:cNvPr id="83" name="Group 1"/>
          <p:cNvGrpSpPr>
            <a:grpSpLocks/>
          </p:cNvGrpSpPr>
          <p:nvPr/>
        </p:nvGrpSpPr>
        <p:grpSpPr bwMode="auto">
          <a:xfrm>
            <a:off x="1054100" y="2349686"/>
            <a:ext cx="3455987" cy="2101850"/>
            <a:chOff x="763588" y="1568450"/>
            <a:chExt cx="3455987" cy="2101850"/>
          </a:xfrm>
        </p:grpSpPr>
        <p:sp>
          <p:nvSpPr>
            <p:cNvPr id="84"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85"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6" name="Rectangle 85"/>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8" name="Rectangle 87"/>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9"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0" name="Rectangle 89"/>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1"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2" name="Rectangle 91"/>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3"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4" name="Rectangle 93"/>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5"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6"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7"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8"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9"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0"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1"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2"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3"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4"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5"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6"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7"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8"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9"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10" name="Group 171"/>
            <p:cNvGrpSpPr>
              <a:grpSpLocks/>
            </p:cNvGrpSpPr>
            <p:nvPr/>
          </p:nvGrpSpPr>
          <p:grpSpPr bwMode="auto">
            <a:xfrm>
              <a:off x="785813" y="1582738"/>
              <a:ext cx="660400" cy="322262"/>
              <a:chOff x="769225" y="3995953"/>
              <a:chExt cx="615589" cy="326003"/>
            </a:xfrm>
          </p:grpSpPr>
          <p:sp>
            <p:nvSpPr>
              <p:cNvPr id="151" name="Rectangle 150"/>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152" name="Rectangle 15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11" name="Group 181"/>
            <p:cNvGrpSpPr>
              <a:grpSpLocks/>
            </p:cNvGrpSpPr>
            <p:nvPr/>
          </p:nvGrpSpPr>
          <p:grpSpPr bwMode="auto">
            <a:xfrm>
              <a:off x="1465263" y="1582738"/>
              <a:ext cx="658812" cy="322262"/>
              <a:chOff x="769225" y="3995953"/>
              <a:chExt cx="615589" cy="326003"/>
            </a:xfrm>
          </p:grpSpPr>
          <p:sp>
            <p:nvSpPr>
              <p:cNvPr id="149"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0" name="Rectangle 149"/>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12" name="Group 184"/>
            <p:cNvGrpSpPr>
              <a:grpSpLocks/>
            </p:cNvGrpSpPr>
            <p:nvPr/>
          </p:nvGrpSpPr>
          <p:grpSpPr bwMode="auto">
            <a:xfrm>
              <a:off x="2144713" y="1582738"/>
              <a:ext cx="658812" cy="322262"/>
              <a:chOff x="769225" y="3995953"/>
              <a:chExt cx="615589" cy="326003"/>
            </a:xfrm>
          </p:grpSpPr>
          <p:sp>
            <p:nvSpPr>
              <p:cNvPr id="147"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8" name="Rectangle 147"/>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13" name="Group 187"/>
            <p:cNvGrpSpPr>
              <a:grpSpLocks/>
            </p:cNvGrpSpPr>
            <p:nvPr/>
          </p:nvGrpSpPr>
          <p:grpSpPr bwMode="auto">
            <a:xfrm>
              <a:off x="2824163" y="1582738"/>
              <a:ext cx="660400" cy="322262"/>
              <a:chOff x="769225" y="3995953"/>
              <a:chExt cx="615589" cy="326003"/>
            </a:xfrm>
          </p:grpSpPr>
          <p:sp>
            <p:nvSpPr>
              <p:cNvPr id="145"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6" name="Rectangle 145"/>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14" name="TextBox 113"/>
            <p:cNvSpPr txBox="1"/>
            <p:nvPr/>
          </p:nvSpPr>
          <p:spPr bwMode="auto">
            <a:xfrm>
              <a:off x="1827213" y="1574800"/>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115" name="Group 121"/>
            <p:cNvGrpSpPr>
              <a:grpSpLocks/>
            </p:cNvGrpSpPr>
            <p:nvPr/>
          </p:nvGrpSpPr>
          <p:grpSpPr bwMode="auto">
            <a:xfrm>
              <a:off x="3516313" y="1568450"/>
              <a:ext cx="703262" cy="2101850"/>
              <a:chOff x="3516313" y="3826177"/>
              <a:chExt cx="703262" cy="2101849"/>
            </a:xfrm>
          </p:grpSpPr>
          <p:sp>
            <p:nvSpPr>
              <p:cNvPr id="136"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37"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8"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9"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0"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2"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3" name="Rectangle 142"/>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4" name="TextBox 143"/>
              <p:cNvSpPr txBox="1"/>
              <p:nvPr/>
            </p:nvSpPr>
            <p:spPr>
              <a:xfrm>
                <a:off x="3560763" y="3832527"/>
                <a:ext cx="59531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116" name="Rectangle 115"/>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7" name="Rectangle 116"/>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8" name="Rectangle 117"/>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9" name="Rectangle 118"/>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0" name="Rectangle 119"/>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1" name="Rectangle 120"/>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2" name="Rectangle 121"/>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3" name="Rectangle 122"/>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4" name="Rectangle 123"/>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5" name="Rectangle 124"/>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6" name="Rectangle 125"/>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7" name="Rectangle 126"/>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8" name="Rectangle 127"/>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9" name="Rectangle 128"/>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0" name="Rectangle 129"/>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1" name="Rectangle 130"/>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2" name="Rectangle 131"/>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3" name="Rectangle 132"/>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4" name="Rectangle 133"/>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5" name="Rectangle 134"/>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191162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3255" y="148040"/>
            <a:ext cx="7704667" cy="847816"/>
          </a:xfrm>
        </p:spPr>
        <p:txBody>
          <a:bodyPr>
            <a:normAutofit fontScale="90000"/>
          </a:bodyPr>
          <a:lstStyle/>
          <a:p>
            <a:r>
              <a:rPr lang="en-US" dirty="0"/>
              <a:t>Predictive Models “Predict” Target values</a:t>
            </a:r>
          </a:p>
        </p:txBody>
      </p:sp>
      <p:sp>
        <p:nvSpPr>
          <p:cNvPr id="80" name="Isosceles Triangle 79"/>
          <p:cNvSpPr>
            <a:spLocks noChangeArrowheads="1"/>
          </p:cNvSpPr>
          <p:nvPr/>
        </p:nvSpPr>
        <p:spPr bwMode="auto">
          <a:xfrm rot="5400000">
            <a:off x="4408857" y="3129920"/>
            <a:ext cx="561975" cy="457200"/>
          </a:xfrm>
          <a:prstGeom prst="triangle">
            <a:avLst>
              <a:gd name="adj" fmla="val 50000"/>
            </a:avLst>
          </a:prstGeom>
          <a:solidFill>
            <a:schemeClr val="accent2"/>
          </a:solidFill>
          <a:ln w="38100" algn="ctr">
            <a:noFill/>
            <a:round/>
            <a:headEnd/>
            <a:tailEn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grpSp>
        <p:nvGrpSpPr>
          <p:cNvPr id="81" name="Group 138"/>
          <p:cNvGrpSpPr>
            <a:grpSpLocks/>
          </p:cNvGrpSpPr>
          <p:nvPr/>
        </p:nvGrpSpPr>
        <p:grpSpPr bwMode="auto">
          <a:xfrm>
            <a:off x="5069258" y="2252032"/>
            <a:ext cx="979487" cy="2101850"/>
            <a:chOff x="3476893" y="3826177"/>
            <a:chExt cx="770353"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5" name="TextBox 94"/>
            <p:cNvSpPr txBox="1"/>
            <p:nvPr/>
          </p:nvSpPr>
          <p:spPr>
            <a:xfrm>
              <a:off x="3476893" y="3832527"/>
              <a:ext cx="77035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predictions</a:t>
              </a:r>
            </a:p>
          </p:txBody>
        </p:sp>
      </p:grpSp>
      <p:sp>
        <p:nvSpPr>
          <p:cNvPr id="96" name="TextBox 95"/>
          <p:cNvSpPr txBox="1"/>
          <p:nvPr/>
        </p:nvSpPr>
        <p:spPr>
          <a:xfrm>
            <a:off x="6357367" y="2437769"/>
            <a:ext cx="2662238" cy="1754326"/>
          </a:xfrm>
          <a:prstGeom prst="rect">
            <a:avLst/>
          </a:prstGeom>
          <a:noFill/>
          <a:effectLst/>
        </p:spPr>
        <p:txBody>
          <a:bodyPr>
            <a:spAutoFit/>
          </a:bodyPr>
          <a:lstStyle/>
          <a:p>
            <a:pPr>
              <a:defRPr/>
            </a:pPr>
            <a:r>
              <a:rPr lang="en-US" b="1" dirty="0">
                <a:solidFill>
                  <a:schemeClr val="tx2"/>
                </a:solidFill>
                <a:latin typeface="+mj-lt"/>
                <a:cs typeface="Arial" charset="0"/>
              </a:rPr>
              <a:t>A predictive model, when given a set of input measurements, produces “predictions” of what the target value will be</a:t>
            </a:r>
          </a:p>
        </p:txBody>
      </p:sp>
      <p:grpSp>
        <p:nvGrpSpPr>
          <p:cNvPr id="97" name="Group 1"/>
          <p:cNvGrpSpPr>
            <a:grpSpLocks/>
          </p:cNvGrpSpPr>
          <p:nvPr/>
        </p:nvGrpSpPr>
        <p:grpSpPr bwMode="auto">
          <a:xfrm>
            <a:off x="1411658" y="2252032"/>
            <a:ext cx="2754312" cy="2101850"/>
            <a:chOff x="763588" y="1568450"/>
            <a:chExt cx="2754312" cy="2101850"/>
          </a:xfrm>
        </p:grpSpPr>
        <p:sp>
          <p:nvSpPr>
            <p:cNvPr id="98"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99"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0" name="Rectangle 99"/>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1"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2" name="Rectangle 101"/>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3"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4" name="Rectangle 103"/>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5"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6" name="Rectangle 105"/>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7"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8" name="Rectangle 107"/>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9"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0"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1"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2"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3"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4"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5"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6"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7"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8"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9"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20"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21"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22"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23"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24" name="Group 171"/>
            <p:cNvGrpSpPr>
              <a:grpSpLocks/>
            </p:cNvGrpSpPr>
            <p:nvPr/>
          </p:nvGrpSpPr>
          <p:grpSpPr bwMode="auto">
            <a:xfrm>
              <a:off x="785813" y="1582738"/>
              <a:ext cx="660400" cy="322262"/>
              <a:chOff x="769225" y="3995953"/>
              <a:chExt cx="615589" cy="326003"/>
            </a:xfrm>
          </p:grpSpPr>
          <p:sp>
            <p:nvSpPr>
              <p:cNvPr id="150" name="Rectangle 149"/>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151" name="Rectangle 150"/>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25" name="Group 181"/>
            <p:cNvGrpSpPr>
              <a:grpSpLocks/>
            </p:cNvGrpSpPr>
            <p:nvPr/>
          </p:nvGrpSpPr>
          <p:grpSpPr bwMode="auto">
            <a:xfrm>
              <a:off x="1465263" y="1582738"/>
              <a:ext cx="658812" cy="322262"/>
              <a:chOff x="769225" y="3995953"/>
              <a:chExt cx="615589" cy="326003"/>
            </a:xfrm>
          </p:grpSpPr>
          <p:sp>
            <p:nvSpPr>
              <p:cNvPr id="14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9" name="Rectangle 148"/>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26" name="Group 184"/>
            <p:cNvGrpSpPr>
              <a:grpSpLocks/>
            </p:cNvGrpSpPr>
            <p:nvPr/>
          </p:nvGrpSpPr>
          <p:grpSpPr bwMode="auto">
            <a:xfrm>
              <a:off x="2144713" y="1582738"/>
              <a:ext cx="658812" cy="322262"/>
              <a:chOff x="769225" y="3995953"/>
              <a:chExt cx="615589" cy="326003"/>
            </a:xfrm>
          </p:grpSpPr>
          <p:sp>
            <p:nvSpPr>
              <p:cNvPr id="14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7" name="Rectangle 146"/>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27" name="Group 187"/>
            <p:cNvGrpSpPr>
              <a:grpSpLocks/>
            </p:cNvGrpSpPr>
            <p:nvPr/>
          </p:nvGrpSpPr>
          <p:grpSpPr bwMode="auto">
            <a:xfrm>
              <a:off x="2824163" y="1582738"/>
              <a:ext cx="660400" cy="322262"/>
              <a:chOff x="769225" y="3995953"/>
              <a:chExt cx="615589" cy="326003"/>
            </a:xfrm>
          </p:grpSpPr>
          <p:sp>
            <p:nvSpPr>
              <p:cNvPr id="14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5" name="Rectangle 144"/>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28" name="TextBox 127"/>
            <p:cNvSpPr txBox="1"/>
            <p:nvPr/>
          </p:nvSpPr>
          <p:spPr bwMode="auto">
            <a:xfrm>
              <a:off x="1827213" y="1574800"/>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129" name="Rectangle 128"/>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0" name="Rectangle 129"/>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1" name="Rectangle 130"/>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2" name="Rectangle 131"/>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3" name="Rectangle 132"/>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4" name="Rectangle 133"/>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5" name="Rectangle 134"/>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6" name="Rectangle 135"/>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7" name="Rectangle 136"/>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8" name="Rectangle 137"/>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39" name="Rectangle 138"/>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0" name="Rectangle 139"/>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1" name="Rectangle 140"/>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2" name="Rectangle 141"/>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43" name="Rectangle 142"/>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52" name="Text Box 10"/>
          <p:cNvSpPr txBox="1">
            <a:spLocks noChangeArrowheads="1"/>
          </p:cNvSpPr>
          <p:nvPr/>
        </p:nvSpPr>
        <p:spPr bwMode="auto">
          <a:xfrm>
            <a:off x="1333870" y="1888495"/>
            <a:ext cx="2225676" cy="369332"/>
          </a:xfrm>
          <a:prstGeom prst="rect">
            <a:avLst/>
          </a:prstGeom>
          <a:noFill/>
          <a:ln w="28575">
            <a:noFill/>
            <a:miter lim="800000"/>
            <a:headEnd/>
            <a:tailEnd type="none" w="med" len="lg"/>
          </a:ln>
        </p:spPr>
        <p:txBody>
          <a:bodyPr wrap="square">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spTree>
    <p:extLst>
      <p:ext uri="{BB962C8B-B14F-4D97-AF65-F5344CB8AC3E}">
        <p14:creationId xmlns:p14="http://schemas.microsoft.com/office/powerpoint/2010/main" val="2612921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The Predictive Modeling Process</a:t>
            </a:r>
          </a:p>
        </p:txBody>
      </p:sp>
      <p:grpSp>
        <p:nvGrpSpPr>
          <p:cNvPr id="81" name="Group 138"/>
          <p:cNvGrpSpPr>
            <a:grpSpLocks/>
          </p:cNvGrpSpPr>
          <p:nvPr/>
        </p:nvGrpSpPr>
        <p:grpSpPr bwMode="auto">
          <a:xfrm>
            <a:off x="5054177" y="2356036"/>
            <a:ext cx="979487" cy="2101850"/>
            <a:chOff x="3476893" y="3826177"/>
            <a:chExt cx="770353"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5" name="TextBox 94"/>
            <p:cNvSpPr txBox="1"/>
            <p:nvPr/>
          </p:nvSpPr>
          <p:spPr>
            <a:xfrm>
              <a:off x="3476893" y="3832527"/>
              <a:ext cx="77035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predictions</a:t>
              </a:r>
            </a:p>
          </p:txBody>
        </p:sp>
      </p:grpSp>
      <p:sp>
        <p:nvSpPr>
          <p:cNvPr id="96" name="TextBox 95"/>
          <p:cNvSpPr txBox="1"/>
          <p:nvPr/>
        </p:nvSpPr>
        <p:spPr>
          <a:xfrm>
            <a:off x="6283431" y="2680057"/>
            <a:ext cx="2662238" cy="1477328"/>
          </a:xfrm>
          <a:prstGeom prst="rect">
            <a:avLst/>
          </a:prstGeom>
          <a:noFill/>
          <a:effectLst/>
        </p:spPr>
        <p:txBody>
          <a:bodyPr>
            <a:spAutoFit/>
          </a:bodyPr>
          <a:lstStyle/>
          <a:p>
            <a:pPr>
              <a:defRPr/>
            </a:pPr>
            <a:r>
              <a:rPr lang="en-US" i="1" dirty="0">
                <a:solidFill>
                  <a:schemeClr val="tx2">
                    <a:lumMod val="50000"/>
                  </a:schemeClr>
                </a:solidFill>
                <a:latin typeface="+mj-lt"/>
                <a:cs typeface="Arial" charset="0"/>
              </a:rPr>
              <a:t>Guided by known values of our target variable, </a:t>
            </a:r>
            <a:r>
              <a:rPr lang="en-US" b="1" i="1" u="sng" dirty="0">
                <a:solidFill>
                  <a:schemeClr val="tx2">
                    <a:lumMod val="50000"/>
                  </a:schemeClr>
                </a:solidFill>
                <a:latin typeface="+mj-lt"/>
                <a:cs typeface="Arial" charset="0"/>
              </a:rPr>
              <a:t>a number of candidate models are tested and “fine tuned”</a:t>
            </a:r>
            <a:r>
              <a:rPr lang="en-US" i="1" dirty="0">
                <a:solidFill>
                  <a:schemeClr val="tx2">
                    <a:lumMod val="50000"/>
                  </a:schemeClr>
                </a:solidFill>
                <a:latin typeface="+mj-lt"/>
                <a:cs typeface="Arial" charset="0"/>
              </a:rPr>
              <a:t>. </a:t>
            </a:r>
          </a:p>
        </p:txBody>
      </p:sp>
      <p:sp>
        <p:nvSpPr>
          <p:cNvPr id="152" name="Text Box 10"/>
          <p:cNvSpPr txBox="1">
            <a:spLocks noChangeArrowheads="1"/>
          </p:cNvSpPr>
          <p:nvPr/>
        </p:nvSpPr>
        <p:spPr bwMode="auto">
          <a:xfrm>
            <a:off x="972343" y="1892248"/>
            <a:ext cx="2225676" cy="369332"/>
          </a:xfrm>
          <a:prstGeom prst="rect">
            <a:avLst/>
          </a:prstGeom>
          <a:noFill/>
          <a:ln w="28575">
            <a:noFill/>
            <a:miter lim="800000"/>
            <a:headEnd/>
            <a:tailEnd type="none" w="med" len="lg"/>
          </a:ln>
        </p:spPr>
        <p:txBody>
          <a:bodyPr wrap="square">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grpSp>
        <p:nvGrpSpPr>
          <p:cNvPr id="76" name="Group 1"/>
          <p:cNvGrpSpPr>
            <a:grpSpLocks/>
          </p:cNvGrpSpPr>
          <p:nvPr/>
        </p:nvGrpSpPr>
        <p:grpSpPr bwMode="auto">
          <a:xfrm>
            <a:off x="1054100" y="2349686"/>
            <a:ext cx="3455987" cy="2101850"/>
            <a:chOff x="763588" y="1568450"/>
            <a:chExt cx="3455987" cy="2101850"/>
          </a:xfrm>
        </p:grpSpPr>
        <p:sp>
          <p:nvSpPr>
            <p:cNvPr id="77"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78"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9" name="Rectangle 78"/>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3"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4" name="Rectangle 153"/>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5"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6" name="Rectangle 155"/>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7"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8" name="Rectangle 157"/>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9"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0" name="Rectangle 159"/>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1"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2"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3"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4"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5"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6"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7"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8"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9"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0"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1"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2"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3"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4"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5"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76" name="Group 171"/>
            <p:cNvGrpSpPr>
              <a:grpSpLocks/>
            </p:cNvGrpSpPr>
            <p:nvPr/>
          </p:nvGrpSpPr>
          <p:grpSpPr bwMode="auto">
            <a:xfrm>
              <a:off x="785813" y="1582738"/>
              <a:ext cx="660400" cy="322262"/>
              <a:chOff x="769225" y="3995953"/>
              <a:chExt cx="615589" cy="326003"/>
            </a:xfrm>
          </p:grpSpPr>
          <p:sp>
            <p:nvSpPr>
              <p:cNvPr id="217" name="Rectangle 216"/>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18" name="Rectangle 217"/>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7" name="Group 181"/>
            <p:cNvGrpSpPr>
              <a:grpSpLocks/>
            </p:cNvGrpSpPr>
            <p:nvPr/>
          </p:nvGrpSpPr>
          <p:grpSpPr bwMode="auto">
            <a:xfrm>
              <a:off x="1465263" y="1582738"/>
              <a:ext cx="658812" cy="322262"/>
              <a:chOff x="769225" y="3995953"/>
              <a:chExt cx="615589" cy="326003"/>
            </a:xfrm>
          </p:grpSpPr>
          <p:sp>
            <p:nvSpPr>
              <p:cNvPr id="215"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215"/>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8" name="Group 184"/>
            <p:cNvGrpSpPr>
              <a:grpSpLocks/>
            </p:cNvGrpSpPr>
            <p:nvPr/>
          </p:nvGrpSpPr>
          <p:grpSpPr bwMode="auto">
            <a:xfrm>
              <a:off x="2144713" y="1582738"/>
              <a:ext cx="658812" cy="322262"/>
              <a:chOff x="769225" y="3995953"/>
              <a:chExt cx="615589" cy="326003"/>
            </a:xfrm>
          </p:grpSpPr>
          <p:sp>
            <p:nvSpPr>
              <p:cNvPr id="213"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4" name="Rectangle 213"/>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9" name="Group 187"/>
            <p:cNvGrpSpPr>
              <a:grpSpLocks/>
            </p:cNvGrpSpPr>
            <p:nvPr/>
          </p:nvGrpSpPr>
          <p:grpSpPr bwMode="auto">
            <a:xfrm>
              <a:off x="2824163" y="1582738"/>
              <a:ext cx="660400" cy="322262"/>
              <a:chOff x="769225" y="3995953"/>
              <a:chExt cx="615589" cy="326003"/>
            </a:xfrm>
          </p:grpSpPr>
          <p:sp>
            <p:nvSpPr>
              <p:cNvPr id="211"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80" name="TextBox 179"/>
            <p:cNvSpPr txBox="1"/>
            <p:nvPr/>
          </p:nvSpPr>
          <p:spPr bwMode="auto">
            <a:xfrm>
              <a:off x="1827213" y="1574800"/>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181" name="Group 121"/>
            <p:cNvGrpSpPr>
              <a:grpSpLocks/>
            </p:cNvGrpSpPr>
            <p:nvPr/>
          </p:nvGrpSpPr>
          <p:grpSpPr bwMode="auto">
            <a:xfrm>
              <a:off x="3516313" y="1568450"/>
              <a:ext cx="703262" cy="2101850"/>
              <a:chOff x="3516313" y="3826177"/>
              <a:chExt cx="703262" cy="2101849"/>
            </a:xfrm>
          </p:grpSpPr>
          <p:sp>
            <p:nvSpPr>
              <p:cNvPr id="202"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4"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5"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7"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9" name="Rectangle 208"/>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0" name="TextBox 209"/>
              <p:cNvSpPr txBox="1"/>
              <p:nvPr/>
            </p:nvSpPr>
            <p:spPr>
              <a:xfrm>
                <a:off x="3560763" y="3832527"/>
                <a:ext cx="59531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182" name="Rectangle 181"/>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3" name="Rectangle 182"/>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4" name="Rectangle 183"/>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5" name="Rectangle 184"/>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6" name="Rectangle 185"/>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7" name="Rectangle 186"/>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8" name="Rectangle 187"/>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9" name="Rectangle 188"/>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0" name="Rectangle 189"/>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1" name="Rectangle 190"/>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2" name="Rectangle 191"/>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3" name="Rectangle 192"/>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Rectangle 193"/>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Rectangle 194"/>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Rectangle 195"/>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Rectangle 196"/>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8" name="Rectangle 197"/>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9" name="Rectangle 198"/>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0" name="Rectangle 199"/>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1" name="Rectangle 200"/>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 name="Curved Right Arrow 1"/>
          <p:cNvSpPr/>
          <p:nvPr/>
        </p:nvSpPr>
        <p:spPr>
          <a:xfrm>
            <a:off x="4561774" y="3145817"/>
            <a:ext cx="258508" cy="6194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Curved Right Arrow 218"/>
          <p:cNvSpPr/>
          <p:nvPr/>
        </p:nvSpPr>
        <p:spPr>
          <a:xfrm rot="10622482">
            <a:off x="4772042" y="3284452"/>
            <a:ext cx="258508" cy="6194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1658937" y="816034"/>
            <a:ext cx="6358407" cy="369332"/>
          </a:xfrm>
          <a:prstGeom prst="rect">
            <a:avLst/>
          </a:prstGeom>
          <a:noFill/>
        </p:spPr>
        <p:txBody>
          <a:bodyPr wrap="none" rtlCol="0">
            <a:spAutoFit/>
          </a:bodyPr>
          <a:lstStyle/>
          <a:p>
            <a:r>
              <a:rPr lang="en-US" dirty="0"/>
              <a:t>Involves “training” a model to learn the best fit for the given data</a:t>
            </a:r>
          </a:p>
        </p:txBody>
      </p:sp>
    </p:spTree>
    <p:extLst>
      <p:ext uri="{BB962C8B-B14F-4D97-AF65-F5344CB8AC3E}">
        <p14:creationId xmlns:p14="http://schemas.microsoft.com/office/powerpoint/2010/main" val="326856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695" y="131197"/>
            <a:ext cx="7704667" cy="1981200"/>
          </a:xfrm>
        </p:spPr>
        <p:txBody>
          <a:bodyPr/>
          <a:lstStyle/>
          <a:p>
            <a:r>
              <a:rPr lang="en-US" dirty="0"/>
              <a:t>Schedule of remaining items…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83733150"/>
              </p:ext>
            </p:extLst>
          </p:nvPr>
        </p:nvGraphicFramePr>
        <p:xfrm>
          <a:off x="842838" y="1741336"/>
          <a:ext cx="7983110" cy="4444782"/>
        </p:xfrm>
        <a:graphic>
          <a:graphicData uri="http://schemas.openxmlformats.org/drawingml/2006/table">
            <a:tbl>
              <a:tblPr>
                <a:tableStyleId>{5C22544A-7EE6-4342-B048-85BDC9FD1C3A}</a:tableStyleId>
              </a:tblPr>
              <a:tblGrid>
                <a:gridCol w="891686">
                  <a:extLst>
                    <a:ext uri="{9D8B030D-6E8A-4147-A177-3AD203B41FA5}">
                      <a16:colId xmlns:a16="http://schemas.microsoft.com/office/drawing/2014/main" val="1500993840"/>
                    </a:ext>
                  </a:extLst>
                </a:gridCol>
                <a:gridCol w="2712911">
                  <a:extLst>
                    <a:ext uri="{9D8B030D-6E8A-4147-A177-3AD203B41FA5}">
                      <a16:colId xmlns:a16="http://schemas.microsoft.com/office/drawing/2014/main" val="3408478461"/>
                    </a:ext>
                  </a:extLst>
                </a:gridCol>
                <a:gridCol w="4378513">
                  <a:extLst>
                    <a:ext uri="{9D8B030D-6E8A-4147-A177-3AD203B41FA5}">
                      <a16:colId xmlns:a16="http://schemas.microsoft.com/office/drawing/2014/main" val="3183370270"/>
                    </a:ext>
                  </a:extLst>
                </a:gridCol>
              </a:tblGrid>
              <a:tr h="296319">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Class Content</a:t>
                      </a:r>
                      <a:endParaRPr lang="en-US" sz="14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b"/>
                      <a:r>
                        <a:rPr lang="en-US" sz="1400" b="1" u="none" strike="noStrike" dirty="0">
                          <a:effectLst/>
                        </a:rPr>
                        <a:t>Deliverables</a:t>
                      </a:r>
                      <a:endParaRPr lang="en-US" sz="14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521973821"/>
                  </a:ext>
                </a:extLst>
              </a:tr>
              <a:tr h="296319">
                <a:tc>
                  <a:txBody>
                    <a:bodyPr/>
                    <a:lstStyle/>
                    <a:p>
                      <a:pPr algn="l" fontAlgn="t"/>
                      <a:r>
                        <a:rPr lang="en-US" sz="1400" u="none" strike="noStrike">
                          <a:effectLst/>
                        </a:rPr>
                        <a:t>9-Nov-16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Intro to Predictive Analytics</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n-US"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757799121"/>
                  </a:ext>
                </a:extLst>
              </a:tr>
              <a:tr h="592637">
                <a:tc>
                  <a:txBody>
                    <a:bodyPr/>
                    <a:lstStyle/>
                    <a:p>
                      <a:pPr algn="l" fontAlgn="t"/>
                      <a:r>
                        <a:rPr lang="en-US" sz="1400" u="none" strike="noStrike">
                          <a:effectLst/>
                        </a:rPr>
                        <a:t>11-Nov-16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Modeling 1 (Clustering), Assisgment 7 posted</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92277367"/>
                  </a:ext>
                </a:extLst>
              </a:tr>
              <a:tr h="592637">
                <a:tc>
                  <a:txBody>
                    <a:bodyPr/>
                    <a:lstStyle/>
                    <a:p>
                      <a:pPr algn="l" fontAlgn="t"/>
                      <a:r>
                        <a:rPr lang="en-US" sz="1400" u="none" strike="noStrike">
                          <a:effectLst/>
                        </a:rPr>
                        <a:t>14-Nov-16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Modeling 2 (Regression), Assignment 8 posted</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Project Proposals (Due by Midnight)</a:t>
                      </a:r>
                      <a:endParaRPr lang="en-US"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8784493"/>
                  </a:ext>
                </a:extLst>
              </a:tr>
              <a:tr h="296319">
                <a:tc>
                  <a:txBody>
                    <a:bodyPr/>
                    <a:lstStyle/>
                    <a:p>
                      <a:pPr algn="l" fontAlgn="t"/>
                      <a:r>
                        <a:rPr lang="en-US" sz="1400" u="none" strike="noStrike">
                          <a:effectLst/>
                        </a:rPr>
                        <a:t>16-Nov-16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Class Time to work on project</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805417022"/>
                  </a:ext>
                </a:extLst>
              </a:tr>
              <a:tr h="296319">
                <a:tc>
                  <a:txBody>
                    <a:bodyPr/>
                    <a:lstStyle/>
                    <a:p>
                      <a:pPr algn="l" fontAlgn="t"/>
                      <a:r>
                        <a:rPr lang="en-US" sz="1400" u="none" strike="noStrike">
                          <a:effectLst/>
                        </a:rPr>
                        <a:t>18-Nov-16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Class Time to work on project</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Design Document, IA7 due (Both due by Midnight)</a:t>
                      </a:r>
                      <a:endParaRPr lang="en-US"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515586839"/>
                  </a:ext>
                </a:extLst>
              </a:tr>
              <a:tr h="296319">
                <a:tc>
                  <a:txBody>
                    <a:bodyPr/>
                    <a:lstStyle/>
                    <a:p>
                      <a:pPr algn="l" fontAlgn="t"/>
                      <a:r>
                        <a:rPr lang="en-US" sz="1400" u="none" strike="noStrike">
                          <a:effectLst/>
                        </a:rPr>
                        <a:t>21-Nov-16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89933613"/>
                  </a:ext>
                </a:extLst>
              </a:tr>
              <a:tr h="296319">
                <a:tc>
                  <a:txBody>
                    <a:bodyPr/>
                    <a:lstStyle/>
                    <a:p>
                      <a:pPr algn="l" fontAlgn="t"/>
                      <a:r>
                        <a:rPr lang="en-US" sz="1400" u="none" strike="noStrike">
                          <a:effectLst/>
                        </a:rPr>
                        <a:t>23-Nov-16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379277407"/>
                  </a:ext>
                </a:extLst>
              </a:tr>
              <a:tr h="296319">
                <a:tc>
                  <a:txBody>
                    <a:bodyPr/>
                    <a:lstStyle/>
                    <a:p>
                      <a:pPr algn="l" fontAlgn="t"/>
                      <a:r>
                        <a:rPr lang="en-US" sz="1400" u="none" strike="noStrike">
                          <a:effectLst/>
                        </a:rPr>
                        <a:t>25-Nov-16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268509360"/>
                  </a:ext>
                </a:extLst>
              </a:tr>
              <a:tr h="296319">
                <a:tc>
                  <a:txBody>
                    <a:bodyPr/>
                    <a:lstStyle/>
                    <a:p>
                      <a:pPr algn="l" fontAlgn="t"/>
                      <a:r>
                        <a:rPr lang="en-US" sz="1400" u="none" strike="noStrike">
                          <a:effectLst/>
                        </a:rPr>
                        <a:t>28-Nov-16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Class Time to work on project</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44585082"/>
                  </a:ext>
                </a:extLst>
              </a:tr>
              <a:tr h="592637">
                <a:tc>
                  <a:txBody>
                    <a:bodyPr/>
                    <a:lstStyle/>
                    <a:p>
                      <a:pPr algn="l" fontAlgn="t"/>
                      <a:r>
                        <a:rPr lang="en-US" sz="1400" u="none" strike="noStrike">
                          <a:effectLst/>
                        </a:rPr>
                        <a:t>30-Nov-16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Project Presentation (5 minute), Closing lecture/remarks</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400" b="0" i="0" u="none" strike="noStrike" dirty="0">
                          <a:solidFill>
                            <a:srgbClr val="000000"/>
                          </a:solidFill>
                          <a:effectLst/>
                          <a:latin typeface="Calibri" panose="020F0502020204030204" pitchFamily="34" charset="0"/>
                        </a:rPr>
                        <a:t>Send slides prior to class presentation</a:t>
                      </a:r>
                    </a:p>
                  </a:txBody>
                  <a:tcPr marL="9525" marR="9525" marT="9525" marB="0"/>
                </a:tc>
                <a:extLst>
                  <a:ext uri="{0D108BD9-81ED-4DB2-BD59-A6C34878D82A}">
                    <a16:rowId xmlns:a16="http://schemas.microsoft.com/office/drawing/2014/main" val="698649049"/>
                  </a:ext>
                </a:extLst>
              </a:tr>
              <a:tr h="296319">
                <a:tc>
                  <a:txBody>
                    <a:bodyPr/>
                    <a:lstStyle/>
                    <a:p>
                      <a:pPr algn="l" fontAlgn="t"/>
                      <a:r>
                        <a:rPr lang="en-US" sz="1400" u="none" strike="noStrike">
                          <a:effectLst/>
                        </a:rPr>
                        <a:t>2-Dec-16</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a:effectLst/>
                        </a:rPr>
                        <a:t>No/Class</a:t>
                      </a:r>
                      <a:endParaRPr lang="en-US" sz="14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400" u="none" strike="noStrike" dirty="0">
                          <a:effectLst/>
                        </a:rPr>
                        <a:t>Final Project Code Submitted, IA8 due</a:t>
                      </a:r>
                      <a:endParaRPr lang="en-US"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676372381"/>
                  </a:ext>
                </a:extLst>
              </a:tr>
            </a:tbl>
          </a:graphicData>
        </a:graphic>
      </p:graphicFrame>
    </p:spTree>
    <p:extLst>
      <p:ext uri="{BB962C8B-B14F-4D97-AF65-F5344CB8AC3E}">
        <p14:creationId xmlns:p14="http://schemas.microsoft.com/office/powerpoint/2010/main" val="2524978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The Predictive Modeling Process</a:t>
            </a:r>
          </a:p>
        </p:txBody>
      </p:sp>
      <p:grpSp>
        <p:nvGrpSpPr>
          <p:cNvPr id="81" name="Group 138"/>
          <p:cNvGrpSpPr>
            <a:grpSpLocks/>
          </p:cNvGrpSpPr>
          <p:nvPr/>
        </p:nvGrpSpPr>
        <p:grpSpPr bwMode="auto">
          <a:xfrm>
            <a:off x="5054177" y="2356036"/>
            <a:ext cx="1019831" cy="2101850"/>
            <a:chOff x="3476893" y="3826177"/>
            <a:chExt cx="802083" cy="2101849"/>
          </a:xfrm>
        </p:grpSpPr>
        <p:sp>
          <p:nvSpPr>
            <p:cNvPr id="8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8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4" name="Rectangle 8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6" name="Rectangle 8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8" name="Rectangle 8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0" name="Rectangle 8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92" name="Rectangle 9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3" name="Rectangle 9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4" name="Rectangle 9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95" name="TextBox 94"/>
            <p:cNvSpPr txBox="1"/>
            <p:nvPr/>
          </p:nvSpPr>
          <p:spPr>
            <a:xfrm>
              <a:off x="3476893" y="3832527"/>
              <a:ext cx="802083" cy="307777"/>
            </a:xfrm>
            <a:prstGeom prst="rect">
              <a:avLst/>
            </a:prstGeom>
            <a:noFill/>
          </p:spPr>
          <p:txBody>
            <a:bodyPr wrap="none">
              <a:spAutoFit/>
            </a:bodyPr>
            <a:lstStyle/>
            <a:p>
              <a:pPr>
                <a:defRPr/>
              </a:pPr>
              <a:r>
                <a:rPr lang="en-US" sz="1400" b="1" i="1" dirty="0">
                  <a:solidFill>
                    <a:srgbClr val="FF0000"/>
                  </a:solidFill>
                  <a:latin typeface="+mj-lt"/>
                  <a:cs typeface="Arial" charset="0"/>
                </a:rPr>
                <a:t>predictions</a:t>
              </a:r>
            </a:p>
          </p:txBody>
        </p:sp>
      </p:grpSp>
      <p:sp>
        <p:nvSpPr>
          <p:cNvPr id="96" name="TextBox 95"/>
          <p:cNvSpPr txBox="1"/>
          <p:nvPr/>
        </p:nvSpPr>
        <p:spPr>
          <a:xfrm>
            <a:off x="5246264" y="4726789"/>
            <a:ext cx="4037221" cy="2031325"/>
          </a:xfrm>
          <a:prstGeom prst="rect">
            <a:avLst/>
          </a:prstGeom>
          <a:noFill/>
          <a:effectLst/>
        </p:spPr>
        <p:txBody>
          <a:bodyPr wrap="square">
            <a:spAutoFit/>
          </a:bodyPr>
          <a:lstStyle/>
          <a:p>
            <a:pPr>
              <a:defRPr/>
            </a:pPr>
            <a:r>
              <a:rPr lang="en-US" i="1" dirty="0">
                <a:solidFill>
                  <a:schemeClr val="tx2">
                    <a:lumMod val="50000"/>
                  </a:schemeClr>
                </a:solidFill>
                <a:latin typeface="+mj-lt"/>
                <a:cs typeface="Arial" charset="0"/>
              </a:rPr>
              <a:t>Better models have smaller error signals. The “best model” has the lowest error signal. </a:t>
            </a:r>
          </a:p>
          <a:p>
            <a:pPr marL="285750" indent="-285750">
              <a:buFont typeface="Arial" panose="020B0604020202020204" pitchFamily="34" charset="0"/>
              <a:buChar char="•"/>
              <a:defRPr/>
            </a:pPr>
            <a:r>
              <a:rPr lang="en-US" i="1" dirty="0">
                <a:solidFill>
                  <a:schemeClr val="tx2">
                    <a:lumMod val="50000"/>
                  </a:schemeClr>
                </a:solidFill>
                <a:latin typeface="+mj-lt"/>
                <a:cs typeface="Arial" charset="0"/>
              </a:rPr>
              <a:t>This </a:t>
            </a:r>
            <a:r>
              <a:rPr lang="en-US" b="1" i="1" u="sng" dirty="0">
                <a:solidFill>
                  <a:schemeClr val="tx2">
                    <a:lumMod val="50000"/>
                  </a:schemeClr>
                </a:solidFill>
                <a:latin typeface="+mj-lt"/>
                <a:cs typeface="Arial" charset="0"/>
              </a:rPr>
              <a:t>error signal</a:t>
            </a:r>
            <a:r>
              <a:rPr lang="en-US" i="1" dirty="0">
                <a:solidFill>
                  <a:schemeClr val="tx2">
                    <a:lumMod val="50000"/>
                  </a:schemeClr>
                </a:solidFill>
                <a:latin typeface="+mj-lt"/>
                <a:cs typeface="Arial" charset="0"/>
              </a:rPr>
              <a:t> can get small, but </a:t>
            </a:r>
            <a:r>
              <a:rPr lang="en-US" i="1" u="sng" dirty="0">
                <a:solidFill>
                  <a:schemeClr val="tx2">
                    <a:lumMod val="50000"/>
                  </a:schemeClr>
                </a:solidFill>
                <a:latin typeface="+mj-lt"/>
                <a:cs typeface="Arial" charset="0"/>
              </a:rPr>
              <a:t>rarely goes to zero</a:t>
            </a:r>
            <a:r>
              <a:rPr lang="en-US" i="1" dirty="0">
                <a:solidFill>
                  <a:schemeClr val="tx2">
                    <a:lumMod val="50000"/>
                  </a:schemeClr>
                </a:solidFill>
                <a:latin typeface="+mj-lt"/>
                <a:cs typeface="Arial" charset="0"/>
              </a:rPr>
              <a:t>. </a:t>
            </a:r>
          </a:p>
          <a:p>
            <a:pPr marL="285750" indent="-285750">
              <a:buFont typeface="Arial" panose="020B0604020202020204" pitchFamily="34" charset="0"/>
              <a:buChar char="•"/>
              <a:defRPr/>
            </a:pPr>
            <a:r>
              <a:rPr lang="en-US" i="1" dirty="0">
                <a:solidFill>
                  <a:schemeClr val="tx2">
                    <a:lumMod val="50000"/>
                  </a:schemeClr>
                </a:solidFill>
                <a:latin typeface="+mj-lt"/>
                <a:cs typeface="Arial" charset="0"/>
              </a:rPr>
              <a:t>The selection of models is </a:t>
            </a:r>
            <a:r>
              <a:rPr lang="en-US" b="1" i="1" u="sng" dirty="0">
                <a:solidFill>
                  <a:schemeClr val="tx2">
                    <a:lumMod val="50000"/>
                  </a:schemeClr>
                </a:solidFill>
                <a:latin typeface="+mj-lt"/>
                <a:cs typeface="Arial" charset="0"/>
              </a:rPr>
              <a:t>bounded</a:t>
            </a:r>
            <a:r>
              <a:rPr lang="en-US" i="1" dirty="0">
                <a:solidFill>
                  <a:schemeClr val="tx2">
                    <a:lumMod val="50000"/>
                  </a:schemeClr>
                </a:solidFill>
                <a:latin typeface="+mj-lt"/>
                <a:cs typeface="Arial" charset="0"/>
              </a:rPr>
              <a:t> by skill, knowledge, capacity, and time</a:t>
            </a:r>
          </a:p>
        </p:txBody>
      </p:sp>
      <p:sp>
        <p:nvSpPr>
          <p:cNvPr id="152" name="Text Box 10"/>
          <p:cNvSpPr txBox="1">
            <a:spLocks noChangeArrowheads="1"/>
          </p:cNvSpPr>
          <p:nvPr/>
        </p:nvSpPr>
        <p:spPr bwMode="auto">
          <a:xfrm>
            <a:off x="972343" y="1892248"/>
            <a:ext cx="2225676" cy="369332"/>
          </a:xfrm>
          <a:prstGeom prst="rect">
            <a:avLst/>
          </a:prstGeom>
          <a:noFill/>
          <a:ln w="28575">
            <a:noFill/>
            <a:miter lim="800000"/>
            <a:headEnd/>
            <a:tailEnd type="none" w="med" len="lg"/>
          </a:ln>
        </p:spPr>
        <p:txBody>
          <a:bodyPr wrap="square">
            <a:spAutoFit/>
          </a:bodyPr>
          <a:lstStyle/>
          <a:p>
            <a:pPr algn="ctr">
              <a:defRPr/>
            </a:pPr>
            <a:r>
              <a:rPr lang="en-US" sz="1800" b="1" i="1" dirty="0">
                <a:solidFill>
                  <a:schemeClr val="tx2">
                    <a:lumMod val="60000"/>
                    <a:lumOff val="40000"/>
                  </a:schemeClr>
                </a:solidFill>
                <a:latin typeface="Arial Narrow" pitchFamily="34" charset="0"/>
                <a:cs typeface="Arial" charset="0"/>
              </a:rPr>
              <a:t>Data Set</a:t>
            </a:r>
          </a:p>
        </p:txBody>
      </p:sp>
      <p:grpSp>
        <p:nvGrpSpPr>
          <p:cNvPr id="76" name="Group 1"/>
          <p:cNvGrpSpPr>
            <a:grpSpLocks/>
          </p:cNvGrpSpPr>
          <p:nvPr/>
        </p:nvGrpSpPr>
        <p:grpSpPr bwMode="auto">
          <a:xfrm>
            <a:off x="1054100" y="2349686"/>
            <a:ext cx="3455987" cy="2101850"/>
            <a:chOff x="763588" y="1568450"/>
            <a:chExt cx="3455987" cy="2101850"/>
          </a:xfrm>
        </p:grpSpPr>
        <p:sp>
          <p:nvSpPr>
            <p:cNvPr id="77"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78"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9" name="Rectangle 78"/>
            <p:cNvSpPr/>
            <p:nvPr/>
          </p:nvSpPr>
          <p:spPr bwMode="auto">
            <a:xfrm>
              <a:off x="88265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3"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4" name="Rectangle 153"/>
            <p:cNvSpPr/>
            <p:nvPr/>
          </p:nvSpPr>
          <p:spPr bwMode="auto">
            <a:xfrm>
              <a:off x="88265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5"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6" name="Rectangle 155"/>
            <p:cNvSpPr/>
            <p:nvPr/>
          </p:nvSpPr>
          <p:spPr bwMode="auto">
            <a:xfrm>
              <a:off x="88265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7"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8" name="Rectangle 157"/>
            <p:cNvSpPr/>
            <p:nvPr/>
          </p:nvSpPr>
          <p:spPr bwMode="auto">
            <a:xfrm>
              <a:off x="88265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9"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0" name="Rectangle 159"/>
            <p:cNvSpPr/>
            <p:nvPr/>
          </p:nvSpPr>
          <p:spPr bwMode="auto">
            <a:xfrm>
              <a:off x="88265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1"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2"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3"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4"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5"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6"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7"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8"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9"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0"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1"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2"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3"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4"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5"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76" name="Group 171"/>
            <p:cNvGrpSpPr>
              <a:grpSpLocks/>
            </p:cNvGrpSpPr>
            <p:nvPr/>
          </p:nvGrpSpPr>
          <p:grpSpPr bwMode="auto">
            <a:xfrm>
              <a:off x="785813" y="1582738"/>
              <a:ext cx="660400" cy="322262"/>
              <a:chOff x="769225" y="3995953"/>
              <a:chExt cx="615589" cy="326003"/>
            </a:xfrm>
          </p:grpSpPr>
          <p:sp>
            <p:nvSpPr>
              <p:cNvPr id="217" name="Rectangle 216"/>
              <p:cNvSpPr/>
              <p:nvPr/>
            </p:nvSpPr>
            <p:spPr bwMode="auto">
              <a:xfrm>
                <a:off x="769225" y="3995953"/>
                <a:ext cx="615589" cy="326003"/>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18" name="Rectangle 217"/>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7" name="Group 181"/>
            <p:cNvGrpSpPr>
              <a:grpSpLocks/>
            </p:cNvGrpSpPr>
            <p:nvPr/>
          </p:nvGrpSpPr>
          <p:grpSpPr bwMode="auto">
            <a:xfrm>
              <a:off x="1465263" y="1582738"/>
              <a:ext cx="658812" cy="322262"/>
              <a:chOff x="769225" y="3995953"/>
              <a:chExt cx="615589" cy="326003"/>
            </a:xfrm>
          </p:grpSpPr>
          <p:sp>
            <p:nvSpPr>
              <p:cNvPr id="215"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215"/>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8" name="Group 184"/>
            <p:cNvGrpSpPr>
              <a:grpSpLocks/>
            </p:cNvGrpSpPr>
            <p:nvPr/>
          </p:nvGrpSpPr>
          <p:grpSpPr bwMode="auto">
            <a:xfrm>
              <a:off x="2144713" y="1582738"/>
              <a:ext cx="658812" cy="322262"/>
              <a:chOff x="769225" y="3995953"/>
              <a:chExt cx="615589" cy="326003"/>
            </a:xfrm>
          </p:grpSpPr>
          <p:sp>
            <p:nvSpPr>
              <p:cNvPr id="213"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4" name="Rectangle 213"/>
              <p:cNvSpPr/>
              <p:nvPr/>
            </p:nvSpPr>
            <p:spPr bwMode="auto">
              <a:xfrm>
                <a:off x="850809" y="4074643"/>
                <a:ext cx="452422"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9" name="Group 187"/>
            <p:cNvGrpSpPr>
              <a:grpSpLocks/>
            </p:cNvGrpSpPr>
            <p:nvPr/>
          </p:nvGrpSpPr>
          <p:grpSpPr bwMode="auto">
            <a:xfrm>
              <a:off x="2824163" y="1582738"/>
              <a:ext cx="660400" cy="322262"/>
              <a:chOff x="769225" y="3995953"/>
              <a:chExt cx="615589" cy="326003"/>
            </a:xfrm>
          </p:grpSpPr>
          <p:sp>
            <p:nvSpPr>
              <p:cNvPr id="211"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80" name="TextBox 179"/>
            <p:cNvSpPr txBox="1"/>
            <p:nvPr/>
          </p:nvSpPr>
          <p:spPr bwMode="auto">
            <a:xfrm>
              <a:off x="1827213" y="1574800"/>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181" name="Group 121"/>
            <p:cNvGrpSpPr>
              <a:grpSpLocks/>
            </p:cNvGrpSpPr>
            <p:nvPr/>
          </p:nvGrpSpPr>
          <p:grpSpPr bwMode="auto">
            <a:xfrm>
              <a:off x="3516313" y="1568450"/>
              <a:ext cx="703262" cy="2101850"/>
              <a:chOff x="3516313" y="3826177"/>
              <a:chExt cx="703262" cy="2101849"/>
            </a:xfrm>
          </p:grpSpPr>
          <p:sp>
            <p:nvSpPr>
              <p:cNvPr id="202"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4"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5"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7"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9" name="Rectangle 208"/>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0" name="TextBox 209"/>
              <p:cNvSpPr txBox="1"/>
              <p:nvPr/>
            </p:nvSpPr>
            <p:spPr>
              <a:xfrm>
                <a:off x="3560763" y="3832527"/>
                <a:ext cx="59531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182" name="Rectangle 181"/>
            <p:cNvSpPr/>
            <p:nvPr/>
          </p:nvSpPr>
          <p:spPr bwMode="auto">
            <a:xfrm>
              <a:off x="15621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3" name="Rectangle 182"/>
            <p:cNvSpPr/>
            <p:nvPr/>
          </p:nvSpPr>
          <p:spPr bwMode="auto">
            <a:xfrm>
              <a:off x="15621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4" name="Rectangle 183"/>
            <p:cNvSpPr/>
            <p:nvPr/>
          </p:nvSpPr>
          <p:spPr bwMode="auto">
            <a:xfrm>
              <a:off x="15621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5" name="Rectangle 184"/>
            <p:cNvSpPr/>
            <p:nvPr/>
          </p:nvSpPr>
          <p:spPr bwMode="auto">
            <a:xfrm>
              <a:off x="15621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6" name="Rectangle 185"/>
            <p:cNvSpPr/>
            <p:nvPr/>
          </p:nvSpPr>
          <p:spPr bwMode="auto">
            <a:xfrm>
              <a:off x="15621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7" name="Rectangle 186"/>
            <p:cNvSpPr/>
            <p:nvPr/>
          </p:nvSpPr>
          <p:spPr bwMode="auto">
            <a:xfrm>
              <a:off x="2235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8" name="Rectangle 187"/>
            <p:cNvSpPr/>
            <p:nvPr/>
          </p:nvSpPr>
          <p:spPr bwMode="auto">
            <a:xfrm>
              <a:off x="2235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9" name="Rectangle 188"/>
            <p:cNvSpPr/>
            <p:nvPr/>
          </p:nvSpPr>
          <p:spPr bwMode="auto">
            <a:xfrm>
              <a:off x="2235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0" name="Rectangle 189"/>
            <p:cNvSpPr/>
            <p:nvPr/>
          </p:nvSpPr>
          <p:spPr bwMode="auto">
            <a:xfrm>
              <a:off x="2235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1" name="Rectangle 190"/>
            <p:cNvSpPr/>
            <p:nvPr/>
          </p:nvSpPr>
          <p:spPr bwMode="auto">
            <a:xfrm>
              <a:off x="2235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2" name="Rectangle 191"/>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3" name="Rectangle 192"/>
            <p:cNvSpPr/>
            <p:nvPr/>
          </p:nvSpPr>
          <p:spPr bwMode="auto">
            <a:xfrm>
              <a:off x="29210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Rectangle 193"/>
            <p:cNvSpPr/>
            <p:nvPr/>
          </p:nvSpPr>
          <p:spPr bwMode="auto">
            <a:xfrm>
              <a:off x="29210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Rectangle 194"/>
            <p:cNvSpPr/>
            <p:nvPr/>
          </p:nvSpPr>
          <p:spPr bwMode="auto">
            <a:xfrm>
              <a:off x="29210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Rectangle 195"/>
            <p:cNvSpPr/>
            <p:nvPr/>
          </p:nvSpPr>
          <p:spPr bwMode="auto">
            <a:xfrm>
              <a:off x="29210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Rectangle 196"/>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8" name="Rectangle 197"/>
            <p:cNvSpPr/>
            <p:nvPr/>
          </p:nvSpPr>
          <p:spPr bwMode="auto">
            <a:xfrm>
              <a:off x="3632200" y="235426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9" name="Rectangle 198"/>
            <p:cNvSpPr/>
            <p:nvPr/>
          </p:nvSpPr>
          <p:spPr bwMode="auto">
            <a:xfrm>
              <a:off x="3632200" y="339248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0" name="Rectangle 199"/>
            <p:cNvSpPr/>
            <p:nvPr/>
          </p:nvSpPr>
          <p:spPr bwMode="auto">
            <a:xfrm>
              <a:off x="3632200" y="304641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1" name="Rectangle 200"/>
            <p:cNvSpPr/>
            <p:nvPr/>
          </p:nvSpPr>
          <p:spPr bwMode="auto">
            <a:xfrm>
              <a:off x="3632200" y="2700338"/>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 name="TextBox 2"/>
          <p:cNvSpPr txBox="1"/>
          <p:nvPr/>
        </p:nvSpPr>
        <p:spPr>
          <a:xfrm>
            <a:off x="1658937" y="816034"/>
            <a:ext cx="6358407" cy="369332"/>
          </a:xfrm>
          <a:prstGeom prst="rect">
            <a:avLst/>
          </a:prstGeom>
          <a:noFill/>
        </p:spPr>
        <p:txBody>
          <a:bodyPr wrap="none" rtlCol="0">
            <a:spAutoFit/>
          </a:bodyPr>
          <a:lstStyle/>
          <a:p>
            <a:r>
              <a:rPr lang="en-US" dirty="0"/>
              <a:t>Involves “training” a model to learn the best fit for the given data</a:t>
            </a:r>
          </a:p>
        </p:txBody>
      </p:sp>
      <p:sp>
        <p:nvSpPr>
          <p:cNvPr id="5" name="TextBox 4"/>
          <p:cNvSpPr txBox="1"/>
          <p:nvPr/>
        </p:nvSpPr>
        <p:spPr>
          <a:xfrm rot="6309953">
            <a:off x="4167120" y="6063686"/>
            <a:ext cx="1296317" cy="369332"/>
          </a:xfrm>
          <a:prstGeom prst="rect">
            <a:avLst/>
          </a:prstGeom>
          <a:noFill/>
        </p:spPr>
        <p:txBody>
          <a:bodyPr wrap="none" rtlCol="0">
            <a:spAutoFit/>
          </a:bodyPr>
          <a:lstStyle/>
          <a:p>
            <a:r>
              <a:rPr lang="en-US" dirty="0"/>
              <a:t>Error Signal</a:t>
            </a:r>
          </a:p>
        </p:txBody>
      </p:sp>
      <p:sp>
        <p:nvSpPr>
          <p:cNvPr id="99" name="TextBox 98"/>
          <p:cNvSpPr txBox="1"/>
          <p:nvPr/>
        </p:nvSpPr>
        <p:spPr>
          <a:xfrm rot="17161517">
            <a:off x="1250414" y="5208554"/>
            <a:ext cx="1164101" cy="369332"/>
          </a:xfrm>
          <a:prstGeom prst="rect">
            <a:avLst/>
          </a:prstGeom>
          <a:noFill/>
        </p:spPr>
        <p:txBody>
          <a:bodyPr wrap="none" rtlCol="0">
            <a:spAutoFit/>
          </a:bodyPr>
          <a:lstStyle/>
          <a:p>
            <a:r>
              <a:rPr lang="en-US" dirty="0"/>
              <a:t>Prediction</a:t>
            </a:r>
          </a:p>
        </p:txBody>
      </p:sp>
      <p:sp>
        <p:nvSpPr>
          <p:cNvPr id="6" name="TextBox 5"/>
          <p:cNvSpPr txBox="1"/>
          <p:nvPr/>
        </p:nvSpPr>
        <p:spPr>
          <a:xfrm rot="652293">
            <a:off x="2513820" y="4720523"/>
            <a:ext cx="1966372" cy="646331"/>
          </a:xfrm>
          <a:prstGeom prst="rect">
            <a:avLst/>
          </a:prstGeom>
          <a:noFill/>
        </p:spPr>
        <p:txBody>
          <a:bodyPr wrap="none" rtlCol="0">
            <a:spAutoFit/>
          </a:bodyPr>
          <a:lstStyle/>
          <a:p>
            <a:pPr algn="ctr"/>
            <a:r>
              <a:rPr lang="en-US" dirty="0"/>
              <a:t>Model Selection &amp; </a:t>
            </a:r>
          </a:p>
          <a:p>
            <a:pPr algn="ctr"/>
            <a:r>
              <a:rPr lang="en-US" dirty="0"/>
              <a:t>Refinement</a:t>
            </a:r>
          </a:p>
        </p:txBody>
      </p:sp>
      <p:sp>
        <p:nvSpPr>
          <p:cNvPr id="100" name="TextBox 99"/>
          <p:cNvSpPr txBox="1"/>
          <p:nvPr/>
        </p:nvSpPr>
        <p:spPr>
          <a:xfrm rot="666540">
            <a:off x="2424613" y="6323865"/>
            <a:ext cx="1604567" cy="369332"/>
          </a:xfrm>
          <a:prstGeom prst="rect">
            <a:avLst/>
          </a:prstGeom>
          <a:noFill/>
        </p:spPr>
        <p:txBody>
          <a:bodyPr wrap="square" rtlCol="0">
            <a:spAutoFit/>
          </a:bodyPr>
          <a:lstStyle/>
          <a:p>
            <a:pPr algn="ctr"/>
            <a:r>
              <a:rPr lang="en-US" dirty="0"/>
              <a:t>Model Testing</a:t>
            </a:r>
          </a:p>
        </p:txBody>
      </p:sp>
      <p:sp>
        <p:nvSpPr>
          <p:cNvPr id="7" name="TextBox 6"/>
          <p:cNvSpPr txBox="1"/>
          <p:nvPr/>
        </p:nvSpPr>
        <p:spPr>
          <a:xfrm>
            <a:off x="2243091" y="5647285"/>
            <a:ext cx="2266996" cy="307777"/>
          </a:xfrm>
          <a:prstGeom prst="rect">
            <a:avLst/>
          </a:prstGeom>
          <a:noFill/>
        </p:spPr>
        <p:txBody>
          <a:bodyPr wrap="square" rtlCol="0">
            <a:spAutoFit/>
          </a:bodyPr>
          <a:lstStyle/>
          <a:p>
            <a:r>
              <a:rPr lang="en-US" sz="1400" i="1" dirty="0">
                <a:solidFill>
                  <a:srgbClr val="FF0000"/>
                </a:solidFill>
              </a:rPr>
              <a:t>Supervised Learning Process</a:t>
            </a:r>
          </a:p>
        </p:txBody>
      </p:sp>
      <p:cxnSp>
        <p:nvCxnSpPr>
          <p:cNvPr id="9" name="Straight Arrow Connector 8"/>
          <p:cNvCxnSpPr/>
          <p:nvPr/>
        </p:nvCxnSpPr>
        <p:spPr>
          <a:xfrm flipH="1">
            <a:off x="4647499" y="3758957"/>
            <a:ext cx="335558" cy="2531951"/>
          </a:xfrm>
          <a:prstGeom prst="straightConnector1">
            <a:avLst/>
          </a:prstGeom>
          <a:ln w="1587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 idx="0"/>
          </p:cNvCxnSpPr>
          <p:nvPr/>
        </p:nvCxnSpPr>
        <p:spPr>
          <a:xfrm flipH="1">
            <a:off x="2242071" y="3439405"/>
            <a:ext cx="2319703" cy="1604358"/>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7" name="Curved Right Arrow 96"/>
          <p:cNvSpPr/>
          <p:nvPr/>
        </p:nvSpPr>
        <p:spPr>
          <a:xfrm>
            <a:off x="1968509" y="4895521"/>
            <a:ext cx="640748" cy="153549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Curved Right Arrow 97"/>
          <p:cNvSpPr/>
          <p:nvPr/>
        </p:nvSpPr>
        <p:spPr>
          <a:xfrm rot="11233863">
            <a:off x="4051791" y="5191566"/>
            <a:ext cx="640748" cy="153549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Curved Right Arrow 218"/>
          <p:cNvSpPr/>
          <p:nvPr/>
        </p:nvSpPr>
        <p:spPr>
          <a:xfrm rot="10622482">
            <a:off x="4772042" y="3284452"/>
            <a:ext cx="258508" cy="6194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Curved Right Arrow 1"/>
          <p:cNvSpPr/>
          <p:nvPr/>
        </p:nvSpPr>
        <p:spPr>
          <a:xfrm>
            <a:off x="4561774" y="3145817"/>
            <a:ext cx="258508" cy="6194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8" name="Group 138"/>
          <p:cNvGrpSpPr>
            <a:grpSpLocks/>
          </p:cNvGrpSpPr>
          <p:nvPr/>
        </p:nvGrpSpPr>
        <p:grpSpPr bwMode="auto">
          <a:xfrm>
            <a:off x="6561137" y="2362386"/>
            <a:ext cx="893762" cy="2101850"/>
            <a:chOff x="3516846" y="3826177"/>
            <a:chExt cx="702931" cy="2101849"/>
          </a:xfrm>
        </p:grpSpPr>
        <p:sp>
          <p:nvSpPr>
            <p:cNvPr id="109"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10"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1" name="Rectangle 110"/>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2"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3" name="Rectangle 112"/>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4"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5" name="Rectangle 114"/>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7" name="Rectangle 116"/>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19" name="Rectangle 118"/>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0" name="Rectangle 119"/>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1" name="Rectangle 120"/>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22" name="TextBox 121"/>
            <p:cNvSpPr txBox="1"/>
            <p:nvPr/>
          </p:nvSpPr>
          <p:spPr>
            <a:xfrm>
              <a:off x="3626839" y="3844580"/>
              <a:ext cx="495723" cy="307777"/>
            </a:xfrm>
            <a:prstGeom prst="rect">
              <a:avLst/>
            </a:prstGeom>
            <a:noFill/>
          </p:spPr>
          <p:txBody>
            <a:bodyPr wrap="none">
              <a:spAutoFit/>
            </a:bodyPr>
            <a:lstStyle/>
            <a:p>
              <a:pPr>
                <a:defRPr/>
              </a:pPr>
              <a:r>
                <a:rPr lang="en-US" sz="1400" b="1" i="1" dirty="0">
                  <a:solidFill>
                    <a:srgbClr val="FF0000"/>
                  </a:solidFill>
                  <a:latin typeface="+mj-lt"/>
                  <a:cs typeface="Arial" charset="0"/>
                </a:rPr>
                <a:t>errors</a:t>
              </a:r>
            </a:p>
          </p:txBody>
        </p:sp>
      </p:grpSp>
      <p:sp>
        <p:nvSpPr>
          <p:cNvPr id="16" name="TextBox 15"/>
          <p:cNvSpPr txBox="1"/>
          <p:nvPr/>
        </p:nvSpPr>
        <p:spPr>
          <a:xfrm>
            <a:off x="5954517" y="2742012"/>
            <a:ext cx="710451" cy="1323439"/>
          </a:xfrm>
          <a:prstGeom prst="rect">
            <a:avLst/>
          </a:prstGeom>
          <a:noFill/>
        </p:spPr>
        <p:txBody>
          <a:bodyPr wrap="none" rtlCol="0">
            <a:spAutoFit/>
          </a:bodyPr>
          <a:lstStyle/>
          <a:p>
            <a:r>
              <a:rPr lang="en-US" sz="8000" dirty="0"/>
              <a:t>+</a:t>
            </a:r>
          </a:p>
        </p:txBody>
      </p:sp>
    </p:spTree>
    <p:extLst>
      <p:ext uri="{BB962C8B-B14F-4D97-AF65-F5344CB8AC3E}">
        <p14:creationId xmlns:p14="http://schemas.microsoft.com/office/powerpoint/2010/main" val="228261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Assessing model “fit”…</a:t>
            </a:r>
          </a:p>
        </p:txBody>
      </p:sp>
      <p:sp>
        <p:nvSpPr>
          <p:cNvPr id="2" name="Rectangle 1"/>
          <p:cNvSpPr/>
          <p:nvPr/>
        </p:nvSpPr>
        <p:spPr>
          <a:xfrm>
            <a:off x="1331651" y="847817"/>
            <a:ext cx="2592280" cy="264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138"/>
          <p:cNvGrpSpPr>
            <a:grpSpLocks/>
          </p:cNvGrpSpPr>
          <p:nvPr/>
        </p:nvGrpSpPr>
        <p:grpSpPr bwMode="auto">
          <a:xfrm>
            <a:off x="1683127" y="1096870"/>
            <a:ext cx="893762" cy="2101850"/>
            <a:chOff x="3516846" y="3826177"/>
            <a:chExt cx="702931" cy="2101849"/>
          </a:xfrm>
        </p:grpSpPr>
        <p:sp>
          <p:nvSpPr>
            <p:cNvPr id="74"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7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6" name="Rectangle 75"/>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8" name="Rectangle 77"/>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9"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0" name="Rectangle 79"/>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1"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2" name="Rectangle 81"/>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3"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84" name="Rectangle 83"/>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5" name="Rectangle 84"/>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6" name="Rectangle 85"/>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87" name="TextBox 86"/>
            <p:cNvSpPr txBox="1"/>
            <p:nvPr/>
          </p:nvSpPr>
          <p:spPr>
            <a:xfrm>
              <a:off x="3626839" y="3844580"/>
              <a:ext cx="495723" cy="307777"/>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errors</a:t>
              </a:r>
            </a:p>
          </p:txBody>
        </p:sp>
      </p:grpSp>
      <p:sp>
        <p:nvSpPr>
          <p:cNvPr id="88" name="TextBox 87"/>
          <p:cNvSpPr txBox="1"/>
          <p:nvPr/>
        </p:nvSpPr>
        <p:spPr>
          <a:xfrm>
            <a:off x="2620559" y="1089073"/>
            <a:ext cx="1215202" cy="2031325"/>
          </a:xfrm>
          <a:prstGeom prst="rect">
            <a:avLst/>
          </a:prstGeom>
          <a:noFill/>
        </p:spPr>
        <p:txBody>
          <a:bodyPr wrap="square" rtlCol="0">
            <a:spAutoFit/>
          </a:bodyPr>
          <a:lstStyle/>
          <a:p>
            <a:r>
              <a:rPr lang="en-US" dirty="0"/>
              <a:t>The smaller the error the better the fit to the given data</a:t>
            </a:r>
          </a:p>
        </p:txBody>
      </p:sp>
      <p:cxnSp>
        <p:nvCxnSpPr>
          <p:cNvPr id="5" name="Elbow Connector 4"/>
          <p:cNvCxnSpPr/>
          <p:nvPr/>
        </p:nvCxnSpPr>
        <p:spPr>
          <a:xfrm flipV="1">
            <a:off x="3659171" y="1004047"/>
            <a:ext cx="984547" cy="963660"/>
          </a:xfrm>
          <a:prstGeom prst="curvedConnector3">
            <a:avLst>
              <a:gd name="adj1" fmla="val 50000"/>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52403" y="806774"/>
            <a:ext cx="4174249" cy="3693319"/>
          </a:xfrm>
          <a:prstGeom prst="rect">
            <a:avLst/>
          </a:prstGeom>
          <a:noFill/>
        </p:spPr>
        <p:txBody>
          <a:bodyPr wrap="square" rtlCol="0">
            <a:spAutoFit/>
          </a:bodyPr>
          <a:lstStyle/>
          <a:p>
            <a:r>
              <a:rPr lang="en-US" dirty="0"/>
              <a:t>In general, we have two key approaches to assessing model fit:</a:t>
            </a:r>
          </a:p>
          <a:p>
            <a:pPr marL="342900" indent="-342900">
              <a:buAutoNum type="arabicParenR"/>
            </a:pPr>
            <a:r>
              <a:rPr lang="en-US" dirty="0"/>
              <a:t>Accuracy: Represent the error between the predicted values and the target values (i.e. sum of squared errors, r</a:t>
            </a:r>
            <a:r>
              <a:rPr lang="en-US" baseline="30000" dirty="0"/>
              <a:t>2</a:t>
            </a:r>
            <a:r>
              <a:rPr lang="en-US" dirty="0"/>
              <a:t>, misclassification rate, etc.) without assuming too much about the population</a:t>
            </a:r>
            <a:endParaRPr lang="en-US" baseline="30000" dirty="0"/>
          </a:p>
          <a:p>
            <a:pPr marL="342900" indent="-342900">
              <a:buAutoNum type="arabicParenR"/>
            </a:pPr>
            <a:r>
              <a:rPr lang="en-US" dirty="0"/>
              <a:t>Confidence: Conduct a statistical test to identify how confident you are that the model fits the target population and is not the result of chance (based on assumptions about the population).</a:t>
            </a:r>
          </a:p>
        </p:txBody>
      </p:sp>
      <p:sp>
        <p:nvSpPr>
          <p:cNvPr id="18" name="TextBox 17"/>
          <p:cNvSpPr txBox="1"/>
          <p:nvPr/>
        </p:nvSpPr>
        <p:spPr>
          <a:xfrm>
            <a:off x="1894142" y="4507090"/>
            <a:ext cx="6410489" cy="2308324"/>
          </a:xfrm>
          <a:prstGeom prst="rect">
            <a:avLst/>
          </a:prstGeom>
          <a:noFill/>
        </p:spPr>
        <p:txBody>
          <a:bodyPr wrap="square" rtlCol="0">
            <a:spAutoFit/>
          </a:bodyPr>
          <a:lstStyle/>
          <a:p>
            <a:pPr algn="ctr"/>
            <a:r>
              <a:rPr lang="en-US" sz="1600" b="1" i="1" dirty="0"/>
              <a:t>NOTE: For the purposes of predictive modeling in data mining, it is quite common to focus on the 1</a:t>
            </a:r>
            <a:r>
              <a:rPr lang="en-US" sz="1600" b="1" i="1" baseline="30000" dirty="0"/>
              <a:t>st</a:t>
            </a:r>
            <a:r>
              <a:rPr lang="en-US" sz="1600" b="1" i="1" dirty="0"/>
              <a:t> approach – representing how well the model predicts target values based on some measure or representation of error. Such a focus decreases the burden of assuming/guessing about characteristics of the population – but conversely, doesn’t provide you with “confidence” measures/indicators</a:t>
            </a:r>
          </a:p>
          <a:p>
            <a:pPr algn="ctr"/>
            <a:endParaRPr lang="en-US" sz="1600" b="1" i="1" dirty="0"/>
          </a:p>
          <a:p>
            <a:pPr algn="ctr"/>
            <a:r>
              <a:rPr lang="en-US" sz="1600" b="1" i="1" dirty="0"/>
              <a:t>Sampling approaches and model testing strategies can help us bridge these two approaches… we’ll cover this in a few slides </a:t>
            </a:r>
            <a:r>
              <a:rPr lang="en-US" sz="1600" b="1" i="1" dirty="0">
                <a:sym typeface="Wingdings" panose="05000000000000000000" pitchFamily="2" charset="2"/>
              </a:rPr>
              <a:t></a:t>
            </a:r>
            <a:endParaRPr lang="en-US" sz="1600" b="1" i="1" dirty="0"/>
          </a:p>
        </p:txBody>
      </p:sp>
    </p:spTree>
    <p:extLst>
      <p:ext uri="{BB962C8B-B14F-4D97-AF65-F5344CB8AC3E}">
        <p14:creationId xmlns:p14="http://schemas.microsoft.com/office/powerpoint/2010/main" val="2878784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lstStyle/>
          <a:p>
            <a:r>
              <a:rPr lang="en-US" dirty="0"/>
              <a:t>An Example…</a:t>
            </a:r>
          </a:p>
        </p:txBody>
      </p:sp>
      <p:pic>
        <p:nvPicPr>
          <p:cNvPr id="1026" name="Picture 2" descr="Graph with regression 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195" y="828693"/>
            <a:ext cx="3522598" cy="3480495"/>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p:cNvSpPr txBox="1"/>
          <p:nvPr/>
        </p:nvSpPr>
        <p:spPr>
          <a:xfrm>
            <a:off x="4733793" y="693238"/>
            <a:ext cx="4097022" cy="3693319"/>
          </a:xfrm>
          <a:prstGeom prst="rect">
            <a:avLst/>
          </a:prstGeom>
          <a:noFill/>
          <a:effectLst/>
        </p:spPr>
        <p:txBody>
          <a:bodyPr wrap="square">
            <a:spAutoFit/>
          </a:bodyPr>
          <a:lstStyle/>
          <a:p>
            <a:pPr>
              <a:defRPr/>
            </a:pPr>
            <a:r>
              <a:rPr lang="en-US" i="1" dirty="0">
                <a:solidFill>
                  <a:schemeClr val="tx2">
                    <a:lumMod val="50000"/>
                  </a:schemeClr>
                </a:solidFill>
                <a:latin typeface="+mj-lt"/>
                <a:cs typeface="Arial" charset="0"/>
              </a:rPr>
              <a:t>One example that many of you will be familiar with is a (Least Squares) Regression Model</a:t>
            </a:r>
          </a:p>
          <a:p>
            <a:pPr>
              <a:defRPr/>
            </a:pPr>
            <a:endParaRPr lang="en-US" i="1" dirty="0">
              <a:solidFill>
                <a:schemeClr val="tx2">
                  <a:lumMod val="50000"/>
                </a:schemeClr>
              </a:solidFill>
              <a:latin typeface="+mj-lt"/>
              <a:cs typeface="Arial" charset="0"/>
            </a:endParaRPr>
          </a:p>
          <a:p>
            <a:pPr>
              <a:defRPr/>
            </a:pPr>
            <a:r>
              <a:rPr lang="en-US" i="1" dirty="0">
                <a:solidFill>
                  <a:schemeClr val="tx2">
                    <a:lumMod val="50000"/>
                  </a:schemeClr>
                </a:solidFill>
                <a:latin typeface="+mj-lt"/>
                <a:cs typeface="Arial" charset="0"/>
              </a:rPr>
              <a:t>Given a set of data – with one continuous input variable, and one continuous output variable, we may then visually determine that the “best” model is the linear model – and we then attempt to fine tune the fit of this model by adjusting m and b (slope and intercept from y=</a:t>
            </a:r>
            <a:r>
              <a:rPr lang="en-US" i="1" dirty="0" err="1">
                <a:solidFill>
                  <a:schemeClr val="tx2">
                    <a:lumMod val="50000"/>
                  </a:schemeClr>
                </a:solidFill>
                <a:latin typeface="+mj-lt"/>
                <a:cs typeface="Arial" charset="0"/>
              </a:rPr>
              <a:t>mx+b</a:t>
            </a:r>
            <a:r>
              <a:rPr lang="en-US" i="1" dirty="0">
                <a:solidFill>
                  <a:schemeClr val="tx2">
                    <a:lumMod val="50000"/>
                  </a:schemeClr>
                </a:solidFill>
                <a:latin typeface="+mj-lt"/>
                <a:cs typeface="Arial" charset="0"/>
              </a:rPr>
              <a:t> ) to best fit (least error) the predicted values to the observed values</a:t>
            </a:r>
          </a:p>
        </p:txBody>
      </p:sp>
      <p:grpSp>
        <p:nvGrpSpPr>
          <p:cNvPr id="98" name="Group 138"/>
          <p:cNvGrpSpPr>
            <a:grpSpLocks/>
          </p:cNvGrpSpPr>
          <p:nvPr/>
        </p:nvGrpSpPr>
        <p:grpSpPr bwMode="auto">
          <a:xfrm>
            <a:off x="4733793" y="4556532"/>
            <a:ext cx="979487" cy="2101850"/>
            <a:chOff x="3476893" y="3826177"/>
            <a:chExt cx="770353" cy="2101849"/>
          </a:xfrm>
        </p:grpSpPr>
        <p:sp>
          <p:nvSpPr>
            <p:cNvPr id="99"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00"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1" name="Rectangle 100"/>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2"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3" name="Rectangle 102"/>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4"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5" name="Rectangle 104"/>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6"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7" name="Rectangle 106"/>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08"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09" name="Rectangle 108"/>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0" name="Rectangle 109"/>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1" name="Rectangle 110"/>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12" name="TextBox 111"/>
            <p:cNvSpPr txBox="1"/>
            <p:nvPr/>
          </p:nvSpPr>
          <p:spPr>
            <a:xfrm>
              <a:off x="3476893" y="3832527"/>
              <a:ext cx="77035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predictions</a:t>
              </a:r>
            </a:p>
          </p:txBody>
        </p:sp>
      </p:grpSp>
      <p:sp>
        <p:nvSpPr>
          <p:cNvPr id="114" name="Rectangle 3"/>
          <p:cNvSpPr>
            <a:spLocks noChangeArrowheads="1"/>
          </p:cNvSpPr>
          <p:nvPr/>
        </p:nvSpPr>
        <p:spPr bwMode="auto">
          <a:xfrm>
            <a:off x="861696" y="4561504"/>
            <a:ext cx="712863"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35" name="Rectangle 167"/>
          <p:cNvSpPr>
            <a:spLocks noChangeArrowheads="1"/>
          </p:cNvSpPr>
          <p:nvPr/>
        </p:nvSpPr>
        <p:spPr bwMode="auto">
          <a:xfrm>
            <a:off x="885585" y="4920279"/>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6" name="Rectangle 155"/>
          <p:cNvSpPr>
            <a:spLocks noChangeArrowheads="1"/>
          </p:cNvSpPr>
          <p:nvPr/>
        </p:nvSpPr>
        <p:spPr bwMode="auto">
          <a:xfrm>
            <a:off x="885585" y="5266354"/>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7" name="Rectangle 148"/>
          <p:cNvSpPr>
            <a:spLocks noChangeArrowheads="1"/>
          </p:cNvSpPr>
          <p:nvPr/>
        </p:nvSpPr>
        <p:spPr bwMode="auto">
          <a:xfrm>
            <a:off x="885585" y="6306167"/>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8" name="Rectangle 146"/>
          <p:cNvSpPr>
            <a:spLocks noChangeArrowheads="1"/>
          </p:cNvSpPr>
          <p:nvPr/>
        </p:nvSpPr>
        <p:spPr bwMode="auto">
          <a:xfrm>
            <a:off x="885585" y="5960092"/>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39" name="Rectangle 144"/>
          <p:cNvSpPr>
            <a:spLocks noChangeArrowheads="1"/>
          </p:cNvSpPr>
          <p:nvPr/>
        </p:nvSpPr>
        <p:spPr bwMode="auto">
          <a:xfrm>
            <a:off x="885585" y="5614017"/>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43" name="Group 187"/>
          <p:cNvGrpSpPr>
            <a:grpSpLocks/>
          </p:cNvGrpSpPr>
          <p:nvPr/>
        </p:nvGrpSpPr>
        <p:grpSpPr bwMode="auto">
          <a:xfrm>
            <a:off x="880823" y="4575792"/>
            <a:ext cx="660400" cy="322262"/>
            <a:chOff x="769225" y="3995953"/>
            <a:chExt cx="615589" cy="326003"/>
          </a:xfrm>
        </p:grpSpPr>
        <p:sp>
          <p:nvSpPr>
            <p:cNvPr id="24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4" name="Rectangle 243"/>
            <p:cNvSpPr/>
            <p:nvPr/>
          </p:nvSpPr>
          <p:spPr bwMode="auto">
            <a:xfrm>
              <a:off x="850613" y="4074643"/>
              <a:ext cx="452813" cy="168623"/>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44" name="TextBox 143"/>
          <p:cNvSpPr txBox="1"/>
          <p:nvPr/>
        </p:nvSpPr>
        <p:spPr bwMode="auto">
          <a:xfrm>
            <a:off x="861697" y="4556662"/>
            <a:ext cx="62706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145" name="Group 121"/>
          <p:cNvGrpSpPr>
            <a:grpSpLocks/>
          </p:cNvGrpSpPr>
          <p:nvPr/>
        </p:nvGrpSpPr>
        <p:grpSpPr bwMode="auto">
          <a:xfrm>
            <a:off x="1572973" y="4561504"/>
            <a:ext cx="703262" cy="2101850"/>
            <a:chOff x="3516313" y="3826177"/>
            <a:chExt cx="703262" cy="2101849"/>
          </a:xfrm>
        </p:grpSpPr>
        <p:sp>
          <p:nvSpPr>
            <p:cNvPr id="234" name="Rectangle 3"/>
            <p:cNvSpPr>
              <a:spLocks noChangeArrowheads="1"/>
            </p:cNvSpPr>
            <p:nvPr/>
          </p:nvSpPr>
          <p:spPr bwMode="auto">
            <a:xfrm>
              <a:off x="3516313" y="3826177"/>
              <a:ext cx="703262"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3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1" name="Rectangle 240"/>
            <p:cNvSpPr/>
            <p:nvPr/>
          </p:nvSpPr>
          <p:spPr bwMode="auto">
            <a:xfrm>
              <a:off x="3627438" y="3927777"/>
              <a:ext cx="487362"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2" name="TextBox 241"/>
            <p:cNvSpPr txBox="1"/>
            <p:nvPr/>
          </p:nvSpPr>
          <p:spPr>
            <a:xfrm>
              <a:off x="3560763" y="3832527"/>
              <a:ext cx="595312"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24" name="Rectangle 223"/>
          <p:cNvSpPr/>
          <p:nvPr/>
        </p:nvSpPr>
        <p:spPr bwMode="auto">
          <a:xfrm>
            <a:off x="977660" y="499965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5" name="Rectangle 224"/>
          <p:cNvSpPr/>
          <p:nvPr/>
        </p:nvSpPr>
        <p:spPr bwMode="auto">
          <a:xfrm>
            <a:off x="977660" y="534731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6" name="Rectangle 225"/>
          <p:cNvSpPr/>
          <p:nvPr/>
        </p:nvSpPr>
        <p:spPr bwMode="auto">
          <a:xfrm>
            <a:off x="977660" y="638554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7" name="Rectangle 226"/>
          <p:cNvSpPr/>
          <p:nvPr/>
        </p:nvSpPr>
        <p:spPr bwMode="auto">
          <a:xfrm>
            <a:off x="977660" y="603946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8" name="Rectangle 227"/>
          <p:cNvSpPr/>
          <p:nvPr/>
        </p:nvSpPr>
        <p:spPr bwMode="auto">
          <a:xfrm>
            <a:off x="977660" y="569339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9" name="Rectangle 228"/>
          <p:cNvSpPr/>
          <p:nvPr/>
        </p:nvSpPr>
        <p:spPr bwMode="auto">
          <a:xfrm>
            <a:off x="1688860" y="499965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0" name="Rectangle 229"/>
          <p:cNvSpPr/>
          <p:nvPr/>
        </p:nvSpPr>
        <p:spPr bwMode="auto">
          <a:xfrm>
            <a:off x="1688860" y="534731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1" name="Rectangle 230"/>
          <p:cNvSpPr/>
          <p:nvPr/>
        </p:nvSpPr>
        <p:spPr bwMode="auto">
          <a:xfrm>
            <a:off x="1688860" y="638554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2" name="Rectangle 231"/>
          <p:cNvSpPr/>
          <p:nvPr/>
        </p:nvSpPr>
        <p:spPr bwMode="auto">
          <a:xfrm>
            <a:off x="1688860" y="603946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3" name="Rectangle 232"/>
          <p:cNvSpPr/>
          <p:nvPr/>
        </p:nvSpPr>
        <p:spPr bwMode="auto">
          <a:xfrm>
            <a:off x="1688860" y="569339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nvGrpSpPr>
          <p:cNvPr id="251" name="Group 138"/>
          <p:cNvGrpSpPr>
            <a:grpSpLocks/>
          </p:cNvGrpSpPr>
          <p:nvPr/>
        </p:nvGrpSpPr>
        <p:grpSpPr bwMode="auto">
          <a:xfrm>
            <a:off x="7116261" y="4582338"/>
            <a:ext cx="893762" cy="2101850"/>
            <a:chOff x="3516846" y="3826177"/>
            <a:chExt cx="702931" cy="2101849"/>
          </a:xfrm>
        </p:grpSpPr>
        <p:sp>
          <p:nvSpPr>
            <p:cNvPr id="252" name="Rectangle 3"/>
            <p:cNvSpPr>
              <a:spLocks noChangeArrowheads="1"/>
            </p:cNvSpPr>
            <p:nvPr/>
          </p:nvSpPr>
          <p:spPr bwMode="auto">
            <a:xfrm>
              <a:off x="3516846" y="3826177"/>
              <a:ext cx="702931"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53"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4" name="Rectangle 253"/>
            <p:cNvSpPr/>
            <p:nvPr/>
          </p:nvSpPr>
          <p:spPr bwMode="auto">
            <a:xfrm>
              <a:off x="3631713" y="4272265"/>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5"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6" name="Rectangle 255"/>
            <p:cNvSpPr/>
            <p:nvPr/>
          </p:nvSpPr>
          <p:spPr bwMode="auto">
            <a:xfrm>
              <a:off x="3631713" y="4621515"/>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257"/>
            <p:cNvSpPr/>
            <p:nvPr/>
          </p:nvSpPr>
          <p:spPr bwMode="auto">
            <a:xfrm>
              <a:off x="3631713" y="5659739"/>
              <a:ext cx="485684"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259"/>
            <p:cNvSpPr/>
            <p:nvPr/>
          </p:nvSpPr>
          <p:spPr bwMode="auto">
            <a:xfrm>
              <a:off x="3631713" y="5313664"/>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1"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2" name="Rectangle 261"/>
            <p:cNvSpPr/>
            <p:nvPr/>
          </p:nvSpPr>
          <p:spPr bwMode="auto">
            <a:xfrm>
              <a:off x="3631713" y="4967589"/>
              <a:ext cx="485684"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3" name="Rectangle 262"/>
            <p:cNvSpPr/>
            <p:nvPr/>
          </p:nvSpPr>
          <p:spPr bwMode="auto">
            <a:xfrm>
              <a:off x="3541817" y="3851577"/>
              <a:ext cx="659233" cy="322263"/>
            </a:xfrm>
            <a:prstGeom prst="rect">
              <a:avLst/>
            </a:prstGeom>
            <a:solidFill>
              <a:schemeClr val="bg2">
                <a:lumMod val="20000"/>
                <a:lumOff val="8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4" name="Rectangle 263"/>
            <p:cNvSpPr/>
            <p:nvPr/>
          </p:nvSpPr>
          <p:spPr bwMode="auto">
            <a:xfrm>
              <a:off x="3627967" y="3927777"/>
              <a:ext cx="48693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5" name="TextBox 264"/>
            <p:cNvSpPr txBox="1"/>
            <p:nvPr/>
          </p:nvSpPr>
          <p:spPr>
            <a:xfrm>
              <a:off x="3626839" y="3844580"/>
              <a:ext cx="495723" cy="307777"/>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errors</a:t>
              </a:r>
            </a:p>
          </p:txBody>
        </p:sp>
      </p:grpSp>
      <p:cxnSp>
        <p:nvCxnSpPr>
          <p:cNvPr id="6" name="Straight Arrow Connector 5"/>
          <p:cNvCxnSpPr/>
          <p:nvPr/>
        </p:nvCxnSpPr>
        <p:spPr>
          <a:xfrm flipV="1">
            <a:off x="2433522" y="5415828"/>
            <a:ext cx="2308337" cy="17271"/>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234493" y="6539273"/>
            <a:ext cx="2531462" cy="307777"/>
          </a:xfrm>
          <a:prstGeom prst="rect">
            <a:avLst/>
          </a:prstGeom>
          <a:noFill/>
        </p:spPr>
        <p:txBody>
          <a:bodyPr wrap="none" rtlCol="0">
            <a:spAutoFit/>
          </a:bodyPr>
          <a:lstStyle/>
          <a:p>
            <a:r>
              <a:rPr lang="en-US" sz="1400" i="1" dirty="0"/>
              <a:t>(simply another form of y=</a:t>
            </a:r>
            <a:r>
              <a:rPr lang="en-US" sz="1400" i="1" dirty="0" err="1"/>
              <a:t>mx+b</a:t>
            </a:r>
            <a:r>
              <a:rPr lang="en-US" sz="1400" i="1" dirty="0"/>
              <a:t>)</a:t>
            </a:r>
          </a:p>
        </p:txBody>
      </p:sp>
      <p:sp>
        <p:nvSpPr>
          <p:cNvPr id="266" name="TextBox 265"/>
          <p:cNvSpPr txBox="1"/>
          <p:nvPr/>
        </p:nvSpPr>
        <p:spPr>
          <a:xfrm>
            <a:off x="2440307" y="5489895"/>
            <a:ext cx="2193229" cy="1077218"/>
          </a:xfrm>
          <a:prstGeom prst="rect">
            <a:avLst/>
          </a:prstGeom>
          <a:noFill/>
        </p:spPr>
        <p:txBody>
          <a:bodyPr wrap="none" rtlCol="0">
            <a:spAutoFit/>
          </a:bodyPr>
          <a:lstStyle/>
          <a:p>
            <a:r>
              <a:rPr lang="en-US" sz="1600" dirty="0"/>
              <a:t>Using Regression, we </a:t>
            </a:r>
          </a:p>
          <a:p>
            <a:r>
              <a:rPr lang="en-US" sz="1600" dirty="0"/>
              <a:t>develop a prediction </a:t>
            </a:r>
          </a:p>
          <a:p>
            <a:r>
              <a:rPr lang="en-US" sz="1600" dirty="0"/>
              <a:t>model …</a:t>
            </a:r>
          </a:p>
          <a:p>
            <a:r>
              <a:rPr lang="en-US" sz="1600" dirty="0"/>
              <a:t>Prediction=</a:t>
            </a:r>
            <a:r>
              <a:rPr lang="el-GR" sz="1600" dirty="0"/>
              <a:t>β</a:t>
            </a:r>
            <a:r>
              <a:rPr lang="en-US" sz="1600" baseline="-25000" dirty="0"/>
              <a:t>0</a:t>
            </a:r>
            <a:r>
              <a:rPr lang="en-US" sz="1600" dirty="0"/>
              <a:t>+</a:t>
            </a:r>
            <a:r>
              <a:rPr lang="el-GR" sz="1600" dirty="0"/>
              <a:t>β</a:t>
            </a:r>
            <a:r>
              <a:rPr lang="en-US" sz="1600" baseline="-25000" dirty="0"/>
              <a:t>1</a:t>
            </a:r>
            <a:r>
              <a:rPr lang="en-US" sz="1600" dirty="0"/>
              <a:t>(input)</a:t>
            </a:r>
          </a:p>
        </p:txBody>
      </p:sp>
      <p:cxnSp>
        <p:nvCxnSpPr>
          <p:cNvPr id="267" name="Straight Arrow Connector 266"/>
          <p:cNvCxnSpPr/>
          <p:nvPr/>
        </p:nvCxnSpPr>
        <p:spPr>
          <a:xfrm>
            <a:off x="5770886" y="5409956"/>
            <a:ext cx="137712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842124" y="4550043"/>
            <a:ext cx="1215202" cy="2308324"/>
          </a:xfrm>
          <a:prstGeom prst="rect">
            <a:avLst/>
          </a:prstGeom>
          <a:noFill/>
        </p:spPr>
        <p:txBody>
          <a:bodyPr wrap="square" rtlCol="0">
            <a:spAutoFit/>
          </a:bodyPr>
          <a:lstStyle/>
          <a:p>
            <a:r>
              <a:rPr lang="en-US" dirty="0"/>
              <a:t>Difference between </a:t>
            </a:r>
          </a:p>
          <a:p>
            <a:r>
              <a:rPr lang="en-US" dirty="0"/>
              <a:t>Predicted and Observed Target values are Errors</a:t>
            </a:r>
          </a:p>
        </p:txBody>
      </p:sp>
      <p:sp>
        <p:nvSpPr>
          <p:cNvPr id="14" name="TextBox 13"/>
          <p:cNvSpPr txBox="1"/>
          <p:nvPr/>
        </p:nvSpPr>
        <p:spPr>
          <a:xfrm>
            <a:off x="2367509" y="4423987"/>
            <a:ext cx="2409431" cy="923330"/>
          </a:xfrm>
          <a:prstGeom prst="rect">
            <a:avLst/>
          </a:prstGeom>
          <a:noFill/>
        </p:spPr>
        <p:txBody>
          <a:bodyPr wrap="square" rtlCol="0">
            <a:spAutoFit/>
          </a:bodyPr>
          <a:lstStyle/>
          <a:p>
            <a:r>
              <a:rPr lang="en-US" dirty="0"/>
              <a:t>Take inputs and use </a:t>
            </a:r>
          </a:p>
          <a:p>
            <a:r>
              <a:rPr lang="en-US" dirty="0"/>
              <a:t>a linear model to predict target values…</a:t>
            </a:r>
          </a:p>
        </p:txBody>
      </p:sp>
      <p:sp>
        <p:nvSpPr>
          <p:cNvPr id="71" name="TextBox 70"/>
          <p:cNvSpPr txBox="1"/>
          <p:nvPr/>
        </p:nvSpPr>
        <p:spPr>
          <a:xfrm>
            <a:off x="8053693" y="4574541"/>
            <a:ext cx="1215202" cy="2031325"/>
          </a:xfrm>
          <a:prstGeom prst="rect">
            <a:avLst/>
          </a:prstGeom>
          <a:noFill/>
        </p:spPr>
        <p:txBody>
          <a:bodyPr wrap="square" rtlCol="0">
            <a:spAutoFit/>
          </a:bodyPr>
          <a:lstStyle/>
          <a:p>
            <a:r>
              <a:rPr lang="en-US" dirty="0"/>
              <a:t>The smaller the error the better the fit to the given data</a:t>
            </a:r>
          </a:p>
        </p:txBody>
      </p:sp>
    </p:spTree>
    <p:extLst>
      <p:ext uri="{BB962C8B-B14F-4D97-AF65-F5344CB8AC3E}">
        <p14:creationId xmlns:p14="http://schemas.microsoft.com/office/powerpoint/2010/main" val="1662185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38752" y="2595047"/>
            <a:ext cx="7704667" cy="847816"/>
          </a:xfrm>
        </p:spPr>
        <p:txBody>
          <a:bodyPr>
            <a:normAutofit/>
          </a:bodyPr>
          <a:lstStyle/>
          <a:p>
            <a:r>
              <a:rPr lang="en-US" dirty="0"/>
              <a:t>Let’s test our understanding</a:t>
            </a:r>
          </a:p>
        </p:txBody>
      </p:sp>
    </p:spTree>
    <p:extLst>
      <p:ext uri="{BB962C8B-B14F-4D97-AF65-F5344CB8AC3E}">
        <p14:creationId xmlns:p14="http://schemas.microsoft.com/office/powerpoint/2010/main" val="3054186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dirty="0"/>
              <a:t>Let’s test our understanding</a:t>
            </a:r>
          </a:p>
        </p:txBody>
      </p:sp>
      <p:sp>
        <p:nvSpPr>
          <p:cNvPr id="5" name="Content Placeholder 4"/>
          <p:cNvSpPr>
            <a:spLocks noGrp="1"/>
          </p:cNvSpPr>
          <p:nvPr>
            <p:ph idx="1"/>
          </p:nvPr>
        </p:nvSpPr>
        <p:spPr>
          <a:xfrm>
            <a:off x="1097543" y="1429304"/>
            <a:ext cx="8046457" cy="6045693"/>
          </a:xfrm>
        </p:spPr>
        <p:txBody>
          <a:bodyPr anchor="t" anchorCtr="0">
            <a:normAutofit/>
          </a:bodyPr>
          <a:lstStyle/>
          <a:p>
            <a:r>
              <a:rPr lang="en-US" altLang="en-US" dirty="0"/>
              <a:t>Q1: When we fit a linear regression model to the data</a:t>
            </a:r>
          </a:p>
          <a:p>
            <a:endParaRPr lang="en-US" altLang="en-US" sz="800" b="1" dirty="0"/>
          </a:p>
          <a:p>
            <a:pPr lvl="1">
              <a:buClr>
                <a:schemeClr val="tx1"/>
              </a:buClr>
              <a:buSzTx/>
              <a:buFont typeface="Wingdings" panose="05000000000000000000" pitchFamily="2" charset="2"/>
              <a:buAutoNum type="alphaLcPeriod"/>
            </a:pPr>
            <a:r>
              <a:rPr lang="en-US" altLang="en-US" dirty="0"/>
              <a:t>We are attempting to select the best model.</a:t>
            </a:r>
          </a:p>
          <a:p>
            <a:pPr lvl="1">
              <a:buClr>
                <a:schemeClr val="tx1"/>
              </a:buClr>
              <a:buSzTx/>
              <a:buFont typeface="Wingdings" panose="05000000000000000000" pitchFamily="2" charset="2"/>
              <a:buAutoNum type="alphaLcPeriod"/>
            </a:pPr>
            <a:r>
              <a:rPr lang="en-US" altLang="en-US" dirty="0"/>
              <a:t>We are attempting to identify the parameter values for a selected model that best fits the data.</a:t>
            </a:r>
          </a:p>
          <a:p>
            <a:pPr lvl="1">
              <a:buClr>
                <a:schemeClr val="tx1"/>
              </a:buClr>
              <a:buSzTx/>
              <a:buFont typeface="Wingdings" panose="05000000000000000000" pitchFamily="2" charset="2"/>
              <a:buAutoNum type="alphaLcPeriod"/>
            </a:pPr>
            <a:r>
              <a:rPr lang="en-US" altLang="en-US" dirty="0"/>
              <a:t>Both a and b</a:t>
            </a:r>
          </a:p>
          <a:p>
            <a:pPr lvl="1">
              <a:buClr>
                <a:schemeClr val="tx1"/>
              </a:buClr>
              <a:buSzTx/>
              <a:buFont typeface="Wingdings" panose="05000000000000000000" pitchFamily="2" charset="2"/>
              <a:buAutoNum type="alphaLcPeriod"/>
            </a:pPr>
            <a:r>
              <a:rPr lang="en-US" altLang="en-US" dirty="0"/>
              <a:t>None of the above</a:t>
            </a:r>
          </a:p>
          <a:p>
            <a:pPr marL="457200" lvl="1" indent="0">
              <a:buNone/>
            </a:pPr>
            <a:endParaRPr lang="en-CA" dirty="0"/>
          </a:p>
          <a:p>
            <a:pPr lvl="1"/>
            <a:endParaRPr lang="en-CA" dirty="0"/>
          </a:p>
        </p:txBody>
      </p:sp>
    </p:spTree>
    <p:extLst>
      <p:ext uri="{BB962C8B-B14F-4D97-AF65-F5344CB8AC3E}">
        <p14:creationId xmlns:p14="http://schemas.microsoft.com/office/powerpoint/2010/main" val="2074360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dirty="0"/>
              <a:t>Let’s test our understanding</a:t>
            </a:r>
          </a:p>
        </p:txBody>
      </p:sp>
      <p:sp>
        <p:nvSpPr>
          <p:cNvPr id="5" name="Content Placeholder 4"/>
          <p:cNvSpPr>
            <a:spLocks noGrp="1"/>
          </p:cNvSpPr>
          <p:nvPr>
            <p:ph idx="1"/>
          </p:nvPr>
        </p:nvSpPr>
        <p:spPr>
          <a:xfrm>
            <a:off x="1097543" y="1429304"/>
            <a:ext cx="8046457" cy="6045693"/>
          </a:xfrm>
        </p:spPr>
        <p:txBody>
          <a:bodyPr anchor="t" anchorCtr="0">
            <a:normAutofit/>
          </a:bodyPr>
          <a:lstStyle/>
          <a:p>
            <a:r>
              <a:rPr lang="en-US" altLang="en-US" dirty="0"/>
              <a:t>Q2: What’s our primarily objective when conducting predictive modeling?</a:t>
            </a:r>
          </a:p>
          <a:p>
            <a:endParaRPr lang="en-US" altLang="en-US" sz="800" b="1" dirty="0"/>
          </a:p>
          <a:p>
            <a:pPr lvl="1">
              <a:buClr>
                <a:schemeClr val="tx1"/>
              </a:buClr>
              <a:buSzTx/>
              <a:buFont typeface="Wingdings" panose="05000000000000000000" pitchFamily="2" charset="2"/>
              <a:buAutoNum type="alphaLcPeriod"/>
            </a:pPr>
            <a:r>
              <a:rPr lang="en-US" altLang="en-US" dirty="0"/>
              <a:t>Given a set of input variables, develop a model that accurately predicts target variables. </a:t>
            </a:r>
          </a:p>
          <a:p>
            <a:pPr lvl="1">
              <a:buClr>
                <a:schemeClr val="tx1"/>
              </a:buClr>
              <a:buSzTx/>
              <a:buFont typeface="Wingdings" panose="05000000000000000000" pitchFamily="2" charset="2"/>
              <a:buAutoNum type="alphaLcPeriod"/>
            </a:pPr>
            <a:r>
              <a:rPr lang="en-US" altLang="en-US" dirty="0"/>
              <a:t>Develop a model that best fits your current data.</a:t>
            </a:r>
          </a:p>
          <a:p>
            <a:pPr lvl="1">
              <a:buClr>
                <a:schemeClr val="tx1"/>
              </a:buClr>
              <a:buSzTx/>
              <a:buFont typeface="Wingdings" panose="05000000000000000000" pitchFamily="2" charset="2"/>
              <a:buAutoNum type="alphaLcPeriod"/>
            </a:pPr>
            <a:r>
              <a:rPr lang="en-US" altLang="en-US" dirty="0"/>
              <a:t>Accurately predict input variables</a:t>
            </a:r>
          </a:p>
          <a:p>
            <a:pPr lvl="1">
              <a:buClr>
                <a:schemeClr val="tx1"/>
              </a:buClr>
              <a:buSzTx/>
              <a:buFont typeface="Wingdings" panose="05000000000000000000" pitchFamily="2" charset="2"/>
              <a:buAutoNum type="alphaLcPeriod"/>
            </a:pPr>
            <a:r>
              <a:rPr lang="en-US" altLang="en-US" dirty="0"/>
              <a:t>Describe the data in ways that generate new insights</a:t>
            </a:r>
          </a:p>
          <a:p>
            <a:pPr marL="457200" lvl="1" indent="0">
              <a:buNone/>
            </a:pPr>
            <a:endParaRPr lang="en-CA" dirty="0"/>
          </a:p>
          <a:p>
            <a:pPr lvl="1"/>
            <a:endParaRPr lang="en-CA" dirty="0"/>
          </a:p>
        </p:txBody>
      </p:sp>
    </p:spTree>
    <p:extLst>
      <p:ext uri="{BB962C8B-B14F-4D97-AF65-F5344CB8AC3E}">
        <p14:creationId xmlns:p14="http://schemas.microsoft.com/office/powerpoint/2010/main" val="223854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97543" y="1429304"/>
            <a:ext cx="8046457" cy="6045693"/>
          </a:xfrm>
        </p:spPr>
        <p:txBody>
          <a:bodyPr anchor="t" anchorCtr="0">
            <a:normAutofit/>
          </a:bodyPr>
          <a:lstStyle/>
          <a:p>
            <a:r>
              <a:rPr lang="en-US" altLang="en-US" dirty="0"/>
              <a:t>The variables that we identify and use to predict values of target variables are called:</a:t>
            </a:r>
          </a:p>
          <a:p>
            <a:endParaRPr lang="en-US" altLang="en-US" sz="800" b="1" dirty="0"/>
          </a:p>
          <a:p>
            <a:pPr lvl="1">
              <a:buClr>
                <a:schemeClr val="tx1"/>
              </a:buClr>
              <a:buSzTx/>
              <a:buFont typeface="Wingdings" panose="05000000000000000000" pitchFamily="2" charset="2"/>
              <a:buAutoNum type="alphaLcPeriod"/>
            </a:pPr>
            <a:r>
              <a:rPr lang="en-US" altLang="en-US" dirty="0"/>
              <a:t>Big Data</a:t>
            </a:r>
          </a:p>
          <a:p>
            <a:pPr lvl="1">
              <a:buClr>
                <a:schemeClr val="tx1"/>
              </a:buClr>
              <a:buSzTx/>
              <a:buFont typeface="Wingdings" panose="05000000000000000000" pitchFamily="2" charset="2"/>
              <a:buAutoNum type="alphaLcPeriod"/>
            </a:pPr>
            <a:r>
              <a:rPr lang="en-US" altLang="en-US" dirty="0"/>
              <a:t>Categorical Data</a:t>
            </a:r>
          </a:p>
          <a:p>
            <a:pPr lvl="1">
              <a:buClr>
                <a:schemeClr val="tx1"/>
              </a:buClr>
              <a:buSzTx/>
              <a:buFont typeface="Wingdings" panose="05000000000000000000" pitchFamily="2" charset="2"/>
              <a:buAutoNum type="alphaLcPeriod"/>
            </a:pPr>
            <a:r>
              <a:rPr lang="en-US" altLang="en-US" dirty="0"/>
              <a:t>Continuous Variables</a:t>
            </a:r>
          </a:p>
          <a:p>
            <a:pPr lvl="1">
              <a:buClr>
                <a:schemeClr val="tx1"/>
              </a:buClr>
              <a:buSzTx/>
              <a:buFont typeface="Wingdings" panose="05000000000000000000" pitchFamily="2" charset="2"/>
              <a:buAutoNum type="alphaLcPeriod"/>
            </a:pPr>
            <a:r>
              <a:rPr lang="en-US" altLang="en-US" dirty="0"/>
              <a:t>Input Variables</a:t>
            </a:r>
          </a:p>
          <a:p>
            <a:pPr lvl="1">
              <a:buClr>
                <a:schemeClr val="tx1"/>
              </a:buClr>
              <a:buSzTx/>
              <a:buFont typeface="Wingdings" panose="05000000000000000000" pitchFamily="2" charset="2"/>
              <a:buAutoNum type="alphaLcPeriod"/>
            </a:pPr>
            <a:endParaRPr lang="en-US" altLang="en-US" dirty="0"/>
          </a:p>
          <a:p>
            <a:pPr marL="457200" lvl="1" indent="0">
              <a:buNone/>
            </a:pPr>
            <a:endParaRPr lang="en-CA" dirty="0"/>
          </a:p>
          <a:p>
            <a:pPr lvl="1"/>
            <a:endParaRPr lang="en-CA" dirty="0"/>
          </a:p>
        </p:txBody>
      </p:sp>
      <p:sp>
        <p:nvSpPr>
          <p:cNvPr id="7" name="Title 3"/>
          <p:cNvSpPr>
            <a:spLocks noGrp="1"/>
          </p:cNvSpPr>
          <p:nvPr>
            <p:ph type="title"/>
          </p:nvPr>
        </p:nvSpPr>
        <p:spPr>
          <a:xfrm>
            <a:off x="999887" y="115409"/>
            <a:ext cx="7704667" cy="847816"/>
          </a:xfrm>
        </p:spPr>
        <p:txBody>
          <a:bodyPr>
            <a:normAutofit/>
          </a:bodyPr>
          <a:lstStyle/>
          <a:p>
            <a:r>
              <a:rPr lang="en-US" dirty="0"/>
              <a:t>Let’s test our understanding</a:t>
            </a:r>
          </a:p>
        </p:txBody>
      </p:sp>
    </p:spTree>
    <p:extLst>
      <p:ext uri="{BB962C8B-B14F-4D97-AF65-F5344CB8AC3E}">
        <p14:creationId xmlns:p14="http://schemas.microsoft.com/office/powerpoint/2010/main" val="2729276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596" y="3775779"/>
            <a:ext cx="7704667" cy="847816"/>
          </a:xfrm>
        </p:spPr>
        <p:txBody>
          <a:bodyPr>
            <a:normAutofit fontScale="90000"/>
          </a:bodyPr>
          <a:lstStyle/>
          <a:p>
            <a:r>
              <a:rPr lang="en-US" dirty="0"/>
              <a:t>Now, let’s focus on two important issues in predictive analytics that set it apart from descriptive analytics…</a:t>
            </a:r>
          </a:p>
        </p:txBody>
      </p:sp>
      <p:pic>
        <p:nvPicPr>
          <p:cNvPr id="3" name="Picture 2" descr="http://fusion.net/wp-content/uploads/2015/09/yogi.jpg?quality=80&amp;strip=all&amp;resize=1600%2C9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9200" y="256032"/>
            <a:ext cx="5110976" cy="287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912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4817" y="1970216"/>
            <a:ext cx="7704667" cy="847816"/>
          </a:xfrm>
        </p:spPr>
        <p:txBody>
          <a:bodyPr>
            <a:normAutofit/>
          </a:bodyPr>
          <a:lstStyle/>
          <a:p>
            <a:r>
              <a:rPr lang="en-US" dirty="0"/>
              <a:t>Let’s </a:t>
            </a:r>
            <a:r>
              <a:rPr lang="en-US" b="1" i="1" u="sng" dirty="0"/>
              <a:t>‘try’</a:t>
            </a:r>
            <a:r>
              <a:rPr lang="en-US" dirty="0"/>
              <a:t> to predict the future …</a:t>
            </a:r>
          </a:p>
        </p:txBody>
      </p:sp>
      <p:sp>
        <p:nvSpPr>
          <p:cNvPr id="2" name="Rectangle 1"/>
          <p:cNvSpPr/>
          <p:nvPr/>
        </p:nvSpPr>
        <p:spPr>
          <a:xfrm>
            <a:off x="1536940" y="3326334"/>
            <a:ext cx="7255565" cy="923330"/>
          </a:xfrm>
          <a:prstGeom prst="rect">
            <a:avLst/>
          </a:prstGeom>
        </p:spPr>
        <p:txBody>
          <a:bodyPr wrap="square">
            <a:spAutoFit/>
          </a:bodyPr>
          <a:lstStyle/>
          <a:p>
            <a:r>
              <a:rPr lang="en-US" dirty="0"/>
              <a:t>For demonstration purposes, I’ve created a data generating stochastic process that I will attempt to identify using regression analysis. </a:t>
            </a:r>
          </a:p>
          <a:p>
            <a:endParaRPr lang="en-US" dirty="0"/>
          </a:p>
        </p:txBody>
      </p:sp>
    </p:spTree>
    <p:extLst>
      <p:ext uri="{BB962C8B-B14F-4D97-AF65-F5344CB8AC3E}">
        <p14:creationId xmlns:p14="http://schemas.microsoft.com/office/powerpoint/2010/main" val="2874271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2" name="TextBox 1"/>
          <p:cNvSpPr txBox="1"/>
          <p:nvPr/>
        </p:nvSpPr>
        <p:spPr>
          <a:xfrm>
            <a:off x="1439186" y="532736"/>
            <a:ext cx="7156174" cy="369332"/>
          </a:xfrm>
          <a:prstGeom prst="rect">
            <a:avLst/>
          </a:prstGeom>
          <a:noFill/>
        </p:spPr>
        <p:txBody>
          <a:bodyPr wrap="square" rtlCol="0">
            <a:spAutoFit/>
          </a:bodyPr>
          <a:lstStyle/>
          <a:p>
            <a:r>
              <a:rPr lang="en-US" dirty="0"/>
              <a:t>Using this process, I generate 200 observations…</a:t>
            </a:r>
          </a:p>
        </p:txBody>
      </p:sp>
    </p:spTree>
    <p:extLst>
      <p:ext uri="{BB962C8B-B14F-4D97-AF65-F5344CB8AC3E}">
        <p14:creationId xmlns:p14="http://schemas.microsoft.com/office/powerpoint/2010/main" val="417025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420328"/>
            <a:ext cx="7704667" cy="1981200"/>
          </a:xfrm>
        </p:spPr>
        <p:txBody>
          <a:bodyPr/>
          <a:lstStyle/>
          <a:p>
            <a:r>
              <a:rPr lang="en-US" dirty="0"/>
              <a:t>Remaining Deliverables</a:t>
            </a:r>
          </a:p>
        </p:txBody>
      </p:sp>
      <p:sp>
        <p:nvSpPr>
          <p:cNvPr id="3" name="Content Placeholder 2"/>
          <p:cNvSpPr>
            <a:spLocks noGrp="1"/>
          </p:cNvSpPr>
          <p:nvPr>
            <p:ph idx="1"/>
          </p:nvPr>
        </p:nvSpPr>
        <p:spPr>
          <a:xfrm>
            <a:off x="982132" y="1074173"/>
            <a:ext cx="7704667" cy="5429865"/>
          </a:xfrm>
        </p:spPr>
        <p:txBody>
          <a:bodyPr>
            <a:normAutofit fontScale="92500" lnSpcReduction="10000"/>
          </a:bodyPr>
          <a:lstStyle/>
          <a:p>
            <a:r>
              <a:rPr lang="en-US" dirty="0"/>
              <a:t>IA7 and IA8 will be on predictive analytics. In these assignments you will develop a </a:t>
            </a:r>
            <a:r>
              <a:rPr lang="en-US" dirty="0" err="1"/>
              <a:t>Jupyter</a:t>
            </a:r>
            <a:r>
              <a:rPr lang="en-US" dirty="0"/>
              <a:t> Notebook to develop a predictive model. </a:t>
            </a:r>
          </a:p>
          <a:p>
            <a:r>
              <a:rPr lang="en-US" dirty="0"/>
              <a:t>Final Project will consist of 4 deliverables. </a:t>
            </a:r>
          </a:p>
          <a:p>
            <a:pPr marL="914400" lvl="1" indent="-457200">
              <a:buFont typeface="+mj-lt"/>
              <a:buAutoNum type="arabicPeriod"/>
            </a:pPr>
            <a:r>
              <a:rPr lang="en-US" dirty="0"/>
              <a:t>Project Proposal (due by end of day Nov. 14)</a:t>
            </a:r>
          </a:p>
          <a:p>
            <a:pPr marL="914400" lvl="2" indent="0">
              <a:buNone/>
            </a:pPr>
            <a:r>
              <a:rPr lang="en-US" dirty="0"/>
              <a:t>Submit a brief introduction to your project idea (2-3 pages).</a:t>
            </a:r>
          </a:p>
          <a:p>
            <a:pPr marL="914400" lvl="1" indent="-457200">
              <a:buFont typeface="+mj-lt"/>
              <a:buAutoNum type="arabicPeriod"/>
            </a:pPr>
            <a:r>
              <a:rPr lang="en-US" dirty="0"/>
              <a:t>Design Document</a:t>
            </a:r>
          </a:p>
          <a:p>
            <a:pPr marL="914400" lvl="2" indent="0">
              <a:buNone/>
            </a:pPr>
            <a:r>
              <a:rPr lang="en-US" dirty="0"/>
              <a:t>Similar to GA2, submit a design document that elaborates on your project idea: It should define, Functionality, System Design (define details such as data required, module structure that will be developed, libraries that will be used), and project structure (who does what). </a:t>
            </a:r>
          </a:p>
          <a:p>
            <a:pPr marL="914400" lvl="1" indent="-457200">
              <a:buFont typeface="+mj-lt"/>
              <a:buAutoNum type="arabicPeriod"/>
            </a:pPr>
            <a:r>
              <a:rPr lang="en-US" dirty="0"/>
              <a:t>Project Presentation</a:t>
            </a:r>
          </a:p>
          <a:p>
            <a:pPr marL="914400" lvl="2" indent="0">
              <a:buNone/>
            </a:pPr>
            <a:r>
              <a:rPr lang="en-US" dirty="0"/>
              <a:t>5 Minute project prototype </a:t>
            </a:r>
            <a:r>
              <a:rPr lang="en-US" dirty="0" err="1"/>
              <a:t>presention</a:t>
            </a:r>
            <a:r>
              <a:rPr lang="en-US" dirty="0"/>
              <a:t>: What is the idea, how will you develop this (code/design), and demonstration of prototype. </a:t>
            </a:r>
          </a:p>
          <a:p>
            <a:pPr marL="914400" lvl="1" indent="-457200">
              <a:buFont typeface="+mj-lt"/>
              <a:buAutoNum type="arabicPeriod"/>
            </a:pPr>
            <a:r>
              <a:rPr lang="en-US" dirty="0"/>
              <a:t>Final Code/Product Delivery</a:t>
            </a:r>
          </a:p>
          <a:p>
            <a:pPr marL="914400" lvl="2" indent="0">
              <a:buNone/>
            </a:pPr>
            <a:r>
              <a:rPr lang="en-US" dirty="0"/>
              <a:t>Submit final working code and any associated documentation.</a:t>
            </a:r>
          </a:p>
        </p:txBody>
      </p:sp>
    </p:spTree>
    <p:extLst>
      <p:ext uri="{BB962C8B-B14F-4D97-AF65-F5344CB8AC3E}">
        <p14:creationId xmlns:p14="http://schemas.microsoft.com/office/powerpoint/2010/main" val="1117480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4" name="TextBox 3"/>
          <p:cNvSpPr txBox="1"/>
          <p:nvPr/>
        </p:nvSpPr>
        <p:spPr>
          <a:xfrm>
            <a:off x="1191873" y="756745"/>
            <a:ext cx="1101584" cy="369332"/>
          </a:xfrm>
          <a:prstGeom prst="rect">
            <a:avLst/>
          </a:prstGeom>
          <a:noFill/>
        </p:spPr>
        <p:txBody>
          <a:bodyPr wrap="none" rtlCol="0">
            <a:spAutoFit/>
          </a:bodyPr>
          <a:lstStyle/>
          <a:p>
            <a:r>
              <a:rPr lang="en-US" dirty="0"/>
              <a:t>Y=</a:t>
            </a:r>
            <a:r>
              <a:rPr lang="el-GR" dirty="0"/>
              <a:t>β</a:t>
            </a:r>
            <a:r>
              <a:rPr lang="en-US" baseline="-25000" dirty="0"/>
              <a:t>0</a:t>
            </a:r>
            <a:r>
              <a:rPr lang="en-US" dirty="0"/>
              <a:t>+</a:t>
            </a:r>
            <a:r>
              <a:rPr lang="el-GR" dirty="0"/>
              <a:t>β</a:t>
            </a:r>
            <a:r>
              <a:rPr lang="en-US" baseline="-25000" dirty="0"/>
              <a:t>1</a:t>
            </a:r>
            <a:r>
              <a:rPr lang="en-US" dirty="0"/>
              <a:t>x</a:t>
            </a:r>
          </a:p>
        </p:txBody>
      </p:sp>
      <p:sp>
        <p:nvSpPr>
          <p:cNvPr id="5" name="TextBox 4"/>
          <p:cNvSpPr txBox="1"/>
          <p:nvPr/>
        </p:nvSpPr>
        <p:spPr>
          <a:xfrm>
            <a:off x="1191873" y="299927"/>
            <a:ext cx="4977453" cy="369332"/>
          </a:xfrm>
          <a:prstGeom prst="rect">
            <a:avLst/>
          </a:prstGeom>
          <a:noFill/>
        </p:spPr>
        <p:txBody>
          <a:bodyPr wrap="none" rtlCol="0">
            <a:spAutoFit/>
          </a:bodyPr>
          <a:lstStyle/>
          <a:p>
            <a:r>
              <a:rPr lang="en-US" dirty="0"/>
              <a:t>I fit my 1</a:t>
            </a:r>
            <a:r>
              <a:rPr lang="en-US" baseline="30000" dirty="0"/>
              <a:t>st</a:t>
            </a:r>
            <a:r>
              <a:rPr lang="en-US" dirty="0"/>
              <a:t> Candidate Model to this “training” data: </a:t>
            </a:r>
          </a:p>
        </p:txBody>
      </p:sp>
      <p:sp>
        <p:nvSpPr>
          <p:cNvPr id="6" name="Rectangle 5"/>
          <p:cNvSpPr/>
          <p:nvPr/>
        </p:nvSpPr>
        <p:spPr>
          <a:xfrm>
            <a:off x="5277429" y="2287442"/>
            <a:ext cx="2952027" cy="338554"/>
          </a:xfrm>
          <a:prstGeom prst="rect">
            <a:avLst/>
          </a:prstGeom>
        </p:spPr>
        <p:txBody>
          <a:bodyPr wrap="none">
            <a:spAutoFit/>
          </a:bodyPr>
          <a:lstStyle/>
          <a:p>
            <a:r>
              <a:rPr lang="en-US" sz="1600" dirty="0"/>
              <a:t>Root Mean Squared Error = 10.71</a:t>
            </a:r>
          </a:p>
        </p:txBody>
      </p:sp>
      <p:sp>
        <p:nvSpPr>
          <p:cNvPr id="8" name="Rectangle 7"/>
          <p:cNvSpPr/>
          <p:nvPr/>
        </p:nvSpPr>
        <p:spPr>
          <a:xfrm>
            <a:off x="6255731" y="1959574"/>
            <a:ext cx="1265090" cy="338554"/>
          </a:xfrm>
          <a:prstGeom prst="rect">
            <a:avLst/>
          </a:prstGeom>
        </p:spPr>
        <p:txBody>
          <a:bodyPr wrap="none">
            <a:spAutoFit/>
          </a:bodyPr>
          <a:lstStyle/>
          <a:p>
            <a:r>
              <a:rPr lang="en-US" sz="1600" dirty="0"/>
              <a:t>Y=70.3-0.51x</a:t>
            </a:r>
          </a:p>
        </p:txBody>
      </p:sp>
    </p:spTree>
    <p:extLst>
      <p:ext uri="{BB962C8B-B14F-4D97-AF65-F5344CB8AC3E}">
        <p14:creationId xmlns:p14="http://schemas.microsoft.com/office/powerpoint/2010/main" val="2973552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6" name="TextBox 5"/>
          <p:cNvSpPr txBox="1"/>
          <p:nvPr/>
        </p:nvSpPr>
        <p:spPr>
          <a:xfrm>
            <a:off x="1191873" y="756745"/>
            <a:ext cx="1667444" cy="369332"/>
          </a:xfrm>
          <a:prstGeom prst="rect">
            <a:avLst/>
          </a:prstGeom>
          <a:noFill/>
        </p:spPr>
        <p:txBody>
          <a:bodyPr wrap="none" rtlCol="0">
            <a:spAutoFit/>
          </a:bodyPr>
          <a:lstStyle/>
          <a:p>
            <a:r>
              <a:rPr lang="en-US" dirty="0"/>
              <a:t>Y=</a:t>
            </a:r>
            <a:r>
              <a:rPr lang="el-GR" dirty="0"/>
              <a:t>β</a:t>
            </a:r>
            <a:r>
              <a:rPr lang="en-US" baseline="-25000" dirty="0"/>
              <a:t>0</a:t>
            </a:r>
            <a:r>
              <a:rPr lang="en-US" dirty="0"/>
              <a:t>+</a:t>
            </a:r>
            <a:r>
              <a:rPr lang="el-GR" dirty="0"/>
              <a:t>β</a:t>
            </a:r>
            <a:r>
              <a:rPr lang="en-US" baseline="-25000" dirty="0"/>
              <a:t>1</a:t>
            </a:r>
            <a:r>
              <a:rPr lang="en-US" dirty="0"/>
              <a:t>x +</a:t>
            </a:r>
            <a:r>
              <a:rPr lang="el-GR" dirty="0"/>
              <a:t> β</a:t>
            </a:r>
            <a:r>
              <a:rPr lang="en-US" baseline="-25000" dirty="0"/>
              <a:t>2</a:t>
            </a:r>
            <a:r>
              <a:rPr lang="en-US" dirty="0"/>
              <a:t>x</a:t>
            </a:r>
            <a:r>
              <a:rPr lang="en-US" baseline="30000" dirty="0"/>
              <a:t>2</a:t>
            </a:r>
          </a:p>
        </p:txBody>
      </p:sp>
      <p:sp>
        <p:nvSpPr>
          <p:cNvPr id="7" name="TextBox 6"/>
          <p:cNvSpPr txBox="1"/>
          <p:nvPr/>
        </p:nvSpPr>
        <p:spPr>
          <a:xfrm>
            <a:off x="1191873" y="299927"/>
            <a:ext cx="3352393" cy="369332"/>
          </a:xfrm>
          <a:prstGeom prst="rect">
            <a:avLst/>
          </a:prstGeom>
          <a:noFill/>
        </p:spPr>
        <p:txBody>
          <a:bodyPr wrap="none" rtlCol="0">
            <a:spAutoFit/>
          </a:bodyPr>
          <a:lstStyle/>
          <a:p>
            <a:r>
              <a:rPr lang="en-US" dirty="0"/>
              <a:t>…Then, my 2</a:t>
            </a:r>
            <a:r>
              <a:rPr lang="en-US" baseline="30000" dirty="0"/>
              <a:t>nd</a:t>
            </a:r>
            <a:r>
              <a:rPr lang="en-US" dirty="0"/>
              <a:t> Candidate Model: </a:t>
            </a:r>
          </a:p>
        </p:txBody>
      </p:sp>
      <p:sp>
        <p:nvSpPr>
          <p:cNvPr id="9" name="Rectangle 8"/>
          <p:cNvSpPr/>
          <p:nvPr/>
        </p:nvSpPr>
        <p:spPr>
          <a:xfrm>
            <a:off x="5231131" y="2298128"/>
            <a:ext cx="2937599" cy="338554"/>
          </a:xfrm>
          <a:prstGeom prst="rect">
            <a:avLst/>
          </a:prstGeom>
        </p:spPr>
        <p:txBody>
          <a:bodyPr wrap="none">
            <a:spAutoFit/>
          </a:bodyPr>
          <a:lstStyle/>
          <a:p>
            <a:r>
              <a:rPr lang="en-US" sz="1600" dirty="0"/>
              <a:t>Root Mean Squared Error  = 9.94</a:t>
            </a:r>
          </a:p>
        </p:txBody>
      </p:sp>
      <p:sp>
        <p:nvSpPr>
          <p:cNvPr id="10" name="Rectangle 9"/>
          <p:cNvSpPr/>
          <p:nvPr/>
        </p:nvSpPr>
        <p:spPr>
          <a:xfrm>
            <a:off x="5843888" y="1959574"/>
            <a:ext cx="2032672" cy="338554"/>
          </a:xfrm>
          <a:prstGeom prst="rect">
            <a:avLst/>
          </a:prstGeom>
        </p:spPr>
        <p:txBody>
          <a:bodyPr wrap="none">
            <a:spAutoFit/>
          </a:bodyPr>
          <a:lstStyle/>
          <a:p>
            <a:r>
              <a:rPr lang="en-US" sz="1600" dirty="0"/>
              <a:t>Y=63.8-0.22x-0.002x</a:t>
            </a:r>
            <a:r>
              <a:rPr lang="en-US" sz="1600" baseline="30000" dirty="0"/>
              <a:t>2</a:t>
            </a:r>
          </a:p>
        </p:txBody>
      </p:sp>
    </p:spTree>
    <p:extLst>
      <p:ext uri="{BB962C8B-B14F-4D97-AF65-F5344CB8AC3E}">
        <p14:creationId xmlns:p14="http://schemas.microsoft.com/office/powerpoint/2010/main" val="3430148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7" name="TextBox 6"/>
          <p:cNvSpPr txBox="1"/>
          <p:nvPr/>
        </p:nvSpPr>
        <p:spPr>
          <a:xfrm>
            <a:off x="1191873" y="756745"/>
            <a:ext cx="2195153" cy="553998"/>
          </a:xfrm>
          <a:prstGeom prst="rect">
            <a:avLst/>
          </a:prstGeom>
          <a:noFill/>
        </p:spPr>
        <p:txBody>
          <a:bodyPr wrap="none" rtlCol="0">
            <a:spAutoFit/>
          </a:bodyPr>
          <a:lstStyle/>
          <a:p>
            <a:r>
              <a:rPr lang="en-US" dirty="0"/>
              <a:t>Y=</a:t>
            </a:r>
            <a:r>
              <a:rPr lang="el-GR" dirty="0"/>
              <a:t>β</a:t>
            </a:r>
            <a:r>
              <a:rPr lang="en-US" baseline="-25000" dirty="0"/>
              <a:t>0</a:t>
            </a:r>
            <a:r>
              <a:rPr lang="en-US" dirty="0"/>
              <a:t>+</a:t>
            </a:r>
            <a:r>
              <a:rPr lang="el-GR" dirty="0"/>
              <a:t>β</a:t>
            </a:r>
            <a:r>
              <a:rPr lang="en-US" baseline="-25000" dirty="0"/>
              <a:t>1</a:t>
            </a:r>
            <a:r>
              <a:rPr lang="en-US" dirty="0"/>
              <a:t>x</a:t>
            </a:r>
            <a:r>
              <a:rPr lang="el-GR" dirty="0"/>
              <a:t> </a:t>
            </a:r>
            <a:r>
              <a:rPr lang="en-US" dirty="0"/>
              <a:t>+</a:t>
            </a:r>
            <a:r>
              <a:rPr lang="el-GR" dirty="0"/>
              <a:t>β</a:t>
            </a:r>
            <a:r>
              <a:rPr lang="en-US" baseline="-25000" dirty="0"/>
              <a:t>2</a:t>
            </a:r>
            <a:r>
              <a:rPr lang="en-US" dirty="0"/>
              <a:t>x</a:t>
            </a:r>
            <a:r>
              <a:rPr lang="en-US" baseline="30000" dirty="0"/>
              <a:t>2</a:t>
            </a:r>
            <a:r>
              <a:rPr lang="en-US" dirty="0"/>
              <a:t>+</a:t>
            </a:r>
            <a:r>
              <a:rPr lang="el-GR" dirty="0"/>
              <a:t>β</a:t>
            </a:r>
            <a:r>
              <a:rPr lang="en-US" baseline="-25000" dirty="0"/>
              <a:t>3</a:t>
            </a:r>
            <a:r>
              <a:rPr lang="en-US" dirty="0"/>
              <a:t>x</a:t>
            </a:r>
            <a:r>
              <a:rPr lang="en-US" baseline="30000" dirty="0"/>
              <a:t>3</a:t>
            </a:r>
          </a:p>
          <a:p>
            <a:endParaRPr lang="en-US" baseline="30000" dirty="0"/>
          </a:p>
        </p:txBody>
      </p:sp>
      <p:sp>
        <p:nvSpPr>
          <p:cNvPr id="8" name="TextBox 7"/>
          <p:cNvSpPr txBox="1"/>
          <p:nvPr/>
        </p:nvSpPr>
        <p:spPr>
          <a:xfrm>
            <a:off x="1191873" y="299927"/>
            <a:ext cx="2265941" cy="369332"/>
          </a:xfrm>
          <a:prstGeom prst="rect">
            <a:avLst/>
          </a:prstGeom>
          <a:noFill/>
        </p:spPr>
        <p:txBody>
          <a:bodyPr wrap="none" rtlCol="0">
            <a:spAutoFit/>
          </a:bodyPr>
          <a:lstStyle/>
          <a:p>
            <a:r>
              <a:rPr lang="en-US" dirty="0"/>
              <a:t>3</a:t>
            </a:r>
            <a:r>
              <a:rPr lang="en-US" baseline="30000" dirty="0"/>
              <a:t>rd</a:t>
            </a:r>
            <a:r>
              <a:rPr lang="en-US" dirty="0"/>
              <a:t> Candidate Model: </a:t>
            </a:r>
          </a:p>
        </p:txBody>
      </p:sp>
      <p:sp>
        <p:nvSpPr>
          <p:cNvPr id="10" name="Rectangle 9"/>
          <p:cNvSpPr/>
          <p:nvPr/>
        </p:nvSpPr>
        <p:spPr>
          <a:xfrm>
            <a:off x="5345443" y="2298128"/>
            <a:ext cx="2876685" cy="338554"/>
          </a:xfrm>
          <a:prstGeom prst="rect">
            <a:avLst/>
          </a:prstGeom>
        </p:spPr>
        <p:txBody>
          <a:bodyPr wrap="none">
            <a:spAutoFit/>
          </a:bodyPr>
          <a:lstStyle/>
          <a:p>
            <a:r>
              <a:rPr lang="en-US" sz="1600" dirty="0"/>
              <a:t>Root Mean Squared Error = 7.64</a:t>
            </a:r>
          </a:p>
        </p:txBody>
      </p:sp>
      <p:sp>
        <p:nvSpPr>
          <p:cNvPr id="11" name="Rectangle 10"/>
          <p:cNvSpPr/>
          <p:nvPr/>
        </p:nvSpPr>
        <p:spPr>
          <a:xfrm>
            <a:off x="5346841" y="1959574"/>
            <a:ext cx="2915350" cy="338554"/>
          </a:xfrm>
          <a:prstGeom prst="rect">
            <a:avLst/>
          </a:prstGeom>
        </p:spPr>
        <p:txBody>
          <a:bodyPr wrap="none">
            <a:spAutoFit/>
          </a:bodyPr>
          <a:lstStyle/>
          <a:p>
            <a:r>
              <a:rPr lang="en-US" sz="1600" dirty="0"/>
              <a:t>Y=24.4+3.66x-0.058x</a:t>
            </a:r>
            <a:r>
              <a:rPr lang="en-US" sz="1600" baseline="30000" dirty="0"/>
              <a:t>2</a:t>
            </a:r>
            <a:r>
              <a:rPr lang="en-US" sz="1600" dirty="0"/>
              <a:t>+0.0003x</a:t>
            </a:r>
            <a:r>
              <a:rPr lang="en-US" sz="1600" baseline="30000" dirty="0"/>
              <a:t>3</a:t>
            </a:r>
          </a:p>
        </p:txBody>
      </p:sp>
    </p:spTree>
    <p:extLst>
      <p:ext uri="{BB962C8B-B14F-4D97-AF65-F5344CB8AC3E}">
        <p14:creationId xmlns:p14="http://schemas.microsoft.com/office/powerpoint/2010/main" val="177375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73" y="1301049"/>
            <a:ext cx="7252310" cy="4572000"/>
          </a:xfrm>
          <a:prstGeom prst="rect">
            <a:avLst/>
          </a:prstGeom>
        </p:spPr>
      </p:pic>
      <p:sp>
        <p:nvSpPr>
          <p:cNvPr id="8" name="TextBox 7"/>
          <p:cNvSpPr txBox="1"/>
          <p:nvPr/>
        </p:nvSpPr>
        <p:spPr>
          <a:xfrm>
            <a:off x="1191873" y="654718"/>
            <a:ext cx="7699879" cy="646331"/>
          </a:xfrm>
          <a:prstGeom prst="rect">
            <a:avLst/>
          </a:prstGeom>
          <a:noFill/>
        </p:spPr>
        <p:txBody>
          <a:bodyPr wrap="square" rtlCol="0">
            <a:spAutoFit/>
          </a:bodyPr>
          <a:lstStyle/>
          <a:p>
            <a:r>
              <a:rPr lang="en-US" dirty="0"/>
              <a:t>Y=</a:t>
            </a:r>
            <a:r>
              <a:rPr lang="el-GR" dirty="0"/>
              <a:t>β</a:t>
            </a:r>
            <a:r>
              <a:rPr lang="en-US" baseline="-25000" dirty="0"/>
              <a:t>0</a:t>
            </a:r>
            <a:r>
              <a:rPr lang="en-US" dirty="0"/>
              <a:t>+</a:t>
            </a:r>
            <a:r>
              <a:rPr lang="el-GR" dirty="0"/>
              <a:t>β</a:t>
            </a:r>
            <a:r>
              <a:rPr lang="en-US" baseline="-25000" dirty="0"/>
              <a:t>1</a:t>
            </a:r>
            <a:r>
              <a:rPr lang="en-US" dirty="0"/>
              <a:t>x</a:t>
            </a:r>
            <a:r>
              <a:rPr lang="el-GR" dirty="0"/>
              <a:t> </a:t>
            </a:r>
            <a:r>
              <a:rPr lang="en-US" dirty="0"/>
              <a:t>+</a:t>
            </a:r>
            <a:r>
              <a:rPr lang="el-GR" dirty="0"/>
              <a:t>β</a:t>
            </a:r>
            <a:r>
              <a:rPr lang="en-US" baseline="-25000" dirty="0"/>
              <a:t>2</a:t>
            </a:r>
            <a:r>
              <a:rPr lang="en-US" dirty="0"/>
              <a:t>x</a:t>
            </a:r>
            <a:r>
              <a:rPr lang="en-US" baseline="30000" dirty="0"/>
              <a:t>2</a:t>
            </a:r>
            <a:r>
              <a:rPr lang="en-US" dirty="0"/>
              <a:t>+</a:t>
            </a:r>
            <a:r>
              <a:rPr lang="el-GR" dirty="0"/>
              <a:t>β</a:t>
            </a:r>
            <a:r>
              <a:rPr lang="en-US" baseline="-25000" dirty="0"/>
              <a:t>3</a:t>
            </a:r>
            <a:r>
              <a:rPr lang="en-US" dirty="0"/>
              <a:t>x</a:t>
            </a:r>
            <a:r>
              <a:rPr lang="en-US" baseline="30000" dirty="0"/>
              <a:t>3</a:t>
            </a:r>
            <a:r>
              <a:rPr lang="en-US" dirty="0"/>
              <a:t>+</a:t>
            </a:r>
            <a:r>
              <a:rPr lang="el-GR" dirty="0"/>
              <a:t> β</a:t>
            </a:r>
            <a:r>
              <a:rPr lang="en-US" baseline="-25000" dirty="0"/>
              <a:t>4</a:t>
            </a:r>
            <a:r>
              <a:rPr lang="en-US" dirty="0"/>
              <a:t>x</a:t>
            </a:r>
            <a:r>
              <a:rPr lang="en-US" baseline="30000" dirty="0"/>
              <a:t>4</a:t>
            </a:r>
            <a:r>
              <a:rPr lang="en-US" dirty="0"/>
              <a:t>+</a:t>
            </a:r>
            <a:r>
              <a:rPr lang="el-GR" dirty="0"/>
              <a:t>β</a:t>
            </a:r>
            <a:r>
              <a:rPr lang="en-US" baseline="-25000" dirty="0"/>
              <a:t>5</a:t>
            </a:r>
            <a:r>
              <a:rPr lang="en-US" dirty="0"/>
              <a:t>x</a:t>
            </a:r>
            <a:r>
              <a:rPr lang="en-US" baseline="30000" dirty="0"/>
              <a:t>5</a:t>
            </a:r>
            <a:r>
              <a:rPr lang="en-US" dirty="0"/>
              <a:t>+</a:t>
            </a:r>
            <a:r>
              <a:rPr lang="el-GR" dirty="0"/>
              <a:t> β</a:t>
            </a:r>
            <a:r>
              <a:rPr lang="en-US" baseline="-25000" dirty="0"/>
              <a:t>6</a:t>
            </a:r>
            <a:r>
              <a:rPr lang="en-US" dirty="0"/>
              <a:t>x</a:t>
            </a:r>
            <a:r>
              <a:rPr lang="en-US" baseline="30000" dirty="0"/>
              <a:t>6</a:t>
            </a:r>
            <a:r>
              <a:rPr lang="en-US" dirty="0"/>
              <a:t>+</a:t>
            </a:r>
            <a:r>
              <a:rPr lang="el-GR" dirty="0"/>
              <a:t>β</a:t>
            </a:r>
            <a:r>
              <a:rPr lang="en-US" baseline="-25000" dirty="0"/>
              <a:t>7</a:t>
            </a:r>
            <a:r>
              <a:rPr lang="en-US" dirty="0"/>
              <a:t>x</a:t>
            </a:r>
            <a:r>
              <a:rPr lang="en-US" baseline="30000" dirty="0"/>
              <a:t>7</a:t>
            </a:r>
            <a:r>
              <a:rPr lang="en-US" dirty="0"/>
              <a:t>+</a:t>
            </a:r>
            <a:r>
              <a:rPr lang="el-GR" dirty="0"/>
              <a:t> β</a:t>
            </a:r>
            <a:r>
              <a:rPr lang="en-US" baseline="-25000" dirty="0"/>
              <a:t>8</a:t>
            </a:r>
            <a:r>
              <a:rPr lang="en-US" dirty="0"/>
              <a:t>x</a:t>
            </a:r>
            <a:r>
              <a:rPr lang="en-US" baseline="30000" dirty="0"/>
              <a:t>8</a:t>
            </a:r>
            <a:r>
              <a:rPr lang="en-US" dirty="0"/>
              <a:t>+</a:t>
            </a:r>
            <a:r>
              <a:rPr lang="el-GR" dirty="0"/>
              <a:t>β</a:t>
            </a:r>
            <a:r>
              <a:rPr lang="en-US" baseline="-25000" dirty="0"/>
              <a:t>9</a:t>
            </a:r>
            <a:r>
              <a:rPr lang="en-US" dirty="0"/>
              <a:t>x</a:t>
            </a:r>
            <a:r>
              <a:rPr lang="en-US" baseline="30000" dirty="0"/>
              <a:t>9</a:t>
            </a:r>
            <a:r>
              <a:rPr lang="en-US" dirty="0"/>
              <a:t>+</a:t>
            </a:r>
            <a:r>
              <a:rPr lang="el-GR" dirty="0"/>
              <a:t> β</a:t>
            </a:r>
            <a:r>
              <a:rPr lang="en-US" baseline="-25000" dirty="0"/>
              <a:t>10</a:t>
            </a:r>
            <a:r>
              <a:rPr lang="en-US" dirty="0"/>
              <a:t>x</a:t>
            </a:r>
            <a:r>
              <a:rPr lang="en-US" baseline="30000" dirty="0"/>
              <a:t>10</a:t>
            </a:r>
            <a:r>
              <a:rPr lang="en-US" dirty="0"/>
              <a:t>+</a:t>
            </a:r>
            <a:r>
              <a:rPr lang="el-GR" dirty="0"/>
              <a:t>β</a:t>
            </a:r>
            <a:r>
              <a:rPr lang="en-US" baseline="-25000" dirty="0"/>
              <a:t>11</a:t>
            </a:r>
            <a:r>
              <a:rPr lang="en-US" dirty="0"/>
              <a:t>x</a:t>
            </a:r>
            <a:r>
              <a:rPr lang="en-US" baseline="30000" dirty="0"/>
              <a:t>11</a:t>
            </a:r>
            <a:r>
              <a:rPr lang="en-US" dirty="0"/>
              <a:t>+</a:t>
            </a:r>
            <a:r>
              <a:rPr lang="el-GR" dirty="0"/>
              <a:t> β</a:t>
            </a:r>
            <a:r>
              <a:rPr lang="en-US" baseline="-25000" dirty="0"/>
              <a:t>12</a:t>
            </a:r>
            <a:r>
              <a:rPr lang="en-US" dirty="0"/>
              <a:t>x</a:t>
            </a:r>
            <a:r>
              <a:rPr lang="en-US" baseline="30000" dirty="0"/>
              <a:t>12</a:t>
            </a:r>
            <a:r>
              <a:rPr lang="en-US" dirty="0"/>
              <a:t>+</a:t>
            </a:r>
            <a:r>
              <a:rPr lang="el-GR" dirty="0"/>
              <a:t>β</a:t>
            </a:r>
            <a:r>
              <a:rPr lang="en-US" baseline="-25000" dirty="0"/>
              <a:t>13</a:t>
            </a:r>
            <a:r>
              <a:rPr lang="en-US" dirty="0"/>
              <a:t>x</a:t>
            </a:r>
            <a:r>
              <a:rPr lang="en-US" baseline="30000" dirty="0"/>
              <a:t>13</a:t>
            </a:r>
            <a:r>
              <a:rPr lang="en-US" dirty="0"/>
              <a:t>+</a:t>
            </a:r>
            <a:r>
              <a:rPr lang="el-GR" dirty="0"/>
              <a:t> β</a:t>
            </a:r>
            <a:r>
              <a:rPr lang="en-US" baseline="-25000" dirty="0"/>
              <a:t>14</a:t>
            </a:r>
            <a:r>
              <a:rPr lang="en-US" dirty="0"/>
              <a:t>x</a:t>
            </a:r>
            <a:r>
              <a:rPr lang="en-US" baseline="30000" dirty="0"/>
              <a:t>14</a:t>
            </a:r>
            <a:r>
              <a:rPr lang="en-US" dirty="0"/>
              <a:t>+</a:t>
            </a:r>
            <a:r>
              <a:rPr lang="el-GR" dirty="0"/>
              <a:t>β</a:t>
            </a:r>
            <a:r>
              <a:rPr lang="en-US" baseline="-25000" dirty="0"/>
              <a:t>15</a:t>
            </a:r>
            <a:r>
              <a:rPr lang="en-US" dirty="0"/>
              <a:t>x</a:t>
            </a:r>
            <a:r>
              <a:rPr lang="en-US" baseline="30000" dirty="0"/>
              <a:t>15</a:t>
            </a:r>
            <a:r>
              <a:rPr lang="en-US" dirty="0"/>
              <a:t>+</a:t>
            </a:r>
            <a:r>
              <a:rPr lang="el-GR" dirty="0"/>
              <a:t> β</a:t>
            </a:r>
            <a:r>
              <a:rPr lang="en-US" baseline="-25000" dirty="0"/>
              <a:t>16</a:t>
            </a:r>
            <a:r>
              <a:rPr lang="en-US" dirty="0"/>
              <a:t>x</a:t>
            </a:r>
            <a:r>
              <a:rPr lang="en-US" baseline="30000" dirty="0"/>
              <a:t>16</a:t>
            </a:r>
            <a:r>
              <a:rPr lang="en-US" dirty="0"/>
              <a:t>+</a:t>
            </a:r>
            <a:r>
              <a:rPr lang="el-GR" dirty="0"/>
              <a:t>β</a:t>
            </a:r>
            <a:r>
              <a:rPr lang="en-US" baseline="-25000" dirty="0"/>
              <a:t>17</a:t>
            </a:r>
            <a:r>
              <a:rPr lang="en-US" dirty="0"/>
              <a:t>x</a:t>
            </a:r>
            <a:r>
              <a:rPr lang="en-US" baseline="30000" dirty="0"/>
              <a:t>17</a:t>
            </a:r>
            <a:r>
              <a:rPr lang="en-US" dirty="0"/>
              <a:t>+</a:t>
            </a:r>
            <a:r>
              <a:rPr lang="el-GR" dirty="0"/>
              <a:t> β</a:t>
            </a:r>
            <a:r>
              <a:rPr lang="en-US" baseline="-25000" dirty="0"/>
              <a:t>18</a:t>
            </a:r>
            <a:r>
              <a:rPr lang="en-US" dirty="0"/>
              <a:t>x</a:t>
            </a:r>
            <a:r>
              <a:rPr lang="en-US" baseline="30000" dirty="0"/>
              <a:t>18</a:t>
            </a:r>
            <a:r>
              <a:rPr lang="en-US" dirty="0"/>
              <a:t>+</a:t>
            </a:r>
            <a:r>
              <a:rPr lang="el-GR" dirty="0"/>
              <a:t>β</a:t>
            </a:r>
            <a:r>
              <a:rPr lang="en-US" baseline="-25000" dirty="0"/>
              <a:t>19</a:t>
            </a:r>
            <a:r>
              <a:rPr lang="en-US" dirty="0"/>
              <a:t>x</a:t>
            </a:r>
            <a:r>
              <a:rPr lang="en-US" baseline="30000" dirty="0"/>
              <a:t>19</a:t>
            </a:r>
            <a:r>
              <a:rPr lang="en-US" dirty="0"/>
              <a:t>+</a:t>
            </a:r>
            <a:r>
              <a:rPr lang="el-GR" dirty="0"/>
              <a:t> β</a:t>
            </a:r>
            <a:r>
              <a:rPr lang="en-US" baseline="-25000" dirty="0"/>
              <a:t>20</a:t>
            </a:r>
            <a:r>
              <a:rPr lang="en-US" dirty="0"/>
              <a:t>x</a:t>
            </a:r>
            <a:r>
              <a:rPr lang="en-US" baseline="30000" dirty="0"/>
              <a:t>20</a:t>
            </a:r>
          </a:p>
        </p:txBody>
      </p:sp>
      <p:sp>
        <p:nvSpPr>
          <p:cNvPr id="9" name="TextBox 8"/>
          <p:cNvSpPr txBox="1"/>
          <p:nvPr/>
        </p:nvSpPr>
        <p:spPr>
          <a:xfrm>
            <a:off x="1191873" y="299927"/>
            <a:ext cx="2283574" cy="369332"/>
          </a:xfrm>
          <a:prstGeom prst="rect">
            <a:avLst/>
          </a:prstGeom>
          <a:noFill/>
        </p:spPr>
        <p:txBody>
          <a:bodyPr wrap="none" rtlCol="0">
            <a:spAutoFit/>
          </a:bodyPr>
          <a:lstStyle/>
          <a:p>
            <a:r>
              <a:rPr lang="en-US" dirty="0"/>
              <a:t>4</a:t>
            </a:r>
            <a:r>
              <a:rPr lang="en-US" baseline="30000" dirty="0"/>
              <a:t>th</a:t>
            </a:r>
            <a:r>
              <a:rPr lang="en-US" dirty="0"/>
              <a:t> Candidate Model: </a:t>
            </a:r>
          </a:p>
        </p:txBody>
      </p:sp>
      <p:sp>
        <p:nvSpPr>
          <p:cNvPr id="6" name="Rectangle 5"/>
          <p:cNvSpPr/>
          <p:nvPr/>
        </p:nvSpPr>
        <p:spPr>
          <a:xfrm>
            <a:off x="5332288" y="2609434"/>
            <a:ext cx="2945615" cy="338554"/>
          </a:xfrm>
          <a:prstGeom prst="rect">
            <a:avLst/>
          </a:prstGeom>
        </p:spPr>
        <p:txBody>
          <a:bodyPr wrap="none">
            <a:spAutoFit/>
          </a:bodyPr>
          <a:lstStyle/>
          <a:p>
            <a:r>
              <a:rPr lang="en-US" sz="1600" dirty="0"/>
              <a:t>Root Mean Squared Error = 7.38</a:t>
            </a:r>
          </a:p>
        </p:txBody>
      </p:sp>
      <p:sp>
        <p:nvSpPr>
          <p:cNvPr id="2" name="Rectangle 1"/>
          <p:cNvSpPr/>
          <p:nvPr/>
        </p:nvSpPr>
        <p:spPr>
          <a:xfrm>
            <a:off x="3750591" y="1655840"/>
            <a:ext cx="4435832" cy="923330"/>
          </a:xfrm>
          <a:prstGeom prst="rect">
            <a:avLst/>
          </a:prstGeom>
        </p:spPr>
        <p:txBody>
          <a:bodyPr wrap="square">
            <a:spAutoFit/>
          </a:bodyPr>
          <a:lstStyle/>
          <a:p>
            <a:pPr algn="r"/>
            <a:r>
              <a:rPr lang="en-US" dirty="0"/>
              <a:t>Y=11490-4490.9x</a:t>
            </a:r>
            <a:r>
              <a:rPr lang="el-GR" dirty="0"/>
              <a:t> </a:t>
            </a:r>
            <a:r>
              <a:rPr lang="en-US" dirty="0"/>
              <a:t>+777.3x</a:t>
            </a:r>
            <a:r>
              <a:rPr lang="en-US" baseline="30000" dirty="0"/>
              <a:t>2</a:t>
            </a:r>
            <a:r>
              <a:rPr lang="en-US" dirty="0"/>
              <a:t>-78.1x</a:t>
            </a:r>
            <a:r>
              <a:rPr lang="en-US" baseline="30000" dirty="0"/>
              <a:t>3</a:t>
            </a:r>
            <a:r>
              <a:rPr lang="en-US" dirty="0"/>
              <a:t>+</a:t>
            </a:r>
            <a:r>
              <a:rPr lang="el-GR" dirty="0"/>
              <a:t> </a:t>
            </a:r>
            <a:r>
              <a:rPr lang="en-US" dirty="0"/>
              <a:t>5.1x</a:t>
            </a:r>
            <a:r>
              <a:rPr lang="en-US" baseline="30000" dirty="0"/>
              <a:t>4</a:t>
            </a:r>
            <a:r>
              <a:rPr lang="en-US" dirty="0"/>
              <a:t>-0.29x</a:t>
            </a:r>
            <a:r>
              <a:rPr lang="en-US" baseline="30000" dirty="0"/>
              <a:t>5</a:t>
            </a:r>
            <a:r>
              <a:rPr lang="en-US" dirty="0"/>
              <a:t>+</a:t>
            </a:r>
            <a:r>
              <a:rPr lang="el-GR" dirty="0"/>
              <a:t> </a:t>
            </a:r>
            <a:r>
              <a:rPr lang="en-US" dirty="0"/>
              <a:t>0.007x</a:t>
            </a:r>
            <a:r>
              <a:rPr lang="en-US" baseline="30000" dirty="0"/>
              <a:t>6</a:t>
            </a:r>
            <a:r>
              <a:rPr lang="en-US" dirty="0"/>
              <a:t>-0.00017x</a:t>
            </a:r>
            <a:r>
              <a:rPr lang="en-US" baseline="30000" dirty="0"/>
              <a:t>7</a:t>
            </a:r>
            <a:r>
              <a:rPr lang="en-US" dirty="0"/>
              <a:t>+</a:t>
            </a:r>
            <a:r>
              <a:rPr lang="el-GR" dirty="0"/>
              <a:t> </a:t>
            </a:r>
            <a:r>
              <a:rPr lang="en-US" dirty="0"/>
              <a:t>2.7*10</a:t>
            </a:r>
            <a:r>
              <a:rPr lang="en-US" baseline="30000" dirty="0"/>
              <a:t>-6</a:t>
            </a:r>
            <a:r>
              <a:rPr lang="en-US" dirty="0"/>
              <a:t>x</a:t>
            </a:r>
            <a:r>
              <a:rPr lang="en-US" baseline="30000" dirty="0"/>
              <a:t>8</a:t>
            </a:r>
            <a:r>
              <a:rPr lang="en-US" dirty="0"/>
              <a:t>-3.12*10</a:t>
            </a:r>
            <a:r>
              <a:rPr lang="en-US" baseline="30000" dirty="0"/>
              <a:t>-8</a:t>
            </a:r>
            <a:r>
              <a:rPr lang="en-US" dirty="0"/>
              <a:t>x</a:t>
            </a:r>
            <a:r>
              <a:rPr lang="en-US" baseline="30000" dirty="0"/>
              <a:t>9</a:t>
            </a:r>
            <a:r>
              <a:rPr lang="en-US" dirty="0"/>
              <a:t>+ … -1.97*10</a:t>
            </a:r>
            <a:r>
              <a:rPr lang="en-US" baseline="30000" dirty="0"/>
              <a:t>-24</a:t>
            </a:r>
            <a:r>
              <a:rPr lang="en-US" dirty="0"/>
              <a:t>x</a:t>
            </a:r>
            <a:r>
              <a:rPr lang="en-US" baseline="30000" dirty="0"/>
              <a:t>20</a:t>
            </a:r>
          </a:p>
        </p:txBody>
      </p:sp>
    </p:spTree>
    <p:extLst>
      <p:ext uri="{BB962C8B-B14F-4D97-AF65-F5344CB8AC3E}">
        <p14:creationId xmlns:p14="http://schemas.microsoft.com/office/powerpoint/2010/main" val="2823494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28809" y="-472358"/>
            <a:ext cx="7704667" cy="1981200"/>
          </a:xfrm>
        </p:spPr>
        <p:txBody>
          <a:bodyPr/>
          <a:lstStyle/>
          <a:p>
            <a:pPr eaLnBrk="1" hangingPunct="1"/>
            <a:r>
              <a:rPr lang="en-US" altLang="en-US" dirty="0"/>
              <a:t>The “Best” Performing Model… </a:t>
            </a:r>
          </a:p>
        </p:txBody>
      </p:sp>
      <p:graphicFrame>
        <p:nvGraphicFramePr>
          <p:cNvPr id="7" name="Table 6"/>
          <p:cNvGraphicFramePr>
            <a:graphicFrameLocks noGrp="1"/>
          </p:cNvGraphicFramePr>
          <p:nvPr>
            <p:extLst>
              <p:ext uri="{D42A27DB-BD31-4B8C-83A1-F6EECF244321}">
                <p14:modId xmlns:p14="http://schemas.microsoft.com/office/powerpoint/2010/main" val="738800739"/>
              </p:ext>
            </p:extLst>
          </p:nvPr>
        </p:nvGraphicFramePr>
        <p:xfrm>
          <a:off x="1960231" y="1911346"/>
          <a:ext cx="6162102" cy="3387751"/>
        </p:xfrm>
        <a:graphic>
          <a:graphicData uri="http://schemas.openxmlformats.org/drawingml/2006/table">
            <a:tbl>
              <a:tblPr firstRow="1" bandRow="1">
                <a:tableStyleId>{69012ECD-51FC-41F1-AA8D-1B2483CD663E}</a:tableStyleId>
              </a:tblPr>
              <a:tblGrid>
                <a:gridCol w="4524485">
                  <a:extLst>
                    <a:ext uri="{9D8B030D-6E8A-4147-A177-3AD203B41FA5}">
                      <a16:colId xmlns:a16="http://schemas.microsoft.com/office/drawing/2014/main" val="20000"/>
                    </a:ext>
                  </a:extLst>
                </a:gridCol>
                <a:gridCol w="1637617">
                  <a:extLst>
                    <a:ext uri="{9D8B030D-6E8A-4147-A177-3AD203B41FA5}">
                      <a16:colId xmlns:a16="http://schemas.microsoft.com/office/drawing/2014/main" val="20001"/>
                    </a:ext>
                  </a:extLst>
                </a:gridCol>
              </a:tblGrid>
              <a:tr h="634766">
                <a:tc>
                  <a:txBody>
                    <a:bodyPr/>
                    <a:lstStyle/>
                    <a:p>
                      <a:pPr algn="ctr"/>
                      <a:r>
                        <a:rPr lang="en-US" dirty="0"/>
                        <a:t>Set of Predictive Models</a:t>
                      </a:r>
                    </a:p>
                  </a:txBody>
                  <a:tcPr/>
                </a:tc>
                <a:tc>
                  <a:txBody>
                    <a:bodyPr/>
                    <a:lstStyle/>
                    <a:p>
                      <a:r>
                        <a:rPr lang="en-US" sz="1200" dirty="0"/>
                        <a:t>Model Fit on Training Data </a:t>
                      </a:r>
                    </a:p>
                    <a:p>
                      <a:r>
                        <a:rPr lang="en-US" sz="1000" dirty="0"/>
                        <a:t>(Root Mean</a:t>
                      </a:r>
                      <a:r>
                        <a:rPr lang="en-US" sz="1000" baseline="0" dirty="0"/>
                        <a:t> Square</a:t>
                      </a:r>
                      <a:r>
                        <a:rPr lang="en-US" sz="1000" dirty="0"/>
                        <a:t> Errors)</a:t>
                      </a:r>
                    </a:p>
                  </a:txBody>
                  <a:tcPr/>
                </a:tc>
                <a:extLst>
                  <a:ext uri="{0D108BD9-81ED-4DB2-BD59-A6C34878D82A}">
                    <a16:rowId xmlns:a16="http://schemas.microsoft.com/office/drawing/2014/main" val="10000"/>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#1)   Y=</a:t>
                      </a:r>
                      <a:r>
                        <a:rPr lang="el-GR" sz="1600" dirty="0"/>
                        <a:t>β</a:t>
                      </a:r>
                      <a:r>
                        <a:rPr lang="en-US" sz="1600" baseline="-25000" dirty="0"/>
                        <a:t>0</a:t>
                      </a:r>
                      <a:r>
                        <a:rPr lang="en-US" sz="1600" dirty="0"/>
                        <a:t>+</a:t>
                      </a:r>
                      <a:r>
                        <a:rPr lang="el-GR" sz="1600" dirty="0"/>
                        <a:t>β</a:t>
                      </a:r>
                      <a:r>
                        <a:rPr lang="en-US" sz="1600" baseline="-25000" dirty="0"/>
                        <a:t>1</a:t>
                      </a:r>
                      <a:r>
                        <a:rPr lang="en-US" sz="1600" dirty="0"/>
                        <a:t>x</a:t>
                      </a:r>
                    </a:p>
                    <a:p>
                      <a:endParaRPr lang="en-US" sz="1600" dirty="0"/>
                    </a:p>
                  </a:txBody>
                  <a:tcPr/>
                </a:tc>
                <a:tc>
                  <a:txBody>
                    <a:bodyPr/>
                    <a:lstStyle/>
                    <a:p>
                      <a:r>
                        <a:rPr lang="en-US" dirty="0"/>
                        <a:t>10.71</a:t>
                      </a:r>
                    </a:p>
                  </a:txBody>
                  <a:tcPr/>
                </a:tc>
                <a:extLst>
                  <a:ext uri="{0D108BD9-81ED-4DB2-BD59-A6C34878D82A}">
                    <a16:rowId xmlns:a16="http://schemas.microsoft.com/office/drawing/2014/main" val="10001"/>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#2)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β</a:t>
                      </a:r>
                      <a:r>
                        <a:rPr lang="en-US" sz="1600" baseline="-25000" dirty="0"/>
                        <a:t>2</a:t>
                      </a:r>
                      <a:r>
                        <a:rPr lang="en-US" sz="1600" dirty="0"/>
                        <a:t>x</a:t>
                      </a:r>
                      <a:r>
                        <a:rPr lang="en-US" sz="1600" baseline="30000" dirty="0"/>
                        <a:t>2</a:t>
                      </a:r>
                    </a:p>
                    <a:p>
                      <a:endParaRPr lang="en-US" sz="1600" dirty="0"/>
                    </a:p>
                  </a:txBody>
                  <a:tcPr/>
                </a:tc>
                <a:tc>
                  <a:txBody>
                    <a:bodyPr/>
                    <a:lstStyle/>
                    <a:p>
                      <a:r>
                        <a:rPr lang="en-US" dirty="0"/>
                        <a:t>9.94</a:t>
                      </a:r>
                    </a:p>
                  </a:txBody>
                  <a:tcPr/>
                </a:tc>
                <a:extLst>
                  <a:ext uri="{0D108BD9-81ED-4DB2-BD59-A6C34878D82A}">
                    <a16:rowId xmlns:a16="http://schemas.microsoft.com/office/drawing/2014/main" val="10002"/>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#3)</a:t>
                      </a:r>
                      <a:r>
                        <a:rPr lang="en-US" sz="1600" baseline="0" dirty="0"/>
                        <a:t>  </a:t>
                      </a:r>
                      <a:r>
                        <a:rPr lang="en-US" sz="1600" dirty="0"/>
                        <a:t>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p>
                    <a:p>
                      <a:endParaRPr lang="en-US" sz="1600" dirty="0"/>
                    </a:p>
                  </a:txBody>
                  <a:tcPr/>
                </a:tc>
                <a:tc>
                  <a:txBody>
                    <a:bodyPr/>
                    <a:lstStyle/>
                    <a:p>
                      <a:r>
                        <a:rPr lang="en-US" dirty="0"/>
                        <a:t>7.64</a:t>
                      </a:r>
                    </a:p>
                  </a:txBody>
                  <a:tcPr/>
                </a:tc>
                <a:extLst>
                  <a:ext uri="{0D108BD9-81ED-4DB2-BD59-A6C34878D82A}">
                    <a16:rowId xmlns:a16="http://schemas.microsoft.com/office/drawing/2014/main" val="10003"/>
                  </a:ext>
                </a:extLst>
              </a:tr>
              <a:tr h="1015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#4)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r>
                        <a:rPr lang="en-US" sz="1600" dirty="0"/>
                        <a:t>+</a:t>
                      </a:r>
                      <a:r>
                        <a:rPr lang="el-GR" sz="1600" dirty="0"/>
                        <a:t> β</a:t>
                      </a:r>
                      <a:r>
                        <a:rPr lang="en-US" sz="1600" baseline="-25000" dirty="0"/>
                        <a:t>4</a:t>
                      </a:r>
                      <a:r>
                        <a:rPr lang="en-US" sz="1600" dirty="0"/>
                        <a:t>x</a:t>
                      </a:r>
                      <a:r>
                        <a:rPr lang="en-US" sz="1600" baseline="30000" dirty="0"/>
                        <a:t>4</a:t>
                      </a:r>
                      <a:r>
                        <a:rPr lang="en-US" sz="1600" dirty="0"/>
                        <a:t>+</a:t>
                      </a:r>
                      <a:r>
                        <a:rPr lang="el-GR" sz="1600" dirty="0"/>
                        <a:t>β</a:t>
                      </a:r>
                      <a:r>
                        <a:rPr lang="en-US" sz="1600" baseline="-25000" dirty="0"/>
                        <a:t>5</a:t>
                      </a:r>
                      <a:r>
                        <a:rPr lang="en-US" sz="1600" dirty="0"/>
                        <a:t>x</a:t>
                      </a:r>
                      <a:r>
                        <a:rPr lang="en-US" sz="1600" baseline="30000" dirty="0"/>
                        <a:t>5</a:t>
                      </a:r>
                      <a:r>
                        <a:rPr lang="en-US" sz="1600" dirty="0"/>
                        <a:t>+</a:t>
                      </a:r>
                      <a:r>
                        <a:rPr lang="el-GR" sz="1600" dirty="0"/>
                        <a:t> β</a:t>
                      </a:r>
                      <a:r>
                        <a:rPr lang="en-US" sz="1600" baseline="-25000" dirty="0"/>
                        <a:t>6</a:t>
                      </a:r>
                      <a:r>
                        <a:rPr lang="en-US" sz="1600" dirty="0"/>
                        <a:t>x</a:t>
                      </a:r>
                      <a:r>
                        <a:rPr lang="en-US" sz="1600" baseline="30000" dirty="0"/>
                        <a:t>6</a:t>
                      </a:r>
                      <a:r>
                        <a:rPr lang="en-US" sz="1600" dirty="0"/>
                        <a:t>+</a:t>
                      </a:r>
                      <a:r>
                        <a:rPr lang="el-GR" sz="1600" dirty="0"/>
                        <a:t>β</a:t>
                      </a:r>
                      <a:r>
                        <a:rPr lang="en-US" sz="1600" baseline="-25000" dirty="0"/>
                        <a:t>7</a:t>
                      </a:r>
                      <a:r>
                        <a:rPr lang="en-US" sz="1600" dirty="0"/>
                        <a:t>x</a:t>
                      </a:r>
                      <a:r>
                        <a:rPr lang="en-US" sz="1600" baseline="30000" dirty="0"/>
                        <a:t>7</a:t>
                      </a:r>
                      <a:r>
                        <a:rPr lang="en-US" sz="1600" dirty="0"/>
                        <a:t>+</a:t>
                      </a:r>
                      <a:r>
                        <a:rPr lang="el-GR" sz="1600" dirty="0"/>
                        <a:t> β</a:t>
                      </a:r>
                      <a:r>
                        <a:rPr lang="en-US" sz="1600" baseline="-25000" dirty="0"/>
                        <a:t>8</a:t>
                      </a:r>
                      <a:r>
                        <a:rPr lang="en-US" sz="1600" dirty="0"/>
                        <a:t>x</a:t>
                      </a:r>
                      <a:r>
                        <a:rPr lang="en-US" sz="1600" baseline="30000" dirty="0"/>
                        <a:t>8</a:t>
                      </a:r>
                      <a:r>
                        <a:rPr lang="en-US" sz="1600" dirty="0"/>
                        <a:t>+</a:t>
                      </a:r>
                      <a:r>
                        <a:rPr lang="el-GR" sz="1600" dirty="0"/>
                        <a:t>β</a:t>
                      </a:r>
                      <a:r>
                        <a:rPr lang="en-US" sz="1600" baseline="-25000" dirty="0"/>
                        <a:t>9</a:t>
                      </a:r>
                      <a:r>
                        <a:rPr lang="en-US" sz="1600" dirty="0"/>
                        <a:t>x</a:t>
                      </a:r>
                      <a:r>
                        <a:rPr lang="en-US" sz="1600" baseline="30000" dirty="0"/>
                        <a:t>9</a:t>
                      </a:r>
                      <a:r>
                        <a:rPr lang="en-US" sz="1600" dirty="0"/>
                        <a:t>+</a:t>
                      </a:r>
                      <a:r>
                        <a:rPr lang="el-GR" sz="1600" dirty="0"/>
                        <a:t> β</a:t>
                      </a:r>
                      <a:r>
                        <a:rPr lang="en-US" sz="1600" baseline="-25000" dirty="0"/>
                        <a:t>10</a:t>
                      </a:r>
                      <a:r>
                        <a:rPr lang="en-US" sz="1600" dirty="0"/>
                        <a:t>x</a:t>
                      </a:r>
                      <a:r>
                        <a:rPr lang="en-US" sz="1600" baseline="30000" dirty="0"/>
                        <a:t>10</a:t>
                      </a:r>
                      <a:r>
                        <a:rPr lang="en-US" sz="1600" dirty="0"/>
                        <a:t>+</a:t>
                      </a:r>
                      <a:r>
                        <a:rPr lang="el-GR" sz="1600" dirty="0"/>
                        <a:t>β</a:t>
                      </a:r>
                      <a:r>
                        <a:rPr lang="en-US" sz="1600" baseline="-25000" dirty="0"/>
                        <a:t>11</a:t>
                      </a:r>
                      <a:r>
                        <a:rPr lang="en-US" sz="1600" dirty="0"/>
                        <a:t>x</a:t>
                      </a:r>
                      <a:r>
                        <a:rPr lang="en-US" sz="1600" baseline="30000" dirty="0"/>
                        <a:t>11</a:t>
                      </a:r>
                      <a:r>
                        <a:rPr lang="en-US" sz="1600" dirty="0"/>
                        <a:t>+</a:t>
                      </a:r>
                      <a:r>
                        <a:rPr lang="el-GR" sz="1600" dirty="0"/>
                        <a:t> β</a:t>
                      </a:r>
                      <a:r>
                        <a:rPr lang="en-US" sz="1600" baseline="-25000" dirty="0"/>
                        <a:t>12</a:t>
                      </a:r>
                      <a:r>
                        <a:rPr lang="en-US" sz="1600" dirty="0"/>
                        <a:t>x</a:t>
                      </a:r>
                      <a:r>
                        <a:rPr lang="en-US" sz="1600" baseline="30000" dirty="0"/>
                        <a:t>12</a:t>
                      </a:r>
                      <a:r>
                        <a:rPr lang="en-US" sz="1600" dirty="0"/>
                        <a:t>+</a:t>
                      </a:r>
                      <a:r>
                        <a:rPr lang="el-GR" sz="1600" dirty="0"/>
                        <a:t>β</a:t>
                      </a:r>
                      <a:r>
                        <a:rPr lang="en-US" sz="1600" baseline="-25000" dirty="0"/>
                        <a:t>13</a:t>
                      </a:r>
                      <a:r>
                        <a:rPr lang="en-US" sz="1600" dirty="0"/>
                        <a:t>x</a:t>
                      </a:r>
                      <a:r>
                        <a:rPr lang="en-US" sz="1600" baseline="30000" dirty="0"/>
                        <a:t>13</a:t>
                      </a:r>
                      <a:r>
                        <a:rPr lang="en-US" sz="1600" dirty="0"/>
                        <a:t>+</a:t>
                      </a:r>
                      <a:r>
                        <a:rPr lang="el-GR" sz="1600" dirty="0"/>
                        <a:t> β</a:t>
                      </a:r>
                      <a:r>
                        <a:rPr lang="en-US" sz="1600" baseline="-25000" dirty="0"/>
                        <a:t>14</a:t>
                      </a:r>
                      <a:r>
                        <a:rPr lang="en-US" sz="1600" dirty="0"/>
                        <a:t>x</a:t>
                      </a:r>
                      <a:r>
                        <a:rPr lang="en-US" sz="1600" baseline="30000" dirty="0"/>
                        <a:t>14</a:t>
                      </a:r>
                      <a:r>
                        <a:rPr lang="en-US" sz="1600" dirty="0"/>
                        <a:t>+</a:t>
                      </a:r>
                      <a:r>
                        <a:rPr lang="el-GR" sz="1600" dirty="0"/>
                        <a:t>β</a:t>
                      </a:r>
                      <a:r>
                        <a:rPr lang="en-US" sz="1600" baseline="-25000" dirty="0"/>
                        <a:t>15</a:t>
                      </a:r>
                      <a:r>
                        <a:rPr lang="en-US" sz="1600" dirty="0"/>
                        <a:t>x</a:t>
                      </a:r>
                      <a:r>
                        <a:rPr lang="en-US" sz="1600" baseline="30000" dirty="0"/>
                        <a:t>15</a:t>
                      </a:r>
                      <a:r>
                        <a:rPr lang="en-US" sz="1600" dirty="0"/>
                        <a:t>+</a:t>
                      </a:r>
                      <a:r>
                        <a:rPr lang="el-GR" sz="1600" dirty="0"/>
                        <a:t> β</a:t>
                      </a:r>
                      <a:r>
                        <a:rPr lang="en-US" sz="1600" baseline="-25000" dirty="0"/>
                        <a:t>16</a:t>
                      </a:r>
                      <a:r>
                        <a:rPr lang="en-US" sz="1600" dirty="0"/>
                        <a:t>x</a:t>
                      </a:r>
                      <a:r>
                        <a:rPr lang="en-US" sz="1600" baseline="30000" dirty="0"/>
                        <a:t>16</a:t>
                      </a:r>
                      <a:r>
                        <a:rPr lang="en-US" sz="1600" dirty="0"/>
                        <a:t>+</a:t>
                      </a:r>
                      <a:r>
                        <a:rPr lang="el-GR" sz="1600" dirty="0"/>
                        <a:t>β</a:t>
                      </a:r>
                      <a:r>
                        <a:rPr lang="en-US" sz="1600" baseline="-25000" dirty="0"/>
                        <a:t>17</a:t>
                      </a:r>
                      <a:r>
                        <a:rPr lang="en-US" sz="1600" dirty="0"/>
                        <a:t>x</a:t>
                      </a:r>
                      <a:r>
                        <a:rPr lang="en-US" sz="1600" baseline="30000" dirty="0"/>
                        <a:t>17</a:t>
                      </a:r>
                      <a:r>
                        <a:rPr lang="en-US" sz="1600" dirty="0"/>
                        <a:t>+</a:t>
                      </a:r>
                      <a:r>
                        <a:rPr lang="el-GR" sz="1600" dirty="0"/>
                        <a:t> β</a:t>
                      </a:r>
                      <a:r>
                        <a:rPr lang="en-US" sz="1600" baseline="-25000" dirty="0"/>
                        <a:t>18</a:t>
                      </a:r>
                      <a:r>
                        <a:rPr lang="en-US" sz="1600" dirty="0"/>
                        <a:t>x</a:t>
                      </a:r>
                      <a:r>
                        <a:rPr lang="en-US" sz="1600" baseline="30000" dirty="0"/>
                        <a:t>18</a:t>
                      </a:r>
                      <a:r>
                        <a:rPr lang="en-US" sz="1600" dirty="0"/>
                        <a:t>+</a:t>
                      </a:r>
                      <a:r>
                        <a:rPr lang="el-GR" sz="1600" dirty="0"/>
                        <a:t>β</a:t>
                      </a:r>
                      <a:r>
                        <a:rPr lang="en-US" sz="1600" baseline="-25000" dirty="0"/>
                        <a:t>19</a:t>
                      </a:r>
                      <a:r>
                        <a:rPr lang="en-US" sz="1600" dirty="0"/>
                        <a:t>x</a:t>
                      </a:r>
                      <a:r>
                        <a:rPr lang="en-US" sz="1600" baseline="30000" dirty="0"/>
                        <a:t>19</a:t>
                      </a:r>
                      <a:r>
                        <a:rPr lang="en-US" sz="1600" dirty="0"/>
                        <a:t>+</a:t>
                      </a:r>
                      <a:r>
                        <a:rPr lang="el-GR" sz="1600" dirty="0"/>
                        <a:t> β</a:t>
                      </a:r>
                      <a:r>
                        <a:rPr lang="en-US" sz="1600" baseline="-25000" dirty="0"/>
                        <a:t>20</a:t>
                      </a:r>
                      <a:r>
                        <a:rPr lang="en-US" sz="1600" dirty="0"/>
                        <a:t>x</a:t>
                      </a:r>
                      <a:r>
                        <a:rPr lang="en-US" sz="1600" baseline="30000" dirty="0"/>
                        <a:t>20</a:t>
                      </a:r>
                    </a:p>
                  </a:txBody>
                  <a:tcPr/>
                </a:tc>
                <a:tc>
                  <a:txBody>
                    <a:bodyPr/>
                    <a:lstStyle/>
                    <a:p>
                      <a:r>
                        <a:rPr lang="en-US" dirty="0"/>
                        <a:t>7.38</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1960231" y="4260028"/>
            <a:ext cx="6162102" cy="103906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001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499" y="2583402"/>
            <a:ext cx="7704667" cy="847816"/>
          </a:xfrm>
        </p:spPr>
        <p:txBody>
          <a:bodyPr>
            <a:normAutofit fontScale="90000"/>
          </a:bodyPr>
          <a:lstStyle/>
          <a:p>
            <a:r>
              <a:rPr lang="en-US" dirty="0"/>
              <a:t>So, which is the better predictive model? </a:t>
            </a:r>
            <a:br>
              <a:rPr lang="en-US" dirty="0"/>
            </a:br>
            <a:r>
              <a:rPr lang="en-US" dirty="0"/>
              <a:t/>
            </a:r>
            <a:br>
              <a:rPr lang="en-US" dirty="0"/>
            </a:br>
            <a:r>
              <a:rPr lang="en-US" dirty="0"/>
              <a:t>To identify this, we need to understand how to systematically balance between complexity, and guarding against under/over fitting</a:t>
            </a:r>
          </a:p>
        </p:txBody>
      </p:sp>
    </p:spTree>
    <p:extLst>
      <p:ext uri="{BB962C8B-B14F-4D97-AF65-F5344CB8AC3E}">
        <p14:creationId xmlns:p14="http://schemas.microsoft.com/office/powerpoint/2010/main" val="2273197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dirty="0"/>
              <a:t>Some approaches to this…</a:t>
            </a:r>
          </a:p>
        </p:txBody>
      </p:sp>
      <p:sp>
        <p:nvSpPr>
          <p:cNvPr id="5" name="Content Placeholder 4"/>
          <p:cNvSpPr>
            <a:spLocks noGrp="1"/>
          </p:cNvSpPr>
          <p:nvPr>
            <p:ph idx="1"/>
          </p:nvPr>
        </p:nvSpPr>
        <p:spPr>
          <a:xfrm>
            <a:off x="1097543" y="1429304"/>
            <a:ext cx="8046457" cy="6045693"/>
          </a:xfrm>
        </p:spPr>
        <p:txBody>
          <a:bodyPr>
            <a:normAutofit fontScale="92500" lnSpcReduction="10000"/>
          </a:bodyPr>
          <a:lstStyle/>
          <a:p>
            <a:r>
              <a:rPr lang="en-CA" dirty="0"/>
              <a:t>Big Data: With more and more data, law of large numbers tells us that is should become more and more representative of there “true” model (distribution).</a:t>
            </a:r>
          </a:p>
          <a:p>
            <a:pPr lvl="1"/>
            <a:r>
              <a:rPr lang="en-CA" dirty="0"/>
              <a:t>Could you ever have “enough”? And if you did, would you have the resources to process this in a timely fashion?</a:t>
            </a:r>
          </a:p>
          <a:p>
            <a:pPr lvl="1"/>
            <a:r>
              <a:rPr lang="en-CA" dirty="0"/>
              <a:t>What about drift? Maybe the real-world model in which you are attempting to identify is changing?</a:t>
            </a:r>
          </a:p>
          <a:p>
            <a:r>
              <a:rPr lang="en-CA" dirty="0"/>
              <a:t>Penalize complexity: To combat overly-flexible models, apply some penalty for complexity (i.e. Put limits on number of parameters, levels, etc.)</a:t>
            </a:r>
          </a:p>
          <a:p>
            <a:pPr lvl="1"/>
            <a:r>
              <a:rPr lang="en-CA" dirty="0"/>
              <a:t>This is a rather arbitrary call, but can work on certain data sets where visualization and intuition (like in our previous example) can be applied. But, the limits used can often be inappropriate… we are attempting to limit such “from the gut” evaluations. </a:t>
            </a:r>
          </a:p>
          <a:p>
            <a:r>
              <a:rPr lang="en-CA" dirty="0"/>
              <a:t>Cross-validation: Divide data into two parts. Call one part the training set, and the other the validation set. Develop the model on the training set, and assess performance on the validation set. </a:t>
            </a:r>
          </a:p>
          <a:p>
            <a:pPr lvl="1"/>
            <a:endParaRPr lang="en-CA" dirty="0"/>
          </a:p>
          <a:p>
            <a:pPr marL="457200" lvl="1" indent="0">
              <a:buNone/>
            </a:pPr>
            <a:endParaRPr lang="en-CA" dirty="0"/>
          </a:p>
          <a:p>
            <a:pPr lvl="1"/>
            <a:endParaRPr lang="en-CA" dirty="0"/>
          </a:p>
        </p:txBody>
      </p:sp>
    </p:spTree>
    <p:extLst>
      <p:ext uri="{BB962C8B-B14F-4D97-AF65-F5344CB8AC3E}">
        <p14:creationId xmlns:p14="http://schemas.microsoft.com/office/powerpoint/2010/main" val="180631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5499" y="2583402"/>
            <a:ext cx="7704667" cy="847816"/>
          </a:xfrm>
        </p:spPr>
        <p:txBody>
          <a:bodyPr>
            <a:normAutofit fontScale="90000"/>
          </a:bodyPr>
          <a:lstStyle/>
          <a:p>
            <a:r>
              <a:rPr lang="en-US" dirty="0"/>
              <a:t>…let’s elaborate on this last approach </a:t>
            </a:r>
            <a:r>
              <a:rPr lang="en-US" sz="2700" dirty="0"/>
              <a:t>(which is arguably the best overall approach, and one that you’ll commonly use)</a:t>
            </a:r>
          </a:p>
        </p:txBody>
      </p:sp>
    </p:spTree>
    <p:extLst>
      <p:ext uri="{BB962C8B-B14F-4D97-AF65-F5344CB8AC3E}">
        <p14:creationId xmlns:p14="http://schemas.microsoft.com/office/powerpoint/2010/main" val="3669228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19729" y="0"/>
            <a:ext cx="7704667" cy="1981200"/>
          </a:xfrm>
        </p:spPr>
        <p:txBody>
          <a:bodyPr/>
          <a:lstStyle/>
          <a:p>
            <a:pPr eaLnBrk="1" hangingPunct="1"/>
            <a:r>
              <a:rPr lang="en-US" altLang="en-US" dirty="0"/>
              <a:t>Data Splitting and “Right” Fitting Honest Testing of our Predictive Model</a:t>
            </a:r>
          </a:p>
        </p:txBody>
      </p:sp>
      <p:sp>
        <p:nvSpPr>
          <p:cNvPr id="40963" name="Freeform 3"/>
          <p:cNvSpPr>
            <a:spLocks/>
          </p:cNvSpPr>
          <p:nvPr/>
        </p:nvSpPr>
        <p:spPr bwMode="auto">
          <a:xfrm>
            <a:off x="1743075" y="1539875"/>
            <a:ext cx="3328988" cy="3971925"/>
          </a:xfrm>
          <a:custGeom>
            <a:avLst/>
            <a:gdLst>
              <a:gd name="T0" fmla="*/ 2147483647 w 2097"/>
              <a:gd name="T1" fmla="*/ 2147483647 h 2502"/>
              <a:gd name="T2" fmla="*/ 2147483647 w 2097"/>
              <a:gd name="T3" fmla="*/ 2147483647 h 2502"/>
              <a:gd name="T4" fmla="*/ 2147483647 w 2097"/>
              <a:gd name="T5" fmla="*/ 2147483647 h 2502"/>
              <a:gd name="T6" fmla="*/ 2147483647 w 2097"/>
              <a:gd name="T7" fmla="*/ 2147483647 h 2502"/>
              <a:gd name="T8" fmla="*/ 2147483647 w 2097"/>
              <a:gd name="T9" fmla="*/ 2147483647 h 2502"/>
              <a:gd name="T10" fmla="*/ 2147483647 w 2097"/>
              <a:gd name="T11" fmla="*/ 2147483647 h 2502"/>
              <a:gd name="T12" fmla="*/ 2147483647 w 2097"/>
              <a:gd name="T13" fmla="*/ 2147483647 h 2502"/>
              <a:gd name="T14" fmla="*/ 2147483647 w 2097"/>
              <a:gd name="T15" fmla="*/ 2147483647 h 2502"/>
              <a:gd name="T16" fmla="*/ 2147483647 w 2097"/>
              <a:gd name="T17" fmla="*/ 2147483647 h 2502"/>
              <a:gd name="T18" fmla="*/ 2147483647 w 2097"/>
              <a:gd name="T19" fmla="*/ 2147483647 h 2502"/>
              <a:gd name="T20" fmla="*/ 2147483647 w 2097"/>
              <a:gd name="T21" fmla="*/ 2147483647 h 2502"/>
              <a:gd name="T22" fmla="*/ 2147483647 w 2097"/>
              <a:gd name="T23" fmla="*/ 2147483647 h 2502"/>
              <a:gd name="T24" fmla="*/ 2147483647 w 2097"/>
              <a:gd name="T25" fmla="*/ 2147483647 h 2502"/>
              <a:gd name="T26" fmla="*/ 2147483647 w 2097"/>
              <a:gd name="T27" fmla="*/ 2147483647 h 2502"/>
              <a:gd name="T28" fmla="*/ 2147483647 w 2097"/>
              <a:gd name="T29" fmla="*/ 2147483647 h 2502"/>
              <a:gd name="T30" fmla="*/ 2147483647 w 2097"/>
              <a:gd name="T31" fmla="*/ 2147483647 h 2502"/>
              <a:gd name="T32" fmla="*/ 2147483647 w 2097"/>
              <a:gd name="T33" fmla="*/ 2147483647 h 2502"/>
              <a:gd name="T34" fmla="*/ 2147483647 w 2097"/>
              <a:gd name="T35" fmla="*/ 2147483647 h 2502"/>
              <a:gd name="T36" fmla="*/ 2147483647 w 2097"/>
              <a:gd name="T37" fmla="*/ 2147483647 h 2502"/>
              <a:gd name="T38" fmla="*/ 2147483647 w 2097"/>
              <a:gd name="T39" fmla="*/ 2147483647 h 2502"/>
              <a:gd name="T40" fmla="*/ 2147483647 w 2097"/>
              <a:gd name="T41" fmla="*/ 2147483647 h 2502"/>
              <a:gd name="T42" fmla="*/ 2147483647 w 2097"/>
              <a:gd name="T43" fmla="*/ 2147483647 h 2502"/>
              <a:gd name="T44" fmla="*/ 2147483647 w 2097"/>
              <a:gd name="T45" fmla="*/ 2147483647 h 2502"/>
              <a:gd name="T46" fmla="*/ 2147483647 w 2097"/>
              <a:gd name="T47" fmla="*/ 2147483647 h 2502"/>
              <a:gd name="T48" fmla="*/ 2147483647 w 2097"/>
              <a:gd name="T49" fmla="*/ 2147483647 h 2502"/>
              <a:gd name="T50" fmla="*/ 2147483647 w 2097"/>
              <a:gd name="T51" fmla="*/ 2147483647 h 2502"/>
              <a:gd name="T52" fmla="*/ 2147483647 w 2097"/>
              <a:gd name="T53" fmla="*/ 2147483647 h 2502"/>
              <a:gd name="T54" fmla="*/ 2147483647 w 2097"/>
              <a:gd name="T55" fmla="*/ 2147483647 h 2502"/>
              <a:gd name="T56" fmla="*/ 2147483647 w 2097"/>
              <a:gd name="T57" fmla="*/ 2147483647 h 2502"/>
              <a:gd name="T58" fmla="*/ 2147483647 w 2097"/>
              <a:gd name="T59" fmla="*/ 2147483647 h 2502"/>
              <a:gd name="T60" fmla="*/ 2147483647 w 2097"/>
              <a:gd name="T61" fmla="*/ 2147483647 h 2502"/>
              <a:gd name="T62" fmla="*/ 2147483647 w 2097"/>
              <a:gd name="T63" fmla="*/ 2147483647 h 2502"/>
              <a:gd name="T64" fmla="*/ 2147483647 w 2097"/>
              <a:gd name="T65" fmla="*/ 2147483647 h 25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97"/>
              <a:gd name="T100" fmla="*/ 0 h 2502"/>
              <a:gd name="T101" fmla="*/ 2097 w 2097"/>
              <a:gd name="T102" fmla="*/ 2502 h 25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97" h="2502">
                <a:moveTo>
                  <a:pt x="645" y="198"/>
                </a:moveTo>
                <a:cubicBezTo>
                  <a:pt x="484" y="204"/>
                  <a:pt x="532" y="198"/>
                  <a:pt x="441" y="228"/>
                </a:cubicBezTo>
                <a:cubicBezTo>
                  <a:pt x="419" y="250"/>
                  <a:pt x="390" y="264"/>
                  <a:pt x="363" y="282"/>
                </a:cubicBezTo>
                <a:cubicBezTo>
                  <a:pt x="326" y="338"/>
                  <a:pt x="268" y="371"/>
                  <a:pt x="237" y="432"/>
                </a:cubicBezTo>
                <a:cubicBezTo>
                  <a:pt x="223" y="500"/>
                  <a:pt x="179" y="549"/>
                  <a:pt x="141" y="606"/>
                </a:cubicBezTo>
                <a:cubicBezTo>
                  <a:pt x="125" y="630"/>
                  <a:pt x="107" y="670"/>
                  <a:pt x="93" y="696"/>
                </a:cubicBezTo>
                <a:cubicBezTo>
                  <a:pt x="40" y="791"/>
                  <a:pt x="36" y="916"/>
                  <a:pt x="21" y="1020"/>
                </a:cubicBezTo>
                <a:cubicBezTo>
                  <a:pt x="19" y="1092"/>
                  <a:pt x="14" y="1164"/>
                  <a:pt x="15" y="1236"/>
                </a:cubicBezTo>
                <a:cubicBezTo>
                  <a:pt x="16" y="1302"/>
                  <a:pt x="0" y="1376"/>
                  <a:pt x="33" y="1434"/>
                </a:cubicBezTo>
                <a:cubicBezTo>
                  <a:pt x="45" y="1454"/>
                  <a:pt x="68" y="1473"/>
                  <a:pt x="81" y="1494"/>
                </a:cubicBezTo>
                <a:cubicBezTo>
                  <a:pt x="111" y="1542"/>
                  <a:pt x="139" y="1595"/>
                  <a:pt x="177" y="1638"/>
                </a:cubicBezTo>
                <a:cubicBezTo>
                  <a:pt x="200" y="1664"/>
                  <a:pt x="228" y="1682"/>
                  <a:pt x="249" y="1710"/>
                </a:cubicBezTo>
                <a:cubicBezTo>
                  <a:pt x="263" y="1752"/>
                  <a:pt x="293" y="1792"/>
                  <a:pt x="315" y="1830"/>
                </a:cubicBezTo>
                <a:cubicBezTo>
                  <a:pt x="341" y="1875"/>
                  <a:pt x="352" y="1927"/>
                  <a:pt x="375" y="1974"/>
                </a:cubicBezTo>
                <a:cubicBezTo>
                  <a:pt x="395" y="2076"/>
                  <a:pt x="419" y="2143"/>
                  <a:pt x="507" y="2202"/>
                </a:cubicBezTo>
                <a:cubicBezTo>
                  <a:pt x="518" y="2209"/>
                  <a:pt x="525" y="2221"/>
                  <a:pt x="537" y="2226"/>
                </a:cubicBezTo>
                <a:cubicBezTo>
                  <a:pt x="601" y="2256"/>
                  <a:pt x="677" y="2245"/>
                  <a:pt x="747" y="2250"/>
                </a:cubicBezTo>
                <a:cubicBezTo>
                  <a:pt x="802" y="2259"/>
                  <a:pt x="853" y="2279"/>
                  <a:pt x="891" y="2322"/>
                </a:cubicBezTo>
                <a:cubicBezTo>
                  <a:pt x="951" y="2389"/>
                  <a:pt x="903" y="2354"/>
                  <a:pt x="945" y="2382"/>
                </a:cubicBezTo>
                <a:cubicBezTo>
                  <a:pt x="959" y="2402"/>
                  <a:pt x="990" y="2451"/>
                  <a:pt x="1005" y="2466"/>
                </a:cubicBezTo>
                <a:cubicBezTo>
                  <a:pt x="1017" y="2478"/>
                  <a:pt x="1041" y="2502"/>
                  <a:pt x="1041" y="2502"/>
                </a:cubicBezTo>
                <a:cubicBezTo>
                  <a:pt x="1044" y="2447"/>
                  <a:pt x="1028" y="2405"/>
                  <a:pt x="1071" y="2376"/>
                </a:cubicBezTo>
                <a:cubicBezTo>
                  <a:pt x="1084" y="2357"/>
                  <a:pt x="1100" y="2341"/>
                  <a:pt x="1113" y="2322"/>
                </a:cubicBezTo>
                <a:cubicBezTo>
                  <a:pt x="1123" y="2282"/>
                  <a:pt x="1132" y="2255"/>
                  <a:pt x="1161" y="2226"/>
                </a:cubicBezTo>
                <a:cubicBezTo>
                  <a:pt x="1168" y="2204"/>
                  <a:pt x="1169" y="2180"/>
                  <a:pt x="1179" y="2160"/>
                </a:cubicBezTo>
                <a:cubicBezTo>
                  <a:pt x="1193" y="2132"/>
                  <a:pt x="1211" y="2106"/>
                  <a:pt x="1221" y="2076"/>
                </a:cubicBezTo>
                <a:cubicBezTo>
                  <a:pt x="1223" y="2038"/>
                  <a:pt x="1222" y="2000"/>
                  <a:pt x="1227" y="1962"/>
                </a:cubicBezTo>
                <a:cubicBezTo>
                  <a:pt x="1231" y="1935"/>
                  <a:pt x="1265" y="1924"/>
                  <a:pt x="1287" y="1908"/>
                </a:cubicBezTo>
                <a:cubicBezTo>
                  <a:pt x="1311" y="1890"/>
                  <a:pt x="1344" y="1875"/>
                  <a:pt x="1365" y="1854"/>
                </a:cubicBezTo>
                <a:cubicBezTo>
                  <a:pt x="1389" y="1830"/>
                  <a:pt x="1363" y="1840"/>
                  <a:pt x="1395" y="1824"/>
                </a:cubicBezTo>
                <a:cubicBezTo>
                  <a:pt x="1417" y="1813"/>
                  <a:pt x="1456" y="1814"/>
                  <a:pt x="1473" y="1812"/>
                </a:cubicBezTo>
                <a:cubicBezTo>
                  <a:pt x="1507" y="1789"/>
                  <a:pt x="1518" y="1743"/>
                  <a:pt x="1551" y="1716"/>
                </a:cubicBezTo>
                <a:cubicBezTo>
                  <a:pt x="1602" y="1674"/>
                  <a:pt x="1655" y="1642"/>
                  <a:pt x="1689" y="1584"/>
                </a:cubicBezTo>
                <a:cubicBezTo>
                  <a:pt x="1708" y="1551"/>
                  <a:pt x="1716" y="1524"/>
                  <a:pt x="1737" y="1494"/>
                </a:cubicBezTo>
                <a:cubicBezTo>
                  <a:pt x="1745" y="1482"/>
                  <a:pt x="1761" y="1458"/>
                  <a:pt x="1761" y="1458"/>
                </a:cubicBezTo>
                <a:cubicBezTo>
                  <a:pt x="1759" y="1426"/>
                  <a:pt x="1762" y="1393"/>
                  <a:pt x="1755" y="1362"/>
                </a:cubicBezTo>
                <a:cubicBezTo>
                  <a:pt x="1754" y="1356"/>
                  <a:pt x="1739" y="1362"/>
                  <a:pt x="1737" y="1356"/>
                </a:cubicBezTo>
                <a:cubicBezTo>
                  <a:pt x="1730" y="1335"/>
                  <a:pt x="1766" y="1253"/>
                  <a:pt x="1779" y="1236"/>
                </a:cubicBezTo>
                <a:cubicBezTo>
                  <a:pt x="1790" y="1202"/>
                  <a:pt x="1786" y="1234"/>
                  <a:pt x="1767" y="1200"/>
                </a:cubicBezTo>
                <a:cubicBezTo>
                  <a:pt x="1730" y="1134"/>
                  <a:pt x="1779" y="1188"/>
                  <a:pt x="1737" y="1146"/>
                </a:cubicBezTo>
                <a:cubicBezTo>
                  <a:pt x="1721" y="1097"/>
                  <a:pt x="1733" y="1082"/>
                  <a:pt x="1695" y="1044"/>
                </a:cubicBezTo>
                <a:cubicBezTo>
                  <a:pt x="1703" y="998"/>
                  <a:pt x="1708" y="1007"/>
                  <a:pt x="1731" y="972"/>
                </a:cubicBezTo>
                <a:cubicBezTo>
                  <a:pt x="1740" y="936"/>
                  <a:pt x="1767" y="911"/>
                  <a:pt x="1779" y="876"/>
                </a:cubicBezTo>
                <a:cubicBezTo>
                  <a:pt x="1784" y="860"/>
                  <a:pt x="1791" y="828"/>
                  <a:pt x="1791" y="828"/>
                </a:cubicBezTo>
                <a:cubicBezTo>
                  <a:pt x="1780" y="758"/>
                  <a:pt x="1793" y="768"/>
                  <a:pt x="1767" y="732"/>
                </a:cubicBezTo>
                <a:cubicBezTo>
                  <a:pt x="1755" y="716"/>
                  <a:pt x="1731" y="684"/>
                  <a:pt x="1731" y="684"/>
                </a:cubicBezTo>
                <a:cubicBezTo>
                  <a:pt x="1727" y="670"/>
                  <a:pt x="1719" y="650"/>
                  <a:pt x="1731" y="636"/>
                </a:cubicBezTo>
                <a:cubicBezTo>
                  <a:pt x="1738" y="628"/>
                  <a:pt x="1773" y="610"/>
                  <a:pt x="1785" y="600"/>
                </a:cubicBezTo>
                <a:cubicBezTo>
                  <a:pt x="1823" y="570"/>
                  <a:pt x="1871" y="549"/>
                  <a:pt x="1917" y="534"/>
                </a:cubicBezTo>
                <a:cubicBezTo>
                  <a:pt x="1929" y="522"/>
                  <a:pt x="1944" y="512"/>
                  <a:pt x="1953" y="498"/>
                </a:cubicBezTo>
                <a:cubicBezTo>
                  <a:pt x="1957" y="492"/>
                  <a:pt x="1959" y="484"/>
                  <a:pt x="1965" y="480"/>
                </a:cubicBezTo>
                <a:cubicBezTo>
                  <a:pt x="1975" y="474"/>
                  <a:pt x="2011" y="466"/>
                  <a:pt x="2025" y="462"/>
                </a:cubicBezTo>
                <a:cubicBezTo>
                  <a:pt x="2048" y="439"/>
                  <a:pt x="2078" y="394"/>
                  <a:pt x="2097" y="366"/>
                </a:cubicBezTo>
                <a:cubicBezTo>
                  <a:pt x="2088" y="329"/>
                  <a:pt x="2060" y="322"/>
                  <a:pt x="2031" y="300"/>
                </a:cubicBezTo>
                <a:cubicBezTo>
                  <a:pt x="1967" y="252"/>
                  <a:pt x="1898" y="218"/>
                  <a:pt x="1821" y="192"/>
                </a:cubicBezTo>
                <a:cubicBezTo>
                  <a:pt x="1766" y="174"/>
                  <a:pt x="1705" y="184"/>
                  <a:pt x="1647" y="180"/>
                </a:cubicBezTo>
                <a:cubicBezTo>
                  <a:pt x="1581" y="167"/>
                  <a:pt x="1509" y="137"/>
                  <a:pt x="1455" y="96"/>
                </a:cubicBezTo>
                <a:cubicBezTo>
                  <a:pt x="1435" y="81"/>
                  <a:pt x="1416" y="62"/>
                  <a:pt x="1395" y="48"/>
                </a:cubicBezTo>
                <a:cubicBezTo>
                  <a:pt x="1347" y="16"/>
                  <a:pt x="1272" y="6"/>
                  <a:pt x="1215" y="0"/>
                </a:cubicBezTo>
                <a:cubicBezTo>
                  <a:pt x="1108" y="4"/>
                  <a:pt x="1031" y="6"/>
                  <a:pt x="933" y="30"/>
                </a:cubicBezTo>
                <a:cubicBezTo>
                  <a:pt x="910" y="45"/>
                  <a:pt x="881" y="56"/>
                  <a:pt x="855" y="66"/>
                </a:cubicBezTo>
                <a:cubicBezTo>
                  <a:pt x="843" y="71"/>
                  <a:pt x="819" y="78"/>
                  <a:pt x="819" y="78"/>
                </a:cubicBezTo>
                <a:cubicBezTo>
                  <a:pt x="791" y="99"/>
                  <a:pt x="769" y="118"/>
                  <a:pt x="735" y="126"/>
                </a:cubicBezTo>
                <a:cubicBezTo>
                  <a:pt x="724" y="137"/>
                  <a:pt x="709" y="144"/>
                  <a:pt x="699" y="156"/>
                </a:cubicBezTo>
                <a:cubicBezTo>
                  <a:pt x="695" y="161"/>
                  <a:pt x="697" y="169"/>
                  <a:pt x="693" y="174"/>
                </a:cubicBezTo>
                <a:cubicBezTo>
                  <a:pt x="680" y="193"/>
                  <a:pt x="666" y="198"/>
                  <a:pt x="645" y="198"/>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a:p>
        </p:txBody>
      </p:sp>
      <p:sp>
        <p:nvSpPr>
          <p:cNvPr id="40964" name="Freeform 4"/>
          <p:cNvSpPr>
            <a:spLocks/>
          </p:cNvSpPr>
          <p:nvPr/>
        </p:nvSpPr>
        <p:spPr bwMode="auto">
          <a:xfrm>
            <a:off x="4495800" y="1752600"/>
            <a:ext cx="2743200" cy="2930525"/>
          </a:xfrm>
          <a:custGeom>
            <a:avLst/>
            <a:gdLst>
              <a:gd name="T0" fmla="*/ 2147483647 w 1503"/>
              <a:gd name="T1" fmla="*/ 2147483647 h 1846"/>
              <a:gd name="T2" fmla="*/ 2147483647 w 1503"/>
              <a:gd name="T3" fmla="*/ 2147483647 h 1846"/>
              <a:gd name="T4" fmla="*/ 2147483647 w 1503"/>
              <a:gd name="T5" fmla="*/ 2147483647 h 1846"/>
              <a:gd name="T6" fmla="*/ 2147483647 w 1503"/>
              <a:gd name="T7" fmla="*/ 2147483647 h 1846"/>
              <a:gd name="T8" fmla="*/ 2147483647 w 1503"/>
              <a:gd name="T9" fmla="*/ 2147483647 h 1846"/>
              <a:gd name="T10" fmla="*/ 2147483647 w 1503"/>
              <a:gd name="T11" fmla="*/ 2147483647 h 1846"/>
              <a:gd name="T12" fmla="*/ 2147483647 w 1503"/>
              <a:gd name="T13" fmla="*/ 2147483647 h 1846"/>
              <a:gd name="T14" fmla="*/ 2147483647 w 1503"/>
              <a:gd name="T15" fmla="*/ 2147483647 h 1846"/>
              <a:gd name="T16" fmla="*/ 2147483647 w 1503"/>
              <a:gd name="T17" fmla="*/ 2147483647 h 1846"/>
              <a:gd name="T18" fmla="*/ 2147483647 w 1503"/>
              <a:gd name="T19" fmla="*/ 2147483647 h 1846"/>
              <a:gd name="T20" fmla="*/ 2147483647 w 1503"/>
              <a:gd name="T21" fmla="*/ 2147483647 h 1846"/>
              <a:gd name="T22" fmla="*/ 2147483647 w 1503"/>
              <a:gd name="T23" fmla="*/ 2147483647 h 1846"/>
              <a:gd name="T24" fmla="*/ 2147483647 w 1503"/>
              <a:gd name="T25" fmla="*/ 2147483647 h 1846"/>
              <a:gd name="T26" fmla="*/ 2147483647 w 1503"/>
              <a:gd name="T27" fmla="*/ 2147483647 h 1846"/>
              <a:gd name="T28" fmla="*/ 2147483647 w 1503"/>
              <a:gd name="T29" fmla="*/ 2147483647 h 1846"/>
              <a:gd name="T30" fmla="*/ 2147483647 w 1503"/>
              <a:gd name="T31" fmla="*/ 2147483647 h 1846"/>
              <a:gd name="T32" fmla="*/ 2147483647 w 1503"/>
              <a:gd name="T33" fmla="*/ 2147483647 h 1846"/>
              <a:gd name="T34" fmla="*/ 2147483647 w 1503"/>
              <a:gd name="T35" fmla="*/ 2147483647 h 1846"/>
              <a:gd name="T36" fmla="*/ 2147483647 w 1503"/>
              <a:gd name="T37" fmla="*/ 2147483647 h 1846"/>
              <a:gd name="T38" fmla="*/ 2147483647 w 1503"/>
              <a:gd name="T39" fmla="*/ 2147483647 h 1846"/>
              <a:gd name="T40" fmla="*/ 2147483647 w 1503"/>
              <a:gd name="T41" fmla="*/ 2147483647 h 1846"/>
              <a:gd name="T42" fmla="*/ 2147483647 w 1503"/>
              <a:gd name="T43" fmla="*/ 2147483647 h 1846"/>
              <a:gd name="T44" fmla="*/ 2147483647 w 1503"/>
              <a:gd name="T45" fmla="*/ 2147483647 h 1846"/>
              <a:gd name="T46" fmla="*/ 2147483647 w 1503"/>
              <a:gd name="T47" fmla="*/ 2147483647 h 1846"/>
              <a:gd name="T48" fmla="*/ 2147483647 w 1503"/>
              <a:gd name="T49" fmla="*/ 2147483647 h 1846"/>
              <a:gd name="T50" fmla="*/ 2147483647 w 1503"/>
              <a:gd name="T51" fmla="*/ 2147483647 h 1846"/>
              <a:gd name="T52" fmla="*/ 2147483647 w 1503"/>
              <a:gd name="T53" fmla="*/ 2147483647 h 1846"/>
              <a:gd name="T54" fmla="*/ 2147483647 w 1503"/>
              <a:gd name="T55" fmla="*/ 2147483647 h 1846"/>
              <a:gd name="T56" fmla="*/ 2147483647 w 1503"/>
              <a:gd name="T57" fmla="*/ 2147483647 h 1846"/>
              <a:gd name="T58" fmla="*/ 2147483647 w 1503"/>
              <a:gd name="T59" fmla="*/ 2147483647 h 1846"/>
              <a:gd name="T60" fmla="*/ 2147483647 w 1503"/>
              <a:gd name="T61" fmla="*/ 2147483647 h 1846"/>
              <a:gd name="T62" fmla="*/ 2147483647 w 1503"/>
              <a:gd name="T63" fmla="*/ 2147483647 h 1846"/>
              <a:gd name="T64" fmla="*/ 2147483647 w 1503"/>
              <a:gd name="T65" fmla="*/ 2147483647 h 1846"/>
              <a:gd name="T66" fmla="*/ 2147483647 w 1503"/>
              <a:gd name="T67" fmla="*/ 2147483647 h 1846"/>
              <a:gd name="T68" fmla="*/ 2147483647 w 1503"/>
              <a:gd name="T69" fmla="*/ 2147483647 h 1846"/>
              <a:gd name="T70" fmla="*/ 2147483647 w 1503"/>
              <a:gd name="T71" fmla="*/ 2147483647 h 1846"/>
              <a:gd name="T72" fmla="*/ 2147483647 w 1503"/>
              <a:gd name="T73" fmla="*/ 2147483647 h 1846"/>
              <a:gd name="T74" fmla="*/ 2147483647 w 1503"/>
              <a:gd name="T75" fmla="*/ 2147483647 h 1846"/>
              <a:gd name="T76" fmla="*/ 2147483647 w 1503"/>
              <a:gd name="T77" fmla="*/ 2147483647 h 1846"/>
              <a:gd name="T78" fmla="*/ 2147483647 w 1503"/>
              <a:gd name="T79" fmla="*/ 2147483647 h 1846"/>
              <a:gd name="T80" fmla="*/ 2147483647 w 1503"/>
              <a:gd name="T81" fmla="*/ 2147483647 h 1846"/>
              <a:gd name="T82" fmla="*/ 2147483647 w 1503"/>
              <a:gd name="T83" fmla="*/ 2147483647 h 1846"/>
              <a:gd name="T84" fmla="*/ 2147483647 w 1503"/>
              <a:gd name="T85" fmla="*/ 2147483647 h 1846"/>
              <a:gd name="T86" fmla="*/ 2147483647 w 1503"/>
              <a:gd name="T87" fmla="*/ 2147483647 h 1846"/>
              <a:gd name="T88" fmla="*/ 2147483647 w 1503"/>
              <a:gd name="T89" fmla="*/ 2147483647 h 1846"/>
              <a:gd name="T90" fmla="*/ 2147483647 w 1503"/>
              <a:gd name="T91" fmla="*/ 2147483647 h 1846"/>
              <a:gd name="T92" fmla="*/ 2147483647 w 1503"/>
              <a:gd name="T93" fmla="*/ 2147483647 h 1846"/>
              <a:gd name="T94" fmla="*/ 2147483647 w 1503"/>
              <a:gd name="T95" fmla="*/ 2147483647 h 1846"/>
              <a:gd name="T96" fmla="*/ 2147483647 w 1503"/>
              <a:gd name="T97" fmla="*/ 2147483647 h 1846"/>
              <a:gd name="T98" fmla="*/ 2147483647 w 1503"/>
              <a:gd name="T99" fmla="*/ 2147483647 h 18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03"/>
              <a:gd name="T151" fmla="*/ 0 h 1846"/>
              <a:gd name="T152" fmla="*/ 1503 w 1503"/>
              <a:gd name="T153" fmla="*/ 1846 h 18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03" h="1846">
                <a:moveTo>
                  <a:pt x="363" y="52"/>
                </a:moveTo>
                <a:cubicBezTo>
                  <a:pt x="361" y="67"/>
                  <a:pt x="362" y="128"/>
                  <a:pt x="339" y="142"/>
                </a:cubicBezTo>
                <a:cubicBezTo>
                  <a:pt x="328" y="149"/>
                  <a:pt x="314" y="147"/>
                  <a:pt x="303" y="154"/>
                </a:cubicBezTo>
                <a:cubicBezTo>
                  <a:pt x="279" y="170"/>
                  <a:pt x="255" y="186"/>
                  <a:pt x="231" y="202"/>
                </a:cubicBezTo>
                <a:cubicBezTo>
                  <a:pt x="210" y="216"/>
                  <a:pt x="205" y="237"/>
                  <a:pt x="183" y="250"/>
                </a:cubicBezTo>
                <a:cubicBezTo>
                  <a:pt x="161" y="262"/>
                  <a:pt x="134" y="278"/>
                  <a:pt x="111" y="286"/>
                </a:cubicBezTo>
                <a:cubicBezTo>
                  <a:pt x="96" y="292"/>
                  <a:pt x="63" y="298"/>
                  <a:pt x="63" y="298"/>
                </a:cubicBezTo>
                <a:cubicBezTo>
                  <a:pt x="40" y="313"/>
                  <a:pt x="24" y="311"/>
                  <a:pt x="9" y="334"/>
                </a:cubicBezTo>
                <a:cubicBezTo>
                  <a:pt x="27" y="422"/>
                  <a:pt x="23" y="511"/>
                  <a:pt x="45" y="598"/>
                </a:cubicBezTo>
                <a:cubicBezTo>
                  <a:pt x="31" y="620"/>
                  <a:pt x="15" y="634"/>
                  <a:pt x="3" y="658"/>
                </a:cubicBezTo>
                <a:cubicBezTo>
                  <a:pt x="5" y="710"/>
                  <a:pt x="0" y="763"/>
                  <a:pt x="9" y="814"/>
                </a:cubicBezTo>
                <a:cubicBezTo>
                  <a:pt x="14" y="843"/>
                  <a:pt x="76" y="863"/>
                  <a:pt x="99" y="874"/>
                </a:cubicBezTo>
                <a:cubicBezTo>
                  <a:pt x="114" y="904"/>
                  <a:pt x="115" y="915"/>
                  <a:pt x="87" y="934"/>
                </a:cubicBezTo>
                <a:cubicBezTo>
                  <a:pt x="69" y="962"/>
                  <a:pt x="50" y="992"/>
                  <a:pt x="39" y="1024"/>
                </a:cubicBezTo>
                <a:cubicBezTo>
                  <a:pt x="46" y="1084"/>
                  <a:pt x="53" y="1145"/>
                  <a:pt x="33" y="1204"/>
                </a:cubicBezTo>
                <a:cubicBezTo>
                  <a:pt x="41" y="1229"/>
                  <a:pt x="49" y="1243"/>
                  <a:pt x="75" y="1252"/>
                </a:cubicBezTo>
                <a:cubicBezTo>
                  <a:pt x="121" y="1246"/>
                  <a:pt x="152" y="1239"/>
                  <a:pt x="201" y="1252"/>
                </a:cubicBezTo>
                <a:cubicBezTo>
                  <a:pt x="208" y="1254"/>
                  <a:pt x="208" y="1265"/>
                  <a:pt x="213" y="1270"/>
                </a:cubicBezTo>
                <a:cubicBezTo>
                  <a:pt x="253" y="1310"/>
                  <a:pt x="222" y="1267"/>
                  <a:pt x="255" y="1306"/>
                </a:cubicBezTo>
                <a:cubicBezTo>
                  <a:pt x="271" y="1325"/>
                  <a:pt x="267" y="1342"/>
                  <a:pt x="291" y="1354"/>
                </a:cubicBezTo>
                <a:cubicBezTo>
                  <a:pt x="350" y="1383"/>
                  <a:pt x="413" y="1404"/>
                  <a:pt x="477" y="1420"/>
                </a:cubicBezTo>
                <a:cubicBezTo>
                  <a:pt x="536" y="1538"/>
                  <a:pt x="658" y="1518"/>
                  <a:pt x="777" y="1522"/>
                </a:cubicBezTo>
                <a:cubicBezTo>
                  <a:pt x="793" y="1526"/>
                  <a:pt x="811" y="1525"/>
                  <a:pt x="825" y="1534"/>
                </a:cubicBezTo>
                <a:cubicBezTo>
                  <a:pt x="869" y="1564"/>
                  <a:pt x="847" y="1555"/>
                  <a:pt x="891" y="1564"/>
                </a:cubicBezTo>
                <a:cubicBezTo>
                  <a:pt x="939" y="1588"/>
                  <a:pt x="989" y="1613"/>
                  <a:pt x="1035" y="1642"/>
                </a:cubicBezTo>
                <a:cubicBezTo>
                  <a:pt x="1043" y="1647"/>
                  <a:pt x="1051" y="1654"/>
                  <a:pt x="1059" y="1660"/>
                </a:cubicBezTo>
                <a:cubicBezTo>
                  <a:pt x="1071" y="1668"/>
                  <a:pt x="1095" y="1684"/>
                  <a:pt x="1095" y="1684"/>
                </a:cubicBezTo>
                <a:cubicBezTo>
                  <a:pt x="1099" y="1690"/>
                  <a:pt x="1102" y="1697"/>
                  <a:pt x="1107" y="1702"/>
                </a:cubicBezTo>
                <a:cubicBezTo>
                  <a:pt x="1112" y="1707"/>
                  <a:pt x="1120" y="1709"/>
                  <a:pt x="1125" y="1714"/>
                </a:cubicBezTo>
                <a:cubicBezTo>
                  <a:pt x="1159" y="1753"/>
                  <a:pt x="1178" y="1804"/>
                  <a:pt x="1209" y="1846"/>
                </a:cubicBezTo>
                <a:cubicBezTo>
                  <a:pt x="1221" y="1811"/>
                  <a:pt x="1221" y="1773"/>
                  <a:pt x="1233" y="1738"/>
                </a:cubicBezTo>
                <a:cubicBezTo>
                  <a:pt x="1241" y="1713"/>
                  <a:pt x="1267" y="1690"/>
                  <a:pt x="1275" y="1666"/>
                </a:cubicBezTo>
                <a:cubicBezTo>
                  <a:pt x="1287" y="1631"/>
                  <a:pt x="1293" y="1594"/>
                  <a:pt x="1305" y="1558"/>
                </a:cubicBezTo>
                <a:cubicBezTo>
                  <a:pt x="1316" y="1526"/>
                  <a:pt x="1319" y="1469"/>
                  <a:pt x="1335" y="1444"/>
                </a:cubicBezTo>
                <a:cubicBezTo>
                  <a:pt x="1343" y="1432"/>
                  <a:pt x="1359" y="1408"/>
                  <a:pt x="1359" y="1408"/>
                </a:cubicBezTo>
                <a:cubicBezTo>
                  <a:pt x="1371" y="1361"/>
                  <a:pt x="1385" y="1328"/>
                  <a:pt x="1419" y="1294"/>
                </a:cubicBezTo>
                <a:cubicBezTo>
                  <a:pt x="1429" y="1264"/>
                  <a:pt x="1446" y="1243"/>
                  <a:pt x="1467" y="1222"/>
                </a:cubicBezTo>
                <a:cubicBezTo>
                  <a:pt x="1478" y="1177"/>
                  <a:pt x="1492" y="1135"/>
                  <a:pt x="1503" y="1090"/>
                </a:cubicBezTo>
                <a:cubicBezTo>
                  <a:pt x="1501" y="1052"/>
                  <a:pt x="1502" y="1014"/>
                  <a:pt x="1497" y="976"/>
                </a:cubicBezTo>
                <a:cubicBezTo>
                  <a:pt x="1494" y="953"/>
                  <a:pt x="1473" y="910"/>
                  <a:pt x="1473" y="910"/>
                </a:cubicBezTo>
                <a:cubicBezTo>
                  <a:pt x="1476" y="759"/>
                  <a:pt x="1478" y="615"/>
                  <a:pt x="1497" y="466"/>
                </a:cubicBezTo>
                <a:cubicBezTo>
                  <a:pt x="1492" y="385"/>
                  <a:pt x="1499" y="332"/>
                  <a:pt x="1431" y="286"/>
                </a:cubicBezTo>
                <a:cubicBezTo>
                  <a:pt x="1382" y="212"/>
                  <a:pt x="1236" y="199"/>
                  <a:pt x="1155" y="190"/>
                </a:cubicBezTo>
                <a:cubicBezTo>
                  <a:pt x="1075" y="163"/>
                  <a:pt x="972" y="174"/>
                  <a:pt x="897" y="172"/>
                </a:cubicBezTo>
                <a:cubicBezTo>
                  <a:pt x="851" y="161"/>
                  <a:pt x="820" y="132"/>
                  <a:pt x="783" y="106"/>
                </a:cubicBezTo>
                <a:cubicBezTo>
                  <a:pt x="757" y="87"/>
                  <a:pt x="726" y="70"/>
                  <a:pt x="699" y="52"/>
                </a:cubicBezTo>
                <a:cubicBezTo>
                  <a:pt x="654" y="22"/>
                  <a:pt x="596" y="18"/>
                  <a:pt x="543" y="10"/>
                </a:cubicBezTo>
                <a:cubicBezTo>
                  <a:pt x="497" y="12"/>
                  <a:pt x="445" y="0"/>
                  <a:pt x="405" y="22"/>
                </a:cubicBezTo>
                <a:cubicBezTo>
                  <a:pt x="405" y="22"/>
                  <a:pt x="360" y="52"/>
                  <a:pt x="351" y="58"/>
                </a:cubicBezTo>
                <a:cubicBezTo>
                  <a:pt x="347" y="60"/>
                  <a:pt x="359" y="54"/>
                  <a:pt x="363" y="52"/>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a:p>
        </p:txBody>
      </p:sp>
      <p:sp>
        <p:nvSpPr>
          <p:cNvPr id="40965" name="Freeform 5"/>
          <p:cNvSpPr>
            <a:spLocks/>
          </p:cNvSpPr>
          <p:nvPr/>
        </p:nvSpPr>
        <p:spPr bwMode="auto">
          <a:xfrm>
            <a:off x="3429000" y="3962400"/>
            <a:ext cx="3127375" cy="1914525"/>
          </a:xfrm>
          <a:custGeom>
            <a:avLst/>
            <a:gdLst>
              <a:gd name="T0" fmla="*/ 2147483647 w 1970"/>
              <a:gd name="T1" fmla="*/ 2147483647 h 1206"/>
              <a:gd name="T2" fmla="*/ 2147483647 w 1970"/>
              <a:gd name="T3" fmla="*/ 2147483647 h 1206"/>
              <a:gd name="T4" fmla="*/ 2147483647 w 1970"/>
              <a:gd name="T5" fmla="*/ 2147483647 h 1206"/>
              <a:gd name="T6" fmla="*/ 2147483647 w 1970"/>
              <a:gd name="T7" fmla="*/ 2147483647 h 1206"/>
              <a:gd name="T8" fmla="*/ 2147483647 w 1970"/>
              <a:gd name="T9" fmla="*/ 2147483647 h 1206"/>
              <a:gd name="T10" fmla="*/ 2147483647 w 1970"/>
              <a:gd name="T11" fmla="*/ 2147483647 h 1206"/>
              <a:gd name="T12" fmla="*/ 2147483647 w 1970"/>
              <a:gd name="T13" fmla="*/ 2147483647 h 1206"/>
              <a:gd name="T14" fmla="*/ 2147483647 w 1970"/>
              <a:gd name="T15" fmla="*/ 2147483647 h 1206"/>
              <a:gd name="T16" fmla="*/ 2147483647 w 1970"/>
              <a:gd name="T17" fmla="*/ 2147483647 h 1206"/>
              <a:gd name="T18" fmla="*/ 2147483647 w 1970"/>
              <a:gd name="T19" fmla="*/ 2147483647 h 1206"/>
              <a:gd name="T20" fmla="*/ 2147483647 w 1970"/>
              <a:gd name="T21" fmla="*/ 2147483647 h 1206"/>
              <a:gd name="T22" fmla="*/ 2147483647 w 1970"/>
              <a:gd name="T23" fmla="*/ 2147483647 h 1206"/>
              <a:gd name="T24" fmla="*/ 2147483647 w 1970"/>
              <a:gd name="T25" fmla="*/ 2147483647 h 1206"/>
              <a:gd name="T26" fmla="*/ 2147483647 w 1970"/>
              <a:gd name="T27" fmla="*/ 2147483647 h 1206"/>
              <a:gd name="T28" fmla="*/ 2147483647 w 1970"/>
              <a:gd name="T29" fmla="*/ 2147483647 h 1206"/>
              <a:gd name="T30" fmla="*/ 2147483647 w 1970"/>
              <a:gd name="T31" fmla="*/ 2147483647 h 1206"/>
              <a:gd name="T32" fmla="*/ 2147483647 w 1970"/>
              <a:gd name="T33" fmla="*/ 2147483647 h 1206"/>
              <a:gd name="T34" fmla="*/ 2147483647 w 1970"/>
              <a:gd name="T35" fmla="*/ 2147483647 h 1206"/>
              <a:gd name="T36" fmla="*/ 2147483647 w 1970"/>
              <a:gd name="T37" fmla="*/ 0 h 1206"/>
              <a:gd name="T38" fmla="*/ 2147483647 w 1970"/>
              <a:gd name="T39" fmla="*/ 2147483647 h 1206"/>
              <a:gd name="T40" fmla="*/ 2147483647 w 1970"/>
              <a:gd name="T41" fmla="*/ 2147483647 h 1206"/>
              <a:gd name="T42" fmla="*/ 2147483647 w 1970"/>
              <a:gd name="T43" fmla="*/ 2147483647 h 1206"/>
              <a:gd name="T44" fmla="*/ 2147483647 w 1970"/>
              <a:gd name="T45" fmla="*/ 2147483647 h 1206"/>
              <a:gd name="T46" fmla="*/ 2147483647 w 1970"/>
              <a:gd name="T47" fmla="*/ 2147483647 h 1206"/>
              <a:gd name="T48" fmla="*/ 2147483647 w 1970"/>
              <a:gd name="T49" fmla="*/ 2147483647 h 1206"/>
              <a:gd name="T50" fmla="*/ 2147483647 w 1970"/>
              <a:gd name="T51" fmla="*/ 2147483647 h 1206"/>
              <a:gd name="T52" fmla="*/ 2147483647 w 1970"/>
              <a:gd name="T53" fmla="*/ 2147483647 h 1206"/>
              <a:gd name="T54" fmla="*/ 2147483647 w 1970"/>
              <a:gd name="T55" fmla="*/ 2147483647 h 1206"/>
              <a:gd name="T56" fmla="*/ 2147483647 w 1970"/>
              <a:gd name="T57" fmla="*/ 2147483647 h 1206"/>
              <a:gd name="T58" fmla="*/ 2147483647 w 1970"/>
              <a:gd name="T59" fmla="*/ 2147483647 h 1206"/>
              <a:gd name="T60" fmla="*/ 2147483647 w 1970"/>
              <a:gd name="T61" fmla="*/ 2147483647 h 1206"/>
              <a:gd name="T62" fmla="*/ 2147483647 w 1970"/>
              <a:gd name="T63" fmla="*/ 2147483647 h 1206"/>
              <a:gd name="T64" fmla="*/ 2147483647 w 1970"/>
              <a:gd name="T65" fmla="*/ 2147483647 h 1206"/>
              <a:gd name="T66" fmla="*/ 2147483647 w 1970"/>
              <a:gd name="T67" fmla="*/ 2147483647 h 1206"/>
              <a:gd name="T68" fmla="*/ 2147483647 w 1970"/>
              <a:gd name="T69" fmla="*/ 2147483647 h 1206"/>
              <a:gd name="T70" fmla="*/ 2147483647 w 1970"/>
              <a:gd name="T71" fmla="*/ 2147483647 h 1206"/>
              <a:gd name="T72" fmla="*/ 2147483647 w 1970"/>
              <a:gd name="T73" fmla="*/ 2147483647 h 1206"/>
              <a:gd name="T74" fmla="*/ 2147483647 w 1970"/>
              <a:gd name="T75" fmla="*/ 2147483647 h 1206"/>
              <a:gd name="T76" fmla="*/ 2147483647 w 1970"/>
              <a:gd name="T77" fmla="*/ 2147483647 h 1206"/>
              <a:gd name="T78" fmla="*/ 2147483647 w 1970"/>
              <a:gd name="T79" fmla="*/ 2147483647 h 1206"/>
              <a:gd name="T80" fmla="*/ 2147483647 w 1970"/>
              <a:gd name="T81" fmla="*/ 2147483647 h 1206"/>
              <a:gd name="T82" fmla="*/ 2147483647 w 1970"/>
              <a:gd name="T83" fmla="*/ 2147483647 h 1206"/>
              <a:gd name="T84" fmla="*/ 2147483647 w 1970"/>
              <a:gd name="T85" fmla="*/ 2147483647 h 1206"/>
              <a:gd name="T86" fmla="*/ 2147483647 w 1970"/>
              <a:gd name="T87" fmla="*/ 2147483647 h 1206"/>
              <a:gd name="T88" fmla="*/ 2147483647 w 1970"/>
              <a:gd name="T89" fmla="*/ 2147483647 h 1206"/>
              <a:gd name="T90" fmla="*/ 2147483647 w 1970"/>
              <a:gd name="T91" fmla="*/ 2147483647 h 120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70"/>
              <a:gd name="T139" fmla="*/ 0 h 1206"/>
              <a:gd name="T140" fmla="*/ 1970 w 1970"/>
              <a:gd name="T141" fmla="*/ 1206 h 120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70" h="1206">
                <a:moveTo>
                  <a:pt x="2" y="990"/>
                </a:moveTo>
                <a:cubicBezTo>
                  <a:pt x="4" y="968"/>
                  <a:pt x="0" y="945"/>
                  <a:pt x="8" y="924"/>
                </a:cubicBezTo>
                <a:cubicBezTo>
                  <a:pt x="14" y="907"/>
                  <a:pt x="75" y="896"/>
                  <a:pt x="86" y="894"/>
                </a:cubicBezTo>
                <a:cubicBezTo>
                  <a:pt x="132" y="848"/>
                  <a:pt x="110" y="769"/>
                  <a:pt x="146" y="714"/>
                </a:cubicBezTo>
                <a:cubicBezTo>
                  <a:pt x="148" y="706"/>
                  <a:pt x="151" y="698"/>
                  <a:pt x="152" y="690"/>
                </a:cubicBezTo>
                <a:cubicBezTo>
                  <a:pt x="155" y="676"/>
                  <a:pt x="155" y="662"/>
                  <a:pt x="158" y="648"/>
                </a:cubicBezTo>
                <a:cubicBezTo>
                  <a:pt x="161" y="636"/>
                  <a:pt x="170" y="612"/>
                  <a:pt x="170" y="612"/>
                </a:cubicBezTo>
                <a:cubicBezTo>
                  <a:pt x="172" y="586"/>
                  <a:pt x="172" y="560"/>
                  <a:pt x="176" y="534"/>
                </a:cubicBezTo>
                <a:cubicBezTo>
                  <a:pt x="178" y="520"/>
                  <a:pt x="176" y="500"/>
                  <a:pt x="188" y="492"/>
                </a:cubicBezTo>
                <a:cubicBezTo>
                  <a:pt x="205" y="481"/>
                  <a:pt x="228" y="488"/>
                  <a:pt x="248" y="486"/>
                </a:cubicBezTo>
                <a:cubicBezTo>
                  <a:pt x="267" y="457"/>
                  <a:pt x="258" y="475"/>
                  <a:pt x="272" y="432"/>
                </a:cubicBezTo>
                <a:cubicBezTo>
                  <a:pt x="277" y="417"/>
                  <a:pt x="301" y="417"/>
                  <a:pt x="314" y="408"/>
                </a:cubicBezTo>
                <a:cubicBezTo>
                  <a:pt x="337" y="338"/>
                  <a:pt x="313" y="373"/>
                  <a:pt x="434" y="366"/>
                </a:cubicBezTo>
                <a:cubicBezTo>
                  <a:pt x="461" y="348"/>
                  <a:pt x="509" y="317"/>
                  <a:pt x="524" y="288"/>
                </a:cubicBezTo>
                <a:cubicBezTo>
                  <a:pt x="545" y="245"/>
                  <a:pt x="521" y="206"/>
                  <a:pt x="578" y="192"/>
                </a:cubicBezTo>
                <a:cubicBezTo>
                  <a:pt x="590" y="184"/>
                  <a:pt x="602" y="176"/>
                  <a:pt x="614" y="168"/>
                </a:cubicBezTo>
                <a:cubicBezTo>
                  <a:pt x="627" y="159"/>
                  <a:pt x="626" y="144"/>
                  <a:pt x="632" y="132"/>
                </a:cubicBezTo>
                <a:cubicBezTo>
                  <a:pt x="648" y="99"/>
                  <a:pt x="660" y="63"/>
                  <a:pt x="692" y="42"/>
                </a:cubicBezTo>
                <a:cubicBezTo>
                  <a:pt x="700" y="18"/>
                  <a:pt x="710" y="8"/>
                  <a:pt x="734" y="0"/>
                </a:cubicBezTo>
                <a:cubicBezTo>
                  <a:pt x="779" y="9"/>
                  <a:pt x="809" y="39"/>
                  <a:pt x="854" y="48"/>
                </a:cubicBezTo>
                <a:cubicBezTo>
                  <a:pt x="874" y="68"/>
                  <a:pt x="904" y="147"/>
                  <a:pt x="926" y="150"/>
                </a:cubicBezTo>
                <a:cubicBezTo>
                  <a:pt x="974" y="157"/>
                  <a:pt x="1022" y="154"/>
                  <a:pt x="1070" y="156"/>
                </a:cubicBezTo>
                <a:cubicBezTo>
                  <a:pt x="1092" y="163"/>
                  <a:pt x="1119" y="159"/>
                  <a:pt x="1136" y="174"/>
                </a:cubicBezTo>
                <a:cubicBezTo>
                  <a:pt x="1202" y="231"/>
                  <a:pt x="1162" y="297"/>
                  <a:pt x="1262" y="300"/>
                </a:cubicBezTo>
                <a:cubicBezTo>
                  <a:pt x="1374" y="303"/>
                  <a:pt x="1486" y="304"/>
                  <a:pt x="1598" y="306"/>
                </a:cubicBezTo>
                <a:cubicBezTo>
                  <a:pt x="1636" y="319"/>
                  <a:pt x="1652" y="364"/>
                  <a:pt x="1694" y="378"/>
                </a:cubicBezTo>
                <a:cubicBezTo>
                  <a:pt x="1747" y="396"/>
                  <a:pt x="1798" y="416"/>
                  <a:pt x="1838" y="456"/>
                </a:cubicBezTo>
                <a:cubicBezTo>
                  <a:pt x="1852" y="514"/>
                  <a:pt x="1863" y="517"/>
                  <a:pt x="1916" y="546"/>
                </a:cubicBezTo>
                <a:cubicBezTo>
                  <a:pt x="1934" y="556"/>
                  <a:pt x="1970" y="576"/>
                  <a:pt x="1970" y="576"/>
                </a:cubicBezTo>
                <a:cubicBezTo>
                  <a:pt x="1968" y="591"/>
                  <a:pt x="1966" y="619"/>
                  <a:pt x="1958" y="636"/>
                </a:cubicBezTo>
                <a:cubicBezTo>
                  <a:pt x="1945" y="662"/>
                  <a:pt x="1945" y="646"/>
                  <a:pt x="1934" y="678"/>
                </a:cubicBezTo>
                <a:cubicBezTo>
                  <a:pt x="1922" y="713"/>
                  <a:pt x="1923" y="752"/>
                  <a:pt x="1910" y="786"/>
                </a:cubicBezTo>
                <a:cubicBezTo>
                  <a:pt x="1897" y="821"/>
                  <a:pt x="1900" y="800"/>
                  <a:pt x="1880" y="834"/>
                </a:cubicBezTo>
                <a:cubicBezTo>
                  <a:pt x="1858" y="871"/>
                  <a:pt x="1844" y="906"/>
                  <a:pt x="1820" y="942"/>
                </a:cubicBezTo>
                <a:cubicBezTo>
                  <a:pt x="1788" y="990"/>
                  <a:pt x="1844" y="928"/>
                  <a:pt x="1802" y="978"/>
                </a:cubicBezTo>
                <a:cubicBezTo>
                  <a:pt x="1761" y="1026"/>
                  <a:pt x="1660" y="1088"/>
                  <a:pt x="1598" y="1104"/>
                </a:cubicBezTo>
                <a:cubicBezTo>
                  <a:pt x="1567" y="1135"/>
                  <a:pt x="1528" y="1151"/>
                  <a:pt x="1490" y="1170"/>
                </a:cubicBezTo>
                <a:cubicBezTo>
                  <a:pt x="1468" y="1181"/>
                  <a:pt x="1424" y="1206"/>
                  <a:pt x="1424" y="1206"/>
                </a:cubicBezTo>
                <a:cubicBezTo>
                  <a:pt x="1300" y="1202"/>
                  <a:pt x="1218" y="1193"/>
                  <a:pt x="1106" y="1182"/>
                </a:cubicBezTo>
                <a:cubicBezTo>
                  <a:pt x="1074" y="1174"/>
                  <a:pt x="1046" y="1167"/>
                  <a:pt x="1016" y="1152"/>
                </a:cubicBezTo>
                <a:cubicBezTo>
                  <a:pt x="985" y="1137"/>
                  <a:pt x="959" y="1108"/>
                  <a:pt x="926" y="1098"/>
                </a:cubicBezTo>
                <a:cubicBezTo>
                  <a:pt x="844" y="1073"/>
                  <a:pt x="754" y="1088"/>
                  <a:pt x="668" y="1086"/>
                </a:cubicBezTo>
                <a:cubicBezTo>
                  <a:pt x="654" y="1084"/>
                  <a:pt x="640" y="1080"/>
                  <a:pt x="626" y="1080"/>
                </a:cubicBezTo>
                <a:cubicBezTo>
                  <a:pt x="504" y="1076"/>
                  <a:pt x="382" y="1078"/>
                  <a:pt x="260" y="1074"/>
                </a:cubicBezTo>
                <a:cubicBezTo>
                  <a:pt x="210" y="1072"/>
                  <a:pt x="146" y="1042"/>
                  <a:pt x="98" y="1026"/>
                </a:cubicBezTo>
                <a:cubicBezTo>
                  <a:pt x="70" y="1017"/>
                  <a:pt x="23" y="1011"/>
                  <a:pt x="2" y="990"/>
                </a:cubicBezTo>
                <a:close/>
              </a:path>
            </a:pathLst>
          </a:custGeom>
          <a:solidFill>
            <a:srgbClr val="969696"/>
          </a:solidFill>
          <a:ln w="9525">
            <a:round/>
            <a:headEnd/>
            <a:tailEnd/>
          </a:ln>
          <a:scene3d>
            <a:camera prst="legacyPerspectiveFront">
              <a:rot lat="20099957" lon="1500000" rev="0"/>
            </a:camera>
            <a:lightRig rig="legacyFlat1" dir="t"/>
          </a:scene3d>
          <a:sp3d extrusionH="430200" prstMaterial="legacyMetal">
            <a:bevelT w="13500" h="13500" prst="angle"/>
            <a:bevelB w="13500" h="13500" prst="angle"/>
            <a:extrusionClr>
              <a:srgbClr val="969696"/>
            </a:extrusionClr>
          </a:sp3d>
        </p:spPr>
        <p:txBody>
          <a:bodyPr wrap="none" anchor="ctr">
            <a:flatTx/>
          </a:bodyPr>
          <a:lstStyle/>
          <a:p>
            <a:endParaRPr lang="en-CA"/>
          </a:p>
        </p:txBody>
      </p:sp>
      <p:sp>
        <p:nvSpPr>
          <p:cNvPr id="40966" name="WordArt 6"/>
          <p:cNvSpPr>
            <a:spLocks noChangeArrowheads="1" noChangeShapeType="1" noTextEdit="1"/>
          </p:cNvSpPr>
          <p:nvPr/>
        </p:nvSpPr>
        <p:spPr bwMode="auto">
          <a:xfrm>
            <a:off x="4876800" y="2667000"/>
            <a:ext cx="2057400" cy="6096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kern="10">
                <a:ln w="9525">
                  <a:round/>
                  <a:headEnd/>
                  <a:tailEnd/>
                </a:ln>
                <a:solidFill>
                  <a:srgbClr val="FFCC00"/>
                </a:solidFill>
                <a:latin typeface="Arial"/>
                <a:cs typeface="Arial"/>
              </a:rPr>
              <a:t>Validation</a:t>
            </a:r>
          </a:p>
        </p:txBody>
      </p:sp>
      <p:sp>
        <p:nvSpPr>
          <p:cNvPr id="40967" name="WordArt 7"/>
          <p:cNvSpPr>
            <a:spLocks noChangeArrowheads="1" noChangeShapeType="1" noTextEdit="1"/>
          </p:cNvSpPr>
          <p:nvPr/>
        </p:nvSpPr>
        <p:spPr bwMode="auto">
          <a:xfrm>
            <a:off x="4419600" y="4683125"/>
            <a:ext cx="876300" cy="612775"/>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sz="3200" kern="10" dirty="0">
                <a:ln w="9525">
                  <a:round/>
                  <a:headEnd/>
                  <a:tailEnd/>
                </a:ln>
                <a:solidFill>
                  <a:srgbClr val="FFCC00"/>
                </a:solidFill>
                <a:latin typeface="Arial"/>
                <a:cs typeface="Arial"/>
              </a:rPr>
              <a:t>Test</a:t>
            </a:r>
          </a:p>
        </p:txBody>
      </p:sp>
      <p:sp>
        <p:nvSpPr>
          <p:cNvPr id="40968" name="WordArt 8"/>
          <p:cNvSpPr>
            <a:spLocks noChangeArrowheads="1" noChangeShapeType="1" noTextEdit="1"/>
          </p:cNvSpPr>
          <p:nvPr/>
        </p:nvSpPr>
        <p:spPr bwMode="auto">
          <a:xfrm>
            <a:off x="2133600" y="2971800"/>
            <a:ext cx="2057400" cy="609600"/>
          </a:xfrm>
          <a:prstGeom prst="rect">
            <a:avLst/>
          </a:prstGeom>
        </p:spPr>
        <p:txBody>
          <a:bodyPr wrap="none" fromWordArt="1">
            <a:prstTxWarp prst="textPlain">
              <a:avLst>
                <a:gd name="adj" fmla="val 50000"/>
              </a:avLst>
            </a:prstTxWarp>
            <a:scene3d>
              <a:camera prst="legacyPerspectiveFront">
                <a:rot lat="20099957" lon="1500000" rev="0"/>
              </a:camera>
              <a:lightRig rig="legacyFlat1" dir="t"/>
            </a:scene3d>
            <a:sp3d extrusionH="74600" prstMaterial="legacyMetal">
              <a:extrusionClr>
                <a:srgbClr val="FFCC00"/>
              </a:extrusionClr>
            </a:sp3d>
          </a:bodyPr>
          <a:lstStyle/>
          <a:p>
            <a:r>
              <a:rPr lang="en-CA" kern="10">
                <a:ln w="9525">
                  <a:round/>
                  <a:headEnd/>
                  <a:tailEnd/>
                </a:ln>
                <a:solidFill>
                  <a:srgbClr val="FFCC00"/>
                </a:solidFill>
                <a:latin typeface="Arial"/>
                <a:cs typeface="Arial"/>
              </a:rPr>
              <a:t>Training</a:t>
            </a:r>
          </a:p>
        </p:txBody>
      </p:sp>
    </p:spTree>
    <p:extLst>
      <p:ext uri="{BB962C8B-B14F-4D97-AF65-F5344CB8AC3E}">
        <p14:creationId xmlns:p14="http://schemas.microsoft.com/office/powerpoint/2010/main" val="14322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fade">
                                      <p:cBhvr>
                                        <p:cTn id="7" dur="1000"/>
                                        <p:tgtEl>
                                          <p:spTgt spid="40965"/>
                                        </p:tgtEl>
                                      </p:cBhvr>
                                    </p:animEffect>
                                    <p:anim calcmode="lin" valueType="num">
                                      <p:cBhvr>
                                        <p:cTn id="8" dur="1000" fill="hold"/>
                                        <p:tgtEl>
                                          <p:spTgt spid="40965"/>
                                        </p:tgtEl>
                                        <p:attrNameLst>
                                          <p:attrName>ppt_x</p:attrName>
                                        </p:attrNameLst>
                                      </p:cBhvr>
                                      <p:tavLst>
                                        <p:tav tm="0">
                                          <p:val>
                                            <p:strVal val="#ppt_x"/>
                                          </p:val>
                                        </p:tav>
                                        <p:tav tm="100000">
                                          <p:val>
                                            <p:strVal val="#ppt_x"/>
                                          </p:val>
                                        </p:tav>
                                      </p:tavLst>
                                    </p:anim>
                                    <p:anim calcmode="lin" valueType="num">
                                      <p:cBhvr>
                                        <p:cTn id="9" dur="1000" fill="hold"/>
                                        <p:tgtEl>
                                          <p:spTgt spid="409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967"/>
                                        </p:tgtEl>
                                        <p:attrNameLst>
                                          <p:attrName>style.visibility</p:attrName>
                                        </p:attrNameLst>
                                      </p:cBhvr>
                                      <p:to>
                                        <p:strVal val="visible"/>
                                      </p:to>
                                    </p:set>
                                    <p:animEffect transition="in" filter="fade">
                                      <p:cBhvr>
                                        <p:cTn id="12" dur="1000"/>
                                        <p:tgtEl>
                                          <p:spTgt spid="40967"/>
                                        </p:tgtEl>
                                      </p:cBhvr>
                                    </p:animEffect>
                                    <p:anim calcmode="lin" valueType="num">
                                      <p:cBhvr>
                                        <p:cTn id="13" dur="1000" fill="hold"/>
                                        <p:tgtEl>
                                          <p:spTgt spid="40967"/>
                                        </p:tgtEl>
                                        <p:attrNameLst>
                                          <p:attrName>ppt_x</p:attrName>
                                        </p:attrNameLst>
                                      </p:cBhvr>
                                      <p:tavLst>
                                        <p:tav tm="0">
                                          <p:val>
                                            <p:strVal val="#ppt_x"/>
                                          </p:val>
                                        </p:tav>
                                        <p:tav tm="100000">
                                          <p:val>
                                            <p:strVal val="#ppt_x"/>
                                          </p:val>
                                        </p:tav>
                                      </p:tavLst>
                                    </p:anim>
                                    <p:anim calcmode="lin" valueType="num">
                                      <p:cBhvr>
                                        <p:cTn id="14" dur="1000" fill="hold"/>
                                        <p:tgtEl>
                                          <p:spTgt spid="409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normAutofit fontScale="90000"/>
          </a:bodyPr>
          <a:lstStyle/>
          <a:p>
            <a:r>
              <a:rPr lang="en-US" dirty="0"/>
              <a:t>Addressing issues of fit and complexity</a:t>
            </a:r>
          </a:p>
        </p:txBody>
      </p:sp>
      <p:sp>
        <p:nvSpPr>
          <p:cNvPr id="5" name="Content Placeholder 4"/>
          <p:cNvSpPr>
            <a:spLocks noGrp="1"/>
          </p:cNvSpPr>
          <p:nvPr>
            <p:ph idx="1"/>
          </p:nvPr>
        </p:nvSpPr>
        <p:spPr>
          <a:xfrm>
            <a:off x="982132" y="1287086"/>
            <a:ext cx="8046457" cy="6045693"/>
          </a:xfrm>
        </p:spPr>
        <p:txBody>
          <a:bodyPr>
            <a:normAutofit/>
          </a:bodyPr>
          <a:lstStyle/>
          <a:p>
            <a:r>
              <a:rPr lang="en-CA" sz="2800" dirty="0"/>
              <a:t>The </a:t>
            </a:r>
            <a:r>
              <a:rPr lang="en-CA" sz="2800" b="1" dirty="0">
                <a:solidFill>
                  <a:srgbClr val="00B050"/>
                </a:solidFill>
              </a:rPr>
              <a:t>training</a:t>
            </a:r>
            <a:r>
              <a:rPr lang="en-CA" sz="2800" b="1" dirty="0"/>
              <a:t> </a:t>
            </a:r>
            <a:r>
              <a:rPr lang="en-CA" sz="2800" b="1" dirty="0">
                <a:solidFill>
                  <a:srgbClr val="00B050"/>
                </a:solidFill>
              </a:rPr>
              <a:t>set</a:t>
            </a:r>
            <a:r>
              <a:rPr lang="en-CA" sz="2800" b="1" dirty="0"/>
              <a:t> </a:t>
            </a:r>
            <a:r>
              <a:rPr lang="en-CA" sz="2800" dirty="0"/>
              <a:t>is used to determine the </a:t>
            </a:r>
            <a:r>
              <a:rPr lang="en-CA" sz="2800" i="1" dirty="0">
                <a:solidFill>
                  <a:srgbClr val="00B050"/>
                </a:solidFill>
              </a:rPr>
              <a:t>best fitting parameters </a:t>
            </a:r>
            <a:r>
              <a:rPr lang="en-CA" sz="2800" dirty="0"/>
              <a:t>for each of our models. </a:t>
            </a:r>
          </a:p>
          <a:p>
            <a:r>
              <a:rPr lang="en-CA" sz="2800" dirty="0"/>
              <a:t>The </a:t>
            </a:r>
            <a:r>
              <a:rPr lang="en-CA" sz="2800" b="1" dirty="0">
                <a:solidFill>
                  <a:srgbClr val="00B050"/>
                </a:solidFill>
              </a:rPr>
              <a:t>validation set</a:t>
            </a:r>
            <a:r>
              <a:rPr lang="en-CA" sz="2800" b="1" dirty="0"/>
              <a:t> </a:t>
            </a:r>
            <a:r>
              <a:rPr lang="en-CA" sz="2800" dirty="0"/>
              <a:t>allows us to test each model against new data, and determine the </a:t>
            </a:r>
            <a:r>
              <a:rPr lang="en-CA" sz="2800" i="1" dirty="0">
                <a:solidFill>
                  <a:srgbClr val="00B050"/>
                </a:solidFill>
              </a:rPr>
              <a:t>best performing model</a:t>
            </a:r>
            <a:r>
              <a:rPr lang="en-CA" sz="2800" dirty="0"/>
              <a:t>.</a:t>
            </a:r>
          </a:p>
          <a:p>
            <a:r>
              <a:rPr lang="en-CA" sz="2800" dirty="0"/>
              <a:t>The </a:t>
            </a:r>
            <a:r>
              <a:rPr lang="en-CA" sz="2800" b="1" dirty="0">
                <a:solidFill>
                  <a:srgbClr val="00B050"/>
                </a:solidFill>
              </a:rPr>
              <a:t>test set </a:t>
            </a:r>
            <a:r>
              <a:rPr lang="en-CA" sz="2800" dirty="0"/>
              <a:t>allows us to conduct a honest assessment (or </a:t>
            </a:r>
            <a:r>
              <a:rPr lang="en-CA" sz="2800" dirty="0">
                <a:solidFill>
                  <a:srgbClr val="00B050"/>
                </a:solidFill>
              </a:rPr>
              <a:t>scoring</a:t>
            </a:r>
            <a:r>
              <a:rPr lang="en-CA" sz="2800" dirty="0"/>
              <a:t>) of </a:t>
            </a:r>
            <a:r>
              <a:rPr lang="en-CA" sz="2800" dirty="0">
                <a:solidFill>
                  <a:srgbClr val="00B050"/>
                </a:solidFill>
              </a:rPr>
              <a:t>how well the </a:t>
            </a:r>
            <a:r>
              <a:rPr lang="en-CA" sz="2800" i="1" u="sng" dirty="0">
                <a:solidFill>
                  <a:srgbClr val="00B050"/>
                </a:solidFill>
              </a:rPr>
              <a:t>selected model </a:t>
            </a:r>
            <a:r>
              <a:rPr lang="en-CA" sz="2800" dirty="0">
                <a:solidFill>
                  <a:srgbClr val="00B050"/>
                </a:solidFill>
              </a:rPr>
              <a:t>performs</a:t>
            </a:r>
            <a:r>
              <a:rPr lang="en-CA" sz="2800" dirty="0"/>
              <a:t>. </a:t>
            </a:r>
          </a:p>
          <a:p>
            <a:pPr lvl="1"/>
            <a:endParaRPr lang="en-CA" dirty="0"/>
          </a:p>
          <a:p>
            <a:pPr marL="457200" lvl="1" indent="0">
              <a:buNone/>
            </a:pPr>
            <a:endParaRPr lang="en-CA" dirty="0"/>
          </a:p>
          <a:p>
            <a:pPr lvl="1"/>
            <a:endParaRPr lang="en-CA" dirty="0"/>
          </a:p>
        </p:txBody>
      </p:sp>
    </p:spTree>
    <p:extLst>
      <p:ext uri="{BB962C8B-B14F-4D97-AF65-F5344CB8AC3E}">
        <p14:creationId xmlns:p14="http://schemas.microsoft.com/office/powerpoint/2010/main" val="216809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420328"/>
            <a:ext cx="7704667" cy="1981200"/>
          </a:xfrm>
        </p:spPr>
        <p:txBody>
          <a:bodyPr/>
          <a:lstStyle/>
          <a:p>
            <a:r>
              <a:rPr lang="en-US" dirty="0"/>
              <a:t>Choosing a Project</a:t>
            </a:r>
          </a:p>
        </p:txBody>
      </p:sp>
      <p:sp>
        <p:nvSpPr>
          <p:cNvPr id="3" name="Content Placeholder 2"/>
          <p:cNvSpPr>
            <a:spLocks noGrp="1"/>
          </p:cNvSpPr>
          <p:nvPr>
            <p:ph idx="1"/>
          </p:nvPr>
        </p:nvSpPr>
        <p:spPr>
          <a:xfrm>
            <a:off x="1165012" y="318799"/>
            <a:ext cx="7704667" cy="5429865"/>
          </a:xfrm>
        </p:spPr>
        <p:txBody>
          <a:bodyPr>
            <a:normAutofit/>
          </a:bodyPr>
          <a:lstStyle/>
          <a:p>
            <a:r>
              <a:rPr lang="en-US" dirty="0"/>
              <a:t>Choose a project that is “doable” within 3 weeks, yet challenging and interesting.</a:t>
            </a:r>
          </a:p>
          <a:p>
            <a:pPr lvl="1"/>
            <a:r>
              <a:rPr lang="en-US" dirty="0"/>
              <a:t>What is the business problem you’re solving?</a:t>
            </a:r>
          </a:p>
          <a:p>
            <a:pPr lvl="1"/>
            <a:r>
              <a:rPr lang="en-US" dirty="0"/>
              <a:t>Who are the users of the system?</a:t>
            </a:r>
          </a:p>
          <a:p>
            <a:pPr lvl="1"/>
            <a:r>
              <a:rPr lang="en-US" dirty="0"/>
              <a:t>How will they use the system?</a:t>
            </a:r>
          </a:p>
          <a:p>
            <a:pPr lvl="1"/>
            <a:r>
              <a:rPr lang="en-US" dirty="0"/>
              <a:t>What (if any) external data will you need to support this system, and where will you get it? </a:t>
            </a:r>
          </a:p>
        </p:txBody>
      </p:sp>
    </p:spTree>
    <p:extLst>
      <p:ext uri="{BB962C8B-B14F-4D97-AF65-F5344CB8AC3E}">
        <p14:creationId xmlns:p14="http://schemas.microsoft.com/office/powerpoint/2010/main" val="1094544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3"/>
          <p:cNvSpPr>
            <a:spLocks noChangeArrowheads="1"/>
          </p:cNvSpPr>
          <p:nvPr/>
        </p:nvSpPr>
        <p:spPr bwMode="auto">
          <a:xfrm>
            <a:off x="8355832" y="936073"/>
            <a:ext cx="670934" cy="3573311"/>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31" name="Rectangle 148"/>
          <p:cNvSpPr>
            <a:spLocks noChangeArrowheads="1"/>
          </p:cNvSpPr>
          <p:nvPr/>
        </p:nvSpPr>
        <p:spPr bwMode="auto">
          <a:xfrm>
            <a:off x="8374539" y="3023354"/>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4" name="Title 3"/>
          <p:cNvSpPr>
            <a:spLocks noGrp="1"/>
          </p:cNvSpPr>
          <p:nvPr>
            <p:ph type="title"/>
          </p:nvPr>
        </p:nvSpPr>
        <p:spPr>
          <a:xfrm>
            <a:off x="-910666" y="-141131"/>
            <a:ext cx="7704667" cy="847816"/>
          </a:xfrm>
        </p:spPr>
        <p:txBody>
          <a:bodyPr>
            <a:normAutofit/>
          </a:bodyPr>
          <a:lstStyle/>
          <a:p>
            <a:r>
              <a:rPr lang="en-US" dirty="0"/>
              <a:t>Data Partitioning</a:t>
            </a:r>
          </a:p>
        </p:txBody>
      </p:sp>
      <p:sp>
        <p:nvSpPr>
          <p:cNvPr id="7" name="Text Box 10"/>
          <p:cNvSpPr txBox="1">
            <a:spLocks noChangeArrowheads="1"/>
          </p:cNvSpPr>
          <p:nvPr/>
        </p:nvSpPr>
        <p:spPr bwMode="auto">
          <a:xfrm>
            <a:off x="704041" y="544568"/>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8" name="Text Box 10"/>
          <p:cNvSpPr txBox="1">
            <a:spLocks noChangeArrowheads="1"/>
          </p:cNvSpPr>
          <p:nvPr/>
        </p:nvSpPr>
        <p:spPr bwMode="auto">
          <a:xfrm>
            <a:off x="618401" y="2512133"/>
            <a:ext cx="1541462" cy="368300"/>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Validation Data</a:t>
            </a:r>
          </a:p>
        </p:txBody>
      </p:sp>
      <p:sp>
        <p:nvSpPr>
          <p:cNvPr id="10" name="TextBox 196"/>
          <p:cNvSpPr txBox="1">
            <a:spLocks noChangeArrowheads="1"/>
          </p:cNvSpPr>
          <p:nvPr/>
        </p:nvSpPr>
        <p:spPr bwMode="auto">
          <a:xfrm>
            <a:off x="5210959" y="4946278"/>
            <a:ext cx="360402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chemeClr val="tx2"/>
                </a:solidFill>
                <a:latin typeface="Arial Narrow" panose="020B0606020202030204" pitchFamily="34" charset="0"/>
              </a:rPr>
              <a:t>Three data sets (Training, Validation, and Test) are sampled from the original data sets. </a:t>
            </a:r>
          </a:p>
        </p:txBody>
      </p:sp>
      <p:sp>
        <p:nvSpPr>
          <p:cNvPr id="12" name="Rectangle 3"/>
          <p:cNvSpPr>
            <a:spLocks noChangeArrowheads="1"/>
          </p:cNvSpPr>
          <p:nvPr/>
        </p:nvSpPr>
        <p:spPr bwMode="auto">
          <a:xfrm>
            <a:off x="790560" y="834474"/>
            <a:ext cx="2773362"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3" name="Rectangle 74"/>
          <p:cNvSpPr>
            <a:spLocks noChangeArrowheads="1"/>
          </p:cNvSpPr>
          <p:nvPr/>
        </p:nvSpPr>
        <p:spPr bwMode="auto">
          <a:xfrm>
            <a:off x="823897" y="1194837"/>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4" name="Rectangle 13"/>
          <p:cNvSpPr/>
          <p:nvPr/>
        </p:nvSpPr>
        <p:spPr bwMode="auto">
          <a:xfrm>
            <a:off x="90962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 name="Rectangle 81"/>
          <p:cNvSpPr>
            <a:spLocks noChangeArrowheads="1"/>
          </p:cNvSpPr>
          <p:nvPr/>
        </p:nvSpPr>
        <p:spPr bwMode="auto">
          <a:xfrm>
            <a:off x="823897" y="1540912"/>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 name="Rectangle 15"/>
          <p:cNvSpPr/>
          <p:nvPr/>
        </p:nvSpPr>
        <p:spPr bwMode="auto">
          <a:xfrm>
            <a:off x="90962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 name="Rectangle 97"/>
          <p:cNvSpPr>
            <a:spLocks noChangeArrowheads="1"/>
          </p:cNvSpPr>
          <p:nvPr/>
        </p:nvSpPr>
        <p:spPr bwMode="auto">
          <a:xfrm>
            <a:off x="823897" y="1888574"/>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 name="Rectangle 21"/>
          <p:cNvSpPr/>
          <p:nvPr/>
        </p:nvSpPr>
        <p:spPr bwMode="auto">
          <a:xfrm>
            <a:off x="90962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 name="Rectangle 115"/>
          <p:cNvSpPr>
            <a:spLocks noChangeArrowheads="1"/>
          </p:cNvSpPr>
          <p:nvPr/>
        </p:nvSpPr>
        <p:spPr bwMode="auto">
          <a:xfrm>
            <a:off x="1503347" y="1194837"/>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 name="Rectangle 113"/>
          <p:cNvSpPr>
            <a:spLocks noChangeArrowheads="1"/>
          </p:cNvSpPr>
          <p:nvPr/>
        </p:nvSpPr>
        <p:spPr bwMode="auto">
          <a:xfrm>
            <a:off x="1503347" y="1540912"/>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 name="Rectangle 106"/>
          <p:cNvSpPr>
            <a:spLocks noChangeArrowheads="1"/>
          </p:cNvSpPr>
          <p:nvPr/>
        </p:nvSpPr>
        <p:spPr bwMode="auto">
          <a:xfrm>
            <a:off x="1503347" y="1886987"/>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 name="Rectangle 132"/>
          <p:cNvSpPr>
            <a:spLocks noChangeArrowheads="1"/>
          </p:cNvSpPr>
          <p:nvPr/>
        </p:nvSpPr>
        <p:spPr bwMode="auto">
          <a:xfrm>
            <a:off x="2176447" y="1194837"/>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 name="Rectangle 130"/>
          <p:cNvSpPr>
            <a:spLocks noChangeArrowheads="1"/>
          </p:cNvSpPr>
          <p:nvPr/>
        </p:nvSpPr>
        <p:spPr bwMode="auto">
          <a:xfrm>
            <a:off x="2176447" y="1540912"/>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 name="Rectangle 123"/>
          <p:cNvSpPr>
            <a:spLocks noChangeArrowheads="1"/>
          </p:cNvSpPr>
          <p:nvPr/>
        </p:nvSpPr>
        <p:spPr bwMode="auto">
          <a:xfrm>
            <a:off x="2176447" y="1886987"/>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 name="Rectangle 167"/>
          <p:cNvSpPr>
            <a:spLocks noChangeArrowheads="1"/>
          </p:cNvSpPr>
          <p:nvPr/>
        </p:nvSpPr>
        <p:spPr bwMode="auto">
          <a:xfrm>
            <a:off x="2855898" y="1193249"/>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 name="Rectangle 155"/>
          <p:cNvSpPr>
            <a:spLocks noChangeArrowheads="1"/>
          </p:cNvSpPr>
          <p:nvPr/>
        </p:nvSpPr>
        <p:spPr bwMode="auto">
          <a:xfrm>
            <a:off x="2855898" y="1539324"/>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7" name="Rectangle 144"/>
          <p:cNvSpPr>
            <a:spLocks noChangeArrowheads="1"/>
          </p:cNvSpPr>
          <p:nvPr/>
        </p:nvSpPr>
        <p:spPr bwMode="auto">
          <a:xfrm>
            <a:off x="2855898" y="1886987"/>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38" name="Group 171"/>
          <p:cNvGrpSpPr>
            <a:grpSpLocks/>
          </p:cNvGrpSpPr>
          <p:nvPr/>
        </p:nvGrpSpPr>
        <p:grpSpPr bwMode="auto">
          <a:xfrm>
            <a:off x="812785" y="848762"/>
            <a:ext cx="660400" cy="322262"/>
            <a:chOff x="769225" y="3995953"/>
            <a:chExt cx="615589" cy="326003"/>
          </a:xfrm>
        </p:grpSpPr>
        <p:sp>
          <p:nvSpPr>
            <p:cNvPr id="79" name="Rectangle 7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80" name="Rectangle 7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9" name="Group 181"/>
          <p:cNvGrpSpPr>
            <a:grpSpLocks/>
          </p:cNvGrpSpPr>
          <p:nvPr/>
        </p:nvGrpSpPr>
        <p:grpSpPr bwMode="auto">
          <a:xfrm>
            <a:off x="1492235" y="848762"/>
            <a:ext cx="658812" cy="322262"/>
            <a:chOff x="769225" y="3995953"/>
            <a:chExt cx="615589" cy="326003"/>
          </a:xfrm>
        </p:grpSpPr>
        <p:sp>
          <p:nvSpPr>
            <p:cNvPr id="7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8" name="Rectangle 7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0" name="Group 184"/>
          <p:cNvGrpSpPr>
            <a:grpSpLocks/>
          </p:cNvGrpSpPr>
          <p:nvPr/>
        </p:nvGrpSpPr>
        <p:grpSpPr bwMode="auto">
          <a:xfrm>
            <a:off x="2171685" y="848762"/>
            <a:ext cx="658812" cy="322262"/>
            <a:chOff x="769225" y="3995953"/>
            <a:chExt cx="615589" cy="326003"/>
          </a:xfrm>
        </p:grpSpPr>
        <p:sp>
          <p:nvSpPr>
            <p:cNvPr id="7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6" name="Rectangle 7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41" name="Group 187"/>
          <p:cNvGrpSpPr>
            <a:grpSpLocks/>
          </p:cNvGrpSpPr>
          <p:nvPr/>
        </p:nvGrpSpPr>
        <p:grpSpPr bwMode="auto">
          <a:xfrm>
            <a:off x="2851136" y="848762"/>
            <a:ext cx="660400" cy="322262"/>
            <a:chOff x="769225" y="3995953"/>
            <a:chExt cx="615589" cy="326003"/>
          </a:xfrm>
        </p:grpSpPr>
        <p:sp>
          <p:nvSpPr>
            <p:cNvPr id="7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4" name="Rectangle 7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42" name="TextBox 41"/>
          <p:cNvSpPr txBox="1"/>
          <p:nvPr/>
        </p:nvSpPr>
        <p:spPr bwMode="auto">
          <a:xfrm>
            <a:off x="1854185" y="840824"/>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64" name="Rectangle 3"/>
          <p:cNvSpPr>
            <a:spLocks noChangeArrowheads="1"/>
          </p:cNvSpPr>
          <p:nvPr/>
        </p:nvSpPr>
        <p:spPr bwMode="auto">
          <a:xfrm>
            <a:off x="3543286" y="834474"/>
            <a:ext cx="682480"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65" name="Rectangle 167"/>
          <p:cNvSpPr>
            <a:spLocks noChangeArrowheads="1"/>
          </p:cNvSpPr>
          <p:nvPr/>
        </p:nvSpPr>
        <p:spPr bwMode="auto">
          <a:xfrm>
            <a:off x="3573135" y="1203984"/>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6" name="Rectangle 155"/>
          <p:cNvSpPr>
            <a:spLocks noChangeArrowheads="1"/>
          </p:cNvSpPr>
          <p:nvPr/>
        </p:nvSpPr>
        <p:spPr bwMode="auto">
          <a:xfrm>
            <a:off x="3573135" y="1550571"/>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69" name="Rectangle 144"/>
          <p:cNvSpPr>
            <a:spLocks noChangeArrowheads="1"/>
          </p:cNvSpPr>
          <p:nvPr/>
        </p:nvSpPr>
        <p:spPr bwMode="auto">
          <a:xfrm>
            <a:off x="3573135" y="1897159"/>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0" name="Rectangle 133"/>
          <p:cNvSpPr>
            <a:spLocks noChangeArrowheads="1"/>
          </p:cNvSpPr>
          <p:nvPr/>
        </p:nvSpPr>
        <p:spPr bwMode="auto">
          <a:xfrm>
            <a:off x="3568686" y="859874"/>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71" name="Rectangle 70"/>
          <p:cNvSpPr/>
          <p:nvPr/>
        </p:nvSpPr>
        <p:spPr bwMode="auto">
          <a:xfrm>
            <a:off x="3654410" y="936074"/>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72" name="TextBox 71"/>
          <p:cNvSpPr txBox="1"/>
          <p:nvPr/>
        </p:nvSpPr>
        <p:spPr bwMode="auto">
          <a:xfrm>
            <a:off x="3587735" y="840824"/>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sp>
        <p:nvSpPr>
          <p:cNvPr id="44" name="Rectangle 43"/>
          <p:cNvSpPr/>
          <p:nvPr/>
        </p:nvSpPr>
        <p:spPr bwMode="auto">
          <a:xfrm>
            <a:off x="158907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5" name="Rectangle 44"/>
          <p:cNvSpPr/>
          <p:nvPr/>
        </p:nvSpPr>
        <p:spPr bwMode="auto">
          <a:xfrm>
            <a:off x="158907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8" name="Rectangle 47"/>
          <p:cNvSpPr/>
          <p:nvPr/>
        </p:nvSpPr>
        <p:spPr bwMode="auto">
          <a:xfrm>
            <a:off x="158907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49" name="Rectangle 48"/>
          <p:cNvSpPr/>
          <p:nvPr/>
        </p:nvSpPr>
        <p:spPr bwMode="auto">
          <a:xfrm>
            <a:off x="226217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0" name="Rectangle 49"/>
          <p:cNvSpPr/>
          <p:nvPr/>
        </p:nvSpPr>
        <p:spPr bwMode="auto">
          <a:xfrm>
            <a:off x="226217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3" name="Rectangle 52"/>
          <p:cNvSpPr/>
          <p:nvPr/>
        </p:nvSpPr>
        <p:spPr bwMode="auto">
          <a:xfrm>
            <a:off x="226217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4" name="Rectangle 53"/>
          <p:cNvSpPr/>
          <p:nvPr/>
        </p:nvSpPr>
        <p:spPr bwMode="auto">
          <a:xfrm>
            <a:off x="294797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5" name="Rectangle 54"/>
          <p:cNvSpPr/>
          <p:nvPr/>
        </p:nvSpPr>
        <p:spPr bwMode="auto">
          <a:xfrm>
            <a:off x="294797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8" name="Rectangle 57"/>
          <p:cNvSpPr/>
          <p:nvPr/>
        </p:nvSpPr>
        <p:spPr bwMode="auto">
          <a:xfrm>
            <a:off x="294797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59" name="Rectangle 58"/>
          <p:cNvSpPr/>
          <p:nvPr/>
        </p:nvSpPr>
        <p:spPr bwMode="auto">
          <a:xfrm>
            <a:off x="3659173" y="127262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0" name="Rectangle 59"/>
          <p:cNvSpPr/>
          <p:nvPr/>
        </p:nvSpPr>
        <p:spPr bwMode="auto">
          <a:xfrm>
            <a:off x="3659173" y="162028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63" name="Rectangle 62"/>
          <p:cNvSpPr/>
          <p:nvPr/>
        </p:nvSpPr>
        <p:spPr bwMode="auto">
          <a:xfrm>
            <a:off x="3659173" y="196636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1" name="Text Box 10"/>
          <p:cNvSpPr txBox="1">
            <a:spLocks noChangeArrowheads="1"/>
          </p:cNvSpPr>
          <p:nvPr/>
        </p:nvSpPr>
        <p:spPr bwMode="auto">
          <a:xfrm>
            <a:off x="5442950" y="571647"/>
            <a:ext cx="1364477" cy="369332"/>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Original Data</a:t>
            </a:r>
          </a:p>
        </p:txBody>
      </p:sp>
      <p:sp>
        <p:nvSpPr>
          <p:cNvPr id="153" name="Rectangle 3"/>
          <p:cNvSpPr>
            <a:spLocks noChangeArrowheads="1"/>
          </p:cNvSpPr>
          <p:nvPr/>
        </p:nvSpPr>
        <p:spPr bwMode="auto">
          <a:xfrm>
            <a:off x="5510203" y="929723"/>
            <a:ext cx="2848039" cy="35796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54" name="Rectangle 74"/>
          <p:cNvSpPr>
            <a:spLocks noChangeArrowheads="1"/>
          </p:cNvSpPr>
          <p:nvPr/>
        </p:nvSpPr>
        <p:spPr bwMode="auto">
          <a:xfrm>
            <a:off x="5625297" y="1290088"/>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5" name="Rectangle 154"/>
          <p:cNvSpPr/>
          <p:nvPr/>
        </p:nvSpPr>
        <p:spPr bwMode="auto">
          <a:xfrm>
            <a:off x="571102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6" name="Rectangle 81"/>
          <p:cNvSpPr>
            <a:spLocks noChangeArrowheads="1"/>
          </p:cNvSpPr>
          <p:nvPr/>
        </p:nvSpPr>
        <p:spPr bwMode="auto">
          <a:xfrm>
            <a:off x="5625297" y="1636163"/>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7" name="Rectangle 156"/>
          <p:cNvSpPr/>
          <p:nvPr/>
        </p:nvSpPr>
        <p:spPr bwMode="auto">
          <a:xfrm>
            <a:off x="5711023" y="17155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58" name="Rectangle 91"/>
          <p:cNvSpPr>
            <a:spLocks noChangeArrowheads="1"/>
          </p:cNvSpPr>
          <p:nvPr/>
        </p:nvSpPr>
        <p:spPr bwMode="auto">
          <a:xfrm>
            <a:off x="5625297" y="2675975"/>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59" name="Rectangle 158"/>
          <p:cNvSpPr/>
          <p:nvPr/>
        </p:nvSpPr>
        <p:spPr bwMode="auto">
          <a:xfrm>
            <a:off x="571102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0" name="Rectangle 94"/>
          <p:cNvSpPr>
            <a:spLocks noChangeArrowheads="1"/>
          </p:cNvSpPr>
          <p:nvPr/>
        </p:nvSpPr>
        <p:spPr bwMode="auto">
          <a:xfrm>
            <a:off x="5625297" y="2329900"/>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1" name="Rectangle 160"/>
          <p:cNvSpPr/>
          <p:nvPr/>
        </p:nvSpPr>
        <p:spPr bwMode="auto">
          <a:xfrm>
            <a:off x="571102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2" name="Rectangle 97"/>
          <p:cNvSpPr>
            <a:spLocks noChangeArrowheads="1"/>
          </p:cNvSpPr>
          <p:nvPr/>
        </p:nvSpPr>
        <p:spPr bwMode="auto">
          <a:xfrm>
            <a:off x="5625297" y="1983825"/>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3" name="Rectangle 162"/>
          <p:cNvSpPr/>
          <p:nvPr/>
        </p:nvSpPr>
        <p:spPr bwMode="auto">
          <a:xfrm>
            <a:off x="571102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4" name="Rectangle 115"/>
          <p:cNvSpPr>
            <a:spLocks noChangeArrowheads="1"/>
          </p:cNvSpPr>
          <p:nvPr/>
        </p:nvSpPr>
        <p:spPr bwMode="auto">
          <a:xfrm>
            <a:off x="6304747" y="1290088"/>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5" name="Rectangle 113"/>
          <p:cNvSpPr>
            <a:spLocks noChangeArrowheads="1"/>
          </p:cNvSpPr>
          <p:nvPr/>
        </p:nvSpPr>
        <p:spPr bwMode="auto">
          <a:xfrm>
            <a:off x="6304747" y="1636163"/>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6" name="Rectangle 111"/>
          <p:cNvSpPr>
            <a:spLocks noChangeArrowheads="1"/>
          </p:cNvSpPr>
          <p:nvPr/>
        </p:nvSpPr>
        <p:spPr bwMode="auto">
          <a:xfrm>
            <a:off x="6304747" y="2675975"/>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7" name="Rectangle 109"/>
          <p:cNvSpPr>
            <a:spLocks noChangeArrowheads="1"/>
          </p:cNvSpPr>
          <p:nvPr/>
        </p:nvSpPr>
        <p:spPr bwMode="auto">
          <a:xfrm>
            <a:off x="6304747" y="2328313"/>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8" name="Rectangle 106"/>
          <p:cNvSpPr>
            <a:spLocks noChangeArrowheads="1"/>
          </p:cNvSpPr>
          <p:nvPr/>
        </p:nvSpPr>
        <p:spPr bwMode="auto">
          <a:xfrm>
            <a:off x="6304747" y="1982238"/>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69" name="Rectangle 132"/>
          <p:cNvSpPr>
            <a:spLocks noChangeArrowheads="1"/>
          </p:cNvSpPr>
          <p:nvPr/>
        </p:nvSpPr>
        <p:spPr bwMode="auto">
          <a:xfrm>
            <a:off x="6977847" y="1290088"/>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0" name="Rectangle 130"/>
          <p:cNvSpPr>
            <a:spLocks noChangeArrowheads="1"/>
          </p:cNvSpPr>
          <p:nvPr/>
        </p:nvSpPr>
        <p:spPr bwMode="auto">
          <a:xfrm>
            <a:off x="6977847" y="1636163"/>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1" name="Rectangle 127"/>
          <p:cNvSpPr>
            <a:spLocks noChangeArrowheads="1"/>
          </p:cNvSpPr>
          <p:nvPr/>
        </p:nvSpPr>
        <p:spPr bwMode="auto">
          <a:xfrm>
            <a:off x="6977847" y="2675975"/>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2" name="Rectangle 125"/>
          <p:cNvSpPr>
            <a:spLocks noChangeArrowheads="1"/>
          </p:cNvSpPr>
          <p:nvPr/>
        </p:nvSpPr>
        <p:spPr bwMode="auto">
          <a:xfrm>
            <a:off x="6977847" y="2328313"/>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3" name="Rectangle 123"/>
          <p:cNvSpPr>
            <a:spLocks noChangeArrowheads="1"/>
          </p:cNvSpPr>
          <p:nvPr/>
        </p:nvSpPr>
        <p:spPr bwMode="auto">
          <a:xfrm>
            <a:off x="6977847" y="1982238"/>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4" name="Rectangle 167"/>
          <p:cNvSpPr>
            <a:spLocks noChangeArrowheads="1"/>
          </p:cNvSpPr>
          <p:nvPr/>
        </p:nvSpPr>
        <p:spPr bwMode="auto">
          <a:xfrm>
            <a:off x="7657298" y="1288500"/>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5" name="Rectangle 155"/>
          <p:cNvSpPr>
            <a:spLocks noChangeArrowheads="1"/>
          </p:cNvSpPr>
          <p:nvPr/>
        </p:nvSpPr>
        <p:spPr bwMode="auto">
          <a:xfrm>
            <a:off x="7657298" y="1634575"/>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6" name="Rectangle 148"/>
          <p:cNvSpPr>
            <a:spLocks noChangeArrowheads="1"/>
          </p:cNvSpPr>
          <p:nvPr/>
        </p:nvSpPr>
        <p:spPr bwMode="auto">
          <a:xfrm>
            <a:off x="7657298" y="2674388"/>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7" name="Rectangle 146"/>
          <p:cNvSpPr>
            <a:spLocks noChangeArrowheads="1"/>
          </p:cNvSpPr>
          <p:nvPr/>
        </p:nvSpPr>
        <p:spPr bwMode="auto">
          <a:xfrm>
            <a:off x="7657298" y="2328313"/>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8" name="Rectangle 144"/>
          <p:cNvSpPr>
            <a:spLocks noChangeArrowheads="1"/>
          </p:cNvSpPr>
          <p:nvPr/>
        </p:nvSpPr>
        <p:spPr bwMode="auto">
          <a:xfrm>
            <a:off x="7657298" y="1982238"/>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79" name="Group 171"/>
          <p:cNvGrpSpPr>
            <a:grpSpLocks/>
          </p:cNvGrpSpPr>
          <p:nvPr/>
        </p:nvGrpSpPr>
        <p:grpSpPr bwMode="auto">
          <a:xfrm>
            <a:off x="5614185" y="944013"/>
            <a:ext cx="660400" cy="322262"/>
            <a:chOff x="769225" y="3995953"/>
            <a:chExt cx="615589" cy="326003"/>
          </a:xfrm>
        </p:grpSpPr>
        <p:sp>
          <p:nvSpPr>
            <p:cNvPr id="220" name="Rectangle 21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21" name="Rectangle 22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0" name="Group 181"/>
          <p:cNvGrpSpPr>
            <a:grpSpLocks/>
          </p:cNvGrpSpPr>
          <p:nvPr/>
        </p:nvGrpSpPr>
        <p:grpSpPr bwMode="auto">
          <a:xfrm>
            <a:off x="6293635" y="944013"/>
            <a:ext cx="658812" cy="322262"/>
            <a:chOff x="769225" y="3995953"/>
            <a:chExt cx="615589" cy="326003"/>
          </a:xfrm>
        </p:grpSpPr>
        <p:sp>
          <p:nvSpPr>
            <p:cNvPr id="21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9" name="Rectangle 21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1" name="Group 184"/>
          <p:cNvGrpSpPr>
            <a:grpSpLocks/>
          </p:cNvGrpSpPr>
          <p:nvPr/>
        </p:nvGrpSpPr>
        <p:grpSpPr bwMode="auto">
          <a:xfrm>
            <a:off x="6973085" y="944013"/>
            <a:ext cx="658812" cy="322262"/>
            <a:chOff x="769225" y="3995953"/>
            <a:chExt cx="615589" cy="326003"/>
          </a:xfrm>
        </p:grpSpPr>
        <p:sp>
          <p:nvSpPr>
            <p:cNvPr id="21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7" name="Rectangle 21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2" name="Group 187"/>
          <p:cNvGrpSpPr>
            <a:grpSpLocks/>
          </p:cNvGrpSpPr>
          <p:nvPr/>
        </p:nvGrpSpPr>
        <p:grpSpPr bwMode="auto">
          <a:xfrm>
            <a:off x="7652536" y="944013"/>
            <a:ext cx="660400" cy="322262"/>
            <a:chOff x="769225" y="3995953"/>
            <a:chExt cx="615589" cy="326003"/>
          </a:xfrm>
        </p:grpSpPr>
        <p:sp>
          <p:nvSpPr>
            <p:cNvPr id="21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5" name="Rectangle 21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83" name="TextBox 182"/>
          <p:cNvSpPr txBox="1"/>
          <p:nvPr/>
        </p:nvSpPr>
        <p:spPr bwMode="auto">
          <a:xfrm>
            <a:off x="6655585" y="936075"/>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206" name="Rectangle 167"/>
          <p:cNvSpPr>
            <a:spLocks noChangeArrowheads="1"/>
          </p:cNvSpPr>
          <p:nvPr/>
        </p:nvSpPr>
        <p:spPr bwMode="auto">
          <a:xfrm>
            <a:off x="8374535" y="1299235"/>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7" name="Rectangle 155"/>
          <p:cNvSpPr>
            <a:spLocks noChangeArrowheads="1"/>
          </p:cNvSpPr>
          <p:nvPr/>
        </p:nvSpPr>
        <p:spPr bwMode="auto">
          <a:xfrm>
            <a:off x="8374535" y="1645822"/>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148"/>
          <p:cNvSpPr>
            <a:spLocks noChangeArrowheads="1"/>
          </p:cNvSpPr>
          <p:nvPr/>
        </p:nvSpPr>
        <p:spPr bwMode="auto">
          <a:xfrm>
            <a:off x="8374535" y="2685582"/>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9" name="Rectangle 146"/>
          <p:cNvSpPr>
            <a:spLocks noChangeArrowheads="1"/>
          </p:cNvSpPr>
          <p:nvPr/>
        </p:nvSpPr>
        <p:spPr bwMode="auto">
          <a:xfrm>
            <a:off x="8374535" y="2338996"/>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0" name="Rectangle 144"/>
          <p:cNvSpPr>
            <a:spLocks noChangeArrowheads="1"/>
          </p:cNvSpPr>
          <p:nvPr/>
        </p:nvSpPr>
        <p:spPr bwMode="auto">
          <a:xfrm>
            <a:off x="8374535" y="1992410"/>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1" name="Rectangle 133"/>
          <p:cNvSpPr>
            <a:spLocks noChangeArrowheads="1"/>
          </p:cNvSpPr>
          <p:nvPr/>
        </p:nvSpPr>
        <p:spPr bwMode="auto">
          <a:xfrm>
            <a:off x="8370086" y="955125"/>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455810" y="1031325"/>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3" name="TextBox 212"/>
          <p:cNvSpPr txBox="1"/>
          <p:nvPr/>
        </p:nvSpPr>
        <p:spPr bwMode="auto">
          <a:xfrm>
            <a:off x="8389135" y="936075"/>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sp>
        <p:nvSpPr>
          <p:cNvPr id="185" name="Rectangle 184"/>
          <p:cNvSpPr/>
          <p:nvPr/>
        </p:nvSpPr>
        <p:spPr bwMode="auto">
          <a:xfrm>
            <a:off x="639047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6" name="Rectangle 185"/>
          <p:cNvSpPr/>
          <p:nvPr/>
        </p:nvSpPr>
        <p:spPr bwMode="auto">
          <a:xfrm>
            <a:off x="6390473" y="17155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7" name="Rectangle 186"/>
          <p:cNvSpPr/>
          <p:nvPr/>
        </p:nvSpPr>
        <p:spPr bwMode="auto">
          <a:xfrm>
            <a:off x="639047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8" name="Rectangle 187"/>
          <p:cNvSpPr/>
          <p:nvPr/>
        </p:nvSpPr>
        <p:spPr bwMode="auto">
          <a:xfrm>
            <a:off x="639047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9" name="Rectangle 188"/>
          <p:cNvSpPr/>
          <p:nvPr/>
        </p:nvSpPr>
        <p:spPr bwMode="auto">
          <a:xfrm>
            <a:off x="639047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0" name="Rectangle 189"/>
          <p:cNvSpPr/>
          <p:nvPr/>
        </p:nvSpPr>
        <p:spPr bwMode="auto">
          <a:xfrm>
            <a:off x="706357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1" name="Rectangle 190"/>
          <p:cNvSpPr/>
          <p:nvPr/>
        </p:nvSpPr>
        <p:spPr bwMode="auto">
          <a:xfrm>
            <a:off x="7063573" y="17155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2" name="Rectangle 191"/>
          <p:cNvSpPr/>
          <p:nvPr/>
        </p:nvSpPr>
        <p:spPr bwMode="auto">
          <a:xfrm>
            <a:off x="706357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3" name="Rectangle 192"/>
          <p:cNvSpPr/>
          <p:nvPr/>
        </p:nvSpPr>
        <p:spPr bwMode="auto">
          <a:xfrm>
            <a:off x="706357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Rectangle 193"/>
          <p:cNvSpPr/>
          <p:nvPr/>
        </p:nvSpPr>
        <p:spPr bwMode="auto">
          <a:xfrm>
            <a:off x="706357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Rectangle 194"/>
          <p:cNvSpPr/>
          <p:nvPr/>
        </p:nvSpPr>
        <p:spPr bwMode="auto">
          <a:xfrm>
            <a:off x="774937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Rectangle 195"/>
          <p:cNvSpPr/>
          <p:nvPr/>
        </p:nvSpPr>
        <p:spPr bwMode="auto">
          <a:xfrm>
            <a:off x="7749373" y="17155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Rectangle 196"/>
          <p:cNvSpPr/>
          <p:nvPr/>
        </p:nvSpPr>
        <p:spPr bwMode="auto">
          <a:xfrm>
            <a:off x="774937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8" name="Rectangle 197"/>
          <p:cNvSpPr/>
          <p:nvPr/>
        </p:nvSpPr>
        <p:spPr bwMode="auto">
          <a:xfrm>
            <a:off x="774937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9" name="Rectangle 198"/>
          <p:cNvSpPr/>
          <p:nvPr/>
        </p:nvSpPr>
        <p:spPr bwMode="auto">
          <a:xfrm>
            <a:off x="774937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0" name="Rectangle 199"/>
          <p:cNvSpPr/>
          <p:nvPr/>
        </p:nvSpPr>
        <p:spPr bwMode="auto">
          <a:xfrm>
            <a:off x="8460573" y="136787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1" name="Rectangle 200"/>
          <p:cNvSpPr/>
          <p:nvPr/>
        </p:nvSpPr>
        <p:spPr bwMode="auto">
          <a:xfrm>
            <a:off x="8460573" y="169808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2" name="Rectangle 201"/>
          <p:cNvSpPr/>
          <p:nvPr/>
        </p:nvSpPr>
        <p:spPr bwMode="auto">
          <a:xfrm>
            <a:off x="8460573" y="27537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3" name="Rectangle 202"/>
          <p:cNvSpPr/>
          <p:nvPr/>
        </p:nvSpPr>
        <p:spPr bwMode="auto">
          <a:xfrm>
            <a:off x="8460573" y="24076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4" name="Rectangle 203"/>
          <p:cNvSpPr/>
          <p:nvPr/>
        </p:nvSpPr>
        <p:spPr bwMode="auto">
          <a:xfrm>
            <a:off x="8460573" y="20616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2" name="Rectangle 91"/>
          <p:cNvSpPr>
            <a:spLocks noChangeArrowheads="1"/>
          </p:cNvSpPr>
          <p:nvPr/>
        </p:nvSpPr>
        <p:spPr bwMode="auto">
          <a:xfrm>
            <a:off x="5615773" y="3029922"/>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3" name="Rectangle 222"/>
          <p:cNvSpPr/>
          <p:nvPr/>
        </p:nvSpPr>
        <p:spPr bwMode="auto">
          <a:xfrm>
            <a:off x="5701499" y="31077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4" name="Rectangle 111"/>
          <p:cNvSpPr>
            <a:spLocks noChangeArrowheads="1"/>
          </p:cNvSpPr>
          <p:nvPr/>
        </p:nvSpPr>
        <p:spPr bwMode="auto">
          <a:xfrm>
            <a:off x="6295223" y="3029922"/>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5" name="Rectangle 127"/>
          <p:cNvSpPr>
            <a:spLocks noChangeArrowheads="1"/>
          </p:cNvSpPr>
          <p:nvPr/>
        </p:nvSpPr>
        <p:spPr bwMode="auto">
          <a:xfrm>
            <a:off x="6968323" y="3029922"/>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48"/>
          <p:cNvSpPr>
            <a:spLocks noChangeArrowheads="1"/>
          </p:cNvSpPr>
          <p:nvPr/>
        </p:nvSpPr>
        <p:spPr bwMode="auto">
          <a:xfrm>
            <a:off x="7647774" y="3028335"/>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226"/>
          <p:cNvSpPr/>
          <p:nvPr/>
        </p:nvSpPr>
        <p:spPr bwMode="auto">
          <a:xfrm>
            <a:off x="6380949" y="31077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8" name="Rectangle 227"/>
          <p:cNvSpPr/>
          <p:nvPr/>
        </p:nvSpPr>
        <p:spPr bwMode="auto">
          <a:xfrm>
            <a:off x="7054049" y="31077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9" name="Rectangle 228"/>
          <p:cNvSpPr/>
          <p:nvPr/>
        </p:nvSpPr>
        <p:spPr bwMode="auto">
          <a:xfrm>
            <a:off x="7739849" y="31077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0" name="Rectangle 229"/>
          <p:cNvSpPr/>
          <p:nvPr/>
        </p:nvSpPr>
        <p:spPr bwMode="auto">
          <a:xfrm>
            <a:off x="8451843" y="312683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3" name="Rectangle 3"/>
          <p:cNvSpPr>
            <a:spLocks noChangeArrowheads="1"/>
          </p:cNvSpPr>
          <p:nvPr/>
        </p:nvSpPr>
        <p:spPr bwMode="auto">
          <a:xfrm>
            <a:off x="729661" y="2854059"/>
            <a:ext cx="2773362"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34" name="Rectangle 74"/>
          <p:cNvSpPr>
            <a:spLocks noChangeArrowheads="1"/>
          </p:cNvSpPr>
          <p:nvPr/>
        </p:nvSpPr>
        <p:spPr bwMode="auto">
          <a:xfrm>
            <a:off x="762998" y="3214422"/>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5" name="Rectangle 234"/>
          <p:cNvSpPr/>
          <p:nvPr/>
        </p:nvSpPr>
        <p:spPr bwMode="auto">
          <a:xfrm>
            <a:off x="84872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6" name="Rectangle 81"/>
          <p:cNvSpPr>
            <a:spLocks noChangeArrowheads="1"/>
          </p:cNvSpPr>
          <p:nvPr/>
        </p:nvSpPr>
        <p:spPr bwMode="auto">
          <a:xfrm>
            <a:off x="762998" y="3560497"/>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7" name="Rectangle 236"/>
          <p:cNvSpPr/>
          <p:nvPr/>
        </p:nvSpPr>
        <p:spPr bwMode="auto">
          <a:xfrm>
            <a:off x="84872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8" name="Rectangle 97"/>
          <p:cNvSpPr>
            <a:spLocks noChangeArrowheads="1"/>
          </p:cNvSpPr>
          <p:nvPr/>
        </p:nvSpPr>
        <p:spPr bwMode="auto">
          <a:xfrm>
            <a:off x="762998" y="3908159"/>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9" name="Rectangle 238"/>
          <p:cNvSpPr/>
          <p:nvPr/>
        </p:nvSpPr>
        <p:spPr bwMode="auto">
          <a:xfrm>
            <a:off x="84872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0" name="Rectangle 115"/>
          <p:cNvSpPr>
            <a:spLocks noChangeArrowheads="1"/>
          </p:cNvSpPr>
          <p:nvPr/>
        </p:nvSpPr>
        <p:spPr bwMode="auto">
          <a:xfrm>
            <a:off x="1442448" y="3214422"/>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1" name="Rectangle 113"/>
          <p:cNvSpPr>
            <a:spLocks noChangeArrowheads="1"/>
          </p:cNvSpPr>
          <p:nvPr/>
        </p:nvSpPr>
        <p:spPr bwMode="auto">
          <a:xfrm>
            <a:off x="1442448" y="3560497"/>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2" name="Rectangle 106"/>
          <p:cNvSpPr>
            <a:spLocks noChangeArrowheads="1"/>
          </p:cNvSpPr>
          <p:nvPr/>
        </p:nvSpPr>
        <p:spPr bwMode="auto">
          <a:xfrm>
            <a:off x="1442448" y="3906572"/>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3" name="Rectangle 132"/>
          <p:cNvSpPr>
            <a:spLocks noChangeArrowheads="1"/>
          </p:cNvSpPr>
          <p:nvPr/>
        </p:nvSpPr>
        <p:spPr bwMode="auto">
          <a:xfrm>
            <a:off x="2115548" y="3214422"/>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4" name="Rectangle 130"/>
          <p:cNvSpPr>
            <a:spLocks noChangeArrowheads="1"/>
          </p:cNvSpPr>
          <p:nvPr/>
        </p:nvSpPr>
        <p:spPr bwMode="auto">
          <a:xfrm>
            <a:off x="2115548" y="3560497"/>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5" name="Rectangle 123"/>
          <p:cNvSpPr>
            <a:spLocks noChangeArrowheads="1"/>
          </p:cNvSpPr>
          <p:nvPr/>
        </p:nvSpPr>
        <p:spPr bwMode="auto">
          <a:xfrm>
            <a:off x="2115548" y="3906572"/>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6" name="Rectangle 167"/>
          <p:cNvSpPr>
            <a:spLocks noChangeArrowheads="1"/>
          </p:cNvSpPr>
          <p:nvPr/>
        </p:nvSpPr>
        <p:spPr bwMode="auto">
          <a:xfrm>
            <a:off x="2794999" y="3212834"/>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7" name="Rectangle 155"/>
          <p:cNvSpPr>
            <a:spLocks noChangeArrowheads="1"/>
          </p:cNvSpPr>
          <p:nvPr/>
        </p:nvSpPr>
        <p:spPr bwMode="auto">
          <a:xfrm>
            <a:off x="2794999" y="3558909"/>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8" name="Rectangle 144"/>
          <p:cNvSpPr>
            <a:spLocks noChangeArrowheads="1"/>
          </p:cNvSpPr>
          <p:nvPr/>
        </p:nvSpPr>
        <p:spPr bwMode="auto">
          <a:xfrm>
            <a:off x="2794999" y="3906572"/>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49" name="Group 171"/>
          <p:cNvGrpSpPr>
            <a:grpSpLocks/>
          </p:cNvGrpSpPr>
          <p:nvPr/>
        </p:nvGrpSpPr>
        <p:grpSpPr bwMode="auto">
          <a:xfrm>
            <a:off x="751886" y="2868347"/>
            <a:ext cx="660400" cy="322262"/>
            <a:chOff x="769225" y="3995953"/>
            <a:chExt cx="615589" cy="326003"/>
          </a:xfrm>
        </p:grpSpPr>
        <p:sp>
          <p:nvSpPr>
            <p:cNvPr id="250" name="Rectangle 24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51" name="Rectangle 25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52" name="Group 181"/>
          <p:cNvGrpSpPr>
            <a:grpSpLocks/>
          </p:cNvGrpSpPr>
          <p:nvPr/>
        </p:nvGrpSpPr>
        <p:grpSpPr bwMode="auto">
          <a:xfrm>
            <a:off x="1431336" y="2868347"/>
            <a:ext cx="658812" cy="322262"/>
            <a:chOff x="769225" y="3995953"/>
            <a:chExt cx="615589" cy="326003"/>
          </a:xfrm>
        </p:grpSpPr>
        <p:sp>
          <p:nvSpPr>
            <p:cNvPr id="253"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4" name="Rectangle 253"/>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55" name="Group 184"/>
          <p:cNvGrpSpPr>
            <a:grpSpLocks/>
          </p:cNvGrpSpPr>
          <p:nvPr/>
        </p:nvGrpSpPr>
        <p:grpSpPr bwMode="auto">
          <a:xfrm>
            <a:off x="2110786" y="2868347"/>
            <a:ext cx="658812" cy="322262"/>
            <a:chOff x="769225" y="3995953"/>
            <a:chExt cx="615589" cy="326003"/>
          </a:xfrm>
        </p:grpSpPr>
        <p:sp>
          <p:nvSpPr>
            <p:cNvPr id="25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25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58" name="Group 187"/>
          <p:cNvGrpSpPr>
            <a:grpSpLocks/>
          </p:cNvGrpSpPr>
          <p:nvPr/>
        </p:nvGrpSpPr>
        <p:grpSpPr bwMode="auto">
          <a:xfrm>
            <a:off x="2790237" y="2868347"/>
            <a:ext cx="660400" cy="322262"/>
            <a:chOff x="769225" y="3995953"/>
            <a:chExt cx="615589" cy="326003"/>
          </a:xfrm>
        </p:grpSpPr>
        <p:sp>
          <p:nvSpPr>
            <p:cNvPr id="259"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25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61" name="TextBox 260"/>
          <p:cNvSpPr txBox="1"/>
          <p:nvPr/>
        </p:nvSpPr>
        <p:spPr bwMode="auto">
          <a:xfrm>
            <a:off x="1793286" y="2860409"/>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262" name="Rectangle 3"/>
          <p:cNvSpPr>
            <a:spLocks noChangeArrowheads="1"/>
          </p:cNvSpPr>
          <p:nvPr/>
        </p:nvSpPr>
        <p:spPr bwMode="auto">
          <a:xfrm>
            <a:off x="3482387" y="2854059"/>
            <a:ext cx="682480"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63" name="Rectangle 167"/>
          <p:cNvSpPr>
            <a:spLocks noChangeArrowheads="1"/>
          </p:cNvSpPr>
          <p:nvPr/>
        </p:nvSpPr>
        <p:spPr bwMode="auto">
          <a:xfrm>
            <a:off x="3512236" y="3223569"/>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4" name="Rectangle 155"/>
          <p:cNvSpPr>
            <a:spLocks noChangeArrowheads="1"/>
          </p:cNvSpPr>
          <p:nvPr/>
        </p:nvSpPr>
        <p:spPr bwMode="auto">
          <a:xfrm>
            <a:off x="3512236" y="3570156"/>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5" name="Rectangle 144"/>
          <p:cNvSpPr>
            <a:spLocks noChangeArrowheads="1"/>
          </p:cNvSpPr>
          <p:nvPr/>
        </p:nvSpPr>
        <p:spPr bwMode="auto">
          <a:xfrm>
            <a:off x="3512236" y="3916744"/>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 name="Rectangle 133"/>
          <p:cNvSpPr>
            <a:spLocks noChangeArrowheads="1"/>
          </p:cNvSpPr>
          <p:nvPr/>
        </p:nvSpPr>
        <p:spPr bwMode="auto">
          <a:xfrm>
            <a:off x="3507787" y="2879459"/>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7" name="Rectangle 266"/>
          <p:cNvSpPr/>
          <p:nvPr/>
        </p:nvSpPr>
        <p:spPr bwMode="auto">
          <a:xfrm>
            <a:off x="3593511" y="2955659"/>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8" name="TextBox 267"/>
          <p:cNvSpPr txBox="1"/>
          <p:nvPr/>
        </p:nvSpPr>
        <p:spPr bwMode="auto">
          <a:xfrm>
            <a:off x="3526836" y="2860409"/>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sp>
        <p:nvSpPr>
          <p:cNvPr id="269" name="Rectangle 268"/>
          <p:cNvSpPr/>
          <p:nvPr/>
        </p:nvSpPr>
        <p:spPr bwMode="auto">
          <a:xfrm>
            <a:off x="152817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0" name="Rectangle 269"/>
          <p:cNvSpPr/>
          <p:nvPr/>
        </p:nvSpPr>
        <p:spPr bwMode="auto">
          <a:xfrm>
            <a:off x="152817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1" name="Rectangle 270"/>
          <p:cNvSpPr/>
          <p:nvPr/>
        </p:nvSpPr>
        <p:spPr bwMode="auto">
          <a:xfrm>
            <a:off x="152817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2" name="Rectangle 271"/>
          <p:cNvSpPr/>
          <p:nvPr/>
        </p:nvSpPr>
        <p:spPr bwMode="auto">
          <a:xfrm>
            <a:off x="220127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3" name="Rectangle 272"/>
          <p:cNvSpPr/>
          <p:nvPr/>
        </p:nvSpPr>
        <p:spPr bwMode="auto">
          <a:xfrm>
            <a:off x="220127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4" name="Rectangle 273"/>
          <p:cNvSpPr/>
          <p:nvPr/>
        </p:nvSpPr>
        <p:spPr bwMode="auto">
          <a:xfrm>
            <a:off x="220127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5" name="Rectangle 274"/>
          <p:cNvSpPr/>
          <p:nvPr/>
        </p:nvSpPr>
        <p:spPr bwMode="auto">
          <a:xfrm>
            <a:off x="288707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6" name="Rectangle 275"/>
          <p:cNvSpPr/>
          <p:nvPr/>
        </p:nvSpPr>
        <p:spPr bwMode="auto">
          <a:xfrm>
            <a:off x="288707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7" name="Rectangle 276"/>
          <p:cNvSpPr/>
          <p:nvPr/>
        </p:nvSpPr>
        <p:spPr bwMode="auto">
          <a:xfrm>
            <a:off x="288707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8" name="Rectangle 277"/>
          <p:cNvSpPr/>
          <p:nvPr/>
        </p:nvSpPr>
        <p:spPr bwMode="auto">
          <a:xfrm>
            <a:off x="3598274" y="3292209"/>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9" name="Rectangle 278"/>
          <p:cNvSpPr/>
          <p:nvPr/>
        </p:nvSpPr>
        <p:spPr bwMode="auto">
          <a:xfrm>
            <a:off x="3598274" y="3639871"/>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0" name="Rectangle 279"/>
          <p:cNvSpPr/>
          <p:nvPr/>
        </p:nvSpPr>
        <p:spPr bwMode="auto">
          <a:xfrm>
            <a:off x="3598274" y="3985946"/>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2" name="Text Box 10"/>
          <p:cNvSpPr txBox="1">
            <a:spLocks noChangeArrowheads="1"/>
          </p:cNvSpPr>
          <p:nvPr/>
        </p:nvSpPr>
        <p:spPr bwMode="auto">
          <a:xfrm>
            <a:off x="642337" y="4476348"/>
            <a:ext cx="1020344" cy="369332"/>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Test Data</a:t>
            </a:r>
          </a:p>
        </p:txBody>
      </p:sp>
      <p:sp>
        <p:nvSpPr>
          <p:cNvPr id="281" name="Rectangle 3"/>
          <p:cNvSpPr>
            <a:spLocks noChangeArrowheads="1"/>
          </p:cNvSpPr>
          <p:nvPr/>
        </p:nvSpPr>
        <p:spPr bwMode="auto">
          <a:xfrm>
            <a:off x="738863" y="4835803"/>
            <a:ext cx="2773362"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83" name="Rectangle 74"/>
          <p:cNvSpPr>
            <a:spLocks noChangeArrowheads="1"/>
          </p:cNvSpPr>
          <p:nvPr/>
        </p:nvSpPr>
        <p:spPr bwMode="auto">
          <a:xfrm>
            <a:off x="772200" y="5196166"/>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4" name="Rectangle 283"/>
          <p:cNvSpPr/>
          <p:nvPr/>
        </p:nvSpPr>
        <p:spPr bwMode="auto">
          <a:xfrm>
            <a:off x="85792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7" name="Rectangle 81"/>
          <p:cNvSpPr>
            <a:spLocks noChangeArrowheads="1"/>
          </p:cNvSpPr>
          <p:nvPr/>
        </p:nvSpPr>
        <p:spPr bwMode="auto">
          <a:xfrm>
            <a:off x="772200" y="5542241"/>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8" name="Rectangle 287"/>
          <p:cNvSpPr/>
          <p:nvPr/>
        </p:nvSpPr>
        <p:spPr bwMode="auto">
          <a:xfrm>
            <a:off x="85792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9" name="Rectangle 97"/>
          <p:cNvSpPr>
            <a:spLocks noChangeArrowheads="1"/>
          </p:cNvSpPr>
          <p:nvPr/>
        </p:nvSpPr>
        <p:spPr bwMode="auto">
          <a:xfrm>
            <a:off x="772200" y="5889903"/>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0" name="Rectangle 289"/>
          <p:cNvSpPr/>
          <p:nvPr/>
        </p:nvSpPr>
        <p:spPr bwMode="auto">
          <a:xfrm>
            <a:off x="85792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2" name="Rectangle 115"/>
          <p:cNvSpPr>
            <a:spLocks noChangeArrowheads="1"/>
          </p:cNvSpPr>
          <p:nvPr/>
        </p:nvSpPr>
        <p:spPr bwMode="auto">
          <a:xfrm>
            <a:off x="1451650" y="5196166"/>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3" name="Rectangle 113"/>
          <p:cNvSpPr>
            <a:spLocks noChangeArrowheads="1"/>
          </p:cNvSpPr>
          <p:nvPr/>
        </p:nvSpPr>
        <p:spPr bwMode="auto">
          <a:xfrm>
            <a:off x="1451650" y="5542241"/>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4" name="Rectangle 106"/>
          <p:cNvSpPr>
            <a:spLocks noChangeArrowheads="1"/>
          </p:cNvSpPr>
          <p:nvPr/>
        </p:nvSpPr>
        <p:spPr bwMode="auto">
          <a:xfrm>
            <a:off x="1451650" y="5888316"/>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5" name="Rectangle 132"/>
          <p:cNvSpPr>
            <a:spLocks noChangeArrowheads="1"/>
          </p:cNvSpPr>
          <p:nvPr/>
        </p:nvSpPr>
        <p:spPr bwMode="auto">
          <a:xfrm>
            <a:off x="2124750" y="5196166"/>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30"/>
          <p:cNvSpPr>
            <a:spLocks noChangeArrowheads="1"/>
          </p:cNvSpPr>
          <p:nvPr/>
        </p:nvSpPr>
        <p:spPr bwMode="auto">
          <a:xfrm>
            <a:off x="2124750" y="5542241"/>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23"/>
          <p:cNvSpPr>
            <a:spLocks noChangeArrowheads="1"/>
          </p:cNvSpPr>
          <p:nvPr/>
        </p:nvSpPr>
        <p:spPr bwMode="auto">
          <a:xfrm>
            <a:off x="2124750" y="5888316"/>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9" name="Rectangle 167"/>
          <p:cNvSpPr>
            <a:spLocks noChangeArrowheads="1"/>
          </p:cNvSpPr>
          <p:nvPr/>
        </p:nvSpPr>
        <p:spPr bwMode="auto">
          <a:xfrm>
            <a:off x="2804201" y="5194578"/>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0" name="Rectangle 155"/>
          <p:cNvSpPr>
            <a:spLocks noChangeArrowheads="1"/>
          </p:cNvSpPr>
          <p:nvPr/>
        </p:nvSpPr>
        <p:spPr bwMode="auto">
          <a:xfrm>
            <a:off x="2804201" y="5540653"/>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1" name="Rectangle 144"/>
          <p:cNvSpPr>
            <a:spLocks noChangeArrowheads="1"/>
          </p:cNvSpPr>
          <p:nvPr/>
        </p:nvSpPr>
        <p:spPr bwMode="auto">
          <a:xfrm>
            <a:off x="2804201" y="5888316"/>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303" name="Group 171"/>
          <p:cNvGrpSpPr>
            <a:grpSpLocks/>
          </p:cNvGrpSpPr>
          <p:nvPr/>
        </p:nvGrpSpPr>
        <p:grpSpPr bwMode="auto">
          <a:xfrm>
            <a:off x="761088" y="4850091"/>
            <a:ext cx="660400" cy="322262"/>
            <a:chOff x="769225" y="3995953"/>
            <a:chExt cx="615589" cy="326003"/>
          </a:xfrm>
        </p:grpSpPr>
        <p:sp>
          <p:nvSpPr>
            <p:cNvPr id="304" name="Rectangle 303"/>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05" name="Rectangle 30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6" name="Group 181"/>
          <p:cNvGrpSpPr>
            <a:grpSpLocks/>
          </p:cNvGrpSpPr>
          <p:nvPr/>
        </p:nvGrpSpPr>
        <p:grpSpPr bwMode="auto">
          <a:xfrm>
            <a:off x="1440538" y="4850091"/>
            <a:ext cx="658812" cy="322262"/>
            <a:chOff x="769225" y="3995953"/>
            <a:chExt cx="615589" cy="326003"/>
          </a:xfrm>
        </p:grpSpPr>
        <p:sp>
          <p:nvSpPr>
            <p:cNvPr id="30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8" name="Rectangle 30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9" name="Group 184"/>
          <p:cNvGrpSpPr>
            <a:grpSpLocks/>
          </p:cNvGrpSpPr>
          <p:nvPr/>
        </p:nvGrpSpPr>
        <p:grpSpPr bwMode="auto">
          <a:xfrm>
            <a:off x="2119988" y="4850091"/>
            <a:ext cx="658812" cy="322262"/>
            <a:chOff x="769225" y="3995953"/>
            <a:chExt cx="615589" cy="326003"/>
          </a:xfrm>
        </p:grpSpPr>
        <p:sp>
          <p:nvSpPr>
            <p:cNvPr id="310"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1" name="Rectangle 310"/>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12" name="Group 187"/>
          <p:cNvGrpSpPr>
            <a:grpSpLocks/>
          </p:cNvGrpSpPr>
          <p:nvPr/>
        </p:nvGrpSpPr>
        <p:grpSpPr bwMode="auto">
          <a:xfrm>
            <a:off x="2799439" y="4850091"/>
            <a:ext cx="660400" cy="322262"/>
            <a:chOff x="769225" y="3995953"/>
            <a:chExt cx="615589" cy="326003"/>
          </a:xfrm>
        </p:grpSpPr>
        <p:sp>
          <p:nvSpPr>
            <p:cNvPr id="31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4" name="Rectangle 31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15" name="TextBox 314"/>
          <p:cNvSpPr txBox="1"/>
          <p:nvPr/>
        </p:nvSpPr>
        <p:spPr bwMode="auto">
          <a:xfrm>
            <a:off x="1802488" y="4842153"/>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sp>
        <p:nvSpPr>
          <p:cNvPr id="316" name="Rectangle 3"/>
          <p:cNvSpPr>
            <a:spLocks noChangeArrowheads="1"/>
          </p:cNvSpPr>
          <p:nvPr/>
        </p:nvSpPr>
        <p:spPr bwMode="auto">
          <a:xfrm>
            <a:off x="3491589" y="4835803"/>
            <a:ext cx="682480" cy="1477962"/>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317" name="Rectangle 167"/>
          <p:cNvSpPr>
            <a:spLocks noChangeArrowheads="1"/>
          </p:cNvSpPr>
          <p:nvPr/>
        </p:nvSpPr>
        <p:spPr bwMode="auto">
          <a:xfrm>
            <a:off x="3521438" y="5205313"/>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8" name="Rectangle 155"/>
          <p:cNvSpPr>
            <a:spLocks noChangeArrowheads="1"/>
          </p:cNvSpPr>
          <p:nvPr/>
        </p:nvSpPr>
        <p:spPr bwMode="auto">
          <a:xfrm>
            <a:off x="3521438" y="5551900"/>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19" name="Rectangle 144"/>
          <p:cNvSpPr>
            <a:spLocks noChangeArrowheads="1"/>
          </p:cNvSpPr>
          <p:nvPr/>
        </p:nvSpPr>
        <p:spPr bwMode="auto">
          <a:xfrm>
            <a:off x="3521438" y="5898488"/>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0" name="Rectangle 133"/>
          <p:cNvSpPr>
            <a:spLocks noChangeArrowheads="1"/>
          </p:cNvSpPr>
          <p:nvPr/>
        </p:nvSpPr>
        <p:spPr bwMode="auto">
          <a:xfrm>
            <a:off x="3516989" y="4861203"/>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1" name="Rectangle 320"/>
          <p:cNvSpPr/>
          <p:nvPr/>
        </p:nvSpPr>
        <p:spPr bwMode="auto">
          <a:xfrm>
            <a:off x="3602713" y="4937403"/>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2" name="TextBox 321"/>
          <p:cNvSpPr txBox="1"/>
          <p:nvPr/>
        </p:nvSpPr>
        <p:spPr bwMode="auto">
          <a:xfrm>
            <a:off x="3536038" y="4842153"/>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sp>
        <p:nvSpPr>
          <p:cNvPr id="323" name="Rectangle 322"/>
          <p:cNvSpPr/>
          <p:nvPr/>
        </p:nvSpPr>
        <p:spPr bwMode="auto">
          <a:xfrm>
            <a:off x="153737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4" name="Rectangle 323"/>
          <p:cNvSpPr/>
          <p:nvPr/>
        </p:nvSpPr>
        <p:spPr bwMode="auto">
          <a:xfrm>
            <a:off x="153737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5" name="Rectangle 324"/>
          <p:cNvSpPr/>
          <p:nvPr/>
        </p:nvSpPr>
        <p:spPr bwMode="auto">
          <a:xfrm>
            <a:off x="153737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6" name="Rectangle 325"/>
          <p:cNvSpPr/>
          <p:nvPr/>
        </p:nvSpPr>
        <p:spPr bwMode="auto">
          <a:xfrm>
            <a:off x="221047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7" name="Rectangle 326"/>
          <p:cNvSpPr/>
          <p:nvPr/>
        </p:nvSpPr>
        <p:spPr bwMode="auto">
          <a:xfrm>
            <a:off x="221047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8" name="Rectangle 327"/>
          <p:cNvSpPr/>
          <p:nvPr/>
        </p:nvSpPr>
        <p:spPr bwMode="auto">
          <a:xfrm>
            <a:off x="221047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9" name="Rectangle 328"/>
          <p:cNvSpPr/>
          <p:nvPr/>
        </p:nvSpPr>
        <p:spPr bwMode="auto">
          <a:xfrm>
            <a:off x="289627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0" name="Rectangle 329"/>
          <p:cNvSpPr/>
          <p:nvPr/>
        </p:nvSpPr>
        <p:spPr bwMode="auto">
          <a:xfrm>
            <a:off x="289627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1" name="Rectangle 330"/>
          <p:cNvSpPr/>
          <p:nvPr/>
        </p:nvSpPr>
        <p:spPr bwMode="auto">
          <a:xfrm>
            <a:off x="289627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2" name="Rectangle 331"/>
          <p:cNvSpPr/>
          <p:nvPr/>
        </p:nvSpPr>
        <p:spPr bwMode="auto">
          <a:xfrm>
            <a:off x="3607476" y="5273953"/>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3" name="Rectangle 332"/>
          <p:cNvSpPr/>
          <p:nvPr/>
        </p:nvSpPr>
        <p:spPr bwMode="auto">
          <a:xfrm>
            <a:off x="3607476" y="562161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4" name="Rectangle 333"/>
          <p:cNvSpPr/>
          <p:nvPr/>
        </p:nvSpPr>
        <p:spPr bwMode="auto">
          <a:xfrm>
            <a:off x="3607476" y="596769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cxnSp>
        <p:nvCxnSpPr>
          <p:cNvPr id="3" name="Elbow Connector 2"/>
          <p:cNvCxnSpPr>
            <a:stCxn id="154" idx="1"/>
            <a:endCxn id="59" idx="3"/>
          </p:cNvCxnSpPr>
          <p:nvPr/>
        </p:nvCxnSpPr>
        <p:spPr>
          <a:xfrm rot="10800000">
            <a:off x="4144949" y="1355175"/>
            <a:ext cx="1480349" cy="96839"/>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Elbow Connector 2"/>
          <p:cNvCxnSpPr>
            <a:stCxn id="340" idx="1"/>
            <a:endCxn id="60" idx="3"/>
          </p:cNvCxnSpPr>
          <p:nvPr/>
        </p:nvCxnSpPr>
        <p:spPr>
          <a:xfrm rot="10800000">
            <a:off x="4144948" y="1702836"/>
            <a:ext cx="1570672" cy="1850718"/>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Elbow Connector 2"/>
          <p:cNvCxnSpPr>
            <a:stCxn id="158" idx="1"/>
            <a:endCxn id="63" idx="3"/>
          </p:cNvCxnSpPr>
          <p:nvPr/>
        </p:nvCxnSpPr>
        <p:spPr>
          <a:xfrm rot="10800000">
            <a:off x="4144949" y="2048912"/>
            <a:ext cx="1480349" cy="788989"/>
          </a:xfrm>
          <a:prstGeom prst="curvedConnector3">
            <a:avLst>
              <a:gd name="adj1" fmla="val 50000"/>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Elbow Connector 2"/>
          <p:cNvCxnSpPr>
            <a:stCxn id="156" idx="1"/>
            <a:endCxn id="278" idx="3"/>
          </p:cNvCxnSpPr>
          <p:nvPr/>
        </p:nvCxnSpPr>
        <p:spPr>
          <a:xfrm rot="10800000" flipV="1">
            <a:off x="4084049" y="1798087"/>
            <a:ext cx="1541248" cy="1576671"/>
          </a:xfrm>
          <a:prstGeom prst="curved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Elbow Connector 2"/>
          <p:cNvCxnSpPr>
            <a:stCxn id="160" idx="1"/>
            <a:endCxn id="279" idx="3"/>
          </p:cNvCxnSpPr>
          <p:nvPr/>
        </p:nvCxnSpPr>
        <p:spPr>
          <a:xfrm rot="10800000" flipV="1">
            <a:off x="4084049" y="2491825"/>
            <a:ext cx="1541248" cy="1230596"/>
          </a:xfrm>
          <a:prstGeom prst="curved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39" name="Rectangle 91"/>
          <p:cNvSpPr>
            <a:spLocks noChangeArrowheads="1"/>
          </p:cNvSpPr>
          <p:nvPr/>
        </p:nvSpPr>
        <p:spPr bwMode="auto">
          <a:xfrm>
            <a:off x="5629894" y="3393217"/>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0" name="Rectangle 339"/>
          <p:cNvSpPr/>
          <p:nvPr/>
        </p:nvSpPr>
        <p:spPr bwMode="auto">
          <a:xfrm>
            <a:off x="5715620" y="347100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1" name="Rectangle 111"/>
          <p:cNvSpPr>
            <a:spLocks noChangeArrowheads="1"/>
          </p:cNvSpPr>
          <p:nvPr/>
        </p:nvSpPr>
        <p:spPr bwMode="auto">
          <a:xfrm>
            <a:off x="6309344" y="3393217"/>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2" name="Rectangle 127"/>
          <p:cNvSpPr>
            <a:spLocks noChangeArrowheads="1"/>
          </p:cNvSpPr>
          <p:nvPr/>
        </p:nvSpPr>
        <p:spPr bwMode="auto">
          <a:xfrm>
            <a:off x="6982444" y="3393217"/>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3" name="Rectangle 148"/>
          <p:cNvSpPr>
            <a:spLocks noChangeArrowheads="1"/>
          </p:cNvSpPr>
          <p:nvPr/>
        </p:nvSpPr>
        <p:spPr bwMode="auto">
          <a:xfrm>
            <a:off x="7661895" y="3391630"/>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4" name="Rectangle 343"/>
          <p:cNvSpPr/>
          <p:nvPr/>
        </p:nvSpPr>
        <p:spPr bwMode="auto">
          <a:xfrm>
            <a:off x="6395070" y="347100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5" name="Rectangle 344"/>
          <p:cNvSpPr/>
          <p:nvPr/>
        </p:nvSpPr>
        <p:spPr bwMode="auto">
          <a:xfrm>
            <a:off x="7068170" y="347100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6" name="Rectangle 345"/>
          <p:cNvSpPr/>
          <p:nvPr/>
        </p:nvSpPr>
        <p:spPr bwMode="auto">
          <a:xfrm>
            <a:off x="7753970" y="3471004"/>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7" name="Rectangle 91"/>
          <p:cNvSpPr>
            <a:spLocks noChangeArrowheads="1"/>
          </p:cNvSpPr>
          <p:nvPr/>
        </p:nvSpPr>
        <p:spPr bwMode="auto">
          <a:xfrm>
            <a:off x="5622268" y="3749433"/>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48" name="Rectangle 347"/>
          <p:cNvSpPr/>
          <p:nvPr/>
        </p:nvSpPr>
        <p:spPr bwMode="auto">
          <a:xfrm>
            <a:off x="5707994" y="382722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49" name="Rectangle 111"/>
          <p:cNvSpPr>
            <a:spLocks noChangeArrowheads="1"/>
          </p:cNvSpPr>
          <p:nvPr/>
        </p:nvSpPr>
        <p:spPr bwMode="auto">
          <a:xfrm>
            <a:off x="6301718" y="3749433"/>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0" name="Rectangle 127"/>
          <p:cNvSpPr>
            <a:spLocks noChangeArrowheads="1"/>
          </p:cNvSpPr>
          <p:nvPr/>
        </p:nvSpPr>
        <p:spPr bwMode="auto">
          <a:xfrm>
            <a:off x="6974818" y="3749433"/>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1" name="Rectangle 148"/>
          <p:cNvSpPr>
            <a:spLocks noChangeArrowheads="1"/>
          </p:cNvSpPr>
          <p:nvPr/>
        </p:nvSpPr>
        <p:spPr bwMode="auto">
          <a:xfrm>
            <a:off x="7654269" y="3747846"/>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2" name="Rectangle 351"/>
          <p:cNvSpPr/>
          <p:nvPr/>
        </p:nvSpPr>
        <p:spPr bwMode="auto">
          <a:xfrm>
            <a:off x="6387444" y="382722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53" name="Rectangle 352"/>
          <p:cNvSpPr/>
          <p:nvPr/>
        </p:nvSpPr>
        <p:spPr bwMode="auto">
          <a:xfrm>
            <a:off x="7060544" y="382722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54" name="Rectangle 353"/>
          <p:cNvSpPr/>
          <p:nvPr/>
        </p:nvSpPr>
        <p:spPr bwMode="auto">
          <a:xfrm>
            <a:off x="7746344" y="382722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55" name="Rectangle 148"/>
          <p:cNvSpPr>
            <a:spLocks noChangeArrowheads="1"/>
          </p:cNvSpPr>
          <p:nvPr/>
        </p:nvSpPr>
        <p:spPr bwMode="auto">
          <a:xfrm>
            <a:off x="8381549" y="338487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6" name="Rectangle 355"/>
          <p:cNvSpPr/>
          <p:nvPr/>
        </p:nvSpPr>
        <p:spPr bwMode="auto">
          <a:xfrm>
            <a:off x="8458853" y="348835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57" name="Rectangle 148"/>
          <p:cNvSpPr>
            <a:spLocks noChangeArrowheads="1"/>
          </p:cNvSpPr>
          <p:nvPr/>
        </p:nvSpPr>
        <p:spPr bwMode="auto">
          <a:xfrm>
            <a:off x="8370086" y="3759786"/>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8" name="Rectangle 357"/>
          <p:cNvSpPr/>
          <p:nvPr/>
        </p:nvSpPr>
        <p:spPr bwMode="auto">
          <a:xfrm>
            <a:off x="8447390" y="386326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cxnSp>
        <p:nvCxnSpPr>
          <p:cNvPr id="359" name="Elbow Connector 2"/>
          <p:cNvCxnSpPr>
            <a:stCxn id="347" idx="1"/>
            <a:endCxn id="280" idx="3"/>
          </p:cNvCxnSpPr>
          <p:nvPr/>
        </p:nvCxnSpPr>
        <p:spPr>
          <a:xfrm rot="10800000" flipV="1">
            <a:off x="4084050" y="3911358"/>
            <a:ext cx="1538219" cy="157138"/>
          </a:xfrm>
          <a:prstGeom prst="curved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60" name="Rectangle 91"/>
          <p:cNvSpPr>
            <a:spLocks noChangeArrowheads="1"/>
          </p:cNvSpPr>
          <p:nvPr/>
        </p:nvSpPr>
        <p:spPr bwMode="auto">
          <a:xfrm>
            <a:off x="5622268" y="4101963"/>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1" name="Rectangle 360"/>
          <p:cNvSpPr/>
          <p:nvPr/>
        </p:nvSpPr>
        <p:spPr bwMode="auto">
          <a:xfrm>
            <a:off x="5707994" y="417975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62" name="Rectangle 111"/>
          <p:cNvSpPr>
            <a:spLocks noChangeArrowheads="1"/>
          </p:cNvSpPr>
          <p:nvPr/>
        </p:nvSpPr>
        <p:spPr bwMode="auto">
          <a:xfrm>
            <a:off x="6301718" y="4101963"/>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3" name="Rectangle 127"/>
          <p:cNvSpPr>
            <a:spLocks noChangeArrowheads="1"/>
          </p:cNvSpPr>
          <p:nvPr/>
        </p:nvSpPr>
        <p:spPr bwMode="auto">
          <a:xfrm>
            <a:off x="6974818" y="4101963"/>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4" name="Rectangle 148"/>
          <p:cNvSpPr>
            <a:spLocks noChangeArrowheads="1"/>
          </p:cNvSpPr>
          <p:nvPr/>
        </p:nvSpPr>
        <p:spPr bwMode="auto">
          <a:xfrm>
            <a:off x="7654269" y="4100376"/>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5" name="Rectangle 364"/>
          <p:cNvSpPr/>
          <p:nvPr/>
        </p:nvSpPr>
        <p:spPr bwMode="auto">
          <a:xfrm>
            <a:off x="6387444" y="417975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66" name="Rectangle 365"/>
          <p:cNvSpPr/>
          <p:nvPr/>
        </p:nvSpPr>
        <p:spPr bwMode="auto">
          <a:xfrm>
            <a:off x="7060544" y="417975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67" name="Rectangle 366"/>
          <p:cNvSpPr/>
          <p:nvPr/>
        </p:nvSpPr>
        <p:spPr bwMode="auto">
          <a:xfrm>
            <a:off x="7746344" y="417975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68" name="Rectangle 148"/>
          <p:cNvSpPr>
            <a:spLocks noChangeArrowheads="1"/>
          </p:cNvSpPr>
          <p:nvPr/>
        </p:nvSpPr>
        <p:spPr bwMode="auto">
          <a:xfrm>
            <a:off x="8370086" y="4112316"/>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69" name="Rectangle 368"/>
          <p:cNvSpPr/>
          <p:nvPr/>
        </p:nvSpPr>
        <p:spPr bwMode="auto">
          <a:xfrm>
            <a:off x="8447390" y="4215795"/>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cxnSp>
        <p:nvCxnSpPr>
          <p:cNvPr id="370" name="Elbow Connector 2"/>
          <p:cNvCxnSpPr>
            <a:stCxn id="162" idx="1"/>
            <a:endCxn id="332" idx="3"/>
          </p:cNvCxnSpPr>
          <p:nvPr/>
        </p:nvCxnSpPr>
        <p:spPr>
          <a:xfrm rot="10800000" flipV="1">
            <a:off x="4093251" y="2145749"/>
            <a:ext cx="1532046" cy="3210753"/>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1" name="Elbow Connector 2"/>
          <p:cNvCxnSpPr>
            <a:stCxn id="222" idx="1"/>
            <a:endCxn id="333" idx="3"/>
          </p:cNvCxnSpPr>
          <p:nvPr/>
        </p:nvCxnSpPr>
        <p:spPr>
          <a:xfrm rot="10800000" flipV="1">
            <a:off x="4093251" y="3191847"/>
            <a:ext cx="1522522" cy="2512318"/>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Elbow Connector 2"/>
          <p:cNvCxnSpPr>
            <a:stCxn id="360" idx="1"/>
            <a:endCxn id="334" idx="3"/>
          </p:cNvCxnSpPr>
          <p:nvPr/>
        </p:nvCxnSpPr>
        <p:spPr>
          <a:xfrm rot="10800000" flipV="1">
            <a:off x="4093252" y="4263888"/>
            <a:ext cx="1529017" cy="1786352"/>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655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altLang="en-US" dirty="0"/>
              <a:t>Predictive Model Sequence</a:t>
            </a:r>
          </a:p>
        </p:txBody>
      </p:sp>
      <p:sp>
        <p:nvSpPr>
          <p:cNvPr id="5" name="Content Placeholder 4"/>
          <p:cNvSpPr>
            <a:spLocks noGrp="1"/>
          </p:cNvSpPr>
          <p:nvPr>
            <p:ph idx="1"/>
          </p:nvPr>
        </p:nvSpPr>
        <p:spPr>
          <a:xfrm>
            <a:off x="1097543" y="1429304"/>
            <a:ext cx="8046457" cy="6045693"/>
          </a:xfrm>
        </p:spPr>
        <p:txBody>
          <a:bodyPr>
            <a:normAutofit/>
          </a:bodyPr>
          <a:lstStyle/>
          <a:p>
            <a:pPr marL="457200" lvl="1" indent="0">
              <a:buNone/>
            </a:pPr>
            <a:endParaRPr lang="en-CA" dirty="0"/>
          </a:p>
          <a:p>
            <a:pPr lvl="1"/>
            <a:endParaRPr lang="en-CA" dirty="0"/>
          </a:p>
        </p:txBody>
      </p:sp>
      <p:grpSp>
        <p:nvGrpSpPr>
          <p:cNvPr id="151" name="model5"/>
          <p:cNvGrpSpPr>
            <a:grpSpLocks/>
          </p:cNvGrpSpPr>
          <p:nvPr/>
        </p:nvGrpSpPr>
        <p:grpSpPr bwMode="auto">
          <a:xfrm>
            <a:off x="3857625" y="5410200"/>
            <a:ext cx="528638" cy="612775"/>
            <a:chOff x="2870473" y="3975320"/>
            <a:chExt cx="528697" cy="613234"/>
          </a:xfrm>
        </p:grpSpPr>
        <p:sp>
          <p:nvSpPr>
            <p:cNvPr id="152" name="Isosceles Triangle 151"/>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3"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5</a:t>
              </a:r>
            </a:p>
          </p:txBody>
        </p:sp>
      </p:grpSp>
      <p:grpSp>
        <p:nvGrpSpPr>
          <p:cNvPr id="154" name="model4"/>
          <p:cNvGrpSpPr>
            <a:grpSpLocks/>
          </p:cNvGrpSpPr>
          <p:nvPr/>
        </p:nvGrpSpPr>
        <p:grpSpPr bwMode="auto">
          <a:xfrm>
            <a:off x="3857625" y="4992688"/>
            <a:ext cx="528638" cy="612775"/>
            <a:chOff x="2870473" y="3975320"/>
            <a:chExt cx="528697" cy="613234"/>
          </a:xfrm>
        </p:grpSpPr>
        <p:sp>
          <p:nvSpPr>
            <p:cNvPr id="155" name="Isosceles Triangle 154"/>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6"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4</a:t>
              </a:r>
            </a:p>
          </p:txBody>
        </p:sp>
      </p:grpSp>
      <p:grpSp>
        <p:nvGrpSpPr>
          <p:cNvPr id="157" name="model3"/>
          <p:cNvGrpSpPr>
            <a:grpSpLocks/>
          </p:cNvGrpSpPr>
          <p:nvPr/>
        </p:nvGrpSpPr>
        <p:grpSpPr bwMode="auto">
          <a:xfrm>
            <a:off x="3857625" y="4575175"/>
            <a:ext cx="528638" cy="612775"/>
            <a:chOff x="2870473" y="3975320"/>
            <a:chExt cx="528697" cy="613234"/>
          </a:xfrm>
        </p:grpSpPr>
        <p:sp>
          <p:nvSpPr>
            <p:cNvPr id="158" name="Isosceles Triangle 157"/>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9"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3</a:t>
              </a:r>
            </a:p>
          </p:txBody>
        </p:sp>
      </p:grpSp>
      <p:grpSp>
        <p:nvGrpSpPr>
          <p:cNvPr id="160" name="model2"/>
          <p:cNvGrpSpPr>
            <a:grpSpLocks/>
          </p:cNvGrpSpPr>
          <p:nvPr/>
        </p:nvGrpSpPr>
        <p:grpSpPr bwMode="auto">
          <a:xfrm>
            <a:off x="3857625" y="4156075"/>
            <a:ext cx="528638" cy="614363"/>
            <a:chOff x="2870473" y="3975320"/>
            <a:chExt cx="528697" cy="613234"/>
          </a:xfrm>
        </p:grpSpPr>
        <p:sp>
          <p:nvSpPr>
            <p:cNvPr id="161" name="Isosceles Triangle 160"/>
            <p:cNvSpPr/>
            <p:nvPr/>
          </p:nvSpPr>
          <p:spPr bwMode="auto">
            <a:xfrm rot="5400000">
              <a:off x="2816247" y="4029546"/>
              <a:ext cx="562527"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62" name="TextBox 127"/>
            <p:cNvSpPr txBox="1">
              <a:spLocks noChangeArrowheads="1"/>
            </p:cNvSpPr>
            <p:nvPr/>
          </p:nvSpPr>
          <p:spPr bwMode="auto">
            <a:xfrm>
              <a:off x="3132440" y="4281145"/>
              <a:ext cx="266730" cy="307409"/>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2</a:t>
              </a:r>
            </a:p>
          </p:txBody>
        </p:sp>
      </p:grpSp>
      <p:grpSp>
        <p:nvGrpSpPr>
          <p:cNvPr id="163" name="model1"/>
          <p:cNvGrpSpPr>
            <a:grpSpLocks/>
          </p:cNvGrpSpPr>
          <p:nvPr/>
        </p:nvGrpSpPr>
        <p:grpSpPr bwMode="auto">
          <a:xfrm>
            <a:off x="3857625" y="3738563"/>
            <a:ext cx="538163" cy="612775"/>
            <a:chOff x="2870473" y="3975320"/>
            <a:chExt cx="538315" cy="613234"/>
          </a:xfrm>
        </p:grpSpPr>
        <p:sp>
          <p:nvSpPr>
            <p:cNvPr id="164" name="Isosceles Triangle 163"/>
            <p:cNvSpPr/>
            <p:nvPr/>
          </p:nvSpPr>
          <p:spPr bwMode="auto">
            <a:xfrm rot="5400000">
              <a:off x="2816352" y="4029441"/>
              <a:ext cx="562396" cy="454153"/>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65" name="TextBox 127"/>
            <p:cNvSpPr txBox="1">
              <a:spLocks noChangeArrowheads="1"/>
            </p:cNvSpPr>
            <p:nvPr/>
          </p:nvSpPr>
          <p:spPr bwMode="auto">
            <a:xfrm>
              <a:off x="3132485" y="4280348"/>
              <a:ext cx="276303"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1</a:t>
              </a:r>
            </a:p>
          </p:txBody>
        </p:sp>
      </p:grpSp>
      <p:sp>
        <p:nvSpPr>
          <p:cNvPr id="167" name="Text Box 10"/>
          <p:cNvSpPr txBox="1">
            <a:spLocks noChangeArrowheads="1"/>
          </p:cNvSpPr>
          <p:nvPr/>
        </p:nvSpPr>
        <p:spPr bwMode="auto">
          <a:xfrm>
            <a:off x="873125" y="1101725"/>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168" name="Text Box 10"/>
          <p:cNvSpPr txBox="1">
            <a:spLocks noChangeArrowheads="1"/>
          </p:cNvSpPr>
          <p:nvPr/>
        </p:nvSpPr>
        <p:spPr bwMode="auto">
          <a:xfrm>
            <a:off x="4656138" y="1101725"/>
            <a:ext cx="1541462" cy="368300"/>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Validation Data</a:t>
            </a:r>
          </a:p>
        </p:txBody>
      </p:sp>
      <p:sp>
        <p:nvSpPr>
          <p:cNvPr id="169" name="Rectangle 27"/>
          <p:cNvSpPr>
            <a:spLocks noChangeArrowheads="1"/>
          </p:cNvSpPr>
          <p:nvPr/>
        </p:nvSpPr>
        <p:spPr bwMode="auto">
          <a:xfrm>
            <a:off x="4689475" y="4432300"/>
            <a:ext cx="39084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tx2"/>
                </a:solidFill>
                <a:latin typeface="Arial Narrow" panose="020B0606020202030204" pitchFamily="34" charset="0"/>
              </a:rPr>
              <a:t>Using the </a:t>
            </a:r>
            <a:r>
              <a:rPr lang="en-US" altLang="en-US" b="1" u="sng" dirty="0">
                <a:solidFill>
                  <a:schemeClr val="tx2"/>
                </a:solidFill>
                <a:latin typeface="Arial Narrow" panose="020B0606020202030204" pitchFamily="34" charset="0"/>
              </a:rPr>
              <a:t>training data</a:t>
            </a:r>
            <a:r>
              <a:rPr lang="en-US" altLang="en-US" b="1" dirty="0">
                <a:solidFill>
                  <a:schemeClr val="tx2"/>
                </a:solidFill>
                <a:latin typeface="Arial Narrow" panose="020B0606020202030204" pitchFamily="34" charset="0"/>
              </a:rPr>
              <a:t> create a number of potential models – some of which more complex than others</a:t>
            </a:r>
          </a:p>
        </p:txBody>
      </p:sp>
      <p:sp>
        <p:nvSpPr>
          <p:cNvPr id="170" name="Text Box 10"/>
          <p:cNvSpPr txBox="1">
            <a:spLocks noChangeArrowheads="1"/>
          </p:cNvSpPr>
          <p:nvPr/>
        </p:nvSpPr>
        <p:spPr bwMode="auto">
          <a:xfrm>
            <a:off x="3563938" y="6045200"/>
            <a:ext cx="979487"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Model</a:t>
            </a:r>
          </a:p>
          <a:p>
            <a:pPr algn="ctr">
              <a:defRPr/>
            </a:pPr>
            <a:r>
              <a:rPr lang="en-US" sz="1400" b="1" i="1" dirty="0">
                <a:solidFill>
                  <a:schemeClr val="tx2">
                    <a:lumMod val="60000"/>
                    <a:lumOff val="40000"/>
                  </a:schemeClr>
                </a:solidFill>
                <a:latin typeface="Arial Narrow" pitchFamily="34" charset="0"/>
                <a:cs typeface="Arial" charset="0"/>
              </a:rPr>
              <a:t>Complexity</a:t>
            </a:r>
          </a:p>
        </p:txBody>
      </p:sp>
      <p:grpSp>
        <p:nvGrpSpPr>
          <p:cNvPr id="171" name="Group 213"/>
          <p:cNvGrpSpPr>
            <a:grpSpLocks/>
          </p:cNvGrpSpPr>
          <p:nvPr/>
        </p:nvGrpSpPr>
        <p:grpSpPr bwMode="auto">
          <a:xfrm>
            <a:off x="815975" y="1462088"/>
            <a:ext cx="3455988" cy="2101850"/>
            <a:chOff x="763588" y="1568450"/>
            <a:chExt cx="3455987" cy="2101850"/>
          </a:xfrm>
        </p:grpSpPr>
        <p:sp>
          <p:nvSpPr>
            <p:cNvPr id="1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1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4" name="Rectangle 1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6" name="Rectangle 1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78" name="Rectangle 1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0" name="Rectangle 1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2" name="Rectangle 1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1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198" name="Group 171"/>
            <p:cNvGrpSpPr>
              <a:grpSpLocks/>
            </p:cNvGrpSpPr>
            <p:nvPr/>
          </p:nvGrpSpPr>
          <p:grpSpPr bwMode="auto">
            <a:xfrm>
              <a:off x="785813" y="1582738"/>
              <a:ext cx="660400" cy="322262"/>
              <a:chOff x="769225" y="3995953"/>
              <a:chExt cx="615589" cy="326003"/>
            </a:xfrm>
          </p:grpSpPr>
          <p:sp>
            <p:nvSpPr>
              <p:cNvPr id="239" name="Rectangle 2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40" name="Rectangle 2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99" name="Group 181"/>
            <p:cNvGrpSpPr>
              <a:grpSpLocks/>
            </p:cNvGrpSpPr>
            <p:nvPr/>
          </p:nvGrpSpPr>
          <p:grpSpPr bwMode="auto">
            <a:xfrm>
              <a:off x="1465263" y="1582738"/>
              <a:ext cx="658812" cy="322262"/>
              <a:chOff x="769225" y="3995953"/>
              <a:chExt cx="615589" cy="326003"/>
            </a:xfrm>
          </p:grpSpPr>
          <p:sp>
            <p:nvSpPr>
              <p:cNvPr id="2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8" name="Rectangle 2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00" name="Group 184"/>
            <p:cNvGrpSpPr>
              <a:grpSpLocks/>
            </p:cNvGrpSpPr>
            <p:nvPr/>
          </p:nvGrpSpPr>
          <p:grpSpPr bwMode="auto">
            <a:xfrm>
              <a:off x="2144713" y="1582738"/>
              <a:ext cx="658812" cy="322262"/>
              <a:chOff x="769225" y="3995953"/>
              <a:chExt cx="615589" cy="326003"/>
            </a:xfrm>
          </p:grpSpPr>
          <p:sp>
            <p:nvSpPr>
              <p:cNvPr id="2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6" name="Rectangle 2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01" name="Group 187"/>
            <p:cNvGrpSpPr>
              <a:grpSpLocks/>
            </p:cNvGrpSpPr>
            <p:nvPr/>
          </p:nvGrpSpPr>
          <p:grpSpPr bwMode="auto">
            <a:xfrm>
              <a:off x="2824163" y="1582738"/>
              <a:ext cx="660400" cy="322262"/>
              <a:chOff x="769225" y="3995953"/>
              <a:chExt cx="615589" cy="326003"/>
            </a:xfrm>
          </p:grpSpPr>
          <p:sp>
            <p:nvSpPr>
              <p:cNvPr id="2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4" name="Rectangle 2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02" name="TextBox 20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03" name="Group 121"/>
            <p:cNvGrpSpPr>
              <a:grpSpLocks/>
            </p:cNvGrpSpPr>
            <p:nvPr/>
          </p:nvGrpSpPr>
          <p:grpSpPr bwMode="auto">
            <a:xfrm>
              <a:off x="3516313" y="1568450"/>
              <a:ext cx="703262" cy="2101850"/>
              <a:chOff x="3516313" y="3826177"/>
              <a:chExt cx="703262" cy="2101849"/>
            </a:xfrm>
          </p:grpSpPr>
          <p:sp>
            <p:nvSpPr>
              <p:cNvPr id="2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31" name="Rectangle 2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2" name="TextBox 23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04" name="Rectangle 2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5" name="Rectangle 2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6" name="Rectangle 2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7" name="Rectangle 2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8" name="Rectangle 2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9" name="Rectangle 2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0" name="Rectangle 2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1" name="Rectangle 2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2" name="Rectangle 2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3" name="Rectangle 2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4" name="Rectangle 2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5" name="Rectangle 2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6" name="Rectangle 2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7" name="Rectangle 2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8" name="Rectangle 2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9" name="Rectangle 2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0" name="Rectangle 2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1" name="Rectangle 2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2" name="Rectangle 2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23" name="Rectangle 2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41" name="Group 312"/>
          <p:cNvGrpSpPr>
            <a:grpSpLocks/>
          </p:cNvGrpSpPr>
          <p:nvPr/>
        </p:nvGrpSpPr>
        <p:grpSpPr bwMode="auto">
          <a:xfrm>
            <a:off x="4572000" y="1462088"/>
            <a:ext cx="3455988" cy="2101850"/>
            <a:chOff x="763588" y="1568450"/>
            <a:chExt cx="3455987" cy="2101850"/>
          </a:xfrm>
        </p:grpSpPr>
        <p:sp>
          <p:nvSpPr>
            <p:cNvPr id="24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4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4" name="Rectangle 24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6" name="Rectangle 24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48" name="Rectangle 24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0" name="Rectangle 24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2" name="Rectangle 25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68" name="Group 171"/>
            <p:cNvGrpSpPr>
              <a:grpSpLocks/>
            </p:cNvGrpSpPr>
            <p:nvPr/>
          </p:nvGrpSpPr>
          <p:grpSpPr bwMode="auto">
            <a:xfrm>
              <a:off x="785813" y="1582738"/>
              <a:ext cx="660400" cy="322262"/>
              <a:chOff x="769225" y="3995953"/>
              <a:chExt cx="615589" cy="326003"/>
            </a:xfrm>
          </p:grpSpPr>
          <p:sp>
            <p:nvSpPr>
              <p:cNvPr id="309" name="Rectangle 30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10" name="Rectangle 30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69" name="Group 181"/>
            <p:cNvGrpSpPr>
              <a:grpSpLocks/>
            </p:cNvGrpSpPr>
            <p:nvPr/>
          </p:nvGrpSpPr>
          <p:grpSpPr bwMode="auto">
            <a:xfrm>
              <a:off x="1465263" y="1582738"/>
              <a:ext cx="658812" cy="322262"/>
              <a:chOff x="769225" y="3995953"/>
              <a:chExt cx="615589" cy="326003"/>
            </a:xfrm>
          </p:grpSpPr>
          <p:sp>
            <p:nvSpPr>
              <p:cNvPr id="30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8" name="Rectangle 30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0" name="Group 184"/>
            <p:cNvGrpSpPr>
              <a:grpSpLocks/>
            </p:cNvGrpSpPr>
            <p:nvPr/>
          </p:nvGrpSpPr>
          <p:grpSpPr bwMode="auto">
            <a:xfrm>
              <a:off x="2144713" y="1582738"/>
              <a:ext cx="658812" cy="322262"/>
              <a:chOff x="769225" y="3995953"/>
              <a:chExt cx="615589" cy="326003"/>
            </a:xfrm>
          </p:grpSpPr>
          <p:sp>
            <p:nvSpPr>
              <p:cNvPr id="30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6" name="Rectangle 30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1" name="Group 187"/>
            <p:cNvGrpSpPr>
              <a:grpSpLocks/>
            </p:cNvGrpSpPr>
            <p:nvPr/>
          </p:nvGrpSpPr>
          <p:grpSpPr bwMode="auto">
            <a:xfrm>
              <a:off x="2824163" y="1582738"/>
              <a:ext cx="660400" cy="322262"/>
              <a:chOff x="769225" y="3995953"/>
              <a:chExt cx="615589" cy="326003"/>
            </a:xfrm>
          </p:grpSpPr>
          <p:sp>
            <p:nvSpPr>
              <p:cNvPr id="30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4" name="Rectangle 30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72" name="TextBox 27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73" name="Group 121"/>
            <p:cNvGrpSpPr>
              <a:grpSpLocks/>
            </p:cNvGrpSpPr>
            <p:nvPr/>
          </p:nvGrpSpPr>
          <p:grpSpPr bwMode="auto">
            <a:xfrm>
              <a:off x="3516313" y="1568450"/>
              <a:ext cx="703262" cy="2101850"/>
              <a:chOff x="3516313" y="3826177"/>
              <a:chExt cx="703262" cy="2101849"/>
            </a:xfrm>
          </p:grpSpPr>
          <p:sp>
            <p:nvSpPr>
              <p:cNvPr id="29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9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01" name="Rectangle 30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2" name="TextBox 30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74" name="Rectangle 27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5" name="Rectangle 27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6" name="Rectangle 27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7" name="Rectangle 27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8" name="Rectangle 27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9" name="Rectangle 27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0" name="Rectangle 27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1" name="Rectangle 28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2" name="Rectangle 28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3" name="Rectangle 28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4" name="Rectangle 28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5" name="Rectangle 28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6" name="Rectangle 28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7" name="Rectangle 28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8" name="Rectangle 28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9" name="Rectangle 28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0" name="Rectangle 28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1" name="Rectangle 29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2" name="Rectangle 29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93" name="Rectangle 29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540207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altLang="en-US" dirty="0"/>
              <a:t>Model Performance Assessment</a:t>
            </a:r>
          </a:p>
        </p:txBody>
      </p:sp>
      <p:sp>
        <p:nvSpPr>
          <p:cNvPr id="5" name="Content Placeholder 4"/>
          <p:cNvSpPr>
            <a:spLocks noGrp="1"/>
          </p:cNvSpPr>
          <p:nvPr>
            <p:ph idx="1"/>
          </p:nvPr>
        </p:nvSpPr>
        <p:spPr>
          <a:xfrm>
            <a:off x="1097543" y="1429304"/>
            <a:ext cx="8046457" cy="6045693"/>
          </a:xfrm>
        </p:spPr>
        <p:txBody>
          <a:bodyPr>
            <a:normAutofit/>
          </a:bodyPr>
          <a:lstStyle/>
          <a:p>
            <a:pPr marL="457200" lvl="1" indent="0">
              <a:buNone/>
            </a:pPr>
            <a:endParaRPr lang="en-CA" dirty="0"/>
          </a:p>
          <a:p>
            <a:pPr lvl="1"/>
            <a:endParaRPr lang="en-CA" dirty="0"/>
          </a:p>
        </p:txBody>
      </p:sp>
      <p:grpSp>
        <p:nvGrpSpPr>
          <p:cNvPr id="151" name="model5"/>
          <p:cNvGrpSpPr>
            <a:grpSpLocks/>
          </p:cNvGrpSpPr>
          <p:nvPr/>
        </p:nvGrpSpPr>
        <p:grpSpPr bwMode="auto">
          <a:xfrm>
            <a:off x="3857625" y="5410200"/>
            <a:ext cx="528638" cy="612775"/>
            <a:chOff x="2870473" y="3975320"/>
            <a:chExt cx="528697" cy="613234"/>
          </a:xfrm>
        </p:grpSpPr>
        <p:sp>
          <p:nvSpPr>
            <p:cNvPr id="152" name="Isosceles Triangle 151"/>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3"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5</a:t>
              </a:r>
            </a:p>
          </p:txBody>
        </p:sp>
      </p:grpSp>
      <p:grpSp>
        <p:nvGrpSpPr>
          <p:cNvPr id="154" name="model4"/>
          <p:cNvGrpSpPr>
            <a:grpSpLocks/>
          </p:cNvGrpSpPr>
          <p:nvPr/>
        </p:nvGrpSpPr>
        <p:grpSpPr bwMode="auto">
          <a:xfrm>
            <a:off x="3857625" y="4992688"/>
            <a:ext cx="528638" cy="612775"/>
            <a:chOff x="2870473" y="3975320"/>
            <a:chExt cx="528697" cy="613234"/>
          </a:xfrm>
        </p:grpSpPr>
        <p:sp>
          <p:nvSpPr>
            <p:cNvPr id="155" name="Isosceles Triangle 154"/>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6"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4</a:t>
              </a:r>
            </a:p>
          </p:txBody>
        </p:sp>
      </p:grpSp>
      <p:grpSp>
        <p:nvGrpSpPr>
          <p:cNvPr id="157" name="model3"/>
          <p:cNvGrpSpPr>
            <a:grpSpLocks/>
          </p:cNvGrpSpPr>
          <p:nvPr/>
        </p:nvGrpSpPr>
        <p:grpSpPr bwMode="auto">
          <a:xfrm>
            <a:off x="3857625" y="4575175"/>
            <a:ext cx="528638" cy="612775"/>
            <a:chOff x="2870473" y="3975320"/>
            <a:chExt cx="528697" cy="613234"/>
          </a:xfrm>
        </p:grpSpPr>
        <p:sp>
          <p:nvSpPr>
            <p:cNvPr id="158" name="Isosceles Triangle 157"/>
            <p:cNvSpPr/>
            <p:nvPr/>
          </p:nvSpPr>
          <p:spPr bwMode="auto">
            <a:xfrm rot="5400000">
              <a:off x="2816313" y="4029480"/>
              <a:ext cx="562396"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59"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3</a:t>
              </a:r>
            </a:p>
          </p:txBody>
        </p:sp>
      </p:grpSp>
      <p:grpSp>
        <p:nvGrpSpPr>
          <p:cNvPr id="160" name="model2"/>
          <p:cNvGrpSpPr>
            <a:grpSpLocks/>
          </p:cNvGrpSpPr>
          <p:nvPr/>
        </p:nvGrpSpPr>
        <p:grpSpPr bwMode="auto">
          <a:xfrm>
            <a:off x="3857625" y="4156075"/>
            <a:ext cx="528638" cy="614363"/>
            <a:chOff x="2870473" y="3975320"/>
            <a:chExt cx="528697" cy="613234"/>
          </a:xfrm>
        </p:grpSpPr>
        <p:sp>
          <p:nvSpPr>
            <p:cNvPr id="161" name="Isosceles Triangle 160"/>
            <p:cNvSpPr/>
            <p:nvPr/>
          </p:nvSpPr>
          <p:spPr bwMode="auto">
            <a:xfrm rot="5400000">
              <a:off x="2816247" y="4029546"/>
              <a:ext cx="562527" cy="454076"/>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62" name="TextBox 127"/>
            <p:cNvSpPr txBox="1">
              <a:spLocks noChangeArrowheads="1"/>
            </p:cNvSpPr>
            <p:nvPr/>
          </p:nvSpPr>
          <p:spPr bwMode="auto">
            <a:xfrm>
              <a:off x="3132440" y="4281145"/>
              <a:ext cx="266730" cy="307409"/>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2</a:t>
              </a:r>
            </a:p>
          </p:txBody>
        </p:sp>
      </p:grpSp>
      <p:grpSp>
        <p:nvGrpSpPr>
          <p:cNvPr id="163" name="model1"/>
          <p:cNvGrpSpPr>
            <a:grpSpLocks/>
          </p:cNvGrpSpPr>
          <p:nvPr/>
        </p:nvGrpSpPr>
        <p:grpSpPr bwMode="auto">
          <a:xfrm>
            <a:off x="3857625" y="3738563"/>
            <a:ext cx="538163" cy="612775"/>
            <a:chOff x="2870473" y="3975320"/>
            <a:chExt cx="538315" cy="613234"/>
          </a:xfrm>
        </p:grpSpPr>
        <p:sp>
          <p:nvSpPr>
            <p:cNvPr id="164" name="Isosceles Triangle 163"/>
            <p:cNvSpPr/>
            <p:nvPr/>
          </p:nvSpPr>
          <p:spPr bwMode="auto">
            <a:xfrm rot="5400000">
              <a:off x="2816352" y="4029441"/>
              <a:ext cx="562396" cy="454153"/>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65" name="TextBox 127"/>
            <p:cNvSpPr txBox="1">
              <a:spLocks noChangeArrowheads="1"/>
            </p:cNvSpPr>
            <p:nvPr/>
          </p:nvSpPr>
          <p:spPr bwMode="auto">
            <a:xfrm>
              <a:off x="3132485" y="4280348"/>
              <a:ext cx="276303"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1</a:t>
              </a:r>
            </a:p>
          </p:txBody>
        </p:sp>
      </p:grpSp>
      <p:sp>
        <p:nvSpPr>
          <p:cNvPr id="167" name="Text Box 10"/>
          <p:cNvSpPr txBox="1">
            <a:spLocks noChangeArrowheads="1"/>
          </p:cNvSpPr>
          <p:nvPr/>
        </p:nvSpPr>
        <p:spPr bwMode="auto">
          <a:xfrm>
            <a:off x="873125" y="1101725"/>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168" name="Text Box 10"/>
          <p:cNvSpPr txBox="1">
            <a:spLocks noChangeArrowheads="1"/>
          </p:cNvSpPr>
          <p:nvPr/>
        </p:nvSpPr>
        <p:spPr bwMode="auto">
          <a:xfrm>
            <a:off x="4656138" y="1101725"/>
            <a:ext cx="1541462" cy="368300"/>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Validation Data</a:t>
            </a:r>
          </a:p>
        </p:txBody>
      </p:sp>
      <p:grpSp>
        <p:nvGrpSpPr>
          <p:cNvPr id="169" name="Group 241"/>
          <p:cNvGrpSpPr>
            <a:grpSpLocks/>
          </p:cNvGrpSpPr>
          <p:nvPr/>
        </p:nvGrpSpPr>
        <p:grpSpPr bwMode="auto">
          <a:xfrm>
            <a:off x="4743450" y="3898900"/>
            <a:ext cx="687388" cy="153988"/>
            <a:chOff x="4371975" y="4524375"/>
            <a:chExt cx="638175" cy="142875"/>
          </a:xfrm>
        </p:grpSpPr>
        <p:sp>
          <p:nvSpPr>
            <p:cNvPr id="170" name="5-Point Star 169"/>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1" name="5-Point Star 170"/>
            <p:cNvSpPr/>
            <p:nvPr/>
          </p:nvSpPr>
          <p:spPr bwMode="auto">
            <a:xfrm>
              <a:off x="4495778"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2" name="5-Point Star 171"/>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3" name="5-Point Star 172"/>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4" name="5-Point Star 173"/>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5" name="Group 247"/>
          <p:cNvGrpSpPr>
            <a:grpSpLocks/>
          </p:cNvGrpSpPr>
          <p:nvPr/>
        </p:nvGrpSpPr>
        <p:grpSpPr bwMode="auto">
          <a:xfrm>
            <a:off x="4743450" y="4321175"/>
            <a:ext cx="687388" cy="153988"/>
            <a:chOff x="4371975" y="4524375"/>
            <a:chExt cx="638175" cy="142875"/>
          </a:xfrm>
        </p:grpSpPr>
        <p:sp>
          <p:nvSpPr>
            <p:cNvPr id="176" name="5-Point Star 175"/>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7" name="5-Point Star 176"/>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8" name="5-Point Star 177"/>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9" name="5-Point Star 178"/>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0" name="5-Point Star 179"/>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1" name="Group 253"/>
          <p:cNvGrpSpPr>
            <a:grpSpLocks/>
          </p:cNvGrpSpPr>
          <p:nvPr/>
        </p:nvGrpSpPr>
        <p:grpSpPr bwMode="auto">
          <a:xfrm>
            <a:off x="4743450" y="4745038"/>
            <a:ext cx="688975" cy="153987"/>
            <a:chOff x="4371975" y="4524375"/>
            <a:chExt cx="638175" cy="142875"/>
          </a:xfrm>
        </p:grpSpPr>
        <p:sp>
          <p:nvSpPr>
            <p:cNvPr id="182" name="5-Point Star 181"/>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3" name="5-Point Star 182"/>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4" name="5-Point Star 183"/>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5" name="5-Point Star 184"/>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6" name="5-Point Star 185"/>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87" name="Group 259"/>
          <p:cNvGrpSpPr>
            <a:grpSpLocks/>
          </p:cNvGrpSpPr>
          <p:nvPr/>
        </p:nvGrpSpPr>
        <p:grpSpPr bwMode="auto">
          <a:xfrm>
            <a:off x="4743450" y="5167313"/>
            <a:ext cx="687388" cy="153987"/>
            <a:chOff x="4371975" y="4524375"/>
            <a:chExt cx="638175" cy="142875"/>
          </a:xfrm>
        </p:grpSpPr>
        <p:sp>
          <p:nvSpPr>
            <p:cNvPr id="188" name="5-Point Star 187"/>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89" name="5-Point Star 188"/>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0" name="5-Point Star 189"/>
            <p:cNvSpPr/>
            <p:nvPr/>
          </p:nvSpPr>
          <p:spPr bwMode="auto">
            <a:xfrm>
              <a:off x="4619581"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1" name="5-Point Star 190"/>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2" name="5-Point Star 191"/>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93" name="Group 265"/>
          <p:cNvGrpSpPr>
            <a:grpSpLocks/>
          </p:cNvGrpSpPr>
          <p:nvPr/>
        </p:nvGrpSpPr>
        <p:grpSpPr bwMode="auto">
          <a:xfrm>
            <a:off x="4743450" y="5591175"/>
            <a:ext cx="687388" cy="153988"/>
            <a:chOff x="4371975" y="4524375"/>
            <a:chExt cx="638175" cy="142875"/>
          </a:xfrm>
        </p:grpSpPr>
        <p:sp>
          <p:nvSpPr>
            <p:cNvPr id="194" name="5-Point Star 193"/>
            <p:cNvSpPr/>
            <p:nvPr/>
          </p:nvSpPr>
          <p:spPr bwMode="auto">
            <a:xfrm>
              <a:off x="4371975"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5-Point Star 194"/>
            <p:cNvSpPr/>
            <p:nvPr/>
          </p:nvSpPr>
          <p:spPr bwMode="auto">
            <a:xfrm>
              <a:off x="4495778" y="4524375"/>
              <a:ext cx="142963"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5-Point Star 195"/>
            <p:cNvSpPr/>
            <p:nvPr/>
          </p:nvSpPr>
          <p:spPr bwMode="auto">
            <a:xfrm>
              <a:off x="4619581"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5-Point Star 196"/>
            <p:cNvSpPr/>
            <p:nvPr/>
          </p:nvSpPr>
          <p:spPr bwMode="auto">
            <a:xfrm>
              <a:off x="4743384"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8" name="5-Point Star 197"/>
            <p:cNvSpPr/>
            <p:nvPr/>
          </p:nvSpPr>
          <p:spPr bwMode="auto">
            <a:xfrm>
              <a:off x="4867187" y="4524375"/>
              <a:ext cx="14296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99" name="Text Box 10"/>
          <p:cNvSpPr txBox="1">
            <a:spLocks noChangeArrowheads="1"/>
          </p:cNvSpPr>
          <p:nvPr/>
        </p:nvSpPr>
        <p:spPr bwMode="auto">
          <a:xfrm>
            <a:off x="3563938" y="6045200"/>
            <a:ext cx="979487"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Model</a:t>
            </a:r>
          </a:p>
          <a:p>
            <a:pPr algn="ctr">
              <a:defRPr/>
            </a:pPr>
            <a:r>
              <a:rPr lang="en-US" sz="1400" b="1" i="1" dirty="0">
                <a:solidFill>
                  <a:schemeClr val="tx2">
                    <a:lumMod val="60000"/>
                    <a:lumOff val="40000"/>
                  </a:schemeClr>
                </a:solidFill>
                <a:latin typeface="Arial Narrow" pitchFamily="34" charset="0"/>
                <a:cs typeface="Arial" charset="0"/>
              </a:rPr>
              <a:t>Complexity</a:t>
            </a:r>
          </a:p>
        </p:txBody>
      </p:sp>
      <p:sp>
        <p:nvSpPr>
          <p:cNvPr id="200" name="Text Box 10"/>
          <p:cNvSpPr txBox="1">
            <a:spLocks noChangeArrowheads="1"/>
          </p:cNvSpPr>
          <p:nvPr/>
        </p:nvSpPr>
        <p:spPr bwMode="auto">
          <a:xfrm>
            <a:off x="4587875" y="6037263"/>
            <a:ext cx="1052513"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Validation</a:t>
            </a:r>
          </a:p>
          <a:p>
            <a:pPr algn="ctr">
              <a:defRPr/>
            </a:pPr>
            <a:r>
              <a:rPr lang="en-US" sz="1400" b="1" i="1" dirty="0">
                <a:solidFill>
                  <a:schemeClr val="tx2">
                    <a:lumMod val="60000"/>
                    <a:lumOff val="40000"/>
                  </a:schemeClr>
                </a:solidFill>
                <a:latin typeface="Arial Narrow" pitchFamily="34" charset="0"/>
                <a:cs typeface="Arial" charset="0"/>
              </a:rPr>
              <a:t>Assessment</a:t>
            </a:r>
          </a:p>
        </p:txBody>
      </p:sp>
      <p:sp>
        <p:nvSpPr>
          <p:cNvPr id="201" name="Rectangle 27"/>
          <p:cNvSpPr>
            <a:spLocks noChangeArrowheads="1"/>
          </p:cNvSpPr>
          <p:nvPr/>
        </p:nvSpPr>
        <p:spPr bwMode="auto">
          <a:xfrm>
            <a:off x="5745163" y="4191000"/>
            <a:ext cx="27035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tx2"/>
                </a:solidFill>
                <a:latin typeface="Arial Narrow" panose="020B0606020202030204" pitchFamily="34" charset="0"/>
              </a:rPr>
              <a:t>Rate model performance using </a:t>
            </a:r>
            <a:r>
              <a:rPr lang="en-US" altLang="en-US" b="1" u="sng" dirty="0">
                <a:solidFill>
                  <a:schemeClr val="tx2"/>
                </a:solidFill>
                <a:latin typeface="Arial Narrow" panose="020B0606020202030204" pitchFamily="34" charset="0"/>
              </a:rPr>
              <a:t>validation data</a:t>
            </a:r>
            <a:r>
              <a:rPr lang="en-US" altLang="en-US" b="1" dirty="0">
                <a:solidFill>
                  <a:schemeClr val="tx2"/>
                </a:solidFill>
                <a:latin typeface="Arial Narrow" panose="020B0606020202030204" pitchFamily="34" charset="0"/>
              </a:rPr>
              <a:t>.</a:t>
            </a:r>
          </a:p>
        </p:txBody>
      </p:sp>
      <p:grpSp>
        <p:nvGrpSpPr>
          <p:cNvPr id="202" name="Group 243"/>
          <p:cNvGrpSpPr>
            <a:grpSpLocks/>
          </p:cNvGrpSpPr>
          <p:nvPr/>
        </p:nvGrpSpPr>
        <p:grpSpPr bwMode="auto">
          <a:xfrm>
            <a:off x="815975" y="1462088"/>
            <a:ext cx="3455988" cy="2101850"/>
            <a:chOff x="763588" y="1568450"/>
            <a:chExt cx="3455987" cy="2101850"/>
          </a:xfrm>
        </p:grpSpPr>
        <p:sp>
          <p:nvSpPr>
            <p:cNvPr id="203"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4"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5" name="Rectangle 204"/>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6"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7" name="Rectangle 206"/>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8"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9" name="Rectangle 208"/>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0"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1" name="Rectangle 210"/>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2"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3" name="Rectangle 212"/>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4"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5"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7"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8"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9"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0"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1"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2"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3"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4"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5"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8"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29" name="Group 171"/>
            <p:cNvGrpSpPr>
              <a:grpSpLocks/>
            </p:cNvGrpSpPr>
            <p:nvPr/>
          </p:nvGrpSpPr>
          <p:grpSpPr bwMode="auto">
            <a:xfrm>
              <a:off x="785813" y="1582738"/>
              <a:ext cx="660400" cy="322262"/>
              <a:chOff x="769225" y="3995953"/>
              <a:chExt cx="615589" cy="326003"/>
            </a:xfrm>
          </p:grpSpPr>
          <p:sp>
            <p:nvSpPr>
              <p:cNvPr id="270" name="Rectangle 26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71" name="Rectangle 27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0" name="Group 181"/>
            <p:cNvGrpSpPr>
              <a:grpSpLocks/>
            </p:cNvGrpSpPr>
            <p:nvPr/>
          </p:nvGrpSpPr>
          <p:grpSpPr bwMode="auto">
            <a:xfrm>
              <a:off x="1465263" y="1582738"/>
              <a:ext cx="658812" cy="322262"/>
              <a:chOff x="769225" y="3995953"/>
              <a:chExt cx="615589" cy="326003"/>
            </a:xfrm>
          </p:grpSpPr>
          <p:sp>
            <p:nvSpPr>
              <p:cNvPr id="26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9" name="Rectangle 26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1" name="Group 184"/>
            <p:cNvGrpSpPr>
              <a:grpSpLocks/>
            </p:cNvGrpSpPr>
            <p:nvPr/>
          </p:nvGrpSpPr>
          <p:grpSpPr bwMode="auto">
            <a:xfrm>
              <a:off x="2144713" y="1582738"/>
              <a:ext cx="658812" cy="322262"/>
              <a:chOff x="769225" y="3995953"/>
              <a:chExt cx="615589" cy="326003"/>
            </a:xfrm>
          </p:grpSpPr>
          <p:sp>
            <p:nvSpPr>
              <p:cNvPr id="26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7" name="Rectangle 26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2" name="Group 187"/>
            <p:cNvGrpSpPr>
              <a:grpSpLocks/>
            </p:cNvGrpSpPr>
            <p:nvPr/>
          </p:nvGrpSpPr>
          <p:grpSpPr bwMode="auto">
            <a:xfrm>
              <a:off x="2824163" y="1582738"/>
              <a:ext cx="660400" cy="322262"/>
              <a:chOff x="769225" y="3995953"/>
              <a:chExt cx="615589" cy="326003"/>
            </a:xfrm>
          </p:grpSpPr>
          <p:sp>
            <p:nvSpPr>
              <p:cNvPr id="26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5" name="Rectangle 26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33" name="TextBox 232"/>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34" name="Group 121"/>
            <p:cNvGrpSpPr>
              <a:grpSpLocks/>
            </p:cNvGrpSpPr>
            <p:nvPr/>
          </p:nvGrpSpPr>
          <p:grpSpPr bwMode="auto">
            <a:xfrm>
              <a:off x="3516313" y="1568450"/>
              <a:ext cx="703262" cy="2101850"/>
              <a:chOff x="3516313" y="3826177"/>
              <a:chExt cx="703262" cy="2101849"/>
            </a:xfrm>
          </p:grpSpPr>
          <p:sp>
            <p:nvSpPr>
              <p:cNvPr id="255"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56"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1"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2" name="Rectangle 261"/>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3" name="TextBox 262"/>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35" name="Rectangle 234"/>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6" name="Rectangle 235"/>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7" name="Rectangle 236"/>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8" name="Rectangle 237"/>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9" name="Rectangle 238"/>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0" name="Rectangle 239"/>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1" name="Rectangle 240"/>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2" name="Rectangle 241"/>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3" name="Rectangle 242"/>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4" name="Rectangle 243"/>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5" name="Rectangle 244"/>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6" name="Rectangle 245"/>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7" name="Rectangle 246"/>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8" name="Rectangle 247"/>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9" name="Rectangle 248"/>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0" name="Rectangle 249"/>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1" name="Rectangle 250"/>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2" name="Rectangle 251"/>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3" name="Rectangle 252"/>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4" name="Rectangle 253"/>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2" name="Group 342"/>
          <p:cNvGrpSpPr>
            <a:grpSpLocks/>
          </p:cNvGrpSpPr>
          <p:nvPr/>
        </p:nvGrpSpPr>
        <p:grpSpPr bwMode="auto">
          <a:xfrm>
            <a:off x="4572000" y="1462088"/>
            <a:ext cx="3455988" cy="2101850"/>
            <a:chOff x="763588" y="1568450"/>
            <a:chExt cx="3455987" cy="2101850"/>
          </a:xfrm>
        </p:grpSpPr>
        <p:sp>
          <p:nvSpPr>
            <p:cNvPr id="273"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74"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5" name="Rectangle 274"/>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6"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7" name="Rectangle 276"/>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8"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9" name="Rectangle 278"/>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0"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1" name="Rectangle 280"/>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2"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3" name="Rectangle 282"/>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4"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5"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6"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7"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8"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9"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0"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1"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2"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3"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4"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5"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8"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99" name="Group 171"/>
            <p:cNvGrpSpPr>
              <a:grpSpLocks/>
            </p:cNvGrpSpPr>
            <p:nvPr/>
          </p:nvGrpSpPr>
          <p:grpSpPr bwMode="auto">
            <a:xfrm>
              <a:off x="785813" y="1582738"/>
              <a:ext cx="660400" cy="322262"/>
              <a:chOff x="769225" y="3995953"/>
              <a:chExt cx="615589" cy="326003"/>
            </a:xfrm>
          </p:grpSpPr>
          <p:sp>
            <p:nvSpPr>
              <p:cNvPr id="340" name="Rectangle 339"/>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41" name="Rectangle 340"/>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0" name="Group 181"/>
            <p:cNvGrpSpPr>
              <a:grpSpLocks/>
            </p:cNvGrpSpPr>
            <p:nvPr/>
          </p:nvGrpSpPr>
          <p:grpSpPr bwMode="auto">
            <a:xfrm>
              <a:off x="1465263" y="1582738"/>
              <a:ext cx="658812" cy="322262"/>
              <a:chOff x="769225" y="3995953"/>
              <a:chExt cx="615589" cy="326003"/>
            </a:xfrm>
          </p:grpSpPr>
          <p:sp>
            <p:nvSpPr>
              <p:cNvPr id="338"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9" name="Rectangle 338"/>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1" name="Group 184"/>
            <p:cNvGrpSpPr>
              <a:grpSpLocks/>
            </p:cNvGrpSpPr>
            <p:nvPr/>
          </p:nvGrpSpPr>
          <p:grpSpPr bwMode="auto">
            <a:xfrm>
              <a:off x="2144713" y="1582738"/>
              <a:ext cx="658812" cy="322262"/>
              <a:chOff x="769225" y="3995953"/>
              <a:chExt cx="615589" cy="326003"/>
            </a:xfrm>
          </p:grpSpPr>
          <p:sp>
            <p:nvSpPr>
              <p:cNvPr id="336"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7" name="Rectangle 336"/>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2" name="Group 187"/>
            <p:cNvGrpSpPr>
              <a:grpSpLocks/>
            </p:cNvGrpSpPr>
            <p:nvPr/>
          </p:nvGrpSpPr>
          <p:grpSpPr bwMode="auto">
            <a:xfrm>
              <a:off x="2824163" y="1582738"/>
              <a:ext cx="660400" cy="322262"/>
              <a:chOff x="769225" y="3995953"/>
              <a:chExt cx="615589" cy="326003"/>
            </a:xfrm>
          </p:grpSpPr>
          <p:sp>
            <p:nvSpPr>
              <p:cNvPr id="334"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5" name="Rectangle 334"/>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03" name="TextBox 302"/>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304" name="Group 121"/>
            <p:cNvGrpSpPr>
              <a:grpSpLocks/>
            </p:cNvGrpSpPr>
            <p:nvPr/>
          </p:nvGrpSpPr>
          <p:grpSpPr bwMode="auto">
            <a:xfrm>
              <a:off x="3516313" y="1568450"/>
              <a:ext cx="703262" cy="2101850"/>
              <a:chOff x="3516313" y="3826177"/>
              <a:chExt cx="703262" cy="2101849"/>
            </a:xfrm>
          </p:grpSpPr>
          <p:sp>
            <p:nvSpPr>
              <p:cNvPr id="325"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326"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7"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8"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9"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0"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1"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2" name="Rectangle 331"/>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3" name="TextBox 332"/>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305" name="Rectangle 304"/>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6" name="Rectangle 305"/>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7" name="Rectangle 306"/>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8" name="Rectangle 307"/>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9" name="Rectangle 308"/>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0" name="Rectangle 309"/>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1" name="Rectangle 310"/>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2" name="Rectangle 311"/>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3" name="Rectangle 312"/>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4" name="Rectangle 313"/>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5" name="Rectangle 314"/>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6" name="Rectangle 315"/>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7" name="Rectangle 316"/>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8" name="Rectangle 317"/>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9" name="Rectangle 318"/>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0" name="Rectangle 319"/>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1" name="Rectangle 320"/>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2" name="Rectangle 321"/>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3" name="Rectangle 322"/>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4" name="Rectangle 323"/>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3797013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a:bodyPr>
          <a:lstStyle/>
          <a:p>
            <a:r>
              <a:rPr lang="en-US" altLang="en-US" dirty="0"/>
              <a:t>Model Selection</a:t>
            </a:r>
          </a:p>
        </p:txBody>
      </p:sp>
      <p:sp>
        <p:nvSpPr>
          <p:cNvPr id="5" name="Content Placeholder 4"/>
          <p:cNvSpPr>
            <a:spLocks noGrp="1"/>
          </p:cNvSpPr>
          <p:nvPr>
            <p:ph idx="1"/>
          </p:nvPr>
        </p:nvSpPr>
        <p:spPr>
          <a:xfrm>
            <a:off x="1097543" y="1429304"/>
            <a:ext cx="8046457" cy="6045693"/>
          </a:xfrm>
        </p:spPr>
        <p:txBody>
          <a:bodyPr>
            <a:normAutofit/>
          </a:bodyPr>
          <a:lstStyle/>
          <a:p>
            <a:pPr marL="457200" lvl="1" indent="0">
              <a:buNone/>
            </a:pPr>
            <a:endParaRPr lang="en-CA" dirty="0"/>
          </a:p>
          <a:p>
            <a:pPr lvl="1"/>
            <a:endParaRPr lang="en-CA" dirty="0"/>
          </a:p>
        </p:txBody>
      </p:sp>
      <p:grpSp>
        <p:nvGrpSpPr>
          <p:cNvPr id="151" name="Group 241"/>
          <p:cNvGrpSpPr>
            <a:grpSpLocks/>
          </p:cNvGrpSpPr>
          <p:nvPr/>
        </p:nvGrpSpPr>
        <p:grpSpPr bwMode="auto">
          <a:xfrm>
            <a:off x="4741523" y="3896398"/>
            <a:ext cx="687387" cy="153988"/>
            <a:chOff x="4371975" y="4524375"/>
            <a:chExt cx="638175" cy="142875"/>
          </a:xfrm>
          <a:solidFill>
            <a:schemeClr val="bg2">
              <a:lumMod val="20000"/>
              <a:lumOff val="80000"/>
            </a:schemeClr>
          </a:solidFill>
        </p:grpSpPr>
        <p:sp>
          <p:nvSpPr>
            <p:cNvPr id="152" name="5-Point Star 151"/>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3" name="5-Point Star 152"/>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4" name="5-Point Star 153"/>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5" name="5-Point Star 154"/>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6" name="5-Point Star 155"/>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grpSp>
      <p:grpSp>
        <p:nvGrpSpPr>
          <p:cNvPr id="157" name="Group 247"/>
          <p:cNvGrpSpPr>
            <a:grpSpLocks/>
          </p:cNvGrpSpPr>
          <p:nvPr/>
        </p:nvGrpSpPr>
        <p:grpSpPr bwMode="auto">
          <a:xfrm>
            <a:off x="4741523" y="4319479"/>
            <a:ext cx="687388" cy="153988"/>
            <a:chOff x="4371975" y="4524375"/>
            <a:chExt cx="638175" cy="142875"/>
          </a:xfrm>
          <a:solidFill>
            <a:schemeClr val="bg2">
              <a:lumMod val="20000"/>
              <a:lumOff val="80000"/>
            </a:schemeClr>
          </a:solidFill>
        </p:grpSpPr>
        <p:sp>
          <p:nvSpPr>
            <p:cNvPr id="158" name="5-Point Star 157"/>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59" name="5-Point Star 158"/>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60" name="5-Point Star 159"/>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61" name="5-Point Star 160"/>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62" name="5-Point Star 161"/>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grpSp>
      <p:grpSp>
        <p:nvGrpSpPr>
          <p:cNvPr id="163" name="Group 259"/>
          <p:cNvGrpSpPr>
            <a:grpSpLocks/>
          </p:cNvGrpSpPr>
          <p:nvPr/>
        </p:nvGrpSpPr>
        <p:grpSpPr bwMode="auto">
          <a:xfrm>
            <a:off x="4741523" y="5175166"/>
            <a:ext cx="687387" cy="153988"/>
            <a:chOff x="4371975" y="4524375"/>
            <a:chExt cx="638175" cy="142875"/>
          </a:xfrm>
          <a:solidFill>
            <a:schemeClr val="bg2">
              <a:lumMod val="20000"/>
              <a:lumOff val="80000"/>
            </a:schemeClr>
          </a:solidFill>
        </p:grpSpPr>
        <p:sp>
          <p:nvSpPr>
            <p:cNvPr id="164" name="5-Point Star 163"/>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5" name="5-Point Star 164"/>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6" name="5-Point Star 165"/>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7" name="5-Point Star 166"/>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68" name="5-Point Star 167"/>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69" name="Group 265"/>
          <p:cNvGrpSpPr>
            <a:grpSpLocks/>
          </p:cNvGrpSpPr>
          <p:nvPr/>
        </p:nvGrpSpPr>
        <p:grpSpPr bwMode="auto">
          <a:xfrm>
            <a:off x="4741523" y="5588724"/>
            <a:ext cx="687388" cy="153988"/>
            <a:chOff x="4371975" y="4524375"/>
            <a:chExt cx="638175" cy="142875"/>
          </a:xfrm>
          <a:solidFill>
            <a:schemeClr val="bg2">
              <a:lumMod val="20000"/>
              <a:lumOff val="80000"/>
            </a:schemeClr>
          </a:solidFill>
        </p:grpSpPr>
        <p:sp>
          <p:nvSpPr>
            <p:cNvPr id="170" name="5-Point Star 169"/>
            <p:cNvSpPr/>
            <p:nvPr/>
          </p:nvSpPr>
          <p:spPr bwMode="auto">
            <a:xfrm>
              <a:off x="4371975"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1" name="5-Point Star 170"/>
            <p:cNvSpPr/>
            <p:nvPr/>
          </p:nvSpPr>
          <p:spPr bwMode="auto">
            <a:xfrm>
              <a:off x="4495778"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2" name="5-Point Star 171"/>
            <p:cNvSpPr/>
            <p:nvPr/>
          </p:nvSpPr>
          <p:spPr bwMode="auto">
            <a:xfrm>
              <a:off x="4619581"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3" name="5-Point Star 172"/>
            <p:cNvSpPr/>
            <p:nvPr/>
          </p:nvSpPr>
          <p:spPr bwMode="auto">
            <a:xfrm>
              <a:off x="4743384"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74" name="5-Point Star 173"/>
            <p:cNvSpPr/>
            <p:nvPr/>
          </p:nvSpPr>
          <p:spPr bwMode="auto">
            <a:xfrm>
              <a:off x="4867187" y="4524375"/>
              <a:ext cx="142963" cy="142875"/>
            </a:xfrm>
            <a:prstGeom prst="star5">
              <a:avLst/>
            </a:prstGeom>
            <a:grpFill/>
            <a:ln w="3175" cap="flat" cmpd="sng" algn="ctr">
              <a:solidFill>
                <a:schemeClr val="bg2">
                  <a:lumMod val="20000"/>
                  <a:lumOff val="80000"/>
                </a:schemeClr>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175" name="model5"/>
          <p:cNvGrpSpPr>
            <a:grpSpLocks/>
          </p:cNvGrpSpPr>
          <p:nvPr/>
        </p:nvGrpSpPr>
        <p:grpSpPr bwMode="auto">
          <a:xfrm>
            <a:off x="3856235" y="5408225"/>
            <a:ext cx="528638" cy="612775"/>
            <a:chOff x="2870473" y="3975320"/>
            <a:chExt cx="528697" cy="613234"/>
          </a:xfrm>
          <a:solidFill>
            <a:schemeClr val="bg2">
              <a:lumMod val="20000"/>
              <a:lumOff val="80000"/>
            </a:schemeClr>
          </a:solidFill>
        </p:grpSpPr>
        <p:sp>
          <p:nvSpPr>
            <p:cNvPr id="176" name="Isosceles Triangle 175"/>
            <p:cNvSpPr/>
            <p:nvPr/>
          </p:nvSpPr>
          <p:spPr bwMode="auto">
            <a:xfrm rot="5400000">
              <a:off x="2816313" y="4029480"/>
              <a:ext cx="562396"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88900" tIns="88900" rIns="88900" bIns="88900"/>
            <a:lstStyle/>
            <a:p>
              <a:pPr algn="ctr">
                <a:defRPr/>
              </a:pPr>
              <a:endParaRPr lang="en-US" dirty="0">
                <a:latin typeface="Arial"/>
                <a:cs typeface="Arial" charset="0"/>
              </a:endParaRPr>
            </a:p>
          </p:txBody>
        </p:sp>
        <p:sp>
          <p:nvSpPr>
            <p:cNvPr id="177"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5</a:t>
              </a:r>
            </a:p>
          </p:txBody>
        </p:sp>
      </p:grpSp>
      <p:grpSp>
        <p:nvGrpSpPr>
          <p:cNvPr id="178" name="model4"/>
          <p:cNvGrpSpPr>
            <a:grpSpLocks/>
          </p:cNvGrpSpPr>
          <p:nvPr/>
        </p:nvGrpSpPr>
        <p:grpSpPr bwMode="auto">
          <a:xfrm>
            <a:off x="3856235" y="4990713"/>
            <a:ext cx="528638" cy="612775"/>
            <a:chOff x="2870473" y="3975320"/>
            <a:chExt cx="528697" cy="613234"/>
          </a:xfrm>
          <a:solidFill>
            <a:schemeClr val="bg2">
              <a:lumMod val="20000"/>
              <a:lumOff val="80000"/>
            </a:schemeClr>
          </a:solidFill>
        </p:grpSpPr>
        <p:sp>
          <p:nvSpPr>
            <p:cNvPr id="179" name="Isosceles Triangle 178"/>
            <p:cNvSpPr/>
            <p:nvPr/>
          </p:nvSpPr>
          <p:spPr bwMode="auto">
            <a:xfrm rot="5400000">
              <a:off x="2816313" y="4029480"/>
              <a:ext cx="562396"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88900" tIns="88900" rIns="88900" bIns="88900"/>
            <a:lstStyle/>
            <a:p>
              <a:pPr algn="ctr">
                <a:defRPr/>
              </a:pPr>
              <a:endParaRPr lang="en-US" dirty="0">
                <a:latin typeface="Arial"/>
                <a:cs typeface="Arial" charset="0"/>
              </a:endParaRPr>
            </a:p>
          </p:txBody>
        </p:sp>
        <p:sp>
          <p:nvSpPr>
            <p:cNvPr id="180" name="TextBox 127"/>
            <p:cNvSpPr txBox="1">
              <a:spLocks noChangeArrowheads="1"/>
            </p:cNvSpPr>
            <p:nvPr/>
          </p:nvSpPr>
          <p:spPr bwMode="auto">
            <a:xfrm>
              <a:off x="3132440" y="4280348"/>
              <a:ext cx="266730"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4</a:t>
              </a:r>
            </a:p>
          </p:txBody>
        </p:sp>
      </p:grpSp>
      <p:grpSp>
        <p:nvGrpSpPr>
          <p:cNvPr id="181" name="model2"/>
          <p:cNvGrpSpPr>
            <a:grpSpLocks/>
          </p:cNvGrpSpPr>
          <p:nvPr/>
        </p:nvGrpSpPr>
        <p:grpSpPr bwMode="auto">
          <a:xfrm>
            <a:off x="3856235" y="4154100"/>
            <a:ext cx="528638" cy="614363"/>
            <a:chOff x="2870473" y="3975320"/>
            <a:chExt cx="528697" cy="613234"/>
          </a:xfrm>
          <a:solidFill>
            <a:schemeClr val="bg2">
              <a:lumMod val="20000"/>
              <a:lumOff val="80000"/>
            </a:schemeClr>
          </a:solidFill>
        </p:grpSpPr>
        <p:sp>
          <p:nvSpPr>
            <p:cNvPr id="182" name="Isosceles Triangle 181"/>
            <p:cNvSpPr/>
            <p:nvPr/>
          </p:nvSpPr>
          <p:spPr bwMode="auto">
            <a:xfrm rot="5400000">
              <a:off x="2816247" y="4029546"/>
              <a:ext cx="562527" cy="454076"/>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88900" tIns="88900" rIns="88900" bIns="88900"/>
            <a:lstStyle/>
            <a:p>
              <a:pPr algn="ctr">
                <a:defRPr/>
              </a:pPr>
              <a:endParaRPr lang="en-US" dirty="0">
                <a:latin typeface="Arial"/>
                <a:cs typeface="Arial" charset="0"/>
              </a:endParaRPr>
            </a:p>
          </p:txBody>
        </p:sp>
        <p:sp>
          <p:nvSpPr>
            <p:cNvPr id="183" name="TextBox 127"/>
            <p:cNvSpPr txBox="1">
              <a:spLocks noChangeArrowheads="1"/>
            </p:cNvSpPr>
            <p:nvPr/>
          </p:nvSpPr>
          <p:spPr bwMode="auto">
            <a:xfrm>
              <a:off x="3132440" y="4281145"/>
              <a:ext cx="266730" cy="307409"/>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2</a:t>
              </a:r>
            </a:p>
          </p:txBody>
        </p:sp>
      </p:grpSp>
      <p:grpSp>
        <p:nvGrpSpPr>
          <p:cNvPr id="184" name="model1"/>
          <p:cNvGrpSpPr>
            <a:grpSpLocks/>
          </p:cNvGrpSpPr>
          <p:nvPr/>
        </p:nvGrpSpPr>
        <p:grpSpPr bwMode="auto">
          <a:xfrm>
            <a:off x="3856235" y="3736588"/>
            <a:ext cx="538163" cy="612775"/>
            <a:chOff x="2870473" y="3975320"/>
            <a:chExt cx="538315" cy="613234"/>
          </a:xfrm>
          <a:solidFill>
            <a:schemeClr val="bg2">
              <a:lumMod val="20000"/>
              <a:lumOff val="80000"/>
            </a:schemeClr>
          </a:solidFill>
        </p:grpSpPr>
        <p:sp>
          <p:nvSpPr>
            <p:cNvPr id="185" name="Isosceles Triangle 184"/>
            <p:cNvSpPr/>
            <p:nvPr/>
          </p:nvSpPr>
          <p:spPr bwMode="auto">
            <a:xfrm rot="5400000">
              <a:off x="2816352" y="4029441"/>
              <a:ext cx="562396" cy="454153"/>
            </a:xfrm>
            <a:prstGeom prst="triangle">
              <a:avLst/>
            </a:prstGeom>
            <a:solidFill>
              <a:schemeClr val="tx2">
                <a:lumMod val="20000"/>
                <a:lumOff val="80000"/>
              </a:schemeClr>
            </a:solidFill>
            <a:ln w="38100" cap="flat" cmpd="sng" algn="ctr">
              <a:noFill/>
              <a:prstDash val="solid"/>
              <a:round/>
              <a:headEnd type="none" w="med" len="med"/>
              <a:tailEnd type="none" w="med" len="med"/>
            </a:ln>
            <a:effectLst>
              <a:outerShdw blurRad="50800" dist="38100" dir="2700000" algn="tl" rotWithShape="0">
                <a:schemeClr val="bg2">
                  <a:lumMod val="40000"/>
                  <a:lumOff val="60000"/>
                  <a:alpha val="40000"/>
                </a:schemeClr>
              </a:outerShdw>
            </a:effectLst>
          </p:spPr>
          <p:txBody>
            <a:bodyPr lIns="88900" tIns="88900" rIns="88900" bIns="88900"/>
            <a:lstStyle/>
            <a:p>
              <a:pPr algn="ctr">
                <a:defRPr/>
              </a:pPr>
              <a:endParaRPr lang="en-US" dirty="0">
                <a:solidFill>
                  <a:schemeClr val="tx2">
                    <a:lumMod val="40000"/>
                    <a:lumOff val="60000"/>
                  </a:schemeClr>
                </a:solidFill>
                <a:latin typeface="Arial"/>
                <a:cs typeface="Arial" charset="0"/>
              </a:endParaRPr>
            </a:p>
          </p:txBody>
        </p:sp>
        <p:sp>
          <p:nvSpPr>
            <p:cNvPr id="186" name="TextBox 127"/>
            <p:cNvSpPr txBox="1">
              <a:spLocks noChangeArrowheads="1"/>
            </p:cNvSpPr>
            <p:nvPr/>
          </p:nvSpPr>
          <p:spPr bwMode="auto">
            <a:xfrm>
              <a:off x="3132485" y="4280348"/>
              <a:ext cx="276303" cy="308206"/>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1</a:t>
              </a:r>
            </a:p>
          </p:txBody>
        </p:sp>
      </p:grpSp>
      <p:sp>
        <p:nvSpPr>
          <p:cNvPr id="187" name="Isosceles Triangle 186"/>
          <p:cNvSpPr/>
          <p:nvPr/>
        </p:nvSpPr>
        <p:spPr bwMode="auto">
          <a:xfrm rot="5400000">
            <a:off x="3803650" y="4629150"/>
            <a:ext cx="561975" cy="454025"/>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88" name="TextBox 127"/>
          <p:cNvSpPr txBox="1">
            <a:spLocks noChangeArrowheads="1"/>
          </p:cNvSpPr>
          <p:nvPr/>
        </p:nvSpPr>
        <p:spPr bwMode="auto">
          <a:xfrm>
            <a:off x="4119563" y="4879975"/>
            <a:ext cx="266700" cy="307975"/>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3</a:t>
            </a:r>
          </a:p>
        </p:txBody>
      </p:sp>
      <p:sp>
        <p:nvSpPr>
          <p:cNvPr id="190" name="Text Box 10"/>
          <p:cNvSpPr txBox="1">
            <a:spLocks noChangeArrowheads="1"/>
          </p:cNvSpPr>
          <p:nvPr/>
        </p:nvSpPr>
        <p:spPr bwMode="auto">
          <a:xfrm>
            <a:off x="873125" y="1101725"/>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191" name="Text Box 10"/>
          <p:cNvSpPr txBox="1">
            <a:spLocks noChangeArrowheads="1"/>
          </p:cNvSpPr>
          <p:nvPr/>
        </p:nvSpPr>
        <p:spPr bwMode="auto">
          <a:xfrm>
            <a:off x="4656138" y="1101725"/>
            <a:ext cx="1541462" cy="368300"/>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Validation Data</a:t>
            </a:r>
          </a:p>
        </p:txBody>
      </p:sp>
      <p:grpSp>
        <p:nvGrpSpPr>
          <p:cNvPr id="192" name="Group 253"/>
          <p:cNvGrpSpPr>
            <a:grpSpLocks/>
          </p:cNvGrpSpPr>
          <p:nvPr/>
        </p:nvGrpSpPr>
        <p:grpSpPr bwMode="auto">
          <a:xfrm>
            <a:off x="4743450" y="4745038"/>
            <a:ext cx="688975" cy="153987"/>
            <a:chOff x="4371975" y="4524375"/>
            <a:chExt cx="638175" cy="142875"/>
          </a:xfrm>
        </p:grpSpPr>
        <p:sp>
          <p:nvSpPr>
            <p:cNvPr id="193" name="5-Point Star 192"/>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5-Point Star 193"/>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5-Point Star 194"/>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5-Point Star 195"/>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5-Point Star 196"/>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198" name="Text Box 10"/>
          <p:cNvSpPr txBox="1">
            <a:spLocks noChangeArrowheads="1"/>
          </p:cNvSpPr>
          <p:nvPr/>
        </p:nvSpPr>
        <p:spPr bwMode="auto">
          <a:xfrm>
            <a:off x="3563938" y="6045200"/>
            <a:ext cx="979487"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Model</a:t>
            </a:r>
          </a:p>
          <a:p>
            <a:pPr algn="ctr">
              <a:defRPr/>
            </a:pPr>
            <a:r>
              <a:rPr lang="en-US" sz="1400" b="1" i="1" dirty="0">
                <a:solidFill>
                  <a:schemeClr val="tx2">
                    <a:lumMod val="60000"/>
                    <a:lumOff val="40000"/>
                  </a:schemeClr>
                </a:solidFill>
                <a:latin typeface="Arial Narrow" pitchFamily="34" charset="0"/>
                <a:cs typeface="Arial" charset="0"/>
              </a:rPr>
              <a:t>Complexity</a:t>
            </a:r>
          </a:p>
        </p:txBody>
      </p:sp>
      <p:sp>
        <p:nvSpPr>
          <p:cNvPr id="199" name="Text Box 10"/>
          <p:cNvSpPr txBox="1">
            <a:spLocks noChangeArrowheads="1"/>
          </p:cNvSpPr>
          <p:nvPr/>
        </p:nvSpPr>
        <p:spPr bwMode="auto">
          <a:xfrm>
            <a:off x="4587875" y="6037263"/>
            <a:ext cx="1052513" cy="523875"/>
          </a:xfrm>
          <a:prstGeom prst="rect">
            <a:avLst/>
          </a:prstGeom>
          <a:noFill/>
          <a:ln w="28575">
            <a:noFill/>
            <a:miter lim="800000"/>
            <a:headEnd/>
            <a:tailEnd type="none" w="med" len="lg"/>
          </a:ln>
        </p:spPr>
        <p:txBody>
          <a:bodyPr wrap="none">
            <a:spAutoFit/>
          </a:bodyPr>
          <a:lstStyle/>
          <a:p>
            <a:pPr algn="ctr">
              <a:defRPr/>
            </a:pPr>
            <a:r>
              <a:rPr lang="en-US" sz="1400" b="1" i="1" dirty="0">
                <a:solidFill>
                  <a:schemeClr val="tx2">
                    <a:lumMod val="60000"/>
                    <a:lumOff val="40000"/>
                  </a:schemeClr>
                </a:solidFill>
                <a:latin typeface="Arial Narrow" pitchFamily="34" charset="0"/>
                <a:cs typeface="Arial" charset="0"/>
              </a:rPr>
              <a:t>Validation</a:t>
            </a:r>
          </a:p>
          <a:p>
            <a:pPr algn="ctr">
              <a:defRPr/>
            </a:pPr>
            <a:r>
              <a:rPr lang="en-US" sz="1400" b="1" i="1" dirty="0">
                <a:solidFill>
                  <a:schemeClr val="tx2">
                    <a:lumMod val="60000"/>
                    <a:lumOff val="40000"/>
                  </a:schemeClr>
                </a:solidFill>
                <a:latin typeface="Arial Narrow" pitchFamily="34" charset="0"/>
                <a:cs typeface="Arial" charset="0"/>
              </a:rPr>
              <a:t>Assessment</a:t>
            </a:r>
          </a:p>
        </p:txBody>
      </p:sp>
      <p:sp>
        <p:nvSpPr>
          <p:cNvPr id="200" name="Rectangle 27"/>
          <p:cNvSpPr>
            <a:spLocks noChangeArrowheads="1"/>
          </p:cNvSpPr>
          <p:nvPr/>
        </p:nvSpPr>
        <p:spPr bwMode="auto">
          <a:xfrm>
            <a:off x="5651500" y="4202113"/>
            <a:ext cx="3219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tx2"/>
                </a:solidFill>
                <a:latin typeface="Arial Narrow" panose="020B0606020202030204" pitchFamily="34" charset="0"/>
              </a:rPr>
              <a:t>Select the simplest model with the highest validation assessment.</a:t>
            </a:r>
          </a:p>
        </p:txBody>
      </p:sp>
      <p:grpSp>
        <p:nvGrpSpPr>
          <p:cNvPr id="201" name="Group 241"/>
          <p:cNvGrpSpPr>
            <a:grpSpLocks/>
          </p:cNvGrpSpPr>
          <p:nvPr/>
        </p:nvGrpSpPr>
        <p:grpSpPr bwMode="auto">
          <a:xfrm>
            <a:off x="815975" y="1462088"/>
            <a:ext cx="3455988" cy="2101850"/>
            <a:chOff x="763588" y="1568450"/>
            <a:chExt cx="3455987" cy="2101850"/>
          </a:xfrm>
        </p:grpSpPr>
        <p:sp>
          <p:nvSpPr>
            <p:cNvPr id="20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4" name="Rectangle 20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6" name="Rectangle 20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20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0" name="Rectangle 20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28" name="Group 171"/>
            <p:cNvGrpSpPr>
              <a:grpSpLocks/>
            </p:cNvGrpSpPr>
            <p:nvPr/>
          </p:nvGrpSpPr>
          <p:grpSpPr bwMode="auto">
            <a:xfrm>
              <a:off x="785813" y="1582738"/>
              <a:ext cx="660400" cy="322262"/>
              <a:chOff x="769225" y="3995953"/>
              <a:chExt cx="615589" cy="326003"/>
            </a:xfrm>
          </p:grpSpPr>
          <p:sp>
            <p:nvSpPr>
              <p:cNvPr id="269" name="Rectangle 26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70" name="Rectangle 26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29" name="Group 181"/>
            <p:cNvGrpSpPr>
              <a:grpSpLocks/>
            </p:cNvGrpSpPr>
            <p:nvPr/>
          </p:nvGrpSpPr>
          <p:grpSpPr bwMode="auto">
            <a:xfrm>
              <a:off x="1465263" y="1582738"/>
              <a:ext cx="658812" cy="322262"/>
              <a:chOff x="769225" y="3995953"/>
              <a:chExt cx="615589" cy="326003"/>
            </a:xfrm>
          </p:grpSpPr>
          <p:sp>
            <p:nvSpPr>
              <p:cNvPr id="26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8" name="Rectangle 26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0" name="Group 184"/>
            <p:cNvGrpSpPr>
              <a:grpSpLocks/>
            </p:cNvGrpSpPr>
            <p:nvPr/>
          </p:nvGrpSpPr>
          <p:grpSpPr bwMode="auto">
            <a:xfrm>
              <a:off x="2144713" y="1582738"/>
              <a:ext cx="658812" cy="322262"/>
              <a:chOff x="769225" y="3995953"/>
              <a:chExt cx="615589" cy="326003"/>
            </a:xfrm>
          </p:grpSpPr>
          <p:sp>
            <p:nvSpPr>
              <p:cNvPr id="26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 name="Rectangle 26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1" name="Group 187"/>
            <p:cNvGrpSpPr>
              <a:grpSpLocks/>
            </p:cNvGrpSpPr>
            <p:nvPr/>
          </p:nvGrpSpPr>
          <p:grpSpPr bwMode="auto">
            <a:xfrm>
              <a:off x="2824163" y="1582738"/>
              <a:ext cx="660400" cy="322262"/>
              <a:chOff x="769225" y="3995953"/>
              <a:chExt cx="615589" cy="326003"/>
            </a:xfrm>
          </p:grpSpPr>
          <p:sp>
            <p:nvSpPr>
              <p:cNvPr id="26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4" name="Rectangle 26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32" name="TextBox 23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33" name="Group 121"/>
            <p:cNvGrpSpPr>
              <a:grpSpLocks/>
            </p:cNvGrpSpPr>
            <p:nvPr/>
          </p:nvGrpSpPr>
          <p:grpSpPr bwMode="auto">
            <a:xfrm>
              <a:off x="3516313" y="1568450"/>
              <a:ext cx="703262" cy="2101850"/>
              <a:chOff x="3516313" y="3826177"/>
              <a:chExt cx="703262" cy="2101849"/>
            </a:xfrm>
          </p:grpSpPr>
          <p:sp>
            <p:nvSpPr>
              <p:cNvPr id="25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5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1" name="Rectangle 26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2" name="TextBox 26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34" name="Rectangle 23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5" name="Rectangle 23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6" name="Rectangle 23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7" name="Rectangle 23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8" name="Rectangle 23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9" name="Rectangle 23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0" name="Rectangle 23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1" name="Rectangle 24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2" name="Rectangle 24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3" name="Rectangle 24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4" name="Rectangle 24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5" name="Rectangle 24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6" name="Rectangle 24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7" name="Rectangle 24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8" name="Rectangle 24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9" name="Rectangle 24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0" name="Rectangle 24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1" name="Rectangle 25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2" name="Rectangle 25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3" name="Rectangle 25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1" name="Group 351"/>
          <p:cNvGrpSpPr>
            <a:grpSpLocks/>
          </p:cNvGrpSpPr>
          <p:nvPr/>
        </p:nvGrpSpPr>
        <p:grpSpPr bwMode="auto">
          <a:xfrm>
            <a:off x="4572000" y="1462088"/>
            <a:ext cx="3455988" cy="2101850"/>
            <a:chOff x="763588" y="1568450"/>
            <a:chExt cx="3455987" cy="2101850"/>
          </a:xfrm>
        </p:grpSpPr>
        <p:sp>
          <p:nvSpPr>
            <p:cNvPr id="2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4" name="Rectangle 2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6" name="Rectangle 2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8" name="Rectangle 2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0" name="Rectangle 2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2" name="Rectangle 2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98" name="Group 171"/>
            <p:cNvGrpSpPr>
              <a:grpSpLocks/>
            </p:cNvGrpSpPr>
            <p:nvPr/>
          </p:nvGrpSpPr>
          <p:grpSpPr bwMode="auto">
            <a:xfrm>
              <a:off x="785813" y="1582738"/>
              <a:ext cx="660400" cy="322262"/>
              <a:chOff x="769225" y="3995953"/>
              <a:chExt cx="615589" cy="326003"/>
            </a:xfrm>
          </p:grpSpPr>
          <p:sp>
            <p:nvSpPr>
              <p:cNvPr id="339" name="Rectangle 3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40" name="Rectangle 3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99" name="Group 181"/>
            <p:cNvGrpSpPr>
              <a:grpSpLocks/>
            </p:cNvGrpSpPr>
            <p:nvPr/>
          </p:nvGrpSpPr>
          <p:grpSpPr bwMode="auto">
            <a:xfrm>
              <a:off x="1465263" y="1582738"/>
              <a:ext cx="658812" cy="322262"/>
              <a:chOff x="769225" y="3995953"/>
              <a:chExt cx="615589" cy="326003"/>
            </a:xfrm>
          </p:grpSpPr>
          <p:sp>
            <p:nvSpPr>
              <p:cNvPr id="3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8" name="Rectangle 3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0" name="Group 184"/>
            <p:cNvGrpSpPr>
              <a:grpSpLocks/>
            </p:cNvGrpSpPr>
            <p:nvPr/>
          </p:nvGrpSpPr>
          <p:grpSpPr bwMode="auto">
            <a:xfrm>
              <a:off x="2144713" y="1582738"/>
              <a:ext cx="658812" cy="322262"/>
              <a:chOff x="769225" y="3995953"/>
              <a:chExt cx="615589" cy="326003"/>
            </a:xfrm>
          </p:grpSpPr>
          <p:sp>
            <p:nvSpPr>
              <p:cNvPr id="3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6" name="Rectangle 3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1" name="Group 187"/>
            <p:cNvGrpSpPr>
              <a:grpSpLocks/>
            </p:cNvGrpSpPr>
            <p:nvPr/>
          </p:nvGrpSpPr>
          <p:grpSpPr bwMode="auto">
            <a:xfrm>
              <a:off x="2824163" y="1582738"/>
              <a:ext cx="660400" cy="322262"/>
              <a:chOff x="769225" y="3995953"/>
              <a:chExt cx="615589" cy="326003"/>
            </a:xfrm>
          </p:grpSpPr>
          <p:sp>
            <p:nvSpPr>
              <p:cNvPr id="3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4" name="Rectangle 3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02" name="TextBox 30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303" name="Group 121"/>
            <p:cNvGrpSpPr>
              <a:grpSpLocks/>
            </p:cNvGrpSpPr>
            <p:nvPr/>
          </p:nvGrpSpPr>
          <p:grpSpPr bwMode="auto">
            <a:xfrm>
              <a:off x="3516313" y="1568450"/>
              <a:ext cx="703262" cy="2101850"/>
              <a:chOff x="3516313" y="3826177"/>
              <a:chExt cx="703262" cy="2101849"/>
            </a:xfrm>
          </p:grpSpPr>
          <p:sp>
            <p:nvSpPr>
              <p:cNvPr id="3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3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1" name="Rectangle 3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2" name="TextBox 33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304" name="Rectangle 3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5" name="Rectangle 3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6" name="Rectangle 3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7" name="Rectangle 3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8" name="Rectangle 3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9" name="Rectangle 3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0" name="Rectangle 3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1" name="Rectangle 3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2" name="Rectangle 3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3" name="Rectangle 3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4" name="Rectangle 3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5" name="Rectangle 3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6" name="Rectangle 3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7" name="Rectangle 3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8" name="Rectangle 3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9" name="Rectangle 3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0" name="Rectangle 3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1" name="Rectangle 3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2" name="Rectangle 3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3" name="Rectangle 3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2143292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9887" y="115409"/>
            <a:ext cx="7704667" cy="847816"/>
          </a:xfrm>
        </p:spPr>
        <p:txBody>
          <a:bodyPr>
            <a:normAutofit fontScale="90000"/>
          </a:bodyPr>
          <a:lstStyle/>
          <a:p>
            <a:r>
              <a:rPr lang="en-US" altLang="en-US" dirty="0"/>
              <a:t>“Honestly” Assessing Selected Model Performance</a:t>
            </a:r>
          </a:p>
        </p:txBody>
      </p:sp>
      <p:sp>
        <p:nvSpPr>
          <p:cNvPr id="5" name="Content Placeholder 4"/>
          <p:cNvSpPr>
            <a:spLocks noGrp="1"/>
          </p:cNvSpPr>
          <p:nvPr>
            <p:ph idx="1"/>
          </p:nvPr>
        </p:nvSpPr>
        <p:spPr>
          <a:xfrm>
            <a:off x="1097543" y="1429304"/>
            <a:ext cx="8046457" cy="6045693"/>
          </a:xfrm>
        </p:spPr>
        <p:txBody>
          <a:bodyPr>
            <a:normAutofit/>
          </a:bodyPr>
          <a:lstStyle/>
          <a:p>
            <a:pPr marL="457200" lvl="1" indent="0">
              <a:buNone/>
            </a:pPr>
            <a:endParaRPr lang="en-CA" dirty="0"/>
          </a:p>
          <a:p>
            <a:pPr lvl="1"/>
            <a:endParaRPr lang="en-CA" dirty="0"/>
          </a:p>
        </p:txBody>
      </p:sp>
      <p:sp>
        <p:nvSpPr>
          <p:cNvPr id="187" name="Isosceles Triangle 186"/>
          <p:cNvSpPr/>
          <p:nvPr/>
        </p:nvSpPr>
        <p:spPr bwMode="auto">
          <a:xfrm rot="5400000">
            <a:off x="3803650" y="4629150"/>
            <a:ext cx="561975" cy="454025"/>
          </a:xfrm>
          <a:prstGeom prst="triangle">
            <a:avLst/>
          </a:prstGeom>
          <a:solidFill>
            <a:schemeClr val="accent2"/>
          </a:solidFill>
          <a:ln w="381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88900" tIns="88900" rIns="88900" bIns="88900"/>
          <a:lstStyle/>
          <a:p>
            <a:pPr algn="ctr">
              <a:defRPr/>
            </a:pPr>
            <a:endParaRPr lang="en-US" dirty="0">
              <a:latin typeface="Arial"/>
              <a:cs typeface="Arial" charset="0"/>
            </a:endParaRPr>
          </a:p>
        </p:txBody>
      </p:sp>
      <p:sp>
        <p:nvSpPr>
          <p:cNvPr id="188" name="TextBox 127"/>
          <p:cNvSpPr txBox="1">
            <a:spLocks noChangeArrowheads="1"/>
          </p:cNvSpPr>
          <p:nvPr/>
        </p:nvSpPr>
        <p:spPr bwMode="auto">
          <a:xfrm>
            <a:off x="4119563" y="4879975"/>
            <a:ext cx="266700" cy="307975"/>
          </a:xfrm>
          <a:prstGeom prst="rect">
            <a:avLst/>
          </a:prstGeom>
          <a:noFill/>
          <a:ln w="9525">
            <a:noFill/>
            <a:miter lim="800000"/>
            <a:headEnd/>
            <a:tailEnd/>
          </a:ln>
        </p:spPr>
        <p:txBody>
          <a:bodyPr wrap="none">
            <a:spAutoFit/>
          </a:bodyPr>
          <a:lstStyle/>
          <a:p>
            <a:pPr>
              <a:defRPr/>
            </a:pPr>
            <a:r>
              <a:rPr lang="en-US" sz="1400" b="1" dirty="0">
                <a:solidFill>
                  <a:schemeClr val="tx2">
                    <a:lumMod val="60000"/>
                    <a:lumOff val="40000"/>
                  </a:schemeClr>
                </a:solidFill>
                <a:latin typeface="+mj-lt"/>
                <a:cs typeface="Courier New" pitchFamily="49" charset="0"/>
              </a:rPr>
              <a:t>3</a:t>
            </a:r>
          </a:p>
        </p:txBody>
      </p:sp>
      <p:sp>
        <p:nvSpPr>
          <p:cNvPr id="190" name="Text Box 10"/>
          <p:cNvSpPr txBox="1">
            <a:spLocks noChangeArrowheads="1"/>
          </p:cNvSpPr>
          <p:nvPr/>
        </p:nvSpPr>
        <p:spPr bwMode="auto">
          <a:xfrm>
            <a:off x="873125" y="1101725"/>
            <a:ext cx="1382713" cy="369888"/>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Training Data</a:t>
            </a:r>
          </a:p>
        </p:txBody>
      </p:sp>
      <p:sp>
        <p:nvSpPr>
          <p:cNvPr id="191" name="Text Box 10"/>
          <p:cNvSpPr txBox="1">
            <a:spLocks noChangeArrowheads="1"/>
          </p:cNvSpPr>
          <p:nvPr/>
        </p:nvSpPr>
        <p:spPr bwMode="auto">
          <a:xfrm>
            <a:off x="4916698" y="1101725"/>
            <a:ext cx="1020343" cy="369332"/>
          </a:xfrm>
          <a:prstGeom prst="rect">
            <a:avLst/>
          </a:prstGeom>
          <a:noFill/>
          <a:ln w="28575">
            <a:noFill/>
            <a:miter lim="800000"/>
            <a:headEnd/>
            <a:tailEnd type="none" w="med" len="lg"/>
          </a:ln>
        </p:spPr>
        <p:txBody>
          <a:bodyPr wrap="none">
            <a:spAutoFit/>
          </a:bodyPr>
          <a:lstStyle/>
          <a:p>
            <a:pPr algn="ctr">
              <a:defRPr/>
            </a:pPr>
            <a:r>
              <a:rPr lang="en-US" sz="1800" b="1" i="1" dirty="0">
                <a:solidFill>
                  <a:schemeClr val="tx2">
                    <a:lumMod val="60000"/>
                    <a:lumOff val="40000"/>
                  </a:schemeClr>
                </a:solidFill>
                <a:latin typeface="Arial Narrow" pitchFamily="34" charset="0"/>
                <a:cs typeface="Arial" charset="0"/>
              </a:rPr>
              <a:t>Test Data</a:t>
            </a:r>
          </a:p>
        </p:txBody>
      </p:sp>
      <p:grpSp>
        <p:nvGrpSpPr>
          <p:cNvPr id="192" name="Group 253"/>
          <p:cNvGrpSpPr>
            <a:grpSpLocks/>
          </p:cNvGrpSpPr>
          <p:nvPr/>
        </p:nvGrpSpPr>
        <p:grpSpPr bwMode="auto">
          <a:xfrm>
            <a:off x="4743450" y="4745038"/>
            <a:ext cx="688975" cy="153987"/>
            <a:chOff x="4371975" y="4524375"/>
            <a:chExt cx="638175" cy="142875"/>
          </a:xfrm>
        </p:grpSpPr>
        <p:sp>
          <p:nvSpPr>
            <p:cNvPr id="193" name="5-Point Star 192"/>
            <p:cNvSpPr/>
            <p:nvPr/>
          </p:nvSpPr>
          <p:spPr bwMode="auto">
            <a:xfrm>
              <a:off x="4371975"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4" name="5-Point Star 193"/>
            <p:cNvSpPr/>
            <p:nvPr/>
          </p:nvSpPr>
          <p:spPr bwMode="auto">
            <a:xfrm>
              <a:off x="4495493" y="4524375"/>
              <a:ext cx="14263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5" name="5-Point Star 194"/>
            <p:cNvSpPr/>
            <p:nvPr/>
          </p:nvSpPr>
          <p:spPr bwMode="auto">
            <a:xfrm>
              <a:off x="4619010" y="4524375"/>
              <a:ext cx="144104" cy="142875"/>
            </a:xfrm>
            <a:prstGeom prst="star5">
              <a:avLst/>
            </a:prstGeom>
            <a:solidFill>
              <a:schemeClr val="accent2"/>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6" name="5-Point Star 195"/>
            <p:cNvSpPr/>
            <p:nvPr/>
          </p:nvSpPr>
          <p:spPr bwMode="auto">
            <a:xfrm>
              <a:off x="4743999"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197" name="5-Point Star 196"/>
            <p:cNvSpPr/>
            <p:nvPr/>
          </p:nvSpPr>
          <p:spPr bwMode="auto">
            <a:xfrm>
              <a:off x="4867517" y="4524375"/>
              <a:ext cx="142633" cy="142875"/>
            </a:xfrm>
            <a:prstGeom prst="star5">
              <a:avLst/>
            </a:prstGeom>
            <a:solidFill>
              <a:srgbClr val="FFFFFF"/>
            </a:solidFill>
            <a:ln w="3175" cap="flat" cmpd="sng" algn="ctr">
              <a:solidFill>
                <a:srgbClr val="000000"/>
              </a:solid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00" name="Rectangle 27"/>
          <p:cNvSpPr>
            <a:spLocks noChangeArrowheads="1"/>
          </p:cNvSpPr>
          <p:nvPr/>
        </p:nvSpPr>
        <p:spPr bwMode="auto">
          <a:xfrm>
            <a:off x="5651500" y="4202113"/>
            <a:ext cx="3219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tx2"/>
                </a:solidFill>
                <a:latin typeface="Arial Narrow" panose="020B0606020202030204" pitchFamily="34" charset="0"/>
              </a:rPr>
              <a:t>Rate the models performance on a test set of data… A set of data not used in the training of the model or to cross validate the model.</a:t>
            </a:r>
          </a:p>
        </p:txBody>
      </p:sp>
      <p:grpSp>
        <p:nvGrpSpPr>
          <p:cNvPr id="201" name="Group 241"/>
          <p:cNvGrpSpPr>
            <a:grpSpLocks/>
          </p:cNvGrpSpPr>
          <p:nvPr/>
        </p:nvGrpSpPr>
        <p:grpSpPr bwMode="auto">
          <a:xfrm>
            <a:off x="815975" y="1462088"/>
            <a:ext cx="3455988" cy="2101850"/>
            <a:chOff x="763588" y="1568450"/>
            <a:chExt cx="3455987" cy="2101850"/>
          </a:xfrm>
        </p:grpSpPr>
        <p:sp>
          <p:nvSpPr>
            <p:cNvPr id="20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0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4" name="Rectangle 20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6" name="Rectangle 20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08" name="Rectangle 20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0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0" name="Rectangle 20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2" name="Rectangle 21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1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1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2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28" name="Group 171"/>
            <p:cNvGrpSpPr>
              <a:grpSpLocks/>
            </p:cNvGrpSpPr>
            <p:nvPr/>
          </p:nvGrpSpPr>
          <p:grpSpPr bwMode="auto">
            <a:xfrm>
              <a:off x="785813" y="1582738"/>
              <a:ext cx="660400" cy="322262"/>
              <a:chOff x="769225" y="3995953"/>
              <a:chExt cx="615589" cy="326003"/>
            </a:xfrm>
          </p:grpSpPr>
          <p:sp>
            <p:nvSpPr>
              <p:cNvPr id="269" name="Rectangle 26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270" name="Rectangle 26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29" name="Group 181"/>
            <p:cNvGrpSpPr>
              <a:grpSpLocks/>
            </p:cNvGrpSpPr>
            <p:nvPr/>
          </p:nvGrpSpPr>
          <p:grpSpPr bwMode="auto">
            <a:xfrm>
              <a:off x="1465263" y="1582738"/>
              <a:ext cx="658812" cy="322262"/>
              <a:chOff x="769225" y="3995953"/>
              <a:chExt cx="615589" cy="326003"/>
            </a:xfrm>
          </p:grpSpPr>
          <p:sp>
            <p:nvSpPr>
              <p:cNvPr id="26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8" name="Rectangle 26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0" name="Group 184"/>
            <p:cNvGrpSpPr>
              <a:grpSpLocks/>
            </p:cNvGrpSpPr>
            <p:nvPr/>
          </p:nvGrpSpPr>
          <p:grpSpPr bwMode="auto">
            <a:xfrm>
              <a:off x="2144713" y="1582738"/>
              <a:ext cx="658812" cy="322262"/>
              <a:chOff x="769225" y="3995953"/>
              <a:chExt cx="615589" cy="326003"/>
            </a:xfrm>
          </p:grpSpPr>
          <p:sp>
            <p:nvSpPr>
              <p:cNvPr id="26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 name="Rectangle 26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31" name="Group 187"/>
            <p:cNvGrpSpPr>
              <a:grpSpLocks/>
            </p:cNvGrpSpPr>
            <p:nvPr/>
          </p:nvGrpSpPr>
          <p:grpSpPr bwMode="auto">
            <a:xfrm>
              <a:off x="2824163" y="1582738"/>
              <a:ext cx="660400" cy="322262"/>
              <a:chOff x="769225" y="3995953"/>
              <a:chExt cx="615589" cy="326003"/>
            </a:xfrm>
          </p:grpSpPr>
          <p:sp>
            <p:nvSpPr>
              <p:cNvPr id="26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4" name="Rectangle 26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232" name="TextBox 23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233" name="Group 121"/>
            <p:cNvGrpSpPr>
              <a:grpSpLocks/>
            </p:cNvGrpSpPr>
            <p:nvPr/>
          </p:nvGrpSpPr>
          <p:grpSpPr bwMode="auto">
            <a:xfrm>
              <a:off x="3516313" y="1568450"/>
              <a:ext cx="703262" cy="2101850"/>
              <a:chOff x="3516313" y="3826177"/>
              <a:chExt cx="703262" cy="2101849"/>
            </a:xfrm>
          </p:grpSpPr>
          <p:sp>
            <p:nvSpPr>
              <p:cNvPr id="25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5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5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1" name="Rectangle 26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62" name="TextBox 26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234" name="Rectangle 23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5" name="Rectangle 23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6" name="Rectangle 23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7" name="Rectangle 23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8" name="Rectangle 23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39" name="Rectangle 23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0" name="Rectangle 23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1" name="Rectangle 24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2" name="Rectangle 24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3" name="Rectangle 24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4" name="Rectangle 24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5" name="Rectangle 24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6" name="Rectangle 24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7" name="Rectangle 24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8" name="Rectangle 24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49" name="Rectangle 24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0" name="Rectangle 24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1" name="Rectangle 25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2" name="Rectangle 25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53" name="Rectangle 25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71" name="Group 351"/>
          <p:cNvGrpSpPr>
            <a:grpSpLocks/>
          </p:cNvGrpSpPr>
          <p:nvPr/>
        </p:nvGrpSpPr>
        <p:grpSpPr bwMode="auto">
          <a:xfrm>
            <a:off x="4572000" y="1462088"/>
            <a:ext cx="3455988" cy="2101850"/>
            <a:chOff x="763588" y="1568450"/>
            <a:chExt cx="3455987" cy="2101850"/>
          </a:xfrm>
        </p:grpSpPr>
        <p:sp>
          <p:nvSpPr>
            <p:cNvPr id="272" name="Rectangle 3"/>
            <p:cNvSpPr>
              <a:spLocks noChangeArrowheads="1"/>
            </p:cNvSpPr>
            <p:nvPr/>
          </p:nvSpPr>
          <p:spPr bwMode="auto">
            <a:xfrm>
              <a:off x="763588" y="1568450"/>
              <a:ext cx="2754312" cy="2101850"/>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273" name="Rectangle 74"/>
            <p:cNvSpPr>
              <a:spLocks noChangeArrowheads="1"/>
            </p:cNvSpPr>
            <p:nvPr/>
          </p:nvSpPr>
          <p:spPr bwMode="auto">
            <a:xfrm>
              <a:off x="796925" y="1928813"/>
              <a:ext cx="657225" cy="323850"/>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4" name="Rectangle 273"/>
            <p:cNvSpPr/>
            <p:nvPr/>
          </p:nvSpPr>
          <p:spPr bwMode="auto">
            <a:xfrm>
              <a:off x="88265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5" name="Rectangle 81"/>
            <p:cNvSpPr>
              <a:spLocks noChangeArrowheads="1"/>
            </p:cNvSpPr>
            <p:nvPr/>
          </p:nvSpPr>
          <p:spPr bwMode="auto">
            <a:xfrm>
              <a:off x="796925" y="2274888"/>
              <a:ext cx="657225" cy="323850"/>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6" name="Rectangle 275"/>
            <p:cNvSpPr/>
            <p:nvPr/>
          </p:nvSpPr>
          <p:spPr bwMode="auto">
            <a:xfrm>
              <a:off x="88265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7" name="Rectangle 91"/>
            <p:cNvSpPr>
              <a:spLocks noChangeArrowheads="1"/>
            </p:cNvSpPr>
            <p:nvPr/>
          </p:nvSpPr>
          <p:spPr bwMode="auto">
            <a:xfrm>
              <a:off x="796925" y="3314700"/>
              <a:ext cx="657225" cy="323850"/>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78" name="Rectangle 277"/>
            <p:cNvSpPr/>
            <p:nvPr/>
          </p:nvSpPr>
          <p:spPr bwMode="auto">
            <a:xfrm>
              <a:off x="88265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79" name="Rectangle 94"/>
            <p:cNvSpPr>
              <a:spLocks noChangeArrowheads="1"/>
            </p:cNvSpPr>
            <p:nvPr/>
          </p:nvSpPr>
          <p:spPr bwMode="auto">
            <a:xfrm>
              <a:off x="796925" y="2968625"/>
              <a:ext cx="657225" cy="323850"/>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0" name="Rectangle 279"/>
            <p:cNvSpPr/>
            <p:nvPr/>
          </p:nvSpPr>
          <p:spPr bwMode="auto">
            <a:xfrm>
              <a:off x="88265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1" name="Rectangle 97"/>
            <p:cNvSpPr>
              <a:spLocks noChangeArrowheads="1"/>
            </p:cNvSpPr>
            <p:nvPr/>
          </p:nvSpPr>
          <p:spPr bwMode="auto">
            <a:xfrm>
              <a:off x="796925" y="2622550"/>
              <a:ext cx="657225" cy="323850"/>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2" name="Rectangle 281"/>
            <p:cNvSpPr/>
            <p:nvPr/>
          </p:nvSpPr>
          <p:spPr bwMode="auto">
            <a:xfrm>
              <a:off x="88265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283" name="Rectangle 115"/>
            <p:cNvSpPr>
              <a:spLocks noChangeArrowheads="1"/>
            </p:cNvSpPr>
            <p:nvPr/>
          </p:nvSpPr>
          <p:spPr bwMode="auto">
            <a:xfrm>
              <a:off x="1476375" y="1928813"/>
              <a:ext cx="657225" cy="323850"/>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4" name="Rectangle 113"/>
            <p:cNvSpPr>
              <a:spLocks noChangeArrowheads="1"/>
            </p:cNvSpPr>
            <p:nvPr/>
          </p:nvSpPr>
          <p:spPr bwMode="auto">
            <a:xfrm>
              <a:off x="1476375" y="2274888"/>
              <a:ext cx="657225" cy="323850"/>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5" name="Rectangle 111"/>
            <p:cNvSpPr>
              <a:spLocks noChangeArrowheads="1"/>
            </p:cNvSpPr>
            <p:nvPr/>
          </p:nvSpPr>
          <p:spPr bwMode="auto">
            <a:xfrm>
              <a:off x="1476375" y="3314700"/>
              <a:ext cx="657225" cy="32226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6" name="Rectangle 109"/>
            <p:cNvSpPr>
              <a:spLocks noChangeArrowheads="1"/>
            </p:cNvSpPr>
            <p:nvPr/>
          </p:nvSpPr>
          <p:spPr bwMode="auto">
            <a:xfrm>
              <a:off x="1476375" y="2967038"/>
              <a:ext cx="657225" cy="323850"/>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7" name="Rectangle 106"/>
            <p:cNvSpPr>
              <a:spLocks noChangeArrowheads="1"/>
            </p:cNvSpPr>
            <p:nvPr/>
          </p:nvSpPr>
          <p:spPr bwMode="auto">
            <a:xfrm>
              <a:off x="1476375" y="2620963"/>
              <a:ext cx="657225" cy="323850"/>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8" name="Rectangle 132"/>
            <p:cNvSpPr>
              <a:spLocks noChangeArrowheads="1"/>
            </p:cNvSpPr>
            <p:nvPr/>
          </p:nvSpPr>
          <p:spPr bwMode="auto">
            <a:xfrm>
              <a:off x="2149475" y="1928813"/>
              <a:ext cx="657225" cy="323850"/>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89" name="Rectangle 130"/>
            <p:cNvSpPr>
              <a:spLocks noChangeArrowheads="1"/>
            </p:cNvSpPr>
            <p:nvPr/>
          </p:nvSpPr>
          <p:spPr bwMode="auto">
            <a:xfrm>
              <a:off x="2149475" y="2274888"/>
              <a:ext cx="657225" cy="323850"/>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0" name="Rectangle 127"/>
            <p:cNvSpPr>
              <a:spLocks noChangeArrowheads="1"/>
            </p:cNvSpPr>
            <p:nvPr/>
          </p:nvSpPr>
          <p:spPr bwMode="auto">
            <a:xfrm>
              <a:off x="2149475" y="3314700"/>
              <a:ext cx="657225" cy="32226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1" name="Rectangle 125"/>
            <p:cNvSpPr>
              <a:spLocks noChangeArrowheads="1"/>
            </p:cNvSpPr>
            <p:nvPr/>
          </p:nvSpPr>
          <p:spPr bwMode="auto">
            <a:xfrm>
              <a:off x="2149475" y="2967038"/>
              <a:ext cx="657225" cy="323850"/>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2" name="Rectangle 123"/>
            <p:cNvSpPr>
              <a:spLocks noChangeArrowheads="1"/>
            </p:cNvSpPr>
            <p:nvPr/>
          </p:nvSpPr>
          <p:spPr bwMode="auto">
            <a:xfrm>
              <a:off x="2149475" y="2620963"/>
              <a:ext cx="657225" cy="323850"/>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3" name="Rectangle 167"/>
            <p:cNvSpPr>
              <a:spLocks noChangeArrowheads="1"/>
            </p:cNvSpPr>
            <p:nvPr/>
          </p:nvSpPr>
          <p:spPr bwMode="auto">
            <a:xfrm>
              <a:off x="2828925" y="1927225"/>
              <a:ext cx="657225" cy="323850"/>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4" name="Rectangle 155"/>
            <p:cNvSpPr>
              <a:spLocks noChangeArrowheads="1"/>
            </p:cNvSpPr>
            <p:nvPr/>
          </p:nvSpPr>
          <p:spPr bwMode="auto">
            <a:xfrm>
              <a:off x="2828925" y="2273300"/>
              <a:ext cx="657225" cy="323850"/>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5" name="Rectangle 148"/>
            <p:cNvSpPr>
              <a:spLocks noChangeArrowheads="1"/>
            </p:cNvSpPr>
            <p:nvPr/>
          </p:nvSpPr>
          <p:spPr bwMode="auto">
            <a:xfrm>
              <a:off x="2828925" y="3313113"/>
              <a:ext cx="657225" cy="323850"/>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6" name="Rectangle 146"/>
            <p:cNvSpPr>
              <a:spLocks noChangeArrowheads="1"/>
            </p:cNvSpPr>
            <p:nvPr/>
          </p:nvSpPr>
          <p:spPr bwMode="auto">
            <a:xfrm>
              <a:off x="2828925" y="2967038"/>
              <a:ext cx="657225" cy="323850"/>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97" name="Rectangle 144"/>
            <p:cNvSpPr>
              <a:spLocks noChangeArrowheads="1"/>
            </p:cNvSpPr>
            <p:nvPr/>
          </p:nvSpPr>
          <p:spPr bwMode="auto">
            <a:xfrm>
              <a:off x="2828925" y="2620963"/>
              <a:ext cx="657225" cy="323850"/>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grpSp>
          <p:nvGrpSpPr>
            <p:cNvPr id="298" name="Group 171"/>
            <p:cNvGrpSpPr>
              <a:grpSpLocks/>
            </p:cNvGrpSpPr>
            <p:nvPr/>
          </p:nvGrpSpPr>
          <p:grpSpPr bwMode="auto">
            <a:xfrm>
              <a:off x="785813" y="1582738"/>
              <a:ext cx="660400" cy="322262"/>
              <a:chOff x="769225" y="3995953"/>
              <a:chExt cx="615589" cy="326003"/>
            </a:xfrm>
          </p:grpSpPr>
          <p:sp>
            <p:nvSpPr>
              <p:cNvPr id="339" name="Rectangle 338"/>
              <p:cNvSpPr/>
              <p:nvPr/>
            </p:nvSpPr>
            <p:spPr bwMode="auto">
              <a:xfrm>
                <a:off x="769225" y="3995952"/>
                <a:ext cx="615589" cy="326004"/>
              </a:xfrm>
              <a:prstGeom prst="rect">
                <a:avLst/>
              </a:prstGeom>
              <a:solidFill>
                <a:srgbClr val="DDDDDD"/>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schemeClr val="bg2">
                      <a:lumMod val="20000"/>
                      <a:lumOff val="80000"/>
                    </a:schemeClr>
                  </a:solidFill>
                  <a:latin typeface="Arial"/>
                  <a:cs typeface="Arial" charset="0"/>
                </a:endParaRPr>
              </a:p>
            </p:txBody>
          </p:sp>
          <p:sp>
            <p:nvSpPr>
              <p:cNvPr id="340" name="Rectangle 339"/>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299" name="Group 181"/>
            <p:cNvGrpSpPr>
              <a:grpSpLocks/>
            </p:cNvGrpSpPr>
            <p:nvPr/>
          </p:nvGrpSpPr>
          <p:grpSpPr bwMode="auto">
            <a:xfrm>
              <a:off x="1465263" y="1582738"/>
              <a:ext cx="658812" cy="322262"/>
              <a:chOff x="769225" y="3995953"/>
              <a:chExt cx="615589" cy="326003"/>
            </a:xfrm>
          </p:grpSpPr>
          <p:sp>
            <p:nvSpPr>
              <p:cNvPr id="337" name="Rectangle 55"/>
              <p:cNvSpPr>
                <a:spLocks noChangeArrowheads="1"/>
              </p:cNvSpPr>
              <p:nvPr/>
            </p:nvSpPr>
            <p:spPr bwMode="auto">
              <a:xfrm>
                <a:off x="769937" y="3996072"/>
                <a:ext cx="614405"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8" name="Rectangle 337"/>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0" name="Group 184"/>
            <p:cNvGrpSpPr>
              <a:grpSpLocks/>
            </p:cNvGrpSpPr>
            <p:nvPr/>
          </p:nvGrpSpPr>
          <p:grpSpPr bwMode="auto">
            <a:xfrm>
              <a:off x="2144713" y="1582738"/>
              <a:ext cx="658812" cy="322262"/>
              <a:chOff x="769225" y="3995953"/>
              <a:chExt cx="615589" cy="326003"/>
            </a:xfrm>
          </p:grpSpPr>
          <p:sp>
            <p:nvSpPr>
              <p:cNvPr id="335" name="Rectangle 53"/>
              <p:cNvSpPr>
                <a:spLocks noChangeArrowheads="1"/>
              </p:cNvSpPr>
              <p:nvPr/>
            </p:nvSpPr>
            <p:spPr bwMode="auto">
              <a:xfrm>
                <a:off x="768959" y="3996072"/>
                <a:ext cx="615992"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6" name="Rectangle 335"/>
              <p:cNvSpPr/>
              <p:nvPr/>
            </p:nvSpPr>
            <p:spPr bwMode="auto">
              <a:xfrm>
                <a:off x="850810" y="4074643"/>
                <a:ext cx="452421"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grpSp>
          <p:nvGrpSpPr>
            <p:cNvPr id="301" name="Group 187"/>
            <p:cNvGrpSpPr>
              <a:grpSpLocks/>
            </p:cNvGrpSpPr>
            <p:nvPr/>
          </p:nvGrpSpPr>
          <p:grpSpPr bwMode="auto">
            <a:xfrm>
              <a:off x="2824163" y="1582738"/>
              <a:ext cx="660400" cy="322262"/>
              <a:chOff x="769225" y="3995953"/>
              <a:chExt cx="615589" cy="326003"/>
            </a:xfrm>
          </p:grpSpPr>
          <p:sp>
            <p:nvSpPr>
              <p:cNvPr id="333" name="Rectangle 50"/>
              <p:cNvSpPr>
                <a:spLocks noChangeArrowheads="1"/>
              </p:cNvSpPr>
              <p:nvPr/>
            </p:nvSpPr>
            <p:spPr bwMode="auto">
              <a:xfrm>
                <a:off x="769570" y="3996072"/>
                <a:ext cx="615886" cy="325505"/>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4" name="Rectangle 333"/>
              <p:cNvSpPr/>
              <p:nvPr/>
            </p:nvSpPr>
            <p:spPr bwMode="auto">
              <a:xfrm>
                <a:off x="850613" y="4074643"/>
                <a:ext cx="452813" cy="16862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
          <p:nvSpPr>
            <p:cNvPr id="302" name="TextBox 301"/>
            <p:cNvSpPr txBox="1"/>
            <p:nvPr/>
          </p:nvSpPr>
          <p:spPr bwMode="auto">
            <a:xfrm>
              <a:off x="1827213" y="1574800"/>
              <a:ext cx="62706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inputs</a:t>
              </a:r>
            </a:p>
          </p:txBody>
        </p:sp>
        <p:grpSp>
          <p:nvGrpSpPr>
            <p:cNvPr id="303" name="Group 121"/>
            <p:cNvGrpSpPr>
              <a:grpSpLocks/>
            </p:cNvGrpSpPr>
            <p:nvPr/>
          </p:nvGrpSpPr>
          <p:grpSpPr bwMode="auto">
            <a:xfrm>
              <a:off x="3516313" y="1568450"/>
              <a:ext cx="703262" cy="2101850"/>
              <a:chOff x="3516313" y="3826177"/>
              <a:chExt cx="703262" cy="2101849"/>
            </a:xfrm>
          </p:grpSpPr>
          <p:sp>
            <p:nvSpPr>
              <p:cNvPr id="324" name="Rectangle 3"/>
              <p:cNvSpPr>
                <a:spLocks noChangeArrowheads="1"/>
              </p:cNvSpPr>
              <p:nvPr/>
            </p:nvSpPr>
            <p:spPr bwMode="auto">
              <a:xfrm>
                <a:off x="3516312" y="3826177"/>
                <a:ext cx="703263" cy="2101849"/>
              </a:xfrm>
              <a:prstGeom prst="rect">
                <a:avLst/>
              </a:prstGeom>
              <a:solidFill>
                <a:schemeClr val="bg2">
                  <a:lumMod val="40000"/>
                  <a:lumOff val="60000"/>
                </a:schemeClr>
              </a:solidFill>
              <a:ln w="317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en-US" dirty="0">
                  <a:latin typeface="Arial"/>
                  <a:cs typeface="Arial" charset="0"/>
                </a:endParaRPr>
              </a:p>
            </p:txBody>
          </p:sp>
          <p:sp>
            <p:nvSpPr>
              <p:cNvPr id="325" name="Rectangle 167"/>
              <p:cNvSpPr>
                <a:spLocks noChangeArrowheads="1"/>
              </p:cNvSpPr>
              <p:nvPr/>
            </p:nvSpPr>
            <p:spPr bwMode="auto">
              <a:xfrm>
                <a:off x="3546162" y="4195687"/>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6" name="Rectangle 155"/>
              <p:cNvSpPr>
                <a:spLocks noChangeArrowheads="1"/>
              </p:cNvSpPr>
              <p:nvPr/>
            </p:nvSpPr>
            <p:spPr bwMode="auto">
              <a:xfrm>
                <a:off x="3546162" y="4542274"/>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7" name="Rectangle 148"/>
              <p:cNvSpPr>
                <a:spLocks noChangeArrowheads="1"/>
              </p:cNvSpPr>
              <p:nvPr/>
            </p:nvSpPr>
            <p:spPr bwMode="auto">
              <a:xfrm>
                <a:off x="3546162" y="558203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8" name="Rectangle 146"/>
              <p:cNvSpPr>
                <a:spLocks noChangeArrowheads="1"/>
              </p:cNvSpPr>
              <p:nvPr/>
            </p:nvSpPr>
            <p:spPr bwMode="auto">
              <a:xfrm>
                <a:off x="3546162" y="523544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29" name="Rectangle 144"/>
              <p:cNvSpPr>
                <a:spLocks noChangeArrowheads="1"/>
              </p:cNvSpPr>
              <p:nvPr/>
            </p:nvSpPr>
            <p:spPr bwMode="auto">
              <a:xfrm>
                <a:off x="3546162" y="488886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0" name="Rectangle 133"/>
              <p:cNvSpPr>
                <a:spLocks noChangeArrowheads="1"/>
              </p:cNvSpPr>
              <p:nvPr/>
            </p:nvSpPr>
            <p:spPr bwMode="auto">
              <a:xfrm>
                <a:off x="3541713" y="3851577"/>
                <a:ext cx="658812" cy="322263"/>
              </a:xfrm>
              <a:prstGeom prst="rect">
                <a:avLst/>
              </a:prstGeom>
              <a:solidFill>
                <a:srgbClr val="DDDDDD"/>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31" name="Rectangle 330"/>
              <p:cNvSpPr/>
              <p:nvPr/>
            </p:nvSpPr>
            <p:spPr bwMode="auto">
              <a:xfrm>
                <a:off x="3627437" y="3927777"/>
                <a:ext cx="487363"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32" name="TextBox 331"/>
              <p:cNvSpPr txBox="1"/>
              <p:nvPr/>
            </p:nvSpPr>
            <p:spPr>
              <a:xfrm>
                <a:off x="3560762" y="3832527"/>
                <a:ext cx="595313" cy="307975"/>
              </a:xfrm>
              <a:prstGeom prst="rect">
                <a:avLst/>
              </a:prstGeom>
              <a:noFill/>
            </p:spPr>
            <p:txBody>
              <a:bodyPr wrap="none">
                <a:spAutoFit/>
              </a:bodyPr>
              <a:lstStyle/>
              <a:p>
                <a:pPr>
                  <a:defRPr/>
                </a:pPr>
                <a:r>
                  <a:rPr lang="en-US" sz="1400" b="1" i="1" dirty="0">
                    <a:solidFill>
                      <a:schemeClr val="tx2">
                        <a:lumMod val="75000"/>
                      </a:schemeClr>
                    </a:solidFill>
                    <a:latin typeface="+mj-lt"/>
                    <a:cs typeface="Arial" charset="0"/>
                  </a:rPr>
                  <a:t>target</a:t>
                </a:r>
              </a:p>
            </p:txBody>
          </p:sp>
        </p:grpSp>
        <p:sp>
          <p:nvSpPr>
            <p:cNvPr id="304" name="Rectangle 303"/>
            <p:cNvSpPr/>
            <p:nvPr/>
          </p:nvSpPr>
          <p:spPr bwMode="auto">
            <a:xfrm>
              <a:off x="15621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5" name="Rectangle 304"/>
            <p:cNvSpPr/>
            <p:nvPr/>
          </p:nvSpPr>
          <p:spPr bwMode="auto">
            <a:xfrm>
              <a:off x="15621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6" name="Rectangle 305"/>
            <p:cNvSpPr/>
            <p:nvPr/>
          </p:nvSpPr>
          <p:spPr bwMode="auto">
            <a:xfrm>
              <a:off x="15621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7" name="Rectangle 306"/>
            <p:cNvSpPr/>
            <p:nvPr/>
          </p:nvSpPr>
          <p:spPr bwMode="auto">
            <a:xfrm>
              <a:off x="15621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8" name="Rectangle 307"/>
            <p:cNvSpPr/>
            <p:nvPr/>
          </p:nvSpPr>
          <p:spPr bwMode="auto">
            <a:xfrm>
              <a:off x="15621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09" name="Rectangle 308"/>
            <p:cNvSpPr/>
            <p:nvPr/>
          </p:nvSpPr>
          <p:spPr bwMode="auto">
            <a:xfrm>
              <a:off x="2235201"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0" name="Rectangle 309"/>
            <p:cNvSpPr/>
            <p:nvPr/>
          </p:nvSpPr>
          <p:spPr bwMode="auto">
            <a:xfrm>
              <a:off x="2235201"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1" name="Rectangle 310"/>
            <p:cNvSpPr/>
            <p:nvPr/>
          </p:nvSpPr>
          <p:spPr bwMode="auto">
            <a:xfrm>
              <a:off x="2235201"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2" name="Rectangle 311"/>
            <p:cNvSpPr/>
            <p:nvPr/>
          </p:nvSpPr>
          <p:spPr bwMode="auto">
            <a:xfrm>
              <a:off x="2235201"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3" name="Rectangle 312"/>
            <p:cNvSpPr/>
            <p:nvPr/>
          </p:nvSpPr>
          <p:spPr bwMode="auto">
            <a:xfrm>
              <a:off x="2235201"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4" name="Rectangle 313"/>
            <p:cNvSpPr/>
            <p:nvPr/>
          </p:nvSpPr>
          <p:spPr bwMode="auto">
            <a:xfrm>
              <a:off x="29210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5" name="Rectangle 314"/>
            <p:cNvSpPr/>
            <p:nvPr/>
          </p:nvSpPr>
          <p:spPr bwMode="auto">
            <a:xfrm>
              <a:off x="29210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6" name="Rectangle 315"/>
            <p:cNvSpPr/>
            <p:nvPr/>
          </p:nvSpPr>
          <p:spPr bwMode="auto">
            <a:xfrm>
              <a:off x="29210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7" name="Rectangle 316"/>
            <p:cNvSpPr/>
            <p:nvPr/>
          </p:nvSpPr>
          <p:spPr bwMode="auto">
            <a:xfrm>
              <a:off x="29210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8" name="Rectangle 317"/>
            <p:cNvSpPr/>
            <p:nvPr/>
          </p:nvSpPr>
          <p:spPr bwMode="auto">
            <a:xfrm>
              <a:off x="29210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19" name="Rectangle 318"/>
            <p:cNvSpPr/>
            <p:nvPr/>
          </p:nvSpPr>
          <p:spPr bwMode="auto">
            <a:xfrm>
              <a:off x="3632200" y="2006600"/>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0" name="Rectangle 319"/>
            <p:cNvSpPr/>
            <p:nvPr/>
          </p:nvSpPr>
          <p:spPr bwMode="auto">
            <a:xfrm>
              <a:off x="3632200" y="235426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1" name="Rectangle 320"/>
            <p:cNvSpPr/>
            <p:nvPr/>
          </p:nvSpPr>
          <p:spPr bwMode="auto">
            <a:xfrm>
              <a:off x="3632200" y="339248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2" name="Rectangle 321"/>
            <p:cNvSpPr/>
            <p:nvPr/>
          </p:nvSpPr>
          <p:spPr bwMode="auto">
            <a:xfrm>
              <a:off x="3632200" y="3046412"/>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sp>
          <p:nvSpPr>
            <p:cNvPr id="323" name="Rectangle 322"/>
            <p:cNvSpPr/>
            <p:nvPr/>
          </p:nvSpPr>
          <p:spPr bwMode="auto">
            <a:xfrm>
              <a:off x="3632200" y="2700337"/>
              <a:ext cx="485775" cy="16510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latin typeface="Arial"/>
                <a:cs typeface="Arial" charset="0"/>
              </a:endParaRPr>
            </a:p>
          </p:txBody>
        </p:sp>
      </p:grpSp>
    </p:spTree>
    <p:extLst>
      <p:ext uri="{BB962C8B-B14F-4D97-AF65-F5344CB8AC3E}">
        <p14:creationId xmlns:p14="http://schemas.microsoft.com/office/powerpoint/2010/main" val="852375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28809" y="-472358"/>
            <a:ext cx="7704667" cy="1981200"/>
          </a:xfrm>
        </p:spPr>
        <p:txBody>
          <a:bodyPr/>
          <a:lstStyle/>
          <a:p>
            <a:pPr eaLnBrk="1" hangingPunct="1"/>
            <a:r>
              <a:rPr lang="en-US" altLang="en-US" dirty="0"/>
              <a:t>The “Best” Performing Model… </a:t>
            </a:r>
          </a:p>
        </p:txBody>
      </p:sp>
      <p:sp>
        <p:nvSpPr>
          <p:cNvPr id="6" name="TextBox 5"/>
          <p:cNvSpPr txBox="1"/>
          <p:nvPr/>
        </p:nvSpPr>
        <p:spPr>
          <a:xfrm>
            <a:off x="1228809" y="1105705"/>
            <a:ext cx="7704667" cy="923330"/>
          </a:xfrm>
          <a:prstGeom prst="rect">
            <a:avLst/>
          </a:prstGeom>
          <a:noFill/>
        </p:spPr>
        <p:txBody>
          <a:bodyPr wrap="square" rtlCol="0">
            <a:spAutoFit/>
          </a:bodyPr>
          <a:lstStyle/>
          <a:p>
            <a:r>
              <a:rPr lang="en-US" dirty="0"/>
              <a:t>Using the four models that “I fitted” to the training data, I test the fit of each model on a new batch of data (produced by the same stochastic process that I used to generate the first batch)…</a:t>
            </a:r>
          </a:p>
        </p:txBody>
      </p:sp>
      <p:graphicFrame>
        <p:nvGraphicFramePr>
          <p:cNvPr id="7" name="Table 6"/>
          <p:cNvGraphicFramePr>
            <a:graphicFrameLocks noGrp="1"/>
          </p:cNvGraphicFramePr>
          <p:nvPr>
            <p:extLst>
              <p:ext uri="{D42A27DB-BD31-4B8C-83A1-F6EECF244321}">
                <p14:modId xmlns:p14="http://schemas.microsoft.com/office/powerpoint/2010/main" val="76440754"/>
              </p:ext>
            </p:extLst>
          </p:nvPr>
        </p:nvGraphicFramePr>
        <p:xfrm>
          <a:off x="919667" y="2367389"/>
          <a:ext cx="7926345" cy="3387751"/>
        </p:xfrm>
        <a:graphic>
          <a:graphicData uri="http://schemas.openxmlformats.org/drawingml/2006/table">
            <a:tbl>
              <a:tblPr firstRow="1" bandRow="1">
                <a:tableStyleId>{69012ECD-51FC-41F1-AA8D-1B2483CD663E}</a:tableStyleId>
              </a:tblPr>
              <a:tblGrid>
                <a:gridCol w="4524485">
                  <a:extLst>
                    <a:ext uri="{9D8B030D-6E8A-4147-A177-3AD203B41FA5}">
                      <a16:colId xmlns:a16="http://schemas.microsoft.com/office/drawing/2014/main" val="20000"/>
                    </a:ext>
                  </a:extLst>
                </a:gridCol>
                <a:gridCol w="1637617">
                  <a:extLst>
                    <a:ext uri="{9D8B030D-6E8A-4147-A177-3AD203B41FA5}">
                      <a16:colId xmlns:a16="http://schemas.microsoft.com/office/drawing/2014/main" val="20001"/>
                    </a:ext>
                  </a:extLst>
                </a:gridCol>
                <a:gridCol w="1764243">
                  <a:extLst>
                    <a:ext uri="{9D8B030D-6E8A-4147-A177-3AD203B41FA5}">
                      <a16:colId xmlns:a16="http://schemas.microsoft.com/office/drawing/2014/main" val="20002"/>
                    </a:ext>
                  </a:extLst>
                </a:gridCol>
              </a:tblGrid>
              <a:tr h="634766">
                <a:tc>
                  <a:txBody>
                    <a:bodyPr/>
                    <a:lstStyle/>
                    <a:p>
                      <a:pPr algn="ctr"/>
                      <a:r>
                        <a:rPr lang="en-US" dirty="0"/>
                        <a:t>Set of Predictive Models</a:t>
                      </a:r>
                    </a:p>
                  </a:txBody>
                  <a:tcPr/>
                </a:tc>
                <a:tc>
                  <a:txBody>
                    <a:bodyPr/>
                    <a:lstStyle/>
                    <a:p>
                      <a:r>
                        <a:rPr lang="en-US" sz="1200" dirty="0"/>
                        <a:t>Model Fit on Training Data </a:t>
                      </a:r>
                    </a:p>
                    <a:p>
                      <a:r>
                        <a:rPr lang="en-US" sz="1000" dirty="0"/>
                        <a:t>(Sum of Squared Errors)</a:t>
                      </a:r>
                    </a:p>
                  </a:txBody>
                  <a:tcPr/>
                </a:tc>
                <a:tc>
                  <a:txBody>
                    <a:bodyPr/>
                    <a:lstStyle/>
                    <a:p>
                      <a:r>
                        <a:rPr lang="en-US" sz="1200" dirty="0"/>
                        <a:t>Model Fit on Validation Data</a:t>
                      </a:r>
                    </a:p>
                    <a:p>
                      <a:r>
                        <a:rPr lang="en-US" sz="1000" dirty="0"/>
                        <a:t> (Sum of Squared Errors)</a:t>
                      </a:r>
                    </a:p>
                  </a:txBody>
                  <a:tcPr/>
                </a:tc>
                <a:extLst>
                  <a:ext uri="{0D108BD9-81ED-4DB2-BD59-A6C34878D82A}">
                    <a16:rowId xmlns:a16="http://schemas.microsoft.com/office/drawing/2014/main" val="10000"/>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#1)   Y=</a:t>
                      </a:r>
                      <a:r>
                        <a:rPr lang="el-GR" sz="1600" dirty="0"/>
                        <a:t>β</a:t>
                      </a:r>
                      <a:r>
                        <a:rPr lang="en-US" sz="1600" baseline="-25000" dirty="0"/>
                        <a:t>0</a:t>
                      </a:r>
                      <a:r>
                        <a:rPr lang="en-US" sz="1600" dirty="0"/>
                        <a:t>+</a:t>
                      </a:r>
                      <a:r>
                        <a:rPr lang="el-GR" sz="1600" dirty="0"/>
                        <a:t>β</a:t>
                      </a:r>
                      <a:r>
                        <a:rPr lang="en-US" sz="1600" baseline="-25000" dirty="0"/>
                        <a:t>1</a:t>
                      </a:r>
                      <a:r>
                        <a:rPr lang="en-US" sz="1600" dirty="0"/>
                        <a:t>x</a:t>
                      </a:r>
                    </a:p>
                    <a:p>
                      <a:endParaRPr lang="en-US" sz="1600" dirty="0"/>
                    </a:p>
                  </a:txBody>
                  <a:tcPr/>
                </a:tc>
                <a:tc>
                  <a:txBody>
                    <a:bodyPr/>
                    <a:lstStyle/>
                    <a:p>
                      <a:r>
                        <a:rPr lang="en-US" dirty="0"/>
                        <a:t>10.71</a:t>
                      </a:r>
                    </a:p>
                  </a:txBody>
                  <a:tcPr/>
                </a:tc>
                <a:tc>
                  <a:txBody>
                    <a:bodyPr/>
                    <a:lstStyle/>
                    <a:p>
                      <a:r>
                        <a:rPr lang="en-US" dirty="0"/>
                        <a:t>10.31</a:t>
                      </a:r>
                    </a:p>
                  </a:txBody>
                  <a:tcPr/>
                </a:tc>
                <a:extLst>
                  <a:ext uri="{0D108BD9-81ED-4DB2-BD59-A6C34878D82A}">
                    <a16:rowId xmlns:a16="http://schemas.microsoft.com/office/drawing/2014/main" val="10001"/>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#2)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β</a:t>
                      </a:r>
                      <a:r>
                        <a:rPr lang="en-US" sz="1600" baseline="-25000" dirty="0"/>
                        <a:t>2</a:t>
                      </a:r>
                      <a:r>
                        <a:rPr lang="en-US" sz="1600" dirty="0"/>
                        <a:t>x</a:t>
                      </a:r>
                      <a:r>
                        <a:rPr lang="en-US" sz="1600" baseline="30000" dirty="0"/>
                        <a:t>2</a:t>
                      </a:r>
                    </a:p>
                    <a:p>
                      <a:endParaRPr lang="en-US" sz="1600" dirty="0"/>
                    </a:p>
                  </a:txBody>
                  <a:tcPr/>
                </a:tc>
                <a:tc>
                  <a:txBody>
                    <a:bodyPr/>
                    <a:lstStyle/>
                    <a:p>
                      <a:r>
                        <a:rPr lang="en-US" dirty="0"/>
                        <a:t>9.94</a:t>
                      </a:r>
                    </a:p>
                  </a:txBody>
                  <a:tcPr/>
                </a:tc>
                <a:tc>
                  <a:txBody>
                    <a:bodyPr/>
                    <a:lstStyle/>
                    <a:p>
                      <a:r>
                        <a:rPr lang="en-US" dirty="0"/>
                        <a:t>10.21</a:t>
                      </a:r>
                    </a:p>
                  </a:txBody>
                  <a:tcPr/>
                </a:tc>
                <a:extLst>
                  <a:ext uri="{0D108BD9-81ED-4DB2-BD59-A6C34878D82A}">
                    <a16:rowId xmlns:a16="http://schemas.microsoft.com/office/drawing/2014/main" val="10002"/>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#3)</a:t>
                      </a:r>
                      <a:r>
                        <a:rPr lang="en-US" sz="1600" baseline="0" dirty="0"/>
                        <a:t>  </a:t>
                      </a:r>
                      <a:r>
                        <a:rPr lang="en-US" sz="1600" dirty="0"/>
                        <a:t>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p>
                    <a:p>
                      <a:endParaRPr lang="en-US" sz="1600" dirty="0"/>
                    </a:p>
                  </a:txBody>
                  <a:tcPr/>
                </a:tc>
                <a:tc>
                  <a:txBody>
                    <a:bodyPr/>
                    <a:lstStyle/>
                    <a:p>
                      <a:r>
                        <a:rPr lang="en-US" dirty="0"/>
                        <a:t>7.64</a:t>
                      </a:r>
                    </a:p>
                  </a:txBody>
                  <a:tcPr/>
                </a:tc>
                <a:tc>
                  <a:txBody>
                    <a:bodyPr/>
                    <a:lstStyle/>
                    <a:p>
                      <a:r>
                        <a:rPr lang="en-US" dirty="0"/>
                        <a:t>8.99</a:t>
                      </a:r>
                    </a:p>
                  </a:txBody>
                  <a:tcPr/>
                </a:tc>
                <a:extLst>
                  <a:ext uri="{0D108BD9-81ED-4DB2-BD59-A6C34878D82A}">
                    <a16:rowId xmlns:a16="http://schemas.microsoft.com/office/drawing/2014/main" val="10003"/>
                  </a:ext>
                </a:extLst>
              </a:tr>
              <a:tr h="1015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#4)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r>
                        <a:rPr lang="en-US" sz="1600" dirty="0"/>
                        <a:t>+</a:t>
                      </a:r>
                      <a:r>
                        <a:rPr lang="el-GR" sz="1600" dirty="0"/>
                        <a:t> β</a:t>
                      </a:r>
                      <a:r>
                        <a:rPr lang="en-US" sz="1600" baseline="-25000" dirty="0"/>
                        <a:t>4</a:t>
                      </a:r>
                      <a:r>
                        <a:rPr lang="en-US" sz="1600" dirty="0"/>
                        <a:t>x</a:t>
                      </a:r>
                      <a:r>
                        <a:rPr lang="en-US" sz="1600" baseline="30000" dirty="0"/>
                        <a:t>4</a:t>
                      </a:r>
                      <a:r>
                        <a:rPr lang="en-US" sz="1600" dirty="0"/>
                        <a:t>+</a:t>
                      </a:r>
                      <a:r>
                        <a:rPr lang="el-GR" sz="1600" dirty="0"/>
                        <a:t>β</a:t>
                      </a:r>
                      <a:r>
                        <a:rPr lang="en-US" sz="1600" baseline="-25000" dirty="0"/>
                        <a:t>5</a:t>
                      </a:r>
                      <a:r>
                        <a:rPr lang="en-US" sz="1600" dirty="0"/>
                        <a:t>x</a:t>
                      </a:r>
                      <a:r>
                        <a:rPr lang="en-US" sz="1600" baseline="30000" dirty="0"/>
                        <a:t>5</a:t>
                      </a:r>
                      <a:r>
                        <a:rPr lang="en-US" sz="1600" dirty="0"/>
                        <a:t>+</a:t>
                      </a:r>
                      <a:r>
                        <a:rPr lang="el-GR" sz="1600" dirty="0"/>
                        <a:t> β</a:t>
                      </a:r>
                      <a:r>
                        <a:rPr lang="en-US" sz="1600" baseline="-25000" dirty="0"/>
                        <a:t>6</a:t>
                      </a:r>
                      <a:r>
                        <a:rPr lang="en-US" sz="1600" dirty="0"/>
                        <a:t>x</a:t>
                      </a:r>
                      <a:r>
                        <a:rPr lang="en-US" sz="1600" baseline="30000" dirty="0"/>
                        <a:t>6</a:t>
                      </a:r>
                      <a:r>
                        <a:rPr lang="en-US" sz="1600" dirty="0"/>
                        <a:t>+</a:t>
                      </a:r>
                      <a:r>
                        <a:rPr lang="el-GR" sz="1600" dirty="0"/>
                        <a:t>β</a:t>
                      </a:r>
                      <a:r>
                        <a:rPr lang="en-US" sz="1600" baseline="-25000" dirty="0"/>
                        <a:t>7</a:t>
                      </a:r>
                      <a:r>
                        <a:rPr lang="en-US" sz="1600" dirty="0"/>
                        <a:t>x</a:t>
                      </a:r>
                      <a:r>
                        <a:rPr lang="en-US" sz="1600" baseline="30000" dirty="0"/>
                        <a:t>7</a:t>
                      </a:r>
                      <a:r>
                        <a:rPr lang="en-US" sz="1600" dirty="0"/>
                        <a:t>+</a:t>
                      </a:r>
                      <a:r>
                        <a:rPr lang="el-GR" sz="1600" dirty="0"/>
                        <a:t> β</a:t>
                      </a:r>
                      <a:r>
                        <a:rPr lang="en-US" sz="1600" baseline="-25000" dirty="0"/>
                        <a:t>8</a:t>
                      </a:r>
                      <a:r>
                        <a:rPr lang="en-US" sz="1600" dirty="0"/>
                        <a:t>x</a:t>
                      </a:r>
                      <a:r>
                        <a:rPr lang="en-US" sz="1600" baseline="30000" dirty="0"/>
                        <a:t>8</a:t>
                      </a:r>
                      <a:r>
                        <a:rPr lang="en-US" sz="1600" dirty="0"/>
                        <a:t>+</a:t>
                      </a:r>
                      <a:r>
                        <a:rPr lang="el-GR" sz="1600" dirty="0"/>
                        <a:t>β</a:t>
                      </a:r>
                      <a:r>
                        <a:rPr lang="en-US" sz="1600" baseline="-25000" dirty="0"/>
                        <a:t>9</a:t>
                      </a:r>
                      <a:r>
                        <a:rPr lang="en-US" sz="1600" dirty="0"/>
                        <a:t>x</a:t>
                      </a:r>
                      <a:r>
                        <a:rPr lang="en-US" sz="1600" baseline="30000" dirty="0"/>
                        <a:t>9</a:t>
                      </a:r>
                      <a:r>
                        <a:rPr lang="en-US" sz="1600" dirty="0"/>
                        <a:t>+</a:t>
                      </a:r>
                      <a:r>
                        <a:rPr lang="el-GR" sz="1600" dirty="0"/>
                        <a:t> β</a:t>
                      </a:r>
                      <a:r>
                        <a:rPr lang="en-US" sz="1600" baseline="-25000" dirty="0"/>
                        <a:t>10</a:t>
                      </a:r>
                      <a:r>
                        <a:rPr lang="en-US" sz="1600" dirty="0"/>
                        <a:t>x</a:t>
                      </a:r>
                      <a:r>
                        <a:rPr lang="en-US" sz="1600" baseline="30000" dirty="0"/>
                        <a:t>10</a:t>
                      </a:r>
                      <a:r>
                        <a:rPr lang="en-US" sz="1600" dirty="0"/>
                        <a:t>+</a:t>
                      </a:r>
                      <a:r>
                        <a:rPr lang="el-GR" sz="1600" dirty="0"/>
                        <a:t>β</a:t>
                      </a:r>
                      <a:r>
                        <a:rPr lang="en-US" sz="1600" baseline="-25000" dirty="0"/>
                        <a:t>11</a:t>
                      </a:r>
                      <a:r>
                        <a:rPr lang="en-US" sz="1600" dirty="0"/>
                        <a:t>x</a:t>
                      </a:r>
                      <a:r>
                        <a:rPr lang="en-US" sz="1600" baseline="30000" dirty="0"/>
                        <a:t>11</a:t>
                      </a:r>
                      <a:r>
                        <a:rPr lang="en-US" sz="1600" dirty="0"/>
                        <a:t>+</a:t>
                      </a:r>
                      <a:r>
                        <a:rPr lang="el-GR" sz="1600" dirty="0"/>
                        <a:t> β</a:t>
                      </a:r>
                      <a:r>
                        <a:rPr lang="en-US" sz="1600" baseline="-25000" dirty="0"/>
                        <a:t>12</a:t>
                      </a:r>
                      <a:r>
                        <a:rPr lang="en-US" sz="1600" dirty="0"/>
                        <a:t>x</a:t>
                      </a:r>
                      <a:r>
                        <a:rPr lang="en-US" sz="1600" baseline="30000" dirty="0"/>
                        <a:t>12</a:t>
                      </a:r>
                      <a:r>
                        <a:rPr lang="en-US" sz="1600" dirty="0"/>
                        <a:t>+</a:t>
                      </a:r>
                      <a:r>
                        <a:rPr lang="el-GR" sz="1600" dirty="0"/>
                        <a:t>β</a:t>
                      </a:r>
                      <a:r>
                        <a:rPr lang="en-US" sz="1600" baseline="-25000" dirty="0"/>
                        <a:t>13</a:t>
                      </a:r>
                      <a:r>
                        <a:rPr lang="en-US" sz="1600" dirty="0"/>
                        <a:t>x</a:t>
                      </a:r>
                      <a:r>
                        <a:rPr lang="en-US" sz="1600" baseline="30000" dirty="0"/>
                        <a:t>13</a:t>
                      </a:r>
                      <a:r>
                        <a:rPr lang="en-US" sz="1600" dirty="0"/>
                        <a:t>+</a:t>
                      </a:r>
                      <a:r>
                        <a:rPr lang="el-GR" sz="1600" dirty="0"/>
                        <a:t> β</a:t>
                      </a:r>
                      <a:r>
                        <a:rPr lang="en-US" sz="1600" baseline="-25000" dirty="0"/>
                        <a:t>14</a:t>
                      </a:r>
                      <a:r>
                        <a:rPr lang="en-US" sz="1600" dirty="0"/>
                        <a:t>x</a:t>
                      </a:r>
                      <a:r>
                        <a:rPr lang="en-US" sz="1600" baseline="30000" dirty="0"/>
                        <a:t>14</a:t>
                      </a:r>
                      <a:r>
                        <a:rPr lang="en-US" sz="1600" dirty="0"/>
                        <a:t>+</a:t>
                      </a:r>
                      <a:r>
                        <a:rPr lang="el-GR" sz="1600" dirty="0"/>
                        <a:t>β</a:t>
                      </a:r>
                      <a:r>
                        <a:rPr lang="en-US" sz="1600" baseline="-25000" dirty="0"/>
                        <a:t>15</a:t>
                      </a:r>
                      <a:r>
                        <a:rPr lang="en-US" sz="1600" dirty="0"/>
                        <a:t>x</a:t>
                      </a:r>
                      <a:r>
                        <a:rPr lang="en-US" sz="1600" baseline="30000" dirty="0"/>
                        <a:t>15</a:t>
                      </a:r>
                      <a:r>
                        <a:rPr lang="en-US" sz="1600" dirty="0"/>
                        <a:t>+</a:t>
                      </a:r>
                      <a:r>
                        <a:rPr lang="el-GR" sz="1600" dirty="0"/>
                        <a:t> β</a:t>
                      </a:r>
                      <a:r>
                        <a:rPr lang="en-US" sz="1600" baseline="-25000" dirty="0"/>
                        <a:t>16</a:t>
                      </a:r>
                      <a:r>
                        <a:rPr lang="en-US" sz="1600" dirty="0"/>
                        <a:t>x</a:t>
                      </a:r>
                      <a:r>
                        <a:rPr lang="en-US" sz="1600" baseline="30000" dirty="0"/>
                        <a:t>16</a:t>
                      </a:r>
                      <a:r>
                        <a:rPr lang="en-US" sz="1600" dirty="0"/>
                        <a:t>+</a:t>
                      </a:r>
                      <a:r>
                        <a:rPr lang="el-GR" sz="1600" dirty="0"/>
                        <a:t>β</a:t>
                      </a:r>
                      <a:r>
                        <a:rPr lang="en-US" sz="1600" baseline="-25000" dirty="0"/>
                        <a:t>17</a:t>
                      </a:r>
                      <a:r>
                        <a:rPr lang="en-US" sz="1600" dirty="0"/>
                        <a:t>x</a:t>
                      </a:r>
                      <a:r>
                        <a:rPr lang="en-US" sz="1600" baseline="30000" dirty="0"/>
                        <a:t>17</a:t>
                      </a:r>
                      <a:r>
                        <a:rPr lang="en-US" sz="1600" dirty="0"/>
                        <a:t>+</a:t>
                      </a:r>
                      <a:r>
                        <a:rPr lang="el-GR" sz="1600" dirty="0"/>
                        <a:t> β</a:t>
                      </a:r>
                      <a:r>
                        <a:rPr lang="en-US" sz="1600" baseline="-25000" dirty="0"/>
                        <a:t>18</a:t>
                      </a:r>
                      <a:r>
                        <a:rPr lang="en-US" sz="1600" dirty="0"/>
                        <a:t>x</a:t>
                      </a:r>
                      <a:r>
                        <a:rPr lang="en-US" sz="1600" baseline="30000" dirty="0"/>
                        <a:t>18</a:t>
                      </a:r>
                      <a:r>
                        <a:rPr lang="en-US" sz="1600" dirty="0"/>
                        <a:t>+</a:t>
                      </a:r>
                      <a:r>
                        <a:rPr lang="el-GR" sz="1600" dirty="0"/>
                        <a:t>β</a:t>
                      </a:r>
                      <a:r>
                        <a:rPr lang="en-US" sz="1600" baseline="-25000" dirty="0"/>
                        <a:t>19</a:t>
                      </a:r>
                      <a:r>
                        <a:rPr lang="en-US" sz="1600" dirty="0"/>
                        <a:t>x</a:t>
                      </a:r>
                      <a:r>
                        <a:rPr lang="en-US" sz="1600" baseline="30000" dirty="0"/>
                        <a:t>19</a:t>
                      </a:r>
                      <a:r>
                        <a:rPr lang="en-US" sz="1600" dirty="0"/>
                        <a:t>+</a:t>
                      </a:r>
                      <a:r>
                        <a:rPr lang="el-GR" sz="1600" dirty="0"/>
                        <a:t> β</a:t>
                      </a:r>
                      <a:r>
                        <a:rPr lang="en-US" sz="1600" baseline="-25000" dirty="0"/>
                        <a:t>20</a:t>
                      </a:r>
                      <a:r>
                        <a:rPr lang="en-US" sz="1600" dirty="0"/>
                        <a:t>x</a:t>
                      </a:r>
                      <a:r>
                        <a:rPr lang="en-US" sz="1600" baseline="30000" dirty="0"/>
                        <a:t>20</a:t>
                      </a:r>
                    </a:p>
                  </a:txBody>
                  <a:tcPr/>
                </a:tc>
                <a:tc>
                  <a:txBody>
                    <a:bodyPr/>
                    <a:lstStyle/>
                    <a:p>
                      <a:r>
                        <a:rPr lang="en-US" dirty="0"/>
                        <a:t>7.38</a:t>
                      </a:r>
                    </a:p>
                  </a:txBody>
                  <a:tcPr/>
                </a:tc>
                <a:tc>
                  <a:txBody>
                    <a:bodyPr/>
                    <a:lstStyle/>
                    <a:p>
                      <a:r>
                        <a:rPr lang="en-US" dirty="0"/>
                        <a:t>9.19</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79237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28809" y="-472358"/>
            <a:ext cx="7704667" cy="1981200"/>
          </a:xfrm>
        </p:spPr>
        <p:txBody>
          <a:bodyPr/>
          <a:lstStyle/>
          <a:p>
            <a:pPr eaLnBrk="1" hangingPunct="1"/>
            <a:r>
              <a:rPr lang="en-US" altLang="en-US" dirty="0"/>
              <a:t>The “Best” Performing Model… </a:t>
            </a:r>
          </a:p>
        </p:txBody>
      </p:sp>
      <p:sp>
        <p:nvSpPr>
          <p:cNvPr id="4" name="TextBox 3"/>
          <p:cNvSpPr txBox="1"/>
          <p:nvPr/>
        </p:nvSpPr>
        <p:spPr>
          <a:xfrm>
            <a:off x="1603925" y="4342391"/>
            <a:ext cx="7704667" cy="2031325"/>
          </a:xfrm>
          <a:prstGeom prst="rect">
            <a:avLst/>
          </a:prstGeom>
          <a:noFill/>
        </p:spPr>
        <p:txBody>
          <a:bodyPr wrap="square" rtlCol="0">
            <a:spAutoFit/>
          </a:bodyPr>
          <a:lstStyle/>
          <a:p>
            <a:r>
              <a:rPr lang="en-US" dirty="0"/>
              <a:t>What’s going on here is that most complicated model — in this case, the 20</a:t>
            </a:r>
            <a:r>
              <a:rPr lang="en-US" baseline="30000" dirty="0"/>
              <a:t>th</a:t>
            </a:r>
            <a:r>
              <a:rPr lang="en-US" dirty="0"/>
              <a:t> order polynomial— is not fitting the generalizable features of the data. Instead, this model is fitting the sampling noise, or the accidents which don’t repeat.</a:t>
            </a:r>
          </a:p>
          <a:p>
            <a:endParaRPr lang="en-US" dirty="0"/>
          </a:p>
          <a:p>
            <a:r>
              <a:rPr lang="en-US" dirty="0"/>
              <a:t>In general complex models tend to over- fit the data. Conversely, models that are too simple may not describe the generalized features of the data with sufficient detail, and thus results in under-fitting. </a:t>
            </a:r>
          </a:p>
        </p:txBody>
      </p:sp>
      <p:graphicFrame>
        <p:nvGraphicFramePr>
          <p:cNvPr id="5" name="Table 4"/>
          <p:cNvGraphicFramePr>
            <a:graphicFrameLocks noGrp="1"/>
          </p:cNvGraphicFramePr>
          <p:nvPr>
            <p:extLst>
              <p:ext uri="{D42A27DB-BD31-4B8C-83A1-F6EECF244321}">
                <p14:modId xmlns:p14="http://schemas.microsoft.com/office/powerpoint/2010/main" val="3688495965"/>
              </p:ext>
            </p:extLst>
          </p:nvPr>
        </p:nvGraphicFramePr>
        <p:xfrm>
          <a:off x="1007131" y="920251"/>
          <a:ext cx="7926345" cy="3387751"/>
        </p:xfrm>
        <a:graphic>
          <a:graphicData uri="http://schemas.openxmlformats.org/drawingml/2006/table">
            <a:tbl>
              <a:tblPr firstRow="1" bandRow="1">
                <a:tableStyleId>{69012ECD-51FC-41F1-AA8D-1B2483CD663E}</a:tableStyleId>
              </a:tblPr>
              <a:tblGrid>
                <a:gridCol w="4524485">
                  <a:extLst>
                    <a:ext uri="{9D8B030D-6E8A-4147-A177-3AD203B41FA5}">
                      <a16:colId xmlns:a16="http://schemas.microsoft.com/office/drawing/2014/main" val="20000"/>
                    </a:ext>
                  </a:extLst>
                </a:gridCol>
                <a:gridCol w="1637617">
                  <a:extLst>
                    <a:ext uri="{9D8B030D-6E8A-4147-A177-3AD203B41FA5}">
                      <a16:colId xmlns:a16="http://schemas.microsoft.com/office/drawing/2014/main" val="20001"/>
                    </a:ext>
                  </a:extLst>
                </a:gridCol>
                <a:gridCol w="1764243">
                  <a:extLst>
                    <a:ext uri="{9D8B030D-6E8A-4147-A177-3AD203B41FA5}">
                      <a16:colId xmlns:a16="http://schemas.microsoft.com/office/drawing/2014/main" val="20002"/>
                    </a:ext>
                  </a:extLst>
                </a:gridCol>
              </a:tblGrid>
              <a:tr h="634766">
                <a:tc>
                  <a:txBody>
                    <a:bodyPr/>
                    <a:lstStyle/>
                    <a:p>
                      <a:pPr algn="ctr"/>
                      <a:r>
                        <a:rPr lang="en-US" dirty="0"/>
                        <a:t>Set of Predictive Models</a:t>
                      </a:r>
                    </a:p>
                  </a:txBody>
                  <a:tcPr/>
                </a:tc>
                <a:tc>
                  <a:txBody>
                    <a:bodyPr/>
                    <a:lstStyle/>
                    <a:p>
                      <a:r>
                        <a:rPr lang="en-US" sz="1200" dirty="0"/>
                        <a:t>Model Fit on Training Data </a:t>
                      </a:r>
                    </a:p>
                    <a:p>
                      <a:r>
                        <a:rPr lang="en-US" sz="1000" dirty="0"/>
                        <a:t>(Sum of Squared Errors)</a:t>
                      </a:r>
                    </a:p>
                  </a:txBody>
                  <a:tcPr/>
                </a:tc>
                <a:tc>
                  <a:txBody>
                    <a:bodyPr/>
                    <a:lstStyle/>
                    <a:p>
                      <a:r>
                        <a:rPr lang="en-US" sz="1200" dirty="0"/>
                        <a:t>Model Fit on Validation Data</a:t>
                      </a:r>
                    </a:p>
                    <a:p>
                      <a:r>
                        <a:rPr lang="en-US" sz="1000" dirty="0"/>
                        <a:t> (Sum of Squared Errors)</a:t>
                      </a:r>
                    </a:p>
                  </a:txBody>
                  <a:tcPr/>
                </a:tc>
                <a:extLst>
                  <a:ext uri="{0D108BD9-81ED-4DB2-BD59-A6C34878D82A}">
                    <a16:rowId xmlns:a16="http://schemas.microsoft.com/office/drawing/2014/main" val="10000"/>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#1)   Y=</a:t>
                      </a:r>
                      <a:r>
                        <a:rPr lang="el-GR" sz="1600" dirty="0"/>
                        <a:t>β</a:t>
                      </a:r>
                      <a:r>
                        <a:rPr lang="en-US" sz="1600" baseline="-25000" dirty="0"/>
                        <a:t>0</a:t>
                      </a:r>
                      <a:r>
                        <a:rPr lang="en-US" sz="1600" dirty="0"/>
                        <a:t>+</a:t>
                      </a:r>
                      <a:r>
                        <a:rPr lang="el-GR" sz="1600" dirty="0"/>
                        <a:t>β</a:t>
                      </a:r>
                      <a:r>
                        <a:rPr lang="en-US" sz="1600" baseline="-25000" dirty="0"/>
                        <a:t>1</a:t>
                      </a:r>
                      <a:r>
                        <a:rPr lang="en-US" sz="1600" dirty="0"/>
                        <a:t>x</a:t>
                      </a:r>
                    </a:p>
                    <a:p>
                      <a:endParaRPr lang="en-US" sz="1600" dirty="0"/>
                    </a:p>
                  </a:txBody>
                  <a:tcPr/>
                </a:tc>
                <a:tc>
                  <a:txBody>
                    <a:bodyPr/>
                    <a:lstStyle/>
                    <a:p>
                      <a:r>
                        <a:rPr lang="en-US" dirty="0"/>
                        <a:t>10.71</a:t>
                      </a:r>
                    </a:p>
                  </a:txBody>
                  <a:tcPr/>
                </a:tc>
                <a:tc>
                  <a:txBody>
                    <a:bodyPr/>
                    <a:lstStyle/>
                    <a:p>
                      <a:r>
                        <a:rPr lang="en-US" dirty="0"/>
                        <a:t>10.31</a:t>
                      </a:r>
                    </a:p>
                  </a:txBody>
                  <a:tcPr/>
                </a:tc>
                <a:extLst>
                  <a:ext uri="{0D108BD9-81ED-4DB2-BD59-A6C34878D82A}">
                    <a16:rowId xmlns:a16="http://schemas.microsoft.com/office/drawing/2014/main" val="10001"/>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#2)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β</a:t>
                      </a:r>
                      <a:r>
                        <a:rPr lang="en-US" sz="1600" baseline="-25000" dirty="0"/>
                        <a:t>2</a:t>
                      </a:r>
                      <a:r>
                        <a:rPr lang="en-US" sz="1600" dirty="0"/>
                        <a:t>x</a:t>
                      </a:r>
                      <a:r>
                        <a:rPr lang="en-US" sz="1600" baseline="30000" dirty="0"/>
                        <a:t>2</a:t>
                      </a:r>
                    </a:p>
                    <a:p>
                      <a:endParaRPr lang="en-US" sz="1600" dirty="0"/>
                    </a:p>
                  </a:txBody>
                  <a:tcPr/>
                </a:tc>
                <a:tc>
                  <a:txBody>
                    <a:bodyPr/>
                    <a:lstStyle/>
                    <a:p>
                      <a:r>
                        <a:rPr lang="en-US" dirty="0"/>
                        <a:t>9.94</a:t>
                      </a:r>
                    </a:p>
                  </a:txBody>
                  <a:tcPr/>
                </a:tc>
                <a:tc>
                  <a:txBody>
                    <a:bodyPr/>
                    <a:lstStyle/>
                    <a:p>
                      <a:r>
                        <a:rPr lang="en-US" dirty="0"/>
                        <a:t>10.21</a:t>
                      </a:r>
                    </a:p>
                  </a:txBody>
                  <a:tcPr/>
                </a:tc>
                <a:extLst>
                  <a:ext uri="{0D108BD9-81ED-4DB2-BD59-A6C34878D82A}">
                    <a16:rowId xmlns:a16="http://schemas.microsoft.com/office/drawing/2014/main" val="10002"/>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#3)</a:t>
                      </a:r>
                      <a:r>
                        <a:rPr lang="en-US" sz="1600" baseline="0" dirty="0"/>
                        <a:t>  </a:t>
                      </a:r>
                      <a:r>
                        <a:rPr lang="en-US" sz="1600" dirty="0"/>
                        <a:t>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p>
                    <a:p>
                      <a:endParaRPr lang="en-US" sz="1600" dirty="0"/>
                    </a:p>
                  </a:txBody>
                  <a:tcPr/>
                </a:tc>
                <a:tc>
                  <a:txBody>
                    <a:bodyPr/>
                    <a:lstStyle/>
                    <a:p>
                      <a:r>
                        <a:rPr lang="en-US" dirty="0"/>
                        <a:t>7.64</a:t>
                      </a:r>
                    </a:p>
                  </a:txBody>
                  <a:tcPr/>
                </a:tc>
                <a:tc>
                  <a:txBody>
                    <a:bodyPr/>
                    <a:lstStyle/>
                    <a:p>
                      <a:r>
                        <a:rPr lang="en-US" dirty="0"/>
                        <a:t>8.99</a:t>
                      </a:r>
                    </a:p>
                  </a:txBody>
                  <a:tcPr/>
                </a:tc>
                <a:extLst>
                  <a:ext uri="{0D108BD9-81ED-4DB2-BD59-A6C34878D82A}">
                    <a16:rowId xmlns:a16="http://schemas.microsoft.com/office/drawing/2014/main" val="10003"/>
                  </a:ext>
                </a:extLst>
              </a:tr>
              <a:tr h="1015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#4)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r>
                        <a:rPr lang="en-US" sz="1600" dirty="0"/>
                        <a:t>+</a:t>
                      </a:r>
                      <a:r>
                        <a:rPr lang="el-GR" sz="1600" dirty="0"/>
                        <a:t> β</a:t>
                      </a:r>
                      <a:r>
                        <a:rPr lang="en-US" sz="1600" baseline="-25000" dirty="0"/>
                        <a:t>4</a:t>
                      </a:r>
                      <a:r>
                        <a:rPr lang="en-US" sz="1600" dirty="0"/>
                        <a:t>x</a:t>
                      </a:r>
                      <a:r>
                        <a:rPr lang="en-US" sz="1600" baseline="30000" dirty="0"/>
                        <a:t>4</a:t>
                      </a:r>
                      <a:r>
                        <a:rPr lang="en-US" sz="1600" dirty="0"/>
                        <a:t>+</a:t>
                      </a:r>
                      <a:r>
                        <a:rPr lang="el-GR" sz="1600" dirty="0"/>
                        <a:t>β</a:t>
                      </a:r>
                      <a:r>
                        <a:rPr lang="en-US" sz="1600" baseline="-25000" dirty="0"/>
                        <a:t>5</a:t>
                      </a:r>
                      <a:r>
                        <a:rPr lang="en-US" sz="1600" dirty="0"/>
                        <a:t>x</a:t>
                      </a:r>
                      <a:r>
                        <a:rPr lang="en-US" sz="1600" baseline="30000" dirty="0"/>
                        <a:t>5</a:t>
                      </a:r>
                      <a:r>
                        <a:rPr lang="en-US" sz="1600" dirty="0"/>
                        <a:t>+</a:t>
                      </a:r>
                      <a:r>
                        <a:rPr lang="el-GR" sz="1600" dirty="0"/>
                        <a:t> β</a:t>
                      </a:r>
                      <a:r>
                        <a:rPr lang="en-US" sz="1600" baseline="-25000" dirty="0"/>
                        <a:t>6</a:t>
                      </a:r>
                      <a:r>
                        <a:rPr lang="en-US" sz="1600" dirty="0"/>
                        <a:t>x</a:t>
                      </a:r>
                      <a:r>
                        <a:rPr lang="en-US" sz="1600" baseline="30000" dirty="0"/>
                        <a:t>6</a:t>
                      </a:r>
                      <a:r>
                        <a:rPr lang="en-US" sz="1600" dirty="0"/>
                        <a:t>+</a:t>
                      </a:r>
                      <a:r>
                        <a:rPr lang="el-GR" sz="1600" dirty="0"/>
                        <a:t>β</a:t>
                      </a:r>
                      <a:r>
                        <a:rPr lang="en-US" sz="1600" baseline="-25000" dirty="0"/>
                        <a:t>7</a:t>
                      </a:r>
                      <a:r>
                        <a:rPr lang="en-US" sz="1600" dirty="0"/>
                        <a:t>x</a:t>
                      </a:r>
                      <a:r>
                        <a:rPr lang="en-US" sz="1600" baseline="30000" dirty="0"/>
                        <a:t>7</a:t>
                      </a:r>
                      <a:r>
                        <a:rPr lang="en-US" sz="1600" dirty="0"/>
                        <a:t>+</a:t>
                      </a:r>
                      <a:r>
                        <a:rPr lang="el-GR" sz="1600" dirty="0"/>
                        <a:t> β</a:t>
                      </a:r>
                      <a:r>
                        <a:rPr lang="en-US" sz="1600" baseline="-25000" dirty="0"/>
                        <a:t>8</a:t>
                      </a:r>
                      <a:r>
                        <a:rPr lang="en-US" sz="1600" dirty="0"/>
                        <a:t>x</a:t>
                      </a:r>
                      <a:r>
                        <a:rPr lang="en-US" sz="1600" baseline="30000" dirty="0"/>
                        <a:t>8</a:t>
                      </a:r>
                      <a:r>
                        <a:rPr lang="en-US" sz="1600" dirty="0"/>
                        <a:t>+</a:t>
                      </a:r>
                      <a:r>
                        <a:rPr lang="el-GR" sz="1600" dirty="0"/>
                        <a:t>β</a:t>
                      </a:r>
                      <a:r>
                        <a:rPr lang="en-US" sz="1600" baseline="-25000" dirty="0"/>
                        <a:t>9</a:t>
                      </a:r>
                      <a:r>
                        <a:rPr lang="en-US" sz="1600" dirty="0"/>
                        <a:t>x</a:t>
                      </a:r>
                      <a:r>
                        <a:rPr lang="en-US" sz="1600" baseline="30000" dirty="0"/>
                        <a:t>9</a:t>
                      </a:r>
                      <a:r>
                        <a:rPr lang="en-US" sz="1600" dirty="0"/>
                        <a:t>+</a:t>
                      </a:r>
                      <a:r>
                        <a:rPr lang="el-GR" sz="1600" dirty="0"/>
                        <a:t> β</a:t>
                      </a:r>
                      <a:r>
                        <a:rPr lang="en-US" sz="1600" baseline="-25000" dirty="0"/>
                        <a:t>10</a:t>
                      </a:r>
                      <a:r>
                        <a:rPr lang="en-US" sz="1600" dirty="0"/>
                        <a:t>x</a:t>
                      </a:r>
                      <a:r>
                        <a:rPr lang="en-US" sz="1600" baseline="30000" dirty="0"/>
                        <a:t>10</a:t>
                      </a:r>
                      <a:r>
                        <a:rPr lang="en-US" sz="1600" dirty="0"/>
                        <a:t>+</a:t>
                      </a:r>
                      <a:r>
                        <a:rPr lang="el-GR" sz="1600" dirty="0"/>
                        <a:t>β</a:t>
                      </a:r>
                      <a:r>
                        <a:rPr lang="en-US" sz="1600" baseline="-25000" dirty="0"/>
                        <a:t>11</a:t>
                      </a:r>
                      <a:r>
                        <a:rPr lang="en-US" sz="1600" dirty="0"/>
                        <a:t>x</a:t>
                      </a:r>
                      <a:r>
                        <a:rPr lang="en-US" sz="1600" baseline="30000" dirty="0"/>
                        <a:t>11</a:t>
                      </a:r>
                      <a:r>
                        <a:rPr lang="en-US" sz="1600" dirty="0"/>
                        <a:t>+</a:t>
                      </a:r>
                      <a:r>
                        <a:rPr lang="el-GR" sz="1600" dirty="0"/>
                        <a:t> β</a:t>
                      </a:r>
                      <a:r>
                        <a:rPr lang="en-US" sz="1600" baseline="-25000" dirty="0"/>
                        <a:t>12</a:t>
                      </a:r>
                      <a:r>
                        <a:rPr lang="en-US" sz="1600" dirty="0"/>
                        <a:t>x</a:t>
                      </a:r>
                      <a:r>
                        <a:rPr lang="en-US" sz="1600" baseline="30000" dirty="0"/>
                        <a:t>12</a:t>
                      </a:r>
                      <a:r>
                        <a:rPr lang="en-US" sz="1600" dirty="0"/>
                        <a:t>+</a:t>
                      </a:r>
                      <a:r>
                        <a:rPr lang="el-GR" sz="1600" dirty="0"/>
                        <a:t>β</a:t>
                      </a:r>
                      <a:r>
                        <a:rPr lang="en-US" sz="1600" baseline="-25000" dirty="0"/>
                        <a:t>13</a:t>
                      </a:r>
                      <a:r>
                        <a:rPr lang="en-US" sz="1600" dirty="0"/>
                        <a:t>x</a:t>
                      </a:r>
                      <a:r>
                        <a:rPr lang="en-US" sz="1600" baseline="30000" dirty="0"/>
                        <a:t>13</a:t>
                      </a:r>
                      <a:r>
                        <a:rPr lang="en-US" sz="1600" dirty="0"/>
                        <a:t>+</a:t>
                      </a:r>
                      <a:r>
                        <a:rPr lang="el-GR" sz="1600" dirty="0"/>
                        <a:t> β</a:t>
                      </a:r>
                      <a:r>
                        <a:rPr lang="en-US" sz="1600" baseline="-25000" dirty="0"/>
                        <a:t>14</a:t>
                      </a:r>
                      <a:r>
                        <a:rPr lang="en-US" sz="1600" dirty="0"/>
                        <a:t>x</a:t>
                      </a:r>
                      <a:r>
                        <a:rPr lang="en-US" sz="1600" baseline="30000" dirty="0"/>
                        <a:t>14</a:t>
                      </a:r>
                      <a:r>
                        <a:rPr lang="en-US" sz="1600" dirty="0"/>
                        <a:t>+</a:t>
                      </a:r>
                      <a:r>
                        <a:rPr lang="el-GR" sz="1600" dirty="0"/>
                        <a:t>β</a:t>
                      </a:r>
                      <a:r>
                        <a:rPr lang="en-US" sz="1600" baseline="-25000" dirty="0"/>
                        <a:t>15</a:t>
                      </a:r>
                      <a:r>
                        <a:rPr lang="en-US" sz="1600" dirty="0"/>
                        <a:t>x</a:t>
                      </a:r>
                      <a:r>
                        <a:rPr lang="en-US" sz="1600" baseline="30000" dirty="0"/>
                        <a:t>15</a:t>
                      </a:r>
                      <a:r>
                        <a:rPr lang="en-US" sz="1600" dirty="0"/>
                        <a:t>+</a:t>
                      </a:r>
                      <a:r>
                        <a:rPr lang="el-GR" sz="1600" dirty="0"/>
                        <a:t> β</a:t>
                      </a:r>
                      <a:r>
                        <a:rPr lang="en-US" sz="1600" baseline="-25000" dirty="0"/>
                        <a:t>16</a:t>
                      </a:r>
                      <a:r>
                        <a:rPr lang="en-US" sz="1600" dirty="0"/>
                        <a:t>x</a:t>
                      </a:r>
                      <a:r>
                        <a:rPr lang="en-US" sz="1600" baseline="30000" dirty="0"/>
                        <a:t>16</a:t>
                      </a:r>
                      <a:r>
                        <a:rPr lang="en-US" sz="1600" dirty="0"/>
                        <a:t>+</a:t>
                      </a:r>
                      <a:r>
                        <a:rPr lang="el-GR" sz="1600" dirty="0"/>
                        <a:t>β</a:t>
                      </a:r>
                      <a:r>
                        <a:rPr lang="en-US" sz="1600" baseline="-25000" dirty="0"/>
                        <a:t>17</a:t>
                      </a:r>
                      <a:r>
                        <a:rPr lang="en-US" sz="1600" dirty="0"/>
                        <a:t>x</a:t>
                      </a:r>
                      <a:r>
                        <a:rPr lang="en-US" sz="1600" baseline="30000" dirty="0"/>
                        <a:t>17</a:t>
                      </a:r>
                      <a:r>
                        <a:rPr lang="en-US" sz="1600" dirty="0"/>
                        <a:t>+</a:t>
                      </a:r>
                      <a:r>
                        <a:rPr lang="el-GR" sz="1600" dirty="0"/>
                        <a:t> β</a:t>
                      </a:r>
                      <a:r>
                        <a:rPr lang="en-US" sz="1600" baseline="-25000" dirty="0"/>
                        <a:t>18</a:t>
                      </a:r>
                      <a:r>
                        <a:rPr lang="en-US" sz="1600" dirty="0"/>
                        <a:t>x</a:t>
                      </a:r>
                      <a:r>
                        <a:rPr lang="en-US" sz="1600" baseline="30000" dirty="0"/>
                        <a:t>18</a:t>
                      </a:r>
                      <a:r>
                        <a:rPr lang="en-US" sz="1600" dirty="0"/>
                        <a:t>+</a:t>
                      </a:r>
                      <a:r>
                        <a:rPr lang="el-GR" sz="1600" dirty="0"/>
                        <a:t>β</a:t>
                      </a:r>
                      <a:r>
                        <a:rPr lang="en-US" sz="1600" baseline="-25000" dirty="0"/>
                        <a:t>19</a:t>
                      </a:r>
                      <a:r>
                        <a:rPr lang="en-US" sz="1600" dirty="0"/>
                        <a:t>x</a:t>
                      </a:r>
                      <a:r>
                        <a:rPr lang="en-US" sz="1600" baseline="30000" dirty="0"/>
                        <a:t>19</a:t>
                      </a:r>
                      <a:r>
                        <a:rPr lang="en-US" sz="1600" dirty="0"/>
                        <a:t>+</a:t>
                      </a:r>
                      <a:r>
                        <a:rPr lang="el-GR" sz="1600" dirty="0"/>
                        <a:t> β</a:t>
                      </a:r>
                      <a:r>
                        <a:rPr lang="en-US" sz="1600" baseline="-25000" dirty="0"/>
                        <a:t>20</a:t>
                      </a:r>
                      <a:r>
                        <a:rPr lang="en-US" sz="1600" dirty="0"/>
                        <a:t>x</a:t>
                      </a:r>
                      <a:r>
                        <a:rPr lang="en-US" sz="1600" baseline="30000" dirty="0"/>
                        <a:t>20</a:t>
                      </a:r>
                    </a:p>
                  </a:txBody>
                  <a:tcPr/>
                </a:tc>
                <a:tc>
                  <a:txBody>
                    <a:bodyPr/>
                    <a:lstStyle/>
                    <a:p>
                      <a:r>
                        <a:rPr lang="en-US" dirty="0"/>
                        <a:t>7.38</a:t>
                      </a:r>
                    </a:p>
                  </a:txBody>
                  <a:tcPr/>
                </a:tc>
                <a:tc>
                  <a:txBody>
                    <a:bodyPr/>
                    <a:lstStyle/>
                    <a:p>
                      <a:r>
                        <a:rPr lang="en-US" dirty="0"/>
                        <a:t>9.19</a:t>
                      </a:r>
                    </a:p>
                  </a:txBody>
                  <a:tcPr/>
                </a:tc>
                <a:extLst>
                  <a:ext uri="{0D108BD9-81ED-4DB2-BD59-A6C34878D82A}">
                    <a16:rowId xmlns:a16="http://schemas.microsoft.com/office/drawing/2014/main" val="10004"/>
                  </a:ext>
                </a:extLst>
              </a:tr>
            </a:tbl>
          </a:graphicData>
        </a:graphic>
      </p:graphicFrame>
      <p:cxnSp>
        <p:nvCxnSpPr>
          <p:cNvPr id="3" name="Straight Arrow Connector 2"/>
          <p:cNvCxnSpPr/>
          <p:nvPr/>
        </p:nvCxnSpPr>
        <p:spPr>
          <a:xfrm>
            <a:off x="6100165" y="2909799"/>
            <a:ext cx="7257" cy="6241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787166" y="2909799"/>
            <a:ext cx="7257" cy="6241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925191" y="2909799"/>
            <a:ext cx="7257" cy="62411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53085" y="2975635"/>
            <a:ext cx="684803" cy="246221"/>
          </a:xfrm>
          <a:prstGeom prst="rect">
            <a:avLst/>
          </a:prstGeom>
          <a:noFill/>
        </p:spPr>
        <p:txBody>
          <a:bodyPr wrap="none" rtlCol="0">
            <a:spAutoFit/>
          </a:bodyPr>
          <a:lstStyle/>
          <a:p>
            <a:r>
              <a:rPr lang="en-US" sz="1000" b="1" dirty="0">
                <a:solidFill>
                  <a:srgbClr val="FF0000"/>
                </a:solidFill>
              </a:rPr>
              <a:t>Better fit</a:t>
            </a:r>
          </a:p>
        </p:txBody>
      </p:sp>
      <p:sp>
        <p:nvSpPr>
          <p:cNvPr id="10" name="TextBox 9"/>
          <p:cNvSpPr txBox="1"/>
          <p:nvPr/>
        </p:nvSpPr>
        <p:spPr>
          <a:xfrm>
            <a:off x="7716233" y="2975635"/>
            <a:ext cx="684803" cy="246221"/>
          </a:xfrm>
          <a:prstGeom prst="rect">
            <a:avLst/>
          </a:prstGeom>
          <a:noFill/>
        </p:spPr>
        <p:txBody>
          <a:bodyPr wrap="none" rtlCol="0">
            <a:spAutoFit/>
          </a:bodyPr>
          <a:lstStyle/>
          <a:p>
            <a:r>
              <a:rPr lang="en-US" sz="1000" b="1" dirty="0">
                <a:solidFill>
                  <a:srgbClr val="FF0000"/>
                </a:solidFill>
              </a:rPr>
              <a:t>Worse fit</a:t>
            </a:r>
          </a:p>
        </p:txBody>
      </p:sp>
      <p:sp>
        <p:nvSpPr>
          <p:cNvPr id="9" name="TextBox 8"/>
          <p:cNvSpPr txBox="1"/>
          <p:nvPr/>
        </p:nvSpPr>
        <p:spPr>
          <a:xfrm>
            <a:off x="206805" y="2975635"/>
            <a:ext cx="821059" cy="400110"/>
          </a:xfrm>
          <a:prstGeom prst="rect">
            <a:avLst/>
          </a:prstGeom>
          <a:noFill/>
        </p:spPr>
        <p:txBody>
          <a:bodyPr wrap="none" rtlCol="0">
            <a:spAutoFit/>
          </a:bodyPr>
          <a:lstStyle/>
          <a:p>
            <a:pPr algn="r"/>
            <a:r>
              <a:rPr lang="en-US" sz="1000" b="1" dirty="0">
                <a:solidFill>
                  <a:srgbClr val="FF0000"/>
                </a:solidFill>
              </a:rPr>
              <a:t>Increasing </a:t>
            </a:r>
          </a:p>
          <a:p>
            <a:pPr algn="r"/>
            <a:r>
              <a:rPr lang="en-US" sz="1000" b="1" dirty="0">
                <a:solidFill>
                  <a:srgbClr val="FF0000"/>
                </a:solidFill>
              </a:rPr>
              <a:t>Complexity</a:t>
            </a:r>
          </a:p>
        </p:txBody>
      </p:sp>
    </p:spTree>
    <p:extLst>
      <p:ext uri="{BB962C8B-B14F-4D97-AF65-F5344CB8AC3E}">
        <p14:creationId xmlns:p14="http://schemas.microsoft.com/office/powerpoint/2010/main" val="2599877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34619049"/>
              </p:ext>
            </p:extLst>
          </p:nvPr>
        </p:nvGraphicFramePr>
        <p:xfrm>
          <a:off x="906546" y="1695662"/>
          <a:ext cx="7926345" cy="3387751"/>
        </p:xfrm>
        <a:graphic>
          <a:graphicData uri="http://schemas.openxmlformats.org/drawingml/2006/table">
            <a:tbl>
              <a:tblPr firstRow="1" bandRow="1">
                <a:tableStyleId>{69012ECD-51FC-41F1-AA8D-1B2483CD663E}</a:tableStyleId>
              </a:tblPr>
              <a:tblGrid>
                <a:gridCol w="4524485">
                  <a:extLst>
                    <a:ext uri="{9D8B030D-6E8A-4147-A177-3AD203B41FA5}">
                      <a16:colId xmlns:a16="http://schemas.microsoft.com/office/drawing/2014/main" val="20000"/>
                    </a:ext>
                  </a:extLst>
                </a:gridCol>
                <a:gridCol w="1637617">
                  <a:extLst>
                    <a:ext uri="{9D8B030D-6E8A-4147-A177-3AD203B41FA5}">
                      <a16:colId xmlns:a16="http://schemas.microsoft.com/office/drawing/2014/main" val="20001"/>
                    </a:ext>
                  </a:extLst>
                </a:gridCol>
                <a:gridCol w="1764243">
                  <a:extLst>
                    <a:ext uri="{9D8B030D-6E8A-4147-A177-3AD203B41FA5}">
                      <a16:colId xmlns:a16="http://schemas.microsoft.com/office/drawing/2014/main" val="20002"/>
                    </a:ext>
                  </a:extLst>
                </a:gridCol>
              </a:tblGrid>
              <a:tr h="634766">
                <a:tc>
                  <a:txBody>
                    <a:bodyPr/>
                    <a:lstStyle/>
                    <a:p>
                      <a:pPr algn="ctr"/>
                      <a:r>
                        <a:rPr lang="en-US" dirty="0"/>
                        <a:t>Set of Predictive Models</a:t>
                      </a:r>
                    </a:p>
                  </a:txBody>
                  <a:tcPr/>
                </a:tc>
                <a:tc>
                  <a:txBody>
                    <a:bodyPr/>
                    <a:lstStyle/>
                    <a:p>
                      <a:r>
                        <a:rPr lang="en-US" sz="1200" dirty="0"/>
                        <a:t>Model Fit on Training Data </a:t>
                      </a:r>
                    </a:p>
                    <a:p>
                      <a:r>
                        <a:rPr lang="en-US" sz="1000" dirty="0"/>
                        <a:t>(Sum of Squared Errors)</a:t>
                      </a:r>
                    </a:p>
                  </a:txBody>
                  <a:tcPr/>
                </a:tc>
                <a:tc>
                  <a:txBody>
                    <a:bodyPr/>
                    <a:lstStyle/>
                    <a:p>
                      <a:r>
                        <a:rPr lang="en-US" sz="1200" dirty="0"/>
                        <a:t>Model Fit on Validation Data</a:t>
                      </a:r>
                    </a:p>
                    <a:p>
                      <a:r>
                        <a:rPr lang="en-US" sz="1000" dirty="0"/>
                        <a:t> (Sum of Squared Errors)</a:t>
                      </a:r>
                    </a:p>
                  </a:txBody>
                  <a:tcPr/>
                </a:tc>
                <a:extLst>
                  <a:ext uri="{0D108BD9-81ED-4DB2-BD59-A6C34878D82A}">
                    <a16:rowId xmlns:a16="http://schemas.microsoft.com/office/drawing/2014/main" val="10000"/>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#1)   Y=</a:t>
                      </a:r>
                      <a:r>
                        <a:rPr lang="el-GR" sz="1600" dirty="0"/>
                        <a:t>β</a:t>
                      </a:r>
                      <a:r>
                        <a:rPr lang="en-US" sz="1600" baseline="-25000" dirty="0"/>
                        <a:t>0</a:t>
                      </a:r>
                      <a:r>
                        <a:rPr lang="en-US" sz="1600" dirty="0"/>
                        <a:t>+</a:t>
                      </a:r>
                      <a:r>
                        <a:rPr lang="el-GR" sz="1600" dirty="0"/>
                        <a:t>β</a:t>
                      </a:r>
                      <a:r>
                        <a:rPr lang="en-US" sz="1600" baseline="-25000" dirty="0"/>
                        <a:t>1</a:t>
                      </a:r>
                      <a:r>
                        <a:rPr lang="en-US" sz="1600" dirty="0"/>
                        <a:t>x</a:t>
                      </a:r>
                    </a:p>
                    <a:p>
                      <a:endParaRPr lang="en-US" sz="1600" dirty="0"/>
                    </a:p>
                  </a:txBody>
                  <a:tcPr/>
                </a:tc>
                <a:tc>
                  <a:txBody>
                    <a:bodyPr/>
                    <a:lstStyle/>
                    <a:p>
                      <a:r>
                        <a:rPr lang="en-US" dirty="0"/>
                        <a:t>10.71</a:t>
                      </a:r>
                    </a:p>
                  </a:txBody>
                  <a:tcPr/>
                </a:tc>
                <a:tc>
                  <a:txBody>
                    <a:bodyPr/>
                    <a:lstStyle/>
                    <a:p>
                      <a:r>
                        <a:rPr lang="en-US" dirty="0"/>
                        <a:t>10.31</a:t>
                      </a:r>
                    </a:p>
                  </a:txBody>
                  <a:tcPr/>
                </a:tc>
                <a:extLst>
                  <a:ext uri="{0D108BD9-81ED-4DB2-BD59-A6C34878D82A}">
                    <a16:rowId xmlns:a16="http://schemas.microsoft.com/office/drawing/2014/main" val="10001"/>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#2)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β</a:t>
                      </a:r>
                      <a:r>
                        <a:rPr lang="en-US" sz="1600" baseline="-25000" dirty="0"/>
                        <a:t>2</a:t>
                      </a:r>
                      <a:r>
                        <a:rPr lang="en-US" sz="1600" dirty="0"/>
                        <a:t>x</a:t>
                      </a:r>
                      <a:r>
                        <a:rPr lang="en-US" sz="1600" baseline="30000" dirty="0"/>
                        <a:t>2</a:t>
                      </a:r>
                    </a:p>
                    <a:p>
                      <a:endParaRPr lang="en-US" sz="1600" dirty="0"/>
                    </a:p>
                  </a:txBody>
                  <a:tcPr/>
                </a:tc>
                <a:tc>
                  <a:txBody>
                    <a:bodyPr/>
                    <a:lstStyle/>
                    <a:p>
                      <a:r>
                        <a:rPr lang="en-US" dirty="0"/>
                        <a:t>9.94</a:t>
                      </a:r>
                    </a:p>
                  </a:txBody>
                  <a:tcPr/>
                </a:tc>
                <a:tc>
                  <a:txBody>
                    <a:bodyPr/>
                    <a:lstStyle/>
                    <a:p>
                      <a:r>
                        <a:rPr lang="en-US" dirty="0"/>
                        <a:t>10.21</a:t>
                      </a:r>
                    </a:p>
                  </a:txBody>
                  <a:tcPr/>
                </a:tc>
                <a:extLst>
                  <a:ext uri="{0D108BD9-81ED-4DB2-BD59-A6C34878D82A}">
                    <a16:rowId xmlns:a16="http://schemas.microsoft.com/office/drawing/2014/main" val="10002"/>
                  </a:ext>
                </a:extLst>
              </a:tr>
              <a:tr h="579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#3)</a:t>
                      </a:r>
                      <a:r>
                        <a:rPr lang="en-US" sz="1600" baseline="0" dirty="0"/>
                        <a:t>  </a:t>
                      </a:r>
                      <a:r>
                        <a:rPr lang="en-US" sz="1600" dirty="0"/>
                        <a:t>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p>
                    <a:p>
                      <a:endParaRPr lang="en-US" sz="1600" dirty="0"/>
                    </a:p>
                  </a:txBody>
                  <a:tcPr/>
                </a:tc>
                <a:tc>
                  <a:txBody>
                    <a:bodyPr/>
                    <a:lstStyle/>
                    <a:p>
                      <a:r>
                        <a:rPr lang="en-US" dirty="0"/>
                        <a:t>7.64</a:t>
                      </a:r>
                    </a:p>
                  </a:txBody>
                  <a:tcPr/>
                </a:tc>
                <a:tc>
                  <a:txBody>
                    <a:bodyPr/>
                    <a:lstStyle/>
                    <a:p>
                      <a:r>
                        <a:rPr lang="en-US" dirty="0"/>
                        <a:t>8.99</a:t>
                      </a:r>
                    </a:p>
                  </a:txBody>
                  <a:tcPr/>
                </a:tc>
                <a:extLst>
                  <a:ext uri="{0D108BD9-81ED-4DB2-BD59-A6C34878D82A}">
                    <a16:rowId xmlns:a16="http://schemas.microsoft.com/office/drawing/2014/main" val="10003"/>
                  </a:ext>
                </a:extLst>
              </a:tr>
              <a:tr h="10156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#4)  Y=</a:t>
                      </a:r>
                      <a:r>
                        <a:rPr lang="el-GR" sz="1600" dirty="0"/>
                        <a:t>β</a:t>
                      </a:r>
                      <a:r>
                        <a:rPr lang="en-US" sz="1600" baseline="-25000" dirty="0"/>
                        <a:t>0</a:t>
                      </a:r>
                      <a:r>
                        <a:rPr lang="en-US" sz="1600" dirty="0"/>
                        <a:t>+</a:t>
                      </a:r>
                      <a:r>
                        <a:rPr lang="el-GR" sz="1600" dirty="0"/>
                        <a:t>β</a:t>
                      </a:r>
                      <a:r>
                        <a:rPr lang="en-US" sz="1600" baseline="-25000" dirty="0"/>
                        <a:t>1</a:t>
                      </a:r>
                      <a:r>
                        <a:rPr lang="en-US" sz="1600" dirty="0"/>
                        <a:t>x</a:t>
                      </a:r>
                      <a:r>
                        <a:rPr lang="el-GR" sz="1600" dirty="0"/>
                        <a:t> </a:t>
                      </a:r>
                      <a:r>
                        <a:rPr lang="en-US" sz="1600" dirty="0"/>
                        <a:t>+</a:t>
                      </a:r>
                      <a:r>
                        <a:rPr lang="el-GR" sz="1600" dirty="0"/>
                        <a:t>β</a:t>
                      </a:r>
                      <a:r>
                        <a:rPr lang="en-US" sz="1600" baseline="-25000" dirty="0"/>
                        <a:t>2</a:t>
                      </a:r>
                      <a:r>
                        <a:rPr lang="en-US" sz="1600" dirty="0"/>
                        <a:t>x</a:t>
                      </a:r>
                      <a:r>
                        <a:rPr lang="en-US" sz="1600" baseline="30000" dirty="0"/>
                        <a:t>2</a:t>
                      </a:r>
                      <a:r>
                        <a:rPr lang="en-US" sz="1600" dirty="0"/>
                        <a:t>+</a:t>
                      </a:r>
                      <a:r>
                        <a:rPr lang="el-GR" sz="1600" dirty="0"/>
                        <a:t>β</a:t>
                      </a:r>
                      <a:r>
                        <a:rPr lang="en-US" sz="1600" baseline="-25000" dirty="0"/>
                        <a:t>3</a:t>
                      </a:r>
                      <a:r>
                        <a:rPr lang="en-US" sz="1600" dirty="0"/>
                        <a:t>x</a:t>
                      </a:r>
                      <a:r>
                        <a:rPr lang="en-US" sz="1600" baseline="30000" dirty="0"/>
                        <a:t>3</a:t>
                      </a:r>
                      <a:r>
                        <a:rPr lang="en-US" sz="1600" dirty="0"/>
                        <a:t>+</a:t>
                      </a:r>
                      <a:r>
                        <a:rPr lang="el-GR" sz="1600" dirty="0"/>
                        <a:t> β</a:t>
                      </a:r>
                      <a:r>
                        <a:rPr lang="en-US" sz="1600" baseline="-25000" dirty="0"/>
                        <a:t>4</a:t>
                      </a:r>
                      <a:r>
                        <a:rPr lang="en-US" sz="1600" dirty="0"/>
                        <a:t>x</a:t>
                      </a:r>
                      <a:r>
                        <a:rPr lang="en-US" sz="1600" baseline="30000" dirty="0"/>
                        <a:t>4</a:t>
                      </a:r>
                      <a:r>
                        <a:rPr lang="en-US" sz="1600" dirty="0"/>
                        <a:t>+</a:t>
                      </a:r>
                      <a:r>
                        <a:rPr lang="el-GR" sz="1600" dirty="0"/>
                        <a:t>β</a:t>
                      </a:r>
                      <a:r>
                        <a:rPr lang="en-US" sz="1600" baseline="-25000" dirty="0"/>
                        <a:t>5</a:t>
                      </a:r>
                      <a:r>
                        <a:rPr lang="en-US" sz="1600" dirty="0"/>
                        <a:t>x</a:t>
                      </a:r>
                      <a:r>
                        <a:rPr lang="en-US" sz="1600" baseline="30000" dirty="0"/>
                        <a:t>5</a:t>
                      </a:r>
                      <a:r>
                        <a:rPr lang="en-US" sz="1600" dirty="0"/>
                        <a:t>+</a:t>
                      </a:r>
                      <a:r>
                        <a:rPr lang="el-GR" sz="1600" dirty="0"/>
                        <a:t> β</a:t>
                      </a:r>
                      <a:r>
                        <a:rPr lang="en-US" sz="1600" baseline="-25000" dirty="0"/>
                        <a:t>6</a:t>
                      </a:r>
                      <a:r>
                        <a:rPr lang="en-US" sz="1600" dirty="0"/>
                        <a:t>x</a:t>
                      </a:r>
                      <a:r>
                        <a:rPr lang="en-US" sz="1600" baseline="30000" dirty="0"/>
                        <a:t>6</a:t>
                      </a:r>
                      <a:r>
                        <a:rPr lang="en-US" sz="1600" dirty="0"/>
                        <a:t>+</a:t>
                      </a:r>
                      <a:r>
                        <a:rPr lang="el-GR" sz="1600" dirty="0"/>
                        <a:t>β</a:t>
                      </a:r>
                      <a:r>
                        <a:rPr lang="en-US" sz="1600" baseline="-25000" dirty="0"/>
                        <a:t>7</a:t>
                      </a:r>
                      <a:r>
                        <a:rPr lang="en-US" sz="1600" dirty="0"/>
                        <a:t>x</a:t>
                      </a:r>
                      <a:r>
                        <a:rPr lang="en-US" sz="1600" baseline="30000" dirty="0"/>
                        <a:t>7</a:t>
                      </a:r>
                      <a:r>
                        <a:rPr lang="en-US" sz="1600" dirty="0"/>
                        <a:t>+</a:t>
                      </a:r>
                      <a:r>
                        <a:rPr lang="el-GR" sz="1600" dirty="0"/>
                        <a:t> β</a:t>
                      </a:r>
                      <a:r>
                        <a:rPr lang="en-US" sz="1600" baseline="-25000" dirty="0"/>
                        <a:t>8</a:t>
                      </a:r>
                      <a:r>
                        <a:rPr lang="en-US" sz="1600" dirty="0"/>
                        <a:t>x</a:t>
                      </a:r>
                      <a:r>
                        <a:rPr lang="en-US" sz="1600" baseline="30000" dirty="0"/>
                        <a:t>8</a:t>
                      </a:r>
                      <a:r>
                        <a:rPr lang="en-US" sz="1600" dirty="0"/>
                        <a:t>+</a:t>
                      </a:r>
                      <a:r>
                        <a:rPr lang="el-GR" sz="1600" dirty="0"/>
                        <a:t>β</a:t>
                      </a:r>
                      <a:r>
                        <a:rPr lang="en-US" sz="1600" baseline="-25000" dirty="0"/>
                        <a:t>9</a:t>
                      </a:r>
                      <a:r>
                        <a:rPr lang="en-US" sz="1600" dirty="0"/>
                        <a:t>x</a:t>
                      </a:r>
                      <a:r>
                        <a:rPr lang="en-US" sz="1600" baseline="30000" dirty="0"/>
                        <a:t>9</a:t>
                      </a:r>
                      <a:r>
                        <a:rPr lang="en-US" sz="1600" dirty="0"/>
                        <a:t>+</a:t>
                      </a:r>
                      <a:r>
                        <a:rPr lang="el-GR" sz="1600" dirty="0"/>
                        <a:t> β</a:t>
                      </a:r>
                      <a:r>
                        <a:rPr lang="en-US" sz="1600" baseline="-25000" dirty="0"/>
                        <a:t>10</a:t>
                      </a:r>
                      <a:r>
                        <a:rPr lang="en-US" sz="1600" dirty="0"/>
                        <a:t>x</a:t>
                      </a:r>
                      <a:r>
                        <a:rPr lang="en-US" sz="1600" baseline="30000" dirty="0"/>
                        <a:t>10</a:t>
                      </a:r>
                      <a:r>
                        <a:rPr lang="en-US" sz="1600" dirty="0"/>
                        <a:t>+</a:t>
                      </a:r>
                      <a:r>
                        <a:rPr lang="el-GR" sz="1600" dirty="0"/>
                        <a:t>β</a:t>
                      </a:r>
                      <a:r>
                        <a:rPr lang="en-US" sz="1600" baseline="-25000" dirty="0"/>
                        <a:t>11</a:t>
                      </a:r>
                      <a:r>
                        <a:rPr lang="en-US" sz="1600" dirty="0"/>
                        <a:t>x</a:t>
                      </a:r>
                      <a:r>
                        <a:rPr lang="en-US" sz="1600" baseline="30000" dirty="0"/>
                        <a:t>11</a:t>
                      </a:r>
                      <a:r>
                        <a:rPr lang="en-US" sz="1600" dirty="0"/>
                        <a:t>+</a:t>
                      </a:r>
                      <a:r>
                        <a:rPr lang="el-GR" sz="1600" dirty="0"/>
                        <a:t> β</a:t>
                      </a:r>
                      <a:r>
                        <a:rPr lang="en-US" sz="1600" baseline="-25000" dirty="0"/>
                        <a:t>12</a:t>
                      </a:r>
                      <a:r>
                        <a:rPr lang="en-US" sz="1600" dirty="0"/>
                        <a:t>x</a:t>
                      </a:r>
                      <a:r>
                        <a:rPr lang="en-US" sz="1600" baseline="30000" dirty="0"/>
                        <a:t>12</a:t>
                      </a:r>
                      <a:r>
                        <a:rPr lang="en-US" sz="1600" dirty="0"/>
                        <a:t>+</a:t>
                      </a:r>
                      <a:r>
                        <a:rPr lang="el-GR" sz="1600" dirty="0"/>
                        <a:t>β</a:t>
                      </a:r>
                      <a:r>
                        <a:rPr lang="en-US" sz="1600" baseline="-25000" dirty="0"/>
                        <a:t>13</a:t>
                      </a:r>
                      <a:r>
                        <a:rPr lang="en-US" sz="1600" dirty="0"/>
                        <a:t>x</a:t>
                      </a:r>
                      <a:r>
                        <a:rPr lang="en-US" sz="1600" baseline="30000" dirty="0"/>
                        <a:t>13</a:t>
                      </a:r>
                      <a:r>
                        <a:rPr lang="en-US" sz="1600" dirty="0"/>
                        <a:t>+</a:t>
                      </a:r>
                      <a:r>
                        <a:rPr lang="el-GR" sz="1600" dirty="0"/>
                        <a:t> β</a:t>
                      </a:r>
                      <a:r>
                        <a:rPr lang="en-US" sz="1600" baseline="-25000" dirty="0"/>
                        <a:t>14</a:t>
                      </a:r>
                      <a:r>
                        <a:rPr lang="en-US" sz="1600" dirty="0"/>
                        <a:t>x</a:t>
                      </a:r>
                      <a:r>
                        <a:rPr lang="en-US" sz="1600" baseline="30000" dirty="0"/>
                        <a:t>14</a:t>
                      </a:r>
                      <a:r>
                        <a:rPr lang="en-US" sz="1600" dirty="0"/>
                        <a:t>+</a:t>
                      </a:r>
                      <a:r>
                        <a:rPr lang="el-GR" sz="1600" dirty="0"/>
                        <a:t>β</a:t>
                      </a:r>
                      <a:r>
                        <a:rPr lang="en-US" sz="1600" baseline="-25000" dirty="0"/>
                        <a:t>15</a:t>
                      </a:r>
                      <a:r>
                        <a:rPr lang="en-US" sz="1600" dirty="0"/>
                        <a:t>x</a:t>
                      </a:r>
                      <a:r>
                        <a:rPr lang="en-US" sz="1600" baseline="30000" dirty="0"/>
                        <a:t>15</a:t>
                      </a:r>
                      <a:r>
                        <a:rPr lang="en-US" sz="1600" dirty="0"/>
                        <a:t>+</a:t>
                      </a:r>
                      <a:r>
                        <a:rPr lang="el-GR" sz="1600" dirty="0"/>
                        <a:t> β</a:t>
                      </a:r>
                      <a:r>
                        <a:rPr lang="en-US" sz="1600" baseline="-25000" dirty="0"/>
                        <a:t>16</a:t>
                      </a:r>
                      <a:r>
                        <a:rPr lang="en-US" sz="1600" dirty="0"/>
                        <a:t>x</a:t>
                      </a:r>
                      <a:r>
                        <a:rPr lang="en-US" sz="1600" baseline="30000" dirty="0"/>
                        <a:t>16</a:t>
                      </a:r>
                      <a:r>
                        <a:rPr lang="en-US" sz="1600" dirty="0"/>
                        <a:t>+</a:t>
                      </a:r>
                      <a:r>
                        <a:rPr lang="el-GR" sz="1600" dirty="0"/>
                        <a:t>β</a:t>
                      </a:r>
                      <a:r>
                        <a:rPr lang="en-US" sz="1600" baseline="-25000" dirty="0"/>
                        <a:t>17</a:t>
                      </a:r>
                      <a:r>
                        <a:rPr lang="en-US" sz="1600" dirty="0"/>
                        <a:t>x</a:t>
                      </a:r>
                      <a:r>
                        <a:rPr lang="en-US" sz="1600" baseline="30000" dirty="0"/>
                        <a:t>17</a:t>
                      </a:r>
                      <a:r>
                        <a:rPr lang="en-US" sz="1600" dirty="0"/>
                        <a:t>+</a:t>
                      </a:r>
                      <a:r>
                        <a:rPr lang="el-GR" sz="1600" dirty="0"/>
                        <a:t> β</a:t>
                      </a:r>
                      <a:r>
                        <a:rPr lang="en-US" sz="1600" baseline="-25000" dirty="0"/>
                        <a:t>18</a:t>
                      </a:r>
                      <a:r>
                        <a:rPr lang="en-US" sz="1600" dirty="0"/>
                        <a:t>x</a:t>
                      </a:r>
                      <a:r>
                        <a:rPr lang="en-US" sz="1600" baseline="30000" dirty="0"/>
                        <a:t>18</a:t>
                      </a:r>
                      <a:r>
                        <a:rPr lang="en-US" sz="1600" dirty="0"/>
                        <a:t>+</a:t>
                      </a:r>
                      <a:r>
                        <a:rPr lang="el-GR" sz="1600" dirty="0"/>
                        <a:t>β</a:t>
                      </a:r>
                      <a:r>
                        <a:rPr lang="en-US" sz="1600" baseline="-25000" dirty="0"/>
                        <a:t>19</a:t>
                      </a:r>
                      <a:r>
                        <a:rPr lang="en-US" sz="1600" dirty="0"/>
                        <a:t>x</a:t>
                      </a:r>
                      <a:r>
                        <a:rPr lang="en-US" sz="1600" baseline="30000" dirty="0"/>
                        <a:t>19</a:t>
                      </a:r>
                      <a:r>
                        <a:rPr lang="en-US" sz="1600" dirty="0"/>
                        <a:t>+</a:t>
                      </a:r>
                      <a:r>
                        <a:rPr lang="el-GR" sz="1600" dirty="0"/>
                        <a:t> β</a:t>
                      </a:r>
                      <a:r>
                        <a:rPr lang="en-US" sz="1600" baseline="-25000" dirty="0"/>
                        <a:t>20</a:t>
                      </a:r>
                      <a:r>
                        <a:rPr lang="en-US" sz="1600" dirty="0"/>
                        <a:t>x</a:t>
                      </a:r>
                      <a:r>
                        <a:rPr lang="en-US" sz="1600" baseline="30000" dirty="0"/>
                        <a:t>20</a:t>
                      </a:r>
                    </a:p>
                  </a:txBody>
                  <a:tcPr/>
                </a:tc>
                <a:tc>
                  <a:txBody>
                    <a:bodyPr/>
                    <a:lstStyle/>
                    <a:p>
                      <a:r>
                        <a:rPr lang="en-US" dirty="0"/>
                        <a:t>7.38</a:t>
                      </a:r>
                    </a:p>
                  </a:txBody>
                  <a:tcPr/>
                </a:tc>
                <a:tc>
                  <a:txBody>
                    <a:bodyPr/>
                    <a:lstStyle/>
                    <a:p>
                      <a:r>
                        <a:rPr lang="en-US" dirty="0"/>
                        <a:t>9.19</a:t>
                      </a:r>
                    </a:p>
                  </a:txBody>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a:xfrm>
            <a:off x="1082716" y="373712"/>
            <a:ext cx="7704667" cy="847816"/>
          </a:xfrm>
        </p:spPr>
        <p:txBody>
          <a:bodyPr>
            <a:normAutofit fontScale="90000"/>
          </a:bodyPr>
          <a:lstStyle/>
          <a:p>
            <a:r>
              <a:rPr lang="en-US" dirty="0"/>
              <a:t>Apply this algorithm to our previous example…</a:t>
            </a:r>
          </a:p>
        </p:txBody>
      </p:sp>
      <p:sp>
        <p:nvSpPr>
          <p:cNvPr id="5" name="Content Placeholder 4"/>
          <p:cNvSpPr>
            <a:spLocks noGrp="1"/>
          </p:cNvSpPr>
          <p:nvPr>
            <p:ph idx="1"/>
          </p:nvPr>
        </p:nvSpPr>
        <p:spPr>
          <a:xfrm>
            <a:off x="982132" y="1287086"/>
            <a:ext cx="8046457" cy="6045693"/>
          </a:xfrm>
        </p:spPr>
        <p:txBody>
          <a:bodyPr>
            <a:normAutofit/>
          </a:bodyPr>
          <a:lstStyle/>
          <a:p>
            <a:pPr lvl="1"/>
            <a:endParaRPr lang="en-CA" dirty="0"/>
          </a:p>
          <a:p>
            <a:pPr marL="457200" lvl="1" indent="0">
              <a:buNone/>
            </a:pPr>
            <a:endParaRPr lang="en-CA" dirty="0"/>
          </a:p>
          <a:p>
            <a:pPr lvl="1"/>
            <a:endParaRPr lang="en-CA" dirty="0"/>
          </a:p>
        </p:txBody>
      </p:sp>
      <p:sp>
        <p:nvSpPr>
          <p:cNvPr id="2" name="Rectangle 1"/>
          <p:cNvSpPr/>
          <p:nvPr/>
        </p:nvSpPr>
        <p:spPr>
          <a:xfrm>
            <a:off x="881547" y="3471062"/>
            <a:ext cx="7905836" cy="60350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12847" y="5596128"/>
            <a:ext cx="6473952" cy="923330"/>
          </a:xfrm>
          <a:prstGeom prst="rect">
            <a:avLst/>
          </a:prstGeom>
          <a:noFill/>
        </p:spPr>
        <p:txBody>
          <a:bodyPr wrap="square" rtlCol="0">
            <a:spAutoFit/>
          </a:bodyPr>
          <a:lstStyle/>
          <a:p>
            <a:r>
              <a:rPr lang="en-US" dirty="0"/>
              <a:t>Using this mode performance assessment, through a systematic evaluation we identify the 3</a:t>
            </a:r>
            <a:r>
              <a:rPr lang="en-US" baseline="30000" dirty="0"/>
              <a:t>rd</a:t>
            </a:r>
            <a:r>
              <a:rPr lang="en-US" dirty="0"/>
              <a:t> model as our best candidate “predictive” model. </a:t>
            </a:r>
          </a:p>
        </p:txBody>
      </p:sp>
      <p:sp>
        <p:nvSpPr>
          <p:cNvPr id="8" name="TextBox 7"/>
          <p:cNvSpPr txBox="1"/>
          <p:nvPr/>
        </p:nvSpPr>
        <p:spPr>
          <a:xfrm>
            <a:off x="8054864" y="3389537"/>
            <a:ext cx="788999" cy="1015663"/>
          </a:xfrm>
          <a:prstGeom prst="rect">
            <a:avLst/>
          </a:prstGeom>
          <a:noFill/>
        </p:spPr>
        <p:txBody>
          <a:bodyPr wrap="none" rtlCol="0">
            <a:spAutoFit/>
          </a:bodyPr>
          <a:lstStyle/>
          <a:p>
            <a:r>
              <a:rPr lang="en-US" sz="6000" b="1" dirty="0">
                <a:solidFill>
                  <a:srgbClr val="00B050"/>
                </a:solidFill>
                <a:sym typeface="Wingdings" panose="05000000000000000000" pitchFamily="2" charset="2"/>
              </a:rPr>
              <a:t></a:t>
            </a:r>
            <a:endParaRPr lang="en-US" sz="6000" b="1" dirty="0">
              <a:solidFill>
                <a:srgbClr val="00B050"/>
              </a:solidFill>
            </a:endParaRPr>
          </a:p>
        </p:txBody>
      </p:sp>
    </p:spTree>
    <p:extLst>
      <p:ext uri="{BB962C8B-B14F-4D97-AF65-F5344CB8AC3E}">
        <p14:creationId xmlns:p14="http://schemas.microsoft.com/office/powerpoint/2010/main" val="2287121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49" y="-504344"/>
            <a:ext cx="9102355" cy="1981200"/>
          </a:xfrm>
        </p:spPr>
        <p:txBody>
          <a:bodyPr/>
          <a:lstStyle/>
          <a:p>
            <a:r>
              <a:rPr lang="en-US" dirty="0"/>
              <a:t>Advanced Predictive Modeling</a:t>
            </a:r>
          </a:p>
        </p:txBody>
      </p:sp>
      <p:pic>
        <p:nvPicPr>
          <p:cNvPr id="4" name="Picture 3"/>
          <p:cNvPicPr>
            <a:picLocks noChangeAspect="1"/>
          </p:cNvPicPr>
          <p:nvPr/>
        </p:nvPicPr>
        <p:blipFill>
          <a:blip r:embed="rId2"/>
          <a:stretch>
            <a:fillRect/>
          </a:stretch>
        </p:blipFill>
        <p:spPr>
          <a:xfrm>
            <a:off x="1096659" y="2392492"/>
            <a:ext cx="7561133" cy="4040548"/>
          </a:xfrm>
          <a:prstGeom prst="rect">
            <a:avLst/>
          </a:prstGeom>
        </p:spPr>
      </p:pic>
      <p:sp>
        <p:nvSpPr>
          <p:cNvPr id="3" name="Rectangle 2"/>
          <p:cNvSpPr/>
          <p:nvPr/>
        </p:nvSpPr>
        <p:spPr>
          <a:xfrm>
            <a:off x="2018884" y="6333012"/>
            <a:ext cx="7339802" cy="815608"/>
          </a:xfrm>
          <a:prstGeom prst="rect">
            <a:avLst/>
          </a:prstGeom>
        </p:spPr>
        <p:txBody>
          <a:bodyPr wrap="square">
            <a:spAutoFit/>
          </a:bodyPr>
          <a:lstStyle/>
          <a:p>
            <a:r>
              <a:rPr lang="en-US" sz="1100" dirty="0"/>
              <a:t>(source: Van der Aalst, W. (2011). Process mining: discovery, conformance and enhancement of business processes.)</a:t>
            </a:r>
          </a:p>
          <a:p>
            <a:r>
              <a:rPr lang="en-US" dirty="0"/>
              <a:t/>
            </a:r>
            <a:br>
              <a:rPr lang="en-US" dirty="0"/>
            </a:br>
            <a:endParaRPr lang="en-US" dirty="0"/>
          </a:p>
        </p:txBody>
      </p:sp>
      <p:sp>
        <p:nvSpPr>
          <p:cNvPr id="5" name="TextBox 4"/>
          <p:cNvSpPr txBox="1"/>
          <p:nvPr/>
        </p:nvSpPr>
        <p:spPr>
          <a:xfrm>
            <a:off x="1188792" y="1015191"/>
            <a:ext cx="7704667" cy="1477328"/>
          </a:xfrm>
          <a:prstGeom prst="rect">
            <a:avLst/>
          </a:prstGeom>
          <a:noFill/>
        </p:spPr>
        <p:txBody>
          <a:bodyPr wrap="square" rtlCol="0">
            <a:spAutoFit/>
          </a:bodyPr>
          <a:lstStyle/>
          <a:p>
            <a:r>
              <a:rPr lang="en-US" dirty="0"/>
              <a:t>Advanced Learning Algorithms take an approach of </a:t>
            </a:r>
            <a:r>
              <a:rPr lang="en-US" dirty="0" smtClean="0"/>
              <a:t>splitting </a:t>
            </a:r>
            <a:r>
              <a:rPr lang="en-US" dirty="0"/>
              <a:t>the data multiple times, thus creating many different (yet from the same population) training and validation sets. </a:t>
            </a:r>
            <a:r>
              <a:rPr lang="en-US" dirty="0" smtClean="0"/>
              <a:t>The “cross validation” approach, </a:t>
            </a:r>
            <a:r>
              <a:rPr lang="en-US" dirty="0"/>
              <a:t>in general, </a:t>
            </a:r>
            <a:r>
              <a:rPr lang="en-US" dirty="0" smtClean="0"/>
              <a:t>can result </a:t>
            </a:r>
            <a:r>
              <a:rPr lang="en-US" dirty="0"/>
              <a:t>in identifying a more reliable </a:t>
            </a:r>
            <a:r>
              <a:rPr lang="en-US" sz="1400" dirty="0"/>
              <a:t>(better performing when faced with new data)</a:t>
            </a:r>
            <a:r>
              <a:rPr lang="en-US" dirty="0"/>
              <a:t> predictive model. </a:t>
            </a:r>
          </a:p>
        </p:txBody>
      </p:sp>
    </p:spTree>
    <p:extLst>
      <p:ext uri="{BB962C8B-B14F-4D97-AF65-F5344CB8AC3E}">
        <p14:creationId xmlns:p14="http://schemas.microsoft.com/office/powerpoint/2010/main" val="4147922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981636" y="1343679"/>
            <a:ext cx="7848600" cy="42640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altLang="en-US" dirty="0"/>
              <a:t>The best model is the </a:t>
            </a:r>
          </a:p>
          <a:p>
            <a:endParaRPr lang="en-US" altLang="en-US" sz="800" b="1" dirty="0"/>
          </a:p>
          <a:p>
            <a:pPr lvl="1">
              <a:buClr>
                <a:schemeClr val="tx1"/>
              </a:buClr>
              <a:buSzTx/>
              <a:buFont typeface="Wingdings" panose="05000000000000000000" pitchFamily="2" charset="2"/>
              <a:buAutoNum type="alphaLcPeriod"/>
            </a:pPr>
            <a:r>
              <a:rPr lang="en-US" altLang="en-US" dirty="0"/>
              <a:t>simplest model with the best performance on the training data.</a:t>
            </a:r>
          </a:p>
          <a:p>
            <a:pPr lvl="1">
              <a:buClr>
                <a:schemeClr val="tx1"/>
              </a:buClr>
              <a:buSzTx/>
              <a:buFont typeface="Wingdings" panose="05000000000000000000" pitchFamily="2" charset="2"/>
              <a:buAutoNum type="alphaLcPeriod"/>
            </a:pPr>
            <a:r>
              <a:rPr lang="en-US" altLang="en-US" dirty="0"/>
              <a:t>simplest model with the best performance on the validation data.</a:t>
            </a:r>
          </a:p>
          <a:p>
            <a:pPr lvl="1">
              <a:buClr>
                <a:schemeClr val="tx1"/>
              </a:buClr>
              <a:buSzTx/>
              <a:buFont typeface="Wingdings" panose="05000000000000000000" pitchFamily="2" charset="2"/>
              <a:buAutoNum type="alphaLcPeriod"/>
            </a:pPr>
            <a:r>
              <a:rPr lang="en-US" altLang="en-US" dirty="0"/>
              <a:t>most complex model with the best performance on the training data.</a:t>
            </a:r>
          </a:p>
          <a:p>
            <a:pPr lvl="1">
              <a:buClr>
                <a:schemeClr val="tx1"/>
              </a:buClr>
              <a:buSzTx/>
              <a:buFont typeface="Wingdings" panose="05000000000000000000" pitchFamily="2" charset="2"/>
              <a:buAutoNum type="alphaLcPeriod"/>
            </a:pPr>
            <a:r>
              <a:rPr lang="en-US" altLang="en-US" dirty="0"/>
              <a:t>most complex model with the best performance on the validation data.</a:t>
            </a:r>
          </a:p>
          <a:p>
            <a:endParaRPr lang="en-US" altLang="en-US" dirty="0"/>
          </a:p>
        </p:txBody>
      </p:sp>
      <p:sp>
        <p:nvSpPr>
          <p:cNvPr id="5" name="Title 3"/>
          <p:cNvSpPr>
            <a:spLocks noGrp="1"/>
          </p:cNvSpPr>
          <p:nvPr>
            <p:ph type="title"/>
          </p:nvPr>
        </p:nvSpPr>
        <p:spPr>
          <a:xfrm>
            <a:off x="1053602" y="0"/>
            <a:ext cx="7704667" cy="847816"/>
          </a:xfrm>
        </p:spPr>
        <p:txBody>
          <a:bodyPr>
            <a:normAutofit/>
          </a:bodyPr>
          <a:lstStyle/>
          <a:p>
            <a:r>
              <a:rPr lang="en-US" dirty="0"/>
              <a:t>Let’s test our understanding</a:t>
            </a:r>
          </a:p>
        </p:txBody>
      </p:sp>
    </p:spTree>
    <p:extLst>
      <p:ext uri="{BB962C8B-B14F-4D97-AF65-F5344CB8AC3E}">
        <p14:creationId xmlns:p14="http://schemas.microsoft.com/office/powerpoint/2010/main" val="145464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420328"/>
            <a:ext cx="7704667" cy="1981200"/>
          </a:xfrm>
        </p:spPr>
        <p:txBody>
          <a:bodyPr/>
          <a:lstStyle/>
          <a:p>
            <a:r>
              <a:rPr lang="en-US" dirty="0"/>
              <a:t>Choose how users will interact with your software…</a:t>
            </a:r>
          </a:p>
        </p:txBody>
      </p:sp>
      <p:sp>
        <p:nvSpPr>
          <p:cNvPr id="3" name="Content Placeholder 2"/>
          <p:cNvSpPr>
            <a:spLocks noGrp="1"/>
          </p:cNvSpPr>
          <p:nvPr>
            <p:ph idx="1"/>
          </p:nvPr>
        </p:nvSpPr>
        <p:spPr>
          <a:xfrm>
            <a:off x="1045742" y="334702"/>
            <a:ext cx="7704667" cy="5429865"/>
          </a:xfrm>
        </p:spPr>
        <p:txBody>
          <a:bodyPr>
            <a:normAutofit/>
          </a:bodyPr>
          <a:lstStyle/>
          <a:p>
            <a:r>
              <a:rPr lang="en-US" dirty="0"/>
              <a:t>Select one of the following interfaces for your program:</a:t>
            </a:r>
          </a:p>
          <a:p>
            <a:pPr lvl="1"/>
            <a:r>
              <a:rPr lang="en-US" dirty="0"/>
              <a:t>GUI based project using </a:t>
            </a:r>
            <a:r>
              <a:rPr lang="en-US" dirty="0" err="1"/>
              <a:t>Tkinker</a:t>
            </a:r>
            <a:endParaRPr lang="en-US" dirty="0"/>
          </a:p>
          <a:p>
            <a:pPr lvl="1"/>
            <a:r>
              <a:rPr lang="en-US" dirty="0" err="1"/>
              <a:t>ChatBot</a:t>
            </a:r>
            <a:r>
              <a:rPr lang="en-US" dirty="0"/>
              <a:t> based (“</a:t>
            </a:r>
            <a:r>
              <a:rPr lang="en-US" dirty="0" err="1"/>
              <a:t>SlackBot</a:t>
            </a:r>
            <a:r>
              <a:rPr lang="en-US" dirty="0"/>
              <a:t>”, or other)</a:t>
            </a:r>
          </a:p>
          <a:p>
            <a:pPr lvl="1"/>
            <a:r>
              <a:rPr lang="en-US" dirty="0" err="1"/>
              <a:t>Jupyter</a:t>
            </a:r>
            <a:r>
              <a:rPr lang="en-US" dirty="0"/>
              <a:t> Notebook</a:t>
            </a:r>
          </a:p>
          <a:p>
            <a:pPr lvl="1"/>
            <a:r>
              <a:rPr lang="en-US" dirty="0"/>
              <a:t>Web based interface</a:t>
            </a:r>
          </a:p>
        </p:txBody>
      </p:sp>
    </p:spTree>
    <p:extLst>
      <p:ext uri="{BB962C8B-B14F-4D97-AF65-F5344CB8AC3E}">
        <p14:creationId xmlns:p14="http://schemas.microsoft.com/office/powerpoint/2010/main" val="690121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2132" y="0"/>
            <a:ext cx="7704667" cy="847816"/>
          </a:xfrm>
        </p:spPr>
        <p:txBody>
          <a:bodyPr>
            <a:normAutofit fontScale="90000"/>
          </a:bodyPr>
          <a:lstStyle/>
          <a:p>
            <a:r>
              <a:rPr lang="en-US" dirty="0"/>
              <a:t>Summary - Key Issues in Predictive Analytics</a:t>
            </a:r>
          </a:p>
        </p:txBody>
      </p:sp>
      <p:sp>
        <p:nvSpPr>
          <p:cNvPr id="5" name="Content Placeholder 4"/>
          <p:cNvSpPr>
            <a:spLocks noGrp="1"/>
          </p:cNvSpPr>
          <p:nvPr>
            <p:ph idx="1"/>
          </p:nvPr>
        </p:nvSpPr>
        <p:spPr>
          <a:xfrm>
            <a:off x="982133" y="639191"/>
            <a:ext cx="8046457" cy="6045693"/>
          </a:xfrm>
        </p:spPr>
        <p:txBody>
          <a:bodyPr>
            <a:normAutofit lnSpcReduction="10000"/>
          </a:bodyPr>
          <a:lstStyle/>
          <a:p>
            <a:r>
              <a:rPr lang="en-CA" dirty="0"/>
              <a:t>Two important issues that we need to consider for all modeling in predictive analytics…</a:t>
            </a:r>
          </a:p>
          <a:p>
            <a:pPr lvl="1"/>
            <a:r>
              <a:rPr lang="en-CA" dirty="0"/>
              <a:t>Data “Fit”:</a:t>
            </a:r>
          </a:p>
          <a:p>
            <a:pPr lvl="2"/>
            <a:r>
              <a:rPr lang="en-CA" dirty="0"/>
              <a:t>Over-Fitting: If our model is too specific in describing our existing/current data that we have used to fit our model, we may limit the models ability to predict data that we have not yet evaluated.  </a:t>
            </a:r>
          </a:p>
          <a:p>
            <a:pPr lvl="2"/>
            <a:r>
              <a:rPr lang="en-CA" dirty="0"/>
              <a:t>Under-Fitting: If our model is too general, we may limit the models ability to accurately predict data that has not yet been seen. </a:t>
            </a:r>
          </a:p>
          <a:p>
            <a:pPr lvl="1"/>
            <a:r>
              <a:rPr lang="en-CA" dirty="0"/>
              <a:t>Model complexity:</a:t>
            </a:r>
          </a:p>
          <a:p>
            <a:pPr lvl="2"/>
            <a:r>
              <a:rPr lang="en-CA" dirty="0"/>
              <a:t>Complex models introduce more assumptions than less complex models. Therefore, within reason, less complex models are preferred. </a:t>
            </a:r>
          </a:p>
          <a:p>
            <a:pPr lvl="2"/>
            <a:r>
              <a:rPr lang="en-CA" dirty="0"/>
              <a:t>Complex models are more difficult to interpret, communicate and understand.</a:t>
            </a:r>
          </a:p>
          <a:p>
            <a:pPr lvl="2"/>
            <a:r>
              <a:rPr lang="en-CA" dirty="0"/>
              <a:t>Complex models require more processing, and for time sensitive forecasts, this can be a big deterrent.</a:t>
            </a:r>
          </a:p>
          <a:p>
            <a:pPr lvl="2"/>
            <a:r>
              <a:rPr lang="en-CA" dirty="0"/>
              <a:t>But, simple models may not capture the patterns exhibited by any underlying process or relationship being observed.</a:t>
            </a:r>
          </a:p>
        </p:txBody>
      </p:sp>
    </p:spTree>
    <p:extLst>
      <p:ext uri="{BB962C8B-B14F-4D97-AF65-F5344CB8AC3E}">
        <p14:creationId xmlns:p14="http://schemas.microsoft.com/office/powerpoint/2010/main" val="385137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algorithms, and algorithm </a:t>
            </a:r>
          </a:p>
        </p:txBody>
      </p:sp>
      <p:sp>
        <p:nvSpPr>
          <p:cNvPr id="3" name="Subtitle 2"/>
          <p:cNvSpPr>
            <a:spLocks noGrp="1"/>
          </p:cNvSpPr>
          <p:nvPr>
            <p:ph type="subTitle" idx="1"/>
          </p:nvPr>
        </p:nvSpPr>
        <p:spPr/>
        <p:txBody>
          <a:bodyPr>
            <a:normAutofit/>
          </a:bodyPr>
          <a:lstStyle/>
          <a:p>
            <a:r>
              <a:rPr lang="en-US" sz="4000" dirty="0"/>
              <a:t>Introduction to Predictive Modelling</a:t>
            </a:r>
          </a:p>
        </p:txBody>
      </p:sp>
      <p:sp>
        <p:nvSpPr>
          <p:cNvPr id="4" name="TextBox 3"/>
          <p:cNvSpPr txBox="1"/>
          <p:nvPr/>
        </p:nvSpPr>
        <p:spPr>
          <a:xfrm>
            <a:off x="7386404" y="5767197"/>
            <a:ext cx="1219373" cy="369332"/>
          </a:xfrm>
          <a:prstGeom prst="rect">
            <a:avLst/>
          </a:prstGeom>
          <a:noFill/>
        </p:spPr>
        <p:txBody>
          <a:bodyPr wrap="none" rtlCol="0">
            <a:spAutoFit/>
          </a:bodyPr>
          <a:lstStyle/>
          <a:p>
            <a:r>
              <a:rPr lang="en-US" b="1" dirty="0"/>
              <a:t>Tim Smith</a:t>
            </a:r>
          </a:p>
        </p:txBody>
      </p:sp>
    </p:spTree>
    <p:extLst>
      <p:ext uri="{BB962C8B-B14F-4D97-AF65-F5344CB8AC3E}">
        <p14:creationId xmlns:p14="http://schemas.microsoft.com/office/powerpoint/2010/main" val="198404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973" y="563880"/>
            <a:ext cx="8019627" cy="5440680"/>
          </a:xfrm>
        </p:spPr>
        <p:txBody>
          <a:bodyPr>
            <a:normAutofit fontScale="92500" lnSpcReduction="20000"/>
          </a:bodyPr>
          <a:lstStyle/>
          <a:p>
            <a:r>
              <a:rPr lang="en-US" dirty="0"/>
              <a:t>A statistician and a data scientist watch someone flip a coin 5 times, and each time it comes up heads. The person flipping the coin then asked asks the statistician. “What will the result of the next coin flip” and the statistician says, these are independent events, and each coin toss have is 50/50 chance for heads or tails. This person then turns to the data scientist, and asks the same question. The data scientist says, “obviously you have a trick coin”. </a:t>
            </a:r>
          </a:p>
          <a:p>
            <a:r>
              <a:rPr lang="en-US" dirty="0"/>
              <a:t>BUT who is right? </a:t>
            </a:r>
          </a:p>
          <a:p>
            <a:r>
              <a:rPr lang="en-US" dirty="0"/>
              <a:t>This is an illustration of philosophical orientations we have about the world, and it's consistencies. The data scientist is illustrating a more empirically based perspective – showing an inclination to give what is observed precedence over what is supposed, thus drawing theory from evidence. The statistician, on the other hand, is showing a tendency to give precedence to the theoretical model, rather than what is seen.</a:t>
            </a:r>
          </a:p>
          <a:p>
            <a:r>
              <a:rPr lang="en-US" dirty="0"/>
              <a:t>At what point does the statistician doubt his/her model? At what point does the data scientist believe he/she has the correct one?</a:t>
            </a:r>
          </a:p>
        </p:txBody>
      </p:sp>
    </p:spTree>
    <p:extLst>
      <p:ext uri="{BB962C8B-B14F-4D97-AF65-F5344CB8AC3E}">
        <p14:creationId xmlns:p14="http://schemas.microsoft.com/office/powerpoint/2010/main" val="425169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and Problem Solving in Business</a:t>
            </a:r>
          </a:p>
        </p:txBody>
      </p:sp>
      <p:sp>
        <p:nvSpPr>
          <p:cNvPr id="3" name="Content Placeholder 2"/>
          <p:cNvSpPr>
            <a:spLocks noGrp="1"/>
          </p:cNvSpPr>
          <p:nvPr>
            <p:ph idx="1"/>
          </p:nvPr>
        </p:nvSpPr>
        <p:spPr/>
        <p:txBody>
          <a:bodyPr/>
          <a:lstStyle/>
          <a:p>
            <a:pPr>
              <a:spcBef>
                <a:spcPts val="1200"/>
              </a:spcBef>
            </a:pPr>
            <a:r>
              <a:rPr lang="en-CA" dirty="0"/>
              <a:t>Before discussing effective decision making, we need to agree on what a decision is. </a:t>
            </a:r>
          </a:p>
          <a:p>
            <a:pPr>
              <a:spcBef>
                <a:spcPts val="1200"/>
              </a:spcBef>
            </a:pPr>
            <a:r>
              <a:rPr lang="en-CA" dirty="0"/>
              <a:t>A </a:t>
            </a:r>
            <a:r>
              <a:rPr lang="en-CA" i="1" dirty="0">
                <a:solidFill>
                  <a:schemeClr val="accent6">
                    <a:lumMod val="50000"/>
                  </a:schemeClr>
                </a:solidFill>
              </a:rPr>
              <a:t>rational decision </a:t>
            </a:r>
            <a:r>
              <a:rPr lang="en-CA" dirty="0"/>
              <a:t>is a choice that you make about what actions you will take (or not take) in a given situation after analysing the consequences of each option.</a:t>
            </a:r>
          </a:p>
          <a:p>
            <a:pPr>
              <a:spcBef>
                <a:spcPts val="1200"/>
              </a:spcBef>
            </a:pPr>
            <a:r>
              <a:rPr lang="en-CA" dirty="0"/>
              <a:t>Often, rational decision making occurs as part of a larger problem-solving process.</a:t>
            </a:r>
          </a:p>
          <a:p>
            <a:endParaRPr lang="en-US" dirty="0"/>
          </a:p>
        </p:txBody>
      </p:sp>
    </p:spTree>
    <p:extLst>
      <p:ext uri="{BB962C8B-B14F-4D97-AF65-F5344CB8AC3E}">
        <p14:creationId xmlns:p14="http://schemas.microsoft.com/office/powerpoint/2010/main" val="126144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Decisions in Business</a:t>
            </a:r>
          </a:p>
        </p:txBody>
      </p:sp>
      <p:sp>
        <p:nvSpPr>
          <p:cNvPr id="3" name="Content Placeholder 2"/>
          <p:cNvSpPr>
            <a:spLocks noGrp="1"/>
          </p:cNvSpPr>
          <p:nvPr>
            <p:ph idx="1"/>
          </p:nvPr>
        </p:nvSpPr>
        <p:spPr/>
        <p:txBody>
          <a:bodyPr>
            <a:normAutofit fontScale="92500" lnSpcReduction="20000"/>
          </a:bodyPr>
          <a:lstStyle/>
          <a:p>
            <a:r>
              <a:rPr lang="en-CA" i="1" dirty="0">
                <a:solidFill>
                  <a:schemeClr val="accent6">
                    <a:lumMod val="50000"/>
                  </a:schemeClr>
                </a:solidFill>
              </a:rPr>
              <a:t>Structured</a:t>
            </a:r>
          </a:p>
          <a:p>
            <a:pPr lvl="1"/>
            <a:r>
              <a:rPr lang="en-CA" dirty="0"/>
              <a:t>Algorithmic (</a:t>
            </a:r>
            <a:r>
              <a:rPr lang="en-CA" i="1" dirty="0">
                <a:solidFill>
                  <a:schemeClr val="accent6">
                    <a:lumMod val="50000"/>
                  </a:schemeClr>
                </a:solidFill>
              </a:rPr>
              <a:t>A</a:t>
            </a:r>
            <a:r>
              <a:rPr lang="en-CA" dirty="0"/>
              <a:t> x </a:t>
            </a:r>
            <a:r>
              <a:rPr lang="en-CA" i="1" dirty="0">
                <a:solidFill>
                  <a:schemeClr val="accent6">
                    <a:lumMod val="50000"/>
                  </a:schemeClr>
                </a:solidFill>
              </a:rPr>
              <a:t>B</a:t>
            </a:r>
            <a:r>
              <a:rPr lang="en-CA" dirty="0"/>
              <a:t> / </a:t>
            </a:r>
            <a:r>
              <a:rPr lang="en-CA" i="1" dirty="0">
                <a:solidFill>
                  <a:schemeClr val="accent6">
                    <a:lumMod val="50000"/>
                  </a:schemeClr>
                </a:solidFill>
              </a:rPr>
              <a:t>C</a:t>
            </a:r>
            <a:r>
              <a:rPr lang="en-CA" dirty="0"/>
              <a:t>) where A, B &amp; C are all known quantities = </a:t>
            </a:r>
            <a:r>
              <a:rPr lang="en-CA" i="1" dirty="0">
                <a:solidFill>
                  <a:schemeClr val="accent6">
                    <a:lumMod val="50000"/>
                  </a:schemeClr>
                </a:solidFill>
              </a:rPr>
              <a:t>verifiable</a:t>
            </a:r>
            <a:r>
              <a:rPr lang="en-CA" dirty="0"/>
              <a:t> result</a:t>
            </a:r>
          </a:p>
          <a:p>
            <a:pPr lvl="1"/>
            <a:r>
              <a:rPr lang="en-CA" dirty="0"/>
              <a:t>Transactional decisions - </a:t>
            </a:r>
            <a:r>
              <a:rPr lang="en-CA" i="1" dirty="0"/>
              <a:t>HST on a purchase</a:t>
            </a:r>
          </a:p>
          <a:p>
            <a:r>
              <a:rPr lang="en-CA" i="1" dirty="0">
                <a:solidFill>
                  <a:schemeClr val="accent6">
                    <a:lumMod val="50000"/>
                  </a:schemeClr>
                </a:solidFill>
              </a:rPr>
              <a:t>Unstructured</a:t>
            </a:r>
          </a:p>
          <a:p>
            <a:pPr lvl="1"/>
            <a:r>
              <a:rPr lang="en-CA" dirty="0"/>
              <a:t>Open a new store? Launch a new product? Hire a new CIO?</a:t>
            </a:r>
          </a:p>
          <a:p>
            <a:pPr lvl="1"/>
            <a:r>
              <a:rPr lang="en-CA" dirty="0"/>
              <a:t>Can only be accurately assessed </a:t>
            </a:r>
            <a:r>
              <a:rPr lang="en-CA" i="1" dirty="0">
                <a:solidFill>
                  <a:schemeClr val="accent6">
                    <a:lumMod val="50000"/>
                  </a:schemeClr>
                </a:solidFill>
              </a:rPr>
              <a:t>after the fact</a:t>
            </a:r>
          </a:p>
          <a:p>
            <a:r>
              <a:rPr lang="en-CA" i="1" dirty="0">
                <a:solidFill>
                  <a:schemeClr val="accent6">
                    <a:lumMod val="50000"/>
                  </a:schemeClr>
                </a:solidFill>
              </a:rPr>
              <a:t>Semi-structured</a:t>
            </a:r>
          </a:p>
          <a:p>
            <a:pPr lvl="1"/>
            <a:r>
              <a:rPr lang="en-CA" dirty="0"/>
              <a:t>Elements of both – </a:t>
            </a:r>
            <a:r>
              <a:rPr lang="en-CA" i="1" dirty="0"/>
              <a:t>Investment decision</a:t>
            </a:r>
            <a:endParaRPr lang="en-CA" i="1" dirty="0">
              <a:solidFill>
                <a:schemeClr val="accent6">
                  <a:lumMod val="50000"/>
                </a:schemeClr>
              </a:solidFill>
            </a:endParaRPr>
          </a:p>
          <a:p>
            <a:endParaRPr lang="en-US" dirty="0"/>
          </a:p>
        </p:txBody>
      </p:sp>
    </p:spTree>
    <p:extLst>
      <p:ext uri="{BB962C8B-B14F-4D97-AF65-F5344CB8AC3E}">
        <p14:creationId xmlns:p14="http://schemas.microsoft.com/office/powerpoint/2010/main" val="3367999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3177</TotalTime>
  <Words>3536</Words>
  <Application>Microsoft Office PowerPoint</Application>
  <PresentationFormat>On-screen Show (4:3)</PresentationFormat>
  <Paragraphs>454</Paragraphs>
  <Slides>50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Narrow</vt:lpstr>
      <vt:lpstr>Calibri</vt:lpstr>
      <vt:lpstr>Corbel</vt:lpstr>
      <vt:lpstr>Courier New</vt:lpstr>
      <vt:lpstr>Wingdings</vt:lpstr>
      <vt:lpstr>Parallax</vt:lpstr>
      <vt:lpstr>W12c35</vt:lpstr>
      <vt:lpstr>Schedule of remaining items…</vt:lpstr>
      <vt:lpstr>Remaining Deliverables</vt:lpstr>
      <vt:lpstr>Choosing a Project</vt:lpstr>
      <vt:lpstr>Choose how users will interact with your software…</vt:lpstr>
      <vt:lpstr>Modeling algorithms, and algorithm </vt:lpstr>
      <vt:lpstr>PowerPoint Presentation</vt:lpstr>
      <vt:lpstr>Decision Making and Problem Solving in Business</vt:lpstr>
      <vt:lpstr>Types of Decisions in Business</vt:lpstr>
      <vt:lpstr>Can all business decisions be fully rational? </vt:lpstr>
      <vt:lpstr>Agenda</vt:lpstr>
      <vt:lpstr>Predictive Modeling</vt:lpstr>
      <vt:lpstr>PowerPoint Presentation</vt:lpstr>
      <vt:lpstr>Models are Not Perfect</vt:lpstr>
      <vt:lpstr>Context Setting… let’s begin with a quick review of the fundamentals</vt:lpstr>
      <vt:lpstr>Data Labeling</vt:lpstr>
      <vt:lpstr>Identify a Predictive Model</vt:lpstr>
      <vt:lpstr>Predictive Models “Predict” Target values</vt:lpstr>
      <vt:lpstr>The Predictive Modeling Process</vt:lpstr>
      <vt:lpstr>The Predictive Modeling Process</vt:lpstr>
      <vt:lpstr>Assessing model “fit”…</vt:lpstr>
      <vt:lpstr>An Example…</vt:lpstr>
      <vt:lpstr>Let’s test our understanding</vt:lpstr>
      <vt:lpstr>Let’s test our understanding</vt:lpstr>
      <vt:lpstr>Let’s test our understanding</vt:lpstr>
      <vt:lpstr>Let’s test our understanding</vt:lpstr>
      <vt:lpstr>Now, let’s focus on two important issues in predictive analytics that set it apart from descriptive analytics…</vt:lpstr>
      <vt:lpstr>Let’s ‘try’ to predict the future …</vt:lpstr>
      <vt:lpstr>PowerPoint Presentation</vt:lpstr>
      <vt:lpstr>PowerPoint Presentation</vt:lpstr>
      <vt:lpstr>PowerPoint Presentation</vt:lpstr>
      <vt:lpstr>PowerPoint Presentation</vt:lpstr>
      <vt:lpstr>PowerPoint Presentation</vt:lpstr>
      <vt:lpstr>The “Best” Performing Model… </vt:lpstr>
      <vt:lpstr>So, which is the better predictive model?   To identify this, we need to understand how to systematically balance between complexity, and guarding against under/over fitting</vt:lpstr>
      <vt:lpstr>Some approaches to this…</vt:lpstr>
      <vt:lpstr>…let’s elaborate on this last approach (which is arguably the best overall approach, and one that you’ll commonly use)</vt:lpstr>
      <vt:lpstr>Data Splitting and “Right” Fitting Honest Testing of our Predictive Model</vt:lpstr>
      <vt:lpstr>Addressing issues of fit and complexity</vt:lpstr>
      <vt:lpstr>Data Partitioning</vt:lpstr>
      <vt:lpstr>Predictive Model Sequence</vt:lpstr>
      <vt:lpstr>Model Performance Assessment</vt:lpstr>
      <vt:lpstr>Model Selection</vt:lpstr>
      <vt:lpstr>“Honestly” Assessing Selected Model Performance</vt:lpstr>
      <vt:lpstr>The “Best” Performing Model… </vt:lpstr>
      <vt:lpstr>The “Best” Performing Model… </vt:lpstr>
      <vt:lpstr>Apply this algorithm to our previous example…</vt:lpstr>
      <vt:lpstr>Advanced Predictive Modeling</vt:lpstr>
      <vt:lpstr>Let’s test our understanding</vt:lpstr>
      <vt:lpstr>Summary - Key Issues in Predictive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Smith</dc:creator>
  <cp:lastModifiedBy>Smith, Timothy C [SCIS]</cp:lastModifiedBy>
  <cp:revision>307</cp:revision>
  <dcterms:created xsi:type="dcterms:W3CDTF">2015-02-20T14:36:47Z</dcterms:created>
  <dcterms:modified xsi:type="dcterms:W3CDTF">2016-11-11T16:37:10Z</dcterms:modified>
</cp:coreProperties>
</file>