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8" r:id="rId4"/>
    <p:sldId id="275" r:id="rId5"/>
    <p:sldId id="279" r:id="rId6"/>
    <p:sldId id="276" r:id="rId7"/>
    <p:sldId id="277" r:id="rId8"/>
    <p:sldId id="280" r:id="rId9"/>
    <p:sldId id="281" r:id="rId10"/>
    <p:sldId id="282" r:id="rId11"/>
    <p:sldId id="283" r:id="rId12"/>
    <p:sldId id="284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o9KPk-gqK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1, Class 2</a:t>
            </a:r>
          </a:p>
          <a:p>
            <a:r>
              <a:rPr lang="en-US" dirty="0"/>
              <a:t>Aug. 24, 2016</a:t>
            </a:r>
          </a:p>
          <a:p>
            <a:r>
              <a:rPr lang="en-US" dirty="0"/>
              <a:t>Prof. Smith</a:t>
            </a:r>
          </a:p>
          <a:p>
            <a:r>
              <a:rPr lang="en-US" dirty="0"/>
              <a:t>timsmith@iastate.edu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a repo</a:t>
            </a:r>
          </a:p>
          <a:p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file – if necessary</a:t>
            </a:r>
          </a:p>
          <a:p>
            <a:r>
              <a:rPr lang="en-US" dirty="0"/>
              <a:t>Add any untracked files to the “staging area”. </a:t>
            </a:r>
          </a:p>
          <a:p>
            <a:r>
              <a:rPr lang="en-US" dirty="0"/>
              <a:t>Commit changes to the repo when you’re satisfied with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this 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Got to our GitHub team site… </a:t>
            </a:r>
          </a:p>
          <a:p>
            <a:r>
              <a:rPr lang="en-US" dirty="0"/>
              <a:t>Work through the following:</a:t>
            </a:r>
          </a:p>
          <a:p>
            <a:pPr lvl="1"/>
            <a:r>
              <a:rPr lang="en-US" dirty="0"/>
              <a:t>git_basic_local_workflow.md</a:t>
            </a:r>
          </a:p>
          <a:p>
            <a:pPr lvl="1"/>
            <a:r>
              <a:rPr lang="en-US" dirty="0"/>
              <a:t>git_experimental_branch.md</a:t>
            </a:r>
          </a:p>
          <a:p>
            <a:pPr lvl="1"/>
            <a:r>
              <a:rPr lang="en-US" dirty="0"/>
              <a:t>git_rollback.md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now assign teams…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building skill is an essential part of being an effective employee.</a:t>
            </a:r>
          </a:p>
          <a:p>
            <a:r>
              <a:rPr lang="en-US" dirty="0"/>
              <a:t>In the “real world” your rarely get to choose who you work with on a team.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&lt;&lt;bring up spreadsheet… and randomize the list to choose team members&gt;&gt;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2000" dirty="0"/>
              <a:t>If haven’t already…</a:t>
            </a:r>
          </a:p>
          <a:p>
            <a:pPr lvl="2"/>
            <a:r>
              <a:rPr lang="en-US" sz="1600" dirty="0"/>
              <a:t>Create a GitHub account, and email me your </a:t>
            </a:r>
            <a:r>
              <a:rPr lang="en-US" sz="1600" dirty="0" err="1"/>
              <a:t>userID</a:t>
            </a:r>
            <a:r>
              <a:rPr lang="en-US" sz="1600" dirty="0"/>
              <a:t> </a:t>
            </a:r>
            <a:endParaRPr lang="en-US" sz="1200" dirty="0"/>
          </a:p>
          <a:p>
            <a:pPr lvl="2"/>
            <a:r>
              <a:rPr lang="en-US" sz="1600" dirty="0"/>
              <a:t>Join our MIS407 “Slack” team and introduce yourself to the class and to your team  </a:t>
            </a:r>
          </a:p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/>
              <a:t>We’ll work on using </a:t>
            </a:r>
            <a:r>
              <a:rPr lang="en-US" sz="2000" dirty="0" err="1"/>
              <a:t>Git</a:t>
            </a:r>
            <a:r>
              <a:rPr lang="en-US" sz="2000" dirty="0"/>
              <a:t> and GitHub</a:t>
            </a:r>
          </a:p>
          <a:p>
            <a:pPr lvl="1"/>
            <a:r>
              <a:rPr lang="en-US" sz="2000" dirty="0"/>
              <a:t>I’ll spend time introducing our Python programming environment and workflow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2.7.x versus 3.5.x</a:t>
            </a:r>
          </a:p>
          <a:p>
            <a:r>
              <a:rPr lang="en-US" dirty="0"/>
              <a:t>Revisit: GitHub and Slack accounts.</a:t>
            </a:r>
          </a:p>
          <a:p>
            <a:r>
              <a:rPr lang="en-US" dirty="0"/>
              <a:t>Review Slack</a:t>
            </a:r>
          </a:p>
          <a:p>
            <a:r>
              <a:rPr lang="en-US" dirty="0"/>
              <a:t>Introduce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Assign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435475"/>
          </a:xfrm>
        </p:spPr>
        <p:txBody>
          <a:bodyPr>
            <a:normAutofit fontScale="70000" lnSpcReduction="20000"/>
          </a:bodyPr>
          <a:lstStyle/>
          <a:p>
            <a:pPr marL="0" lvl="1" indent="0">
              <a:buNone/>
            </a:pPr>
            <a:r>
              <a:rPr lang="en-US" sz="3400" dirty="0"/>
              <a:t>In MIS407 - We will only use </a:t>
            </a:r>
            <a:r>
              <a:rPr lang="en-US" sz="3400" b="1" u="sng" dirty="0"/>
              <a:t>Python 3.5.x</a:t>
            </a:r>
          </a:p>
          <a:p>
            <a:pPr marL="0" lvl="1" indent="0">
              <a:buNone/>
            </a:pPr>
            <a:endParaRPr lang="en-US" sz="3400" b="1" u="sng" dirty="0"/>
          </a:p>
          <a:p>
            <a:r>
              <a:rPr lang="en-US" dirty="0"/>
              <a:t>There are two current versions of Python 2.7.x and 3.5.x. </a:t>
            </a:r>
          </a:p>
          <a:p>
            <a:r>
              <a:rPr lang="en-US" dirty="0"/>
              <a:t>Why is this?</a:t>
            </a:r>
          </a:p>
          <a:p>
            <a:pPr lvl="1"/>
            <a:r>
              <a:rPr lang="en-US" dirty="0"/>
              <a:t>In Python 3 broke backward compatibility.</a:t>
            </a:r>
          </a:p>
          <a:p>
            <a:pPr lvl="2"/>
            <a:r>
              <a:rPr lang="en-US" dirty="0"/>
              <a:t>This was necessary to clean up and advance the language. </a:t>
            </a:r>
          </a:p>
          <a:p>
            <a:pPr lvl="2"/>
            <a:r>
              <a:rPr lang="en-US" dirty="0"/>
              <a:t>The downside, the huge code base of version 2 python would need to be rewritten (updated really).</a:t>
            </a:r>
          </a:p>
          <a:p>
            <a:pPr lvl="2"/>
            <a:r>
              <a:rPr lang="en-US" dirty="0"/>
              <a:t>Thus, Python 2 lives on much longer that it probably should have. </a:t>
            </a:r>
          </a:p>
          <a:p>
            <a:r>
              <a:rPr lang="en-US" dirty="0"/>
              <a:t>Python 2 </a:t>
            </a:r>
          </a:p>
          <a:p>
            <a:pPr lvl="1"/>
            <a:r>
              <a:rPr lang="en-US" dirty="0"/>
              <a:t>now only receives security and bug fixes – no new functionality will be added.</a:t>
            </a:r>
          </a:p>
          <a:p>
            <a:pPr lvl="1"/>
            <a:r>
              <a:rPr lang="en-US" dirty="0"/>
              <a:t>EOL Date (End of Life) for 2.7 is 2020. No fixed/updates after that.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/>
              <a:t>Let’s all get Slack…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37569"/>
            <a:ext cx="7543800" cy="47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8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GitHub account!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5029200" cy="3372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579814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haven’t already done so </a:t>
            </a:r>
            <a:r>
              <a:rPr lang="en-US" b="1" dirty="0"/>
              <a:t>You must create your account, and send me your username ASAP!</a:t>
            </a:r>
          </a:p>
        </p:txBody>
      </p:sp>
    </p:spTree>
    <p:extLst>
      <p:ext uri="{BB962C8B-B14F-4D97-AF65-F5344CB8AC3E}">
        <p14:creationId xmlns:p14="http://schemas.microsoft.com/office/powerpoint/2010/main" val="3433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VCS (version control system).</a:t>
            </a:r>
          </a:p>
          <a:p>
            <a:r>
              <a:rPr lang="en-US" dirty="0"/>
              <a:t>Most large, multi-member, group projects will use some form of VCS</a:t>
            </a:r>
          </a:p>
          <a:p>
            <a:r>
              <a:rPr lang="en-US" dirty="0" err="1"/>
              <a:t>Git</a:t>
            </a:r>
            <a:r>
              <a:rPr lang="en-US" dirty="0"/>
              <a:t> is one of the most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Linus Torvalds (Linux Fame)</a:t>
            </a:r>
          </a:p>
          <a:p>
            <a:pPr lvl="1"/>
            <a:r>
              <a:rPr lang="en-US" dirty="0"/>
              <a:t>He wasn’t happy with existing VCS’s</a:t>
            </a:r>
          </a:p>
          <a:p>
            <a:pPr lvl="1"/>
            <a:r>
              <a:rPr lang="en-US" dirty="0"/>
              <a:t>They had a number of problems, and were generally slow and cumbersome.</a:t>
            </a:r>
          </a:p>
          <a:p>
            <a:pPr lvl="1"/>
            <a:r>
              <a:rPr lang="en-US" dirty="0"/>
              <a:t>He hated existing VCS so much that he didn’t even use them in his Linux Kernel project</a:t>
            </a:r>
          </a:p>
          <a:p>
            <a:pPr lvl="2"/>
            <a:r>
              <a:rPr lang="en-US" dirty="0"/>
              <a:t>He used tar balls and patches – a rather “manual” method.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projects really won’t be that large, so why?</a:t>
            </a:r>
          </a:p>
          <a:p>
            <a:pPr lvl="1"/>
            <a:r>
              <a:rPr lang="en-US" dirty="0"/>
              <a:t>Group work</a:t>
            </a:r>
          </a:p>
          <a:p>
            <a:pPr lvl="1"/>
            <a:r>
              <a:rPr lang="en-US" dirty="0"/>
              <a:t>The power of “versioning”</a:t>
            </a:r>
          </a:p>
          <a:p>
            <a:pPr lvl="1"/>
            <a:r>
              <a:rPr lang="en-US" dirty="0"/>
              <a:t>MOST importantly, it’s a key means through which to participate in a programming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018" y="5941497"/>
            <a:ext cx="764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7:13 onward of … </a:t>
            </a:r>
            <a:r>
              <a:rPr lang="en-US" dirty="0">
                <a:hlinkClick r:id="rId2"/>
              </a:rPr>
              <a:t>https://www.youtube.com/watch?v=Vo9KPk-gqKk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40163"/>
          </a:xfrm>
        </p:spPr>
        <p:txBody>
          <a:bodyPr/>
          <a:lstStyle/>
          <a:p>
            <a:r>
              <a:rPr lang="en-US" dirty="0"/>
              <a:t>A “repo” is a repository of your code who’s state is managed by </a:t>
            </a:r>
            <a:r>
              <a:rPr lang="en-US" dirty="0" err="1"/>
              <a:t>Git</a:t>
            </a:r>
            <a:r>
              <a:rPr lang="en-US" dirty="0"/>
              <a:t>. </a:t>
            </a:r>
          </a:p>
          <a:p>
            <a:r>
              <a:rPr lang="en-US" dirty="0"/>
              <a:t>Files are tracked, untracked, or ignored. </a:t>
            </a:r>
          </a:p>
          <a:p>
            <a:r>
              <a:rPr lang="en-US" dirty="0"/>
              <a:t>There are multiple </a:t>
            </a:r>
            <a:r>
              <a:rPr lang="en-US" dirty="0" err="1"/>
              <a:t>Git</a:t>
            </a:r>
            <a:r>
              <a:rPr lang="en-US" dirty="0"/>
              <a:t> clients out there, we will use the official release from </a:t>
            </a:r>
          </a:p>
          <a:p>
            <a:pPr marL="457200" lvl="1" indent="0">
              <a:buNone/>
            </a:pPr>
            <a:r>
              <a:rPr lang="en-US" dirty="0"/>
              <a:t>www.git-scm.com.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638800"/>
            <a:ext cx="7010400" cy="108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NOTE: We will only be using the command land version. Knowing the command line version will allow you to more fully understand and control </a:t>
            </a:r>
            <a:r>
              <a:rPr lang="en-US" dirty="0" err="1"/>
              <a:t>Git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988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564</Words>
  <Application>Microsoft Office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Office Theme</vt:lpstr>
      <vt:lpstr>MIS 407</vt:lpstr>
      <vt:lpstr>For Today…</vt:lpstr>
      <vt:lpstr>Python versions</vt:lpstr>
      <vt:lpstr>Let’s all get Slack…</vt:lpstr>
      <vt:lpstr>Get your GitHub account!</vt:lpstr>
      <vt:lpstr>Intro to Git</vt:lpstr>
      <vt:lpstr>History of Git</vt:lpstr>
      <vt:lpstr>Why Git</vt:lpstr>
      <vt:lpstr>Intro Concepts</vt:lpstr>
      <vt:lpstr>General Process</vt:lpstr>
      <vt:lpstr>Let’s try this now…</vt:lpstr>
      <vt:lpstr>Let’s now assign teams…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2016-08-24T12:09:42Z</dcterms:modified>
</cp:coreProperties>
</file>