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56" r:id="rId2"/>
    <p:sldId id="257" r:id="rId3"/>
    <p:sldId id="259" r:id="rId4"/>
    <p:sldId id="260" r:id="rId5"/>
    <p:sldId id="258" r:id="rId6"/>
    <p:sldId id="262" r:id="rId7"/>
    <p:sldId id="267" r:id="rId8"/>
    <p:sldId id="283" r:id="rId9"/>
    <p:sldId id="269" r:id="rId10"/>
    <p:sldId id="284" r:id="rId11"/>
    <p:sldId id="275" r:id="rId12"/>
    <p:sldId id="270" r:id="rId13"/>
    <p:sldId id="282" r:id="rId14"/>
    <p:sldId id="285" r:id="rId15"/>
    <p:sldId id="264" r:id="rId16"/>
    <p:sldId id="279" r:id="rId17"/>
    <p:sldId id="265" r:id="rId18"/>
    <p:sldId id="26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570" y="72"/>
      </p:cViewPr>
      <p:guideLst>
        <p:guide orient="horz" pos="2160"/>
        <p:guide pos="2880"/>
      </p:guideLst>
    </p:cSldViewPr>
  </p:slideViewPr>
  <p:notesTextViewPr>
    <p:cViewPr>
      <p:scale>
        <a:sx n="1" d="1"/>
        <a:sy n="1" d="1"/>
      </p:scale>
      <p:origin x="0" y="0"/>
    </p:cViewPr>
  </p:notesTextViewPr>
  <p:notesViewPr>
    <p:cSldViewPr>
      <p:cViewPr varScale="1">
        <p:scale>
          <a:sx n="67" d="100"/>
          <a:sy n="67" d="100"/>
        </p:scale>
        <p:origin x="3120"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9885BA-EF68-45BB-922B-AC65F61EA5A5}" type="datetimeFigureOut">
              <a:rPr lang="en-IN" smtClean="0"/>
              <a:t>12-12-2017</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C95604-2F0F-4511-A92F-360DC0FAED35}" type="slidenum">
              <a:rPr lang="en-IN" smtClean="0"/>
              <a:t>‹#›</a:t>
            </a:fld>
            <a:endParaRPr lang="en-IN"/>
          </a:p>
        </p:txBody>
      </p:sp>
    </p:spTree>
    <p:extLst>
      <p:ext uri="{BB962C8B-B14F-4D97-AF65-F5344CB8AC3E}">
        <p14:creationId xmlns:p14="http://schemas.microsoft.com/office/powerpoint/2010/main" val="150646139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A1D78C-B707-4D4B-8132-A006F8ECEC32}" type="datetimeFigureOut">
              <a:rPr lang="en-IN" smtClean="0"/>
              <a:t>12-12-2017</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D42FF-1368-4AF9-B820-7B93BBC5F051}" type="slidenum">
              <a:rPr lang="en-IN" smtClean="0"/>
              <a:t>‹#›</a:t>
            </a:fld>
            <a:endParaRPr lang="en-IN"/>
          </a:p>
        </p:txBody>
      </p:sp>
    </p:spTree>
    <p:extLst>
      <p:ext uri="{BB962C8B-B14F-4D97-AF65-F5344CB8AC3E}">
        <p14:creationId xmlns:p14="http://schemas.microsoft.com/office/powerpoint/2010/main" val="404652760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blackWhite">
          <a:xfrm>
            <a:off x="0" y="0"/>
            <a:ext cx="9144000" cy="1690688"/>
          </a:xfrm>
          <a:prstGeom prst="rect">
            <a:avLst/>
          </a:prstGeom>
          <a:solidFill>
            <a:schemeClr val="accent1"/>
          </a:solidFill>
          <a:ln w="952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5" name="Rectangle 3"/>
          <p:cNvSpPr>
            <a:spLocks noChangeArrowheads="1"/>
          </p:cNvSpPr>
          <p:nvPr/>
        </p:nvSpPr>
        <p:spPr bwMode="blackWhite">
          <a:xfrm>
            <a:off x="0" y="5164138"/>
            <a:ext cx="9144000" cy="1690687"/>
          </a:xfrm>
          <a:prstGeom prst="rect">
            <a:avLst/>
          </a:prstGeom>
          <a:solidFill>
            <a:schemeClr val="accent1"/>
          </a:solidFill>
          <a:ln w="952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6" name="Rectangle 6"/>
          <p:cNvSpPr>
            <a:spLocks noChangeArrowheads="1"/>
          </p:cNvSpPr>
          <p:nvPr/>
        </p:nvSpPr>
        <p:spPr bwMode="black">
          <a:xfrm>
            <a:off x="381000" y="6311107"/>
            <a:ext cx="4114800" cy="306388"/>
          </a:xfrm>
          <a:prstGeom prst="rect">
            <a:avLst/>
          </a:prstGeom>
          <a:noFill/>
          <a:ln w="9525" algn="ctr">
            <a:noFill/>
            <a:miter lim="800000"/>
            <a:headEnd/>
            <a:tailEnd/>
          </a:ln>
          <a:effectLst/>
        </p:spPr>
        <p:txBody>
          <a:bodyPr lIns="18288" tIns="18288" rIns="18288" bIns="18288" anchor="ctr"/>
          <a:lstStyle/>
          <a:p>
            <a:pPr marL="342900" indent="-342900">
              <a:lnSpc>
                <a:spcPct val="98000"/>
              </a:lnSpc>
              <a:spcBef>
                <a:spcPct val="20000"/>
              </a:spcBef>
              <a:defRPr/>
            </a:pPr>
            <a:endParaRPr lang="en-US" altLang="en-US" sz="1300" dirty="0"/>
          </a:p>
          <a:p>
            <a:pPr marL="342900" indent="-342900">
              <a:lnSpc>
                <a:spcPct val="98000"/>
              </a:lnSpc>
              <a:spcBef>
                <a:spcPct val="20000"/>
              </a:spcBef>
              <a:defRPr/>
            </a:pPr>
            <a:r>
              <a:rPr lang="en-US" altLang="en-US" sz="1300" dirty="0"/>
              <a:t>| Dec 2017</a:t>
            </a:r>
          </a:p>
          <a:p>
            <a:pPr marL="342900" indent="-342900">
              <a:lnSpc>
                <a:spcPct val="98000"/>
              </a:lnSpc>
              <a:spcBef>
                <a:spcPct val="20000"/>
              </a:spcBef>
              <a:defRPr/>
            </a:pPr>
            <a:r>
              <a:rPr lang="en-US" altLang="en-US" sz="1300" dirty="0"/>
              <a:t>|</a:t>
            </a:r>
          </a:p>
        </p:txBody>
      </p:sp>
      <p:sp>
        <p:nvSpPr>
          <p:cNvPr id="7" name="Rectangle 7"/>
          <p:cNvSpPr>
            <a:spLocks noChangeArrowheads="1"/>
          </p:cNvSpPr>
          <p:nvPr/>
        </p:nvSpPr>
        <p:spPr bwMode="black">
          <a:xfrm>
            <a:off x="7467600" y="6426200"/>
            <a:ext cx="1549400" cy="244475"/>
          </a:xfrm>
          <a:prstGeom prst="rect">
            <a:avLst/>
          </a:prstGeom>
          <a:noFill/>
          <a:ln w="9525">
            <a:noFill/>
            <a:miter lim="800000"/>
            <a:headEnd/>
            <a:tailEnd/>
          </a:ln>
          <a:effectLst/>
        </p:spPr>
        <p:txBody>
          <a:bodyPr>
            <a:spAutoFit/>
          </a:bodyPr>
          <a:lstStyle/>
          <a:p>
            <a:pPr algn="r" eaLnBrk="0" hangingPunct="0">
              <a:defRPr/>
            </a:pPr>
            <a:r>
              <a:rPr lang="en-US" altLang="en-US" sz="1000" dirty="0">
                <a:latin typeface="Arial" charset="0"/>
                <a:cs typeface="Arial" charset="0"/>
              </a:rPr>
              <a:t>© 2017 UPES</a:t>
            </a:r>
          </a:p>
        </p:txBody>
      </p:sp>
      <p:sp>
        <p:nvSpPr>
          <p:cNvPr id="5130" name="Rectangle 10"/>
          <p:cNvSpPr>
            <a:spLocks noGrp="1" noChangeArrowheads="1"/>
          </p:cNvSpPr>
          <p:nvPr>
            <p:ph type="ctrTitle"/>
          </p:nvPr>
        </p:nvSpPr>
        <p:spPr>
          <a:xfrm>
            <a:off x="579438" y="2362200"/>
            <a:ext cx="7954962" cy="1470025"/>
          </a:xfrm>
        </p:spPr>
        <p:txBody>
          <a:bodyPr/>
          <a:lstStyle>
            <a:lvl1pPr>
              <a:defRPr b="1">
                <a:solidFill>
                  <a:schemeClr val="bg1"/>
                </a:solidFill>
              </a:defRPr>
            </a:lvl1pPr>
          </a:lstStyle>
          <a:p>
            <a:r>
              <a:rPr lang="en-US" altLang="en-US"/>
              <a:t>Click to edit Master title style</a:t>
            </a:r>
          </a:p>
        </p:txBody>
      </p:sp>
      <p:sp>
        <p:nvSpPr>
          <p:cNvPr id="5131" name="Rectangle 11"/>
          <p:cNvSpPr>
            <a:spLocks noGrp="1" noChangeArrowheads="1"/>
          </p:cNvSpPr>
          <p:nvPr>
            <p:ph type="subTitle" idx="1"/>
          </p:nvPr>
        </p:nvSpPr>
        <p:spPr>
          <a:xfrm>
            <a:off x="1949450" y="4106863"/>
            <a:ext cx="6400800" cy="1384300"/>
          </a:xfrm>
        </p:spPr>
        <p:txBody>
          <a:bodyPr/>
          <a:lstStyle>
            <a:lvl1pPr marL="0" indent="0">
              <a:buFont typeface="Wingdings" pitchFamily="2" charset="2"/>
              <a:buNone/>
              <a:defRPr sz="2400">
                <a:solidFill>
                  <a:schemeClr val="accent2"/>
                </a:solidFill>
              </a:defRPr>
            </a:lvl1pPr>
          </a:lstStyle>
          <a:p>
            <a:r>
              <a:rPr lang="en-US" altLang="en-US"/>
              <a:t>Click to edit Master subtitle style</a:t>
            </a:r>
          </a:p>
        </p:txBody>
      </p:sp>
      <p:pic>
        <p:nvPicPr>
          <p:cNvPr id="8" name="Picture 7">
            <a:extLst>
              <a:ext uri="{FF2B5EF4-FFF2-40B4-BE49-F238E27FC236}">
                <a16:creationId xmlns:a16="http://schemas.microsoft.com/office/drawing/2014/main" id="{AB989B77-02E7-4EE4-9F87-E57D744F957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33600" y="1690688"/>
            <a:ext cx="5193756" cy="1511280"/>
          </a:xfrm>
          <a:prstGeom prst="rect">
            <a:avLst/>
          </a:prstGeom>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6238" y="533400"/>
            <a:ext cx="2189162"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988" y="533400"/>
            <a:ext cx="64198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219200"/>
            <a:ext cx="83058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9"/>
          <p:cNvSpPr txBox="1">
            <a:spLocks noChangeArrowheads="1"/>
          </p:cNvSpPr>
          <p:nvPr userDrawn="1"/>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rPr>
              <a:t>Dec 2017</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600200"/>
            <a:ext cx="4076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600200"/>
            <a:ext cx="4076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
        <p:nvSpPr>
          <p:cNvPr id="8" name="Rectangle 9"/>
          <p:cNvSpPr txBox="1">
            <a:spLocks noChangeArrowheads="1"/>
          </p:cNvSpPr>
          <p:nvPr/>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rPr>
              <a:t>Mar 2017</a:t>
            </a:r>
          </a:p>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
        <p:nvSpPr>
          <p:cNvPr id="4" name="Rectangle 9"/>
          <p:cNvSpPr txBox="1">
            <a:spLocks noChangeArrowheads="1"/>
          </p:cNvSpPr>
          <p:nvPr/>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rPr>
              <a:t>Jul 2012</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ChangeArrowheads="1"/>
          </p:cNvSpPr>
          <p:nvPr userDrawn="1"/>
        </p:nvSpPr>
        <p:spPr bwMode="blackWhite">
          <a:xfrm>
            <a:off x="0" y="6475413"/>
            <a:ext cx="9144000" cy="382587"/>
          </a:xfrm>
          <a:prstGeom prst="rect">
            <a:avLst/>
          </a:prstGeom>
          <a:solidFill>
            <a:schemeClr val="accent1"/>
          </a:solidFill>
          <a:ln w="317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4099" name="Rectangle 3"/>
          <p:cNvSpPr>
            <a:spLocks noChangeArrowheads="1"/>
          </p:cNvSpPr>
          <p:nvPr/>
        </p:nvSpPr>
        <p:spPr bwMode="blackWhite">
          <a:xfrm>
            <a:off x="0" y="0"/>
            <a:ext cx="9144000" cy="382588"/>
          </a:xfrm>
          <a:prstGeom prst="rect">
            <a:avLst/>
          </a:prstGeom>
          <a:solidFill>
            <a:schemeClr val="accent1"/>
          </a:solidFill>
          <a:ln w="317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1028" name="Rectangle 4"/>
          <p:cNvSpPr>
            <a:spLocks noGrp="1" noChangeArrowheads="1"/>
          </p:cNvSpPr>
          <p:nvPr>
            <p:ph type="title"/>
          </p:nvPr>
        </p:nvSpPr>
        <p:spPr bwMode="auto">
          <a:xfrm>
            <a:off x="153988" y="533400"/>
            <a:ext cx="8761412" cy="4984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9" name="Rectangle 5"/>
          <p:cNvSpPr>
            <a:spLocks noGrp="1" noChangeArrowheads="1"/>
          </p:cNvSpPr>
          <p:nvPr>
            <p:ph type="body" idx="1"/>
          </p:nvPr>
        </p:nvSpPr>
        <p:spPr bwMode="auto">
          <a:xfrm>
            <a:off x="381000" y="1600200"/>
            <a:ext cx="83058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p:txBody>
      </p:sp>
      <p:sp>
        <p:nvSpPr>
          <p:cNvPr id="4122" name="Line 26"/>
          <p:cNvSpPr>
            <a:spLocks noChangeShapeType="1"/>
          </p:cNvSpPr>
          <p:nvPr/>
        </p:nvSpPr>
        <p:spPr bwMode="black">
          <a:xfrm>
            <a:off x="1447800" y="147638"/>
            <a:ext cx="0" cy="234950"/>
          </a:xfrm>
          <a:prstGeom prst="line">
            <a:avLst/>
          </a:prstGeom>
          <a:noFill/>
          <a:ln w="9525">
            <a:solidFill>
              <a:schemeClr val="tx1"/>
            </a:solidFill>
            <a:round/>
            <a:headEnd/>
            <a:tailEnd/>
          </a:ln>
          <a:effectLst/>
        </p:spPr>
        <p:txBody>
          <a:bodyPr wrap="none" anchor="ctr"/>
          <a:lstStyle/>
          <a:p>
            <a:pPr>
              <a:defRPr/>
            </a:pPr>
            <a:endParaRPr lang="en-US" dirty="0">
              <a:latin typeface="Arial" charset="0"/>
              <a:cs typeface="Arial" charset="0"/>
            </a:endParaRPr>
          </a:p>
        </p:txBody>
      </p:sp>
      <p:sp>
        <p:nvSpPr>
          <p:cNvPr id="4123" name="Line 27"/>
          <p:cNvSpPr>
            <a:spLocks noChangeShapeType="1"/>
          </p:cNvSpPr>
          <p:nvPr/>
        </p:nvSpPr>
        <p:spPr bwMode="black">
          <a:xfrm>
            <a:off x="1447800" y="6475413"/>
            <a:ext cx="0" cy="192087"/>
          </a:xfrm>
          <a:prstGeom prst="line">
            <a:avLst/>
          </a:prstGeom>
          <a:noFill/>
          <a:ln w="9525">
            <a:solidFill>
              <a:schemeClr val="tx1"/>
            </a:solidFill>
            <a:round/>
            <a:headEnd/>
            <a:tailEnd/>
          </a:ln>
          <a:effectLst/>
        </p:spPr>
        <p:txBody>
          <a:bodyPr wrap="none" anchor="ctr"/>
          <a:lstStyle/>
          <a:p>
            <a:pPr>
              <a:defRPr/>
            </a:pPr>
            <a:endParaRPr lang="en-US" dirty="0">
              <a:latin typeface="Arial" charset="0"/>
              <a:cs typeface="Arial" charset="0"/>
            </a:endParaRPr>
          </a:p>
        </p:txBody>
      </p:sp>
      <p:sp>
        <p:nvSpPr>
          <p:cNvPr id="4104" name="Rectangle 8"/>
          <p:cNvSpPr>
            <a:spLocks noChangeArrowheads="1"/>
          </p:cNvSpPr>
          <p:nvPr/>
        </p:nvSpPr>
        <p:spPr bwMode="black">
          <a:xfrm>
            <a:off x="5691188" y="6499225"/>
            <a:ext cx="3340100" cy="244475"/>
          </a:xfrm>
          <a:prstGeom prst="rect">
            <a:avLst/>
          </a:prstGeom>
          <a:noFill/>
          <a:ln w="9525">
            <a:noFill/>
            <a:miter lim="800000"/>
            <a:headEnd/>
            <a:tailEnd/>
          </a:ln>
          <a:effectLst/>
        </p:spPr>
        <p:txBody>
          <a:bodyPr>
            <a:spAutoFit/>
          </a:bodyPr>
          <a:lstStyle/>
          <a:p>
            <a:pPr algn="r" eaLnBrk="0" hangingPunct="0"/>
            <a:r>
              <a:rPr lang="en-US" altLang="en-US" sz="1000" dirty="0"/>
              <a:t>© 2016 UPES</a:t>
            </a:r>
          </a:p>
        </p:txBody>
      </p:sp>
      <p:sp>
        <p:nvSpPr>
          <p:cNvPr id="4103" name="Rectangle 7"/>
          <p:cNvSpPr>
            <a:spLocks noChangeArrowheads="1"/>
          </p:cNvSpPr>
          <p:nvPr/>
        </p:nvSpPr>
        <p:spPr bwMode="black">
          <a:xfrm>
            <a:off x="1447800" y="6502400"/>
            <a:ext cx="5940425" cy="244475"/>
          </a:xfrm>
          <a:prstGeom prst="rect">
            <a:avLst/>
          </a:prstGeom>
          <a:noFill/>
          <a:ln w="9525">
            <a:noFill/>
            <a:miter lim="800000"/>
            <a:headEnd/>
            <a:tailEnd/>
          </a:ln>
          <a:effectLst/>
        </p:spPr>
        <p:txBody>
          <a:bodyPr>
            <a:spAutoFit/>
          </a:bodyPr>
          <a:lstStyle/>
          <a:p>
            <a:pPr eaLnBrk="0" hangingPunct="0"/>
            <a:r>
              <a:rPr lang="en-US" altLang="en-US" sz="1000" dirty="0"/>
              <a:t>Dec</a:t>
            </a:r>
            <a:r>
              <a:rPr lang="en-US" altLang="en-US" sz="1000" baseline="0" dirty="0"/>
              <a:t> 2016</a:t>
            </a:r>
            <a:endParaRPr lang="en-US" altLang="en-US" sz="1000" dirty="0"/>
          </a:p>
        </p:txBody>
      </p:sp>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49843" y="53432"/>
            <a:ext cx="716279" cy="268953"/>
          </a:xfrm>
          <a:prstGeom prst="rect">
            <a:avLst/>
          </a:prstGeom>
        </p:spPr>
      </p:pic>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l" rtl="0" eaLnBrk="1" fontAlgn="base" hangingPunct="1">
        <a:lnSpc>
          <a:spcPct val="90000"/>
        </a:lnSpc>
        <a:spcBef>
          <a:spcPct val="0"/>
        </a:spcBef>
        <a:spcAft>
          <a:spcPct val="0"/>
        </a:spcAft>
        <a:defRPr sz="2800">
          <a:solidFill>
            <a:schemeClr val="accent1"/>
          </a:solidFill>
          <a:latin typeface="+mj-lt"/>
          <a:ea typeface="+mj-ea"/>
          <a:cs typeface="+mj-cs"/>
        </a:defRPr>
      </a:lvl1pPr>
      <a:lvl2pPr algn="l" rtl="0" eaLnBrk="1" fontAlgn="base" hangingPunct="1">
        <a:lnSpc>
          <a:spcPct val="90000"/>
        </a:lnSpc>
        <a:spcBef>
          <a:spcPct val="0"/>
        </a:spcBef>
        <a:spcAft>
          <a:spcPct val="0"/>
        </a:spcAft>
        <a:defRPr sz="2800">
          <a:solidFill>
            <a:schemeClr val="accent1"/>
          </a:solidFill>
          <a:latin typeface="Arial" charset="0"/>
          <a:cs typeface="Arial" charset="0"/>
        </a:defRPr>
      </a:lvl2pPr>
      <a:lvl3pPr algn="l" rtl="0" eaLnBrk="1" fontAlgn="base" hangingPunct="1">
        <a:lnSpc>
          <a:spcPct val="90000"/>
        </a:lnSpc>
        <a:spcBef>
          <a:spcPct val="0"/>
        </a:spcBef>
        <a:spcAft>
          <a:spcPct val="0"/>
        </a:spcAft>
        <a:defRPr sz="2800">
          <a:solidFill>
            <a:schemeClr val="accent1"/>
          </a:solidFill>
          <a:latin typeface="Arial" charset="0"/>
          <a:cs typeface="Arial" charset="0"/>
        </a:defRPr>
      </a:lvl3pPr>
      <a:lvl4pPr algn="l" rtl="0" eaLnBrk="1" fontAlgn="base" hangingPunct="1">
        <a:lnSpc>
          <a:spcPct val="90000"/>
        </a:lnSpc>
        <a:spcBef>
          <a:spcPct val="0"/>
        </a:spcBef>
        <a:spcAft>
          <a:spcPct val="0"/>
        </a:spcAft>
        <a:defRPr sz="2800">
          <a:solidFill>
            <a:schemeClr val="accent1"/>
          </a:solidFill>
          <a:latin typeface="Arial" charset="0"/>
          <a:cs typeface="Arial" charset="0"/>
        </a:defRPr>
      </a:lvl4pPr>
      <a:lvl5pPr algn="l" rtl="0" eaLnBrk="1" fontAlgn="base" hangingPunct="1">
        <a:lnSpc>
          <a:spcPct val="90000"/>
        </a:lnSpc>
        <a:spcBef>
          <a:spcPct val="0"/>
        </a:spcBef>
        <a:spcAft>
          <a:spcPct val="0"/>
        </a:spcAft>
        <a:defRPr sz="2800">
          <a:solidFill>
            <a:schemeClr val="accent1"/>
          </a:solidFill>
          <a:latin typeface="Arial" charset="0"/>
          <a:cs typeface="Arial" charset="0"/>
        </a:defRPr>
      </a:lvl5pPr>
      <a:lvl6pPr marL="457200" algn="l" rtl="0" eaLnBrk="1" fontAlgn="base" hangingPunct="1">
        <a:lnSpc>
          <a:spcPct val="90000"/>
        </a:lnSpc>
        <a:spcBef>
          <a:spcPct val="0"/>
        </a:spcBef>
        <a:spcAft>
          <a:spcPct val="0"/>
        </a:spcAft>
        <a:defRPr sz="2800">
          <a:solidFill>
            <a:schemeClr val="accent1"/>
          </a:solidFill>
          <a:latin typeface="Arial" charset="0"/>
          <a:cs typeface="Arial" charset="0"/>
        </a:defRPr>
      </a:lvl6pPr>
      <a:lvl7pPr marL="914400" algn="l" rtl="0" eaLnBrk="1" fontAlgn="base" hangingPunct="1">
        <a:lnSpc>
          <a:spcPct val="90000"/>
        </a:lnSpc>
        <a:spcBef>
          <a:spcPct val="0"/>
        </a:spcBef>
        <a:spcAft>
          <a:spcPct val="0"/>
        </a:spcAft>
        <a:defRPr sz="2800">
          <a:solidFill>
            <a:schemeClr val="accent1"/>
          </a:solidFill>
          <a:latin typeface="Arial" charset="0"/>
          <a:cs typeface="Arial" charset="0"/>
        </a:defRPr>
      </a:lvl7pPr>
      <a:lvl8pPr marL="1371600" algn="l" rtl="0" eaLnBrk="1" fontAlgn="base" hangingPunct="1">
        <a:lnSpc>
          <a:spcPct val="90000"/>
        </a:lnSpc>
        <a:spcBef>
          <a:spcPct val="0"/>
        </a:spcBef>
        <a:spcAft>
          <a:spcPct val="0"/>
        </a:spcAft>
        <a:defRPr sz="2800">
          <a:solidFill>
            <a:schemeClr val="accent1"/>
          </a:solidFill>
          <a:latin typeface="Arial" charset="0"/>
          <a:cs typeface="Arial" charset="0"/>
        </a:defRPr>
      </a:lvl8pPr>
      <a:lvl9pPr marL="1828800" algn="l" rtl="0" eaLnBrk="1" fontAlgn="base" hangingPunct="1">
        <a:lnSpc>
          <a:spcPct val="90000"/>
        </a:lnSpc>
        <a:spcBef>
          <a:spcPct val="0"/>
        </a:spcBef>
        <a:spcAft>
          <a:spcPct val="0"/>
        </a:spcAft>
        <a:defRPr sz="2800">
          <a:solidFill>
            <a:schemeClr val="accent1"/>
          </a:solidFill>
          <a:latin typeface="Arial" charset="0"/>
          <a:cs typeface="Arial" charset="0"/>
        </a:defRPr>
      </a:lvl9pPr>
    </p:titleStyle>
    <p:bodyStyle>
      <a:lvl1pPr marL="228600" indent="-228600" algn="l" rtl="0" eaLnBrk="1" fontAlgn="base" hangingPunct="1">
        <a:spcBef>
          <a:spcPct val="50000"/>
        </a:spcBef>
        <a:spcAft>
          <a:spcPct val="0"/>
        </a:spcAft>
        <a:buClr>
          <a:schemeClr val="accent2"/>
        </a:buClr>
        <a:buFont typeface="Wingdings" pitchFamily="2" charset="2"/>
        <a:buChar char="§"/>
        <a:defRPr sz="2000">
          <a:solidFill>
            <a:schemeClr val="bg1"/>
          </a:solidFill>
          <a:latin typeface="+mn-lt"/>
          <a:ea typeface="+mn-ea"/>
          <a:cs typeface="+mn-cs"/>
        </a:defRPr>
      </a:lvl1pPr>
      <a:lvl2pPr marL="750888" indent="-285750" algn="l" rtl="0" eaLnBrk="1" fontAlgn="base" hangingPunct="1">
        <a:spcBef>
          <a:spcPct val="25000"/>
        </a:spcBef>
        <a:spcAft>
          <a:spcPct val="15000"/>
        </a:spcAft>
        <a:buClr>
          <a:schemeClr val="accent2"/>
        </a:buClr>
        <a:buSzPct val="80000"/>
        <a:buFont typeface="Arial" pitchFamily="34" charset="0"/>
        <a:buChar char="►"/>
        <a:defRPr sz="2800">
          <a:solidFill>
            <a:schemeClr val="bg1"/>
          </a:solidFill>
          <a:latin typeface="+mn-lt"/>
          <a:cs typeface="+mn-cs"/>
        </a:defRPr>
      </a:lvl2pPr>
      <a:lvl3pPr marL="1143000" indent="-228600" algn="l" rtl="0" eaLnBrk="1" fontAlgn="base" hangingPunct="1">
        <a:spcBef>
          <a:spcPct val="20000"/>
        </a:spcBef>
        <a:spcAft>
          <a:spcPct val="0"/>
        </a:spcAft>
        <a:buClr>
          <a:schemeClr val="accent2"/>
        </a:buClr>
        <a:buFont typeface="Arial" pitchFamily="34" charset="0"/>
        <a:buChar char="–"/>
        <a:defRPr sz="2400">
          <a:solidFill>
            <a:schemeClr val="bg1"/>
          </a:solidFill>
          <a:latin typeface="+mn-lt"/>
          <a:cs typeface="+mn-cs"/>
        </a:defRPr>
      </a:lvl3pPr>
      <a:lvl4pPr marL="1600200" indent="-228600" algn="l" rtl="0" eaLnBrk="1" fontAlgn="base" hangingPunct="1">
        <a:spcBef>
          <a:spcPct val="20000"/>
        </a:spcBef>
        <a:spcAft>
          <a:spcPct val="0"/>
        </a:spcAft>
        <a:buClr>
          <a:schemeClr val="accent2"/>
        </a:buClr>
        <a:buChar char="•"/>
        <a:defRPr sz="2000">
          <a:solidFill>
            <a:schemeClr val="bg1"/>
          </a:solidFill>
          <a:latin typeface="+mn-lt"/>
          <a:cs typeface="+mn-cs"/>
        </a:defRPr>
      </a:lvl4pPr>
      <a:lvl5pPr marL="2057400" indent="-228600" algn="l" rtl="0" eaLnBrk="1" fontAlgn="base" hangingPunct="1">
        <a:spcBef>
          <a:spcPct val="20000"/>
        </a:spcBef>
        <a:spcAft>
          <a:spcPct val="0"/>
        </a:spcAft>
        <a:buClr>
          <a:schemeClr val="accent2"/>
        </a:buClr>
        <a:buFont typeface="Arial" pitchFamily="34" charset="0"/>
        <a:buChar char="»"/>
        <a:defRPr sz="1600">
          <a:solidFill>
            <a:schemeClr val="bg1"/>
          </a:solidFill>
          <a:latin typeface="+mn-lt"/>
          <a:cs typeface="+mn-cs"/>
        </a:defRPr>
      </a:lvl5pPr>
      <a:lvl6pPr marL="25146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6pPr>
      <a:lvl7pPr marL="29718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7pPr>
      <a:lvl8pPr marL="34290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8pPr>
      <a:lvl9pPr marL="38862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327" y="3276600"/>
            <a:ext cx="8857673" cy="838200"/>
          </a:xfrm>
        </p:spPr>
        <p:txBody>
          <a:bodyPr/>
          <a:lstStyle/>
          <a:p>
            <a:r>
              <a:rPr lang="en-US" sz="3200" dirty="0"/>
              <a:t>   </a:t>
            </a:r>
            <a:r>
              <a:rPr lang="en-US" sz="3300" dirty="0"/>
              <a:t>Security Information and Event Management</a:t>
            </a:r>
            <a:br>
              <a:rPr lang="en-US" sz="3200" dirty="0"/>
            </a:br>
            <a:br>
              <a:rPr lang="en-US" sz="3200" dirty="0"/>
            </a:br>
            <a:br>
              <a:rPr lang="en-US" sz="3200" dirty="0"/>
            </a:br>
            <a:r>
              <a:rPr lang="en-US" sz="3200" dirty="0"/>
              <a:t>                           </a:t>
            </a:r>
            <a:r>
              <a:rPr lang="en-US" sz="2400" dirty="0"/>
              <a:t>Mentor: Mr. Jatin Sethi</a:t>
            </a:r>
            <a:br>
              <a:rPr lang="en-US" dirty="0"/>
            </a:br>
            <a:br>
              <a:rPr lang="en-US" dirty="0"/>
            </a:br>
            <a:br>
              <a:rPr lang="en-US" dirty="0"/>
            </a:br>
            <a:endParaRPr lang="en-US" dirty="0"/>
          </a:p>
        </p:txBody>
      </p:sp>
      <p:sp>
        <p:nvSpPr>
          <p:cNvPr id="3" name="Subtitle 2"/>
          <p:cNvSpPr>
            <a:spLocks noGrp="1"/>
          </p:cNvSpPr>
          <p:nvPr>
            <p:ph type="subTitle" idx="1"/>
          </p:nvPr>
        </p:nvSpPr>
        <p:spPr>
          <a:xfrm>
            <a:off x="286327" y="5257800"/>
            <a:ext cx="7105073" cy="304800"/>
          </a:xfrm>
        </p:spPr>
        <p:txBody>
          <a:bodyPr numCol="1"/>
          <a:lstStyle/>
          <a:p>
            <a:r>
              <a:rPr lang="en-US" sz="1600" b="1" dirty="0">
                <a:solidFill>
                  <a:schemeClr val="bg1"/>
                </a:solidFill>
              </a:rPr>
              <a:t>Bineek Raja, Vikash Anand, Vandana Sharma, Mohit Pandey</a:t>
            </a:r>
          </a:p>
          <a:p>
            <a:r>
              <a:rPr lang="en-US" sz="1600" dirty="0">
                <a:solidFill>
                  <a:schemeClr val="bg1"/>
                </a:solidFill>
              </a:rPr>
              <a:t>B-Tech Computer Science Engineering with Specialization in BFSI – 7</a:t>
            </a:r>
            <a:r>
              <a:rPr lang="en-US" sz="1600" baseline="30000" dirty="0">
                <a:solidFill>
                  <a:schemeClr val="bg1"/>
                </a:solidFill>
              </a:rPr>
              <a:t>th</a:t>
            </a:r>
            <a:r>
              <a:rPr lang="en-US" sz="1600" dirty="0">
                <a:solidFill>
                  <a:schemeClr val="bg1"/>
                </a:solidFill>
              </a:rPr>
              <a:t> Semester  </a:t>
            </a:r>
          </a:p>
        </p:txBody>
      </p:sp>
    </p:spTree>
    <p:extLst>
      <p:ext uri="{BB962C8B-B14F-4D97-AF65-F5344CB8AC3E}">
        <p14:creationId xmlns:p14="http://schemas.microsoft.com/office/powerpoint/2010/main" val="260625512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A0CF3E-E6A7-4CEB-A5F9-2C5148A21CE7}"/>
              </a:ext>
            </a:extLst>
          </p:cNvPr>
          <p:cNvSpPr/>
          <p:nvPr/>
        </p:nvSpPr>
        <p:spPr>
          <a:xfrm>
            <a:off x="228600" y="457200"/>
            <a:ext cx="2839239" cy="307777"/>
          </a:xfrm>
          <a:prstGeom prst="rect">
            <a:avLst/>
          </a:prstGeom>
        </p:spPr>
        <p:txBody>
          <a:bodyPr wrap="none">
            <a:spAutoFit/>
          </a:bodyPr>
          <a:lstStyle/>
          <a:p>
            <a:r>
              <a:rPr lang="en-US" sz="1400" b="1" dirty="0">
                <a:solidFill>
                  <a:schemeClr val="bg1"/>
                </a:solidFill>
              </a:rPr>
              <a:t>Implementation ( Code Snapshots)</a:t>
            </a:r>
          </a:p>
        </p:txBody>
      </p:sp>
      <p:pic>
        <p:nvPicPr>
          <p:cNvPr id="4" name="Picture 3">
            <a:extLst>
              <a:ext uri="{FF2B5EF4-FFF2-40B4-BE49-F238E27FC236}">
                <a16:creationId xmlns:a16="http://schemas.microsoft.com/office/drawing/2014/main" id="{F717EE08-FB1C-4B4C-A3FF-DE4991679B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2133600"/>
            <a:ext cx="6529578" cy="3886200"/>
          </a:xfrm>
          <a:prstGeom prst="rect">
            <a:avLst/>
          </a:prstGeom>
        </p:spPr>
      </p:pic>
      <p:pic>
        <p:nvPicPr>
          <p:cNvPr id="7" name="Picture 6">
            <a:extLst>
              <a:ext uri="{FF2B5EF4-FFF2-40B4-BE49-F238E27FC236}">
                <a16:creationId xmlns:a16="http://schemas.microsoft.com/office/drawing/2014/main" id="{9EEC35F8-3FCB-48FA-B8DD-C6E012321C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4867" y="838200"/>
            <a:ext cx="5960533" cy="3352800"/>
          </a:xfrm>
          <a:prstGeom prst="rect">
            <a:avLst/>
          </a:prstGeom>
        </p:spPr>
      </p:pic>
    </p:spTree>
    <p:extLst>
      <p:ext uri="{BB962C8B-B14F-4D97-AF65-F5344CB8AC3E}">
        <p14:creationId xmlns:p14="http://schemas.microsoft.com/office/powerpoint/2010/main" val="408438669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1F3FEE3-C52C-4756-A171-18C1C6E48772}"/>
              </a:ext>
            </a:extLst>
          </p:cNvPr>
          <p:cNvSpPr/>
          <p:nvPr/>
        </p:nvSpPr>
        <p:spPr>
          <a:xfrm>
            <a:off x="228600" y="457200"/>
            <a:ext cx="952505" cy="307777"/>
          </a:xfrm>
          <a:prstGeom prst="rect">
            <a:avLst/>
          </a:prstGeom>
        </p:spPr>
        <p:txBody>
          <a:bodyPr wrap="none">
            <a:spAutoFit/>
          </a:bodyPr>
          <a:lstStyle/>
          <a:p>
            <a:r>
              <a:rPr lang="en-US" sz="1400" b="1" dirty="0">
                <a:solidFill>
                  <a:schemeClr val="bg1"/>
                </a:solidFill>
              </a:rPr>
              <a:t>Database:</a:t>
            </a:r>
          </a:p>
        </p:txBody>
      </p:sp>
      <p:pic>
        <p:nvPicPr>
          <p:cNvPr id="5" name="Picture 4">
            <a:extLst>
              <a:ext uri="{FF2B5EF4-FFF2-40B4-BE49-F238E27FC236}">
                <a16:creationId xmlns:a16="http://schemas.microsoft.com/office/drawing/2014/main" id="{EA63895A-A1EE-4833-99EB-55A7B04E711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2426" y="990600"/>
            <a:ext cx="7938174" cy="4876800"/>
          </a:xfrm>
          <a:prstGeom prst="rect">
            <a:avLst/>
          </a:prstGeom>
          <a:noFill/>
          <a:ln>
            <a:noFill/>
          </a:ln>
        </p:spPr>
      </p:pic>
    </p:spTree>
    <p:extLst>
      <p:ext uri="{BB962C8B-B14F-4D97-AF65-F5344CB8AC3E}">
        <p14:creationId xmlns:p14="http://schemas.microsoft.com/office/powerpoint/2010/main" val="188279714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Snapshots</a:t>
            </a:r>
          </a:p>
        </p:txBody>
      </p:sp>
      <p:pic>
        <p:nvPicPr>
          <p:cNvPr id="5" name="Picture 4">
            <a:extLst>
              <a:ext uri="{FF2B5EF4-FFF2-40B4-BE49-F238E27FC236}">
                <a16:creationId xmlns:a16="http://schemas.microsoft.com/office/drawing/2014/main" id="{CF1301B8-C9B7-46DD-A55E-B73E1E2DC21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059437"/>
            <a:ext cx="5638800" cy="3283964"/>
          </a:xfrm>
          <a:prstGeom prst="rect">
            <a:avLst/>
          </a:prstGeom>
          <a:noFill/>
          <a:ln>
            <a:noFill/>
          </a:ln>
        </p:spPr>
      </p:pic>
      <p:pic>
        <p:nvPicPr>
          <p:cNvPr id="7" name="Picture 6">
            <a:extLst>
              <a:ext uri="{FF2B5EF4-FFF2-40B4-BE49-F238E27FC236}">
                <a16:creationId xmlns:a16="http://schemas.microsoft.com/office/drawing/2014/main" id="{A5166357-C2F3-4897-9AFC-9F01F4030CD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0" y="3429001"/>
            <a:ext cx="5105400" cy="2895600"/>
          </a:xfrm>
          <a:prstGeom prst="rect">
            <a:avLst/>
          </a:prstGeom>
          <a:noFill/>
          <a:ln>
            <a:noFill/>
          </a:ln>
        </p:spPr>
      </p:pic>
    </p:spTree>
    <p:extLst>
      <p:ext uri="{BB962C8B-B14F-4D97-AF65-F5344CB8AC3E}">
        <p14:creationId xmlns:p14="http://schemas.microsoft.com/office/powerpoint/2010/main" val="259799996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Snapshots</a:t>
            </a:r>
          </a:p>
        </p:txBody>
      </p:sp>
      <p:pic>
        <p:nvPicPr>
          <p:cNvPr id="4" name="Picture 3">
            <a:extLst>
              <a:ext uri="{FF2B5EF4-FFF2-40B4-BE49-F238E27FC236}">
                <a16:creationId xmlns:a16="http://schemas.microsoft.com/office/drawing/2014/main" id="{4A73302D-ECF1-4547-AEE2-C9E6927EDAE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572" y="1031875"/>
            <a:ext cx="5257800" cy="3124200"/>
          </a:xfrm>
          <a:prstGeom prst="rect">
            <a:avLst/>
          </a:prstGeom>
          <a:noFill/>
          <a:ln>
            <a:noFill/>
          </a:ln>
        </p:spPr>
      </p:pic>
      <p:pic>
        <p:nvPicPr>
          <p:cNvPr id="5" name="Picture 4">
            <a:extLst>
              <a:ext uri="{FF2B5EF4-FFF2-40B4-BE49-F238E27FC236}">
                <a16:creationId xmlns:a16="http://schemas.microsoft.com/office/drawing/2014/main" id="{08EF1ABD-6393-471F-A6D9-A28E3E53812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6876" y="533400"/>
            <a:ext cx="4853940" cy="2727960"/>
          </a:xfrm>
          <a:prstGeom prst="rect">
            <a:avLst/>
          </a:prstGeom>
          <a:noFill/>
          <a:ln>
            <a:noFill/>
          </a:ln>
        </p:spPr>
      </p:pic>
      <p:pic>
        <p:nvPicPr>
          <p:cNvPr id="6" name="Picture 5">
            <a:extLst>
              <a:ext uri="{FF2B5EF4-FFF2-40B4-BE49-F238E27FC236}">
                <a16:creationId xmlns:a16="http://schemas.microsoft.com/office/drawing/2014/main" id="{E90F105A-D99E-49BE-9CA6-6ED997165309}"/>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4200" y="3759835"/>
            <a:ext cx="4975225" cy="2564765"/>
          </a:xfrm>
          <a:prstGeom prst="rect">
            <a:avLst/>
          </a:prstGeom>
          <a:noFill/>
          <a:ln>
            <a:noFill/>
          </a:ln>
        </p:spPr>
      </p:pic>
    </p:spTree>
    <p:extLst>
      <p:ext uri="{BB962C8B-B14F-4D97-AF65-F5344CB8AC3E}">
        <p14:creationId xmlns:p14="http://schemas.microsoft.com/office/powerpoint/2010/main" val="150500865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System Requirements</a:t>
            </a:r>
          </a:p>
        </p:txBody>
      </p:sp>
      <p:sp>
        <p:nvSpPr>
          <p:cNvPr id="6" name="Rectangle 5">
            <a:extLst>
              <a:ext uri="{FF2B5EF4-FFF2-40B4-BE49-F238E27FC236}">
                <a16:creationId xmlns:a16="http://schemas.microsoft.com/office/drawing/2014/main" id="{DBA7FAF5-34AC-4DDD-93A0-B466B7AAAE1F}"/>
              </a:ext>
            </a:extLst>
          </p:cNvPr>
          <p:cNvSpPr/>
          <p:nvPr/>
        </p:nvSpPr>
        <p:spPr>
          <a:xfrm>
            <a:off x="533400" y="1295400"/>
            <a:ext cx="7620000" cy="2246769"/>
          </a:xfrm>
          <a:prstGeom prst="rect">
            <a:avLst/>
          </a:prstGeom>
        </p:spPr>
        <p:txBody>
          <a:bodyPr wrap="square">
            <a:spAutoFit/>
          </a:bodyPr>
          <a:lstStyle/>
          <a:p>
            <a:pPr marL="342900" marR="0" lvl="0" indent="-342900">
              <a:spcBef>
                <a:spcPts val="0"/>
              </a:spcBef>
              <a:spcAft>
                <a:spcPts val="0"/>
              </a:spcAft>
              <a:buFont typeface="Symbol" panose="05050102010706020507" pitchFamily="18" charset="2"/>
              <a:buChar char=""/>
              <a:tabLst>
                <a:tab pos="1714500" algn="l"/>
              </a:tabLst>
            </a:pPr>
            <a:r>
              <a:rPr lang="en-US" sz="1400" b="1" dirty="0">
                <a:solidFill>
                  <a:schemeClr val="bg1"/>
                </a:solidFill>
                <a:latin typeface="Times New Roman" panose="02020603050405020304" pitchFamily="18" charset="0"/>
                <a:ea typeface="Times New Roman" panose="02020603050405020304" pitchFamily="18" charset="0"/>
              </a:rPr>
              <a:t>SOFTWARE REQUIREMENTS</a:t>
            </a:r>
            <a:endParaRPr lang="en-US" sz="1400" dirty="0">
              <a:solidFill>
                <a:schemeClr val="bg1"/>
              </a:solidFill>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tabLst>
                <a:tab pos="900430" algn="l"/>
              </a:tabLst>
            </a:pPr>
            <a:r>
              <a:rPr lang="en-US" sz="1400" dirty="0">
                <a:solidFill>
                  <a:schemeClr val="bg1"/>
                </a:solidFill>
                <a:latin typeface="Times New Roman" panose="02020603050405020304" pitchFamily="18" charset="0"/>
                <a:ea typeface="Times New Roman" panose="02020603050405020304" pitchFamily="18" charset="0"/>
              </a:rPr>
              <a:t>Language – Python 3</a:t>
            </a:r>
          </a:p>
          <a:p>
            <a:pPr marL="342900" marR="0" lvl="0" indent="-342900">
              <a:spcBef>
                <a:spcPts val="0"/>
              </a:spcBef>
              <a:spcAft>
                <a:spcPts val="0"/>
              </a:spcAft>
              <a:buFont typeface="+mj-lt"/>
              <a:buAutoNum type="arabicPeriod"/>
            </a:pPr>
            <a:r>
              <a:rPr lang="en-US" sz="1400" dirty="0">
                <a:solidFill>
                  <a:schemeClr val="bg1"/>
                </a:solidFill>
                <a:latin typeface="Times New Roman" panose="02020603050405020304" pitchFamily="18" charset="0"/>
                <a:ea typeface="Times New Roman" panose="02020603050405020304" pitchFamily="18" charset="0"/>
              </a:rPr>
              <a:t>Compiler – Python</a:t>
            </a:r>
          </a:p>
          <a:p>
            <a:pPr marL="342900" marR="0" lvl="0" indent="-342900">
              <a:spcBef>
                <a:spcPts val="0"/>
              </a:spcBef>
              <a:spcAft>
                <a:spcPts val="0"/>
              </a:spcAft>
              <a:buFont typeface="+mj-lt"/>
              <a:buAutoNum type="arabicPeriod"/>
            </a:pPr>
            <a:r>
              <a:rPr lang="en-US" sz="1400" dirty="0">
                <a:solidFill>
                  <a:schemeClr val="bg1"/>
                </a:solidFill>
                <a:latin typeface="Times New Roman" panose="02020603050405020304" pitchFamily="18" charset="0"/>
                <a:ea typeface="Times New Roman" panose="02020603050405020304" pitchFamily="18" charset="0"/>
              </a:rPr>
              <a:t>Operating System – Windows</a:t>
            </a:r>
          </a:p>
          <a:p>
            <a:pPr marL="342900" marR="0" lvl="0" indent="-342900">
              <a:spcBef>
                <a:spcPts val="0"/>
              </a:spcBef>
              <a:spcAft>
                <a:spcPts val="0"/>
              </a:spcAft>
              <a:buFont typeface="+mj-lt"/>
              <a:buAutoNum type="arabicPeriod"/>
            </a:pPr>
            <a:r>
              <a:rPr lang="en-US" sz="1400" dirty="0">
                <a:solidFill>
                  <a:schemeClr val="bg1"/>
                </a:solidFill>
                <a:latin typeface="Times New Roman" panose="02020603050405020304" pitchFamily="18" charset="0"/>
                <a:ea typeface="Times New Roman" panose="02020603050405020304" pitchFamily="18" charset="0"/>
              </a:rPr>
              <a:t>IDE – </a:t>
            </a:r>
            <a:r>
              <a:rPr lang="en-US" sz="1400" dirty="0" err="1">
                <a:solidFill>
                  <a:schemeClr val="bg1"/>
                </a:solidFill>
                <a:latin typeface="Times New Roman" panose="02020603050405020304" pitchFamily="18" charset="0"/>
                <a:ea typeface="Times New Roman" panose="02020603050405020304" pitchFamily="18" charset="0"/>
              </a:rPr>
              <a:t>PyCharm</a:t>
            </a:r>
            <a:endParaRPr lang="en-US" sz="1400" dirty="0">
              <a:solidFill>
                <a:schemeClr val="bg1"/>
              </a:solidFill>
              <a:latin typeface="Times New Roman" panose="02020603050405020304" pitchFamily="18" charset="0"/>
              <a:ea typeface="Times New Roman" panose="02020603050405020304" pitchFamily="18" charset="0"/>
            </a:endParaRPr>
          </a:p>
          <a:p>
            <a:pPr marL="754380" marR="0">
              <a:spcBef>
                <a:spcPts val="0"/>
              </a:spcBef>
              <a:spcAft>
                <a:spcPts val="0"/>
              </a:spcAft>
            </a:pPr>
            <a:r>
              <a:rPr lang="en-US" sz="1400" dirty="0">
                <a:solidFill>
                  <a:schemeClr val="bg1"/>
                </a:solidFill>
                <a:latin typeface="Times New Roman" panose="02020603050405020304" pitchFamily="18" charset="0"/>
                <a:ea typeface="Times New Roman" panose="02020603050405020304" pitchFamily="18" charset="0"/>
              </a:rPr>
              <a:t> </a:t>
            </a:r>
          </a:p>
          <a:p>
            <a:pPr marL="342900" marR="0" lvl="0" indent="-342900" fontAlgn="base">
              <a:spcBef>
                <a:spcPts val="0"/>
              </a:spcBef>
              <a:spcAft>
                <a:spcPts val="0"/>
              </a:spcAft>
              <a:buFont typeface="Symbol" panose="05050102010706020507" pitchFamily="18" charset="2"/>
              <a:buChar char=""/>
            </a:pPr>
            <a:r>
              <a:rPr lang="en-US" sz="1400" b="1" dirty="0">
                <a:solidFill>
                  <a:schemeClr val="bg1"/>
                </a:solidFill>
                <a:latin typeface="Times New Roman" panose="02020603050405020304" pitchFamily="18" charset="0"/>
                <a:ea typeface="Times New Roman" panose="02020603050405020304" pitchFamily="18" charset="0"/>
              </a:rPr>
              <a:t>HARDWARE REQUIREMENTS</a:t>
            </a:r>
            <a:endParaRPr lang="en-US" sz="1400" dirty="0">
              <a:solidFill>
                <a:schemeClr val="bg1"/>
              </a:solidFill>
              <a:latin typeface="Times New Roman" panose="02020603050405020304" pitchFamily="18" charset="0"/>
              <a:ea typeface="Times New Roman" panose="02020603050405020304" pitchFamily="18" charset="0"/>
            </a:endParaRPr>
          </a:p>
          <a:p>
            <a:pPr marL="742950" marR="0" lvl="1" indent="-285750" fontAlgn="base">
              <a:spcBef>
                <a:spcPts val="0"/>
              </a:spcBef>
              <a:spcAft>
                <a:spcPts val="0"/>
              </a:spcAft>
              <a:buFont typeface="+mj-lt"/>
              <a:buAutoNum type="arabicPeriod"/>
            </a:pPr>
            <a:r>
              <a:rPr lang="en-IN" sz="1400" dirty="0">
                <a:solidFill>
                  <a:schemeClr val="bg1"/>
                </a:solidFill>
                <a:latin typeface="Times New Roman" panose="02020603050405020304" pitchFamily="18" charset="0"/>
                <a:ea typeface="Times New Roman" panose="02020603050405020304" pitchFamily="18" charset="0"/>
              </a:rPr>
              <a:t>2 GHz dual core processor or better</a:t>
            </a:r>
            <a:endParaRPr lang="en-US" sz="1400" dirty="0">
              <a:solidFill>
                <a:schemeClr val="bg1"/>
              </a:solidFill>
              <a:latin typeface="Times New Roman" panose="02020603050405020304" pitchFamily="18" charset="0"/>
              <a:ea typeface="Times New Roman" panose="02020603050405020304" pitchFamily="18" charset="0"/>
            </a:endParaRPr>
          </a:p>
          <a:p>
            <a:pPr marL="742950" marR="0" lvl="1" indent="-285750" fontAlgn="base">
              <a:spcBef>
                <a:spcPts val="0"/>
              </a:spcBef>
              <a:spcAft>
                <a:spcPts val="0"/>
              </a:spcAft>
              <a:buFont typeface="+mj-lt"/>
              <a:buAutoNum type="arabicPeriod"/>
            </a:pPr>
            <a:r>
              <a:rPr lang="en-IN" sz="1400" dirty="0">
                <a:solidFill>
                  <a:schemeClr val="bg1"/>
                </a:solidFill>
                <a:latin typeface="Times New Roman" panose="02020603050405020304" pitchFamily="18" charset="0"/>
                <a:ea typeface="Times New Roman" panose="02020603050405020304" pitchFamily="18" charset="0"/>
              </a:rPr>
              <a:t>2 GB system memory</a:t>
            </a:r>
            <a:endParaRPr lang="en-US" sz="1400" dirty="0">
              <a:solidFill>
                <a:schemeClr val="bg1"/>
              </a:solidFill>
              <a:latin typeface="Times New Roman" panose="02020603050405020304" pitchFamily="18" charset="0"/>
              <a:ea typeface="Times New Roman" panose="02020603050405020304" pitchFamily="18" charset="0"/>
            </a:endParaRPr>
          </a:p>
          <a:p>
            <a:pPr marL="742950" marR="0" lvl="1" indent="-285750" fontAlgn="base">
              <a:spcBef>
                <a:spcPts val="0"/>
              </a:spcBef>
              <a:spcAft>
                <a:spcPts val="0"/>
              </a:spcAft>
              <a:buFont typeface="+mj-lt"/>
              <a:buAutoNum type="arabicPeriod"/>
            </a:pPr>
            <a:r>
              <a:rPr lang="en-IN" sz="1400" dirty="0">
                <a:solidFill>
                  <a:schemeClr val="bg1"/>
                </a:solidFill>
                <a:latin typeface="Times New Roman" panose="02020603050405020304" pitchFamily="18" charset="0"/>
                <a:ea typeface="Times New Roman" panose="02020603050405020304" pitchFamily="18" charset="0"/>
              </a:rPr>
              <a:t>25 GB of free hard drive space</a:t>
            </a:r>
            <a:endParaRPr lang="en-US" sz="14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6802804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Pert Chart</a:t>
            </a:r>
          </a:p>
        </p:txBody>
      </p:sp>
      <p:pic>
        <p:nvPicPr>
          <p:cNvPr id="6" name="Picture 5">
            <a:extLst>
              <a:ext uri="{FF2B5EF4-FFF2-40B4-BE49-F238E27FC236}">
                <a16:creationId xmlns:a16="http://schemas.microsoft.com/office/drawing/2014/main" id="{4C9EFC83-2FA3-446E-9FA6-5A101FA4C66A}"/>
              </a:ext>
            </a:extLst>
          </p:cNvPr>
          <p:cNvPicPr>
            <a:picLocks noChangeAspect="1"/>
          </p:cNvPicPr>
          <p:nvPr/>
        </p:nvPicPr>
        <p:blipFill>
          <a:blip r:embed="rId2"/>
          <a:stretch>
            <a:fillRect/>
          </a:stretch>
        </p:blipFill>
        <p:spPr>
          <a:xfrm>
            <a:off x="457200" y="1219200"/>
            <a:ext cx="8435109" cy="3233571"/>
          </a:xfrm>
          <a:prstGeom prst="rect">
            <a:avLst/>
          </a:prstGeom>
        </p:spPr>
      </p:pic>
    </p:spTree>
    <p:extLst>
      <p:ext uri="{BB962C8B-B14F-4D97-AF65-F5344CB8AC3E}">
        <p14:creationId xmlns:p14="http://schemas.microsoft.com/office/powerpoint/2010/main" val="333982154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88" y="533400"/>
            <a:ext cx="8761412" cy="498475"/>
          </a:xfrm>
        </p:spPr>
        <p:txBody>
          <a:bodyPr/>
          <a:lstStyle/>
          <a:p>
            <a:r>
              <a:rPr lang="en-IN" dirty="0">
                <a:solidFill>
                  <a:srgbClr val="FF0000"/>
                </a:solidFill>
              </a:rPr>
              <a:t>Future Enhancements</a:t>
            </a:r>
          </a:p>
        </p:txBody>
      </p:sp>
      <p:sp>
        <p:nvSpPr>
          <p:cNvPr id="4" name="Rectangle 3">
            <a:extLst>
              <a:ext uri="{FF2B5EF4-FFF2-40B4-BE49-F238E27FC236}">
                <a16:creationId xmlns:a16="http://schemas.microsoft.com/office/drawing/2014/main" id="{C3B1A4A5-52DE-445B-BF70-2A4D9CB2C769}"/>
              </a:ext>
            </a:extLst>
          </p:cNvPr>
          <p:cNvSpPr/>
          <p:nvPr/>
        </p:nvSpPr>
        <p:spPr>
          <a:xfrm>
            <a:off x="381000" y="1143000"/>
            <a:ext cx="8382000" cy="1446550"/>
          </a:xfrm>
          <a:prstGeom prst="rect">
            <a:avLst/>
          </a:prstGeom>
        </p:spPr>
        <p:txBody>
          <a:bodyPr wrap="square">
            <a:spAutoFit/>
          </a:bodyPr>
          <a:lstStyle/>
          <a:p>
            <a:pPr algn="just"/>
            <a:r>
              <a:rPr lang="en-US" sz="1400" dirty="0">
                <a:solidFill>
                  <a:schemeClr val="bg1"/>
                </a:solidFill>
              </a:rPr>
              <a:t>There is always a room for improvements in any software package, however good or efficient it may be done. But the most important thing is flexible to accept further modification. We can always increase analysis of logs by increasing the data set provides as it will lead to more accurate results. Apart from that we restrict our self only on the logs generated by firewall, apache server and enterprise application in this project but these can also be expanded as per the need.</a:t>
            </a:r>
          </a:p>
          <a:p>
            <a:r>
              <a:rPr lang="en-US" dirty="0">
                <a:solidFill>
                  <a:schemeClr val="bg1"/>
                </a:solidFill>
              </a:rPr>
              <a:t> </a:t>
            </a:r>
          </a:p>
        </p:txBody>
      </p:sp>
    </p:spTree>
    <p:extLst>
      <p:ext uri="{BB962C8B-B14F-4D97-AF65-F5344CB8AC3E}">
        <p14:creationId xmlns:p14="http://schemas.microsoft.com/office/powerpoint/2010/main" val="65560973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References</a:t>
            </a:r>
          </a:p>
        </p:txBody>
      </p:sp>
      <p:sp>
        <p:nvSpPr>
          <p:cNvPr id="3" name="Content Placeholder 2"/>
          <p:cNvSpPr>
            <a:spLocks noGrp="1"/>
          </p:cNvSpPr>
          <p:nvPr>
            <p:ph idx="1"/>
          </p:nvPr>
        </p:nvSpPr>
        <p:spPr>
          <a:xfrm>
            <a:off x="381000" y="990600"/>
            <a:ext cx="8305800" cy="5029200"/>
          </a:xfrm>
        </p:spPr>
        <p:txBody>
          <a:bodyPr/>
          <a:lstStyle/>
          <a:p>
            <a:pPr marL="0" indent="0">
              <a:buNone/>
            </a:pPr>
            <a:endParaRPr lang="en-IN" sz="1400" dirty="0"/>
          </a:p>
          <a:p>
            <a:pPr lvl="0"/>
            <a:r>
              <a:rPr lang="en-US" sz="1400" dirty="0"/>
              <a:t>“</a:t>
            </a:r>
            <a:r>
              <a:rPr lang="en-US" sz="1400" i="1" dirty="0"/>
              <a:t>Successful SIEM and Log Management Strategies for Audit and Compliance</a:t>
            </a:r>
            <a:r>
              <a:rPr lang="en-US" sz="1400" dirty="0"/>
              <a:t>” Swift, David, 4 November 2010</a:t>
            </a:r>
          </a:p>
          <a:p>
            <a:pPr lvl="0"/>
            <a:r>
              <a:rPr lang="en-US" sz="1400" dirty="0"/>
              <a:t>“</a:t>
            </a:r>
            <a:r>
              <a:rPr lang="en-US" sz="1400" i="1" dirty="0"/>
              <a:t>Magic Quadrant for Security Information and Event Management” </a:t>
            </a:r>
            <a:r>
              <a:rPr lang="en-US" sz="1400" dirty="0" err="1"/>
              <a:t>Bussa</a:t>
            </a:r>
            <a:r>
              <a:rPr lang="en-US" sz="1400" dirty="0"/>
              <a:t>, Toby &amp; Kavanagh, Kelly, 10 August 2016</a:t>
            </a:r>
          </a:p>
          <a:p>
            <a:pPr marL="0" indent="0">
              <a:buNone/>
            </a:pPr>
            <a:endParaRPr lang="en-IN" dirty="0"/>
          </a:p>
        </p:txBody>
      </p:sp>
    </p:spTree>
    <p:extLst>
      <p:ext uri="{BB962C8B-B14F-4D97-AF65-F5344CB8AC3E}">
        <p14:creationId xmlns:p14="http://schemas.microsoft.com/office/powerpoint/2010/main" val="400773139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819400"/>
            <a:ext cx="2680542" cy="830997"/>
          </a:xfrm>
          <a:prstGeom prst="rect">
            <a:avLst/>
          </a:prstGeom>
          <a:noFill/>
        </p:spPr>
        <p:txBody>
          <a:bodyPr wrap="none" rtlCol="0">
            <a:spAutoFit/>
          </a:bodyPr>
          <a:lstStyle/>
          <a:p>
            <a:r>
              <a:rPr lang="en-IN" sz="4800" dirty="0">
                <a:solidFill>
                  <a:srgbClr val="FF0000"/>
                </a:solidFill>
              </a:rPr>
              <a:t>Thankyou</a:t>
            </a:r>
          </a:p>
        </p:txBody>
      </p:sp>
    </p:spTree>
    <p:extLst>
      <p:ext uri="{BB962C8B-B14F-4D97-AF65-F5344CB8AC3E}">
        <p14:creationId xmlns:p14="http://schemas.microsoft.com/office/powerpoint/2010/main" val="287726368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Abstract</a:t>
            </a:r>
          </a:p>
        </p:txBody>
      </p:sp>
      <p:sp>
        <p:nvSpPr>
          <p:cNvPr id="3" name="Content Placeholder 2"/>
          <p:cNvSpPr>
            <a:spLocks noGrp="1"/>
          </p:cNvSpPr>
          <p:nvPr>
            <p:ph idx="1"/>
          </p:nvPr>
        </p:nvSpPr>
        <p:spPr/>
        <p:txBody>
          <a:bodyPr/>
          <a:lstStyle/>
          <a:p>
            <a:r>
              <a:rPr lang="en-IN" sz="1400" b="1" dirty="0"/>
              <a:t>Security information and event management (SIEM)</a:t>
            </a:r>
            <a:r>
              <a:rPr lang="en-IN" sz="1400" dirty="0"/>
              <a:t> technology supports threat detection and security incident response through the real-time collection and historical analysis of security events from a wide variety of event and contextual data sources. The core capabilities of SIEM technology are a broad scope of event collection and the ability to correlate and </a:t>
            </a:r>
            <a:r>
              <a:rPr lang="en-IN" sz="1400" dirty="0" err="1"/>
              <a:t>analyze</a:t>
            </a:r>
            <a:r>
              <a:rPr lang="en-IN" sz="1400" dirty="0"/>
              <a:t> events across disparate sources. There is a need to provide cost effective open source application that can provide threat detection through real time analysis of security alerts generated by network components which would be helpful for small organisations. </a:t>
            </a:r>
            <a:endParaRPr lang="en-US" sz="1400" dirty="0"/>
          </a:p>
          <a:p>
            <a:r>
              <a:rPr lang="en-US" sz="1400" dirty="0"/>
              <a:t>This application will provide real-time monitoring, correlation of events, notifications, console views and provides long-term storage as well as analysis, manipulation based on reporting of log data and security records.</a:t>
            </a:r>
          </a:p>
          <a:p>
            <a:endParaRPr lang="en-US" sz="1400" dirty="0"/>
          </a:p>
          <a:p>
            <a:pPr marL="0" indent="0">
              <a:buNone/>
            </a:pPr>
            <a:endParaRPr lang="en-US" sz="1400" dirty="0"/>
          </a:p>
          <a:p>
            <a:pPr marL="0" indent="0">
              <a:buNone/>
            </a:pPr>
            <a:endParaRPr lang="en-IN" dirty="0"/>
          </a:p>
        </p:txBody>
      </p:sp>
      <p:pic>
        <p:nvPicPr>
          <p:cNvPr id="4" name="Picture 3">
            <a:extLst>
              <a:ext uri="{FF2B5EF4-FFF2-40B4-BE49-F238E27FC236}">
                <a16:creationId xmlns:a16="http://schemas.microsoft.com/office/drawing/2014/main" id="{41F12792-9047-4B3F-B532-484901734C1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380875"/>
            <a:ext cx="5732145" cy="2950210"/>
          </a:xfrm>
          <a:prstGeom prst="rect">
            <a:avLst/>
          </a:prstGeom>
          <a:noFill/>
          <a:ln>
            <a:noFill/>
          </a:ln>
        </p:spPr>
      </p:pic>
    </p:spTree>
    <p:extLst>
      <p:ext uri="{BB962C8B-B14F-4D97-AF65-F5344CB8AC3E}">
        <p14:creationId xmlns:p14="http://schemas.microsoft.com/office/powerpoint/2010/main" val="196422985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Introduction</a:t>
            </a:r>
          </a:p>
        </p:txBody>
      </p:sp>
      <p:sp>
        <p:nvSpPr>
          <p:cNvPr id="3" name="Content Placeholder 2"/>
          <p:cNvSpPr>
            <a:spLocks noGrp="1"/>
          </p:cNvSpPr>
          <p:nvPr>
            <p:ph idx="1"/>
          </p:nvPr>
        </p:nvSpPr>
        <p:spPr/>
        <p:txBody>
          <a:bodyPr/>
          <a:lstStyle/>
          <a:p>
            <a:r>
              <a:rPr lang="en-IN" sz="1400" dirty="0"/>
              <a:t>Security information and event management (SIEM) software products and services combine security information management (SIM) and security event management (SEM). They provide real-time analysis of security alerts generated by network hardware and applications.</a:t>
            </a:r>
            <a:endParaRPr lang="en-US" sz="1400" dirty="0"/>
          </a:p>
          <a:p>
            <a:r>
              <a:rPr lang="en-IN" sz="1400" dirty="0"/>
              <a:t>The segment of security management that deals with real-time monitoring, correlation of events, notifications and console views is known as security event management (SEM). The second area provides long-term storage as well as analysis, manipulation and reporting of log data and security records of the type collated by SEM software, and is known as security information management (SIM).</a:t>
            </a:r>
            <a:endParaRPr lang="en-US" sz="1400" dirty="0"/>
          </a:p>
          <a:p>
            <a:r>
              <a:rPr lang="en-IN" sz="1400" dirty="0"/>
              <a:t>The term security information event management (SIEM), coined by Mark </a:t>
            </a:r>
            <a:r>
              <a:rPr lang="en-IN" sz="1400" dirty="0" err="1"/>
              <a:t>Nicolett</a:t>
            </a:r>
            <a:r>
              <a:rPr lang="en-IN" sz="1400" dirty="0"/>
              <a:t> and Amrit Williams of Gartner in 2005,</a:t>
            </a:r>
            <a:endParaRPr lang="en-US" sz="1400" dirty="0"/>
          </a:p>
          <a:p>
            <a:pPr marL="342900" lvl="0" indent="-342900">
              <a:buFont typeface="+mj-lt"/>
              <a:buAutoNum type="arabicPeriod"/>
            </a:pPr>
            <a:r>
              <a:rPr lang="en-IN" sz="1400" dirty="0"/>
              <a:t>The product capabilities of gathering, </a:t>
            </a:r>
            <a:r>
              <a:rPr lang="en-IN" sz="1400" dirty="0" err="1"/>
              <a:t>analyzing</a:t>
            </a:r>
            <a:r>
              <a:rPr lang="en-IN" sz="1400" dirty="0"/>
              <a:t> and presenting information from network and security devices</a:t>
            </a:r>
            <a:endParaRPr lang="en-US" sz="1400" dirty="0"/>
          </a:p>
          <a:p>
            <a:pPr marL="342900" lvl="0" indent="-342900">
              <a:buFont typeface="+mj-lt"/>
              <a:buAutoNum type="arabicPeriod"/>
            </a:pPr>
            <a:r>
              <a:rPr lang="en-IN" sz="1400" dirty="0"/>
              <a:t>Identity and access-management applications</a:t>
            </a:r>
            <a:endParaRPr lang="en-US" sz="1400" dirty="0"/>
          </a:p>
          <a:p>
            <a:pPr marL="342900" lvl="0" indent="-342900">
              <a:buFont typeface="+mj-lt"/>
              <a:buAutoNum type="arabicPeriod"/>
            </a:pPr>
            <a:r>
              <a:rPr lang="en-IN" sz="1400" dirty="0"/>
              <a:t>Vulnerability management and policy-compliance tools</a:t>
            </a:r>
            <a:endParaRPr lang="en-US" sz="1400" dirty="0"/>
          </a:p>
          <a:p>
            <a:pPr marL="342900" lvl="0" indent="-342900">
              <a:buFont typeface="+mj-lt"/>
              <a:buAutoNum type="arabicPeriod"/>
            </a:pPr>
            <a:r>
              <a:rPr lang="en-IN" sz="1400" dirty="0"/>
              <a:t>Operating-system, database and application logs</a:t>
            </a:r>
            <a:endParaRPr lang="en-US" sz="1400" dirty="0"/>
          </a:p>
          <a:p>
            <a:pPr marL="342900" lvl="0" indent="-342900">
              <a:buFont typeface="+mj-lt"/>
              <a:buAutoNum type="arabicPeriod"/>
            </a:pPr>
            <a:r>
              <a:rPr lang="en-IN" sz="1400" dirty="0"/>
              <a:t>External threat data</a:t>
            </a:r>
            <a:endParaRPr lang="en-US" sz="1400" dirty="0"/>
          </a:p>
          <a:p>
            <a:pPr marL="0" indent="0">
              <a:buNone/>
            </a:pPr>
            <a:endParaRPr lang="en-US" sz="1400" dirty="0"/>
          </a:p>
          <a:p>
            <a:r>
              <a:rPr lang="en-IN" sz="1400" dirty="0"/>
              <a:t>A key focus is to monitor and help manage user and service privileges, directory services and other system-configuration changes; as well as providing log auditing and review and incident response.</a:t>
            </a:r>
            <a:endParaRPr lang="en-US" sz="1400" dirty="0"/>
          </a:p>
        </p:txBody>
      </p:sp>
    </p:spTree>
    <p:extLst>
      <p:ext uri="{BB962C8B-B14F-4D97-AF65-F5344CB8AC3E}">
        <p14:creationId xmlns:p14="http://schemas.microsoft.com/office/powerpoint/2010/main" val="334326065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Problem Statement</a:t>
            </a:r>
          </a:p>
        </p:txBody>
      </p:sp>
      <p:sp>
        <p:nvSpPr>
          <p:cNvPr id="3" name="Content Placeholder 2"/>
          <p:cNvSpPr>
            <a:spLocks noGrp="1"/>
          </p:cNvSpPr>
          <p:nvPr>
            <p:ph idx="1"/>
          </p:nvPr>
        </p:nvSpPr>
        <p:spPr/>
        <p:txBody>
          <a:bodyPr/>
          <a:lstStyle/>
          <a:p>
            <a:pPr lvl="0"/>
            <a:r>
              <a:rPr lang="en-IN" sz="1400" dirty="0"/>
              <a:t>There is a need to provide cost effective open source application that can provide threat detection through real time analysis of security alerts generated by network components which would be helpful for small organisations. </a:t>
            </a:r>
            <a:endParaRPr lang="en-US" sz="1400" dirty="0"/>
          </a:p>
          <a:p>
            <a:pPr marL="0" indent="0">
              <a:buNone/>
            </a:pPr>
            <a:endParaRPr lang="en-IN" dirty="0"/>
          </a:p>
        </p:txBody>
      </p:sp>
      <p:pic>
        <p:nvPicPr>
          <p:cNvPr id="5" name="Picture 4">
            <a:extLst>
              <a:ext uri="{FF2B5EF4-FFF2-40B4-BE49-F238E27FC236}">
                <a16:creationId xmlns:a16="http://schemas.microsoft.com/office/drawing/2014/main" id="{EB6DDC4A-C408-4423-BC6B-65976947B7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51075"/>
            <a:ext cx="8305800" cy="3729134"/>
          </a:xfrm>
          <a:prstGeom prst="rect">
            <a:avLst/>
          </a:prstGeom>
        </p:spPr>
      </p:pic>
    </p:spTree>
    <p:extLst>
      <p:ext uri="{BB962C8B-B14F-4D97-AF65-F5344CB8AC3E}">
        <p14:creationId xmlns:p14="http://schemas.microsoft.com/office/powerpoint/2010/main" val="131439408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Objective</a:t>
            </a:r>
          </a:p>
        </p:txBody>
      </p:sp>
      <p:sp>
        <p:nvSpPr>
          <p:cNvPr id="3" name="Content Placeholder 2"/>
          <p:cNvSpPr>
            <a:spLocks noGrp="1"/>
          </p:cNvSpPr>
          <p:nvPr>
            <p:ph idx="1"/>
          </p:nvPr>
        </p:nvSpPr>
        <p:spPr/>
        <p:txBody>
          <a:bodyPr/>
          <a:lstStyle/>
          <a:p>
            <a:pPr lvl="0"/>
            <a:r>
              <a:rPr lang="en-IN" sz="1400" dirty="0"/>
              <a:t>To develop an application which can provide real-time monitoring, correlation of events, notifications, console views and provides long-term storage as well as analysis, manipulation and reporting of log data and security records.</a:t>
            </a:r>
            <a:endParaRPr lang="en-US" sz="1400" dirty="0"/>
          </a:p>
          <a:p>
            <a:pPr marL="0" indent="0">
              <a:buNone/>
            </a:pPr>
            <a:endParaRPr lang="en-IN" dirty="0"/>
          </a:p>
        </p:txBody>
      </p:sp>
    </p:spTree>
    <p:extLst>
      <p:ext uri="{BB962C8B-B14F-4D97-AF65-F5344CB8AC3E}">
        <p14:creationId xmlns:p14="http://schemas.microsoft.com/office/powerpoint/2010/main" val="390114712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Methodology</a:t>
            </a:r>
          </a:p>
        </p:txBody>
      </p:sp>
      <p:sp>
        <p:nvSpPr>
          <p:cNvPr id="3" name="Content Placeholder 2"/>
          <p:cNvSpPr>
            <a:spLocks noGrp="1"/>
          </p:cNvSpPr>
          <p:nvPr>
            <p:ph idx="1"/>
          </p:nvPr>
        </p:nvSpPr>
        <p:spPr/>
        <p:txBody>
          <a:bodyPr/>
          <a:lstStyle/>
          <a:p>
            <a:pPr marL="0" indent="0">
              <a:buNone/>
            </a:pPr>
            <a:r>
              <a:rPr lang="en-US" sz="1400" dirty="0"/>
              <a:t>We are using ITERATIVE WATERFALL MODEL due to large data size and complexity of our project.</a:t>
            </a:r>
            <a:r>
              <a:rPr lang="en-US" sz="1400" b="1" dirty="0"/>
              <a:t>	</a:t>
            </a:r>
            <a:r>
              <a:rPr lang="en-US" b="1" dirty="0"/>
              <a:t>	</a:t>
            </a:r>
            <a:endParaRPr lang="en-IN" dirty="0"/>
          </a:p>
          <a:p>
            <a:pPr marL="0" indent="0">
              <a:buNone/>
            </a:pPr>
            <a:r>
              <a:rPr lang="en-US" b="1" dirty="0"/>
              <a:t> </a:t>
            </a:r>
            <a:endParaRPr lang="en-IN" dirty="0"/>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057400"/>
            <a:ext cx="7162800" cy="3200400"/>
          </a:xfrm>
          <a:prstGeom prst="rect">
            <a:avLst/>
          </a:prstGeom>
          <a:noFill/>
        </p:spPr>
      </p:pic>
    </p:spTree>
    <p:extLst>
      <p:ext uri="{BB962C8B-B14F-4D97-AF65-F5344CB8AC3E}">
        <p14:creationId xmlns:p14="http://schemas.microsoft.com/office/powerpoint/2010/main" val="63985196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E6E1171-0CD6-4ABE-AD28-0F4E81BE1F5A}"/>
              </a:ext>
            </a:extLst>
          </p:cNvPr>
          <p:cNvSpPr/>
          <p:nvPr/>
        </p:nvSpPr>
        <p:spPr>
          <a:xfrm>
            <a:off x="152400" y="609601"/>
            <a:ext cx="8839200" cy="3970318"/>
          </a:xfrm>
          <a:prstGeom prst="rect">
            <a:avLst/>
          </a:prstGeom>
        </p:spPr>
        <p:txBody>
          <a:bodyPr wrap="square">
            <a:spAutoFit/>
          </a:bodyPr>
          <a:lstStyle/>
          <a:p>
            <a:r>
              <a:rPr lang="en-US" sz="1400" b="1" dirty="0">
                <a:solidFill>
                  <a:schemeClr val="bg1"/>
                </a:solidFill>
              </a:rPr>
              <a:t>Requirement Analysis:</a:t>
            </a:r>
          </a:p>
          <a:p>
            <a:endParaRPr lang="en-US" sz="1400" dirty="0">
              <a:solidFill>
                <a:schemeClr val="bg1"/>
              </a:solidFill>
            </a:endParaRPr>
          </a:p>
          <a:p>
            <a:r>
              <a:rPr lang="en-US" sz="1400" dirty="0">
                <a:solidFill>
                  <a:schemeClr val="bg1"/>
                </a:solidFill>
              </a:rPr>
              <a:t>Logs are required for analyzing the successful and failed logs at firewall, apache server and application. For this we have collected different types of firewall logs, apache server logs and application logs.</a:t>
            </a:r>
          </a:p>
          <a:p>
            <a:endParaRPr lang="en-US" sz="1400" dirty="0">
              <a:solidFill>
                <a:schemeClr val="bg1"/>
              </a:solidFill>
            </a:endParaRPr>
          </a:p>
          <a:p>
            <a:r>
              <a:rPr lang="en-US" sz="1400" dirty="0" err="1">
                <a:solidFill>
                  <a:schemeClr val="bg1"/>
                </a:solidFill>
              </a:rPr>
              <a:t>Firewell</a:t>
            </a:r>
            <a:r>
              <a:rPr lang="en-US" sz="1400" dirty="0">
                <a:solidFill>
                  <a:schemeClr val="bg1"/>
                </a:solidFill>
              </a:rPr>
              <a:t> Logs: </a:t>
            </a:r>
          </a:p>
          <a:p>
            <a:endParaRPr lang="en-US" sz="1400" dirty="0">
              <a:solidFill>
                <a:schemeClr val="bg1"/>
              </a:solidFill>
            </a:endParaRPr>
          </a:p>
          <a:p>
            <a:r>
              <a:rPr lang="en-US" sz="1400" dirty="0">
                <a:solidFill>
                  <a:schemeClr val="bg1"/>
                </a:solidFill>
              </a:rPr>
              <a:t>2006-09-19 03:26:26 DROP UDP 172.20.73.241 239.255.255.250 2250 1900 315 - - - - - - - RECEIVE</a:t>
            </a:r>
          </a:p>
          <a:p>
            <a:r>
              <a:rPr lang="en-US" sz="1400" dirty="0">
                <a:solidFill>
                  <a:schemeClr val="bg1"/>
                </a:solidFill>
              </a:rPr>
              <a:t>2006-09-19 03:26:26 DROP UDP 172.20.73.241 239.255.255.250 2250 1900 305 - - - - - - - RECEIVE</a:t>
            </a:r>
          </a:p>
          <a:p>
            <a:r>
              <a:rPr lang="en-US" sz="1400" dirty="0">
                <a:solidFill>
                  <a:schemeClr val="bg1"/>
                </a:solidFill>
              </a:rPr>
              <a:t>2006-09-19 03:27:05 CLOSE UDP 192.168.72.12 10.20.72.186 3682 88 - - - - - - - - -		</a:t>
            </a:r>
          </a:p>
          <a:p>
            <a:r>
              <a:rPr lang="en-US" sz="1400" dirty="0">
                <a:solidFill>
                  <a:schemeClr val="bg1"/>
                </a:solidFill>
              </a:rPr>
              <a:t>2006-09-19 03:27:05 CLOSE UDP 192.168.72.12 10.20.72.186 3683 88 - - - - - - - - -		</a:t>
            </a:r>
          </a:p>
          <a:p>
            <a:r>
              <a:rPr lang="en-US" sz="1400" dirty="0">
                <a:solidFill>
                  <a:schemeClr val="bg1"/>
                </a:solidFill>
              </a:rPr>
              <a:t>2006-09-19 03:27:53 CLOSE TCP 192.168.72.12 10.20.72.186 3680 445 - - - - - - - - -		</a:t>
            </a:r>
          </a:p>
          <a:p>
            <a:r>
              <a:rPr lang="en-US" sz="1400" dirty="0">
                <a:solidFill>
                  <a:schemeClr val="bg1"/>
                </a:solidFill>
              </a:rPr>
              <a:t>2006-09-19 03:29:24 DROP UDP 172.20.73.241 239.255.255.250 2250 1900 250 - - - - - - - RECEIVE</a:t>
            </a:r>
          </a:p>
          <a:p>
            <a:r>
              <a:rPr lang="en-US" sz="1400" dirty="0">
                <a:solidFill>
                  <a:schemeClr val="bg1"/>
                </a:solidFill>
              </a:rPr>
              <a:t>2006-09-19 03:29:24 DROP UDP 172.20.73.241 239.255.255.250 2250 1900 315 - - - - - - - RECEIVE</a:t>
            </a:r>
          </a:p>
          <a:p>
            <a:r>
              <a:rPr lang="en-US" sz="1400" dirty="0">
                <a:solidFill>
                  <a:schemeClr val="bg1"/>
                </a:solidFill>
              </a:rPr>
              <a:t>2006-09-19 03:29:24 DROP UDP 172.20.73.241 239.255.255.250 2250 1900 263 - - - - - - - RECEIVE</a:t>
            </a:r>
          </a:p>
          <a:p>
            <a:r>
              <a:rPr lang="en-US" sz="1400" dirty="0">
                <a:solidFill>
                  <a:schemeClr val="bg1"/>
                </a:solidFill>
              </a:rPr>
              <a:t>2006-09-19 03:29:24 DROP UDP 172.20.73.241 239.255.255.250 2250 1900 315 - - - - - - - RECEIVE</a:t>
            </a:r>
          </a:p>
          <a:p>
            <a:r>
              <a:rPr lang="en-US" sz="1400" dirty="0">
                <a:solidFill>
                  <a:schemeClr val="bg1"/>
                </a:solidFill>
              </a:rPr>
              <a:t>2006-09-19 03:29:24 DROP UDP 172.20.73.241 239.255.255.250 2250 1900 305 - - - - - - - RECEIVE</a:t>
            </a:r>
          </a:p>
          <a:p>
            <a:r>
              <a:rPr lang="en-US" sz="1400" dirty="0">
                <a:solidFill>
                  <a:schemeClr val="bg1"/>
                </a:solidFill>
              </a:rPr>
              <a:t>2006-09-19 03:31:15 DROP UDP 192.168.183.114 239.255.255.250 65173 1900 310 - - - - - - - RECEIVE</a:t>
            </a:r>
          </a:p>
        </p:txBody>
      </p:sp>
      <p:sp>
        <p:nvSpPr>
          <p:cNvPr id="7" name="Rectangle 6">
            <a:extLst>
              <a:ext uri="{FF2B5EF4-FFF2-40B4-BE49-F238E27FC236}">
                <a16:creationId xmlns:a16="http://schemas.microsoft.com/office/drawing/2014/main" id="{AA4D117C-57F6-4CFD-BA82-2826485B3F64}"/>
              </a:ext>
            </a:extLst>
          </p:cNvPr>
          <p:cNvSpPr/>
          <p:nvPr/>
        </p:nvSpPr>
        <p:spPr>
          <a:xfrm>
            <a:off x="152400" y="4495800"/>
            <a:ext cx="9296400" cy="2031325"/>
          </a:xfrm>
          <a:prstGeom prst="rect">
            <a:avLst/>
          </a:prstGeom>
        </p:spPr>
        <p:txBody>
          <a:bodyPr wrap="square">
            <a:spAutoFit/>
          </a:bodyPr>
          <a:lstStyle/>
          <a:p>
            <a:r>
              <a:rPr lang="en-US" sz="1400" dirty="0">
                <a:solidFill>
                  <a:schemeClr val="bg1"/>
                </a:solidFill>
              </a:rPr>
              <a:t>Apache Logs:</a:t>
            </a:r>
          </a:p>
          <a:p>
            <a:endParaRPr lang="en-US" sz="1400" dirty="0">
              <a:solidFill>
                <a:schemeClr val="bg1"/>
              </a:solidFill>
            </a:endParaRPr>
          </a:p>
          <a:p>
            <a:r>
              <a:rPr lang="en-US" sz="1400" dirty="0">
                <a:solidFill>
                  <a:schemeClr val="bg1"/>
                </a:solidFill>
              </a:rPr>
              <a:t>1	192.168.72.12	9/19/2006	3:37:58	GET	HTTP	200	3683</a:t>
            </a:r>
          </a:p>
          <a:p>
            <a:r>
              <a:rPr lang="en-US" sz="1400" dirty="0">
                <a:solidFill>
                  <a:schemeClr val="bg1"/>
                </a:solidFill>
              </a:rPr>
              <a:t>2	192.168.99.165	9/19/2006	3:45:36	GET	HTTP	200	1900</a:t>
            </a:r>
          </a:p>
          <a:p>
            <a:r>
              <a:rPr lang="en-US" sz="1400" dirty="0">
                <a:solidFill>
                  <a:schemeClr val="bg1"/>
                </a:solidFill>
              </a:rPr>
              <a:t>3	192.168.183.114	9/19/2006	3:45:43	GET	HTTP	200	65166</a:t>
            </a:r>
          </a:p>
          <a:p>
            <a:r>
              <a:rPr lang="en-US" sz="1400" dirty="0">
                <a:solidFill>
                  <a:schemeClr val="bg1"/>
                </a:solidFill>
              </a:rPr>
              <a:t>4	222.225.225.1	9/20/2006	3:29:24	GET	HTTP	200	2250</a:t>
            </a:r>
          </a:p>
          <a:p>
            <a:r>
              <a:rPr lang="en-US" sz="1400" dirty="0">
                <a:solidFill>
                  <a:schemeClr val="bg1"/>
                </a:solidFill>
              </a:rPr>
              <a:t>5	193.168.82.10	9/20/2006	3:38:20	GET	HTTP	452	1025</a:t>
            </a:r>
          </a:p>
          <a:p>
            <a:r>
              <a:rPr lang="en-US" sz="1400" dirty="0">
                <a:solidFill>
                  <a:schemeClr val="bg1"/>
                </a:solidFill>
              </a:rPr>
              <a:t>6	226.222.222.3	9/20/2006	3:35:57	GET	HTTP	20</a:t>
            </a:r>
            <a:r>
              <a:rPr lang="en-US" sz="1400" dirty="0"/>
              <a:t>0</a:t>
            </a:r>
            <a:r>
              <a:rPr lang="en-US" sz="1400" dirty="0">
                <a:solidFill>
                  <a:schemeClr val="bg1"/>
                </a:solidFill>
              </a:rPr>
              <a:t>	65170</a:t>
            </a:r>
          </a:p>
          <a:p>
            <a:r>
              <a:rPr lang="en-US" sz="1400" dirty="0">
                <a:solidFill>
                  <a:schemeClr val="bg1"/>
                </a:solidFill>
              </a:rPr>
              <a:t>7	128.2.2.2		9/20/2006	3:32:18	GET	HTTP	582	1900</a:t>
            </a:r>
          </a:p>
        </p:txBody>
      </p:sp>
    </p:spTree>
    <p:extLst>
      <p:ext uri="{BB962C8B-B14F-4D97-AF65-F5344CB8AC3E}">
        <p14:creationId xmlns:p14="http://schemas.microsoft.com/office/powerpoint/2010/main" val="409624297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55DB0B2-A2F1-4A7C-BDAB-C1F2B3F1BD00}"/>
              </a:ext>
            </a:extLst>
          </p:cNvPr>
          <p:cNvSpPr/>
          <p:nvPr/>
        </p:nvSpPr>
        <p:spPr>
          <a:xfrm>
            <a:off x="457200" y="685800"/>
            <a:ext cx="8229600" cy="1384995"/>
          </a:xfrm>
          <a:prstGeom prst="rect">
            <a:avLst/>
          </a:prstGeom>
        </p:spPr>
        <p:txBody>
          <a:bodyPr wrap="square">
            <a:spAutoFit/>
          </a:bodyPr>
          <a:lstStyle/>
          <a:p>
            <a:r>
              <a:rPr lang="en-US" sz="1400" dirty="0">
                <a:solidFill>
                  <a:schemeClr val="bg1"/>
                </a:solidFill>
              </a:rPr>
              <a:t>Application Logs:</a:t>
            </a:r>
          </a:p>
          <a:p>
            <a:r>
              <a:rPr lang="en-US" sz="1400" dirty="0">
                <a:solidFill>
                  <a:schemeClr val="bg1"/>
                </a:solidFill>
              </a:rPr>
              <a:t>1	192.168.72.12	9/19/2006	3:37:58	GET	HTTP	200	3683</a:t>
            </a:r>
          </a:p>
          <a:p>
            <a:r>
              <a:rPr lang="en-US" sz="1400" dirty="0">
                <a:solidFill>
                  <a:schemeClr val="bg1"/>
                </a:solidFill>
              </a:rPr>
              <a:t>2	192.168.99.165	9/19/2006	3:45:36	GET	HTTP	200	1900</a:t>
            </a:r>
          </a:p>
          <a:p>
            <a:r>
              <a:rPr lang="en-US" sz="1400" dirty="0">
                <a:solidFill>
                  <a:schemeClr val="bg1"/>
                </a:solidFill>
              </a:rPr>
              <a:t>3	192.168.183.114	9/19/2006	3:45:43	GET	HTTP	200	65166</a:t>
            </a:r>
          </a:p>
          <a:p>
            <a:r>
              <a:rPr lang="en-US" sz="1400" dirty="0">
                <a:solidFill>
                  <a:schemeClr val="bg1"/>
                </a:solidFill>
              </a:rPr>
              <a:t>4	222.225.225.1	9/20/2006	3:29:24	GET	HTTP	200	2250</a:t>
            </a:r>
          </a:p>
          <a:p>
            <a:r>
              <a:rPr lang="en-US" sz="1400" dirty="0">
                <a:solidFill>
                  <a:schemeClr val="bg1"/>
                </a:solidFill>
              </a:rPr>
              <a:t>5	226.222.222.3	9/20/2006	3:35:57	GET	HTTP	985	65170</a:t>
            </a:r>
          </a:p>
        </p:txBody>
      </p:sp>
    </p:spTree>
    <p:extLst>
      <p:ext uri="{BB962C8B-B14F-4D97-AF65-F5344CB8AC3E}">
        <p14:creationId xmlns:p14="http://schemas.microsoft.com/office/powerpoint/2010/main" val="340987214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A0CF3E-E6A7-4CEB-A5F9-2C5148A21CE7}"/>
              </a:ext>
            </a:extLst>
          </p:cNvPr>
          <p:cNvSpPr/>
          <p:nvPr/>
        </p:nvSpPr>
        <p:spPr>
          <a:xfrm>
            <a:off x="228600" y="457200"/>
            <a:ext cx="2345514" cy="307777"/>
          </a:xfrm>
          <a:prstGeom prst="rect">
            <a:avLst/>
          </a:prstGeom>
        </p:spPr>
        <p:txBody>
          <a:bodyPr wrap="none">
            <a:spAutoFit/>
          </a:bodyPr>
          <a:lstStyle/>
          <a:p>
            <a:r>
              <a:rPr lang="en-US" sz="1400" b="1" dirty="0">
                <a:solidFill>
                  <a:schemeClr val="bg1"/>
                </a:solidFill>
              </a:rPr>
              <a:t>Design: (Use Case Diagram)</a:t>
            </a:r>
          </a:p>
        </p:txBody>
      </p:sp>
      <p:pic>
        <p:nvPicPr>
          <p:cNvPr id="4" name="Picture 3">
            <a:extLst>
              <a:ext uri="{FF2B5EF4-FFF2-40B4-BE49-F238E27FC236}">
                <a16:creationId xmlns:a16="http://schemas.microsoft.com/office/drawing/2014/main" id="{E889C598-E9E1-42FF-A001-56B0F0446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746847"/>
            <a:ext cx="8534400" cy="5730154"/>
          </a:xfrm>
          <a:prstGeom prst="rect">
            <a:avLst/>
          </a:prstGeom>
        </p:spPr>
      </p:pic>
    </p:spTree>
    <p:extLst>
      <p:ext uri="{BB962C8B-B14F-4D97-AF65-F5344CB8AC3E}">
        <p14:creationId xmlns:p14="http://schemas.microsoft.com/office/powerpoint/2010/main" val="481499864"/>
      </p:ext>
    </p:extLst>
  </p:cSld>
  <p:clrMapOvr>
    <a:masterClrMapping/>
  </p:clrMapOvr>
  <p:transition/>
</p:sld>
</file>

<file path=ppt/theme/theme1.xml><?xml version="1.0" encoding="utf-8"?>
<a:theme xmlns:a="http://schemas.openxmlformats.org/drawingml/2006/main" name="Theme1">
  <a:themeElements>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fontScheme name="Custom 1">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604</TotalTime>
  <Words>382</Words>
  <Application>Microsoft Office PowerPoint</Application>
  <PresentationFormat>On-screen Show (4:3)</PresentationFormat>
  <Paragraphs>82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Symbol</vt:lpstr>
      <vt:lpstr>Times New Roman</vt:lpstr>
      <vt:lpstr>Wingdings</vt:lpstr>
      <vt:lpstr>Theme1</vt:lpstr>
      <vt:lpstr>   Security Information and Event Management                              Mentor: Mr. Jatin Sethi   </vt:lpstr>
      <vt:lpstr>Abstract</vt:lpstr>
      <vt:lpstr>Introduction</vt:lpstr>
      <vt:lpstr>Problem Statement</vt:lpstr>
      <vt:lpstr>Objective</vt:lpstr>
      <vt:lpstr>Methodology</vt:lpstr>
      <vt:lpstr>PowerPoint Presentation</vt:lpstr>
      <vt:lpstr>PowerPoint Presentation</vt:lpstr>
      <vt:lpstr>PowerPoint Presentation</vt:lpstr>
      <vt:lpstr>PowerPoint Presentation</vt:lpstr>
      <vt:lpstr>PowerPoint Presentation</vt:lpstr>
      <vt:lpstr>Snapshots</vt:lpstr>
      <vt:lpstr>Snapshots</vt:lpstr>
      <vt:lpstr>System Requirements</vt:lpstr>
      <vt:lpstr>Pert Chart</vt:lpstr>
      <vt:lpstr>Future Enhancements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Design format</dc:title>
  <dc:creator>Prerna Pandey</dc:creator>
  <cp:lastModifiedBy>BINEEK RAJA</cp:lastModifiedBy>
  <cp:revision>118</cp:revision>
  <dcterms:created xsi:type="dcterms:W3CDTF">2016-02-17T04:43:41Z</dcterms:created>
  <dcterms:modified xsi:type="dcterms:W3CDTF">2017-12-12T06:05:44Z</dcterms:modified>
</cp:coreProperties>
</file>