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57" r:id="rId3"/>
    <p:sldId id="259" r:id="rId4"/>
    <p:sldId id="258" r:id="rId5"/>
    <p:sldId id="260" r:id="rId6"/>
    <p:sldId id="262" r:id="rId7"/>
    <p:sldId id="267" r:id="rId8"/>
    <p:sldId id="264" r:id="rId9"/>
    <p:sldId id="269" r:id="rId10"/>
    <p:sldId id="275" r:id="rId11"/>
    <p:sldId id="270" r:id="rId12"/>
    <p:sldId id="282" r:id="rId13"/>
    <p:sldId id="284" r:id="rId14"/>
    <p:sldId id="279" r:id="rId15"/>
    <p:sldId id="265"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notesViewPr>
    <p:cSldViewPr>
      <p:cViewPr varScale="1">
        <p:scale>
          <a:sx n="67" d="100"/>
          <a:sy n="67" d="100"/>
        </p:scale>
        <p:origin x="3120"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9885BA-EF68-45BB-922B-AC65F61EA5A5}" type="datetimeFigureOut">
              <a:rPr lang="en-IN" smtClean="0"/>
              <a:t>03-11-2017</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C95604-2F0F-4511-A92F-360DC0FAED35}" type="slidenum">
              <a:rPr lang="en-IN" smtClean="0"/>
              <a:t>‹#›</a:t>
            </a:fld>
            <a:endParaRPr lang="en-IN"/>
          </a:p>
        </p:txBody>
      </p:sp>
    </p:spTree>
    <p:extLst>
      <p:ext uri="{BB962C8B-B14F-4D97-AF65-F5344CB8AC3E}">
        <p14:creationId xmlns:p14="http://schemas.microsoft.com/office/powerpoint/2010/main" val="15064613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1D78C-B707-4D4B-8132-A006F8ECEC32}" type="datetimeFigureOut">
              <a:rPr lang="en-IN" smtClean="0"/>
              <a:t>03-11-2017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D42FF-1368-4AF9-B820-7B93BBC5F051}" type="slidenum">
              <a:rPr lang="en-IN" smtClean="0"/>
              <a:t>‹#›</a:t>
            </a:fld>
            <a:endParaRPr lang="en-IN"/>
          </a:p>
        </p:txBody>
      </p:sp>
    </p:spTree>
    <p:extLst>
      <p:ext uri="{BB962C8B-B14F-4D97-AF65-F5344CB8AC3E}">
        <p14:creationId xmlns:p14="http://schemas.microsoft.com/office/powerpoint/2010/main" val="40465276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5" name="Rectangle 3"/>
          <p:cNvSpPr>
            <a:spLocks noChangeArrowheads="1"/>
          </p:cNvSpPr>
          <p:nvPr/>
        </p:nvSpPr>
        <p:spPr bwMode="blackWhite">
          <a:xfrm>
            <a:off x="0" y="5164138"/>
            <a:ext cx="9144000" cy="1690687"/>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6" name="Rectangle 6"/>
          <p:cNvSpPr>
            <a:spLocks noChangeArrowheads="1"/>
          </p:cNvSpPr>
          <p:nvPr/>
        </p:nvSpPr>
        <p:spPr bwMode="black">
          <a:xfrm>
            <a:off x="381000" y="6311107"/>
            <a:ext cx="4114800" cy="306388"/>
          </a:xfrm>
          <a:prstGeom prst="rect">
            <a:avLst/>
          </a:prstGeom>
          <a:noFill/>
          <a:ln w="9525" algn="ctr">
            <a:noFill/>
            <a:miter lim="800000"/>
            <a:headEnd/>
            <a:tailEnd/>
          </a:ln>
          <a:effectLst/>
        </p:spPr>
        <p:txBody>
          <a:bodyPr lIns="18288" tIns="18288" rIns="18288" bIns="18288" anchor="ctr"/>
          <a:lstStyle/>
          <a:p>
            <a:pPr marL="342900" indent="-342900">
              <a:lnSpc>
                <a:spcPct val="98000"/>
              </a:lnSpc>
              <a:spcBef>
                <a:spcPct val="20000"/>
              </a:spcBef>
              <a:defRPr/>
            </a:pPr>
            <a:endParaRPr lang="en-US" altLang="en-US" sz="1300" dirty="0"/>
          </a:p>
          <a:p>
            <a:pPr marL="342900" indent="-342900">
              <a:lnSpc>
                <a:spcPct val="98000"/>
              </a:lnSpc>
              <a:spcBef>
                <a:spcPct val="20000"/>
              </a:spcBef>
              <a:defRPr/>
            </a:pPr>
            <a:r>
              <a:rPr lang="en-US" altLang="en-US" sz="1300" dirty="0"/>
              <a:t>| Nov 2017</a:t>
            </a:r>
          </a:p>
          <a:p>
            <a:pPr marL="342900" indent="-342900">
              <a:lnSpc>
                <a:spcPct val="98000"/>
              </a:lnSpc>
              <a:spcBef>
                <a:spcPct val="20000"/>
              </a:spcBef>
              <a:defRPr/>
            </a:pPr>
            <a:r>
              <a:rPr lang="en-US" altLang="en-US" sz="1300" dirty="0"/>
              <a:t>|</a:t>
            </a:r>
          </a:p>
        </p:txBody>
      </p:sp>
      <p:sp>
        <p:nvSpPr>
          <p:cNvPr id="7" name="Rectangle 7"/>
          <p:cNvSpPr>
            <a:spLocks noChangeArrowheads="1"/>
          </p:cNvSpPr>
          <p:nvPr/>
        </p:nvSpPr>
        <p:spPr bwMode="black">
          <a:xfrm>
            <a:off x="7467600" y="6426200"/>
            <a:ext cx="1549400" cy="244475"/>
          </a:xfrm>
          <a:prstGeom prst="rect">
            <a:avLst/>
          </a:prstGeom>
          <a:noFill/>
          <a:ln w="9525">
            <a:noFill/>
            <a:miter lim="800000"/>
            <a:headEnd/>
            <a:tailEnd/>
          </a:ln>
          <a:effectLst/>
        </p:spPr>
        <p:txBody>
          <a:bodyPr>
            <a:spAutoFit/>
          </a:bodyPr>
          <a:lstStyle/>
          <a:p>
            <a:pPr algn="r" eaLnBrk="0" hangingPunct="0">
              <a:defRPr/>
            </a:pPr>
            <a:r>
              <a:rPr lang="en-US" altLang="en-US" sz="1000" dirty="0">
                <a:latin typeface="Arial" charset="0"/>
                <a:cs typeface="Arial" charset="0"/>
              </a:rPr>
              <a:t>© 2017 UPES</a:t>
            </a:r>
          </a:p>
        </p:txBody>
      </p:sp>
      <p:sp>
        <p:nvSpPr>
          <p:cNvPr id="5130" name="Rectangle 10"/>
          <p:cNvSpPr>
            <a:spLocks noGrp="1" noChangeArrowheads="1"/>
          </p:cNvSpPr>
          <p:nvPr>
            <p:ph type="ctrTitle"/>
          </p:nvPr>
        </p:nvSpPr>
        <p:spPr>
          <a:xfrm>
            <a:off x="579438" y="2362200"/>
            <a:ext cx="7954962" cy="1470025"/>
          </a:xfrm>
        </p:spPr>
        <p:txBody>
          <a:bodyPr/>
          <a:lstStyle>
            <a:lvl1pPr>
              <a:defRPr b="1">
                <a:solidFill>
                  <a:schemeClr val="bg1"/>
                </a:solidFill>
              </a:defRPr>
            </a:lvl1pPr>
          </a:lstStyle>
          <a:p>
            <a:r>
              <a:rPr lang="en-US" altLang="en-US"/>
              <a:t>Click to edit Master title style</a:t>
            </a:r>
          </a:p>
        </p:txBody>
      </p:sp>
      <p:sp>
        <p:nvSpPr>
          <p:cNvPr id="5131" name="Rectangle 11"/>
          <p:cNvSpPr>
            <a:spLocks noGrp="1" noChangeArrowheads="1"/>
          </p:cNvSpPr>
          <p:nvPr>
            <p:ph type="subTitle" idx="1"/>
          </p:nvPr>
        </p:nvSpPr>
        <p:spPr>
          <a:xfrm>
            <a:off x="1949450" y="4106863"/>
            <a:ext cx="6400800" cy="1384300"/>
          </a:xfrm>
        </p:spPr>
        <p:txBody>
          <a:bodyPr/>
          <a:lstStyle>
            <a:lvl1pPr marL="0" indent="0">
              <a:buFont typeface="Wingdings" pitchFamily="2" charset="2"/>
              <a:buNone/>
              <a:defRPr sz="2400">
                <a:solidFill>
                  <a:schemeClr val="accent2"/>
                </a:solidFill>
              </a:defRPr>
            </a:lvl1pPr>
          </a:lstStyle>
          <a:p>
            <a:r>
              <a:rPr lang="en-US" altLang="en-US"/>
              <a:t>Click to edit Master subtitle style</a:t>
            </a:r>
          </a:p>
        </p:txBody>
      </p:sp>
      <p:pic>
        <p:nvPicPr>
          <p:cNvPr id="8" name="Picture 7">
            <a:extLst>
              <a:ext uri="{FF2B5EF4-FFF2-40B4-BE49-F238E27FC236}">
                <a16:creationId xmlns:a16="http://schemas.microsoft.com/office/drawing/2014/main" id="{AB989B77-02E7-4EE4-9F87-E57D744F957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33600" y="1690688"/>
            <a:ext cx="5193756" cy="1511280"/>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533400"/>
            <a:ext cx="2189162"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988" y="533400"/>
            <a:ext cx="64198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219200"/>
            <a:ext cx="8305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9"/>
          <p:cNvSpPr txBox="1">
            <a:spLocks noChangeArrowheads="1"/>
          </p:cNvSpPr>
          <p:nvPr userDrawn="1"/>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Nov 2017</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
        <p:nvSpPr>
          <p:cNvPr id="8"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Mar 2017</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
        <p:nvSpPr>
          <p:cNvPr id="4"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Jul 2012</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ChangeArrowheads="1"/>
          </p:cNvSpPr>
          <p:nvPr userDrawn="1"/>
        </p:nvSpPr>
        <p:spPr bwMode="blackWhite">
          <a:xfrm>
            <a:off x="0" y="6475413"/>
            <a:ext cx="9144000" cy="382587"/>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4099" name="Rectangle 3"/>
          <p:cNvSpPr>
            <a:spLocks noChangeArrowheads="1"/>
          </p:cNvSpPr>
          <p:nvPr/>
        </p:nvSpPr>
        <p:spPr bwMode="blackWhite">
          <a:xfrm>
            <a:off x="0" y="0"/>
            <a:ext cx="9144000" cy="382588"/>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1028" name="Rectangle 4"/>
          <p:cNvSpPr>
            <a:spLocks noGrp="1" noChangeArrowheads="1"/>
          </p:cNvSpPr>
          <p:nvPr>
            <p:ph type="title"/>
          </p:nvPr>
        </p:nvSpPr>
        <p:spPr bwMode="auto">
          <a:xfrm>
            <a:off x="153988" y="533400"/>
            <a:ext cx="8761412" cy="4984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5"/>
          <p:cNvSpPr>
            <a:spLocks noGrp="1" noChangeArrowheads="1"/>
          </p:cNvSpPr>
          <p:nvPr>
            <p:ph type="body" idx="1"/>
          </p:nvPr>
        </p:nvSpPr>
        <p:spPr bwMode="auto">
          <a:xfrm>
            <a:off x="381000" y="1600200"/>
            <a:ext cx="8305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p:txBody>
      </p:sp>
      <p:sp>
        <p:nvSpPr>
          <p:cNvPr id="4122" name="Line 26"/>
          <p:cNvSpPr>
            <a:spLocks noChangeShapeType="1"/>
          </p:cNvSpPr>
          <p:nvPr/>
        </p:nvSpPr>
        <p:spPr bwMode="black">
          <a:xfrm>
            <a:off x="1447800" y="147638"/>
            <a:ext cx="0" cy="234950"/>
          </a:xfrm>
          <a:prstGeom prst="line">
            <a:avLst/>
          </a:prstGeom>
          <a:noFill/>
          <a:ln w="9525">
            <a:solidFill>
              <a:schemeClr val="tx1"/>
            </a:solidFill>
            <a:round/>
            <a:headEnd/>
            <a:tailEnd/>
          </a:ln>
          <a:effectLst/>
        </p:spPr>
        <p:txBody>
          <a:bodyPr wrap="none" anchor="ctr"/>
          <a:lstStyle/>
          <a:p>
            <a:pPr>
              <a:defRPr/>
            </a:pPr>
            <a:endParaRPr lang="en-US" dirty="0">
              <a:latin typeface="Arial" charset="0"/>
              <a:cs typeface="Arial" charset="0"/>
            </a:endParaRPr>
          </a:p>
        </p:txBody>
      </p:sp>
      <p:sp>
        <p:nvSpPr>
          <p:cNvPr id="4123" name="Line 27"/>
          <p:cNvSpPr>
            <a:spLocks noChangeShapeType="1"/>
          </p:cNvSpPr>
          <p:nvPr/>
        </p:nvSpPr>
        <p:spPr bwMode="black">
          <a:xfrm>
            <a:off x="1447800" y="6475413"/>
            <a:ext cx="0" cy="192087"/>
          </a:xfrm>
          <a:prstGeom prst="line">
            <a:avLst/>
          </a:prstGeom>
          <a:noFill/>
          <a:ln w="9525">
            <a:solidFill>
              <a:schemeClr val="tx1"/>
            </a:solidFill>
            <a:round/>
            <a:headEnd/>
            <a:tailEnd/>
          </a:ln>
          <a:effectLst/>
        </p:spPr>
        <p:txBody>
          <a:bodyPr wrap="none" anchor="ctr"/>
          <a:lstStyle/>
          <a:p>
            <a:pPr>
              <a:defRPr/>
            </a:pPr>
            <a:endParaRPr lang="en-US" dirty="0">
              <a:latin typeface="Arial" charset="0"/>
              <a:cs typeface="Arial" charset="0"/>
            </a:endParaRPr>
          </a:p>
        </p:txBody>
      </p:sp>
      <p:sp>
        <p:nvSpPr>
          <p:cNvPr id="4104" name="Rectangle 8"/>
          <p:cNvSpPr>
            <a:spLocks noChangeArrowheads="1"/>
          </p:cNvSpPr>
          <p:nvPr/>
        </p:nvSpPr>
        <p:spPr bwMode="black">
          <a:xfrm>
            <a:off x="5691188" y="6499225"/>
            <a:ext cx="3340100" cy="244475"/>
          </a:xfrm>
          <a:prstGeom prst="rect">
            <a:avLst/>
          </a:prstGeom>
          <a:noFill/>
          <a:ln w="9525">
            <a:noFill/>
            <a:miter lim="800000"/>
            <a:headEnd/>
            <a:tailEnd/>
          </a:ln>
          <a:effectLst/>
        </p:spPr>
        <p:txBody>
          <a:bodyPr>
            <a:spAutoFit/>
          </a:bodyPr>
          <a:lstStyle/>
          <a:p>
            <a:pPr algn="r" eaLnBrk="0" hangingPunct="0"/>
            <a:r>
              <a:rPr lang="en-US" altLang="en-US" sz="1000" dirty="0"/>
              <a:t>© 2016 UPES</a:t>
            </a:r>
          </a:p>
        </p:txBody>
      </p:sp>
      <p:sp>
        <p:nvSpPr>
          <p:cNvPr id="4103" name="Rectangle 7"/>
          <p:cNvSpPr>
            <a:spLocks noChangeArrowheads="1"/>
          </p:cNvSpPr>
          <p:nvPr/>
        </p:nvSpPr>
        <p:spPr bwMode="black">
          <a:xfrm>
            <a:off x="1447800" y="6502400"/>
            <a:ext cx="5940425" cy="244475"/>
          </a:xfrm>
          <a:prstGeom prst="rect">
            <a:avLst/>
          </a:prstGeom>
          <a:noFill/>
          <a:ln w="9525">
            <a:noFill/>
            <a:miter lim="800000"/>
            <a:headEnd/>
            <a:tailEnd/>
          </a:ln>
          <a:effectLst/>
        </p:spPr>
        <p:txBody>
          <a:bodyPr>
            <a:spAutoFit/>
          </a:bodyPr>
          <a:lstStyle/>
          <a:p>
            <a:pPr eaLnBrk="0" hangingPunct="0"/>
            <a:r>
              <a:rPr lang="en-US" altLang="en-US" sz="1000" dirty="0"/>
              <a:t>Dec</a:t>
            </a:r>
            <a:r>
              <a:rPr lang="en-US" altLang="en-US" sz="1000" baseline="0" dirty="0"/>
              <a:t> 2016</a:t>
            </a:r>
            <a:endParaRPr lang="en-US" altLang="en-US" sz="1000" dirty="0"/>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49843" y="53432"/>
            <a:ext cx="716279" cy="268953"/>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l" rtl="0" eaLnBrk="1" fontAlgn="base" hangingPunct="1">
        <a:lnSpc>
          <a:spcPct val="90000"/>
        </a:lnSpc>
        <a:spcBef>
          <a:spcPct val="0"/>
        </a:spcBef>
        <a:spcAft>
          <a:spcPct val="0"/>
        </a:spcAft>
        <a:defRPr sz="2800">
          <a:solidFill>
            <a:schemeClr val="accent1"/>
          </a:solidFill>
          <a:latin typeface="+mj-lt"/>
          <a:ea typeface="+mj-ea"/>
          <a:cs typeface="+mj-cs"/>
        </a:defRPr>
      </a:lvl1pPr>
      <a:lvl2pPr algn="l" rtl="0" eaLnBrk="1" fontAlgn="base" hangingPunct="1">
        <a:lnSpc>
          <a:spcPct val="90000"/>
        </a:lnSpc>
        <a:spcBef>
          <a:spcPct val="0"/>
        </a:spcBef>
        <a:spcAft>
          <a:spcPct val="0"/>
        </a:spcAft>
        <a:defRPr sz="2800">
          <a:solidFill>
            <a:schemeClr val="accent1"/>
          </a:solidFill>
          <a:latin typeface="Arial" charset="0"/>
          <a:cs typeface="Arial" charset="0"/>
        </a:defRPr>
      </a:lvl2pPr>
      <a:lvl3pPr algn="l" rtl="0" eaLnBrk="1" fontAlgn="base" hangingPunct="1">
        <a:lnSpc>
          <a:spcPct val="90000"/>
        </a:lnSpc>
        <a:spcBef>
          <a:spcPct val="0"/>
        </a:spcBef>
        <a:spcAft>
          <a:spcPct val="0"/>
        </a:spcAft>
        <a:defRPr sz="2800">
          <a:solidFill>
            <a:schemeClr val="accent1"/>
          </a:solidFill>
          <a:latin typeface="Arial" charset="0"/>
          <a:cs typeface="Arial" charset="0"/>
        </a:defRPr>
      </a:lvl3pPr>
      <a:lvl4pPr algn="l" rtl="0" eaLnBrk="1" fontAlgn="base" hangingPunct="1">
        <a:lnSpc>
          <a:spcPct val="90000"/>
        </a:lnSpc>
        <a:spcBef>
          <a:spcPct val="0"/>
        </a:spcBef>
        <a:spcAft>
          <a:spcPct val="0"/>
        </a:spcAft>
        <a:defRPr sz="2800">
          <a:solidFill>
            <a:schemeClr val="accent1"/>
          </a:solidFill>
          <a:latin typeface="Arial" charset="0"/>
          <a:cs typeface="Arial" charset="0"/>
        </a:defRPr>
      </a:lvl4pPr>
      <a:lvl5pPr algn="l" rtl="0" eaLnBrk="1" fontAlgn="base" hangingPunct="1">
        <a:lnSpc>
          <a:spcPct val="90000"/>
        </a:lnSpc>
        <a:spcBef>
          <a:spcPct val="0"/>
        </a:spcBef>
        <a:spcAft>
          <a:spcPct val="0"/>
        </a:spcAft>
        <a:defRPr sz="2800">
          <a:solidFill>
            <a:schemeClr val="accent1"/>
          </a:solidFill>
          <a:latin typeface="Arial" charset="0"/>
          <a:cs typeface="Arial" charset="0"/>
        </a:defRPr>
      </a:lvl5pPr>
      <a:lvl6pPr marL="457200" algn="l" rtl="0" eaLnBrk="1" fontAlgn="base" hangingPunct="1">
        <a:lnSpc>
          <a:spcPct val="90000"/>
        </a:lnSpc>
        <a:spcBef>
          <a:spcPct val="0"/>
        </a:spcBef>
        <a:spcAft>
          <a:spcPct val="0"/>
        </a:spcAft>
        <a:defRPr sz="2800">
          <a:solidFill>
            <a:schemeClr val="accent1"/>
          </a:solidFill>
          <a:latin typeface="Arial" charset="0"/>
          <a:cs typeface="Arial" charset="0"/>
        </a:defRPr>
      </a:lvl6pPr>
      <a:lvl7pPr marL="914400" algn="l" rtl="0" eaLnBrk="1" fontAlgn="base" hangingPunct="1">
        <a:lnSpc>
          <a:spcPct val="90000"/>
        </a:lnSpc>
        <a:spcBef>
          <a:spcPct val="0"/>
        </a:spcBef>
        <a:spcAft>
          <a:spcPct val="0"/>
        </a:spcAft>
        <a:defRPr sz="2800">
          <a:solidFill>
            <a:schemeClr val="accent1"/>
          </a:solidFill>
          <a:latin typeface="Arial" charset="0"/>
          <a:cs typeface="Arial" charset="0"/>
        </a:defRPr>
      </a:lvl7pPr>
      <a:lvl8pPr marL="1371600" algn="l" rtl="0" eaLnBrk="1" fontAlgn="base" hangingPunct="1">
        <a:lnSpc>
          <a:spcPct val="90000"/>
        </a:lnSpc>
        <a:spcBef>
          <a:spcPct val="0"/>
        </a:spcBef>
        <a:spcAft>
          <a:spcPct val="0"/>
        </a:spcAft>
        <a:defRPr sz="2800">
          <a:solidFill>
            <a:schemeClr val="accent1"/>
          </a:solidFill>
          <a:latin typeface="Arial" charset="0"/>
          <a:cs typeface="Arial" charset="0"/>
        </a:defRPr>
      </a:lvl8pPr>
      <a:lvl9pPr marL="1828800" algn="l" rtl="0" eaLnBrk="1" fontAlgn="base" hangingPunct="1">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1" fontAlgn="base" hangingPunct="1">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1" fontAlgn="base" hangingPunct="1">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1" fontAlgn="base" hangingPunct="1">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1" fontAlgn="base" hangingPunct="1">
        <a:spcBef>
          <a:spcPct val="20000"/>
        </a:spcBef>
        <a:spcAft>
          <a:spcPct val="0"/>
        </a:spcAft>
        <a:buClr>
          <a:schemeClr val="accent2"/>
        </a:buClr>
        <a:buChar char="•"/>
        <a:defRPr sz="2000">
          <a:solidFill>
            <a:schemeClr val="bg1"/>
          </a:solidFill>
          <a:latin typeface="+mn-lt"/>
          <a:cs typeface="+mn-cs"/>
        </a:defRPr>
      </a:lvl4pPr>
      <a:lvl5pPr marL="2057400" indent="-228600" algn="l" rtl="0" eaLnBrk="1" fontAlgn="base" hangingPunct="1">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327" y="3276600"/>
            <a:ext cx="8857673" cy="838200"/>
          </a:xfrm>
        </p:spPr>
        <p:txBody>
          <a:bodyPr/>
          <a:lstStyle/>
          <a:p>
            <a:r>
              <a:rPr lang="en-US" sz="3200" dirty="0"/>
              <a:t>   </a:t>
            </a:r>
            <a:r>
              <a:rPr lang="en-US" sz="3300" dirty="0"/>
              <a:t>Security Information and Event Management</a:t>
            </a:r>
            <a:br>
              <a:rPr lang="en-US" sz="3200" dirty="0"/>
            </a:br>
            <a:br>
              <a:rPr lang="en-US" sz="3200" dirty="0"/>
            </a:br>
            <a:br>
              <a:rPr lang="en-US" sz="3200" dirty="0"/>
            </a:br>
            <a:r>
              <a:rPr lang="en-US" sz="3200" dirty="0"/>
              <a:t>                           </a:t>
            </a:r>
            <a:r>
              <a:rPr lang="en-US" sz="2400" dirty="0"/>
              <a:t>Mentor: Mr. Jatin Sethi</a:t>
            </a:r>
            <a:br>
              <a:rPr lang="en-US" dirty="0"/>
            </a:br>
            <a:br>
              <a:rPr lang="en-US" dirty="0"/>
            </a:br>
            <a:br>
              <a:rPr lang="en-US" dirty="0"/>
            </a:br>
            <a:endParaRPr lang="en-US" dirty="0"/>
          </a:p>
        </p:txBody>
      </p:sp>
      <p:sp>
        <p:nvSpPr>
          <p:cNvPr id="3" name="Subtitle 2"/>
          <p:cNvSpPr>
            <a:spLocks noGrp="1"/>
          </p:cNvSpPr>
          <p:nvPr>
            <p:ph type="subTitle" idx="1"/>
          </p:nvPr>
        </p:nvSpPr>
        <p:spPr>
          <a:xfrm>
            <a:off x="286327" y="5257800"/>
            <a:ext cx="7105073" cy="304800"/>
          </a:xfrm>
        </p:spPr>
        <p:txBody>
          <a:bodyPr numCol="1"/>
          <a:lstStyle/>
          <a:p>
            <a:r>
              <a:rPr lang="en-US" sz="1600" b="1" dirty="0">
                <a:solidFill>
                  <a:schemeClr val="bg1"/>
                </a:solidFill>
              </a:rPr>
              <a:t>Bineek Raja, Vikash Anand, Vandana Sharma, Mohit Pandey</a:t>
            </a:r>
          </a:p>
          <a:p>
            <a:r>
              <a:rPr lang="en-US" sz="1600" dirty="0">
                <a:solidFill>
                  <a:schemeClr val="bg1"/>
                </a:solidFill>
              </a:rPr>
              <a:t>B-Tech Computer Science Engineering with Specialization in BFSI – 7</a:t>
            </a:r>
            <a:r>
              <a:rPr lang="en-US" sz="1600" baseline="30000" dirty="0">
                <a:solidFill>
                  <a:schemeClr val="bg1"/>
                </a:solidFill>
              </a:rPr>
              <a:t>th</a:t>
            </a:r>
            <a:r>
              <a:rPr lang="en-US" sz="1600" dirty="0">
                <a:solidFill>
                  <a:schemeClr val="bg1"/>
                </a:solidFill>
              </a:rPr>
              <a:t> Semester  </a:t>
            </a:r>
          </a:p>
        </p:txBody>
      </p:sp>
    </p:spTree>
    <p:extLst>
      <p:ext uri="{BB962C8B-B14F-4D97-AF65-F5344CB8AC3E}">
        <p14:creationId xmlns:p14="http://schemas.microsoft.com/office/powerpoint/2010/main" val="26062551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Database</a:t>
            </a:r>
          </a:p>
        </p:txBody>
      </p:sp>
      <p:pic>
        <p:nvPicPr>
          <p:cNvPr id="4" name="Picture 3">
            <a:extLst>
              <a:ext uri="{FF2B5EF4-FFF2-40B4-BE49-F238E27FC236}">
                <a16:creationId xmlns:a16="http://schemas.microsoft.com/office/drawing/2014/main" id="{750BDE8E-8277-46F7-B4AD-92D6308E3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202" y="1219200"/>
            <a:ext cx="8434984" cy="4742363"/>
          </a:xfrm>
          <a:prstGeom prst="rect">
            <a:avLst/>
          </a:prstGeom>
        </p:spPr>
      </p:pic>
    </p:spTree>
    <p:extLst>
      <p:ext uri="{BB962C8B-B14F-4D97-AF65-F5344CB8AC3E}">
        <p14:creationId xmlns:p14="http://schemas.microsoft.com/office/powerpoint/2010/main" val="18827971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Code (User Interface)</a:t>
            </a:r>
          </a:p>
        </p:txBody>
      </p:sp>
      <p:pic>
        <p:nvPicPr>
          <p:cNvPr id="4" name="Picture 3">
            <a:extLst>
              <a:ext uri="{FF2B5EF4-FFF2-40B4-BE49-F238E27FC236}">
                <a16:creationId xmlns:a16="http://schemas.microsoft.com/office/drawing/2014/main" id="{7802E730-DD6F-4AFB-8ADE-FB909D8A6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94" y="1219200"/>
            <a:ext cx="8305800" cy="4669733"/>
          </a:xfrm>
          <a:prstGeom prst="rect">
            <a:avLst/>
          </a:prstGeom>
        </p:spPr>
      </p:pic>
    </p:spTree>
    <p:extLst>
      <p:ext uri="{BB962C8B-B14F-4D97-AF65-F5344CB8AC3E}">
        <p14:creationId xmlns:p14="http://schemas.microsoft.com/office/powerpoint/2010/main" val="259799996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Code</a:t>
            </a:r>
          </a:p>
        </p:txBody>
      </p:sp>
      <p:pic>
        <p:nvPicPr>
          <p:cNvPr id="7" name="Picture 6">
            <a:extLst>
              <a:ext uri="{FF2B5EF4-FFF2-40B4-BE49-F238E27FC236}">
                <a16:creationId xmlns:a16="http://schemas.microsoft.com/office/drawing/2014/main" id="{59CFB2F6-1DE4-4BD5-B42B-6744B2444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01" y="1295400"/>
            <a:ext cx="8231386" cy="4627895"/>
          </a:xfrm>
          <a:prstGeom prst="rect">
            <a:avLst/>
          </a:prstGeom>
        </p:spPr>
      </p:pic>
    </p:spTree>
    <p:extLst>
      <p:ext uri="{BB962C8B-B14F-4D97-AF65-F5344CB8AC3E}">
        <p14:creationId xmlns:p14="http://schemas.microsoft.com/office/powerpoint/2010/main" val="150500865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Code</a:t>
            </a:r>
          </a:p>
        </p:txBody>
      </p:sp>
      <p:pic>
        <p:nvPicPr>
          <p:cNvPr id="4" name="Picture 3">
            <a:extLst>
              <a:ext uri="{FF2B5EF4-FFF2-40B4-BE49-F238E27FC236}">
                <a16:creationId xmlns:a16="http://schemas.microsoft.com/office/drawing/2014/main" id="{C8869F91-7D9C-4D17-9A70-BBCAC5221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64" y="1223546"/>
            <a:ext cx="8530836" cy="4796254"/>
          </a:xfrm>
          <a:prstGeom prst="rect">
            <a:avLst/>
          </a:prstGeom>
        </p:spPr>
      </p:pic>
    </p:spTree>
    <p:extLst>
      <p:ext uri="{BB962C8B-B14F-4D97-AF65-F5344CB8AC3E}">
        <p14:creationId xmlns:p14="http://schemas.microsoft.com/office/powerpoint/2010/main" val="357655223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533400"/>
            <a:ext cx="8761412" cy="498475"/>
          </a:xfrm>
        </p:spPr>
        <p:txBody>
          <a:bodyPr/>
          <a:lstStyle/>
          <a:p>
            <a:r>
              <a:rPr lang="en-IN" dirty="0">
                <a:solidFill>
                  <a:srgbClr val="FF0000"/>
                </a:solidFill>
              </a:rPr>
              <a:t>Code</a:t>
            </a:r>
          </a:p>
        </p:txBody>
      </p:sp>
      <p:pic>
        <p:nvPicPr>
          <p:cNvPr id="5" name="Picture 4">
            <a:extLst>
              <a:ext uri="{FF2B5EF4-FFF2-40B4-BE49-F238E27FC236}">
                <a16:creationId xmlns:a16="http://schemas.microsoft.com/office/drawing/2014/main" id="{2982CD5C-7863-4551-8B9C-58CA47807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95400"/>
            <a:ext cx="8534400" cy="4648200"/>
          </a:xfrm>
          <a:prstGeom prst="rect">
            <a:avLst/>
          </a:prstGeom>
        </p:spPr>
      </p:pic>
    </p:spTree>
    <p:extLst>
      <p:ext uri="{BB962C8B-B14F-4D97-AF65-F5344CB8AC3E}">
        <p14:creationId xmlns:p14="http://schemas.microsoft.com/office/powerpoint/2010/main" val="65560973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References</a:t>
            </a:r>
          </a:p>
        </p:txBody>
      </p:sp>
      <p:sp>
        <p:nvSpPr>
          <p:cNvPr id="3" name="Content Placeholder 2"/>
          <p:cNvSpPr>
            <a:spLocks noGrp="1"/>
          </p:cNvSpPr>
          <p:nvPr>
            <p:ph idx="1"/>
          </p:nvPr>
        </p:nvSpPr>
        <p:spPr>
          <a:xfrm>
            <a:off x="381000" y="990600"/>
            <a:ext cx="8305800" cy="5029200"/>
          </a:xfrm>
        </p:spPr>
        <p:txBody>
          <a:bodyPr/>
          <a:lstStyle/>
          <a:p>
            <a:pPr marL="0" indent="0">
              <a:buNone/>
            </a:pPr>
            <a:endParaRPr lang="en-IN" sz="1400" dirty="0"/>
          </a:p>
          <a:p>
            <a:pPr lvl="0"/>
            <a:r>
              <a:rPr lang="en-US" sz="1400" dirty="0"/>
              <a:t>“</a:t>
            </a:r>
            <a:r>
              <a:rPr lang="en-US" sz="1400" i="1" dirty="0"/>
              <a:t>Successful SIEM and Log Management Strategies for Audit and Compliance</a:t>
            </a:r>
            <a:r>
              <a:rPr lang="en-US" sz="1400" dirty="0"/>
              <a:t>” Swift, David, 4 November 2010</a:t>
            </a:r>
          </a:p>
          <a:p>
            <a:pPr lvl="0"/>
            <a:r>
              <a:rPr lang="en-US" sz="1400" dirty="0"/>
              <a:t>“</a:t>
            </a:r>
            <a:r>
              <a:rPr lang="en-US" sz="1400" i="1" dirty="0"/>
              <a:t>Magic Quadrant for Security Information and Event Management” </a:t>
            </a:r>
            <a:r>
              <a:rPr lang="en-US" sz="1400" dirty="0" err="1"/>
              <a:t>Bussa</a:t>
            </a:r>
            <a:r>
              <a:rPr lang="en-US" sz="1400" dirty="0"/>
              <a:t>, Toby &amp; Kavanagh, Kelly, 10 August 2016</a:t>
            </a:r>
          </a:p>
          <a:p>
            <a:pPr marL="0" indent="0">
              <a:buNone/>
            </a:pPr>
            <a:endParaRPr lang="en-IN" dirty="0"/>
          </a:p>
        </p:txBody>
      </p:sp>
    </p:spTree>
    <p:extLst>
      <p:ext uri="{BB962C8B-B14F-4D97-AF65-F5344CB8AC3E}">
        <p14:creationId xmlns:p14="http://schemas.microsoft.com/office/powerpoint/2010/main" val="400773139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819400"/>
            <a:ext cx="2680542" cy="830997"/>
          </a:xfrm>
          <a:prstGeom prst="rect">
            <a:avLst/>
          </a:prstGeom>
          <a:noFill/>
        </p:spPr>
        <p:txBody>
          <a:bodyPr wrap="none" rtlCol="0">
            <a:spAutoFit/>
          </a:bodyPr>
          <a:lstStyle/>
          <a:p>
            <a:r>
              <a:rPr lang="en-IN" sz="4800" dirty="0">
                <a:solidFill>
                  <a:srgbClr val="FF0000"/>
                </a:solidFill>
              </a:rPr>
              <a:t>Thankyou</a:t>
            </a:r>
          </a:p>
        </p:txBody>
      </p:sp>
    </p:spTree>
    <p:extLst>
      <p:ext uri="{BB962C8B-B14F-4D97-AF65-F5344CB8AC3E}">
        <p14:creationId xmlns:p14="http://schemas.microsoft.com/office/powerpoint/2010/main" val="28772636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Abstract</a:t>
            </a:r>
          </a:p>
        </p:txBody>
      </p:sp>
      <p:sp>
        <p:nvSpPr>
          <p:cNvPr id="3" name="Content Placeholder 2"/>
          <p:cNvSpPr>
            <a:spLocks noGrp="1"/>
          </p:cNvSpPr>
          <p:nvPr>
            <p:ph idx="1"/>
          </p:nvPr>
        </p:nvSpPr>
        <p:spPr/>
        <p:txBody>
          <a:bodyPr/>
          <a:lstStyle/>
          <a:p>
            <a:r>
              <a:rPr lang="en-IN" sz="1400" b="1" dirty="0"/>
              <a:t>Security information and event management (SIEM)</a:t>
            </a:r>
            <a:r>
              <a:rPr lang="en-IN" sz="1400" dirty="0"/>
              <a:t> technology supports threat detection and security incident response through the real-time collection and historical analysis of security events from a wide variety of event and contextual data sources. The core capabilities of SIEM technology are a broad scope of event collection and the ability to correlate and </a:t>
            </a:r>
            <a:r>
              <a:rPr lang="en-IN" sz="1400" dirty="0" err="1"/>
              <a:t>analyze</a:t>
            </a:r>
            <a:r>
              <a:rPr lang="en-IN" sz="1400" dirty="0"/>
              <a:t> events across disparate sources. There is a need to provide cost effective open source application that can provide threat detection through real time analysis of security alerts generated by network components which would be helpful for small organisations. </a:t>
            </a:r>
            <a:endParaRPr lang="en-US" sz="1400" dirty="0"/>
          </a:p>
          <a:p>
            <a:r>
              <a:rPr lang="en-US" sz="1400" dirty="0"/>
              <a:t>This application will provide real-time monitoring, correlation of events, notifications, console views and provides long-term storage as well as analysis, manipulation based on reporting of log data and security records.</a:t>
            </a:r>
          </a:p>
          <a:p>
            <a:pPr marL="0" indent="0">
              <a:buNone/>
            </a:pPr>
            <a:endParaRPr lang="en-IN" dirty="0"/>
          </a:p>
        </p:txBody>
      </p:sp>
    </p:spTree>
    <p:extLst>
      <p:ext uri="{BB962C8B-B14F-4D97-AF65-F5344CB8AC3E}">
        <p14:creationId xmlns:p14="http://schemas.microsoft.com/office/powerpoint/2010/main" val="19642298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Introduction</a:t>
            </a:r>
          </a:p>
        </p:txBody>
      </p:sp>
      <p:sp>
        <p:nvSpPr>
          <p:cNvPr id="3" name="Content Placeholder 2"/>
          <p:cNvSpPr>
            <a:spLocks noGrp="1"/>
          </p:cNvSpPr>
          <p:nvPr>
            <p:ph idx="1"/>
          </p:nvPr>
        </p:nvSpPr>
        <p:spPr/>
        <p:txBody>
          <a:bodyPr/>
          <a:lstStyle/>
          <a:p>
            <a:r>
              <a:rPr lang="en-IN" sz="1400" dirty="0"/>
              <a:t>Security information and event management (SIEM) software products and services combine security information management (SIM) and security event management (SEM). They provide real-time analysis of security alerts generated by network hardware and applications.</a:t>
            </a:r>
            <a:endParaRPr lang="en-US" sz="1400" dirty="0"/>
          </a:p>
          <a:p>
            <a:r>
              <a:rPr lang="en-IN" sz="1400" dirty="0"/>
              <a:t>The segment of security management that deals with real-time monitoring, correlation of events, notifications and console views is known as security event management (SEM). The second area provides long-term storage as well as analysis, manipulation and reporting of log data and security records of the type collated by SEM software, and is known as security information management (SIM).</a:t>
            </a:r>
            <a:endParaRPr lang="en-US" sz="1400" dirty="0"/>
          </a:p>
          <a:p>
            <a:r>
              <a:rPr lang="en-IN" sz="1400" dirty="0"/>
              <a:t>The term security information event management (SIEM), coined by Mark </a:t>
            </a:r>
            <a:r>
              <a:rPr lang="en-IN" sz="1400" dirty="0" err="1"/>
              <a:t>Nicolett</a:t>
            </a:r>
            <a:r>
              <a:rPr lang="en-IN" sz="1400" dirty="0"/>
              <a:t> and Amrit Williams of Gartner in 2005,</a:t>
            </a:r>
            <a:endParaRPr lang="en-US" sz="1400" dirty="0"/>
          </a:p>
          <a:p>
            <a:pPr marL="342900" lvl="0" indent="-342900">
              <a:buFont typeface="+mj-lt"/>
              <a:buAutoNum type="arabicPeriod"/>
            </a:pPr>
            <a:r>
              <a:rPr lang="en-IN" sz="1400" dirty="0"/>
              <a:t>The product capabilities of gathering, </a:t>
            </a:r>
            <a:r>
              <a:rPr lang="en-IN" sz="1400" dirty="0" err="1"/>
              <a:t>analyzing</a:t>
            </a:r>
            <a:r>
              <a:rPr lang="en-IN" sz="1400" dirty="0"/>
              <a:t> and presenting information from network and security devices</a:t>
            </a:r>
            <a:endParaRPr lang="en-US" sz="1400" dirty="0"/>
          </a:p>
          <a:p>
            <a:pPr marL="342900" lvl="0" indent="-342900">
              <a:buFont typeface="+mj-lt"/>
              <a:buAutoNum type="arabicPeriod"/>
            </a:pPr>
            <a:r>
              <a:rPr lang="en-IN" sz="1400" dirty="0"/>
              <a:t>Identity and access-management applications</a:t>
            </a:r>
            <a:endParaRPr lang="en-US" sz="1400" dirty="0"/>
          </a:p>
          <a:p>
            <a:pPr marL="342900" lvl="0" indent="-342900">
              <a:buFont typeface="+mj-lt"/>
              <a:buAutoNum type="arabicPeriod"/>
            </a:pPr>
            <a:r>
              <a:rPr lang="en-IN" sz="1400" dirty="0"/>
              <a:t>Vulnerability management and policy-compliance tools</a:t>
            </a:r>
            <a:endParaRPr lang="en-US" sz="1400" dirty="0"/>
          </a:p>
          <a:p>
            <a:pPr marL="342900" lvl="0" indent="-342900">
              <a:buFont typeface="+mj-lt"/>
              <a:buAutoNum type="arabicPeriod"/>
            </a:pPr>
            <a:r>
              <a:rPr lang="en-IN" sz="1400" dirty="0"/>
              <a:t>Operating-system, database and application logs</a:t>
            </a:r>
            <a:endParaRPr lang="en-US" sz="1400" dirty="0"/>
          </a:p>
          <a:p>
            <a:pPr marL="342900" lvl="0" indent="-342900">
              <a:buFont typeface="+mj-lt"/>
              <a:buAutoNum type="arabicPeriod"/>
            </a:pPr>
            <a:r>
              <a:rPr lang="en-IN" sz="1400" dirty="0"/>
              <a:t>External threat data</a:t>
            </a:r>
            <a:endParaRPr lang="en-US" sz="1400" dirty="0"/>
          </a:p>
          <a:p>
            <a:pPr marL="0" indent="0">
              <a:buNone/>
            </a:pPr>
            <a:endParaRPr lang="en-US" sz="1400" dirty="0"/>
          </a:p>
          <a:p>
            <a:r>
              <a:rPr lang="en-IN" sz="1400" dirty="0"/>
              <a:t>A key focus is to monitor and help manage user and service privileges, directory services and other system-configuration changes; as well as providing log auditing and review and incident response.</a:t>
            </a:r>
            <a:endParaRPr lang="en-US" sz="1400" dirty="0"/>
          </a:p>
        </p:txBody>
      </p:sp>
    </p:spTree>
    <p:extLst>
      <p:ext uri="{BB962C8B-B14F-4D97-AF65-F5344CB8AC3E}">
        <p14:creationId xmlns:p14="http://schemas.microsoft.com/office/powerpoint/2010/main" val="33432606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Objective</a:t>
            </a:r>
          </a:p>
        </p:txBody>
      </p:sp>
      <p:sp>
        <p:nvSpPr>
          <p:cNvPr id="3" name="Content Placeholder 2"/>
          <p:cNvSpPr>
            <a:spLocks noGrp="1"/>
          </p:cNvSpPr>
          <p:nvPr>
            <p:ph idx="1"/>
          </p:nvPr>
        </p:nvSpPr>
        <p:spPr/>
        <p:txBody>
          <a:bodyPr/>
          <a:lstStyle/>
          <a:p>
            <a:pPr lvl="0"/>
            <a:r>
              <a:rPr lang="en-IN" sz="1400" dirty="0"/>
              <a:t>To develop an application which can provide real-time monitoring, correlation of events, notifications, console views and provides long-term storage as well as analysis, manipulation and reporting of log data and security records.</a:t>
            </a:r>
            <a:endParaRPr lang="en-US" sz="1400" dirty="0"/>
          </a:p>
          <a:p>
            <a:pPr marL="0" indent="0">
              <a:buNone/>
            </a:pPr>
            <a:endParaRPr lang="en-IN" dirty="0"/>
          </a:p>
        </p:txBody>
      </p:sp>
    </p:spTree>
    <p:extLst>
      <p:ext uri="{BB962C8B-B14F-4D97-AF65-F5344CB8AC3E}">
        <p14:creationId xmlns:p14="http://schemas.microsoft.com/office/powerpoint/2010/main" val="390114712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Problem Statement</a:t>
            </a:r>
          </a:p>
        </p:txBody>
      </p:sp>
      <p:sp>
        <p:nvSpPr>
          <p:cNvPr id="3" name="Content Placeholder 2"/>
          <p:cNvSpPr>
            <a:spLocks noGrp="1"/>
          </p:cNvSpPr>
          <p:nvPr>
            <p:ph idx="1"/>
          </p:nvPr>
        </p:nvSpPr>
        <p:spPr/>
        <p:txBody>
          <a:bodyPr/>
          <a:lstStyle/>
          <a:p>
            <a:pPr lvl="0"/>
            <a:r>
              <a:rPr lang="en-IN" sz="1400" dirty="0"/>
              <a:t>There is a need to provide cost effective open source application that can provide threat detection through real time analysis of security alerts generated by network components which would be helpful for small organisations. </a:t>
            </a:r>
            <a:endParaRPr lang="en-US" sz="1400" dirty="0"/>
          </a:p>
          <a:p>
            <a:pPr marL="0" indent="0">
              <a:buNone/>
            </a:pPr>
            <a:endParaRPr lang="en-IN" dirty="0"/>
          </a:p>
        </p:txBody>
      </p:sp>
    </p:spTree>
    <p:extLst>
      <p:ext uri="{BB962C8B-B14F-4D97-AF65-F5344CB8AC3E}">
        <p14:creationId xmlns:p14="http://schemas.microsoft.com/office/powerpoint/2010/main" val="131439408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Methodology</a:t>
            </a:r>
          </a:p>
        </p:txBody>
      </p:sp>
      <p:sp>
        <p:nvSpPr>
          <p:cNvPr id="3" name="Content Placeholder 2"/>
          <p:cNvSpPr>
            <a:spLocks noGrp="1"/>
          </p:cNvSpPr>
          <p:nvPr>
            <p:ph idx="1"/>
          </p:nvPr>
        </p:nvSpPr>
        <p:spPr/>
        <p:txBody>
          <a:bodyPr/>
          <a:lstStyle/>
          <a:p>
            <a:pPr marL="0" indent="0">
              <a:buNone/>
            </a:pPr>
            <a:r>
              <a:rPr lang="en-US" sz="1400" dirty="0"/>
              <a:t>We are using ITERATIVE WATERFALL MODEL due to large data size and complexity of our project.</a:t>
            </a:r>
            <a:r>
              <a:rPr lang="en-US" sz="1400" b="1" dirty="0"/>
              <a:t>	</a:t>
            </a:r>
            <a:r>
              <a:rPr lang="en-US" b="1" dirty="0"/>
              <a:t>	</a:t>
            </a:r>
            <a:endParaRPr lang="en-IN" dirty="0"/>
          </a:p>
          <a:p>
            <a:pPr marL="0" indent="0">
              <a:buNone/>
            </a:pPr>
            <a:r>
              <a:rPr lang="en-US" b="1" dirty="0"/>
              <a:t> </a:t>
            </a:r>
            <a:endParaRPr lang="en-IN" dirty="0"/>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7400"/>
            <a:ext cx="7162800" cy="3200400"/>
          </a:xfrm>
          <a:prstGeom prst="rect">
            <a:avLst/>
          </a:prstGeom>
          <a:noFill/>
        </p:spPr>
      </p:pic>
    </p:spTree>
    <p:extLst>
      <p:ext uri="{BB962C8B-B14F-4D97-AF65-F5344CB8AC3E}">
        <p14:creationId xmlns:p14="http://schemas.microsoft.com/office/powerpoint/2010/main" val="63985196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8D8562-43A1-4D32-8DE6-DE8ADD586DFA}"/>
              </a:ext>
            </a:extLst>
          </p:cNvPr>
          <p:cNvSpPr/>
          <p:nvPr/>
        </p:nvSpPr>
        <p:spPr>
          <a:xfrm>
            <a:off x="457200" y="609600"/>
            <a:ext cx="7543800" cy="4473340"/>
          </a:xfrm>
          <a:prstGeom prst="rect">
            <a:avLst/>
          </a:prstGeom>
        </p:spPr>
        <p:txBody>
          <a:bodyPr wrap="square">
            <a:spAutoFit/>
          </a:bodyPr>
          <a:lstStyle/>
          <a:p>
            <a:pPr>
              <a:lnSpc>
                <a:spcPct val="107000"/>
              </a:lnSpc>
              <a:spcAft>
                <a:spcPts val="800"/>
              </a:spcAft>
            </a:pPr>
            <a:r>
              <a:rPr lang="en-IN" sz="1400" b="1" dirty="0">
                <a:solidFill>
                  <a:schemeClr val="bg1"/>
                </a:solidFill>
                <a:latin typeface="+mj-lt"/>
                <a:ea typeface="Calibri" panose="020F0502020204030204" pitchFamily="34" charset="0"/>
                <a:cs typeface="Times New Roman" panose="02020603050405020304" pitchFamily="18" charset="0"/>
              </a:rPr>
              <a:t>1 Requirement Analysis:</a:t>
            </a:r>
            <a:endParaRPr lang="en-US" sz="1400" dirty="0">
              <a:solidFill>
                <a:schemeClr val="bg1"/>
              </a:solidFill>
              <a:latin typeface="+mj-lt"/>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chemeClr val="bg1"/>
                </a:solidFill>
                <a:latin typeface="+mj-lt"/>
                <a:ea typeface="Calibri" panose="020F0502020204030204" pitchFamily="34" charset="0"/>
                <a:cs typeface="Times New Roman" panose="02020603050405020304" pitchFamily="18" charset="0"/>
              </a:rPr>
              <a:t> Data modelling that is collection of data which will be used as input and output.</a:t>
            </a:r>
            <a:endParaRPr lang="en-US" sz="1400" dirty="0">
              <a:solidFill>
                <a:schemeClr val="bg1"/>
              </a:solidFill>
              <a:latin typeface="+mj-lt"/>
              <a:ea typeface="Calibri" panose="020F0502020204030204" pitchFamily="34" charset="0"/>
              <a:cs typeface="Times New Roman" panose="02020603050405020304" pitchFamily="18" charset="0"/>
            </a:endParaRPr>
          </a:p>
          <a:p>
            <a:pPr>
              <a:lnSpc>
                <a:spcPct val="107000"/>
              </a:lnSpc>
              <a:spcAft>
                <a:spcPts val="800"/>
              </a:spcAft>
            </a:pPr>
            <a:r>
              <a:rPr lang="en-IN" sz="1400" b="1" dirty="0">
                <a:solidFill>
                  <a:schemeClr val="bg1"/>
                </a:solidFill>
                <a:latin typeface="+mj-lt"/>
                <a:ea typeface="Calibri" panose="020F0502020204030204" pitchFamily="34" charset="0"/>
                <a:cs typeface="Times New Roman" panose="02020603050405020304" pitchFamily="18" charset="0"/>
              </a:rPr>
              <a:t>2 System Designing:</a:t>
            </a:r>
            <a:endParaRPr lang="en-US" sz="1400" dirty="0">
              <a:solidFill>
                <a:schemeClr val="bg1"/>
              </a:solidFill>
              <a:latin typeface="+mj-lt"/>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chemeClr val="bg1"/>
                </a:solidFill>
                <a:latin typeface="+mj-lt"/>
                <a:ea typeface="Calibri" panose="020F0502020204030204" pitchFamily="34" charset="0"/>
                <a:cs typeface="Times New Roman" panose="02020603050405020304" pitchFamily="18" charset="0"/>
              </a:rPr>
              <a:t>An algorithm will be developed on the basis of formulas and data that are collected and these data will be sampled as input in further phase. The algorithm will decrease the time complexity and will finally give an automated system for all the calculations under a single dashboard.</a:t>
            </a:r>
            <a:endParaRPr lang="en-US" sz="1400" dirty="0">
              <a:solidFill>
                <a:schemeClr val="bg1"/>
              </a:solidFill>
              <a:latin typeface="+mj-lt"/>
              <a:ea typeface="Calibri" panose="020F0502020204030204" pitchFamily="34" charset="0"/>
              <a:cs typeface="Times New Roman" panose="02020603050405020304" pitchFamily="18" charset="0"/>
            </a:endParaRPr>
          </a:p>
          <a:p>
            <a:pPr>
              <a:lnSpc>
                <a:spcPct val="107000"/>
              </a:lnSpc>
              <a:spcAft>
                <a:spcPts val="800"/>
              </a:spcAft>
            </a:pPr>
            <a:r>
              <a:rPr lang="en-IN" sz="1400" b="1" dirty="0">
                <a:solidFill>
                  <a:schemeClr val="bg1"/>
                </a:solidFill>
                <a:latin typeface="+mj-lt"/>
                <a:ea typeface="Calibri" panose="020F0502020204030204" pitchFamily="34" charset="0"/>
                <a:cs typeface="Times New Roman" panose="02020603050405020304" pitchFamily="18" charset="0"/>
              </a:rPr>
              <a:t>3 Implementation and Unit Testing</a:t>
            </a:r>
            <a:r>
              <a:rPr lang="en-IN" sz="1400" dirty="0">
                <a:solidFill>
                  <a:schemeClr val="bg1"/>
                </a:solidFill>
                <a:latin typeface="+mj-lt"/>
                <a:ea typeface="Calibri" panose="020F0502020204030204" pitchFamily="34" charset="0"/>
                <a:cs typeface="Times New Roman" panose="02020603050405020304" pitchFamily="18" charset="0"/>
              </a:rPr>
              <a:t>:</a:t>
            </a:r>
            <a:endParaRPr lang="en-US" sz="1400" dirty="0">
              <a:solidFill>
                <a:schemeClr val="bg1"/>
              </a:solidFill>
              <a:latin typeface="+mj-lt"/>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chemeClr val="bg1"/>
                </a:solidFill>
                <a:latin typeface="+mj-lt"/>
                <a:ea typeface="Calibri" panose="020F0502020204030204" pitchFamily="34" charset="0"/>
                <a:cs typeface="Times New Roman" panose="02020603050405020304" pitchFamily="18" charset="0"/>
              </a:rPr>
              <a:t>We will develop the software using the algorithm developed during design phase in Python Language. The software will be developed in two modules and will be tested separately.</a:t>
            </a:r>
            <a:endParaRPr lang="en-US" sz="1400" dirty="0">
              <a:solidFill>
                <a:schemeClr val="bg1"/>
              </a:solidFill>
              <a:latin typeface="+mj-lt"/>
              <a:ea typeface="Calibri" panose="020F0502020204030204" pitchFamily="34" charset="0"/>
              <a:cs typeface="Times New Roman" panose="02020603050405020304" pitchFamily="18" charset="0"/>
            </a:endParaRPr>
          </a:p>
          <a:p>
            <a:pPr>
              <a:lnSpc>
                <a:spcPct val="107000"/>
              </a:lnSpc>
              <a:spcAft>
                <a:spcPts val="800"/>
              </a:spcAft>
            </a:pPr>
            <a:r>
              <a:rPr lang="en-IN" sz="1400" b="1" dirty="0">
                <a:solidFill>
                  <a:schemeClr val="bg1"/>
                </a:solidFill>
                <a:latin typeface="+mj-lt"/>
                <a:ea typeface="Calibri" panose="020F0502020204030204" pitchFamily="34" charset="0"/>
                <a:cs typeface="Times New Roman" panose="02020603050405020304" pitchFamily="18" charset="0"/>
              </a:rPr>
              <a:t>4 Integration and Testing:</a:t>
            </a:r>
            <a:endParaRPr lang="en-US" sz="1400" dirty="0">
              <a:solidFill>
                <a:schemeClr val="bg1"/>
              </a:solidFill>
              <a:latin typeface="+mj-lt"/>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chemeClr val="bg1"/>
                </a:solidFill>
                <a:latin typeface="+mj-lt"/>
                <a:ea typeface="Calibri" panose="020F0502020204030204" pitchFamily="34" charset="0"/>
                <a:cs typeface="Times New Roman" panose="02020603050405020304" pitchFamily="18" charset="0"/>
              </a:rPr>
              <a:t>The modules developed will be integrated to develop the software and tested by using the sample data collected during the analysis phase.</a:t>
            </a:r>
            <a:endParaRPr lang="en-US" sz="1400" dirty="0">
              <a:solidFill>
                <a:schemeClr val="bg1"/>
              </a:solidFill>
              <a:latin typeface="+mj-lt"/>
              <a:ea typeface="Calibri" panose="020F0502020204030204" pitchFamily="34" charset="0"/>
              <a:cs typeface="Times New Roman" panose="02020603050405020304" pitchFamily="18" charset="0"/>
            </a:endParaRPr>
          </a:p>
          <a:p>
            <a:pPr>
              <a:lnSpc>
                <a:spcPct val="107000"/>
              </a:lnSpc>
              <a:spcAft>
                <a:spcPts val="800"/>
              </a:spcAft>
            </a:pPr>
            <a:r>
              <a:rPr lang="en-IN" sz="1400" b="1" dirty="0">
                <a:solidFill>
                  <a:schemeClr val="bg1"/>
                </a:solidFill>
                <a:latin typeface="+mj-lt"/>
                <a:ea typeface="Calibri" panose="020F0502020204030204" pitchFamily="34" charset="0"/>
                <a:cs typeface="Times New Roman" panose="02020603050405020304" pitchFamily="18" charset="0"/>
              </a:rPr>
              <a:t>5 Operation and Update:</a:t>
            </a:r>
            <a:endParaRPr lang="en-US" sz="1400" dirty="0">
              <a:solidFill>
                <a:schemeClr val="bg1"/>
              </a:solidFill>
              <a:latin typeface="+mj-lt"/>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chemeClr val="bg1"/>
                </a:solidFill>
                <a:latin typeface="+mj-lt"/>
                <a:ea typeface="Calibri" panose="020F0502020204030204" pitchFamily="34" charset="0"/>
                <a:cs typeface="Times New Roman" panose="02020603050405020304" pitchFamily="18" charset="0"/>
              </a:rPr>
              <a:t>The final software developed will be deployed and updated according to the bugs which will be encountered. </a:t>
            </a:r>
            <a:endParaRPr lang="en-US" sz="1400" dirty="0">
              <a:solidFill>
                <a:schemeClr val="bg1"/>
              </a:solidFill>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624297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Pert Chart</a:t>
            </a:r>
          </a:p>
        </p:txBody>
      </p:sp>
      <p:pic>
        <p:nvPicPr>
          <p:cNvPr id="6" name="Picture 5">
            <a:extLst>
              <a:ext uri="{FF2B5EF4-FFF2-40B4-BE49-F238E27FC236}">
                <a16:creationId xmlns:a16="http://schemas.microsoft.com/office/drawing/2014/main" id="{4C9EFC83-2FA3-446E-9FA6-5A101FA4C66A}"/>
              </a:ext>
            </a:extLst>
          </p:cNvPr>
          <p:cNvPicPr>
            <a:picLocks noChangeAspect="1"/>
          </p:cNvPicPr>
          <p:nvPr/>
        </p:nvPicPr>
        <p:blipFill>
          <a:blip r:embed="rId2"/>
          <a:stretch>
            <a:fillRect/>
          </a:stretch>
        </p:blipFill>
        <p:spPr>
          <a:xfrm>
            <a:off x="457200" y="1219200"/>
            <a:ext cx="8435109" cy="3233571"/>
          </a:xfrm>
          <a:prstGeom prst="rect">
            <a:avLst/>
          </a:prstGeom>
        </p:spPr>
      </p:pic>
      <p:sp>
        <p:nvSpPr>
          <p:cNvPr id="7" name="TextBox 6">
            <a:extLst>
              <a:ext uri="{FF2B5EF4-FFF2-40B4-BE49-F238E27FC236}">
                <a16:creationId xmlns:a16="http://schemas.microsoft.com/office/drawing/2014/main" id="{DF4C05AF-E829-4B66-BD05-578F21F23C38}"/>
              </a:ext>
            </a:extLst>
          </p:cNvPr>
          <p:cNvSpPr txBox="1"/>
          <p:nvPr/>
        </p:nvSpPr>
        <p:spPr>
          <a:xfrm>
            <a:off x="533400" y="4876800"/>
            <a:ext cx="5715000" cy="1169551"/>
          </a:xfrm>
          <a:prstGeom prst="rect">
            <a:avLst/>
          </a:prstGeom>
          <a:noFill/>
        </p:spPr>
        <p:txBody>
          <a:bodyPr wrap="square" rtlCol="0">
            <a:spAutoFit/>
          </a:bodyPr>
          <a:lstStyle/>
          <a:p>
            <a:pPr marL="342900" indent="-342900">
              <a:buAutoNum type="arabicPeriod"/>
            </a:pPr>
            <a:r>
              <a:rPr lang="en-US" sz="1400" dirty="0">
                <a:solidFill>
                  <a:schemeClr val="bg1"/>
                </a:solidFill>
              </a:rPr>
              <a:t>System Design</a:t>
            </a:r>
          </a:p>
          <a:p>
            <a:pPr marL="342900" indent="-342900">
              <a:buAutoNum type="arabicPeriod"/>
            </a:pPr>
            <a:r>
              <a:rPr lang="en-US" sz="1400" dirty="0">
                <a:solidFill>
                  <a:schemeClr val="bg1"/>
                </a:solidFill>
              </a:rPr>
              <a:t>Collection of Logs</a:t>
            </a:r>
          </a:p>
          <a:p>
            <a:pPr marL="342900" indent="-342900">
              <a:buAutoNum type="arabicPeriod"/>
            </a:pPr>
            <a:r>
              <a:rPr lang="en-US" sz="1400" dirty="0">
                <a:solidFill>
                  <a:schemeClr val="bg1"/>
                </a:solidFill>
              </a:rPr>
              <a:t>Reformation of different logs in a standard format.</a:t>
            </a:r>
          </a:p>
          <a:p>
            <a:pPr marL="342900" indent="-342900">
              <a:buAutoNum type="arabicPeriod"/>
            </a:pPr>
            <a:r>
              <a:rPr lang="en-US" sz="1400" dirty="0">
                <a:solidFill>
                  <a:schemeClr val="bg1"/>
                </a:solidFill>
              </a:rPr>
              <a:t>Event management at firewall.</a:t>
            </a:r>
          </a:p>
          <a:p>
            <a:pPr marL="342900" indent="-342900">
              <a:buAutoNum type="arabicPeriod"/>
            </a:pPr>
            <a:r>
              <a:rPr lang="en-US" sz="1400" dirty="0">
                <a:solidFill>
                  <a:schemeClr val="bg1"/>
                </a:solidFill>
              </a:rPr>
              <a:t>Basic UI Design</a:t>
            </a:r>
          </a:p>
        </p:txBody>
      </p:sp>
    </p:spTree>
    <p:extLst>
      <p:ext uri="{BB962C8B-B14F-4D97-AF65-F5344CB8AC3E}">
        <p14:creationId xmlns:p14="http://schemas.microsoft.com/office/powerpoint/2010/main" val="333982154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Use Case Diagram</a:t>
            </a:r>
          </a:p>
        </p:txBody>
      </p:sp>
      <p:pic>
        <p:nvPicPr>
          <p:cNvPr id="4" name="Picture 3">
            <a:extLst>
              <a:ext uri="{FF2B5EF4-FFF2-40B4-BE49-F238E27FC236}">
                <a16:creationId xmlns:a16="http://schemas.microsoft.com/office/drawing/2014/main" id="{3991155A-A737-45B5-A449-CCDB7C966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031875"/>
            <a:ext cx="6997367" cy="5263028"/>
          </a:xfrm>
          <a:prstGeom prst="rect">
            <a:avLst/>
          </a:prstGeom>
        </p:spPr>
      </p:pic>
    </p:spTree>
    <p:extLst>
      <p:ext uri="{BB962C8B-B14F-4D97-AF65-F5344CB8AC3E}">
        <p14:creationId xmlns:p14="http://schemas.microsoft.com/office/powerpoint/2010/main" val="481499864"/>
      </p:ext>
    </p:extLst>
  </p:cSld>
  <p:clrMapOvr>
    <a:masterClrMapping/>
  </p:clrMapOvr>
  <p:transition/>
</p:sld>
</file>

<file path=ppt/theme/theme1.xml><?xml version="1.0" encoding="utf-8"?>
<a:theme xmlns:a="http://schemas.openxmlformats.org/drawingml/2006/main" name="Theme1">
  <a:themeElements>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Custom 1">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562</TotalTime>
  <Words>352</Words>
  <Application>Microsoft Office PowerPoint</Application>
  <PresentationFormat>On-screen Show (4:3)</PresentationFormat>
  <Paragraphs>51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Theme1</vt:lpstr>
      <vt:lpstr>   Security Information and Event Management                              Mentor: Mr. Jatin Sethi   </vt:lpstr>
      <vt:lpstr>Abstract</vt:lpstr>
      <vt:lpstr>Introduction</vt:lpstr>
      <vt:lpstr>Objective</vt:lpstr>
      <vt:lpstr>Problem Statement</vt:lpstr>
      <vt:lpstr>Methodology</vt:lpstr>
      <vt:lpstr>PowerPoint Presentation</vt:lpstr>
      <vt:lpstr>Pert Chart</vt:lpstr>
      <vt:lpstr>Use Case Diagram</vt:lpstr>
      <vt:lpstr>Database</vt:lpstr>
      <vt:lpstr>Code (User Interface)</vt:lpstr>
      <vt:lpstr>Code</vt:lpstr>
      <vt:lpstr>Code</vt:lpstr>
      <vt:lpstr>Code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Design format</dc:title>
  <dc:creator>Prerna Pandey</dc:creator>
  <cp:lastModifiedBy>BINEEK RAJA</cp:lastModifiedBy>
  <cp:revision>95</cp:revision>
  <dcterms:created xsi:type="dcterms:W3CDTF">2016-02-17T04:43:41Z</dcterms:created>
  <dcterms:modified xsi:type="dcterms:W3CDTF">2017-11-03T06:41:55Z</dcterms:modified>
</cp:coreProperties>
</file>