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61" r:id="rId5"/>
    <p:sldId id="260" r:id="rId6"/>
    <p:sldId id="258" r:id="rId7"/>
    <p:sldId id="262" r:id="rId8"/>
    <p:sldId id="267"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1D78C-B707-4D4B-8132-A006F8ECEC32}" type="datetimeFigureOut">
              <a:rPr lang="en-IN" smtClean="0"/>
              <a:t>01-09-2017</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D42FF-1368-4AF9-B820-7B93BBC5F051}" type="slidenum">
              <a:rPr lang="en-IN" smtClean="0"/>
              <a:t>‹#›</a:t>
            </a:fld>
            <a:endParaRPr lang="en-IN"/>
          </a:p>
        </p:txBody>
      </p:sp>
    </p:spTree>
    <p:extLst>
      <p:ext uri="{BB962C8B-B14F-4D97-AF65-F5344CB8AC3E}">
        <p14:creationId xmlns:p14="http://schemas.microsoft.com/office/powerpoint/2010/main" val="404652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5" name="Rectangle 3"/>
          <p:cNvSpPr>
            <a:spLocks noChangeArrowheads="1"/>
          </p:cNvSpPr>
          <p:nvPr/>
        </p:nvSpPr>
        <p:spPr bwMode="blackWhite">
          <a:xfrm>
            <a:off x="0" y="5164138"/>
            <a:ext cx="9144000" cy="1690687"/>
          </a:xfrm>
          <a:prstGeom prst="rect">
            <a:avLst/>
          </a:prstGeom>
          <a:solidFill>
            <a:schemeClr val="accent1"/>
          </a:solidFill>
          <a:ln w="952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6" name="Rectangle 6"/>
          <p:cNvSpPr>
            <a:spLocks noChangeArrowheads="1"/>
          </p:cNvSpPr>
          <p:nvPr/>
        </p:nvSpPr>
        <p:spPr bwMode="black">
          <a:xfrm>
            <a:off x="2024063" y="6226175"/>
            <a:ext cx="4114800"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sz="1300" dirty="0"/>
              <a:t>| Sep 2017|</a:t>
            </a:r>
          </a:p>
        </p:txBody>
      </p:sp>
      <p:sp>
        <p:nvSpPr>
          <p:cNvPr id="7" name="Rectangle 7"/>
          <p:cNvSpPr>
            <a:spLocks noChangeArrowheads="1"/>
          </p:cNvSpPr>
          <p:nvPr/>
        </p:nvSpPr>
        <p:spPr bwMode="black">
          <a:xfrm>
            <a:off x="7324725" y="6270625"/>
            <a:ext cx="1549400" cy="244475"/>
          </a:xfrm>
          <a:prstGeom prst="rect">
            <a:avLst/>
          </a:prstGeom>
          <a:noFill/>
          <a:ln w="9525">
            <a:noFill/>
            <a:miter lim="800000"/>
            <a:headEnd/>
            <a:tailEnd/>
          </a:ln>
          <a:effectLst/>
        </p:spPr>
        <p:txBody>
          <a:bodyPr>
            <a:spAutoFit/>
          </a:bodyPr>
          <a:lstStyle/>
          <a:p>
            <a:pPr algn="r" eaLnBrk="0" hangingPunct="0">
              <a:defRPr/>
            </a:pPr>
            <a:r>
              <a:rPr lang="en-US" altLang="en-US" sz="1000" dirty="0">
                <a:latin typeface="Arial" charset="0"/>
                <a:cs typeface="Arial" charset="0"/>
              </a:rPr>
              <a:t>© 2017 UPES</a:t>
            </a:r>
          </a:p>
        </p:txBody>
      </p:sp>
      <p:sp>
        <p:nvSpPr>
          <p:cNvPr id="8" name="Line 8"/>
          <p:cNvSpPr>
            <a:spLocks noChangeShapeType="1"/>
          </p:cNvSpPr>
          <p:nvPr/>
        </p:nvSpPr>
        <p:spPr bwMode="black">
          <a:xfrm flipV="1">
            <a:off x="1863725" y="4217988"/>
            <a:ext cx="0" cy="941387"/>
          </a:xfrm>
          <a:prstGeom prst="line">
            <a:avLst/>
          </a:prstGeom>
          <a:noFill/>
          <a:ln w="12700">
            <a:solidFill>
              <a:schemeClr val="tx2"/>
            </a:solidFill>
            <a:round/>
            <a:headEnd/>
            <a:tailEnd/>
          </a:ln>
          <a:effectLst/>
        </p:spPr>
        <p:txBody>
          <a:bodyPr/>
          <a:lstStyle/>
          <a:p>
            <a:pPr>
              <a:defRPr/>
            </a:pPr>
            <a:endParaRPr lang="en-US" dirty="0">
              <a:latin typeface="Arial" charset="0"/>
              <a:cs typeface="Arial" charset="0"/>
            </a:endParaRPr>
          </a:p>
        </p:txBody>
      </p:sp>
      <p:sp>
        <p:nvSpPr>
          <p:cNvPr id="9" name="Line 9"/>
          <p:cNvSpPr>
            <a:spLocks noChangeShapeType="1"/>
          </p:cNvSpPr>
          <p:nvPr/>
        </p:nvSpPr>
        <p:spPr bwMode="black">
          <a:xfrm flipV="1">
            <a:off x="1862138" y="1362075"/>
            <a:ext cx="0" cy="331788"/>
          </a:xfrm>
          <a:prstGeom prst="line">
            <a:avLst/>
          </a:prstGeom>
          <a:noFill/>
          <a:ln w="12700">
            <a:solidFill>
              <a:schemeClr val="tx1"/>
            </a:solidFill>
            <a:round/>
            <a:headEnd/>
            <a:tailEnd/>
          </a:ln>
          <a:effectLst/>
        </p:spPr>
        <p:txBody>
          <a:bodyPr/>
          <a:lstStyle/>
          <a:p>
            <a:pPr>
              <a:defRPr/>
            </a:pPr>
            <a:endParaRPr lang="en-US" dirty="0">
              <a:latin typeface="Arial" charset="0"/>
              <a:cs typeface="Arial" charset="0"/>
            </a:endParaRPr>
          </a:p>
        </p:txBody>
      </p:sp>
      <p:sp>
        <p:nvSpPr>
          <p:cNvPr id="5130" name="Rectangle 10"/>
          <p:cNvSpPr>
            <a:spLocks noGrp="1" noChangeArrowheads="1"/>
          </p:cNvSpPr>
          <p:nvPr>
            <p:ph type="ctrTitle"/>
          </p:nvPr>
        </p:nvSpPr>
        <p:spPr>
          <a:xfrm>
            <a:off x="579438" y="2362200"/>
            <a:ext cx="7954962" cy="1470025"/>
          </a:xfrm>
        </p:spPr>
        <p:txBody>
          <a:bodyPr/>
          <a:lstStyle>
            <a:lvl1pPr>
              <a:defRPr b="1">
                <a:solidFill>
                  <a:schemeClr val="bg1"/>
                </a:solidFill>
              </a:defRPr>
            </a:lvl1pPr>
          </a:lstStyle>
          <a:p>
            <a:r>
              <a:rPr lang="en-US" altLang="en-US"/>
              <a:t>Click to edit Master title style</a:t>
            </a:r>
          </a:p>
        </p:txBody>
      </p:sp>
      <p:sp>
        <p:nvSpPr>
          <p:cNvPr id="5131" name="Rectangle 11"/>
          <p:cNvSpPr>
            <a:spLocks noGrp="1" noChangeArrowheads="1"/>
          </p:cNvSpPr>
          <p:nvPr>
            <p:ph type="subTitle" idx="1"/>
          </p:nvPr>
        </p:nvSpPr>
        <p:spPr>
          <a:xfrm>
            <a:off x="1949450" y="4106863"/>
            <a:ext cx="6400800" cy="1384300"/>
          </a:xfrm>
        </p:spPr>
        <p:txBody>
          <a:bodyPr/>
          <a:lstStyle>
            <a:lvl1pPr marL="0" indent="0">
              <a:buFont typeface="Wingdings" pitchFamily="2" charset="2"/>
              <a:buNone/>
              <a:defRPr sz="2400">
                <a:solidFill>
                  <a:schemeClr val="accent2"/>
                </a:solidFill>
              </a:defRPr>
            </a:lvl1pPr>
          </a:lstStyle>
          <a:p>
            <a:r>
              <a:rPr lang="en-US" altLang="en-US"/>
              <a:t>Click to edit Master subtitle style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60383" y="2628429"/>
            <a:ext cx="3078480" cy="1338048"/>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6238" y="533400"/>
            <a:ext cx="2189162"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988" y="533400"/>
            <a:ext cx="641985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219200"/>
            <a:ext cx="83058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5"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Sep 2017</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600200"/>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8"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
        <p:nvSpPr>
          <p:cNvPr id="4" name="Rectangle 9"/>
          <p:cNvSpPr txBox="1">
            <a:spLocks noChangeArrowheads="1"/>
          </p:cNvSpPr>
          <p:nvPr/>
        </p:nvSpPr>
        <p:spPr bwMode="black">
          <a:xfrm>
            <a:off x="1524000" y="6537325"/>
            <a:ext cx="1006475" cy="320675"/>
          </a:xfrm>
          <a:prstGeom prst="rect">
            <a:avLst/>
          </a:prstGeom>
          <a:solidFill>
            <a:schemeClr val="accent1"/>
          </a:solidFill>
          <a:ln w="9525" algn="ctr">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1000" b="0" i="0" u="none" strike="noStrike" kern="1200" cap="none" spc="0" normalizeH="0" baseline="0" noProof="0" dirty="0">
                <a:ln>
                  <a:noFill/>
                </a:ln>
                <a:solidFill>
                  <a:schemeClr val="tx1"/>
                </a:solidFill>
                <a:effectLst/>
                <a:uLnTx/>
                <a:uFillTx/>
                <a:latin typeface="Arial" charset="0"/>
                <a:ea typeface="+mn-ea"/>
                <a:cs typeface="Arial" charset="0"/>
              </a:rPr>
              <a:t>Jul 2012</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9A92F4B-2D63-4A00-BAD5-B8AAF58F08A0}"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blackWhite">
          <a:xfrm>
            <a:off x="0" y="6475413"/>
            <a:ext cx="9144000" cy="382587"/>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4099" name="Rectangle 3"/>
          <p:cNvSpPr>
            <a:spLocks noChangeArrowheads="1"/>
          </p:cNvSpPr>
          <p:nvPr/>
        </p:nvSpPr>
        <p:spPr bwMode="blackWhite">
          <a:xfrm>
            <a:off x="0" y="0"/>
            <a:ext cx="9144000" cy="382588"/>
          </a:xfrm>
          <a:prstGeom prst="rect">
            <a:avLst/>
          </a:prstGeom>
          <a:solidFill>
            <a:schemeClr val="accent1"/>
          </a:solidFill>
          <a:ln w="3175">
            <a:solidFill>
              <a:schemeClr val="accent1"/>
            </a:solidFill>
            <a:miter lim="800000"/>
            <a:headEnd/>
            <a:tailEnd/>
          </a:ln>
          <a:effectLst/>
        </p:spPr>
        <p:txBody>
          <a:bodyPr wrap="none" anchor="ctr"/>
          <a:lstStyle/>
          <a:p>
            <a:pPr>
              <a:defRPr/>
            </a:pPr>
            <a:endParaRPr lang="en-US" dirty="0">
              <a:latin typeface="Arial" charset="0"/>
              <a:cs typeface="Arial" charset="0"/>
            </a:endParaRPr>
          </a:p>
        </p:txBody>
      </p:sp>
      <p:sp>
        <p:nvSpPr>
          <p:cNvPr id="1028" name="Rectangle 4"/>
          <p:cNvSpPr>
            <a:spLocks noGrp="1" noChangeArrowheads="1"/>
          </p:cNvSpPr>
          <p:nvPr>
            <p:ph type="title"/>
          </p:nvPr>
        </p:nvSpPr>
        <p:spPr bwMode="auto">
          <a:xfrm>
            <a:off x="153988" y="533400"/>
            <a:ext cx="8761412" cy="498475"/>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9" name="Rectangle 5"/>
          <p:cNvSpPr>
            <a:spLocks noGrp="1" noChangeArrowheads="1"/>
          </p:cNvSpPr>
          <p:nvPr>
            <p:ph type="body" idx="1"/>
          </p:nvPr>
        </p:nvSpPr>
        <p:spPr bwMode="auto">
          <a:xfrm>
            <a:off x="381000" y="1600200"/>
            <a:ext cx="83058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p:txBody>
      </p:sp>
      <p:sp>
        <p:nvSpPr>
          <p:cNvPr id="4105" name="Rectangle 9"/>
          <p:cNvSpPr>
            <a:spLocks noGrp="1" noChangeArrowheads="1"/>
          </p:cNvSpPr>
          <p:nvPr>
            <p:ph type="sldNum" sz="quarter" idx="4"/>
          </p:nvPr>
        </p:nvSpPr>
        <p:spPr bwMode="black">
          <a:xfrm>
            <a:off x="153988" y="6502400"/>
            <a:ext cx="1006475" cy="3206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latin typeface="Arial" charset="0"/>
                <a:cs typeface="Arial" charset="0"/>
              </a:defRPr>
            </a:lvl1pPr>
          </a:lstStyle>
          <a:p>
            <a:fld id="{09A92F4B-2D63-4A00-BAD5-B8AAF58F08A0}" type="slidenum">
              <a:rPr lang="en-US" smtClean="0"/>
              <a:t>‹#›</a:t>
            </a:fld>
            <a:endParaRPr lang="en-US"/>
          </a:p>
        </p:txBody>
      </p:sp>
      <p:sp>
        <p:nvSpPr>
          <p:cNvPr id="4122" name="Line 26"/>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23" name="Line 27"/>
          <p:cNvSpPr>
            <a:spLocks noChangeShapeType="1"/>
          </p:cNvSpPr>
          <p:nvPr/>
        </p:nvSpPr>
        <p:spPr bwMode="black">
          <a:xfrm>
            <a:off x="1447800" y="6475413"/>
            <a:ext cx="0" cy="192087"/>
          </a:xfrm>
          <a:prstGeom prst="line">
            <a:avLst/>
          </a:prstGeom>
          <a:noFill/>
          <a:ln w="9525">
            <a:solidFill>
              <a:schemeClr val="tx1"/>
            </a:solidFill>
            <a:round/>
            <a:headEnd/>
            <a:tailEnd/>
          </a:ln>
          <a:effectLst/>
        </p:spPr>
        <p:txBody>
          <a:bodyPr wrap="none" anchor="ctr"/>
          <a:lstStyle/>
          <a:p>
            <a:pPr>
              <a:defRPr/>
            </a:pPr>
            <a:endParaRPr lang="en-US" dirty="0">
              <a:latin typeface="Arial" charset="0"/>
              <a:cs typeface="Arial" charset="0"/>
            </a:endParaRPr>
          </a:p>
        </p:txBody>
      </p:sp>
      <p:sp>
        <p:nvSpPr>
          <p:cNvPr id="4104" name="Rectangle 8"/>
          <p:cNvSpPr>
            <a:spLocks noChangeArrowheads="1"/>
          </p:cNvSpPr>
          <p:nvPr/>
        </p:nvSpPr>
        <p:spPr bwMode="black">
          <a:xfrm>
            <a:off x="5691188" y="6499225"/>
            <a:ext cx="3340100" cy="244475"/>
          </a:xfrm>
          <a:prstGeom prst="rect">
            <a:avLst/>
          </a:prstGeom>
          <a:noFill/>
          <a:ln w="9525">
            <a:noFill/>
            <a:miter lim="800000"/>
            <a:headEnd/>
            <a:tailEnd/>
          </a:ln>
          <a:effectLst/>
        </p:spPr>
        <p:txBody>
          <a:bodyPr>
            <a:spAutoFit/>
          </a:bodyPr>
          <a:lstStyle/>
          <a:p>
            <a:pPr algn="r" eaLnBrk="0" hangingPunct="0"/>
            <a:r>
              <a:rPr lang="en-US" altLang="en-US" sz="1000" dirty="0"/>
              <a:t>© 2017 UPES</a:t>
            </a:r>
          </a:p>
        </p:txBody>
      </p:sp>
      <p:sp>
        <p:nvSpPr>
          <p:cNvPr id="4103" name="Rectangle 7"/>
          <p:cNvSpPr>
            <a:spLocks noChangeArrowheads="1"/>
          </p:cNvSpPr>
          <p:nvPr/>
        </p:nvSpPr>
        <p:spPr bwMode="black">
          <a:xfrm>
            <a:off x="1447800" y="6502400"/>
            <a:ext cx="5940425" cy="244475"/>
          </a:xfrm>
          <a:prstGeom prst="rect">
            <a:avLst/>
          </a:prstGeom>
          <a:noFill/>
          <a:ln w="9525">
            <a:noFill/>
            <a:miter lim="800000"/>
            <a:headEnd/>
            <a:tailEnd/>
          </a:ln>
          <a:effectLst/>
        </p:spPr>
        <p:txBody>
          <a:bodyPr>
            <a:spAutoFit/>
          </a:bodyPr>
          <a:lstStyle/>
          <a:p>
            <a:pPr eaLnBrk="0" hangingPunct="0"/>
            <a:r>
              <a:rPr lang="en-US" altLang="en-US" sz="1000" dirty="0"/>
              <a:t>Jan 2017</a:t>
            </a: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42994" y="0"/>
            <a:ext cx="883589" cy="384629"/>
          </a:xfrm>
          <a:prstGeom prst="rect">
            <a:avLst/>
          </a:prstGeom>
        </p:spPr>
      </p:pic>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rtl="0" eaLnBrk="1" fontAlgn="base" hangingPunct="1">
        <a:lnSpc>
          <a:spcPct val="90000"/>
        </a:lnSpc>
        <a:spcBef>
          <a:spcPct val="0"/>
        </a:spcBef>
        <a:spcAft>
          <a:spcPct val="0"/>
        </a:spcAft>
        <a:defRPr sz="2800">
          <a:solidFill>
            <a:schemeClr val="accent1"/>
          </a:solidFill>
          <a:latin typeface="+mj-lt"/>
          <a:ea typeface="+mj-ea"/>
          <a:cs typeface="+mj-cs"/>
        </a:defRPr>
      </a:lvl1pPr>
      <a:lvl2pPr algn="l" rtl="0" eaLnBrk="1" fontAlgn="base" hangingPunct="1">
        <a:lnSpc>
          <a:spcPct val="90000"/>
        </a:lnSpc>
        <a:spcBef>
          <a:spcPct val="0"/>
        </a:spcBef>
        <a:spcAft>
          <a:spcPct val="0"/>
        </a:spcAft>
        <a:defRPr sz="2800">
          <a:solidFill>
            <a:schemeClr val="accent1"/>
          </a:solidFill>
          <a:latin typeface="Arial" charset="0"/>
          <a:cs typeface="Arial" charset="0"/>
        </a:defRPr>
      </a:lvl2pPr>
      <a:lvl3pPr algn="l" rtl="0" eaLnBrk="1" fontAlgn="base" hangingPunct="1">
        <a:lnSpc>
          <a:spcPct val="90000"/>
        </a:lnSpc>
        <a:spcBef>
          <a:spcPct val="0"/>
        </a:spcBef>
        <a:spcAft>
          <a:spcPct val="0"/>
        </a:spcAft>
        <a:defRPr sz="2800">
          <a:solidFill>
            <a:schemeClr val="accent1"/>
          </a:solidFill>
          <a:latin typeface="Arial" charset="0"/>
          <a:cs typeface="Arial" charset="0"/>
        </a:defRPr>
      </a:lvl3pPr>
      <a:lvl4pPr algn="l" rtl="0" eaLnBrk="1" fontAlgn="base" hangingPunct="1">
        <a:lnSpc>
          <a:spcPct val="90000"/>
        </a:lnSpc>
        <a:spcBef>
          <a:spcPct val="0"/>
        </a:spcBef>
        <a:spcAft>
          <a:spcPct val="0"/>
        </a:spcAft>
        <a:defRPr sz="2800">
          <a:solidFill>
            <a:schemeClr val="accent1"/>
          </a:solidFill>
          <a:latin typeface="Arial" charset="0"/>
          <a:cs typeface="Arial" charset="0"/>
        </a:defRPr>
      </a:lvl4pPr>
      <a:lvl5pPr algn="l" rtl="0" eaLnBrk="1" fontAlgn="base" hangingPunct="1">
        <a:lnSpc>
          <a:spcPct val="90000"/>
        </a:lnSpc>
        <a:spcBef>
          <a:spcPct val="0"/>
        </a:spcBef>
        <a:spcAft>
          <a:spcPct val="0"/>
        </a:spcAft>
        <a:defRPr sz="2800">
          <a:solidFill>
            <a:schemeClr val="accent1"/>
          </a:solidFill>
          <a:latin typeface="Arial" charset="0"/>
          <a:cs typeface="Arial" charset="0"/>
        </a:defRPr>
      </a:lvl5pPr>
      <a:lvl6pPr marL="457200" algn="l" rtl="0" eaLnBrk="1" fontAlgn="base" hangingPunct="1">
        <a:lnSpc>
          <a:spcPct val="90000"/>
        </a:lnSpc>
        <a:spcBef>
          <a:spcPct val="0"/>
        </a:spcBef>
        <a:spcAft>
          <a:spcPct val="0"/>
        </a:spcAft>
        <a:defRPr sz="2800">
          <a:solidFill>
            <a:schemeClr val="accent1"/>
          </a:solidFill>
          <a:latin typeface="Arial" charset="0"/>
          <a:cs typeface="Arial" charset="0"/>
        </a:defRPr>
      </a:lvl6pPr>
      <a:lvl7pPr marL="914400" algn="l" rtl="0" eaLnBrk="1" fontAlgn="base" hangingPunct="1">
        <a:lnSpc>
          <a:spcPct val="90000"/>
        </a:lnSpc>
        <a:spcBef>
          <a:spcPct val="0"/>
        </a:spcBef>
        <a:spcAft>
          <a:spcPct val="0"/>
        </a:spcAft>
        <a:defRPr sz="2800">
          <a:solidFill>
            <a:schemeClr val="accent1"/>
          </a:solidFill>
          <a:latin typeface="Arial" charset="0"/>
          <a:cs typeface="Arial" charset="0"/>
        </a:defRPr>
      </a:lvl7pPr>
      <a:lvl8pPr marL="1371600" algn="l" rtl="0" eaLnBrk="1" fontAlgn="base" hangingPunct="1">
        <a:lnSpc>
          <a:spcPct val="90000"/>
        </a:lnSpc>
        <a:spcBef>
          <a:spcPct val="0"/>
        </a:spcBef>
        <a:spcAft>
          <a:spcPct val="0"/>
        </a:spcAft>
        <a:defRPr sz="2800">
          <a:solidFill>
            <a:schemeClr val="accent1"/>
          </a:solidFill>
          <a:latin typeface="Arial" charset="0"/>
          <a:cs typeface="Arial" charset="0"/>
        </a:defRPr>
      </a:lvl8pPr>
      <a:lvl9pPr marL="1828800" algn="l" rtl="0" eaLnBrk="1" fontAlgn="base" hangingPunct="1">
        <a:lnSpc>
          <a:spcPct val="90000"/>
        </a:lnSpc>
        <a:spcBef>
          <a:spcPct val="0"/>
        </a:spcBef>
        <a:spcAft>
          <a:spcPct val="0"/>
        </a:spcAft>
        <a:defRPr sz="2800">
          <a:solidFill>
            <a:schemeClr val="accent1"/>
          </a:solidFill>
          <a:latin typeface="Arial" charset="0"/>
          <a:cs typeface="Arial" charset="0"/>
        </a:defRPr>
      </a:lvl9pPr>
    </p:titleStyle>
    <p:bodyStyle>
      <a:lvl1pPr marL="228600" indent="-228600" algn="l" rtl="0" eaLnBrk="1" fontAlgn="base" hangingPunct="1">
        <a:spcBef>
          <a:spcPct val="50000"/>
        </a:spcBef>
        <a:spcAft>
          <a:spcPct val="0"/>
        </a:spcAft>
        <a:buClr>
          <a:schemeClr val="accent2"/>
        </a:buClr>
        <a:buFont typeface="Wingdings" pitchFamily="2" charset="2"/>
        <a:buChar char="§"/>
        <a:defRPr sz="2000">
          <a:solidFill>
            <a:schemeClr val="bg1"/>
          </a:solidFill>
          <a:latin typeface="+mn-lt"/>
          <a:ea typeface="+mn-ea"/>
          <a:cs typeface="+mn-cs"/>
        </a:defRPr>
      </a:lvl1pPr>
      <a:lvl2pPr marL="750888" indent="-285750" algn="l" rtl="0" eaLnBrk="1" fontAlgn="base" hangingPunct="1">
        <a:spcBef>
          <a:spcPct val="25000"/>
        </a:spcBef>
        <a:spcAft>
          <a:spcPct val="15000"/>
        </a:spcAft>
        <a:buClr>
          <a:schemeClr val="accent2"/>
        </a:buClr>
        <a:buSzPct val="80000"/>
        <a:buFont typeface="Arial" pitchFamily="34" charset="0"/>
        <a:buChar char="►"/>
        <a:defRPr sz="2800">
          <a:solidFill>
            <a:schemeClr val="bg1"/>
          </a:solidFill>
          <a:latin typeface="+mn-lt"/>
          <a:cs typeface="+mn-cs"/>
        </a:defRPr>
      </a:lvl2pPr>
      <a:lvl3pPr marL="1143000" indent="-228600" algn="l" rtl="0" eaLnBrk="1" fontAlgn="base" hangingPunct="1">
        <a:spcBef>
          <a:spcPct val="20000"/>
        </a:spcBef>
        <a:spcAft>
          <a:spcPct val="0"/>
        </a:spcAft>
        <a:buClr>
          <a:schemeClr val="accent2"/>
        </a:buClr>
        <a:buFont typeface="Arial" pitchFamily="34" charset="0"/>
        <a:buChar char="–"/>
        <a:defRPr sz="2400">
          <a:solidFill>
            <a:schemeClr val="bg1"/>
          </a:solidFill>
          <a:latin typeface="+mn-lt"/>
          <a:cs typeface="+mn-cs"/>
        </a:defRPr>
      </a:lvl3pPr>
      <a:lvl4pPr marL="1600200" indent="-228600" algn="l" rtl="0" eaLnBrk="1" fontAlgn="base" hangingPunct="1">
        <a:spcBef>
          <a:spcPct val="20000"/>
        </a:spcBef>
        <a:spcAft>
          <a:spcPct val="0"/>
        </a:spcAft>
        <a:buClr>
          <a:schemeClr val="accent2"/>
        </a:buClr>
        <a:buChar char="•"/>
        <a:defRPr sz="2000">
          <a:solidFill>
            <a:schemeClr val="bg1"/>
          </a:solidFill>
          <a:latin typeface="+mn-lt"/>
          <a:cs typeface="+mn-cs"/>
        </a:defRPr>
      </a:lvl4pPr>
      <a:lvl5pPr marL="2057400" indent="-228600" algn="l" rtl="0" eaLnBrk="1" fontAlgn="base" hangingPunct="1">
        <a:spcBef>
          <a:spcPct val="20000"/>
        </a:spcBef>
        <a:spcAft>
          <a:spcPct val="0"/>
        </a:spcAft>
        <a:buClr>
          <a:schemeClr val="accent2"/>
        </a:buClr>
        <a:buFont typeface="Arial" pitchFamily="34" charset="0"/>
        <a:buChar char="»"/>
        <a:defRPr sz="1600">
          <a:solidFill>
            <a:schemeClr val="bg1"/>
          </a:solidFill>
          <a:latin typeface="+mn-lt"/>
          <a:cs typeface="+mn-cs"/>
        </a:defRPr>
      </a:lvl5pPr>
      <a:lvl6pPr marL="25146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6pPr>
      <a:lvl7pPr marL="29718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7pPr>
      <a:lvl8pPr marL="34290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8pPr>
      <a:lvl9pPr marL="3886200" indent="-228600" algn="l" rtl="0" eaLnBrk="1" fontAlgn="base" hangingPunct="1">
        <a:spcBef>
          <a:spcPct val="20000"/>
        </a:spcBef>
        <a:spcAft>
          <a:spcPct val="0"/>
        </a:spcAft>
        <a:buClr>
          <a:schemeClr val="accent2"/>
        </a:buClr>
        <a:buFont typeface="Arial" charset="0"/>
        <a:defRPr sz="1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1200"/>
            <a:ext cx="7620000" cy="685800"/>
          </a:xfrm>
        </p:spPr>
        <p:txBody>
          <a:bodyPr/>
          <a:lstStyle/>
          <a:p>
            <a:r>
              <a:rPr lang="en-US" sz="3200" dirty="0"/>
              <a:t>    </a:t>
            </a:r>
            <a:r>
              <a:rPr lang="en-US" sz="2000" dirty="0"/>
              <a:t>SECURITY INFORMATION AND EVENT MANAGEMENT</a:t>
            </a:r>
            <a:endParaRPr lang="en-US" sz="3200" dirty="0"/>
          </a:p>
        </p:txBody>
      </p:sp>
      <p:sp>
        <p:nvSpPr>
          <p:cNvPr id="3" name="Subtitle 2"/>
          <p:cNvSpPr>
            <a:spLocks noGrp="1"/>
          </p:cNvSpPr>
          <p:nvPr>
            <p:ph type="subTitle" idx="1"/>
          </p:nvPr>
        </p:nvSpPr>
        <p:spPr>
          <a:xfrm>
            <a:off x="2018506" y="5257801"/>
            <a:ext cx="5441950" cy="762000"/>
          </a:xfrm>
        </p:spPr>
        <p:txBody>
          <a:bodyPr numCol="1"/>
          <a:lstStyle/>
          <a:p>
            <a:r>
              <a:rPr lang="en-US" sz="1600" dirty="0">
                <a:solidFill>
                  <a:schemeClr val="bg1"/>
                </a:solidFill>
              </a:rPr>
              <a:t>Bineek Raja, Vikash Anand, Vandana Sharma, Mohit Pandey</a:t>
            </a:r>
          </a:p>
          <a:p>
            <a:r>
              <a:rPr lang="en-US" sz="1600" dirty="0">
                <a:solidFill>
                  <a:schemeClr val="bg1"/>
                </a:solidFill>
              </a:rPr>
              <a:t>B-Tech CSE BFSI – 7</a:t>
            </a:r>
            <a:r>
              <a:rPr lang="en-US" sz="1600" baseline="30000" dirty="0">
                <a:solidFill>
                  <a:schemeClr val="bg1"/>
                </a:solidFill>
              </a:rPr>
              <a:t>th </a:t>
            </a:r>
            <a:r>
              <a:rPr lang="en-US" sz="1600" dirty="0">
                <a:solidFill>
                  <a:schemeClr val="bg1"/>
                </a:solidFill>
              </a:rPr>
              <a:t> Semester  </a:t>
            </a:r>
          </a:p>
        </p:txBody>
      </p:sp>
      <p:sp>
        <p:nvSpPr>
          <p:cNvPr id="4" name="TextBox 3"/>
          <p:cNvSpPr txBox="1"/>
          <p:nvPr/>
        </p:nvSpPr>
        <p:spPr>
          <a:xfrm>
            <a:off x="5867400" y="4724400"/>
            <a:ext cx="2819400" cy="369332"/>
          </a:xfrm>
          <a:prstGeom prst="rect">
            <a:avLst/>
          </a:prstGeom>
          <a:noFill/>
        </p:spPr>
        <p:txBody>
          <a:bodyPr wrap="square" rtlCol="0">
            <a:spAutoFit/>
          </a:bodyPr>
          <a:lstStyle/>
          <a:p>
            <a:r>
              <a:rPr lang="en-IN" dirty="0">
                <a:solidFill>
                  <a:schemeClr val="bg1"/>
                </a:solidFill>
              </a:rPr>
              <a:t>Mentor – Mr. </a:t>
            </a:r>
            <a:r>
              <a:rPr lang="en-IN" dirty="0" err="1">
                <a:solidFill>
                  <a:schemeClr val="bg1"/>
                </a:solidFill>
              </a:rPr>
              <a:t>Jatin</a:t>
            </a:r>
            <a:r>
              <a:rPr lang="en-IN" dirty="0">
                <a:solidFill>
                  <a:schemeClr val="bg1"/>
                </a:solidFill>
              </a:rPr>
              <a:t> </a:t>
            </a:r>
            <a:r>
              <a:rPr lang="en-IN" dirty="0" err="1">
                <a:solidFill>
                  <a:schemeClr val="bg1"/>
                </a:solidFill>
              </a:rPr>
              <a:t>Sethi</a:t>
            </a:r>
            <a:endParaRPr lang="en-IN" dirty="0">
              <a:solidFill>
                <a:schemeClr val="bg1"/>
              </a:solidFill>
            </a:endParaRPr>
          </a:p>
        </p:txBody>
      </p:sp>
    </p:spTree>
    <p:extLst>
      <p:ext uri="{BB962C8B-B14F-4D97-AF65-F5344CB8AC3E}">
        <p14:creationId xmlns:p14="http://schemas.microsoft.com/office/powerpoint/2010/main" val="26062551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381794" y="1219200"/>
            <a:ext cx="8305800" cy="5029200"/>
          </a:xfrm>
        </p:spPr>
        <p:txBody>
          <a:bodyPr/>
          <a:lstStyle/>
          <a:p>
            <a:pPr lvl="0"/>
            <a:r>
              <a:rPr lang="en-US" dirty="0"/>
              <a:t>“</a:t>
            </a:r>
            <a:r>
              <a:rPr lang="en-US" i="1" dirty="0"/>
              <a:t>Successful SIEM and Log Management Strategies for Audit and Compliance</a:t>
            </a:r>
            <a:r>
              <a:rPr lang="en-US" dirty="0"/>
              <a:t>” Swift, David, 4 November 2010</a:t>
            </a:r>
          </a:p>
          <a:p>
            <a:pPr lvl="0"/>
            <a:r>
              <a:rPr lang="en-US" dirty="0"/>
              <a:t>“</a:t>
            </a:r>
            <a:r>
              <a:rPr lang="en-US" i="1" dirty="0"/>
              <a:t>Magic Quadrant for Security Information and Event Management” </a:t>
            </a:r>
            <a:r>
              <a:rPr lang="en-US" dirty="0" err="1"/>
              <a:t>Bussa</a:t>
            </a:r>
            <a:r>
              <a:rPr lang="en-US" dirty="0"/>
              <a:t>, Toby &amp; Kavanagh, Kelly, 10 August 2016</a:t>
            </a:r>
          </a:p>
          <a:p>
            <a:pPr marL="0" indent="0">
              <a:buNone/>
            </a:pPr>
            <a:endParaRPr lang="en-IN" dirty="0"/>
          </a:p>
        </p:txBody>
      </p:sp>
    </p:spTree>
    <p:extLst>
      <p:ext uri="{BB962C8B-B14F-4D97-AF65-F5344CB8AC3E}">
        <p14:creationId xmlns:p14="http://schemas.microsoft.com/office/powerpoint/2010/main" val="40077313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819400"/>
            <a:ext cx="2680542" cy="830997"/>
          </a:xfrm>
          <a:prstGeom prst="rect">
            <a:avLst/>
          </a:prstGeom>
          <a:noFill/>
        </p:spPr>
        <p:txBody>
          <a:bodyPr wrap="none" rtlCol="0">
            <a:spAutoFit/>
          </a:bodyPr>
          <a:lstStyle/>
          <a:p>
            <a:r>
              <a:rPr lang="en-IN" sz="4800" dirty="0">
                <a:solidFill>
                  <a:schemeClr val="bg2">
                    <a:lumMod val="75000"/>
                  </a:schemeClr>
                </a:solidFill>
              </a:rPr>
              <a:t>Thankyou</a:t>
            </a:r>
          </a:p>
        </p:txBody>
      </p:sp>
    </p:spTree>
    <p:extLst>
      <p:ext uri="{BB962C8B-B14F-4D97-AF65-F5344CB8AC3E}">
        <p14:creationId xmlns:p14="http://schemas.microsoft.com/office/powerpoint/2010/main" val="28772636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lstStyle/>
          <a:p>
            <a:r>
              <a:rPr lang="en-IN" b="1" dirty="0"/>
              <a:t>Security information and event management (SIEM)</a:t>
            </a:r>
            <a:r>
              <a:rPr lang="en-IN" dirty="0"/>
              <a:t> technology supports threat detection and security incident response through the real-time collection and historical analysis of security events from a wide variety of event and contextual data sources. The core capabilities of SIEM technology are a broad scope of event collection and the ability to correlate and </a:t>
            </a:r>
            <a:r>
              <a:rPr lang="en-IN" dirty="0" err="1"/>
              <a:t>analyze</a:t>
            </a:r>
            <a:r>
              <a:rPr lang="en-IN" dirty="0"/>
              <a:t> events across disparate sources. There is a need to provide cost effective open source application that can provide threat detection through real time analysis of security alerts generated by network components which would be helpful for small organisations. </a:t>
            </a:r>
            <a:endParaRPr lang="en-US" dirty="0"/>
          </a:p>
          <a:p>
            <a:r>
              <a:rPr lang="en-US" dirty="0"/>
              <a:t>This application will provide real-time monitoring, correlation of events, notifications, console views and provides long-term storage as well as analysis, manipulation based on reporting of log data and security records.</a:t>
            </a:r>
          </a:p>
        </p:txBody>
      </p:sp>
    </p:spTree>
    <p:extLst>
      <p:ext uri="{BB962C8B-B14F-4D97-AF65-F5344CB8AC3E}">
        <p14:creationId xmlns:p14="http://schemas.microsoft.com/office/powerpoint/2010/main" val="196422985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lstStyle/>
          <a:p>
            <a:r>
              <a:rPr lang="en-IN" sz="1400" dirty="0"/>
              <a:t>Security information and event management (SIEM) software products and services combine security information management (SIM) and security event management (SEM). They provide real-time analysis of security alerts generated by network hardware and applications.</a:t>
            </a:r>
            <a:endParaRPr lang="en-US" sz="1400" dirty="0"/>
          </a:p>
          <a:p>
            <a:r>
              <a:rPr lang="en-IN" sz="1400" dirty="0"/>
              <a:t>The segment of security management that deals with real-time monitoring, correlation of events, notifications and console views is known as security event management (SEM). The second area provides long-term storage as well as analysis, manipulation and reporting of log data and security records of the type collated by SEM software, and is known as security information management (SIM).</a:t>
            </a:r>
            <a:endParaRPr lang="en-US" sz="1400" dirty="0"/>
          </a:p>
          <a:p>
            <a:r>
              <a:rPr lang="en-IN" sz="1400" dirty="0"/>
              <a:t>The term security information event management (SIEM), coined by Mark Nicolett and Amrit Williams of Gartner in 2005,</a:t>
            </a:r>
            <a:endParaRPr lang="en-US" sz="1400" dirty="0"/>
          </a:p>
          <a:p>
            <a:pPr marL="342900" lvl="0" indent="-342900">
              <a:buFont typeface="+mj-lt"/>
              <a:buAutoNum type="arabicPeriod"/>
            </a:pPr>
            <a:r>
              <a:rPr lang="en-IN" sz="1400" dirty="0"/>
              <a:t>The product capabilities of gathering, </a:t>
            </a:r>
            <a:r>
              <a:rPr lang="en-IN" sz="1400" dirty="0" err="1"/>
              <a:t>analyzing</a:t>
            </a:r>
            <a:r>
              <a:rPr lang="en-IN" sz="1400" dirty="0"/>
              <a:t> and presenting information from network and security devices</a:t>
            </a:r>
            <a:endParaRPr lang="en-US" sz="1400" dirty="0"/>
          </a:p>
          <a:p>
            <a:pPr marL="342900" lvl="0" indent="-342900">
              <a:buFont typeface="+mj-lt"/>
              <a:buAutoNum type="arabicPeriod"/>
            </a:pPr>
            <a:r>
              <a:rPr lang="en-IN" sz="1400" dirty="0"/>
              <a:t>Identity and access-management applications</a:t>
            </a:r>
            <a:endParaRPr lang="en-US" sz="1400" dirty="0"/>
          </a:p>
          <a:p>
            <a:pPr marL="342900" lvl="0" indent="-342900">
              <a:buFont typeface="+mj-lt"/>
              <a:buAutoNum type="arabicPeriod"/>
            </a:pPr>
            <a:r>
              <a:rPr lang="en-IN" sz="1400" dirty="0"/>
              <a:t>Vulnerability management and policy-compliance tools</a:t>
            </a:r>
            <a:endParaRPr lang="en-US" sz="1400" dirty="0"/>
          </a:p>
          <a:p>
            <a:pPr marL="342900" lvl="0" indent="-342900">
              <a:buFont typeface="+mj-lt"/>
              <a:buAutoNum type="arabicPeriod"/>
            </a:pPr>
            <a:r>
              <a:rPr lang="en-IN" sz="1400" dirty="0"/>
              <a:t>Operating-system, database and application logs</a:t>
            </a:r>
            <a:endParaRPr lang="en-US" sz="1400" dirty="0"/>
          </a:p>
          <a:p>
            <a:pPr marL="342900" lvl="0" indent="-342900">
              <a:buFont typeface="+mj-lt"/>
              <a:buAutoNum type="arabicPeriod"/>
            </a:pPr>
            <a:r>
              <a:rPr lang="en-IN" sz="1400" dirty="0"/>
              <a:t>External threat data</a:t>
            </a:r>
            <a:endParaRPr lang="en-US" sz="1400" dirty="0"/>
          </a:p>
          <a:p>
            <a:pPr marL="0" indent="0">
              <a:buNone/>
            </a:pPr>
            <a:endParaRPr lang="en-US" sz="1400" dirty="0"/>
          </a:p>
          <a:p>
            <a:r>
              <a:rPr lang="en-IN" sz="1400" dirty="0"/>
              <a:t>A key focus is to monitor and help manage user and service privileges, directory services and other system-configuration changes; as well as providing log auditing and review and incident response.</a:t>
            </a:r>
            <a:endParaRPr lang="en-US" sz="1400" dirty="0"/>
          </a:p>
        </p:txBody>
      </p:sp>
    </p:spTree>
    <p:extLst>
      <p:ext uri="{BB962C8B-B14F-4D97-AF65-F5344CB8AC3E}">
        <p14:creationId xmlns:p14="http://schemas.microsoft.com/office/powerpoint/2010/main" val="33432606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a:t>
            </a:r>
          </a:p>
        </p:txBody>
      </p:sp>
      <p:sp>
        <p:nvSpPr>
          <p:cNvPr id="3" name="Content Placeholder 2"/>
          <p:cNvSpPr>
            <a:spLocks noGrp="1"/>
          </p:cNvSpPr>
          <p:nvPr>
            <p:ph idx="1"/>
          </p:nvPr>
        </p:nvSpPr>
        <p:spPr>
          <a:xfrm>
            <a:off x="381794" y="1031875"/>
            <a:ext cx="8305800" cy="4800600"/>
          </a:xfrm>
        </p:spPr>
        <p:txBody>
          <a:bodyPr/>
          <a:lstStyle/>
          <a:p>
            <a:r>
              <a:rPr lang="en-IN" sz="1350" dirty="0"/>
              <a:t>SIEM or Security Information and Event Management is defined as a complex set of technologies brought together to provide a holistic view into a technical infrastructure. The SIEM gives you a holistic, unified view into not only your infrastructure but also workflow, compliance and log management. A SIEM can provide a multitude of capabilities and services efficiently.</a:t>
            </a:r>
            <a:endParaRPr lang="en-US" sz="1350" dirty="0"/>
          </a:p>
          <a:p>
            <a:r>
              <a:rPr lang="en-IN" sz="1350" dirty="0"/>
              <a:t>At its core, a SIEM provides:</a:t>
            </a:r>
            <a:endParaRPr lang="en-US" sz="1350" dirty="0"/>
          </a:p>
          <a:p>
            <a:pPr lvl="0"/>
            <a:r>
              <a:rPr lang="en-IN" sz="1350" b="1" dirty="0"/>
              <a:t>Event and Log collection:</a:t>
            </a:r>
            <a:r>
              <a:rPr lang="en-IN" sz="1350" dirty="0"/>
              <a:t> This may come in many forms, especially with in-house applications.</a:t>
            </a:r>
            <a:endParaRPr lang="en-US" sz="1350" dirty="0"/>
          </a:p>
          <a:p>
            <a:pPr lvl="0"/>
            <a:r>
              <a:rPr lang="en-IN" sz="1350" b="1" dirty="0"/>
              <a:t>Layered Centric Views or Heterogeneous:</a:t>
            </a:r>
            <a:r>
              <a:rPr lang="en-IN" sz="1350" dirty="0"/>
              <a:t> This is usually in the form of dashboards or “views,” referred to as a bird’s-eye view.</a:t>
            </a:r>
            <a:endParaRPr lang="en-US" sz="1350" dirty="0"/>
          </a:p>
          <a:p>
            <a:pPr lvl="0"/>
            <a:r>
              <a:rPr lang="en-IN" sz="1350" b="1" dirty="0"/>
              <a:t>Normalization:</a:t>
            </a:r>
            <a:r>
              <a:rPr lang="en-IN" sz="1350" dirty="0"/>
              <a:t> a two-part function. This includes translating computerized jargon to readable data to be displayed, and mapping data to user- or vendor-defined classifications/characterizations. This is sometimes referred to as “field mapping.”</a:t>
            </a:r>
            <a:endParaRPr lang="en-US" sz="1350" dirty="0"/>
          </a:p>
          <a:p>
            <a:pPr lvl="0"/>
            <a:r>
              <a:rPr lang="en-IN" sz="1350" b="1" dirty="0"/>
              <a:t>Correlation:</a:t>
            </a:r>
            <a:r>
              <a:rPr lang="en-IN" sz="1350" dirty="0"/>
              <a:t> This essentially gives the data context and forms relationships based on rules, architecture and alerts. This should be either historical or real-time.</a:t>
            </a:r>
            <a:endParaRPr lang="en-US" sz="1350" dirty="0"/>
          </a:p>
          <a:p>
            <a:pPr lvl="0"/>
            <a:r>
              <a:rPr lang="en-IN" sz="1350" b="1" dirty="0"/>
              <a:t>Adaptability (Scalable): </a:t>
            </a:r>
            <a:r>
              <a:rPr lang="en-IN" sz="1350" dirty="0"/>
              <a:t>This dumbs down to being able to speak the language regardless of source vendor, format, type, change or compliance requirement.</a:t>
            </a:r>
            <a:endParaRPr lang="en-US" sz="1350" dirty="0"/>
          </a:p>
          <a:p>
            <a:pPr lvl="0"/>
            <a:r>
              <a:rPr lang="en-IN" sz="1350" b="1" dirty="0"/>
              <a:t>Reporting and Alerting:</a:t>
            </a:r>
            <a:r>
              <a:rPr lang="en-IN" sz="1350" dirty="0"/>
              <a:t> This may be used to not only show value to executives but also provide automated verification of continuous monitoring, trends and auditing. Some would argue that the auditing aspect is an essential function but the SIEM alone does nothing – like a retired general with no troops or a SQL instance with no tables or data.</a:t>
            </a:r>
            <a:endParaRPr lang="en-US" sz="1350" dirty="0"/>
          </a:p>
          <a:p>
            <a:pPr lvl="0"/>
            <a:r>
              <a:rPr lang="en-IN" sz="1350" b="1" dirty="0"/>
              <a:t>Log Management:</a:t>
            </a:r>
            <a:r>
              <a:rPr lang="en-IN" sz="1350" dirty="0"/>
              <a:t> Allowing the capability for storing event and logs into a central location, while also allowing the application of compliance storage or retention requirements. (Again, many would argue this is a separate function, and I would disagree.)</a:t>
            </a:r>
            <a:endParaRPr lang="en-US" sz="1350" dirty="0"/>
          </a:p>
          <a:p>
            <a:pPr marL="0" indent="0">
              <a:buNone/>
            </a:pPr>
            <a:endParaRPr lang="en-IN" sz="1350" dirty="0"/>
          </a:p>
        </p:txBody>
      </p:sp>
    </p:spTree>
    <p:extLst>
      <p:ext uri="{BB962C8B-B14F-4D97-AF65-F5344CB8AC3E}">
        <p14:creationId xmlns:p14="http://schemas.microsoft.com/office/powerpoint/2010/main" val="213962482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pPr lvl="0"/>
            <a:r>
              <a:rPr lang="en-IN" dirty="0"/>
              <a:t>There is a need to provide cost effective open source application that can provide threat detection through real time analysis of security alerts generated by network components which would be helpful for small organisations. </a:t>
            </a:r>
            <a:endParaRPr lang="en-US" dirty="0"/>
          </a:p>
          <a:p>
            <a:pPr marL="0" indent="0">
              <a:buNone/>
            </a:pPr>
            <a:endParaRPr lang="en-IN" dirty="0"/>
          </a:p>
        </p:txBody>
      </p:sp>
    </p:spTree>
    <p:extLst>
      <p:ext uri="{BB962C8B-B14F-4D97-AF65-F5344CB8AC3E}">
        <p14:creationId xmlns:p14="http://schemas.microsoft.com/office/powerpoint/2010/main" val="13143940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lstStyle/>
          <a:p>
            <a:pPr lvl="0"/>
            <a:r>
              <a:rPr lang="en-IN" dirty="0"/>
              <a:t>To develop an application which can provide real-time monitoring, correlation of events, notifications, console views and provides long-term storage as well as analysis, manipulation and reporting of log data and security records.</a:t>
            </a:r>
            <a:endParaRPr lang="en-US" dirty="0"/>
          </a:p>
          <a:p>
            <a:pPr marL="0" indent="0">
              <a:buNone/>
            </a:pPr>
            <a:endParaRPr lang="en-IN" dirty="0"/>
          </a:p>
        </p:txBody>
      </p:sp>
    </p:spTree>
    <p:extLst>
      <p:ext uri="{BB962C8B-B14F-4D97-AF65-F5344CB8AC3E}">
        <p14:creationId xmlns:p14="http://schemas.microsoft.com/office/powerpoint/2010/main" val="39011471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lstStyle/>
          <a:p>
            <a:pPr marL="0" indent="0">
              <a:buNone/>
            </a:pPr>
            <a:r>
              <a:rPr lang="en-US" dirty="0"/>
              <a:t>We are using ITERATIVE WATERFALL MODEL due to large data size and complexity of our project.</a:t>
            </a:r>
            <a:r>
              <a:rPr lang="en-US" b="1" dirty="0"/>
              <a:t>		</a:t>
            </a:r>
            <a:endParaRPr lang="en-IN" dirty="0"/>
          </a:p>
          <a:p>
            <a:pPr marL="0" indent="0">
              <a:buNone/>
            </a:pPr>
            <a:r>
              <a:rPr lang="en-US" b="1" dirty="0"/>
              <a:t> </a:t>
            </a:r>
            <a:endParaRPr lang="en-IN" dirty="0"/>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162800" cy="3200400"/>
          </a:xfrm>
          <a:prstGeom prst="rect">
            <a:avLst/>
          </a:prstGeom>
          <a:noFill/>
        </p:spPr>
      </p:pic>
    </p:spTree>
    <p:extLst>
      <p:ext uri="{BB962C8B-B14F-4D97-AF65-F5344CB8AC3E}">
        <p14:creationId xmlns:p14="http://schemas.microsoft.com/office/powerpoint/2010/main" val="6398519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4800" y="685800"/>
            <a:ext cx="8534400" cy="4648200"/>
          </a:xfrm>
          <a:prstGeom prst="rect">
            <a:avLst/>
          </a:prstGeom>
        </p:spPr>
      </p:pic>
    </p:spTree>
    <p:extLst>
      <p:ext uri="{BB962C8B-B14F-4D97-AF65-F5344CB8AC3E}">
        <p14:creationId xmlns:p14="http://schemas.microsoft.com/office/powerpoint/2010/main" val="40962429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94" y="457200"/>
            <a:ext cx="8761412" cy="498475"/>
          </a:xfrm>
        </p:spPr>
        <p:txBody>
          <a:bodyPr/>
          <a:lstStyle/>
          <a:p>
            <a:r>
              <a:rPr lang="en-IN" dirty="0"/>
              <a:t>Pert Chart</a:t>
            </a:r>
          </a:p>
        </p:txBody>
      </p:sp>
      <p:pic>
        <p:nvPicPr>
          <p:cNvPr id="4" name="Picture 3"/>
          <p:cNvPicPr>
            <a:picLocks noChangeAspect="1"/>
          </p:cNvPicPr>
          <p:nvPr/>
        </p:nvPicPr>
        <p:blipFill>
          <a:blip r:embed="rId2"/>
          <a:stretch>
            <a:fillRect/>
          </a:stretch>
        </p:blipFill>
        <p:spPr>
          <a:xfrm>
            <a:off x="228600" y="1600200"/>
            <a:ext cx="8686006" cy="3429000"/>
          </a:xfrm>
          <a:prstGeom prst="rect">
            <a:avLst/>
          </a:prstGeom>
        </p:spPr>
      </p:pic>
    </p:spTree>
    <p:extLst>
      <p:ext uri="{BB962C8B-B14F-4D97-AF65-F5344CB8AC3E}">
        <p14:creationId xmlns:p14="http://schemas.microsoft.com/office/powerpoint/2010/main" val="3339821541"/>
      </p:ext>
    </p:extLst>
  </p:cSld>
  <p:clrMapOvr>
    <a:masterClrMapping/>
  </p:clrMapOvr>
  <p:transition/>
</p:sld>
</file>

<file path=ppt/theme/theme1.xml><?xml version="1.0" encoding="utf-8"?>
<a:theme xmlns:a="http://schemas.openxmlformats.org/drawingml/2006/main" name="Theme1">
  <a:themeElements>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fontScheme name="Custom 1">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Pearl Basic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156</TotalTime>
  <Words>161</Words>
  <Application>Microsoft Office PowerPoint</Application>
  <PresentationFormat>On-screen Show (4:3)</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Theme1</vt:lpstr>
      <vt:lpstr>    SECURITY INFORMATION AND EVENT MANAGEMENT</vt:lpstr>
      <vt:lpstr>Abstract</vt:lpstr>
      <vt:lpstr>Introduction</vt:lpstr>
      <vt:lpstr>Literature Review</vt:lpstr>
      <vt:lpstr>Problem Statement</vt:lpstr>
      <vt:lpstr>Objective</vt:lpstr>
      <vt:lpstr>Methodology</vt:lpstr>
      <vt:lpstr>PowerPoint Presentation</vt:lpstr>
      <vt:lpstr>Pert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Design format</dc:title>
  <dc:creator>Prerna Pandey</dc:creator>
  <cp:lastModifiedBy>BINEEK RAJA</cp:lastModifiedBy>
  <cp:revision>31</cp:revision>
  <dcterms:created xsi:type="dcterms:W3CDTF">2016-02-17T04:43:41Z</dcterms:created>
  <dcterms:modified xsi:type="dcterms:W3CDTF">2017-08-31T20:23:54Z</dcterms:modified>
</cp:coreProperties>
</file>