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8" r:id="rId2"/>
  </p:sldMasterIdLst>
  <p:notesMasterIdLst>
    <p:notesMasterId r:id="rId24"/>
  </p:notesMasterIdLst>
  <p:handoutMasterIdLst>
    <p:handoutMasterId r:id="rId25"/>
  </p:handoutMasterIdLst>
  <p:sldIdLst>
    <p:sldId id="256" r:id="rId3"/>
    <p:sldId id="270" r:id="rId4"/>
    <p:sldId id="324" r:id="rId5"/>
    <p:sldId id="325" r:id="rId6"/>
    <p:sldId id="321" r:id="rId7"/>
    <p:sldId id="327" r:id="rId8"/>
    <p:sldId id="328" r:id="rId9"/>
    <p:sldId id="257" r:id="rId10"/>
    <p:sldId id="335" r:id="rId11"/>
    <p:sldId id="343" r:id="rId12"/>
    <p:sldId id="347" r:id="rId13"/>
    <p:sldId id="356" r:id="rId14"/>
    <p:sldId id="354" r:id="rId15"/>
    <p:sldId id="355" r:id="rId16"/>
    <p:sldId id="345" r:id="rId17"/>
    <p:sldId id="346" r:id="rId18"/>
    <p:sldId id="311" r:id="rId19"/>
    <p:sldId id="352" r:id="rId20"/>
    <p:sldId id="358" r:id="rId21"/>
    <p:sldId id="279" r:id="rId22"/>
    <p:sldId id="268" r:id="rId23"/>
  </p:sldIdLst>
  <p:sldSz cx="9144000" cy="5148263"/>
  <p:notesSz cx="6858000" cy="9144000"/>
  <p:defaultTextStyle>
    <a:lvl1pPr marL="0" lvl="0" algn="l" defTabSz="687533">
      <a:defRPr sz="1353" kern="1200">
        <a:solidFill>
          <a:schemeClr val="tx1"/>
        </a:solidFill>
        <a:latin typeface="Calibri"/>
        <a:ea typeface="等线"/>
      </a:defRPr>
    </a:lvl1pPr>
    <a:lvl2pPr marL="343767" lvl="1" algn="l" defTabSz="687533">
      <a:defRPr sz="1353" kern="1200">
        <a:solidFill>
          <a:schemeClr val="tx1"/>
        </a:solidFill>
        <a:latin typeface="Calibri"/>
        <a:ea typeface="等线"/>
      </a:defRPr>
    </a:lvl2pPr>
    <a:lvl3pPr marL="687533" lvl="2" algn="l" defTabSz="687533">
      <a:defRPr sz="1353" kern="1200">
        <a:solidFill>
          <a:schemeClr val="tx1"/>
        </a:solidFill>
        <a:latin typeface="Calibri"/>
        <a:ea typeface="等线"/>
      </a:defRPr>
    </a:lvl3pPr>
    <a:lvl4pPr marL="1031300" lvl="3" algn="l" defTabSz="687533">
      <a:defRPr sz="1353" kern="1200">
        <a:solidFill>
          <a:schemeClr val="tx1"/>
        </a:solidFill>
        <a:latin typeface="Calibri"/>
        <a:ea typeface="等线"/>
      </a:defRPr>
    </a:lvl4pPr>
    <a:lvl5pPr marL="1375066" lvl="4" algn="l" defTabSz="687533">
      <a:defRPr sz="1353" kern="1200">
        <a:solidFill>
          <a:schemeClr val="tx1"/>
        </a:solidFill>
        <a:latin typeface="Calibri"/>
        <a:ea typeface="等线"/>
      </a:defRPr>
    </a:lvl5pPr>
    <a:lvl6pPr marL="1718833" lvl="5" algn="l" defTabSz="687533">
      <a:defRPr sz="1353" kern="1200">
        <a:solidFill>
          <a:schemeClr val="tx1"/>
        </a:solidFill>
        <a:latin typeface="Calibri"/>
        <a:ea typeface="等线"/>
      </a:defRPr>
    </a:lvl6pPr>
    <a:lvl7pPr marL="2062600" lvl="6" algn="l" defTabSz="687533">
      <a:defRPr sz="1353" kern="1200">
        <a:solidFill>
          <a:schemeClr val="tx1"/>
        </a:solidFill>
        <a:latin typeface="Calibri"/>
        <a:ea typeface="等线"/>
      </a:defRPr>
    </a:lvl7pPr>
    <a:lvl8pPr marL="2406367" lvl="7" algn="l" defTabSz="687533">
      <a:defRPr sz="1353" kern="1200">
        <a:solidFill>
          <a:schemeClr val="tx1"/>
        </a:solidFill>
        <a:latin typeface="Calibri"/>
        <a:ea typeface="等线"/>
      </a:defRPr>
    </a:lvl8pPr>
    <a:lvl9pPr marL="2750134" lvl="8" algn="l" defTabSz="687533">
      <a:defRPr sz="1353" kern="1200">
        <a:solidFill>
          <a:schemeClr val="tx1"/>
        </a:solidFill>
        <a:latin typeface="Calibri"/>
        <a:ea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3065F"/>
    <a:srgbClr val="ED7D31"/>
    <a:srgbClr val="FFD966"/>
    <a:srgbClr val="FFFFFF"/>
    <a:srgbClr val="E7E6E6"/>
    <a:srgbClr val="EEBEE7"/>
    <a:srgbClr val="EAEFF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43" autoAdjust="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68BC3-06A5-45B3-B115-CA27F472E3B6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4DA51-81BA-4058-A27C-9CC30F608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45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207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个零部件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553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个零部件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8901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Question Pattern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1665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ComplexWebQuestions</a:t>
            </a:r>
            <a:endParaRPr lang="zh-CN" altLang="en-US" sz="1100" dirty="0" smtClean="0">
              <a:solidFill>
                <a:srgbClr val="63065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92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Parsing</a:t>
            </a:r>
          </a:p>
          <a:p>
            <a:pPr marL="685800" lvl="2" indent="-342900">
              <a:spcBef>
                <a:spcPts val="750"/>
              </a:spcBef>
              <a:buFont typeface="Wingdings" charset="2"/>
              <a:buChar char="n"/>
            </a:pPr>
            <a:r>
              <a:rPr lang="en-US" altLang="zh-CN" sz="2100" dirty="0" smtClean="0">
                <a:latin typeface="Arial"/>
              </a:rPr>
              <a:t>Challenge 1: parser error problem</a:t>
            </a:r>
          </a:p>
          <a:p>
            <a:pPr marL="685800" lvl="2" indent="-342900">
              <a:spcBef>
                <a:spcPts val="750"/>
              </a:spcBef>
              <a:buFont typeface="Wingdings" charset="2"/>
              <a:buChar char="n"/>
            </a:pPr>
            <a:r>
              <a:rPr lang="en-US" altLang="zh-CN" sz="2100" dirty="0" smtClean="0">
                <a:latin typeface="Arial"/>
              </a:rPr>
              <a:t>Solution: Skeleton Parsing</a:t>
            </a:r>
          </a:p>
          <a:p>
            <a:r>
              <a:rPr lang="en-US" altLang="zh-CN" sz="2400" dirty="0" smtClean="0"/>
              <a:t>Grounding</a:t>
            </a:r>
          </a:p>
          <a:p>
            <a:pPr marL="685800" lvl="2" indent="-342900">
              <a:spcBef>
                <a:spcPts val="750"/>
              </a:spcBef>
              <a:buFont typeface="Wingdings" charset="2"/>
              <a:buChar char="n"/>
            </a:pPr>
            <a:r>
              <a:rPr lang="en-US" altLang="zh-CN" sz="2100" dirty="0" smtClean="0">
                <a:latin typeface="Arial"/>
              </a:rPr>
              <a:t>Challenge 2: structure mismatch problem</a:t>
            </a:r>
          </a:p>
          <a:p>
            <a:pPr marL="685800" lvl="2" indent="-342900">
              <a:spcBef>
                <a:spcPts val="750"/>
              </a:spcBef>
              <a:buFont typeface="Wingdings" charset="2"/>
              <a:buChar char="n"/>
            </a:pPr>
            <a:r>
              <a:rPr lang="en-US" altLang="zh-CN" sz="2100" dirty="0" smtClean="0">
                <a:latin typeface="Arial"/>
              </a:rPr>
              <a:t>Solution: Multi-Strategy</a:t>
            </a:r>
            <a:r>
              <a:rPr lang="en-US" altLang="zh-CN" sz="2100" baseline="0" dirty="0" smtClean="0">
                <a:latin typeface="Arial"/>
              </a:rPr>
              <a:t> Scoring</a:t>
            </a:r>
            <a:endParaRPr lang="en-US" altLang="zh-CN" sz="2100" dirty="0" smtClean="0">
              <a:latin typeface="Aria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005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Skeleton Annotation data 10K.</a:t>
            </a:r>
            <a:r>
              <a:rPr lang="zh-CN" altLang="en-US" baseline="0" dirty="0" smtClean="0"/>
              <a:t>  后续代码也会放上去</a:t>
            </a:r>
            <a:r>
              <a:rPr lang="en-US" altLang="zh-CN" baseline="0" dirty="0" smtClean="0"/>
              <a:t>.</a:t>
            </a:r>
          </a:p>
          <a:p>
            <a:r>
              <a:rPr lang="zh-CN" altLang="en-US" baseline="0" dirty="0" smtClean="0"/>
              <a:t>如果大家感兴趣的话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可以使用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也欢迎提问题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与我联系</a:t>
            </a:r>
            <a:r>
              <a:rPr lang="en-US" altLang="zh-CN" baseline="0" dirty="0" smtClean="0"/>
              <a:t>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506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000" dirty="0" smtClean="0"/>
              <a:t>Background   3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Motivation  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Our Approach</a:t>
            </a:r>
          </a:p>
          <a:p>
            <a:pPr lvl="1">
              <a:lnSpc>
                <a:spcPct val="125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lvl="1">
              <a:lnSpc>
                <a:spcPct val="125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Skeleton Parsing</a:t>
            </a:r>
          </a:p>
          <a:p>
            <a:pPr lvl="1">
              <a:lnSpc>
                <a:spcPct val="125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Multi-Strategy Scoring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Experiments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Conclusion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99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2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Freebase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2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DBpedia</a:t>
            </a:r>
            <a:endParaRPr lang="en-US" altLang="zh-CN" sz="1200" dirty="0" smtClean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2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Wikidata</a:t>
            </a:r>
            <a:endParaRPr lang="en-US" altLang="zh-CN" sz="1200" dirty="0" smtClean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2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YAGO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0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parser error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leads to their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ill-formed representations.</a:t>
            </a:r>
          </a:p>
          <a:p>
            <a:r>
              <a:rPr lang="en-US" altLang="zh-CN" sz="12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long complex questions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u="sng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KBQA 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</a:p>
          <a:p>
            <a:pPr lvl="1"/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Siva: transform </a:t>
            </a:r>
            <a:r>
              <a:rPr lang="en-US" altLang="zh-CN" sz="21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tree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CN" sz="2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form. </a:t>
            </a:r>
            <a:r>
              <a:rPr lang="en-US" altLang="zh-CN" sz="2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(emnlp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altLang="zh-CN" sz="2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Abu: recognize sub-questions from </a:t>
            </a:r>
            <a:r>
              <a:rPr lang="en-US" altLang="zh-CN" sz="2100" u="sng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tree</a:t>
            </a:r>
            <a:r>
              <a:rPr lang="en-US" altLang="zh-CN" sz="2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(www17)</a:t>
            </a:r>
            <a:endParaRPr lang="zh-CN" altLang="en-US" sz="21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Zou: construct query graph based on </a:t>
            </a:r>
            <a:r>
              <a:rPr lang="en-US" altLang="zh-CN" sz="21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tree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(tkde18)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8520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between question structure and knowledge base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744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1: parser error problem</a:t>
            </a:r>
          </a:p>
          <a:p>
            <a:pPr marL="0" marR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2: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Structural Heterogeneity</a:t>
            </a:r>
          </a:p>
          <a:p>
            <a:pPr lvl="1">
              <a:lnSpc>
                <a:spcPct val="1250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154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-&gt; Skeleton Parsing -&gt; dependency parsing -&gt; relation</a:t>
            </a:r>
            <a:r>
              <a:rPr lang="en-US" baseline="0" dirty="0"/>
              <a:t> extraction -&gt; ungrounded query -&gt; ungrounded queries -&gt; grounded queries -&gt; top-Rank Grounded Query -&gt; answer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KB-independent Ungrounded Query Generation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parsing: </a:t>
            </a:r>
            <a:r>
              <a:rPr lang="en-US" altLang="zh-CN" dirty="0" smtClean="0"/>
              <a:t>coarse-to-fine</a:t>
            </a:r>
            <a:endParaRPr lang="en-US" altLang="zh-C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KB-dependent Grounded Query Generation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466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-&gt; B </a:t>
            </a:r>
            <a:r>
              <a:rPr lang="zh-CN" dirty="0"/>
              <a:t>通过</a:t>
            </a:r>
            <a:r>
              <a:rPr lang="en-US" dirty="0"/>
              <a:t>skeleton</a:t>
            </a:r>
            <a:r>
              <a:rPr lang="en-US" baseline="0" dirty="0"/>
              <a:t> parsing.  B-&gt;C</a:t>
            </a:r>
            <a:r>
              <a:rPr lang="zh-CN" baseline="0" dirty="0"/>
              <a:t>通过</a:t>
            </a:r>
            <a:r>
              <a:rPr lang="en-US" baseline="0" dirty="0"/>
              <a:t>relation extraction.  C-&gt;D</a:t>
            </a:r>
            <a:r>
              <a:rPr lang="zh-CN" baseline="0" dirty="0"/>
              <a:t>通过一些变种操作</a:t>
            </a:r>
            <a:r>
              <a:rPr lang="en-US" baseline="0" dirty="0"/>
              <a:t>.  D-&gt;E</a:t>
            </a:r>
            <a:r>
              <a:rPr lang="zh-CN" baseline="0" dirty="0"/>
              <a:t>通过顶点和边的</a:t>
            </a:r>
            <a:r>
              <a:rPr lang="en-US" baseline="0" dirty="0" smtClean="0"/>
              <a:t>grou</a:t>
            </a:r>
            <a:r>
              <a:rPr lang="en-US" altLang="zh-CN" baseline="0" dirty="0" smtClean="0"/>
              <a:t>n</a:t>
            </a:r>
            <a:r>
              <a:rPr lang="en-US" baseline="0" dirty="0" smtClean="0"/>
              <a:t>ding</a:t>
            </a:r>
            <a:r>
              <a:rPr lang="en-US" baseline="0" dirty="0"/>
              <a:t>. E-&gt;F</a:t>
            </a:r>
            <a:r>
              <a:rPr lang="zh-CN" baseline="0" dirty="0"/>
              <a:t>通过</a:t>
            </a:r>
            <a:r>
              <a:rPr lang="en-US" baseline="0" dirty="0"/>
              <a:t>ranking</a:t>
            </a:r>
            <a:r>
              <a:rPr lang="zh-CN" baseline="0" dirty="0"/>
              <a:t>和</a:t>
            </a:r>
            <a:r>
              <a:rPr lang="en-US" baseline="0" dirty="0"/>
              <a:t>scoring</a:t>
            </a:r>
            <a:r>
              <a:rPr lang="zh-CN" baseline="0" dirty="0"/>
              <a:t>打分</a:t>
            </a:r>
            <a:r>
              <a:rPr lang="en-US" baseline="0" dirty="0"/>
              <a:t>, </a:t>
            </a:r>
            <a:r>
              <a:rPr lang="zh-CN" baseline="0" dirty="0"/>
              <a:t>最后返回第一个非空的答案</a:t>
            </a:r>
            <a:r>
              <a:rPr lang="en-US" baseline="0" dirty="0"/>
              <a:t>.</a:t>
            </a:r>
            <a:endParaRPr 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177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s, np, 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vp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pp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2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472400"/>
            <a:ext cx="6858000" cy="1152000"/>
          </a:xfrm>
        </p:spPr>
        <p:txBody>
          <a:bodyPr anchor="b"/>
          <a:lstStyle>
            <a:lvl1pPr lvl="0" algn="ctr">
              <a:defRPr sz="4500" baseline="0">
                <a:solidFill>
                  <a:srgbClr val="63065F"/>
                </a:solidFill>
                <a:latin typeface="Arial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689200"/>
            <a:ext cx="6858000" cy="666000"/>
          </a:xfrm>
        </p:spPr>
        <p:txBody>
          <a:bodyPr/>
          <a:lstStyle>
            <a:lvl1pPr marL="0" lv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lvl="1" indent="0" algn="ctr">
              <a:buNone/>
              <a:defRPr sz="1500"/>
            </a:lvl2pPr>
            <a:lvl3pPr marL="685800" lvl="2" indent="0" algn="ctr">
              <a:buNone/>
              <a:defRPr sz="1350"/>
            </a:lvl3pPr>
            <a:lvl4pPr marL="1028700" lvl="3" indent="0" algn="ctr">
              <a:buNone/>
              <a:defRPr sz="1200"/>
            </a:lvl4pPr>
            <a:lvl5pPr marL="1371600" lvl="4" indent="0" algn="ctr">
              <a:buNone/>
              <a:defRPr sz="1200"/>
            </a:lvl5pPr>
            <a:lvl6pPr marL="1714500" lvl="5" indent="0" algn="ctr">
              <a:buNone/>
              <a:defRPr sz="1200"/>
            </a:lvl6pPr>
            <a:lvl7pPr marL="2057400" lvl="6" indent="0" algn="ctr">
              <a:buNone/>
              <a:defRPr sz="1200"/>
            </a:lvl7pPr>
            <a:lvl8pPr marL="2400300" lvl="7" indent="0" algn="ctr">
              <a:buNone/>
              <a:defRPr sz="1200"/>
            </a:lvl8pPr>
            <a:lvl9pPr marL="2743200" lvl="8" indent="0" algn="ctr">
              <a:buNone/>
              <a:defRPr sz="1200"/>
            </a:lvl9pPr>
          </a:lstStyle>
          <a:p>
            <a:r>
              <a:rPr lang="en-US"/>
              <a:t>SUBTITLE GOES HERE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309613" y="223201"/>
            <a:ext cx="2108880" cy="52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472400"/>
            <a:ext cx="6858000" cy="1152000"/>
          </a:xfrm>
        </p:spPr>
        <p:txBody>
          <a:bodyPr anchor="b"/>
          <a:lstStyle>
            <a:lvl1pPr lvl="0" algn="ctr">
              <a:defRPr sz="4500" baseline="0">
                <a:solidFill>
                  <a:srgbClr val="63065F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689200"/>
            <a:ext cx="6858000" cy="666000"/>
          </a:xfrm>
        </p:spPr>
        <p:txBody>
          <a:bodyPr/>
          <a:lstStyle>
            <a:lvl1pPr marL="0" lv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lvl="1" indent="0" algn="ctr">
              <a:buNone/>
              <a:defRPr sz="1500"/>
            </a:lvl2pPr>
            <a:lvl3pPr marL="685800" lvl="2" indent="0" algn="ctr">
              <a:buNone/>
              <a:defRPr sz="1350"/>
            </a:lvl3pPr>
            <a:lvl4pPr marL="1028700" lvl="3" indent="0" algn="ctr">
              <a:buNone/>
              <a:defRPr sz="1200"/>
            </a:lvl4pPr>
            <a:lvl5pPr marL="1371600" lvl="4" indent="0" algn="ctr">
              <a:buNone/>
              <a:defRPr sz="1200"/>
            </a:lvl5pPr>
            <a:lvl6pPr marL="1714500" lvl="5" indent="0" algn="ctr">
              <a:buNone/>
              <a:defRPr sz="1200"/>
            </a:lvl6pPr>
            <a:lvl7pPr marL="2057400" lvl="6" indent="0" algn="ctr">
              <a:buNone/>
              <a:defRPr sz="1200"/>
            </a:lvl7pPr>
            <a:lvl8pPr marL="2400300" lvl="7" indent="0" algn="ctr">
              <a:buNone/>
              <a:defRPr sz="1200"/>
            </a:lvl8pPr>
            <a:lvl9pPr marL="2743200" lvl="8" indent="0" algn="ctr">
              <a:buNone/>
              <a:defRPr sz="1200"/>
            </a:lvl9pPr>
          </a:lstStyle>
          <a:p>
            <a:r>
              <a:rPr lang="en-US"/>
              <a:t>SUBTITLE GOES HERE</a:t>
            </a:r>
          </a:p>
        </p:txBody>
      </p:sp>
      <p:pic>
        <p:nvPicPr>
          <p:cNvPr id="11" name="图片 10"/>
          <p:cNvPicPr/>
          <p:nvPr/>
        </p:nvPicPr>
        <p:blipFill>
          <a:blip r:embed="rId2"/>
          <a:stretch/>
        </p:blipFill>
        <p:spPr>
          <a:xfrm>
            <a:off x="1143000" y="223201"/>
            <a:ext cx="2108880" cy="52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1538"/>
          </a:xfrm>
        </p:spPr>
        <p:txBody>
          <a:bodyPr anchor="b">
            <a:normAutofit/>
          </a:bodyPr>
          <a:lstStyle>
            <a:lvl1pPr lvl="0">
              <a:defRPr sz="4500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4876"/>
            <a:ext cx="7886700" cy="1127125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/>
                </a:solidFill>
                <a:latin typeface="Arial"/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here to edit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2" hasCustomPrompt="1"/>
          </p:nvPr>
        </p:nvSpPr>
        <p:spPr>
          <a:xfrm>
            <a:off x="4870800" y="907200"/>
            <a:ext cx="3787200" cy="37584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4870800" y="2844000"/>
            <a:ext cx="37872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50400" y="907200"/>
            <a:ext cx="77076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2" hasCustomPrompt="1"/>
          </p:nvPr>
        </p:nvSpPr>
        <p:spPr>
          <a:xfrm>
            <a:off x="950400" y="2840400"/>
            <a:ext cx="77076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2" hasCustomPrompt="1"/>
          </p:nvPr>
        </p:nvSpPr>
        <p:spPr>
          <a:xfrm>
            <a:off x="950400" y="907200"/>
            <a:ext cx="37872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950400" y="360000"/>
            <a:ext cx="7707600" cy="48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13" name="内容占位符 3"/>
          <p:cNvSpPr>
            <a:spLocks noGrp="1"/>
          </p:cNvSpPr>
          <p:nvPr>
            <p:ph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idx="13" hasCustomPrompt="1"/>
          </p:nvPr>
        </p:nvSpPr>
        <p:spPr>
          <a:xfrm>
            <a:off x="950400" y="2840400"/>
            <a:ext cx="37872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idx="14" hasCustomPrompt="1"/>
          </p:nvPr>
        </p:nvSpPr>
        <p:spPr>
          <a:xfrm>
            <a:off x="4870800" y="2840618"/>
            <a:ext cx="37872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 lvl="0">
              <a:defRPr sz="2800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4"/>
            <a:ext cx="4629150" cy="3659187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  <a:defRPr sz="3200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  <a:defRPr sz="2800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  <a:defRPr sz="2400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  <a:defRPr sz="2000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lvl="0" indent="0">
              <a:buNone/>
              <a:defRPr sz="1600">
                <a:latin typeface="Arial"/>
              </a:defRPr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en-US"/>
              <a:t>Click to edit Master title style</a:t>
            </a: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79201"/>
            <a:ext cx="7886700" cy="3636000"/>
          </a:xfr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zh-CN"/>
          </a:p>
          <a:p>
            <a:pPr lvl="1"/>
            <a:r>
              <a:rPr lang="en-US"/>
              <a:t> Second level</a:t>
            </a:r>
            <a:endParaRPr lang="zh-CN"/>
          </a:p>
          <a:p>
            <a:pPr lvl="2"/>
            <a:r>
              <a:rPr lang="en-US"/>
              <a:t>Third level</a:t>
            </a:r>
            <a:endParaRPr lang="zh-CN"/>
          </a:p>
          <a:p>
            <a:pPr lvl="3"/>
            <a:r>
              <a:rPr lang="en-US"/>
              <a:t>Forth level</a:t>
            </a:r>
            <a:endParaRPr lang="zh-CN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 lvl="0">
              <a:defRPr sz="2800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422984" y="4847732"/>
            <a:ext cx="389850" cy="300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6BBD1EC-756E-4B7A-B6B9-70F14864BFA1}" type="slidenum">
              <a:rPr lang="zh-CN" altLang="en-US" smtClean="0">
                <a:solidFill>
                  <a:schemeClr val="bg1"/>
                </a:solidFill>
              </a:r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 lvl="0">
              <a:defRPr sz="2800" baseline="0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788" y="741364"/>
            <a:ext cx="4629150" cy="3659187"/>
          </a:xfrm>
        </p:spPr>
        <p:txBody>
          <a:bodyPr>
            <a:normAutofit/>
          </a:bodyPr>
          <a:lstStyle>
            <a:lvl1pPr marL="0" lvl="0" indent="0">
              <a:buNone/>
              <a:defRPr sz="2100">
                <a:latin typeface="Arial"/>
              </a:defRPr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r>
              <a:rPr lang="en-US"/>
              <a:t>Click to add pictures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lvl="0" indent="0">
              <a:buNone/>
              <a:defRPr sz="1600">
                <a:latin typeface="Arial"/>
              </a:defRPr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en-US"/>
              <a:t>Click to edit Master title style</a:t>
            </a:r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 hasCustomPrompt="1"/>
          </p:nvPr>
        </p:nvSpPr>
        <p:spPr/>
        <p:txBody>
          <a:bodyPr vert="eaVert"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  <a:defRPr baseline="0">
                <a:latin typeface="Arial"/>
              </a:defRPr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  <a:defRPr baseline="0">
                <a:latin typeface="Arial"/>
              </a:defRPr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  <a:defRPr baseline="0">
                <a:latin typeface="Arial"/>
              </a:defRPr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  <a:defRPr baseline="0">
                <a:latin typeface="Arial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  <a:defRPr baseline="0">
                <a:latin typeface="Arial"/>
              </a:defRPr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hasCustomPrompt="1"/>
          </p:nvPr>
        </p:nvSpPr>
        <p:spPr>
          <a:xfrm>
            <a:off x="7813964" y="274639"/>
            <a:ext cx="844036" cy="4362450"/>
          </a:xfrm>
        </p:spPr>
        <p:txBody>
          <a:bodyPr vert="eaVert"/>
          <a:lstStyle>
            <a:lvl1pPr lvl="0">
              <a:defRPr baseline="0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 hasCustomPrompt="1"/>
          </p:nvPr>
        </p:nvSpPr>
        <p:spPr>
          <a:xfrm>
            <a:off x="628652" y="274639"/>
            <a:ext cx="7025984" cy="4362450"/>
          </a:xfrm>
        </p:spPr>
        <p:txBody>
          <a:bodyPr vert="eaVert"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  <a:defRPr>
                <a:latin typeface="Arial"/>
              </a:defRPr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  <a:defRPr>
                <a:latin typeface="Arial"/>
              </a:defRPr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  <a:defRPr>
                <a:latin typeface="Arial"/>
              </a:defRPr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  <a:defRPr>
                <a:latin typeface="Arial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  <a:defRPr>
                <a:latin typeface="Arial"/>
              </a:defRPr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283491"/>
            <a:ext cx="7886700" cy="2141534"/>
          </a:xfrm>
        </p:spPr>
        <p:txBody>
          <a:bodyPr anchor="b"/>
          <a:lstStyle>
            <a:lvl1pPr lvl="0">
              <a:defRPr sz="4500">
                <a:latin typeface="Arial Narrow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5285"/>
            <a:ext cx="7886700" cy="1126182"/>
          </a:xfrm>
        </p:spPr>
        <p:txBody>
          <a:bodyPr>
            <a:normAutofit/>
          </a:bodyPr>
          <a:lstStyle>
            <a:lvl1pPr marL="0" lvl="0" indent="0">
              <a:buNone/>
              <a:defRPr sz="2000">
                <a:solidFill>
                  <a:schemeClr val="tx1"/>
                </a:solidFill>
              </a:defRPr>
            </a:lvl1pPr>
            <a:lvl2pPr marL="342900" lvl="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lvl="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lvl="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lvl="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lvl="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lvl="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lvl="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lvl="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here to edit</a:t>
            </a: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 lvl="0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82800"/>
            <a:ext cx="3886200" cy="36324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lvl="0"/>
            <a:r>
              <a:rPr lang="en-US"/>
              <a:t>Click to edit Master title style</a:t>
            </a:r>
            <a:endParaRPr lang="zh-CN"/>
          </a:p>
          <a:p>
            <a:pPr lvl="1"/>
            <a:r>
              <a:rPr lang="en-US"/>
              <a:t> Second level</a:t>
            </a:r>
            <a:endParaRPr lang="zh-CN"/>
          </a:p>
          <a:p>
            <a:pPr lvl="2"/>
            <a:r>
              <a:rPr lang="en-US"/>
              <a:t>Third level</a:t>
            </a:r>
            <a:endParaRPr lang="zh-CN"/>
          </a:p>
          <a:p>
            <a:pPr lvl="3"/>
            <a:r>
              <a:rPr lang="en-US"/>
              <a:t>Forth level</a:t>
            </a:r>
            <a:endParaRPr lang="zh-CN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hasCustomPrompt="1"/>
          </p:nvPr>
        </p:nvSpPr>
        <p:spPr>
          <a:xfrm>
            <a:off x="4629150" y="982800"/>
            <a:ext cx="3886200" cy="3632400"/>
          </a:xfr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zh-CN"/>
          </a:p>
          <a:p>
            <a:pPr lvl="1"/>
            <a:r>
              <a:rPr lang="en-US"/>
              <a:t> Second level</a:t>
            </a:r>
            <a:endParaRPr lang="zh-CN"/>
          </a:p>
          <a:p>
            <a:pPr lvl="2"/>
            <a:r>
              <a:rPr lang="en-US"/>
              <a:t>Third level</a:t>
            </a:r>
            <a:endParaRPr lang="zh-CN"/>
          </a:p>
          <a:p>
            <a:pPr lvl="3"/>
            <a:r>
              <a:rPr lang="en-US"/>
              <a:t>Forth level</a:t>
            </a:r>
            <a:endParaRPr lang="zh-CN"/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0000"/>
            <a:ext cx="7886700" cy="489600"/>
          </a:xfrm>
        </p:spPr>
        <p:txBody>
          <a:bodyPr>
            <a:normAutofit/>
          </a:bodyPr>
          <a:lstStyle>
            <a:lvl1pPr lvl="0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hasCustomPrompt="1"/>
          </p:nvPr>
        </p:nvSpPr>
        <p:spPr>
          <a:xfrm>
            <a:off x="629842" y="986128"/>
            <a:ext cx="7887600" cy="18180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lvl="0"/>
            <a:r>
              <a:rPr lang="en-US"/>
              <a:t>Click to edit Master title style</a:t>
            </a:r>
            <a:endParaRPr lang="zh-CN"/>
          </a:p>
          <a:p>
            <a:pPr lvl="1"/>
            <a:r>
              <a:rPr lang="en-US"/>
              <a:t> Second level</a:t>
            </a:r>
            <a:endParaRPr lang="zh-CN"/>
          </a:p>
          <a:p>
            <a:pPr lvl="2"/>
            <a:r>
              <a:rPr lang="en-US"/>
              <a:t>Third level</a:t>
            </a:r>
            <a:endParaRPr lang="zh-CN"/>
          </a:p>
          <a:p>
            <a:pPr lvl="3"/>
            <a:r>
              <a:rPr lang="en-US"/>
              <a:t>Forth level</a:t>
            </a:r>
            <a:endParaRPr lang="zh-CN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2" hasCustomPrompt="1"/>
          </p:nvPr>
        </p:nvSpPr>
        <p:spPr>
          <a:xfrm>
            <a:off x="627752" y="2890800"/>
            <a:ext cx="7887600" cy="18180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lvl="0"/>
            <a:r>
              <a:rPr lang="en-US"/>
              <a:t>Click to edit Master title style</a:t>
            </a:r>
            <a:endParaRPr lang="zh-CN"/>
          </a:p>
          <a:p>
            <a:pPr lvl="1"/>
            <a:r>
              <a:rPr lang="en-US"/>
              <a:t> Second level</a:t>
            </a:r>
            <a:endParaRPr lang="zh-CN"/>
          </a:p>
          <a:p>
            <a:pPr lvl="2"/>
            <a:r>
              <a:rPr lang="en-US"/>
              <a:t>Third level</a:t>
            </a:r>
            <a:endParaRPr lang="zh-CN"/>
          </a:p>
          <a:p>
            <a:pPr lvl="3"/>
            <a:r>
              <a:rPr lang="en-US"/>
              <a:t>Forth level</a:t>
            </a:r>
            <a:endParaRPr lang="zh-CN"/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489600"/>
          </a:xfrm>
        </p:spPr>
        <p:txBody>
          <a:bodyPr>
            <a:normAutofit/>
          </a:bodyPr>
          <a:lstStyle>
            <a:lvl1pPr lvl="0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 lvl="0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1255"/>
            <a:ext cx="4629150" cy="3658604"/>
          </a:xfrm>
        </p:spPr>
        <p:txBody>
          <a:bodyPr/>
          <a:lstStyle>
            <a:lvl1pPr lvl="0">
              <a:defRPr sz="2100"/>
            </a:lvl1pPr>
            <a:lvl2pPr lvl="1">
              <a:defRPr sz="1800"/>
            </a:lvl2pPr>
            <a:lvl3pPr lvl="2">
              <a:defRPr sz="1500"/>
            </a:lvl3pPr>
            <a:lvl4pPr lvl="3">
              <a:defRPr sz="1350"/>
            </a:lvl4pPr>
            <a:lvl5pPr lvl="4">
              <a:defRPr sz="1350"/>
            </a:lvl5pPr>
            <a:lvl6pPr lvl="5">
              <a:defRPr sz="1500"/>
            </a:lvl6pPr>
            <a:lvl7pPr lvl="6">
              <a:defRPr sz="1500"/>
            </a:lvl7pPr>
            <a:lvl8pPr lvl="7">
              <a:defRPr sz="1500"/>
            </a:lvl8pPr>
            <a:lvl9pPr lvl="8">
              <a:defRPr sz="1500"/>
            </a:lvl9pPr>
          </a:lstStyle>
          <a:p>
            <a:pPr lvl="0"/>
            <a:r>
              <a:rPr lang="en-US"/>
              <a:t>Click to edit Master title style</a:t>
            </a:r>
            <a:endParaRPr lang="zh-CN"/>
          </a:p>
          <a:p>
            <a:pPr lvl="1"/>
            <a:r>
              <a:rPr lang="en-US"/>
              <a:t> Second level</a:t>
            </a:r>
            <a:endParaRPr lang="zh-CN"/>
          </a:p>
          <a:p>
            <a:pPr lvl="2"/>
            <a:r>
              <a:rPr lang="en-US"/>
              <a:t>Third level</a:t>
            </a:r>
            <a:endParaRPr lang="zh-CN"/>
          </a:p>
          <a:p>
            <a:pPr lvl="3"/>
            <a:r>
              <a:rPr lang="en-US"/>
              <a:t>Forth level</a:t>
            </a:r>
            <a:endParaRPr lang="zh-CN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lvl="0" indent="0">
              <a:buNone/>
              <a:defRPr sz="16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en-US"/>
              <a:t>Click to edit Master title style</a:t>
            </a: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 lvl="0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391" y="741255"/>
            <a:ext cx="4629150" cy="3658604"/>
          </a:xfrm>
        </p:spPr>
        <p:txBody>
          <a:bodyPr anchor="t">
            <a:normAutofit/>
          </a:bodyPr>
          <a:lstStyle>
            <a:lvl1pPr marL="0" lvl="0" indent="0">
              <a:buNone/>
              <a:defRPr sz="2100"/>
            </a:lvl1pPr>
            <a:lvl2pPr marL="342900" lvl="1" indent="0">
              <a:buNone/>
              <a:defRPr sz="2100"/>
            </a:lvl2pPr>
            <a:lvl3pPr marL="685800" lvl="2" indent="0">
              <a:buNone/>
              <a:defRPr sz="1800"/>
            </a:lvl3pPr>
            <a:lvl4pPr marL="1028700" lvl="3" indent="0">
              <a:buNone/>
              <a:defRPr sz="1500"/>
            </a:lvl4pPr>
            <a:lvl5pPr marL="1371600" lvl="4" indent="0">
              <a:buNone/>
              <a:defRPr sz="1500"/>
            </a:lvl5pPr>
            <a:lvl6pPr marL="1714500" lvl="5" indent="0">
              <a:buNone/>
              <a:defRPr sz="1500"/>
            </a:lvl6pPr>
            <a:lvl7pPr marL="2057400" lvl="6" indent="0">
              <a:buNone/>
              <a:defRPr sz="1500"/>
            </a:lvl7pPr>
            <a:lvl8pPr marL="2400300" lvl="7" indent="0">
              <a:buNone/>
              <a:defRPr sz="1500"/>
            </a:lvl8pPr>
            <a:lvl9pPr marL="2743200" lvl="8" indent="0">
              <a:buNone/>
              <a:defRPr sz="1500"/>
            </a:lvl9pPr>
          </a:lstStyle>
          <a:p>
            <a:r>
              <a:rPr lang="en-US"/>
              <a:t>Click to add pictures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lvl="0" indent="0">
              <a:buNone/>
              <a:defRPr sz="16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en-US"/>
              <a:t>Click to edit Master title style</a:t>
            </a: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099"/>
            <a:ext cx="7886700" cy="99509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486"/>
            <a:ext cx="7886700" cy="326652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zh-CN"/>
          </a:p>
          <a:p>
            <a:pPr lvl="1"/>
            <a:r>
              <a:rPr lang="en-US"/>
              <a:t> Second level</a:t>
            </a:r>
            <a:endParaRPr lang="zh-CN"/>
          </a:p>
          <a:p>
            <a:pPr lvl="2"/>
            <a:r>
              <a:rPr lang="en-US"/>
              <a:t>Third level</a:t>
            </a:r>
            <a:endParaRPr lang="zh-CN"/>
          </a:p>
          <a:p>
            <a:pPr lvl="3"/>
            <a:r>
              <a:rPr lang="en-US"/>
              <a:t>Forth level</a:t>
            </a:r>
            <a:endParaRPr lang="zh-CN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矩形 6"/>
          <p:cNvSpPr/>
          <p:nvPr/>
        </p:nvSpPr>
        <p:spPr>
          <a:xfrm>
            <a:off x="3" y="4809601"/>
            <a:ext cx="9143999" cy="342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txBody>
          <a:bodyPr anchor="ctr"/>
          <a:lstStyle/>
          <a:p>
            <a:pPr algn="ctr"/>
            <a:endParaRPr lang="zh-CN" sz="1007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lvl="0" algn="l" defTabSz="685800">
        <a:lnSpc>
          <a:spcPct val="90000"/>
        </a:lnSpc>
        <a:spcBef>
          <a:spcPct val="0"/>
        </a:spcBef>
        <a:buNone/>
        <a:defRPr sz="3300" kern="1200" baseline="0">
          <a:solidFill>
            <a:srgbClr val="63065F"/>
          </a:solidFill>
          <a:latin typeface="Arial"/>
          <a:ea typeface="等线 Light"/>
        </a:defRPr>
      </a:lvl1pPr>
    </p:titleStyle>
    <p:bodyStyle>
      <a:lvl1pPr marL="342900" lvl="0" indent="-342900" algn="l" defTabSz="685800">
        <a:lnSpc>
          <a:spcPct val="90000"/>
        </a:lnSpc>
        <a:spcBef>
          <a:spcPts val="750"/>
        </a:spcBef>
        <a:buClr>
          <a:srgbClr val="63065F"/>
        </a:buClr>
        <a:buFont typeface="Wingdings" charset="2"/>
        <a:buChar char="n"/>
        <a:defRPr sz="2100" kern="1200" baseline="0">
          <a:solidFill>
            <a:schemeClr val="tx1"/>
          </a:solidFill>
          <a:latin typeface="Arial"/>
          <a:ea typeface="等线"/>
        </a:defRPr>
      </a:lvl1pPr>
      <a:lvl2pPr marL="628650" lvl="1" indent="-285750" algn="l" defTabSz="685800">
        <a:lnSpc>
          <a:spcPct val="90000"/>
        </a:lnSpc>
        <a:spcBef>
          <a:spcPts val="375"/>
        </a:spcBef>
        <a:buClr>
          <a:srgbClr val="63065F"/>
        </a:buClr>
        <a:buFont typeface="Wingdings" charset="2"/>
        <a:buChar char="l"/>
        <a:defRPr sz="1800" kern="1200" baseline="0">
          <a:solidFill>
            <a:schemeClr val="tx1"/>
          </a:solidFill>
          <a:latin typeface="Calibri"/>
          <a:ea typeface="等线"/>
        </a:defRPr>
      </a:lvl2pPr>
      <a:lvl3pPr marL="971550" lvl="2" indent="-285750" algn="l" defTabSz="685800">
        <a:lnSpc>
          <a:spcPct val="90000"/>
        </a:lnSpc>
        <a:spcBef>
          <a:spcPts val="375"/>
        </a:spcBef>
        <a:buClr>
          <a:srgbClr val="630662"/>
        </a:buClr>
        <a:buFont typeface="Calibri" charset="0"/>
        <a:buChar char="–"/>
        <a:defRPr sz="1500" kern="1200" baseline="0">
          <a:solidFill>
            <a:schemeClr val="tx1"/>
          </a:solidFill>
          <a:latin typeface="Calibri"/>
          <a:ea typeface="等线"/>
        </a:defRPr>
      </a:lvl3pPr>
      <a:lvl4pPr marL="1314450" lvl="3" indent="-285750" algn="l" defTabSz="685800">
        <a:lnSpc>
          <a:spcPct val="90000"/>
        </a:lnSpc>
        <a:spcBef>
          <a:spcPts val="375"/>
        </a:spcBef>
        <a:buClr>
          <a:srgbClr val="63065F"/>
        </a:buClr>
        <a:buFont typeface="Calibri" charset="0"/>
        <a:buChar char="»"/>
        <a:defRPr sz="1350" kern="1200" baseline="0">
          <a:solidFill>
            <a:schemeClr val="tx1"/>
          </a:solidFill>
          <a:latin typeface="Calibri"/>
          <a:ea typeface="等线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buClr>
          <a:srgbClr val="63065F"/>
        </a:buClr>
        <a:buFont typeface="Arial" charset="0"/>
        <a:buChar char="•"/>
        <a:defRPr sz="1350" kern="1200" baseline="0">
          <a:solidFill>
            <a:schemeClr val="tx1"/>
          </a:solidFill>
          <a:latin typeface="Calibri"/>
          <a:ea typeface="等线"/>
        </a:defRPr>
      </a:lvl5pPr>
      <a:lvl6pPr marL="1885950" lvl="5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6pPr>
      <a:lvl7pPr marL="2228850" lvl="6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7pPr>
      <a:lvl8pPr marL="2571750" lvl="7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8pPr>
      <a:lvl9pPr marL="2914650" lvl="8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9pPr>
    </p:bodyStyle>
    <p:otherStyle>
      <a:lvl1pPr marL="0" lvl="0" algn="l" defTabSz="685800">
        <a:defRPr sz="1350" kern="1200">
          <a:solidFill>
            <a:schemeClr val="tx1"/>
          </a:solidFill>
          <a:latin typeface="Calibri"/>
          <a:ea typeface="等线"/>
        </a:defRPr>
      </a:lvl1pPr>
      <a:lvl2pPr marL="342900" lvl="1" algn="l" defTabSz="685800">
        <a:defRPr sz="1350" kern="1200">
          <a:solidFill>
            <a:schemeClr val="tx1"/>
          </a:solidFill>
          <a:latin typeface="Calibri"/>
          <a:ea typeface="等线"/>
        </a:defRPr>
      </a:lvl2pPr>
      <a:lvl3pPr marL="685800" lvl="2" algn="l" defTabSz="685800">
        <a:defRPr sz="1350" kern="1200">
          <a:solidFill>
            <a:schemeClr val="tx1"/>
          </a:solidFill>
          <a:latin typeface="Calibri"/>
          <a:ea typeface="等线"/>
        </a:defRPr>
      </a:lvl3pPr>
      <a:lvl4pPr marL="1028700" lvl="3" algn="l" defTabSz="685800">
        <a:defRPr sz="1350" kern="1200">
          <a:solidFill>
            <a:schemeClr val="tx1"/>
          </a:solidFill>
          <a:latin typeface="Calibri"/>
          <a:ea typeface="等线"/>
        </a:defRPr>
      </a:lvl4pPr>
      <a:lvl5pPr marL="1371600" lvl="4" algn="l" defTabSz="685800">
        <a:defRPr sz="1350" kern="1200">
          <a:solidFill>
            <a:schemeClr val="tx1"/>
          </a:solidFill>
          <a:latin typeface="Calibri"/>
          <a:ea typeface="等线"/>
        </a:defRPr>
      </a:lvl5pPr>
      <a:lvl6pPr marL="1714500" lvl="5" algn="l" defTabSz="685800">
        <a:defRPr sz="1350" kern="1200">
          <a:solidFill>
            <a:schemeClr val="tx1"/>
          </a:solidFill>
          <a:latin typeface="Calibri"/>
          <a:ea typeface="等线"/>
        </a:defRPr>
      </a:lvl6pPr>
      <a:lvl7pPr marL="2057400" lvl="6" algn="l" defTabSz="685800">
        <a:defRPr sz="1350" kern="1200">
          <a:solidFill>
            <a:schemeClr val="tx1"/>
          </a:solidFill>
          <a:latin typeface="Calibri"/>
          <a:ea typeface="等线"/>
        </a:defRPr>
      </a:lvl7pPr>
      <a:lvl8pPr marL="2400300" lvl="7" algn="l" defTabSz="685800">
        <a:defRPr sz="1350" kern="1200">
          <a:solidFill>
            <a:schemeClr val="tx1"/>
          </a:solidFill>
          <a:latin typeface="Calibri"/>
          <a:ea typeface="等线"/>
        </a:defRPr>
      </a:lvl8pPr>
      <a:lvl9pPr marL="2743200" lvl="8" algn="l" defTabSz="685800">
        <a:defRPr sz="1350" kern="1200">
          <a:solidFill>
            <a:schemeClr val="tx1"/>
          </a:solidFill>
          <a:latin typeface="Calibri"/>
          <a:ea typeface="等线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50400" y="360000"/>
            <a:ext cx="7707600" cy="489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0400" y="972000"/>
            <a:ext cx="7707600" cy="36504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-2"/>
            <a:ext cx="453710" cy="5148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lvl="0" algn="l" defTabSz="914400">
        <a:lnSpc>
          <a:spcPct val="90000"/>
        </a:lnSpc>
        <a:spcBef>
          <a:spcPct val="0"/>
        </a:spcBef>
        <a:buNone/>
        <a:defRPr sz="2800" kern="1200" baseline="0">
          <a:solidFill>
            <a:srgbClr val="63065F"/>
          </a:solidFill>
          <a:latin typeface="Arial"/>
          <a:ea typeface="等线 Light"/>
        </a:defRPr>
      </a:lvl1pPr>
    </p:titleStyle>
    <p:bodyStyle>
      <a:lvl1pPr marL="342900" lvl="0" indent="-342900" algn="l" defTabSz="685800">
        <a:lnSpc>
          <a:spcPct val="90000"/>
        </a:lnSpc>
        <a:spcBef>
          <a:spcPts val="750"/>
        </a:spcBef>
        <a:spcAft>
          <a:spcPts val="0"/>
        </a:spcAft>
        <a:buClr>
          <a:srgbClr val="63065F"/>
        </a:buClr>
        <a:buFont typeface="Wingdings" charset="2"/>
        <a:buChar char="n"/>
        <a:defRPr sz="2800" kern="1200">
          <a:solidFill>
            <a:schemeClr val="tx1"/>
          </a:solidFill>
          <a:latin typeface="等线"/>
          <a:ea typeface="等线"/>
        </a:defRPr>
      </a:lvl1pPr>
      <a:lvl2pPr marL="628650" lvl="1" indent="-285750" algn="l" defTabSz="685800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Font typeface="Wingdings" charset="2"/>
        <a:buChar char="l"/>
        <a:defRPr sz="2400" kern="1200">
          <a:solidFill>
            <a:schemeClr val="tx1"/>
          </a:solidFill>
          <a:latin typeface="等线"/>
          <a:ea typeface="等线"/>
        </a:defRPr>
      </a:lvl2pPr>
      <a:lvl3pPr marL="971550" lvl="2" indent="-285750" algn="l" defTabSz="685800">
        <a:lnSpc>
          <a:spcPct val="90000"/>
        </a:lnSpc>
        <a:spcBef>
          <a:spcPts val="375"/>
        </a:spcBef>
        <a:spcAft>
          <a:spcPts val="0"/>
        </a:spcAft>
        <a:buClr>
          <a:srgbClr val="630662"/>
        </a:buClr>
        <a:buFont typeface="Calibri" charset="0"/>
        <a:buChar char="–"/>
        <a:defRPr sz="2000" kern="1200">
          <a:solidFill>
            <a:schemeClr val="tx1"/>
          </a:solidFill>
          <a:latin typeface="等线"/>
          <a:ea typeface="等线"/>
        </a:defRPr>
      </a:lvl3pPr>
      <a:lvl4pPr marL="1314450" lvl="3" indent="-285750" algn="l" defTabSz="685800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Font typeface="Calibri" charset="0"/>
        <a:buChar char="»"/>
        <a:defRPr sz="1800" kern="1200">
          <a:solidFill>
            <a:schemeClr val="tx1"/>
          </a:solidFill>
          <a:latin typeface="等线"/>
          <a:ea typeface="等线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等线"/>
          <a:ea typeface="等线"/>
        </a:defRPr>
      </a:lvl1pPr>
      <a:lvl2pPr marL="457200" lvl="1" algn="l" defTabSz="914400">
        <a:defRPr sz="1800" kern="1200">
          <a:solidFill>
            <a:schemeClr val="tx1"/>
          </a:solidFill>
          <a:latin typeface="等线"/>
          <a:ea typeface="等线"/>
        </a:defRPr>
      </a:lvl2pPr>
      <a:lvl3pPr marL="914400" lvl="2" algn="l" defTabSz="914400">
        <a:defRPr sz="1800" kern="1200">
          <a:solidFill>
            <a:schemeClr val="tx1"/>
          </a:solidFill>
          <a:latin typeface="等线"/>
          <a:ea typeface="等线"/>
        </a:defRPr>
      </a:lvl3pPr>
      <a:lvl4pPr marL="1371600" lvl="3" algn="l" defTabSz="914400">
        <a:defRPr sz="1800" kern="1200">
          <a:solidFill>
            <a:schemeClr val="tx1"/>
          </a:solidFill>
          <a:latin typeface="等线"/>
          <a:ea typeface="等线"/>
        </a:defRPr>
      </a:lvl4pPr>
      <a:lvl5pPr marL="1828800" lvl="4" algn="l" defTabSz="914400">
        <a:defRPr sz="1800" kern="1200">
          <a:solidFill>
            <a:schemeClr val="tx1"/>
          </a:solidFill>
          <a:latin typeface="等线"/>
          <a:ea typeface="等线"/>
        </a:defRPr>
      </a:lvl5pPr>
      <a:lvl6pPr marL="2286000" lvl="5" algn="l" defTabSz="914400">
        <a:defRPr sz="1800" kern="1200">
          <a:solidFill>
            <a:schemeClr val="tx1"/>
          </a:solidFill>
          <a:latin typeface="等线"/>
          <a:ea typeface="等线"/>
        </a:defRPr>
      </a:lvl6pPr>
      <a:lvl7pPr marL="2743200" lvl="6" algn="l" defTabSz="914400">
        <a:defRPr sz="1800" kern="1200">
          <a:solidFill>
            <a:schemeClr val="tx1"/>
          </a:solidFill>
          <a:latin typeface="等线"/>
          <a:ea typeface="等线"/>
        </a:defRPr>
      </a:lvl7pPr>
      <a:lvl8pPr marL="3200400" lvl="7" algn="l" defTabSz="914400">
        <a:defRPr sz="1800" kern="1200">
          <a:solidFill>
            <a:schemeClr val="tx1"/>
          </a:solidFill>
          <a:latin typeface="等线"/>
          <a:ea typeface="等线"/>
        </a:defRPr>
      </a:lvl8pPr>
      <a:lvl9pPr marL="3657600" lvl="8" algn="l" defTabSz="914400">
        <a:defRPr sz="1800" kern="1200">
          <a:solidFill>
            <a:schemeClr val="tx1"/>
          </a:solidFill>
          <a:latin typeface="等线"/>
          <a:ea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SPARQA: Skeleton-based Semantic Parsing for Complex Questions over Knowledge Bases</a:t>
            </a:r>
            <a:endParaRPr lang="zh-CN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689199"/>
            <a:ext cx="6858000" cy="1093091"/>
          </a:xfrm>
        </p:spPr>
        <p:txBody>
          <a:bodyPr>
            <a:noAutofit/>
          </a:bodyPr>
          <a:lstStyle/>
          <a:p>
            <a:r>
              <a:rPr lang="en-US" altLang="zh-CN" sz="15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Yawei</a:t>
            </a:r>
            <a:r>
              <a:rPr lang="en-US" altLang="zh-CN" sz="15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Sun, </a:t>
            </a:r>
            <a:r>
              <a:rPr lang="en-US" altLang="zh-CN" sz="15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Lingling</a:t>
            </a:r>
            <a:r>
              <a:rPr lang="en-US" altLang="zh-CN" sz="15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Zhang, Gong Cheng, </a:t>
            </a:r>
            <a:r>
              <a:rPr lang="en-US" altLang="zh-CN" sz="15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Yuzhong</a:t>
            </a:r>
            <a:r>
              <a:rPr lang="en-US" altLang="zh-CN" sz="15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</a:t>
            </a:r>
          </a:p>
          <a:p>
            <a:r>
              <a:rPr lang="en-US" altLang="zh-CN" sz="15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Key Laboratory for Novel Software Technology, Nanjing University</a:t>
            </a:r>
            <a:endParaRPr lang="en-US" altLang="zh-CN" sz="15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99"/>
    </mc:Choice>
    <mc:Fallback xmlns="">
      <p:transition spd="slow" advTm="4109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zh-CN" sz="2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Skeleton</a:t>
            </a:r>
          </a:p>
          <a:p>
            <a:pPr lvl="1">
              <a:lnSpc>
                <a:spcPct val="114000"/>
              </a:lnSpc>
            </a:pP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minimum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unit (S, NP, VP, PP)</a:t>
            </a:r>
          </a:p>
          <a:p>
            <a:pPr lvl="1">
              <a:lnSpc>
                <a:spcPct val="114000"/>
              </a:lnSpc>
            </a:pP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Attachment relation: seven dependency relations (</a:t>
            </a:r>
            <a:r>
              <a:rPr lang="en-US" altLang="zh-CN" sz="24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acl:relcl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nmod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nmod:poss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xcomp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advcl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Skeleton Parsing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80917" y="3236866"/>
            <a:ext cx="4500513" cy="389965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zh-CN" sz="2400" u="sng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</a:t>
            </a: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had a </a:t>
            </a:r>
            <a:r>
              <a:rPr lang="en-US" altLang="zh-CN" sz="2400" u="sng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 [S]</a:t>
            </a:r>
          </a:p>
        </p:txBody>
      </p:sp>
      <p:sp>
        <p:nvSpPr>
          <p:cNvPr id="6" name="矩形 5"/>
          <p:cNvSpPr/>
          <p:nvPr/>
        </p:nvSpPr>
        <p:spPr>
          <a:xfrm>
            <a:off x="759598" y="4129648"/>
            <a:ext cx="3940628" cy="399489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Miley Cyrus acted in [S]</a:t>
            </a:r>
          </a:p>
        </p:txBody>
      </p:sp>
      <p:sp>
        <p:nvSpPr>
          <p:cNvPr id="7" name="矩形 6"/>
          <p:cNvSpPr/>
          <p:nvPr/>
        </p:nvSpPr>
        <p:spPr>
          <a:xfrm>
            <a:off x="4831174" y="4129648"/>
            <a:ext cx="3684176" cy="399489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 Tom Vaughan [VP]</a:t>
            </a:r>
          </a:p>
        </p:txBody>
      </p:sp>
      <p:sp>
        <p:nvSpPr>
          <p:cNvPr id="8" name="矩形 7"/>
          <p:cNvSpPr/>
          <p:nvPr/>
        </p:nvSpPr>
        <p:spPr>
          <a:xfrm>
            <a:off x="6346532" y="3636355"/>
            <a:ext cx="718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</a:t>
            </a:r>
            <a:endParaRPr lang="zh-CN" altLang="en-US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40178" y="3636355"/>
            <a:ext cx="1476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acl:relcl</a:t>
            </a:r>
            <a:endParaRPr lang="zh-CN" altLang="en-US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/>
          <p:cNvCxnSpPr>
            <a:endCxn id="6" idx="0"/>
          </p:cNvCxnSpPr>
          <p:nvPr/>
        </p:nvCxnSpPr>
        <p:spPr>
          <a:xfrm flipH="1">
            <a:off x="2729912" y="3578680"/>
            <a:ext cx="1084378" cy="550968"/>
          </a:xfrm>
          <a:prstGeom prst="straightConnector1">
            <a:avLst/>
          </a:prstGeom>
          <a:ln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7" idx="0"/>
          </p:cNvCxnSpPr>
          <p:nvPr/>
        </p:nvCxnSpPr>
        <p:spPr>
          <a:xfrm>
            <a:off x="5795601" y="3578680"/>
            <a:ext cx="877661" cy="550968"/>
          </a:xfrm>
          <a:prstGeom prst="straightConnector1">
            <a:avLst/>
          </a:prstGeom>
          <a:ln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72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Skeleton </a:t>
            </a:r>
            <a:r>
              <a:rPr lang="en-US" altLang="zh-CN" dirty="0"/>
              <a:t>Parsing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84" y="1146907"/>
            <a:ext cx="4788669" cy="334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Skeleton </a:t>
            </a:r>
            <a:r>
              <a:rPr lang="en-US" altLang="zh-CN" dirty="0"/>
              <a:t>Parsing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84" y="1146907"/>
            <a:ext cx="4788669" cy="33452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34621" y="2291379"/>
            <a:ext cx="858435" cy="277650"/>
          </a:xfrm>
          <a:prstGeom prst="rect">
            <a:avLst/>
          </a:prstGeom>
          <a:noFill/>
          <a:ln w="127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103" y="2569029"/>
            <a:ext cx="2298295" cy="293914"/>
          </a:xfrm>
          <a:prstGeom prst="rect">
            <a:avLst/>
          </a:prstGeom>
          <a:noFill/>
          <a:ln w="127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33103" y="2862943"/>
            <a:ext cx="2965270" cy="261257"/>
          </a:xfrm>
          <a:prstGeom prst="rect">
            <a:avLst/>
          </a:prstGeom>
          <a:noFill/>
          <a:ln w="127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33102" y="3124028"/>
            <a:ext cx="3838151" cy="283200"/>
          </a:xfrm>
          <a:prstGeom prst="rect">
            <a:avLst/>
          </a:prstGeom>
          <a:noFill/>
          <a:ln w="127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99" y="914939"/>
            <a:ext cx="6232908" cy="3839941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Skeleton </a:t>
            </a:r>
            <a:r>
              <a:rPr lang="en-US" altLang="zh-CN" dirty="0" smtClean="0"/>
              <a:t>Parsing </a:t>
            </a:r>
            <a:r>
              <a:rPr lang="en-US" altLang="zh-CN" dirty="0"/>
              <a:t>– </a:t>
            </a:r>
            <a:r>
              <a:rPr lang="en-US" altLang="zh-CN" dirty="0" smtClean="0"/>
              <a:t>Procedures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20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59999"/>
            <a:ext cx="7886700" cy="909366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altLang="zh-CN" sz="2400" dirty="0"/>
              <a:t> – 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movie that Miley Cyrus acted in had a director named Tom Vaughan ?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53034" y="1796527"/>
            <a:ext cx="7670203" cy="423975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movie that Miley Cyrus acted in had a </a:t>
            </a:r>
            <a:r>
              <a:rPr lang="en-US" altLang="zh-CN" sz="2400" u="sng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altLang="zh-CN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51650" y="2607883"/>
            <a:ext cx="3074197" cy="417798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 Tom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Vaughan</a:t>
            </a:r>
            <a:endParaRPr lang="en-US" altLang="zh-CN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98495" y="2146218"/>
            <a:ext cx="621001" cy="461665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</a:t>
            </a:r>
            <a:endParaRPr lang="zh-CN" altLang="en-US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7309754" y="2145481"/>
            <a:ext cx="143167" cy="462402"/>
          </a:xfrm>
          <a:prstGeom prst="straightConnector1">
            <a:avLst/>
          </a:prstGeom>
          <a:ln w="12700"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463800" y="3401960"/>
            <a:ext cx="4673600" cy="434898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zh-CN" sz="2400" u="sng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</a:t>
            </a: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had a </a:t>
            </a:r>
            <a:r>
              <a:rPr lang="en-US" altLang="zh-CN" sz="2400" u="sng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zh-CN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6060" y="4187742"/>
            <a:ext cx="3554940" cy="381688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Miley Cyrus acted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US" altLang="zh-CN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51650" y="4187742"/>
            <a:ext cx="3064848" cy="378819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 Tom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Vaughan</a:t>
            </a:r>
            <a:endParaRPr lang="en-US" altLang="zh-CN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68838" y="3759568"/>
            <a:ext cx="756642" cy="461665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</a:t>
            </a:r>
            <a:endParaRPr lang="zh-CN" altLang="en-US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92281" y="3772108"/>
            <a:ext cx="1454641" cy="461665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acl:relcl</a:t>
            </a:r>
            <a:endParaRPr lang="zh-CN" altLang="en-US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endCxn id="9" idx="0"/>
          </p:cNvCxnSpPr>
          <p:nvPr/>
        </p:nvCxnSpPr>
        <p:spPr>
          <a:xfrm flipH="1">
            <a:off x="2413530" y="3772108"/>
            <a:ext cx="1674376" cy="415634"/>
          </a:xfrm>
          <a:prstGeom prst="straightConnector1">
            <a:avLst/>
          </a:prstGeom>
          <a:ln w="12700"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0" idx="0"/>
          </p:cNvCxnSpPr>
          <p:nvPr/>
        </p:nvCxnSpPr>
        <p:spPr>
          <a:xfrm>
            <a:off x="5948979" y="3772108"/>
            <a:ext cx="1035095" cy="415634"/>
          </a:xfrm>
          <a:prstGeom prst="straightConnector1">
            <a:avLst/>
          </a:prstGeom>
          <a:ln w="12700"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55022" y="3157260"/>
            <a:ext cx="7886700" cy="0"/>
          </a:xfrm>
          <a:prstGeom prst="line">
            <a:avLst/>
          </a:prstGeom>
          <a:ln w="9525">
            <a:solidFill>
              <a:srgbClr val="6306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36060" y="1287363"/>
            <a:ext cx="848495" cy="369332"/>
          </a:xfrm>
          <a:prstGeom prst="rect">
            <a:avLst/>
          </a:prstGeom>
          <a:solidFill>
            <a:srgbClr val="ED7D31"/>
          </a:solidFill>
          <a:ln w="12700">
            <a:noFill/>
          </a:ln>
        </p:spPr>
        <p:txBody>
          <a:bodyPr wrap="square">
            <a:spAutoFit/>
          </a:bodyPr>
          <a:lstStyle/>
          <a:p>
            <a:pPr defTabSz="914400" rtl="0">
              <a:defRPr/>
            </a:pPr>
            <a:r>
              <a:rPr lang="en-US" altLang="zh-CN" sz="1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en-US" altLang="zh-CN" sz="1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6060" y="3264248"/>
            <a:ext cx="848495" cy="369332"/>
          </a:xfrm>
          <a:prstGeom prst="rect">
            <a:avLst/>
          </a:prstGeom>
          <a:solidFill>
            <a:srgbClr val="ED7D31"/>
          </a:solidFill>
          <a:ln w="12700">
            <a:noFill/>
          </a:ln>
        </p:spPr>
        <p:txBody>
          <a:bodyPr wrap="square">
            <a:spAutoFit/>
          </a:bodyPr>
          <a:lstStyle/>
          <a:p>
            <a:pPr defTabSz="914400" rtl="0">
              <a:defRPr/>
            </a:pPr>
            <a:r>
              <a:rPr lang="en-US" altLang="zh-CN" sz="1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en-US" altLang="zh-CN" sz="1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1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Multi-Strategy </a:t>
            </a:r>
            <a:r>
              <a:rPr lang="en-US" altLang="zh-CN" dirty="0"/>
              <a:t>Scoring – Sentence-level Scorer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5080003" y="2099276"/>
            <a:ext cx="1783375" cy="715817"/>
          </a:xfrm>
          <a:prstGeom prst="can">
            <a:avLst>
              <a:gd name="adj" fmla="val 14069"/>
            </a:avLst>
          </a:prstGeom>
          <a:noFill/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(Question </a:t>
            </a:r>
            <a:r>
              <a:rPr lang="en-US" altLang="zh-CN" sz="1600" dirty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pattern, Query </a:t>
            </a:r>
            <a:r>
              <a:rPr lang="en-US" altLang="zh-CN" sz="16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pattern</a:t>
            </a:r>
            <a:r>
              <a:rPr lang="en-US" altLang="zh-CN" sz="1600" dirty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)</a:t>
            </a:r>
            <a:endParaRPr lang="zh-CN" altLang="en-US" sz="16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3037860" y="1725062"/>
            <a:ext cx="140012" cy="211291"/>
          </a:xfrm>
          <a:prstGeom prst="downArrow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59109" y="2067506"/>
            <a:ext cx="1772822" cy="338554"/>
          </a:xfrm>
          <a:prstGeom prst="rect">
            <a:avLst/>
          </a:prstGeom>
          <a:noFill/>
          <a:ln w="12700">
            <a:solidFill>
              <a:srgbClr val="63065F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Question Pattern</a:t>
            </a:r>
            <a:endParaRPr lang="zh-CN" altLang="en-US" sz="16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27296" y="3929486"/>
            <a:ext cx="2893808" cy="338554"/>
          </a:xfrm>
          <a:prstGeom prst="rect">
            <a:avLst/>
          </a:prstGeom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Candidate Grounded Queries</a:t>
            </a:r>
            <a:endParaRPr lang="zh-CN" altLang="en-US" sz="16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195485" y="2189378"/>
            <a:ext cx="785307" cy="216682"/>
          </a:xfrm>
          <a:prstGeom prst="rightArrow">
            <a:avLst>
              <a:gd name="adj1" fmla="val 50000"/>
              <a:gd name="adj2" fmla="val 50000"/>
            </a:avLst>
          </a:prstGeom>
          <a:noFill/>
          <a:ln w="6350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97449" y="3222396"/>
            <a:ext cx="1480684" cy="338554"/>
          </a:xfrm>
          <a:prstGeom prst="rect">
            <a:avLst/>
          </a:prstGeom>
          <a:noFill/>
          <a:ln w="9525">
            <a:solidFill>
              <a:srgbClr val="63065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Formal Query</a:t>
            </a:r>
            <a:endParaRPr lang="zh-CN" altLang="en-US" sz="16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59109" y="2499552"/>
            <a:ext cx="1772822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Topic </a:t>
            </a:r>
            <a:r>
              <a:rPr lang="en-US" altLang="zh-CN" sz="16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Entity</a:t>
            </a:r>
            <a:endParaRPr lang="zh-CN" altLang="en-US" sz="16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圆角右箭头 21"/>
          <p:cNvSpPr/>
          <p:nvPr/>
        </p:nvSpPr>
        <p:spPr>
          <a:xfrm rot="5400000">
            <a:off x="4096295" y="2741520"/>
            <a:ext cx="522712" cy="324332"/>
          </a:xfrm>
          <a:prstGeom prst="bentArrow">
            <a:avLst>
              <a:gd name="adj1" fmla="val 28413"/>
              <a:gd name="adj2" fmla="val 25000"/>
              <a:gd name="adj3" fmla="val 28414"/>
              <a:gd name="adj4" fmla="val 45456"/>
            </a:avLst>
          </a:prstGeom>
          <a:noFill/>
          <a:ln w="6350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圆角右箭头 22"/>
          <p:cNvSpPr/>
          <p:nvPr/>
        </p:nvSpPr>
        <p:spPr>
          <a:xfrm rot="5400000" flipV="1">
            <a:off x="4544525" y="2718015"/>
            <a:ext cx="511952" cy="360582"/>
          </a:xfrm>
          <a:prstGeom prst="bentArrow">
            <a:avLst>
              <a:gd name="adj1" fmla="val 19920"/>
              <a:gd name="adj2" fmla="val 25000"/>
              <a:gd name="adj3" fmla="val 25000"/>
              <a:gd name="adj4" fmla="val 43750"/>
            </a:avLst>
          </a:prstGeom>
          <a:noFill/>
          <a:ln w="6350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4497092" y="3644518"/>
            <a:ext cx="168688" cy="314132"/>
          </a:xfrm>
          <a:prstGeom prst="downArrow">
            <a:avLst/>
          </a:prstGeom>
          <a:noFill/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22749" y="3601486"/>
            <a:ext cx="878767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Scoring</a:t>
            </a:r>
            <a:endParaRPr lang="zh-CN" altLang="en-US" sz="16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05318" y="1988771"/>
            <a:ext cx="1859086" cy="923144"/>
          </a:xfrm>
          <a:prstGeom prst="rect">
            <a:avLst/>
          </a:prstGeom>
          <a:noFill/>
          <a:ln w="9525">
            <a:solidFill>
              <a:srgbClr val="63065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80741" y="1377246"/>
            <a:ext cx="1054250" cy="338554"/>
          </a:xfrm>
          <a:prstGeom prst="rect">
            <a:avLst/>
          </a:prstGeom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Question</a:t>
            </a:r>
            <a:endParaRPr lang="zh-CN" altLang="en-US" sz="16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5907522" y="1776917"/>
            <a:ext cx="140012" cy="211291"/>
          </a:xfrm>
          <a:prstGeom prst="downArrow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42680" y="1426744"/>
            <a:ext cx="1372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Training data</a:t>
            </a:r>
            <a:endParaRPr lang="zh-CN" altLang="en-US" sz="16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68" y="1488828"/>
            <a:ext cx="4254799" cy="267770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Multi-Strategy Scoring – Word-level Scorer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3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</a:t>
            </a:r>
            <a:r>
              <a:rPr lang="en-US" altLang="zh-CN" dirty="0"/>
              <a:t>– </a:t>
            </a:r>
            <a:r>
              <a:rPr lang="en-US" altLang="zh-CN" dirty="0" smtClean="0"/>
              <a:t>Setup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170368"/>
              </p:ext>
            </p:extLst>
          </p:nvPr>
        </p:nvGraphicFramePr>
        <p:xfrm>
          <a:off x="746988" y="1260443"/>
          <a:ext cx="759019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55">
                  <a:extLst>
                    <a:ext uri="{9D8B030D-6E8A-4147-A177-3AD203B41FA5}">
                      <a16:colId xmlns:a16="http://schemas.microsoft.com/office/drawing/2014/main" xmlns="" val="408182327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xmlns="" val="181811778"/>
                    </a:ext>
                  </a:extLst>
                </a:gridCol>
                <a:gridCol w="3861995">
                  <a:extLst>
                    <a:ext uri="{9D8B030D-6E8A-4147-A177-3AD203B41FA5}">
                      <a16:colId xmlns:a16="http://schemas.microsoft.com/office/drawing/2014/main" xmlns="" val="1872200380"/>
                    </a:ext>
                  </a:extLst>
                </a:gridCol>
              </a:tblGrid>
              <a:tr h="296451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endParaRPr lang="zh-CN" alt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err="1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GraphQuestions</a:t>
                      </a:r>
                      <a:endParaRPr lang="zh-CN" altLang="en-US" sz="2000" b="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err="1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ComplexWebQuestions</a:t>
                      </a:r>
                      <a:endParaRPr lang="zh-CN" altLang="en-US" sz="2000" b="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5509515"/>
                  </a:ext>
                </a:extLst>
              </a:tr>
              <a:tr h="1482256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zh-CN" alt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SEMPRE</a:t>
                      </a:r>
                    </a:p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PARASEMPRE</a:t>
                      </a:r>
                    </a:p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JACANA</a:t>
                      </a:r>
                    </a:p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UDEPLAMBDA</a:t>
                      </a:r>
                    </a:p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SCANNER</a:t>
                      </a:r>
                    </a:p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PARA4QA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MHQA-GRN</a:t>
                      </a:r>
                    </a:p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SIMPQA + PRETRAINED</a:t>
                      </a:r>
                    </a:p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SPLITQA + PRETRAINED</a:t>
                      </a:r>
                    </a:p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SPLITQA + data augmentation</a:t>
                      </a:r>
                    </a:p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PullNet</a:t>
                      </a:r>
                      <a:endParaRPr lang="zh-CN" altLang="en-US" sz="2000" dirty="0" smtClean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0253871"/>
                  </a:ext>
                </a:extLst>
              </a:tr>
              <a:tr h="296451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zh-CN" alt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P@1</a:t>
                      </a:r>
                      <a:endParaRPr lang="zh-CN" altLang="en-US" sz="2000" dirty="0" smtClean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661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2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– Result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rgbClr val="63065F"/>
                </a:solidFill>
              </a:rPr>
              <a:t>GraphQuestions</a:t>
            </a:r>
            <a:endParaRPr lang="zh-CN" altLang="en-US" sz="2800" dirty="0">
              <a:solidFill>
                <a:srgbClr val="63065F"/>
              </a:solidFill>
            </a:endParaRP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786864"/>
              </p:ext>
            </p:extLst>
          </p:nvPr>
        </p:nvGraphicFramePr>
        <p:xfrm>
          <a:off x="773164" y="1446329"/>
          <a:ext cx="312110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246">
                  <a:extLst>
                    <a:ext uri="{9D8B030D-6E8A-4147-A177-3AD203B41FA5}">
                      <a16:colId xmlns:a16="http://schemas.microsoft.com/office/drawing/2014/main" xmlns="" val="3440552453"/>
                    </a:ext>
                  </a:extLst>
                </a:gridCol>
                <a:gridCol w="937855">
                  <a:extLst>
                    <a:ext uri="{9D8B030D-6E8A-4147-A177-3AD203B41FA5}">
                      <a16:colId xmlns:a16="http://schemas.microsoft.com/office/drawing/2014/main" xmlns="" val="1045990569"/>
                    </a:ext>
                  </a:extLst>
                </a:gridCol>
              </a:tblGrid>
              <a:tr h="385170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zh-CN" alt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  <a:endParaRPr lang="zh-CN" alt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2194004"/>
                  </a:ext>
                </a:extLst>
              </a:tr>
              <a:tr h="38517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SEMPRE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10.80</a:t>
                      </a:r>
                      <a:endParaRPr lang="zh-CN" altLang="en-US" sz="20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7806292"/>
                  </a:ext>
                </a:extLst>
              </a:tr>
              <a:tr h="38517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PARASEMPRE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12.79</a:t>
                      </a:r>
                      <a:endParaRPr lang="zh-CN" altLang="en-US" sz="20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3228388"/>
                  </a:ext>
                </a:extLst>
              </a:tr>
              <a:tr h="38517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JACANA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5.08</a:t>
                      </a:r>
                      <a:endParaRPr lang="zh-CN" altLang="en-US" sz="20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6886355"/>
                  </a:ext>
                </a:extLst>
              </a:tr>
              <a:tr h="38517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UDEPLAMBDA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17.70</a:t>
                      </a:r>
                      <a:endParaRPr lang="zh-CN" altLang="en-US" sz="20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8433931"/>
                  </a:ext>
                </a:extLst>
              </a:tr>
              <a:tr h="38517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SCANNER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17.02</a:t>
                      </a:r>
                      <a:endParaRPr lang="zh-CN" altLang="en-US" sz="20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7562973"/>
                  </a:ext>
                </a:extLst>
              </a:tr>
              <a:tr h="38517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PARA4QA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20.40</a:t>
                      </a:r>
                      <a:endParaRPr lang="zh-CN" altLang="en-US" sz="20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1858387"/>
                  </a:ext>
                </a:extLst>
              </a:tr>
              <a:tr h="38517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SPARQA</a:t>
                      </a:r>
                      <a:endParaRPr lang="zh-CN" altLang="en-US" sz="2000" kern="12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u="sng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21.53</a:t>
                      </a:r>
                      <a:endParaRPr lang="zh-CN" altLang="en-US" sz="2000" b="0" u="sng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4169516"/>
                  </a:ext>
                </a:extLst>
              </a:tr>
            </a:tbl>
          </a:graphicData>
        </a:graphic>
      </p:graphicFrame>
      <p:sp>
        <p:nvSpPr>
          <p:cNvPr id="7" name="内容占位符 4"/>
          <p:cNvSpPr txBox="1">
            <a:spLocks/>
          </p:cNvSpPr>
          <p:nvPr/>
        </p:nvSpPr>
        <p:spPr>
          <a:xfrm>
            <a:off x="4410631" y="989705"/>
            <a:ext cx="4206240" cy="36360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buClr>
                <a:srgbClr val="63065F"/>
              </a:buClr>
              <a:buFont typeface="Wingdings" charset="2"/>
              <a:buChar char="n"/>
              <a:defRPr sz="2100" kern="1200" baseline="0">
                <a:solidFill>
                  <a:schemeClr val="tx1"/>
                </a:solidFill>
                <a:latin typeface="Arial"/>
                <a:ea typeface="等线"/>
              </a:defRPr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buClr>
                <a:srgbClr val="63065F"/>
              </a:buClr>
              <a:buFont typeface="Wingdings" charset="2"/>
              <a:buChar char="l"/>
              <a:defRPr sz="1800" kern="1200" baseline="0">
                <a:solidFill>
                  <a:schemeClr val="tx1"/>
                </a:solidFill>
                <a:latin typeface="Calibri"/>
                <a:ea typeface="等线"/>
              </a:defRPr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buClr>
                <a:srgbClr val="630662"/>
              </a:buClr>
              <a:buFont typeface="Calibri" charset="0"/>
              <a:buChar char="–"/>
              <a:defRPr sz="1500" kern="1200" baseline="0">
                <a:solidFill>
                  <a:schemeClr val="tx1"/>
                </a:solidFill>
                <a:latin typeface="Calibri"/>
                <a:ea typeface="等线"/>
              </a:defRPr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buClr>
                <a:srgbClr val="63065F"/>
              </a:buClr>
              <a:buFont typeface="Calibri" charset="0"/>
              <a:buChar char="»"/>
              <a:defRPr sz="1350" kern="1200" baseline="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Clr>
                <a:srgbClr val="63065F"/>
              </a:buClr>
              <a:buFont typeface="Arial" charset="0"/>
              <a:buChar char="•"/>
              <a:defRPr sz="1350" kern="1200" baseline="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en-US" altLang="zh-CN" sz="2400" dirty="0" err="1" smtClean="0">
                <a:solidFill>
                  <a:srgbClr val="63065F"/>
                </a:solidFill>
              </a:rPr>
              <a:t>ComplexWebQuestions</a:t>
            </a:r>
            <a:endParaRPr lang="zh-CN" altLang="en-US" sz="2800" dirty="0">
              <a:solidFill>
                <a:srgbClr val="63065F"/>
              </a:solidFill>
            </a:endParaRPr>
          </a:p>
        </p:txBody>
      </p:sp>
      <p:graphicFrame>
        <p:nvGraphicFramePr>
          <p:cNvPr id="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500100"/>
              </p:ext>
            </p:extLst>
          </p:nvPr>
        </p:nvGraphicFramePr>
        <p:xfrm>
          <a:off x="4507457" y="1483233"/>
          <a:ext cx="427078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289">
                  <a:extLst>
                    <a:ext uri="{9D8B030D-6E8A-4147-A177-3AD203B41FA5}">
                      <a16:colId xmlns:a16="http://schemas.microsoft.com/office/drawing/2014/main" xmlns="" val="3440552453"/>
                    </a:ext>
                  </a:extLst>
                </a:gridCol>
                <a:gridCol w="843495">
                  <a:extLst>
                    <a:ext uri="{9D8B030D-6E8A-4147-A177-3AD203B41FA5}">
                      <a16:colId xmlns:a16="http://schemas.microsoft.com/office/drawing/2014/main" xmlns="" val="1045990569"/>
                    </a:ext>
                  </a:extLst>
                </a:gridCol>
              </a:tblGrid>
              <a:tr h="246792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zh-CN" alt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P@1</a:t>
                      </a:r>
                      <a:endParaRPr lang="zh-CN" alt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2194004"/>
                  </a:ext>
                </a:extLst>
              </a:tr>
              <a:tr h="246792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MHQA-GRN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30.10</a:t>
                      </a:r>
                      <a:endParaRPr lang="zh-CN" altLang="en-US" sz="20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7806292"/>
                  </a:ext>
                </a:extLst>
              </a:tr>
              <a:tr h="246792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SIMPQA + PRETRAINED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19.90</a:t>
                      </a:r>
                      <a:endParaRPr lang="zh-CN" altLang="en-US" sz="20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3228388"/>
                  </a:ext>
                </a:extLst>
              </a:tr>
              <a:tr h="246792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SPLITQA + PRETRAINED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25.90</a:t>
                      </a:r>
                      <a:endParaRPr lang="zh-CN" altLang="en-US" sz="20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6886355"/>
                  </a:ext>
                </a:extLst>
              </a:tr>
              <a:tr h="246792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SPLITQA + data augmentation</a:t>
                      </a:r>
                      <a:endParaRPr lang="en-US" altLang="zh-CN" sz="2000" dirty="0" smtClean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none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34.20</a:t>
                      </a:r>
                      <a:endParaRPr lang="zh-CN" altLang="en-US" sz="2000" u="none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8433931"/>
                  </a:ext>
                </a:extLst>
              </a:tr>
              <a:tr h="246792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PullNet</a:t>
                      </a:r>
                      <a:endParaRPr lang="en-US" altLang="zh-CN" sz="2000" dirty="0" smtClean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u="sng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45.90</a:t>
                      </a:r>
                      <a:endParaRPr lang="zh-CN" altLang="en-US" sz="2000" b="0" u="sng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7562973"/>
                  </a:ext>
                </a:extLst>
              </a:tr>
              <a:tr h="246792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SPARQA</a:t>
                      </a:r>
                      <a:endParaRPr lang="zh-CN" altLang="en-US" sz="2000" kern="12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none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31.48</a:t>
                      </a:r>
                      <a:endParaRPr lang="zh-CN" altLang="en-US" sz="2000" u="none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416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9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rgbClr val="63065F"/>
                </a:solidFill>
              </a:rPr>
              <a:t>ComplexWebQuestions</a:t>
            </a:r>
            <a:endParaRPr lang="zh-CN" altLang="en-US" sz="2800" dirty="0">
              <a:solidFill>
                <a:srgbClr val="63065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</a:t>
            </a:r>
            <a:r>
              <a:rPr lang="en-US" altLang="zh-CN" dirty="0"/>
              <a:t>– Ablation Study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550243"/>
              </p:ext>
            </p:extLst>
          </p:nvPr>
        </p:nvGraphicFramePr>
        <p:xfrm>
          <a:off x="1818042" y="1740262"/>
          <a:ext cx="515323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55">
                  <a:extLst>
                    <a:ext uri="{9D8B030D-6E8A-4147-A177-3AD203B41FA5}">
                      <a16:colId xmlns="" xmlns:a16="http://schemas.microsoft.com/office/drawing/2014/main" val="3440552453"/>
                    </a:ext>
                  </a:extLst>
                </a:gridCol>
                <a:gridCol w="922379">
                  <a:extLst>
                    <a:ext uri="{9D8B030D-6E8A-4147-A177-3AD203B41FA5}">
                      <a16:colId xmlns="" xmlns:a16="http://schemas.microsoft.com/office/drawing/2014/main" val="104599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zh-CN" alt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P@1</a:t>
                      </a:r>
                      <a:endParaRPr lang="zh-CN" alt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219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SPARQA</a:t>
                      </a:r>
                      <a:endParaRPr lang="en-US" altLang="zh-CN" sz="2000" dirty="0" smtClean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31.48</a:t>
                      </a:r>
                      <a:endParaRPr lang="zh-CN" altLang="en-US" sz="20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780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SPARQA w/o</a:t>
                      </a:r>
                      <a:r>
                        <a:rPr lang="en-US" altLang="zh-CN" sz="2000" kern="1200" baseline="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skeleton parsing</a:t>
                      </a:r>
                      <a:endParaRPr lang="en-US" altLang="zh-CN" sz="2000" dirty="0" smtClean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29.39</a:t>
                      </a:r>
                      <a:endParaRPr lang="zh-CN" altLang="en-US" sz="20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322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SPARQA w/o sentence-level scorer</a:t>
                      </a:r>
                      <a:endParaRPr lang="en-US" altLang="zh-CN" sz="2000" dirty="0" smtClean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26.45</a:t>
                      </a:r>
                      <a:endParaRPr lang="zh-CN" altLang="en-US" sz="20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688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SPARQA w/o word-level scorer</a:t>
                      </a:r>
                      <a:endParaRPr lang="en-US" altLang="zh-CN" sz="2000" dirty="0" smtClean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26.11</a:t>
                      </a:r>
                      <a:endParaRPr lang="zh-CN" altLang="en-US" sz="20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8433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7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rgbClr val="63065F"/>
                </a:solidFill>
              </a:rPr>
              <a:t>Background</a:t>
            </a: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rgbClr val="63065F"/>
                </a:solidFill>
              </a:rPr>
              <a:t>Our approach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Skeleton Parsing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Multi-Strategy Scoring</a:t>
            </a: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rgbClr val="63065F"/>
                </a:solidFill>
              </a:rPr>
              <a:t>Experiment</a:t>
            </a: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rgbClr val="63065F"/>
                </a:solidFill>
              </a:rPr>
              <a:t>Conclusion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17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7"/>
    </mc:Choice>
    <mc:Fallback xmlns="">
      <p:transition spd="slow" advTm="201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63065F"/>
                </a:solidFill>
              </a:rPr>
              <a:t>SPARQA</a:t>
            </a:r>
            <a:endParaRPr lang="en-US" altLang="zh-CN" sz="2800" dirty="0" smtClean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Skeleton </a:t>
            </a: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Parsing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Multi-Strategy </a:t>
            </a: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</a:p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63065F"/>
                </a:solidFill>
              </a:rPr>
              <a:t>Future Work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Recognition and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Linking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Heterogeneity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2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and Skeleton</a:t>
            </a:r>
          </a:p>
          <a:p>
            <a:pPr>
              <a:lnSpc>
                <a:spcPct val="100000"/>
              </a:lnSpc>
            </a:pPr>
            <a:endParaRPr lang="en-US" altLang="zh-CN" sz="2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2800" dirty="0" smtClean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2800" dirty="0" smtClean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2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en-US" altLang="zh-CN" sz="28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altLang="zh-CN" sz="2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github.com/nju-websoft/SPARQA</a:t>
            </a:r>
            <a:endParaRPr lang="en-US" altLang="zh-CN" sz="2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listening</a:t>
            </a:r>
            <a:endParaRPr lang="zh-CN" dirty="0"/>
          </a:p>
        </p:txBody>
      </p:sp>
      <p:pic>
        <p:nvPicPr>
          <p:cNvPr id="1026" name="Picture 2" descr="http://www.wwei.cn/qrcode-viewfile?type=qrcode_text&amp;k=ZE0lz&amp;hash=b48090c6e923a7ca5e651b294669876a&amp;timeout=1574787497&amp;size=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304" y="1871116"/>
            <a:ext cx="2107389" cy="210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762017" y="4739184"/>
            <a:ext cx="361996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25000"/>
              </a:lnSpc>
              <a:spcBef>
                <a:spcPts val="75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mail: ywsun@smail.nju.edu.cn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600" dirty="0" smtClean="0"/>
              <a:t>Question </a:t>
            </a:r>
            <a:r>
              <a:rPr lang="en-US" altLang="zh-CN" sz="2600" dirty="0"/>
              <a:t>Answering over Knowledge </a:t>
            </a:r>
            <a:r>
              <a:rPr lang="en-US" altLang="zh-CN" sz="2600" dirty="0" smtClean="0"/>
              <a:t>Base (KBQA)</a:t>
            </a:r>
            <a:endParaRPr lang="zh-CN" altLang="en-US" sz="2600" dirty="0"/>
          </a:p>
        </p:txBody>
      </p:sp>
      <p:pic>
        <p:nvPicPr>
          <p:cNvPr id="4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18" y="1714980"/>
            <a:ext cx="3174832" cy="2539710"/>
          </a:xfrm>
          <a:prstGeom prst="rect">
            <a:avLst/>
          </a:prstGeom>
          <a:ln w="6350">
            <a:solidFill>
              <a:srgbClr val="63065F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097796" y="4044310"/>
            <a:ext cx="3670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zh-CN" altLang="en-US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CN" altLang="en-US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Michelle Obama</a:t>
            </a:r>
          </a:p>
        </p:txBody>
      </p:sp>
      <p:sp>
        <p:nvSpPr>
          <p:cNvPr id="6" name="矩形 5"/>
          <p:cNvSpPr/>
          <p:nvPr/>
        </p:nvSpPr>
        <p:spPr>
          <a:xfrm>
            <a:off x="628649" y="1144089"/>
            <a:ext cx="6240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zh-CN" altLang="en-US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CN" altLang="en-US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is the wife of Barack Obama ?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126910" y="2551329"/>
            <a:ext cx="3108453" cy="471567"/>
          </a:xfrm>
          <a:prstGeom prst="roundRect">
            <a:avLst/>
          </a:prstGeom>
          <a:solidFill>
            <a:schemeClr val="accent2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Answering</a:t>
            </a:r>
            <a:endParaRPr lang="zh-CN" altLang="en-US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2576362" y="1794561"/>
            <a:ext cx="214368" cy="504987"/>
          </a:xfrm>
          <a:prstGeom prst="downArrow">
            <a:avLst/>
          </a:prstGeom>
          <a:noFill/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左右箭头 9"/>
          <p:cNvSpPr/>
          <p:nvPr/>
        </p:nvSpPr>
        <p:spPr>
          <a:xfrm>
            <a:off x="4347764" y="2651760"/>
            <a:ext cx="883904" cy="244863"/>
          </a:xfrm>
          <a:prstGeom prst="leftRightArrow">
            <a:avLst/>
          </a:prstGeom>
          <a:noFill/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36555" y="4242645"/>
            <a:ext cx="2582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 Base </a:t>
            </a:r>
            <a:endParaRPr lang="zh-CN" altLang="en-US" sz="20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2576362" y="3333683"/>
            <a:ext cx="214368" cy="504987"/>
          </a:xfrm>
          <a:prstGeom prst="downArrow">
            <a:avLst/>
          </a:prstGeom>
          <a:noFill/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lang="en-US" altLang="zh-CN" sz="2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KBQA</a:t>
            </a:r>
            <a:endParaRPr lang="en-US" altLang="zh-CN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</a:t>
            </a:r>
            <a:endParaRPr lang="en-US" altLang="zh-CN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lnSpc>
                <a:spcPct val="125000"/>
              </a:lnSpc>
              <a:spcBef>
                <a:spcPts val="750"/>
              </a:spcBef>
              <a:buFont typeface="Wingdings" charset="2"/>
              <a:buChar char="n"/>
            </a:pPr>
            <a:r>
              <a:rPr lang="en-US" altLang="zh-CN" sz="28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</a:t>
            </a:r>
            <a:r>
              <a:rPr lang="en-US" altLang="zh-CN" sz="2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KBQA</a:t>
            </a:r>
            <a:endParaRPr lang="en-US" altLang="zh-CN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lang="en-US" altLang="zh-CN" sz="2400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Predicates</a:t>
            </a:r>
            <a:r>
              <a:rPr lang="en-US" altLang="zh-CN" sz="2400" b="1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US" altLang="zh-CN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endParaRPr lang="zh-CN" altLang="en-US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KBQA </a:t>
            </a:r>
            <a:r>
              <a:rPr lang="en-US" altLang="zh-CN" dirty="0"/>
              <a:t>Classification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7686" y="3340483"/>
            <a:ext cx="6847114" cy="830997"/>
          </a:xfrm>
          <a:prstGeom prst="rect">
            <a:avLst/>
          </a:prstGeom>
          <a:ln w="9525">
            <a:solidFill>
              <a:srgbClr val="63065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zh-CN" altLang="en-US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zh-CN" altLang="en-US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that Miley Cyrus acted in had a director named Tom Vaughan ?</a:t>
            </a:r>
          </a:p>
        </p:txBody>
      </p:sp>
    </p:spTree>
    <p:extLst>
      <p:ext uri="{BB962C8B-B14F-4D97-AF65-F5344CB8AC3E}">
        <p14:creationId xmlns:p14="http://schemas.microsoft.com/office/powerpoint/2010/main" val="36420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Syntactic Parsing Error</a:t>
            </a:r>
            <a:endParaRPr lang="en-US" altLang="zh-CN" sz="2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 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71" y="2005153"/>
            <a:ext cx="7612049" cy="8220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5971" y="3247105"/>
            <a:ext cx="7749380" cy="707886"/>
          </a:xfrm>
          <a:prstGeom prst="rect">
            <a:avLst/>
          </a:prstGeom>
          <a:noFill/>
          <a:ln w="9525">
            <a:solidFill>
              <a:srgbClr val="63065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 relation between “in” and “had”</a:t>
            </a:r>
          </a:p>
          <a:p>
            <a:pPr algn="ctr"/>
            <a:r>
              <a:rPr lang="en-US" altLang="zh-CN" sz="20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 long-distance dependency relation between “movie” and “had”</a:t>
            </a:r>
            <a:endParaRPr lang="zh-CN" altLang="en-US" sz="20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3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29"/>
    </mc:Choice>
    <mc:Fallback xmlns="">
      <p:transition spd="slow" advTm="6472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Structural Heterogeneity</a:t>
            </a:r>
            <a:endParaRPr lang="zh-CN" altLang="en-US" sz="2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 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92310" y="2080650"/>
            <a:ext cx="1741714" cy="387398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22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 </a:t>
            </a:r>
            <a:r>
              <a:rPr lang="en-US" altLang="zh-CN" sz="22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</a:t>
            </a:r>
          </a:p>
        </p:txBody>
      </p:sp>
      <p:sp>
        <p:nvSpPr>
          <p:cNvPr id="5" name="矩形 4"/>
          <p:cNvSpPr/>
          <p:nvPr/>
        </p:nvSpPr>
        <p:spPr>
          <a:xfrm>
            <a:off x="628649" y="3127499"/>
            <a:ext cx="1659291" cy="459411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Miley Cyrus</a:t>
            </a:r>
          </a:p>
        </p:txBody>
      </p:sp>
      <p:sp>
        <p:nvSpPr>
          <p:cNvPr id="6" name="矩形 5"/>
          <p:cNvSpPr/>
          <p:nvPr/>
        </p:nvSpPr>
        <p:spPr>
          <a:xfrm>
            <a:off x="2363167" y="3127499"/>
            <a:ext cx="1912508" cy="459410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 Vaughan</a:t>
            </a:r>
          </a:p>
        </p:txBody>
      </p:sp>
      <p:sp>
        <p:nvSpPr>
          <p:cNvPr id="7" name="矩形 6"/>
          <p:cNvSpPr/>
          <p:nvPr/>
        </p:nvSpPr>
        <p:spPr>
          <a:xfrm>
            <a:off x="2343586" y="267401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 named</a:t>
            </a:r>
            <a:endParaRPr lang="zh-CN" altLang="en-US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9377" y="2665857"/>
            <a:ext cx="99258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acted in</a:t>
            </a:r>
            <a:endParaRPr lang="zh-CN" altLang="en-US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92864" y="2080650"/>
            <a:ext cx="1218179" cy="387398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?x</a:t>
            </a:r>
          </a:p>
        </p:txBody>
      </p:sp>
      <p:sp>
        <p:nvSpPr>
          <p:cNvPr id="10" name="矩形 9"/>
          <p:cNvSpPr/>
          <p:nvPr/>
        </p:nvSpPr>
        <p:spPr>
          <a:xfrm>
            <a:off x="4526046" y="3127329"/>
            <a:ext cx="1539007" cy="459579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?y</a:t>
            </a:r>
          </a:p>
        </p:txBody>
      </p:sp>
      <p:sp>
        <p:nvSpPr>
          <p:cNvPr id="11" name="矩形 10"/>
          <p:cNvSpPr/>
          <p:nvPr/>
        </p:nvSpPr>
        <p:spPr>
          <a:xfrm>
            <a:off x="6674143" y="3127499"/>
            <a:ext cx="1804524" cy="441023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m.02z02cx </a:t>
            </a:r>
          </a:p>
        </p:txBody>
      </p:sp>
      <p:cxnSp>
        <p:nvCxnSpPr>
          <p:cNvPr id="12" name="直接箭头连接符 11"/>
          <p:cNvCxnSpPr>
            <a:stCxn id="4" idx="2"/>
            <a:endCxn id="5" idx="0"/>
          </p:cNvCxnSpPr>
          <p:nvPr/>
        </p:nvCxnSpPr>
        <p:spPr>
          <a:xfrm flipH="1">
            <a:off x="1458295" y="2468048"/>
            <a:ext cx="904872" cy="659451"/>
          </a:xfrm>
          <a:prstGeom prst="straightConnector1">
            <a:avLst/>
          </a:prstGeom>
          <a:ln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6" idx="0"/>
          </p:cNvCxnSpPr>
          <p:nvPr/>
        </p:nvCxnSpPr>
        <p:spPr>
          <a:xfrm>
            <a:off x="2363167" y="2468048"/>
            <a:ext cx="956254" cy="659451"/>
          </a:xfrm>
          <a:prstGeom prst="straightConnector1">
            <a:avLst/>
          </a:prstGeom>
          <a:ln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  <a:endCxn id="11" idx="0"/>
          </p:cNvCxnSpPr>
          <p:nvPr/>
        </p:nvCxnSpPr>
        <p:spPr>
          <a:xfrm>
            <a:off x="6601954" y="2468048"/>
            <a:ext cx="974451" cy="659451"/>
          </a:xfrm>
          <a:prstGeom prst="straightConnector1">
            <a:avLst/>
          </a:prstGeom>
          <a:ln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526046" y="4173147"/>
            <a:ext cx="1539007" cy="426544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m.0bdxs5</a:t>
            </a:r>
          </a:p>
        </p:txBody>
      </p:sp>
      <p:sp>
        <p:nvSpPr>
          <p:cNvPr id="16" name="矩形 15"/>
          <p:cNvSpPr/>
          <p:nvPr/>
        </p:nvSpPr>
        <p:spPr>
          <a:xfrm>
            <a:off x="4275675" y="2674351"/>
            <a:ext cx="23262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film.performance.film</a:t>
            </a:r>
          </a:p>
        </p:txBody>
      </p:sp>
      <p:sp>
        <p:nvSpPr>
          <p:cNvPr id="19" name="矩形 18"/>
          <p:cNvSpPr/>
          <p:nvPr/>
        </p:nvSpPr>
        <p:spPr>
          <a:xfrm>
            <a:off x="6582176" y="2661828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film.film.directed_by</a:t>
            </a:r>
          </a:p>
        </p:txBody>
      </p:sp>
      <p:sp>
        <p:nvSpPr>
          <p:cNvPr id="20" name="矩形 19"/>
          <p:cNvSpPr/>
          <p:nvPr/>
        </p:nvSpPr>
        <p:spPr>
          <a:xfrm>
            <a:off x="4275675" y="3746603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film.performance.actor</a:t>
            </a:r>
          </a:p>
        </p:txBody>
      </p:sp>
      <p:cxnSp>
        <p:nvCxnSpPr>
          <p:cNvPr id="21" name="直接箭头连接符 20"/>
          <p:cNvCxnSpPr>
            <a:stCxn id="10" idx="2"/>
            <a:endCxn id="15" idx="0"/>
          </p:cNvCxnSpPr>
          <p:nvPr/>
        </p:nvCxnSpPr>
        <p:spPr>
          <a:xfrm>
            <a:off x="5295550" y="3586908"/>
            <a:ext cx="0" cy="586239"/>
          </a:xfrm>
          <a:prstGeom prst="straightConnector1">
            <a:avLst/>
          </a:prstGeom>
          <a:ln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  <a:endCxn id="9" idx="2"/>
          </p:cNvCxnSpPr>
          <p:nvPr/>
        </p:nvCxnSpPr>
        <p:spPr>
          <a:xfrm flipV="1">
            <a:off x="5295550" y="2468048"/>
            <a:ext cx="1306404" cy="659281"/>
          </a:xfrm>
          <a:prstGeom prst="straightConnector1">
            <a:avLst/>
          </a:prstGeom>
          <a:ln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approach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469046"/>
              </p:ext>
            </p:extLst>
          </p:nvPr>
        </p:nvGraphicFramePr>
        <p:xfrm>
          <a:off x="1118797" y="1787625"/>
          <a:ext cx="684043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383">
                  <a:extLst>
                    <a:ext uri="{9D8B030D-6E8A-4147-A177-3AD203B41FA5}">
                      <a16:colId xmlns:a16="http://schemas.microsoft.com/office/drawing/2014/main" xmlns="" val="319454094"/>
                    </a:ext>
                  </a:extLst>
                </a:gridCol>
                <a:gridCol w="3239049">
                  <a:extLst>
                    <a:ext uri="{9D8B030D-6E8A-4147-A177-3AD203B41FA5}">
                      <a16:colId xmlns:a16="http://schemas.microsoft.com/office/drawing/2014/main" xmlns="" val="2348251440"/>
                    </a:ext>
                  </a:extLst>
                </a:gridCol>
              </a:tblGrid>
              <a:tr h="174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Challenges</a:t>
                      </a:r>
                      <a:endParaRPr lang="zh-CN" alt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</a:t>
                      </a:r>
                      <a:r>
                        <a:rPr lang="en-US" altLang="zh-CN" sz="24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solutions</a:t>
                      </a:r>
                      <a:endParaRPr lang="zh-CN" alt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5884150"/>
                  </a:ext>
                </a:extLst>
              </a:tr>
              <a:tr h="19174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Syntactic Parsing Error</a:t>
                      </a:r>
                      <a:endParaRPr lang="en-US" altLang="zh-CN" sz="24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Skeleton Parsing</a:t>
                      </a:r>
                      <a:endParaRPr lang="zh-CN" altLang="en-US" sz="2400" b="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7682995"/>
                  </a:ext>
                </a:extLst>
              </a:tr>
              <a:tr h="19174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Structural Heterogeneity</a:t>
                      </a:r>
                      <a:endParaRPr lang="zh-CN" altLang="en-US" sz="24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Multi-Strategy Scoring</a:t>
                      </a:r>
                      <a:endParaRPr lang="zh-CN" altLang="en-US" sz="2400" b="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9500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approach – </a:t>
            </a:r>
            <a:r>
              <a:rPr lang="en-US" altLang="zh-CN" dirty="0" smtClean="0"/>
              <a:t>Overview</a:t>
            </a:r>
            <a:endParaRPr lang="zh-CN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/>
        </p:blipFill>
        <p:spPr>
          <a:xfrm>
            <a:off x="2704218" y="979201"/>
            <a:ext cx="3735564" cy="3754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54"/>
    </mc:Choice>
    <mc:Fallback xmlns="">
      <p:transition spd="slow" advTm="6145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175432" y="933645"/>
            <a:ext cx="2538942" cy="336553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What </a:t>
            </a:r>
            <a:r>
              <a:rPr lang="en-US" sz="1600" u="sng" dirty="0">
                <a:solidFill>
                  <a:srgbClr val="63065F"/>
                </a:solidFill>
                <a:latin typeface="Times New Roman"/>
              </a:rPr>
              <a:t>movie</a:t>
            </a:r>
            <a:r>
              <a:rPr lang="en-US" sz="1600" dirty="0">
                <a:solidFill>
                  <a:srgbClr val="63065F"/>
                </a:solidFill>
                <a:latin typeface="Times New Roman"/>
              </a:rPr>
              <a:t> had a </a:t>
            </a:r>
            <a:r>
              <a:rPr lang="en-US" sz="1600" u="sng" dirty="0">
                <a:solidFill>
                  <a:srgbClr val="63065F"/>
                </a:solidFill>
                <a:latin typeface="Times New Roman"/>
              </a:rPr>
              <a:t>director</a:t>
            </a:r>
            <a:r>
              <a:rPr lang="en-US" sz="1600" dirty="0">
                <a:solidFill>
                  <a:srgbClr val="63065F"/>
                </a:solidFill>
                <a:latin typeface="Times New Roman"/>
              </a:rPr>
              <a:t> ?</a:t>
            </a:r>
          </a:p>
        </p:txBody>
      </p:sp>
      <p:sp>
        <p:nvSpPr>
          <p:cNvPr id="34" name="矩形 33"/>
          <p:cNvSpPr/>
          <p:nvPr/>
        </p:nvSpPr>
        <p:spPr>
          <a:xfrm>
            <a:off x="2834740" y="1687743"/>
            <a:ext cx="1756996" cy="286786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200" dirty="0">
                <a:solidFill>
                  <a:srgbClr val="63065F"/>
                </a:solidFill>
                <a:latin typeface="Times New Roman"/>
              </a:rPr>
              <a:t>that Miley Cyrus acted in</a:t>
            </a:r>
          </a:p>
        </p:txBody>
      </p:sp>
      <p:sp>
        <p:nvSpPr>
          <p:cNvPr id="35" name="矩形 34"/>
          <p:cNvSpPr/>
          <p:nvPr/>
        </p:nvSpPr>
        <p:spPr>
          <a:xfrm>
            <a:off x="4684583" y="1686326"/>
            <a:ext cx="1580302" cy="288203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r>
              <a:rPr lang="en-US" sz="1300" dirty="0">
                <a:solidFill>
                  <a:srgbClr val="63065F"/>
                </a:solidFill>
                <a:latin typeface="Times New Roman"/>
              </a:rPr>
              <a:t>named Tom Vaughan</a:t>
            </a:r>
          </a:p>
        </p:txBody>
      </p:sp>
      <p:sp>
        <p:nvSpPr>
          <p:cNvPr id="36" name="矩形 35"/>
          <p:cNvSpPr/>
          <p:nvPr/>
        </p:nvSpPr>
        <p:spPr>
          <a:xfrm>
            <a:off x="5202167" y="1309681"/>
            <a:ext cx="394660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63065F"/>
                </a:solidFill>
                <a:latin typeface="Times New Roman"/>
              </a:rPr>
              <a:t>acl</a:t>
            </a:r>
            <a:endParaRPr lang="zh-CN" sz="1400" dirty="0">
              <a:solidFill>
                <a:srgbClr val="63065F"/>
              </a:solidFill>
              <a:latin typeface="Times New Roman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142284" y="1319619"/>
            <a:ext cx="763351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63065F"/>
                </a:solidFill>
                <a:latin typeface="Times New Roman"/>
              </a:rPr>
              <a:t>acl:relcl</a:t>
            </a:r>
            <a:endParaRPr lang="zh-CN" sz="1400" dirty="0">
              <a:solidFill>
                <a:srgbClr val="63065F"/>
              </a:solidFill>
              <a:latin typeface="Times New Roman"/>
            </a:endParaRPr>
          </a:p>
        </p:txBody>
      </p:sp>
      <p:cxnSp>
        <p:nvCxnSpPr>
          <p:cNvPr id="24" name="直接箭头连接符 23"/>
          <p:cNvCxnSpPr>
            <a:stCxn id="28" idx="2"/>
            <a:endCxn id="29" idx="0"/>
          </p:cNvCxnSpPr>
          <p:nvPr/>
        </p:nvCxnSpPr>
        <p:spPr>
          <a:xfrm flipH="1">
            <a:off x="7036116" y="1259188"/>
            <a:ext cx="707197" cy="430194"/>
          </a:xfrm>
          <a:prstGeom prst="straightConnector1">
            <a:avLst/>
          </a:prstGeom>
          <a:ln w="6350">
            <a:solidFill>
              <a:srgbClr val="63065F"/>
            </a:solidFill>
            <a:prstDash val="solid"/>
            <a:miter/>
            <a:tailEnd type="triangle"/>
          </a:ln>
        </p:spPr>
      </p:cxnSp>
      <p:cxnSp>
        <p:nvCxnSpPr>
          <p:cNvPr id="25" name="直接箭头连接符 24"/>
          <p:cNvCxnSpPr>
            <a:stCxn id="28" idx="2"/>
            <a:endCxn id="30" idx="0"/>
          </p:cNvCxnSpPr>
          <p:nvPr/>
        </p:nvCxnSpPr>
        <p:spPr>
          <a:xfrm>
            <a:off x="7743313" y="1259188"/>
            <a:ext cx="647932" cy="430194"/>
          </a:xfrm>
          <a:prstGeom prst="straightConnector1">
            <a:avLst/>
          </a:prstGeom>
          <a:ln w="6350">
            <a:solidFill>
              <a:srgbClr val="63065F"/>
            </a:solidFill>
            <a:prstDash val="solid"/>
            <a:miter/>
            <a:tailEnd type="triangle"/>
          </a:ln>
        </p:spPr>
      </p:cxnSp>
      <p:cxnSp>
        <p:nvCxnSpPr>
          <p:cNvPr id="26" name="直接箭头连接符 25"/>
          <p:cNvCxnSpPr/>
          <p:nvPr/>
        </p:nvCxnSpPr>
        <p:spPr>
          <a:xfrm flipH="1">
            <a:off x="3615264" y="1199430"/>
            <a:ext cx="463174" cy="488313"/>
          </a:xfrm>
          <a:prstGeom prst="straightConnector1">
            <a:avLst/>
          </a:prstGeom>
          <a:ln w="6350">
            <a:solidFill>
              <a:srgbClr val="63065F"/>
            </a:solidFill>
            <a:prstDash val="solid"/>
            <a:miter/>
            <a:tailEnd type="triangle"/>
          </a:ln>
        </p:spPr>
      </p:cxnSp>
      <p:cxnSp>
        <p:nvCxnSpPr>
          <p:cNvPr id="27" name="直接箭头连接符 26"/>
          <p:cNvCxnSpPr>
            <a:endCxn id="35" idx="0"/>
          </p:cNvCxnSpPr>
          <p:nvPr/>
        </p:nvCxnSpPr>
        <p:spPr>
          <a:xfrm>
            <a:off x="4984514" y="1199430"/>
            <a:ext cx="490220" cy="486896"/>
          </a:xfrm>
          <a:prstGeom prst="straightConnector1">
            <a:avLst/>
          </a:prstGeom>
          <a:ln w="6350">
            <a:solidFill>
              <a:srgbClr val="63065F"/>
            </a:solidFill>
            <a:prstDash val="solid"/>
            <a:miter/>
            <a:tailEnd type="triangle"/>
          </a:ln>
        </p:spPr>
      </p:cxnSp>
      <p:sp>
        <p:nvSpPr>
          <p:cNvPr id="19" name="矩形 18"/>
          <p:cNvSpPr/>
          <p:nvPr/>
        </p:nvSpPr>
        <p:spPr>
          <a:xfrm>
            <a:off x="4205018" y="2684576"/>
            <a:ext cx="1020857" cy="268686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?x</a:t>
            </a:r>
          </a:p>
        </p:txBody>
      </p:sp>
      <p:sp>
        <p:nvSpPr>
          <p:cNvPr id="20" name="矩形 19"/>
          <p:cNvSpPr/>
          <p:nvPr/>
        </p:nvSpPr>
        <p:spPr>
          <a:xfrm>
            <a:off x="3175432" y="3384551"/>
            <a:ext cx="1108038" cy="285147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?y</a:t>
            </a:r>
          </a:p>
        </p:txBody>
      </p:sp>
      <p:sp>
        <p:nvSpPr>
          <p:cNvPr id="21" name="矩形 20"/>
          <p:cNvSpPr/>
          <p:nvPr/>
        </p:nvSpPr>
        <p:spPr>
          <a:xfrm>
            <a:off x="5011757" y="3437381"/>
            <a:ext cx="1119661" cy="285147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m.02z02cx </a:t>
            </a:r>
          </a:p>
        </p:txBody>
      </p:sp>
      <p:sp>
        <p:nvSpPr>
          <p:cNvPr id="11" name="矩形 10"/>
          <p:cNvSpPr/>
          <p:nvPr/>
        </p:nvSpPr>
        <p:spPr>
          <a:xfrm>
            <a:off x="3175432" y="4115802"/>
            <a:ext cx="1108038" cy="285147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m.0bdxs5</a:t>
            </a:r>
          </a:p>
        </p:txBody>
      </p:sp>
      <p:sp>
        <p:nvSpPr>
          <p:cNvPr id="12" name="矩形 11"/>
          <p:cNvSpPr/>
          <p:nvPr/>
        </p:nvSpPr>
        <p:spPr>
          <a:xfrm>
            <a:off x="2904254" y="3026424"/>
            <a:ext cx="1778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63065F"/>
                </a:solidFill>
                <a:latin typeface="Times New Roman"/>
              </a:rPr>
              <a:t>film.performance.film</a:t>
            </a:r>
            <a:endParaRPr lang="en-US" sz="1400" dirty="0">
              <a:solidFill>
                <a:srgbClr val="63065F"/>
              </a:solidFill>
              <a:latin typeface="Times New Roman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01218" y="2033174"/>
            <a:ext cx="1443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63065F"/>
                </a:solidFill>
                <a:latin typeface="Times New Roman"/>
              </a:rPr>
              <a:t>(2) </a:t>
            </a:r>
            <a:r>
              <a:rPr lang="en-US" sz="2000" dirty="0">
                <a:solidFill>
                  <a:srgbClr val="63065F"/>
                </a:solidFill>
                <a:latin typeface="Times New Roman"/>
              </a:rPr>
              <a:t>Skeleton</a:t>
            </a:r>
            <a:endParaRPr lang="zh-CN" sz="2000" dirty="0">
              <a:solidFill>
                <a:srgbClr val="63065F"/>
              </a:solidFill>
              <a:latin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110710" y="953595"/>
            <a:ext cx="1265206" cy="305593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What movie</a:t>
            </a:r>
          </a:p>
        </p:txBody>
      </p:sp>
      <p:sp>
        <p:nvSpPr>
          <p:cNvPr id="29" name="矩形 28"/>
          <p:cNvSpPr/>
          <p:nvPr/>
        </p:nvSpPr>
        <p:spPr>
          <a:xfrm>
            <a:off x="6415723" y="1689382"/>
            <a:ext cx="1240785" cy="285147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Miley Cyrus</a:t>
            </a:r>
          </a:p>
        </p:txBody>
      </p:sp>
      <p:sp>
        <p:nvSpPr>
          <p:cNvPr id="30" name="矩形 29"/>
          <p:cNvSpPr/>
          <p:nvPr/>
        </p:nvSpPr>
        <p:spPr>
          <a:xfrm>
            <a:off x="7731144" y="1689382"/>
            <a:ext cx="1320201" cy="285147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r>
              <a:rPr lang="en-US" sz="1600" dirty="0">
                <a:solidFill>
                  <a:srgbClr val="63065F"/>
                </a:solidFill>
                <a:latin typeface="Times New Roman"/>
              </a:rPr>
              <a:t>Tom Vaughan</a:t>
            </a:r>
          </a:p>
        </p:txBody>
      </p:sp>
      <p:sp>
        <p:nvSpPr>
          <p:cNvPr id="31" name="矩形 30"/>
          <p:cNvSpPr/>
          <p:nvPr/>
        </p:nvSpPr>
        <p:spPr>
          <a:xfrm>
            <a:off x="7730359" y="1330074"/>
            <a:ext cx="1266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63065F"/>
                </a:solidFill>
                <a:latin typeface="Times New Roman"/>
              </a:rPr>
              <a:t>director named</a:t>
            </a:r>
            <a:endParaRPr lang="zh-CN" sz="1400" dirty="0">
              <a:solidFill>
                <a:srgbClr val="63065F"/>
              </a:solidFill>
              <a:latin typeface="Times New Roman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47162" y="1310719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63065F"/>
                </a:solidFill>
                <a:latin typeface="Times New Roman"/>
              </a:rPr>
              <a:t>acted in</a:t>
            </a:r>
            <a:endParaRPr lang="zh-CN" sz="1400" dirty="0">
              <a:solidFill>
                <a:srgbClr val="63065F"/>
              </a:solidFill>
              <a:latin typeface="Times New Roman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71314" y="4406826"/>
            <a:ext cx="2278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63065F"/>
                </a:solidFill>
                <a:latin typeface="Times New Roman"/>
              </a:rPr>
              <a:t>(5) </a:t>
            </a:r>
            <a:r>
              <a:rPr lang="en-US" sz="2000" dirty="0">
                <a:solidFill>
                  <a:srgbClr val="63065F"/>
                </a:solidFill>
                <a:latin typeface="Times New Roman"/>
              </a:rPr>
              <a:t>Grounded Query</a:t>
            </a:r>
            <a:endParaRPr lang="zh-CN" sz="2000" dirty="0">
              <a:solidFill>
                <a:srgbClr val="63065F"/>
              </a:solidFill>
              <a:latin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79682" y="3041432"/>
            <a:ext cx="14187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63065F"/>
                </a:solidFill>
                <a:latin typeface="Times New Roman"/>
              </a:rPr>
              <a:t>film.director.film</a:t>
            </a:r>
            <a:endParaRPr lang="zh-CN" sz="1400" dirty="0">
              <a:solidFill>
                <a:srgbClr val="63065F"/>
              </a:solidFill>
              <a:latin typeface="Times New Roman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96864" y="3780305"/>
            <a:ext cx="1219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63065F"/>
                </a:solidFill>
                <a:latin typeface="Times New Roman"/>
              </a:rPr>
              <a:t>film.actor.film</a:t>
            </a:r>
            <a:endParaRPr lang="zh-CN" sz="1400" dirty="0">
              <a:solidFill>
                <a:srgbClr val="63065F"/>
              </a:solidFill>
              <a:latin typeface="Times New Roman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77" y="1101922"/>
            <a:ext cx="2682575" cy="830997"/>
          </a:xfrm>
          <a:prstGeom prst="rect">
            <a:avLst/>
          </a:prstGeom>
          <a:noFill/>
          <a:ln>
            <a:solidFill>
              <a:srgbClr val="63065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What movie that Miley Cyrus acted in had a director named Tom Vaughan ?</a:t>
            </a:r>
            <a:endParaRPr lang="zh-CN" sz="1600" dirty="0">
              <a:solidFill>
                <a:srgbClr val="63065F"/>
              </a:solidFill>
              <a:latin typeface="Times New Roman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6682" y="2031222"/>
            <a:ext cx="147187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63065F"/>
                </a:solidFill>
                <a:latin typeface="Times New Roman"/>
              </a:rPr>
              <a:t>(1) </a:t>
            </a:r>
            <a:r>
              <a:rPr lang="en-US" sz="2000" dirty="0">
                <a:solidFill>
                  <a:srgbClr val="63065F"/>
                </a:solidFill>
                <a:latin typeface="Times New Roman"/>
              </a:rPr>
              <a:t>Question</a:t>
            </a:r>
            <a:endParaRPr lang="zh-CN" sz="2000" dirty="0">
              <a:solidFill>
                <a:srgbClr val="63065F"/>
              </a:solidFill>
              <a:latin typeface="Times New Roman"/>
            </a:endParaRPr>
          </a:p>
        </p:txBody>
      </p:sp>
      <p:cxnSp>
        <p:nvCxnSpPr>
          <p:cNvPr id="4" name="直接箭头连接符 3"/>
          <p:cNvCxnSpPr>
            <a:stCxn id="20" idx="0"/>
            <a:endCxn id="19" idx="2"/>
          </p:cNvCxnSpPr>
          <p:nvPr/>
        </p:nvCxnSpPr>
        <p:spPr>
          <a:xfrm flipV="1">
            <a:off x="3729451" y="2953262"/>
            <a:ext cx="985996" cy="431289"/>
          </a:xfrm>
          <a:prstGeom prst="straightConnector1">
            <a:avLst/>
          </a:prstGeom>
          <a:ln w="6350">
            <a:solidFill>
              <a:srgbClr val="63065F"/>
            </a:solidFill>
            <a:prstDash val="solid"/>
            <a:miter/>
            <a:tailEnd type="triangle"/>
          </a:ln>
        </p:spPr>
      </p:cxnSp>
      <p:sp>
        <p:nvSpPr>
          <p:cNvPr id="55" name="矩形 54"/>
          <p:cNvSpPr/>
          <p:nvPr/>
        </p:nvSpPr>
        <p:spPr>
          <a:xfrm>
            <a:off x="876463" y="2732183"/>
            <a:ext cx="1020857" cy="268686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?x</a:t>
            </a:r>
          </a:p>
        </p:txBody>
      </p:sp>
      <p:sp>
        <p:nvSpPr>
          <p:cNvPr id="56" name="矩形 55"/>
          <p:cNvSpPr/>
          <p:nvPr/>
        </p:nvSpPr>
        <p:spPr>
          <a:xfrm>
            <a:off x="251123" y="3354736"/>
            <a:ext cx="1047247" cy="285147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?y</a:t>
            </a:r>
          </a:p>
        </p:txBody>
      </p:sp>
      <p:sp>
        <p:nvSpPr>
          <p:cNvPr id="57" name="矩形 56"/>
          <p:cNvSpPr/>
          <p:nvPr/>
        </p:nvSpPr>
        <p:spPr>
          <a:xfrm>
            <a:off x="1607038" y="3354081"/>
            <a:ext cx="1046315" cy="285147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500" dirty="0">
                <a:solidFill>
                  <a:srgbClr val="63065F"/>
                </a:solidFill>
                <a:latin typeface="Times New Roman"/>
              </a:rPr>
              <a:t>m.02z02cx </a:t>
            </a:r>
          </a:p>
        </p:txBody>
      </p:sp>
      <p:cxnSp>
        <p:nvCxnSpPr>
          <p:cNvPr id="58" name="直接箭头连接符 57"/>
          <p:cNvCxnSpPr>
            <a:endCxn id="57" idx="0"/>
          </p:cNvCxnSpPr>
          <p:nvPr/>
        </p:nvCxnSpPr>
        <p:spPr>
          <a:xfrm>
            <a:off x="1386892" y="3000870"/>
            <a:ext cx="743304" cy="353211"/>
          </a:xfrm>
          <a:prstGeom prst="straightConnector1">
            <a:avLst/>
          </a:prstGeom>
          <a:ln w="6350">
            <a:solidFill>
              <a:srgbClr val="63065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9" name="矩形 58"/>
          <p:cNvSpPr/>
          <p:nvPr/>
        </p:nvSpPr>
        <p:spPr>
          <a:xfrm>
            <a:off x="251123" y="4069282"/>
            <a:ext cx="1047248" cy="285147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m.0bdxs5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692287" y="4393178"/>
            <a:ext cx="128176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63065F"/>
                </a:solidFill>
                <a:latin typeface="Times New Roman"/>
              </a:rPr>
              <a:t>(4) </a:t>
            </a:r>
            <a:r>
              <a:rPr lang="en-US" sz="2000" dirty="0">
                <a:solidFill>
                  <a:srgbClr val="63065F"/>
                </a:solidFill>
                <a:latin typeface="Times New Roman"/>
              </a:rPr>
              <a:t>Variant</a:t>
            </a:r>
            <a:endParaRPr lang="zh-CN" sz="2000" dirty="0">
              <a:solidFill>
                <a:srgbClr val="63065F"/>
              </a:solidFill>
              <a:latin typeface="Times New Roman"/>
            </a:endParaRPr>
          </a:p>
        </p:txBody>
      </p:sp>
      <p:cxnSp>
        <p:nvCxnSpPr>
          <p:cNvPr id="64" name="直接箭头连接符 63"/>
          <p:cNvCxnSpPr>
            <a:stCxn id="56" idx="2"/>
            <a:endCxn id="59" idx="0"/>
          </p:cNvCxnSpPr>
          <p:nvPr/>
        </p:nvCxnSpPr>
        <p:spPr>
          <a:xfrm>
            <a:off x="774747" y="3639883"/>
            <a:ext cx="0" cy="429399"/>
          </a:xfrm>
          <a:prstGeom prst="straightConnector1">
            <a:avLst/>
          </a:prstGeom>
          <a:ln w="6350">
            <a:solidFill>
              <a:srgbClr val="63065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5" name="直接箭头连接符 64"/>
          <p:cNvCxnSpPr>
            <a:stCxn id="56" idx="0"/>
          </p:cNvCxnSpPr>
          <p:nvPr/>
        </p:nvCxnSpPr>
        <p:spPr>
          <a:xfrm flipV="1">
            <a:off x="774747" y="3000870"/>
            <a:ext cx="612145" cy="353866"/>
          </a:xfrm>
          <a:prstGeom prst="straightConnector1">
            <a:avLst/>
          </a:prstGeom>
          <a:ln w="6350">
            <a:solidFill>
              <a:srgbClr val="63065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" name="直接箭头连接符 73"/>
          <p:cNvCxnSpPr>
            <a:stCxn id="11" idx="0"/>
            <a:endCxn id="20" idx="2"/>
          </p:cNvCxnSpPr>
          <p:nvPr/>
        </p:nvCxnSpPr>
        <p:spPr>
          <a:xfrm flipV="1">
            <a:off x="3729451" y="3669698"/>
            <a:ext cx="0" cy="446104"/>
          </a:xfrm>
          <a:prstGeom prst="straightConnector1">
            <a:avLst/>
          </a:prstGeom>
          <a:ln w="6350">
            <a:solidFill>
              <a:srgbClr val="63065F"/>
            </a:solidFill>
            <a:prstDash val="solid"/>
            <a:miter/>
            <a:tailEnd type="triangle"/>
          </a:ln>
        </p:spPr>
      </p:cxnSp>
      <p:cxnSp>
        <p:nvCxnSpPr>
          <p:cNvPr id="76" name="直接箭头连接符 75"/>
          <p:cNvCxnSpPr>
            <a:stCxn id="21" idx="0"/>
            <a:endCxn id="19" idx="2"/>
          </p:cNvCxnSpPr>
          <p:nvPr/>
        </p:nvCxnSpPr>
        <p:spPr>
          <a:xfrm flipH="1" flipV="1">
            <a:off x="4715447" y="2953262"/>
            <a:ext cx="856141" cy="484119"/>
          </a:xfrm>
          <a:prstGeom prst="straightConnector1">
            <a:avLst/>
          </a:prstGeom>
          <a:ln w="6350">
            <a:solidFill>
              <a:srgbClr val="63065F"/>
            </a:solidFill>
            <a:prstDash val="solid"/>
            <a:miter/>
            <a:tailEnd type="triangle"/>
          </a:ln>
        </p:spPr>
      </p:cxnSp>
      <p:sp>
        <p:nvSpPr>
          <p:cNvPr id="85" name="矩形 84"/>
          <p:cNvSpPr/>
          <p:nvPr/>
        </p:nvSpPr>
        <p:spPr>
          <a:xfrm>
            <a:off x="6999015" y="3354081"/>
            <a:ext cx="1448932" cy="369780"/>
          </a:xfrm>
          <a:prstGeom prst="rect">
            <a:avLst/>
          </a:prstGeom>
          <a:solidFill>
            <a:schemeClr val="bg1"/>
          </a:solidFill>
          <a:ln w="9525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So Undercover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6936956" y="4393178"/>
            <a:ext cx="133107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63065F"/>
                </a:solidFill>
                <a:latin typeface="Times New Roman"/>
              </a:rPr>
              <a:t>(6) </a:t>
            </a:r>
            <a:r>
              <a:rPr lang="en-US" sz="2000" dirty="0">
                <a:solidFill>
                  <a:srgbClr val="63065F"/>
                </a:solidFill>
                <a:latin typeface="Times New Roman"/>
              </a:rPr>
              <a:t>Answer</a:t>
            </a:r>
            <a:endParaRPr lang="zh-CN" sz="2000" dirty="0">
              <a:solidFill>
                <a:srgbClr val="63065F"/>
              </a:solidFill>
              <a:latin typeface="Times New Roman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-9884" y="2585074"/>
            <a:ext cx="9153884" cy="0"/>
          </a:xfrm>
          <a:prstGeom prst="line">
            <a:avLst/>
          </a:prstGeom>
          <a:ln w="9525">
            <a:solidFill>
              <a:srgbClr val="63065F"/>
            </a:solidFill>
            <a:prstDash val="lgDash"/>
            <a:miter/>
          </a:ln>
        </p:spPr>
      </p:cxnSp>
      <p:sp>
        <p:nvSpPr>
          <p:cNvPr id="47" name="标题 2"/>
          <p:cNvSpPr>
            <a:spLocks noGrp="1"/>
          </p:cNvSpPr>
          <p:nvPr>
            <p:ph type="title"/>
          </p:nvPr>
        </p:nvSpPr>
        <p:spPr>
          <a:xfrm>
            <a:off x="76180" y="89641"/>
            <a:ext cx="1616922" cy="4896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endParaRPr lang="zh-CN" dirty="0"/>
          </a:p>
        </p:txBody>
      </p:sp>
      <p:sp>
        <p:nvSpPr>
          <p:cNvPr id="48" name="文本框 47"/>
          <p:cNvSpPr txBox="1"/>
          <p:nvPr/>
        </p:nvSpPr>
        <p:spPr>
          <a:xfrm>
            <a:off x="6337769" y="2043847"/>
            <a:ext cx="2806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63065F"/>
                </a:solidFill>
                <a:latin typeface="Times New Roman"/>
              </a:rPr>
              <a:t>(3) </a:t>
            </a:r>
            <a:r>
              <a:rPr lang="en-US" sz="2000" dirty="0">
                <a:solidFill>
                  <a:srgbClr val="63065F"/>
                </a:solidFill>
                <a:latin typeface="Times New Roman"/>
              </a:rPr>
              <a:t>Ungrounded Query</a:t>
            </a:r>
            <a:endParaRPr lang="zh-CN" sz="2000" dirty="0">
              <a:solidFill>
                <a:srgbClr val="63065F"/>
              </a:solidFill>
              <a:latin typeface="Times New Roman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24181" y="628972"/>
            <a:ext cx="9153884" cy="0"/>
          </a:xfrm>
          <a:prstGeom prst="line">
            <a:avLst/>
          </a:prstGeom>
          <a:ln w="9525">
            <a:solidFill>
              <a:srgbClr val="63065F"/>
            </a:solidFill>
            <a:prstDash val="lgDash"/>
            <a:miter/>
          </a:ln>
        </p:spPr>
      </p:cxnSp>
      <p:cxnSp>
        <p:nvCxnSpPr>
          <p:cNvPr id="7" name="直接连接符 6"/>
          <p:cNvCxnSpPr/>
          <p:nvPr/>
        </p:nvCxnSpPr>
        <p:spPr>
          <a:xfrm>
            <a:off x="2770194" y="639730"/>
            <a:ext cx="0" cy="4201211"/>
          </a:xfrm>
          <a:prstGeom prst="line">
            <a:avLst/>
          </a:prstGeom>
          <a:ln>
            <a:solidFill>
              <a:srgbClr val="6306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343510" y="630764"/>
            <a:ext cx="0" cy="4201211"/>
          </a:xfrm>
          <a:prstGeom prst="line">
            <a:avLst/>
          </a:prstGeom>
          <a:ln>
            <a:solidFill>
              <a:srgbClr val="6306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732</Words>
  <Application>Microsoft Office PowerPoint</Application>
  <PresentationFormat>自定义</PresentationFormat>
  <Paragraphs>246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 Unicode MS</vt:lpstr>
      <vt:lpstr>等线</vt:lpstr>
      <vt:lpstr>等线 Light</vt:lpstr>
      <vt:lpstr>微软雅黑</vt:lpstr>
      <vt:lpstr>Arial</vt:lpstr>
      <vt:lpstr>Arial Narrow</vt:lpstr>
      <vt:lpstr>Calibri</vt:lpstr>
      <vt:lpstr>Times New Roman</vt:lpstr>
      <vt:lpstr>Wingdings</vt:lpstr>
      <vt:lpstr>Office 主题​​</vt:lpstr>
      <vt:lpstr>Office 主题​​</vt:lpstr>
      <vt:lpstr>SPARQA: Skeleton-based Semantic Parsing for Complex Questions over Knowledge Bases</vt:lpstr>
      <vt:lpstr>Outline</vt:lpstr>
      <vt:lpstr>Question Answering over Knowledge Base (KBQA)</vt:lpstr>
      <vt:lpstr>KBQA Classification</vt:lpstr>
      <vt:lpstr>Challenge 1</vt:lpstr>
      <vt:lpstr>Challenge 2</vt:lpstr>
      <vt:lpstr>Our approach</vt:lpstr>
      <vt:lpstr>Our approach – Overview</vt:lpstr>
      <vt:lpstr>Example</vt:lpstr>
      <vt:lpstr>Skeleton Parsing</vt:lpstr>
      <vt:lpstr>Skeleton Parsing</vt:lpstr>
      <vt:lpstr>Skeleton Parsing</vt:lpstr>
      <vt:lpstr>Skeleton Parsing – Procedures</vt:lpstr>
      <vt:lpstr>Example – What movie that Miley Cyrus acted in had a director named Tom Vaughan ?</vt:lpstr>
      <vt:lpstr>Multi-Strategy Scoring – Sentence-level Scorer</vt:lpstr>
      <vt:lpstr>Multi-Strategy Scoring – Word-level Scorer</vt:lpstr>
      <vt:lpstr>Experiment – Setup</vt:lpstr>
      <vt:lpstr>Experiment – Result</vt:lpstr>
      <vt:lpstr>Experiment – Ablation Study</vt:lpstr>
      <vt:lpstr>Conclusion</vt:lpstr>
      <vt:lpstr>Thanks for your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SPARQA: Skeleton-based Semantic Parsing for Complex Questions over Knowledge Bases</dc:title>
  <dc:creator>ywsun</dc:creator>
  <cp:lastModifiedBy>ywsun</cp:lastModifiedBy>
  <cp:revision>2472</cp:revision>
  <dcterms:modified xsi:type="dcterms:W3CDTF">2019-12-21T06:06:25Z</dcterms:modified>
</cp:coreProperties>
</file>