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8" r:id="rId2"/>
  </p:sldMasterIdLst>
  <p:notesMasterIdLst>
    <p:notesMasterId r:id="rId30"/>
  </p:notesMasterIdLst>
  <p:handoutMasterIdLst>
    <p:handoutMasterId r:id="rId31"/>
  </p:handoutMasterIdLst>
  <p:sldIdLst>
    <p:sldId id="256" r:id="rId3"/>
    <p:sldId id="270" r:id="rId4"/>
    <p:sldId id="324" r:id="rId5"/>
    <p:sldId id="325" r:id="rId6"/>
    <p:sldId id="321" r:id="rId7"/>
    <p:sldId id="327" r:id="rId8"/>
    <p:sldId id="328" r:id="rId9"/>
    <p:sldId id="257" r:id="rId10"/>
    <p:sldId id="258" r:id="rId11"/>
    <p:sldId id="284" r:id="rId12"/>
    <p:sldId id="333" r:id="rId13"/>
    <p:sldId id="308" r:id="rId14"/>
    <p:sldId id="309" r:id="rId15"/>
    <p:sldId id="311" r:id="rId16"/>
    <p:sldId id="312" r:id="rId17"/>
    <p:sldId id="313" r:id="rId18"/>
    <p:sldId id="314" r:id="rId19"/>
    <p:sldId id="315" r:id="rId20"/>
    <p:sldId id="316" r:id="rId21"/>
    <p:sldId id="278" r:id="rId22"/>
    <p:sldId id="279" r:id="rId23"/>
    <p:sldId id="334" r:id="rId24"/>
    <p:sldId id="329" r:id="rId25"/>
    <p:sldId id="330" r:id="rId26"/>
    <p:sldId id="331" r:id="rId27"/>
    <p:sldId id="332" r:id="rId28"/>
    <p:sldId id="268" r:id="rId29"/>
  </p:sldIdLst>
  <p:sldSz cx="9144000" cy="5148263"/>
  <p:notesSz cx="6858000" cy="9144000"/>
  <p:defaultTextStyle>
    <a:lvl1pPr marL="0" lvl="0" algn="l" defTabSz="687533">
      <a:defRPr sz="1353" kern="1200">
        <a:solidFill>
          <a:schemeClr val="tx1"/>
        </a:solidFill>
        <a:latin typeface="Calibri"/>
        <a:ea typeface="等线"/>
      </a:defRPr>
    </a:lvl1pPr>
    <a:lvl2pPr marL="343767" lvl="1" algn="l" defTabSz="687533">
      <a:defRPr sz="1353" kern="1200">
        <a:solidFill>
          <a:schemeClr val="tx1"/>
        </a:solidFill>
        <a:latin typeface="Calibri"/>
        <a:ea typeface="等线"/>
      </a:defRPr>
    </a:lvl2pPr>
    <a:lvl3pPr marL="687533" lvl="2" algn="l" defTabSz="687533">
      <a:defRPr sz="1353" kern="1200">
        <a:solidFill>
          <a:schemeClr val="tx1"/>
        </a:solidFill>
        <a:latin typeface="Calibri"/>
        <a:ea typeface="等线"/>
      </a:defRPr>
    </a:lvl3pPr>
    <a:lvl4pPr marL="1031300" lvl="3" algn="l" defTabSz="687533">
      <a:defRPr sz="1353" kern="1200">
        <a:solidFill>
          <a:schemeClr val="tx1"/>
        </a:solidFill>
        <a:latin typeface="Calibri"/>
        <a:ea typeface="等线"/>
      </a:defRPr>
    </a:lvl4pPr>
    <a:lvl5pPr marL="1375066" lvl="4" algn="l" defTabSz="687533">
      <a:defRPr sz="1353" kern="1200">
        <a:solidFill>
          <a:schemeClr val="tx1"/>
        </a:solidFill>
        <a:latin typeface="Calibri"/>
        <a:ea typeface="等线"/>
      </a:defRPr>
    </a:lvl5pPr>
    <a:lvl6pPr marL="1718833" lvl="5" algn="l" defTabSz="687533">
      <a:defRPr sz="1353" kern="1200">
        <a:solidFill>
          <a:schemeClr val="tx1"/>
        </a:solidFill>
        <a:latin typeface="Calibri"/>
        <a:ea typeface="等线"/>
      </a:defRPr>
    </a:lvl6pPr>
    <a:lvl7pPr marL="2062600" lvl="6" algn="l" defTabSz="687533">
      <a:defRPr sz="1353" kern="1200">
        <a:solidFill>
          <a:schemeClr val="tx1"/>
        </a:solidFill>
        <a:latin typeface="Calibri"/>
        <a:ea typeface="等线"/>
      </a:defRPr>
    </a:lvl7pPr>
    <a:lvl8pPr marL="2406367" lvl="7" algn="l" defTabSz="687533">
      <a:defRPr sz="1353" kern="1200">
        <a:solidFill>
          <a:schemeClr val="tx1"/>
        </a:solidFill>
        <a:latin typeface="Calibri"/>
        <a:ea typeface="等线"/>
      </a:defRPr>
    </a:lvl8pPr>
    <a:lvl9pPr marL="2750134" lvl="8" algn="l" defTabSz="687533">
      <a:defRPr sz="1353" kern="1200">
        <a:solidFill>
          <a:schemeClr val="tx1"/>
        </a:solidFill>
        <a:latin typeface="Calibri"/>
        <a:ea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3065F"/>
    <a:srgbClr val="ED7D31"/>
    <a:srgbClr val="FFD966"/>
    <a:srgbClr val="FFFFFF"/>
    <a:srgbClr val="E7E6E6"/>
    <a:srgbClr val="EEBEE7"/>
    <a:srgbClr val="EAEFF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55" autoAdjust="0"/>
  </p:normalViewPr>
  <p:slideViewPr>
    <p:cSldViewPr snapToGrid="0">
      <p:cViewPr varScale="1">
        <p:scale>
          <a:sx n="128" d="100"/>
          <a:sy n="128" d="100"/>
        </p:scale>
        <p:origin x="1134" y="11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68BC3-06A5-45B3-B115-CA27F472E3B6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4DA51-81BA-4058-A27C-9CC30F608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45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2019/12/2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各位老师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各位专家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下午好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我叫孙亚伟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来自南京大学计算机系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首先说明的是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本人初学</a:t>
            </a:r>
            <a:r>
              <a:rPr lang="en-US" altLang="zh-CN" dirty="0" smtClean="0"/>
              <a:t>NLP</a:t>
            </a:r>
            <a:r>
              <a:rPr lang="zh-CN" altLang="en-US" dirty="0" smtClean="0"/>
              <a:t>技术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如果有讲错的地方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请批评和指正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207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Question </a:t>
            </a:r>
            <a:r>
              <a:rPr lang="en-US" altLang="zh-CN" dirty="0" smtClean="0"/>
              <a:t>Pattern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50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Recognition and Linking (37%)</a:t>
            </a:r>
          </a:p>
          <a:p>
            <a:pPr lvl="1">
              <a:lnSpc>
                <a:spcPct val="114000"/>
              </a:lnSpc>
            </a:pP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Where was the artist had a concert tour named </a:t>
            </a:r>
            <a:r>
              <a:rPr lang="en-US" altLang="zh-CN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Rihanna: Live in Concert Tour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raised ?</a:t>
            </a:r>
          </a:p>
          <a:p>
            <a:pPr>
              <a:lnSpc>
                <a:spcPct val="114000"/>
              </a:lnSpc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Skeleton Parsing (5%)</a:t>
            </a:r>
          </a:p>
          <a:p>
            <a:pPr lvl="1">
              <a:lnSpc>
                <a:spcPct val="114000"/>
              </a:lnSpc>
            </a:pP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zh-CN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speaks Germanic languages </a:t>
            </a:r>
            <a:r>
              <a:rPr lang="en-US" altLang="zh-CN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with a capital called Brussels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>
              <a:lnSpc>
                <a:spcPct val="114000"/>
              </a:lnSpc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Ungrounded Query (10%)</a:t>
            </a:r>
          </a:p>
          <a:p>
            <a:pPr>
              <a:lnSpc>
                <a:spcPct val="114000"/>
              </a:lnSpc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Structural Heterogeneity (22%)</a:t>
            </a:r>
          </a:p>
          <a:p>
            <a:pPr lvl="1">
              <a:lnSpc>
                <a:spcPct val="114000"/>
              </a:lnSpc>
            </a:pP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Path-structured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star-structured, e.g., Who is the prime minister of the country that has national anthem March Forward, Dear Mother Ethiopia ?</a:t>
            </a:r>
          </a:p>
          <a:p>
            <a:pPr>
              <a:lnSpc>
                <a:spcPct val="114000"/>
              </a:lnSpc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Scoring (15%)</a:t>
            </a:r>
          </a:p>
          <a:p>
            <a:pPr>
              <a:lnSpc>
                <a:spcPct val="114000"/>
              </a:lnSpc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Other (11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%)</a:t>
            </a:r>
            <a:endParaRPr lang="zh-CN" alt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193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Parsing</a:t>
            </a:r>
          </a:p>
          <a:p>
            <a:pPr marL="685800" lvl="2" indent="-342900">
              <a:spcBef>
                <a:spcPts val="750"/>
              </a:spcBef>
              <a:buFont typeface="Wingdings" charset="2"/>
              <a:buChar char="n"/>
            </a:pPr>
            <a:r>
              <a:rPr lang="en-US" altLang="zh-CN" sz="2100" dirty="0" smtClean="0">
                <a:latin typeface="Arial"/>
              </a:rPr>
              <a:t>Challenge 1: parser error problem</a:t>
            </a:r>
          </a:p>
          <a:p>
            <a:pPr marL="685800" lvl="2" indent="-342900">
              <a:spcBef>
                <a:spcPts val="750"/>
              </a:spcBef>
              <a:buFont typeface="Wingdings" charset="2"/>
              <a:buChar char="n"/>
            </a:pPr>
            <a:r>
              <a:rPr lang="en-US" altLang="zh-CN" sz="2100" dirty="0" smtClean="0">
                <a:latin typeface="Arial"/>
              </a:rPr>
              <a:t>Solution: Span Tree</a:t>
            </a:r>
          </a:p>
          <a:p>
            <a:r>
              <a:rPr lang="en-US" altLang="zh-CN" sz="2400" dirty="0" smtClean="0"/>
              <a:t>Grounding</a:t>
            </a:r>
          </a:p>
          <a:p>
            <a:pPr marL="685800" lvl="2" indent="-342900">
              <a:spcBef>
                <a:spcPts val="750"/>
              </a:spcBef>
              <a:buFont typeface="Wingdings" charset="2"/>
              <a:buChar char="n"/>
            </a:pPr>
            <a:r>
              <a:rPr lang="en-US" altLang="zh-CN" sz="2100" dirty="0" smtClean="0">
                <a:latin typeface="Arial"/>
              </a:rPr>
              <a:t>Challenge 2: structure mismatch problem</a:t>
            </a:r>
          </a:p>
          <a:p>
            <a:pPr marL="685800" lvl="2" indent="-342900">
              <a:spcBef>
                <a:spcPts val="750"/>
              </a:spcBef>
              <a:buFont typeface="Wingdings" charset="2"/>
              <a:buChar char="n"/>
            </a:pPr>
            <a:r>
              <a:rPr lang="en-US" altLang="zh-CN" sz="2100" dirty="0" smtClean="0">
                <a:latin typeface="Arial"/>
              </a:rPr>
              <a:t>Solution: Insert </a:t>
            </a:r>
            <a:r>
              <a:rPr lang="en-US" altLang="zh-CN" sz="2100" dirty="0" smtClean="0">
                <a:latin typeface="Arial"/>
              </a:rPr>
              <a:t>Node</a:t>
            </a:r>
            <a:endParaRPr lang="en-US" altLang="zh-CN" sz="2100" dirty="0" smtClean="0">
              <a:latin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005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个零部件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973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单句分类任务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562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QA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</a:t>
            </a:r>
            <a:r>
              <a:rPr lang="en-US" altLang="zh-CN" dirty="0" smtClean="0"/>
              <a:t>question</a:t>
            </a:r>
            <a:r>
              <a:rPr lang="zh-CN" altLang="en-US" dirty="0" smtClean="0"/>
              <a:t>没有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880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QA 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, s 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Question, Q 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Paragraph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651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句子对分类任务</a:t>
            </a:r>
            <a:r>
              <a:rPr lang="en-US" altLang="zh-CN" dirty="0" smtClean="0"/>
              <a:t>, s</a:t>
            </a:r>
            <a:r>
              <a:rPr lang="zh-CN" altLang="en-US" dirty="0" smtClean="0"/>
              <a:t>是句子</a:t>
            </a:r>
            <a:r>
              <a:rPr lang="en-US" altLang="zh-CN" dirty="0" smtClean="0"/>
              <a:t>1,</a:t>
            </a:r>
            <a:r>
              <a:rPr lang="en-US" altLang="zh-CN" baseline="0" dirty="0" smtClean="0"/>
              <a:t> Q</a:t>
            </a:r>
            <a:r>
              <a:rPr lang="zh-CN" altLang="en-US" baseline="0" dirty="0" smtClean="0"/>
              <a:t>是句子</a:t>
            </a:r>
            <a:r>
              <a:rPr lang="en-US" altLang="zh-CN" baseline="0" dirty="0" smtClean="0"/>
              <a:t>2, </a:t>
            </a:r>
            <a:r>
              <a:rPr lang="zh-CN" altLang="en-US" baseline="0" dirty="0" smtClean="0"/>
              <a:t>输出它们之间的附属关系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161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Skeleton Annotation data 10K.</a:t>
            </a:r>
            <a:r>
              <a:rPr lang="zh-CN" altLang="en-US" baseline="0" dirty="0" smtClean="0"/>
              <a:t>  后续代码也会放上去</a:t>
            </a:r>
            <a:r>
              <a:rPr lang="en-US" altLang="zh-CN" baseline="0" dirty="0" smtClean="0"/>
              <a:t>.</a:t>
            </a:r>
          </a:p>
          <a:p>
            <a:r>
              <a:rPr lang="zh-CN" altLang="en-US" baseline="0" dirty="0" smtClean="0"/>
              <a:t>如果大家感兴趣的话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可以使用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也欢迎提问题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与我联系</a:t>
            </a:r>
            <a:r>
              <a:rPr lang="en-US" altLang="zh-CN" baseline="0" dirty="0" smtClean="0"/>
              <a:t>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506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000" dirty="0" smtClean="0"/>
              <a:t>Background   3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Motivation  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Our Approach</a:t>
            </a:r>
          </a:p>
          <a:p>
            <a:pPr lvl="1">
              <a:lnSpc>
                <a:spcPct val="125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lvl="1">
              <a:lnSpc>
                <a:spcPct val="125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Skeleton Parsing</a:t>
            </a:r>
          </a:p>
          <a:p>
            <a:pPr lvl="1">
              <a:lnSpc>
                <a:spcPct val="125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Multi-Strategy Scoring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Experiments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Conclusion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99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2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Freebase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2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DBpedia</a:t>
            </a:r>
            <a:endParaRPr lang="en-US" altLang="zh-CN" sz="1200" dirty="0" smtClean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2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Wikidata</a:t>
            </a:r>
            <a:endParaRPr lang="en-US" altLang="zh-CN" sz="1200" dirty="0" smtClean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2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YAGO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0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parser error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leads to their 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ill-formed representations.</a:t>
            </a:r>
          </a:p>
          <a:p>
            <a:r>
              <a:rPr lang="en-US" altLang="zh-CN" sz="12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long complex questions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u="sng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KBQA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u="sng" dirty="0" smtClean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/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</a:p>
          <a:p>
            <a:pPr lvl="1"/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Siva: transform </a:t>
            </a:r>
            <a:r>
              <a:rPr lang="en-US" altLang="zh-CN" sz="21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tree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CN" sz="2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form. </a:t>
            </a:r>
            <a:r>
              <a:rPr lang="en-US" altLang="zh-CN" sz="2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(emnlp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altLang="zh-CN" sz="2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Abu: recognize sub-questions from </a:t>
            </a:r>
            <a:r>
              <a:rPr lang="en-US" altLang="zh-CN" sz="2100" u="sng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tree</a:t>
            </a:r>
            <a:r>
              <a:rPr lang="en-US" altLang="zh-CN" sz="21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(www17)</a:t>
            </a:r>
            <a:endParaRPr lang="zh-CN" altLang="en-US" sz="21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Zou: construct query graph based on </a:t>
            </a:r>
            <a:r>
              <a:rPr lang="en-US" altLang="zh-CN" sz="21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tree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(tkde18)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520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question structure and knowledge base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74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1: parser error problem</a:t>
            </a:r>
          </a:p>
          <a:p>
            <a:pPr marL="0" marR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Structural Heterogeneity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250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154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-&gt; Skeleton Parsing -&gt; dependency parsing -&gt; relation</a:t>
            </a:r>
            <a:r>
              <a:rPr lang="en-US" baseline="0" dirty="0"/>
              <a:t> extraction -&gt; ungrounded query -&gt; ungrounded queries -&gt; grounded queries -&gt; top-Rank Grounded Query -&gt; answer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KB-independent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Ungrounded Query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parsing: </a:t>
            </a:r>
            <a:r>
              <a:rPr lang="en-US" altLang="zh-CN" dirty="0" smtClean="0"/>
              <a:t>coarse-to-fine</a:t>
            </a:r>
            <a:endParaRPr lang="en-US" altLang="zh-C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KB-dependent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Grounded Query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lang="en-US" altLang="zh-C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466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-&gt; B </a:t>
            </a:r>
            <a:r>
              <a:rPr lang="zh-CN" dirty="0"/>
              <a:t>通过</a:t>
            </a:r>
            <a:r>
              <a:rPr lang="en-US" dirty="0"/>
              <a:t>skeleton</a:t>
            </a:r>
            <a:r>
              <a:rPr lang="en-US" baseline="0" dirty="0"/>
              <a:t> parsing.  B-&gt;C</a:t>
            </a:r>
            <a:r>
              <a:rPr lang="zh-CN" baseline="0" dirty="0"/>
              <a:t>通过</a:t>
            </a:r>
            <a:r>
              <a:rPr lang="en-US" baseline="0" dirty="0"/>
              <a:t>relation extraction.  C-&gt;D</a:t>
            </a:r>
            <a:r>
              <a:rPr lang="zh-CN" baseline="0" dirty="0"/>
              <a:t>通过一些变种操作</a:t>
            </a:r>
            <a:r>
              <a:rPr lang="en-US" baseline="0" dirty="0"/>
              <a:t>.  D-&gt;E</a:t>
            </a:r>
            <a:r>
              <a:rPr lang="zh-CN" baseline="0" dirty="0"/>
              <a:t>通过顶点和边的</a:t>
            </a:r>
            <a:r>
              <a:rPr lang="en-US" baseline="0" dirty="0" err="1"/>
              <a:t>grouding</a:t>
            </a:r>
            <a:r>
              <a:rPr lang="en-US" baseline="0" dirty="0"/>
              <a:t>. E-&gt;F</a:t>
            </a:r>
            <a:r>
              <a:rPr lang="zh-CN" baseline="0" dirty="0"/>
              <a:t>通过</a:t>
            </a:r>
            <a:r>
              <a:rPr lang="en-US" baseline="0" dirty="0"/>
              <a:t>ranking</a:t>
            </a:r>
            <a:r>
              <a:rPr lang="zh-CN" baseline="0" dirty="0"/>
              <a:t>和</a:t>
            </a:r>
            <a:r>
              <a:rPr lang="en-US" baseline="0" dirty="0"/>
              <a:t>scoring</a:t>
            </a:r>
            <a:r>
              <a:rPr lang="zh-CN" baseline="0" dirty="0"/>
              <a:t>打分</a:t>
            </a:r>
            <a:r>
              <a:rPr lang="en-US" baseline="0" dirty="0"/>
              <a:t>, </a:t>
            </a:r>
            <a:r>
              <a:rPr lang="zh-CN" baseline="0" dirty="0"/>
              <a:t>最后返回第一个非空的答案</a:t>
            </a:r>
            <a:r>
              <a:rPr lang="en-US" baseline="0" dirty="0"/>
              <a:t>.</a:t>
            </a:r>
            <a:endParaRPr 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2268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np, </a:t>
            </a:r>
            <a:r>
              <a:rPr lang="en-US" altLang="zh-C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vp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422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lvl="0" algn="ctr">
              <a:defRPr sz="4500" baseline="0">
                <a:solidFill>
                  <a:srgbClr val="63065F"/>
                </a:solidFill>
                <a:latin typeface="Arial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lv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lvl="1" indent="0" algn="ctr">
              <a:buNone/>
              <a:defRPr sz="1500"/>
            </a:lvl2pPr>
            <a:lvl3pPr marL="685800" lvl="2" indent="0" algn="ctr">
              <a:buNone/>
              <a:defRPr sz="1350"/>
            </a:lvl3pPr>
            <a:lvl4pPr marL="1028700" lvl="3" indent="0" algn="ctr">
              <a:buNone/>
              <a:defRPr sz="1200"/>
            </a:lvl4pPr>
            <a:lvl5pPr marL="1371600" lvl="4" indent="0" algn="ctr">
              <a:buNone/>
              <a:defRPr sz="1200"/>
            </a:lvl5pPr>
            <a:lvl6pPr marL="1714500" lvl="5" indent="0" algn="ctr">
              <a:buNone/>
              <a:defRPr sz="1200"/>
            </a:lvl6pPr>
            <a:lvl7pPr marL="2057400" lvl="6" indent="0" algn="ctr">
              <a:buNone/>
              <a:defRPr sz="1200"/>
            </a:lvl7pPr>
            <a:lvl8pPr marL="2400300" lvl="7" indent="0" algn="ctr">
              <a:buNone/>
              <a:defRPr sz="1200"/>
            </a:lvl8pPr>
            <a:lvl9pPr marL="2743200" lvl="8" indent="0" algn="ctr">
              <a:buNone/>
              <a:defRPr sz="1200"/>
            </a:lvl9pPr>
          </a:lstStyle>
          <a:p>
            <a:r>
              <a:rPr lang="en-US"/>
              <a:t>SUBTITLE GOES HERE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309613" y="223201"/>
            <a:ext cx="2108880" cy="52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lvl="0" algn="ctr">
              <a:defRPr sz="4500" baseline="0">
                <a:solidFill>
                  <a:srgbClr val="63065F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lv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lvl="1" indent="0" algn="ctr">
              <a:buNone/>
              <a:defRPr sz="1500"/>
            </a:lvl2pPr>
            <a:lvl3pPr marL="685800" lvl="2" indent="0" algn="ctr">
              <a:buNone/>
              <a:defRPr sz="1350"/>
            </a:lvl3pPr>
            <a:lvl4pPr marL="1028700" lvl="3" indent="0" algn="ctr">
              <a:buNone/>
              <a:defRPr sz="1200"/>
            </a:lvl4pPr>
            <a:lvl5pPr marL="1371600" lvl="4" indent="0" algn="ctr">
              <a:buNone/>
              <a:defRPr sz="1200"/>
            </a:lvl5pPr>
            <a:lvl6pPr marL="1714500" lvl="5" indent="0" algn="ctr">
              <a:buNone/>
              <a:defRPr sz="1200"/>
            </a:lvl6pPr>
            <a:lvl7pPr marL="2057400" lvl="6" indent="0" algn="ctr">
              <a:buNone/>
              <a:defRPr sz="1200"/>
            </a:lvl7pPr>
            <a:lvl8pPr marL="2400300" lvl="7" indent="0" algn="ctr">
              <a:buNone/>
              <a:defRPr sz="1200"/>
            </a:lvl8pPr>
            <a:lvl9pPr marL="2743200" lvl="8" indent="0" algn="ctr">
              <a:buNone/>
              <a:defRPr sz="1200"/>
            </a:lvl9pPr>
          </a:lstStyle>
          <a:p>
            <a:r>
              <a:rPr lang="en-US"/>
              <a:t>SUBTITLE GOES HERE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/>
        </p:blipFill>
        <p:spPr>
          <a:xfrm>
            <a:off x="1143000" y="223201"/>
            <a:ext cx="2108880" cy="52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1538"/>
          </a:xfrm>
        </p:spPr>
        <p:txBody>
          <a:bodyPr anchor="b">
            <a:normAutofit/>
          </a:bodyPr>
          <a:lstStyle>
            <a:lvl1pPr lvl="0">
              <a:defRPr sz="4500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4876"/>
            <a:ext cx="7886700" cy="1127125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/>
                </a:solidFill>
                <a:latin typeface="Arial"/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here to edit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2" hasCustomPrompt="1"/>
          </p:nvPr>
        </p:nvSpPr>
        <p:spPr>
          <a:xfrm>
            <a:off x="4870800" y="907200"/>
            <a:ext cx="3787200" cy="37584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4870800" y="2844000"/>
            <a:ext cx="37872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50400" y="907200"/>
            <a:ext cx="77076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2" hasCustomPrompt="1"/>
          </p:nvPr>
        </p:nvSpPr>
        <p:spPr>
          <a:xfrm>
            <a:off x="950400" y="2840400"/>
            <a:ext cx="77076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2" hasCustomPrompt="1"/>
          </p:nvPr>
        </p:nvSpPr>
        <p:spPr>
          <a:xfrm>
            <a:off x="950400" y="907200"/>
            <a:ext cx="37872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950400" y="360000"/>
            <a:ext cx="7707600" cy="48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13" name="内容占位符 3"/>
          <p:cNvSpPr>
            <a:spLocks noGrp="1"/>
          </p:cNvSpPr>
          <p:nvPr>
            <p:ph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idx="13" hasCustomPrompt="1"/>
          </p:nvPr>
        </p:nvSpPr>
        <p:spPr>
          <a:xfrm>
            <a:off x="950400" y="2840400"/>
            <a:ext cx="37872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idx="14" hasCustomPrompt="1"/>
          </p:nvPr>
        </p:nvSpPr>
        <p:spPr>
          <a:xfrm>
            <a:off x="4870800" y="2840618"/>
            <a:ext cx="3787200" cy="18216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4"/>
            <a:ext cx="4629150" cy="3659187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  <a:defRPr sz="3200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  <a:defRPr sz="2800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  <a:defRPr sz="2400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  <a:defRPr sz="2000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lvl="0" indent="0">
              <a:buNone/>
              <a:defRPr sz="1600">
                <a:latin typeface="Arial"/>
              </a:defRPr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en-US"/>
              <a:t>Click to edit Master title style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79201"/>
            <a:ext cx="7886700" cy="3636000"/>
          </a:xfr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422984" y="4847732"/>
            <a:ext cx="389850" cy="300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6BBD1EC-756E-4B7A-B6B9-70F14864BFA1}" type="slidenum">
              <a:rPr lang="zh-CN" altLang="en-US" smtClean="0">
                <a:solidFill>
                  <a:schemeClr val="bg1"/>
                </a:solidFill>
              </a:r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 lvl="0">
              <a:defRPr sz="2800" baseline="0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4"/>
            <a:ext cx="4629150" cy="3659187"/>
          </a:xfrm>
        </p:spPr>
        <p:txBody>
          <a:bodyPr>
            <a:normAutofit/>
          </a:bodyPr>
          <a:lstStyle>
            <a:lvl1pPr marL="0" lvl="0" indent="0">
              <a:buNone/>
              <a:defRPr sz="2100">
                <a:latin typeface="Arial"/>
              </a:defRPr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r>
              <a:rPr lang="en-US"/>
              <a:t>Click to add pictures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lvl="0" indent="0">
              <a:buNone/>
              <a:defRPr sz="1600">
                <a:latin typeface="Arial"/>
              </a:defRPr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en-US"/>
              <a:t>Click to edit Master title style</a:t>
            </a:r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 hasCustomPrompt="1"/>
          </p:nvPr>
        </p:nvSpPr>
        <p:spPr/>
        <p:txBody>
          <a:bodyPr vert="eaVert"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  <a:defRPr baseline="0">
                <a:latin typeface="Arial"/>
              </a:defRPr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  <a:defRPr baseline="0">
                <a:latin typeface="Arial"/>
              </a:defRPr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  <a:defRPr baseline="0">
                <a:latin typeface="Arial"/>
              </a:defRPr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  <a:defRPr baseline="0">
                <a:latin typeface="Arial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  <a:defRPr baseline="0">
                <a:latin typeface="Arial"/>
              </a:defRPr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hasCustomPrompt="1"/>
          </p:nvPr>
        </p:nvSpPr>
        <p:spPr>
          <a:xfrm>
            <a:off x="7813964" y="274639"/>
            <a:ext cx="844036" cy="4362450"/>
          </a:xfrm>
        </p:spPr>
        <p:txBody>
          <a:bodyPr vert="eaVert"/>
          <a:lstStyle>
            <a:lvl1pPr lvl="0">
              <a:defRPr baseline="0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 hasCustomPrompt="1"/>
          </p:nvPr>
        </p:nvSpPr>
        <p:spPr>
          <a:xfrm>
            <a:off x="628652" y="274639"/>
            <a:ext cx="7025984" cy="4362450"/>
          </a:xfrm>
        </p:spPr>
        <p:txBody>
          <a:bodyPr vert="eaVert"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  <a:defRPr>
                <a:latin typeface="Arial"/>
              </a:defRPr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  <a:defRPr>
                <a:latin typeface="Arial"/>
              </a:defRPr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  <a:defRPr>
                <a:latin typeface="Arial"/>
              </a:defRPr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  <a:defRPr>
                <a:latin typeface="Arial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  <a:defRPr>
                <a:latin typeface="Arial"/>
              </a:defRPr>
            </a:lvl5pPr>
          </a:lstStyle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283491"/>
            <a:ext cx="7886700" cy="2141534"/>
          </a:xfrm>
        </p:spPr>
        <p:txBody>
          <a:bodyPr anchor="b"/>
          <a:lstStyle>
            <a:lvl1pPr lvl="0">
              <a:defRPr sz="4500">
                <a:latin typeface="Arial Narrow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5285"/>
            <a:ext cx="7886700" cy="1126182"/>
          </a:xfrm>
        </p:spPr>
        <p:txBody>
          <a:bodyPr>
            <a:normAutofit/>
          </a:bodyPr>
          <a:lstStyle>
            <a:lvl1pPr marL="0" lvl="0" indent="0">
              <a:buNone/>
              <a:defRPr sz="2000">
                <a:solidFill>
                  <a:schemeClr val="tx1"/>
                </a:solidFill>
              </a:defRPr>
            </a:lvl1pPr>
            <a:lvl2pPr marL="342900" lvl="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lvl="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lvl="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lvl="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lvl="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lvl="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lvl="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lvl="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here to edit</a:t>
            </a: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82800"/>
            <a:ext cx="3886200" cy="36324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hasCustomPrompt="1"/>
          </p:nvPr>
        </p:nvSpPr>
        <p:spPr>
          <a:xfrm>
            <a:off x="4629150" y="982800"/>
            <a:ext cx="3886200" cy="3632400"/>
          </a:xfr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0000"/>
            <a:ext cx="7886700" cy="489600"/>
          </a:xfrm>
        </p:spPr>
        <p:txBody>
          <a:bodyPr>
            <a:normAutofit/>
          </a:bodyPr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hasCustomPrompt="1"/>
          </p:nvPr>
        </p:nvSpPr>
        <p:spPr>
          <a:xfrm>
            <a:off x="629842" y="986128"/>
            <a:ext cx="7887600" cy="18180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2" hasCustomPrompt="1"/>
          </p:nvPr>
        </p:nvSpPr>
        <p:spPr>
          <a:xfrm>
            <a:off x="627752" y="2890800"/>
            <a:ext cx="7887600" cy="1818000"/>
          </a:xfrm>
        </p:spPr>
        <p:txBody>
          <a:bodyPr/>
          <a:lstStyle>
            <a:lvl1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lvl1pPr>
            <a:lvl2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lvl2pPr>
            <a:lvl3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lvl3pPr>
            <a:lvl4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lvl5pPr>
          </a:lstStyle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>
            <a:normAutofit/>
          </a:bodyPr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1255"/>
            <a:ext cx="4629150" cy="3658604"/>
          </a:xfrm>
        </p:spPr>
        <p:txBody>
          <a:bodyPr/>
          <a:lstStyle>
            <a:lvl1pPr lvl="0">
              <a:defRPr sz="2100"/>
            </a:lvl1pPr>
            <a:lvl2pPr lvl="1">
              <a:defRPr sz="1800"/>
            </a:lvl2pPr>
            <a:lvl3pPr lvl="2">
              <a:defRPr sz="1500"/>
            </a:lvl3pPr>
            <a:lvl4pPr lvl="3">
              <a:defRPr sz="1350"/>
            </a:lvl4pPr>
            <a:lvl5pPr lvl="4">
              <a:defRPr sz="1350"/>
            </a:lvl5pPr>
            <a:lvl6pPr lvl="5">
              <a:defRPr sz="1500"/>
            </a:lvl6pPr>
            <a:lvl7pPr lvl="6">
              <a:defRPr sz="1500"/>
            </a:lvl7pPr>
            <a:lvl8pPr lvl="7">
              <a:defRPr sz="1500"/>
            </a:lvl8pPr>
            <a:lvl9pPr lvl="8">
              <a:defRPr sz="1500"/>
            </a:lvl9pPr>
          </a:lstStyle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lvl="0" indent="0">
              <a:buNone/>
              <a:defRPr sz="16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en-US"/>
              <a:t>Click to edit Master title style</a:t>
            </a: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 lvl="0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391" y="741255"/>
            <a:ext cx="4629150" cy="3658604"/>
          </a:xfrm>
        </p:spPr>
        <p:txBody>
          <a:bodyPr anchor="t">
            <a:normAutofit/>
          </a:bodyPr>
          <a:lstStyle>
            <a:lvl1pPr marL="0" lvl="0" indent="0">
              <a:buNone/>
              <a:defRPr sz="2100"/>
            </a:lvl1pPr>
            <a:lvl2pPr marL="342900" lvl="1" indent="0">
              <a:buNone/>
              <a:defRPr sz="2100"/>
            </a:lvl2pPr>
            <a:lvl3pPr marL="685800" lvl="2" indent="0">
              <a:buNone/>
              <a:defRPr sz="1800"/>
            </a:lvl3pPr>
            <a:lvl4pPr marL="1028700" lvl="3" indent="0">
              <a:buNone/>
              <a:defRPr sz="1500"/>
            </a:lvl4pPr>
            <a:lvl5pPr marL="1371600" lvl="4" indent="0">
              <a:buNone/>
              <a:defRPr sz="1500"/>
            </a:lvl5pPr>
            <a:lvl6pPr marL="1714500" lvl="5" indent="0">
              <a:buNone/>
              <a:defRPr sz="1500"/>
            </a:lvl6pPr>
            <a:lvl7pPr marL="2057400" lvl="6" indent="0">
              <a:buNone/>
              <a:defRPr sz="1500"/>
            </a:lvl7pPr>
            <a:lvl8pPr marL="2400300" lvl="7" indent="0">
              <a:buNone/>
              <a:defRPr sz="1500"/>
            </a:lvl8pPr>
            <a:lvl9pPr marL="2743200" lvl="8" indent="0">
              <a:buNone/>
              <a:defRPr sz="1500"/>
            </a:lvl9pPr>
          </a:lstStyle>
          <a:p>
            <a:r>
              <a:rPr lang="en-US"/>
              <a:t>Click to add pictures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lvl="0" indent="0">
              <a:buNone/>
              <a:defRPr sz="16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en-US"/>
              <a:t>Click to edit Master title style</a:t>
            </a: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099"/>
            <a:ext cx="7886700" cy="99509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486"/>
            <a:ext cx="7886700" cy="326652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zh-CN"/>
          </a:p>
          <a:p>
            <a:pPr lvl="1"/>
            <a:r>
              <a:rPr lang="en-US"/>
              <a:t> Second level</a:t>
            </a:r>
            <a:endParaRPr lang="zh-CN"/>
          </a:p>
          <a:p>
            <a:pPr lvl="2"/>
            <a:r>
              <a:rPr lang="en-US"/>
              <a:t>Third level</a:t>
            </a:r>
            <a:endParaRPr lang="zh-CN"/>
          </a:p>
          <a:p>
            <a:pPr lvl="3"/>
            <a:r>
              <a:rPr lang="en-US"/>
              <a:t>Forth level</a:t>
            </a:r>
            <a:endParaRPr lang="zh-CN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矩形 6"/>
          <p:cNvSpPr/>
          <p:nvPr/>
        </p:nvSpPr>
        <p:spPr>
          <a:xfrm>
            <a:off x="3" y="4809601"/>
            <a:ext cx="9143999" cy="342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txBody>
          <a:bodyPr anchor="ctr"/>
          <a:lstStyle/>
          <a:p>
            <a:pPr algn="ctr"/>
            <a:endParaRPr lang="zh-CN" sz="1007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 baseline="0">
          <a:solidFill>
            <a:srgbClr val="63065F"/>
          </a:solidFill>
          <a:latin typeface="Arial"/>
          <a:ea typeface="等线 Light"/>
        </a:defRPr>
      </a:lvl1pPr>
    </p:titleStyle>
    <p:bodyStyle>
      <a:lvl1pPr marL="342900" lvl="0" indent="-342900" algn="l" defTabSz="685800">
        <a:lnSpc>
          <a:spcPct val="90000"/>
        </a:lnSpc>
        <a:spcBef>
          <a:spcPts val="750"/>
        </a:spcBef>
        <a:buClr>
          <a:srgbClr val="63065F"/>
        </a:buClr>
        <a:buFont typeface="Wingdings" charset="2"/>
        <a:buChar char="n"/>
        <a:defRPr sz="2100" kern="1200" baseline="0">
          <a:solidFill>
            <a:schemeClr val="tx1"/>
          </a:solidFill>
          <a:latin typeface="Arial"/>
          <a:ea typeface="等线"/>
        </a:defRPr>
      </a:lvl1pPr>
      <a:lvl2pPr marL="628650" lvl="1" indent="-285750" algn="l" defTabSz="685800">
        <a:lnSpc>
          <a:spcPct val="90000"/>
        </a:lnSpc>
        <a:spcBef>
          <a:spcPts val="375"/>
        </a:spcBef>
        <a:buClr>
          <a:srgbClr val="63065F"/>
        </a:buClr>
        <a:buFont typeface="Wingdings" charset="2"/>
        <a:buChar char="l"/>
        <a:defRPr sz="1800" kern="1200" baseline="0">
          <a:solidFill>
            <a:schemeClr val="tx1"/>
          </a:solidFill>
          <a:latin typeface="Calibri"/>
          <a:ea typeface="等线"/>
        </a:defRPr>
      </a:lvl2pPr>
      <a:lvl3pPr marL="971550" lvl="2" indent="-285750" algn="l" defTabSz="685800">
        <a:lnSpc>
          <a:spcPct val="90000"/>
        </a:lnSpc>
        <a:spcBef>
          <a:spcPts val="375"/>
        </a:spcBef>
        <a:buClr>
          <a:srgbClr val="630662"/>
        </a:buClr>
        <a:buFont typeface="Calibri" charset="0"/>
        <a:buChar char="–"/>
        <a:defRPr sz="1500" kern="1200" baseline="0">
          <a:solidFill>
            <a:schemeClr val="tx1"/>
          </a:solidFill>
          <a:latin typeface="Calibri"/>
          <a:ea typeface="等线"/>
        </a:defRPr>
      </a:lvl3pPr>
      <a:lvl4pPr marL="1314450" lvl="3" indent="-285750" algn="l" defTabSz="685800">
        <a:lnSpc>
          <a:spcPct val="90000"/>
        </a:lnSpc>
        <a:spcBef>
          <a:spcPts val="375"/>
        </a:spcBef>
        <a:buClr>
          <a:srgbClr val="63065F"/>
        </a:buClr>
        <a:buFont typeface="Calibri" charset="0"/>
        <a:buChar char="»"/>
        <a:defRPr sz="1350" kern="1200" baseline="0">
          <a:solidFill>
            <a:schemeClr val="tx1"/>
          </a:solidFill>
          <a:latin typeface="Calibri"/>
          <a:ea typeface="等线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Clr>
          <a:srgbClr val="63065F"/>
        </a:buClr>
        <a:buFont typeface="Arial" charset="0"/>
        <a:buChar char="•"/>
        <a:defRPr sz="1350" kern="1200" baseline="0">
          <a:solidFill>
            <a:schemeClr val="tx1"/>
          </a:solidFill>
          <a:latin typeface="Calibri"/>
          <a:ea typeface="等线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"/>
          <a:ea typeface="等线"/>
        </a:defRPr>
      </a:lvl1pPr>
      <a:lvl2pPr marL="342900" lvl="1" algn="l" defTabSz="685800">
        <a:defRPr sz="1350" kern="1200">
          <a:solidFill>
            <a:schemeClr val="tx1"/>
          </a:solidFill>
          <a:latin typeface="Calibri"/>
          <a:ea typeface="等线"/>
        </a:defRPr>
      </a:lvl2pPr>
      <a:lvl3pPr marL="685800" lvl="2" algn="l" defTabSz="685800">
        <a:defRPr sz="1350" kern="1200">
          <a:solidFill>
            <a:schemeClr val="tx1"/>
          </a:solidFill>
          <a:latin typeface="Calibri"/>
          <a:ea typeface="等线"/>
        </a:defRPr>
      </a:lvl3pPr>
      <a:lvl4pPr marL="1028700" lvl="3" algn="l" defTabSz="685800">
        <a:defRPr sz="1350" kern="1200">
          <a:solidFill>
            <a:schemeClr val="tx1"/>
          </a:solidFill>
          <a:latin typeface="Calibri"/>
          <a:ea typeface="等线"/>
        </a:defRPr>
      </a:lvl4pPr>
      <a:lvl5pPr marL="1371600" lvl="4" algn="l" defTabSz="685800">
        <a:defRPr sz="1350" kern="1200">
          <a:solidFill>
            <a:schemeClr val="tx1"/>
          </a:solidFill>
          <a:latin typeface="Calibri"/>
          <a:ea typeface="等线"/>
        </a:defRPr>
      </a:lvl5pPr>
      <a:lvl6pPr marL="1714500" lvl="5" algn="l" defTabSz="685800">
        <a:defRPr sz="1350" kern="1200">
          <a:solidFill>
            <a:schemeClr val="tx1"/>
          </a:solidFill>
          <a:latin typeface="Calibri"/>
          <a:ea typeface="等线"/>
        </a:defRPr>
      </a:lvl6pPr>
      <a:lvl7pPr marL="2057400" lvl="6" algn="l" defTabSz="685800">
        <a:defRPr sz="1350" kern="1200">
          <a:solidFill>
            <a:schemeClr val="tx1"/>
          </a:solidFill>
          <a:latin typeface="Calibri"/>
          <a:ea typeface="等线"/>
        </a:defRPr>
      </a:lvl7pPr>
      <a:lvl8pPr marL="2400300" lvl="7" algn="l" defTabSz="685800">
        <a:defRPr sz="1350" kern="1200">
          <a:solidFill>
            <a:schemeClr val="tx1"/>
          </a:solidFill>
          <a:latin typeface="Calibri"/>
          <a:ea typeface="等线"/>
        </a:defRPr>
      </a:lvl8pPr>
      <a:lvl9pPr marL="2743200" lvl="8" algn="l" defTabSz="685800">
        <a:defRPr sz="1350" kern="1200">
          <a:solidFill>
            <a:schemeClr val="tx1"/>
          </a:solidFill>
          <a:latin typeface="Calibri"/>
          <a:ea typeface="等线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50400" y="360000"/>
            <a:ext cx="7707600" cy="489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0400" y="972000"/>
            <a:ext cx="7707600" cy="36504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lvl="0" indent="-34290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n"/>
            </a:pPr>
            <a:r>
              <a:rPr lang="en-US" sz="2100" b="0" i="0" u="none" strike="noStrike" kern="1200" spc="0" baseline="0">
                <a:solidFill>
                  <a:srgbClr val="000000"/>
                </a:solidFill>
                <a:latin typeface="Arial"/>
                <a:ea typeface="等线"/>
              </a:rPr>
              <a:t>Click to edit Master title style</a:t>
            </a:r>
            <a:endParaRPr lang="zh-CN" sz="2100" b="0" i="0" u="none" strike="noStrike" kern="1200" spc="0" baseline="0">
              <a:solidFill>
                <a:srgbClr val="000000"/>
              </a:solidFill>
              <a:latin typeface="Arial"/>
              <a:ea typeface="等线"/>
            </a:endParaRPr>
          </a:p>
          <a:p>
            <a:pPr marL="628650" lvl="1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Wingdings" charset="2"/>
              <a:buChar char="l"/>
            </a:pPr>
            <a:r>
              <a:rPr lang="en-US" sz="18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 Second level</a:t>
            </a:r>
            <a:endParaRPr lang="zh-CN" sz="18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971550" lvl="2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Font typeface="Calibri" charset="0"/>
              <a:buChar char="–"/>
            </a:pPr>
            <a:r>
              <a:rPr lang="en-US" sz="150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Third level</a:t>
            </a:r>
            <a:endParaRPr lang="zh-CN" sz="150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314450" lvl="3" indent="-2857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Calibri" charset="0"/>
              <a:buChar char="»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Forth level</a:t>
            </a:r>
            <a:endParaRPr lang="zh-CN" sz="1350" b="0" i="0" u="none" strike="noStrike" kern="1200" spc="0" baseline="0">
              <a:solidFill>
                <a:srgbClr val="000000"/>
              </a:solidFill>
              <a:latin typeface="Calibri"/>
              <a:ea typeface="等线"/>
            </a:endParaRPr>
          </a:p>
          <a:p>
            <a:pPr marL="1543050" lvl="4" indent="-171450" algn="l" defTabSz="68580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Font typeface="Arial" charset="0"/>
              <a:buChar char="•"/>
            </a:pPr>
            <a:r>
              <a:rPr lang="en-US" sz="1350" b="0" i="0" u="none" strike="noStrike" kern="1200" spc="0" baseline="0">
                <a:solidFill>
                  <a:srgbClr val="000000"/>
                </a:solidFill>
                <a:latin typeface="Calibri"/>
                <a:ea typeface="等线"/>
              </a:rPr>
              <a:t>Fifth level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-2"/>
            <a:ext cx="453710" cy="5148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lvl="0" algn="l" defTabSz="914400">
        <a:lnSpc>
          <a:spcPct val="90000"/>
        </a:lnSpc>
        <a:spcBef>
          <a:spcPct val="0"/>
        </a:spcBef>
        <a:buNone/>
        <a:defRPr sz="2800" kern="1200" baseline="0">
          <a:solidFill>
            <a:srgbClr val="63065F"/>
          </a:solidFill>
          <a:latin typeface="Arial"/>
          <a:ea typeface="等线 Light"/>
        </a:defRPr>
      </a:lvl1pPr>
    </p:titleStyle>
    <p:bodyStyle>
      <a:lvl1pPr marL="342900" lvl="0" indent="-342900" algn="l" defTabSz="685800">
        <a:lnSpc>
          <a:spcPct val="90000"/>
        </a:lnSpc>
        <a:spcBef>
          <a:spcPts val="750"/>
        </a:spcBef>
        <a:spcAft>
          <a:spcPts val="0"/>
        </a:spcAft>
        <a:buClr>
          <a:srgbClr val="63065F"/>
        </a:buClr>
        <a:buFont typeface="Wingdings" charset="2"/>
        <a:buChar char="n"/>
        <a:defRPr sz="2800" kern="1200">
          <a:solidFill>
            <a:schemeClr val="tx1"/>
          </a:solidFill>
          <a:latin typeface="等线"/>
          <a:ea typeface="等线"/>
        </a:defRPr>
      </a:lvl1pPr>
      <a:lvl2pPr marL="628650" lvl="1" indent="-285750" algn="l" defTabSz="685800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Font typeface="Wingdings" charset="2"/>
        <a:buChar char="l"/>
        <a:defRPr sz="2400" kern="1200">
          <a:solidFill>
            <a:schemeClr val="tx1"/>
          </a:solidFill>
          <a:latin typeface="等线"/>
          <a:ea typeface="等线"/>
        </a:defRPr>
      </a:lvl2pPr>
      <a:lvl3pPr marL="971550" lvl="2" indent="-285750" algn="l" defTabSz="685800">
        <a:lnSpc>
          <a:spcPct val="90000"/>
        </a:lnSpc>
        <a:spcBef>
          <a:spcPts val="375"/>
        </a:spcBef>
        <a:spcAft>
          <a:spcPts val="0"/>
        </a:spcAft>
        <a:buClr>
          <a:srgbClr val="630662"/>
        </a:buClr>
        <a:buFont typeface="Calibri" charset="0"/>
        <a:buChar char="–"/>
        <a:defRPr sz="2000" kern="1200">
          <a:solidFill>
            <a:schemeClr val="tx1"/>
          </a:solidFill>
          <a:latin typeface="等线"/>
          <a:ea typeface="等线"/>
        </a:defRPr>
      </a:lvl3pPr>
      <a:lvl4pPr marL="1314450" lvl="3" indent="-285750" algn="l" defTabSz="685800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Font typeface="Calibri" charset="0"/>
        <a:buChar char="»"/>
        <a:defRPr sz="1800" kern="1200">
          <a:solidFill>
            <a:schemeClr val="tx1"/>
          </a:solidFill>
          <a:latin typeface="等线"/>
          <a:ea typeface="等线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等线"/>
          <a:ea typeface="等线"/>
        </a:defRPr>
      </a:lvl1pPr>
      <a:lvl2pPr marL="457200" lvl="1" algn="l" defTabSz="914400">
        <a:defRPr sz="1800" kern="1200">
          <a:solidFill>
            <a:schemeClr val="tx1"/>
          </a:solidFill>
          <a:latin typeface="等线"/>
          <a:ea typeface="等线"/>
        </a:defRPr>
      </a:lvl2pPr>
      <a:lvl3pPr marL="914400" lvl="2" algn="l" defTabSz="914400">
        <a:defRPr sz="1800" kern="1200">
          <a:solidFill>
            <a:schemeClr val="tx1"/>
          </a:solidFill>
          <a:latin typeface="等线"/>
          <a:ea typeface="等线"/>
        </a:defRPr>
      </a:lvl3pPr>
      <a:lvl4pPr marL="1371600" lvl="3" algn="l" defTabSz="914400">
        <a:defRPr sz="1800" kern="1200">
          <a:solidFill>
            <a:schemeClr val="tx1"/>
          </a:solidFill>
          <a:latin typeface="等线"/>
          <a:ea typeface="等线"/>
        </a:defRPr>
      </a:lvl4pPr>
      <a:lvl5pPr marL="1828800" lvl="4" algn="l" defTabSz="914400">
        <a:defRPr sz="1800" kern="1200">
          <a:solidFill>
            <a:schemeClr val="tx1"/>
          </a:solidFill>
          <a:latin typeface="等线"/>
          <a:ea typeface="等线"/>
        </a:defRPr>
      </a:lvl5pPr>
      <a:lvl6pPr marL="2286000" lvl="5" algn="l" defTabSz="914400">
        <a:defRPr sz="1800" kern="1200">
          <a:solidFill>
            <a:schemeClr val="tx1"/>
          </a:solidFill>
          <a:latin typeface="等线"/>
          <a:ea typeface="等线"/>
        </a:defRPr>
      </a:lvl6pPr>
      <a:lvl7pPr marL="2743200" lvl="6" algn="l" defTabSz="914400">
        <a:defRPr sz="1800" kern="1200">
          <a:solidFill>
            <a:schemeClr val="tx1"/>
          </a:solidFill>
          <a:latin typeface="等线"/>
          <a:ea typeface="等线"/>
        </a:defRPr>
      </a:lvl7pPr>
      <a:lvl8pPr marL="3200400" lvl="7" algn="l" defTabSz="914400">
        <a:defRPr sz="1800" kern="1200">
          <a:solidFill>
            <a:schemeClr val="tx1"/>
          </a:solidFill>
          <a:latin typeface="等线"/>
          <a:ea typeface="等线"/>
        </a:defRPr>
      </a:lvl8pPr>
      <a:lvl9pPr marL="3657600" lvl="8" algn="l" defTabSz="914400">
        <a:defRPr sz="1800" kern="1200">
          <a:solidFill>
            <a:schemeClr val="tx1"/>
          </a:solidFill>
          <a:latin typeface="等线"/>
          <a:ea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6.png"/><Relationship Id="rId3" Type="http://schemas.openxmlformats.org/officeDocument/2006/relationships/image" Target="../media/image29.png"/><Relationship Id="rId7" Type="http://schemas.openxmlformats.org/officeDocument/2006/relationships/image" Target="../media/image13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44.png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10" Type="http://schemas.openxmlformats.org/officeDocument/2006/relationships/image" Target="../media/image4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SPARQA: Skeleton-based Semantic Parsing for Complex Questions over Knowledge Bases</a:t>
            </a:r>
            <a:endParaRPr lang="zh-CN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689199"/>
            <a:ext cx="6858000" cy="1093091"/>
          </a:xfrm>
        </p:spPr>
        <p:txBody>
          <a:bodyPr>
            <a:noAutofit/>
          </a:bodyPr>
          <a:lstStyle/>
          <a:p>
            <a:r>
              <a:rPr lang="en-US" altLang="zh-CN" sz="1500" b="1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Yawei</a:t>
            </a:r>
            <a:r>
              <a:rPr lang="en-US" altLang="zh-CN" sz="1500" b="1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Sun</a:t>
            </a:r>
            <a:r>
              <a:rPr lang="en-US" altLang="zh-CN" sz="15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5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Lingling</a:t>
            </a:r>
            <a:r>
              <a:rPr lang="en-US" altLang="zh-CN" sz="15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Zhang, Gong Cheng, </a:t>
            </a:r>
            <a:r>
              <a:rPr lang="en-US" altLang="zh-CN" sz="15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Yuzhong</a:t>
            </a:r>
            <a:r>
              <a:rPr lang="en-US" altLang="zh-CN" sz="15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</a:t>
            </a:r>
          </a:p>
          <a:p>
            <a:r>
              <a:rPr lang="en-US" altLang="zh-CN" sz="15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Key Laboratory for Novel Software Technology, Nanjing University</a:t>
            </a:r>
            <a:endParaRPr lang="en-US" altLang="zh-CN" sz="15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99"/>
    </mc:Choice>
    <mc:Fallback xmlns="">
      <p:transition spd="slow" advTm="4109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Skeleton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minimum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unit (S, NP, VP, PP)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Attachment relation: seven dependency relations (</a:t>
            </a:r>
            <a:r>
              <a:rPr lang="en-US" altLang="zh-CN" sz="24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acl:relcl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nmod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nmod:poss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xcomp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advcl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Skeleton Parsing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80917" y="3322930"/>
            <a:ext cx="4500513" cy="389965"/>
          </a:xfrm>
          <a:prstGeom prst="rect">
            <a:avLst/>
          </a:prstGeom>
          <a:solidFill>
            <a:schemeClr val="bg1"/>
          </a:solidFill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zh-CN" sz="2400" u="sng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had a </a:t>
            </a:r>
            <a:r>
              <a:rPr lang="en-US" altLang="zh-CN" sz="2400" u="sng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 [S]</a:t>
            </a:r>
          </a:p>
        </p:txBody>
      </p:sp>
      <p:sp>
        <p:nvSpPr>
          <p:cNvPr id="6" name="矩形 5"/>
          <p:cNvSpPr/>
          <p:nvPr/>
        </p:nvSpPr>
        <p:spPr>
          <a:xfrm>
            <a:off x="759598" y="4215712"/>
            <a:ext cx="3940628" cy="399489"/>
          </a:xfrm>
          <a:prstGeom prst="rect">
            <a:avLst/>
          </a:prstGeom>
          <a:solidFill>
            <a:schemeClr val="bg1"/>
          </a:solidFill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Miley Cyrus acted in [S]</a:t>
            </a:r>
          </a:p>
        </p:txBody>
      </p:sp>
      <p:sp>
        <p:nvSpPr>
          <p:cNvPr id="7" name="矩形 6"/>
          <p:cNvSpPr/>
          <p:nvPr/>
        </p:nvSpPr>
        <p:spPr>
          <a:xfrm>
            <a:off x="4831174" y="4215712"/>
            <a:ext cx="3684176" cy="399489"/>
          </a:xfrm>
          <a:prstGeom prst="rect">
            <a:avLst/>
          </a:prstGeom>
          <a:solidFill>
            <a:schemeClr val="bg1"/>
          </a:solidFill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 Tom Vaughan [VP]</a:t>
            </a:r>
          </a:p>
        </p:txBody>
      </p:sp>
      <p:sp>
        <p:nvSpPr>
          <p:cNvPr id="8" name="矩形 7"/>
          <p:cNvSpPr/>
          <p:nvPr/>
        </p:nvSpPr>
        <p:spPr>
          <a:xfrm>
            <a:off x="6346532" y="3722419"/>
            <a:ext cx="718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endParaRPr lang="zh-CN" altLang="en-US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40178" y="3722419"/>
            <a:ext cx="1476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acl:relcl</a:t>
            </a:r>
            <a:endParaRPr lang="zh-CN" altLang="en-US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/>
          <p:cNvCxnSpPr>
            <a:endCxn id="6" idx="0"/>
          </p:cNvCxnSpPr>
          <p:nvPr/>
        </p:nvCxnSpPr>
        <p:spPr>
          <a:xfrm flipH="1">
            <a:off x="2729912" y="3664744"/>
            <a:ext cx="1084378" cy="550968"/>
          </a:xfrm>
          <a:prstGeom prst="straightConnector1">
            <a:avLst/>
          </a:prstGeom>
          <a:ln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0"/>
          </p:cNvCxnSpPr>
          <p:nvPr/>
        </p:nvCxnSpPr>
        <p:spPr>
          <a:xfrm>
            <a:off x="5795601" y="3664744"/>
            <a:ext cx="877661" cy="550968"/>
          </a:xfrm>
          <a:prstGeom prst="straightConnector1">
            <a:avLst/>
          </a:prstGeom>
          <a:ln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05544" y="3173293"/>
            <a:ext cx="7709806" cy="0"/>
          </a:xfrm>
          <a:prstGeom prst="line">
            <a:avLst/>
          </a:prstGeom>
          <a:ln w="12700">
            <a:solidFill>
              <a:srgbClr val="6306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59999"/>
            <a:ext cx="7886700" cy="909366"/>
          </a:xfrm>
        </p:spPr>
        <p:txBody>
          <a:bodyPr>
            <a:noAutofit/>
          </a:bodyPr>
          <a:lstStyle/>
          <a:p>
            <a:r>
              <a:rPr lang="en-US" altLang="zh-CN" dirty="0"/>
              <a:t>Parsing </a:t>
            </a:r>
            <a:r>
              <a:rPr lang="en-US" altLang="zh-CN" dirty="0" smtClean="0"/>
              <a:t>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xample</a:t>
            </a:r>
            <a:r>
              <a:rPr lang="en-US" altLang="zh-CN" dirty="0"/>
              <a:t> –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movie that Miley Cyrus acted in had a director named Tom Vaughan 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1770141"/>
            <a:ext cx="7886700" cy="450361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movie that Miley Cyrus acted in had a </a:t>
            </a:r>
            <a:r>
              <a:rPr lang="en-US" altLang="zh-CN" sz="2400" u="sng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51650" y="2607883"/>
            <a:ext cx="3074197" cy="417798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 Tom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Vaughan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98495" y="2146218"/>
            <a:ext cx="621001" cy="461665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endParaRPr lang="zh-CN" altLang="en-US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7309754" y="2145481"/>
            <a:ext cx="143167" cy="462402"/>
          </a:xfrm>
          <a:prstGeom prst="straightConnector1">
            <a:avLst/>
          </a:prstGeom>
          <a:ln w="12700"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63800" y="3388814"/>
            <a:ext cx="4673600" cy="448044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zh-CN" sz="2400" u="sng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had a </a:t>
            </a:r>
            <a:r>
              <a:rPr lang="en-US" altLang="zh-CN" sz="2400" u="sng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</a:t>
            </a: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6060" y="4187742"/>
            <a:ext cx="3554940" cy="381688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Miley Cyrus acted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51650" y="4187742"/>
            <a:ext cx="3064848" cy="378819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 Tom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Vaughan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68838" y="3759568"/>
            <a:ext cx="756642" cy="461665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endParaRPr lang="zh-CN" altLang="en-US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92281" y="3772108"/>
            <a:ext cx="1454641" cy="461665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acl:relcl</a:t>
            </a:r>
            <a:endParaRPr lang="zh-CN" altLang="en-US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endCxn id="9" idx="0"/>
          </p:cNvCxnSpPr>
          <p:nvPr/>
        </p:nvCxnSpPr>
        <p:spPr>
          <a:xfrm flipH="1">
            <a:off x="2413530" y="3751500"/>
            <a:ext cx="1660170" cy="436242"/>
          </a:xfrm>
          <a:prstGeom prst="straightConnector1">
            <a:avLst/>
          </a:prstGeom>
          <a:ln w="12700"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0" idx="0"/>
          </p:cNvCxnSpPr>
          <p:nvPr/>
        </p:nvCxnSpPr>
        <p:spPr>
          <a:xfrm>
            <a:off x="5908850" y="3747288"/>
            <a:ext cx="1075224" cy="440454"/>
          </a:xfrm>
          <a:prstGeom prst="straightConnector1">
            <a:avLst/>
          </a:prstGeom>
          <a:ln w="12700"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55022" y="3275598"/>
            <a:ext cx="7886700" cy="0"/>
          </a:xfrm>
          <a:prstGeom prst="line">
            <a:avLst/>
          </a:prstGeom>
          <a:ln w="12700">
            <a:solidFill>
              <a:srgbClr val="6306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36060" y="1287363"/>
            <a:ext cx="1085008" cy="461665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defTabSz="914400" rtl="0">
              <a:defRPr/>
            </a:pP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6060" y="3264248"/>
            <a:ext cx="1140032" cy="461665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defTabSz="914400" rtl="0">
              <a:defRPr/>
            </a:pP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28650" y="1341322"/>
            <a:ext cx="7886700" cy="0"/>
          </a:xfrm>
          <a:prstGeom prst="line">
            <a:avLst/>
          </a:prstGeom>
          <a:ln w="12700">
            <a:solidFill>
              <a:srgbClr val="6306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Multi-Strategy Scoring – Sentence-level Scorer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4768036" y="2101540"/>
            <a:ext cx="3871655" cy="1240818"/>
          </a:xfrm>
          <a:prstGeom prst="can">
            <a:avLst>
              <a:gd name="adj" fmla="val 14069"/>
            </a:avLst>
          </a:prstGeom>
          <a:noFill/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(Question pattern, Query pattern)</a:t>
            </a:r>
          </a:p>
          <a:p>
            <a:pPr algn="ctr"/>
            <a:r>
              <a:rPr lang="en-US" altLang="zh-CN" sz="20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….</a:t>
            </a:r>
          </a:p>
          <a:p>
            <a:pPr algn="ctr"/>
            <a:r>
              <a:rPr lang="en-US" altLang="zh-CN" sz="20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(Question </a:t>
            </a:r>
            <a:r>
              <a:rPr lang="en-US" altLang="zh-CN" sz="2000" dirty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pattern, Query </a:t>
            </a:r>
            <a:r>
              <a:rPr lang="en-US" altLang="zh-CN" sz="20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pattern</a:t>
            </a:r>
            <a:r>
              <a:rPr lang="en-US" altLang="zh-CN" sz="2000" dirty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)</a:t>
            </a:r>
            <a:endParaRPr lang="zh-CN" altLang="en-US" sz="20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6379029" y="1714855"/>
            <a:ext cx="182654" cy="297543"/>
          </a:xfrm>
          <a:prstGeom prst="downArrow">
            <a:avLst/>
          </a:prstGeom>
          <a:solidFill>
            <a:schemeClr val="bg1"/>
          </a:solidFill>
          <a:ln w="12700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959429" y="1711704"/>
            <a:ext cx="165550" cy="297543"/>
          </a:xfrm>
          <a:prstGeom prst="downArrow">
            <a:avLst/>
          </a:prstGeom>
          <a:solidFill>
            <a:schemeClr val="bg1"/>
          </a:solidFill>
          <a:ln w="12700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2629" y="2175080"/>
            <a:ext cx="2332474" cy="400110"/>
          </a:xfrm>
          <a:prstGeom prst="rect">
            <a:avLst/>
          </a:prstGeom>
          <a:noFill/>
          <a:ln w="12700">
            <a:solidFill>
              <a:srgbClr val="63065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Question Pattern</a:t>
            </a:r>
            <a:endParaRPr lang="zh-CN" altLang="en-US" sz="20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37374" y="4187672"/>
            <a:ext cx="3522862" cy="400110"/>
          </a:xfrm>
          <a:prstGeom prst="rect">
            <a:avLst/>
          </a:prstGeom>
          <a:ln>
            <a:solidFill>
              <a:srgbClr val="63065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Candidate Grounded Queries</a:t>
            </a:r>
            <a:endParaRPr lang="zh-CN" altLang="en-US" sz="20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3393440" y="2275437"/>
            <a:ext cx="1263431" cy="195859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09907" y="3340728"/>
            <a:ext cx="1830495" cy="400110"/>
          </a:xfrm>
          <a:prstGeom prst="rect">
            <a:avLst/>
          </a:prstGeom>
          <a:noFill/>
          <a:ln>
            <a:solidFill>
              <a:srgbClr val="63065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Formal Query</a:t>
            </a:r>
            <a:endParaRPr lang="zh-CN" altLang="en-US" sz="20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2629" y="2693190"/>
            <a:ext cx="2332473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Topic </a:t>
            </a:r>
            <a:r>
              <a:rPr lang="en-US" altLang="zh-CN" sz="20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Entity</a:t>
            </a:r>
            <a:endParaRPr lang="zh-CN" altLang="en-US" sz="20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圆角右箭头 21"/>
          <p:cNvSpPr/>
          <p:nvPr/>
        </p:nvSpPr>
        <p:spPr>
          <a:xfrm rot="5400000">
            <a:off x="3350470" y="2882720"/>
            <a:ext cx="511955" cy="396932"/>
          </a:xfrm>
          <a:prstGeom prst="bentArrow">
            <a:avLst>
              <a:gd name="adj1" fmla="val 28413"/>
              <a:gd name="adj2" fmla="val 25000"/>
              <a:gd name="adj3" fmla="val 28414"/>
              <a:gd name="adj4" fmla="val 45456"/>
            </a:avLst>
          </a:prstGeom>
          <a:noFill/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圆角右箭头 22"/>
          <p:cNvSpPr/>
          <p:nvPr/>
        </p:nvSpPr>
        <p:spPr>
          <a:xfrm rot="5400000" flipV="1">
            <a:off x="4162033" y="2842324"/>
            <a:ext cx="511952" cy="477723"/>
          </a:xfrm>
          <a:prstGeom prst="bentArrow">
            <a:avLst>
              <a:gd name="adj1" fmla="val 19920"/>
              <a:gd name="adj2" fmla="val 25000"/>
              <a:gd name="adj3" fmla="val 25000"/>
              <a:gd name="adj4" fmla="val 43750"/>
            </a:avLst>
          </a:prstGeom>
          <a:noFill/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圆柱形 24"/>
          <p:cNvSpPr/>
          <p:nvPr/>
        </p:nvSpPr>
        <p:spPr>
          <a:xfrm>
            <a:off x="5615825" y="1206490"/>
            <a:ext cx="1709061" cy="441231"/>
          </a:xfrm>
          <a:prstGeom prst="can">
            <a:avLst/>
          </a:prstGeom>
          <a:noFill/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Training data</a:t>
            </a:r>
            <a:endParaRPr lang="zh-CN" altLang="en-US" sz="20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3911640" y="3799136"/>
            <a:ext cx="168688" cy="314132"/>
          </a:xfrm>
          <a:prstGeom prst="downArrow">
            <a:avLst/>
          </a:prstGeom>
          <a:noFill/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98805" y="3762850"/>
            <a:ext cx="1055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Scoring</a:t>
            </a:r>
            <a:endParaRPr lang="zh-CN" altLang="en-US" sz="20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94658" y="2096344"/>
            <a:ext cx="2516708" cy="1091449"/>
          </a:xfrm>
          <a:prstGeom prst="rect">
            <a:avLst/>
          </a:prstGeom>
          <a:noFill/>
          <a:ln>
            <a:solidFill>
              <a:srgbClr val="63065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149728" y="1711704"/>
            <a:ext cx="411392" cy="297543"/>
          </a:xfrm>
          <a:prstGeom prst="ellipse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2</a:t>
            </a:r>
            <a:endParaRPr lang="zh-CN" altLang="en-US" sz="16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593762" y="1711704"/>
            <a:ext cx="411392" cy="297543"/>
          </a:xfrm>
          <a:prstGeom prst="ellipse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1</a:t>
            </a:r>
            <a:endParaRPr lang="zh-CN" altLang="en-US" sz="16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834005" y="1972340"/>
            <a:ext cx="411392" cy="297543"/>
          </a:xfrm>
          <a:prstGeom prst="ellipse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3</a:t>
            </a:r>
            <a:endParaRPr lang="zh-CN" altLang="en-US" sz="16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93109" y="2901137"/>
            <a:ext cx="411392" cy="297543"/>
          </a:xfrm>
          <a:prstGeom prst="ellipse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4</a:t>
            </a:r>
            <a:endParaRPr lang="zh-CN" altLang="en-US" sz="16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470274" y="3815578"/>
            <a:ext cx="411392" cy="297543"/>
          </a:xfrm>
          <a:prstGeom prst="ellipse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5</a:t>
            </a:r>
            <a:endParaRPr lang="zh-CN" altLang="en-US" sz="16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4658" y="1206490"/>
            <a:ext cx="2516708" cy="400110"/>
          </a:xfrm>
          <a:prstGeom prst="rect">
            <a:avLst/>
          </a:prstGeom>
          <a:ln w="12700">
            <a:solidFill>
              <a:srgbClr val="63065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Test Question</a:t>
            </a:r>
            <a:endParaRPr lang="zh-CN" altLang="en-US" sz="20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03" y="950944"/>
            <a:ext cx="5776510" cy="363537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Multi-Strategy Scoring – </a:t>
            </a:r>
            <a:r>
              <a:rPr lang="en-US" altLang="zh-CN" dirty="0" smtClean="0"/>
              <a:t>Word-level </a:t>
            </a:r>
            <a:r>
              <a:rPr lang="en-US" altLang="zh-CN" dirty="0"/>
              <a:t>Scorer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366304" y="3986820"/>
            <a:ext cx="411392" cy="297543"/>
          </a:xfrm>
          <a:prstGeom prst="ellipse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1</a:t>
            </a:r>
            <a:endParaRPr lang="zh-CN" altLang="en-US" sz="16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430135" y="3028876"/>
            <a:ext cx="411392" cy="297543"/>
          </a:xfrm>
          <a:prstGeom prst="ellipse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2</a:t>
            </a:r>
            <a:endParaRPr lang="zh-CN" altLang="en-US" sz="16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80305" y="2190677"/>
            <a:ext cx="411392" cy="297543"/>
          </a:xfrm>
          <a:prstGeom prst="ellipse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3</a:t>
            </a:r>
            <a:endParaRPr lang="zh-CN" altLang="en-US" sz="16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644961" y="2190676"/>
            <a:ext cx="411392" cy="297543"/>
          </a:xfrm>
          <a:prstGeom prst="ellipse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4</a:t>
            </a:r>
            <a:endParaRPr lang="zh-CN" altLang="en-US" sz="16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893138" y="1200076"/>
            <a:ext cx="411392" cy="297543"/>
          </a:xfrm>
          <a:prstGeom prst="ellipse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5</a:t>
            </a:r>
            <a:endParaRPr lang="zh-CN" altLang="en-US" sz="1600" dirty="0">
              <a:solidFill>
                <a:srgbClr val="63065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4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</a:t>
            </a:r>
            <a:r>
              <a:rPr lang="en-US" altLang="zh-CN" dirty="0"/>
              <a:t>– </a:t>
            </a:r>
            <a:r>
              <a:rPr lang="en-US" altLang="zh-CN" dirty="0" smtClean="0"/>
              <a:t>Dataset, Baseline </a:t>
            </a:r>
            <a:r>
              <a:rPr lang="en-US" altLang="zh-CN" dirty="0" smtClean="0"/>
              <a:t>and Metric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814244"/>
              </p:ext>
            </p:extLst>
          </p:nvPr>
        </p:nvGraphicFramePr>
        <p:xfrm>
          <a:off x="628651" y="1142105"/>
          <a:ext cx="788669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49">
                  <a:extLst>
                    <a:ext uri="{9D8B030D-6E8A-4147-A177-3AD203B41FA5}">
                      <a16:colId xmlns:a16="http://schemas.microsoft.com/office/drawing/2014/main" val="4081823276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181811778"/>
                    </a:ext>
                  </a:extLst>
                </a:gridCol>
                <a:gridCol w="3892550">
                  <a:extLst>
                    <a:ext uri="{9D8B030D-6E8A-4147-A177-3AD203B41FA5}">
                      <a16:colId xmlns:a16="http://schemas.microsoft.com/office/drawing/2014/main" val="1872200380"/>
                    </a:ext>
                  </a:extLst>
                </a:gridCol>
              </a:tblGrid>
              <a:tr h="296451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GraphQuestions</a:t>
                      </a:r>
                      <a:endParaRPr lang="zh-CN" altLang="en-US" sz="2400" b="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ComplexWebQuestions</a:t>
                      </a:r>
                      <a:endParaRPr lang="zh-CN" altLang="en-US" sz="2400" b="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509515"/>
                  </a:ext>
                </a:extLst>
              </a:tr>
              <a:tr h="1482256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SEMPRE</a:t>
                      </a:r>
                    </a:p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PARASEMPRE</a:t>
                      </a:r>
                    </a:p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JACANA</a:t>
                      </a:r>
                    </a:p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UDEPLAMBDA</a:t>
                      </a:r>
                    </a:p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SCANNER</a:t>
                      </a:r>
                    </a:p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PARA4QA</a:t>
                      </a: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MHQA-GRN</a:t>
                      </a:r>
                    </a:p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SIMPQA + PRETRAINED</a:t>
                      </a:r>
                    </a:p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SPLITQA + PRETRAINED</a:t>
                      </a:r>
                    </a:p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SPLITQA + data augment...</a:t>
                      </a:r>
                    </a:p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PullNet</a:t>
                      </a:r>
                      <a:endParaRPr lang="zh-CN" altLang="en-US" sz="24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253871"/>
                  </a:ext>
                </a:extLst>
              </a:tr>
              <a:tr h="296451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Precision@1(P@1)</a:t>
                      </a:r>
                      <a:endParaRPr lang="zh-CN" altLang="en-US" sz="24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61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2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</a:t>
            </a:r>
            <a:r>
              <a:rPr lang="en-US" altLang="zh-CN" dirty="0" smtClean="0"/>
              <a:t>– </a:t>
            </a: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>
                <a:solidFill>
                  <a:srgbClr val="63065F"/>
                </a:solidFill>
              </a:rPr>
              <a:t>GraphQuestions</a:t>
            </a:r>
            <a:endParaRPr lang="zh-CN" altLang="en-US" sz="2800" dirty="0">
              <a:solidFill>
                <a:srgbClr val="63065F"/>
              </a:solidFill>
            </a:endParaRP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448105"/>
              </p:ext>
            </p:extLst>
          </p:nvPr>
        </p:nvGraphicFramePr>
        <p:xfrm>
          <a:off x="2709545" y="1381781"/>
          <a:ext cx="329311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568">
                  <a:extLst>
                    <a:ext uri="{9D8B030D-6E8A-4147-A177-3AD203B41FA5}">
                      <a16:colId xmlns:a16="http://schemas.microsoft.com/office/drawing/2014/main" val="3440552453"/>
                    </a:ext>
                  </a:extLst>
                </a:gridCol>
                <a:gridCol w="989542">
                  <a:extLst>
                    <a:ext uri="{9D8B030D-6E8A-4147-A177-3AD203B41FA5}">
                      <a16:colId xmlns:a16="http://schemas.microsoft.com/office/drawing/2014/main" val="1045990569"/>
                    </a:ext>
                  </a:extLst>
                </a:gridCol>
              </a:tblGrid>
              <a:tr h="385170">
                <a:tc>
                  <a:txBody>
                    <a:bodyPr/>
                    <a:lstStyle/>
                    <a:p>
                      <a:r>
                        <a:rPr lang="en-US" altLang="zh-CN" sz="2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zh-CN" alt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endParaRPr lang="zh-CN" altLang="en-US" sz="2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94004"/>
                  </a:ext>
                </a:extLst>
              </a:tr>
              <a:tr h="38517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SEMPRE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10.80</a:t>
                      </a:r>
                      <a:endParaRPr lang="zh-CN" altLang="en-US" sz="22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806292"/>
                  </a:ext>
                </a:extLst>
              </a:tr>
              <a:tr h="38517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PARASEMPRE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12.79</a:t>
                      </a:r>
                      <a:endParaRPr lang="zh-CN" altLang="en-US" sz="22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228388"/>
                  </a:ext>
                </a:extLst>
              </a:tr>
              <a:tr h="38517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JACANA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5.08</a:t>
                      </a:r>
                      <a:endParaRPr lang="zh-CN" altLang="en-US" sz="22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886355"/>
                  </a:ext>
                </a:extLst>
              </a:tr>
              <a:tr h="38517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UDEPLAMBDA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17.70</a:t>
                      </a:r>
                      <a:endParaRPr lang="zh-CN" altLang="en-US" sz="22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433931"/>
                  </a:ext>
                </a:extLst>
              </a:tr>
              <a:tr h="38517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SCANNER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17.02</a:t>
                      </a:r>
                      <a:endParaRPr lang="zh-CN" altLang="en-US" sz="22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562973"/>
                  </a:ext>
                </a:extLst>
              </a:tr>
              <a:tr h="38517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PARA4QA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20.40</a:t>
                      </a:r>
                      <a:endParaRPr lang="zh-CN" altLang="en-US" sz="22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58387"/>
                  </a:ext>
                </a:extLst>
              </a:tr>
              <a:tr h="38517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kern="1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SPARQA</a:t>
                      </a:r>
                      <a:endParaRPr lang="zh-CN" altLang="en-US" sz="2200" kern="12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u="sng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21.53</a:t>
                      </a:r>
                      <a:endParaRPr lang="zh-CN" altLang="en-US" sz="2200" b="1" u="sng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6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4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ComplexWebQuestions</a:t>
            </a:r>
            <a:endParaRPr lang="zh-CN" altLang="en-US" sz="2400" dirty="0">
              <a:solidFill>
                <a:srgbClr val="63065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</a:t>
            </a:r>
            <a:r>
              <a:rPr lang="en-US" altLang="zh-CN" dirty="0" smtClean="0"/>
              <a:t>– </a:t>
            </a:r>
            <a:r>
              <a:rPr lang="en-US" altLang="zh-CN" dirty="0" smtClean="0"/>
              <a:t>Result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057734"/>
              </p:ext>
            </p:extLst>
          </p:nvPr>
        </p:nvGraphicFramePr>
        <p:xfrm>
          <a:off x="1774209" y="1440201"/>
          <a:ext cx="559558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0435">
                  <a:extLst>
                    <a:ext uri="{9D8B030D-6E8A-4147-A177-3AD203B41FA5}">
                      <a16:colId xmlns:a16="http://schemas.microsoft.com/office/drawing/2014/main" val="3440552453"/>
                    </a:ext>
                  </a:extLst>
                </a:gridCol>
                <a:gridCol w="1105147">
                  <a:extLst>
                    <a:ext uri="{9D8B030D-6E8A-4147-A177-3AD203B41FA5}">
                      <a16:colId xmlns:a16="http://schemas.microsoft.com/office/drawing/2014/main" val="1045990569"/>
                    </a:ext>
                  </a:extLst>
                </a:gridCol>
              </a:tblGrid>
              <a:tr h="246792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zh-CN" alt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P@1</a:t>
                      </a:r>
                      <a:endParaRPr lang="zh-CN" alt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94004"/>
                  </a:ext>
                </a:extLst>
              </a:tr>
              <a:tr h="246792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MHQA-GRN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30.10</a:t>
                      </a:r>
                      <a:endParaRPr lang="zh-CN" altLang="en-US" sz="24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806292"/>
                  </a:ext>
                </a:extLst>
              </a:tr>
              <a:tr h="246792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SIMPQA + PRETRAINED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19.90</a:t>
                      </a:r>
                      <a:endParaRPr lang="zh-CN" altLang="en-US" sz="24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228388"/>
                  </a:ext>
                </a:extLst>
              </a:tr>
              <a:tr h="246792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SPLITQA + PRETRAINED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25.90</a:t>
                      </a:r>
                      <a:endParaRPr lang="zh-CN" altLang="en-US" sz="24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886355"/>
                  </a:ext>
                </a:extLst>
              </a:tr>
              <a:tr h="246792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SPLITQA + data augmentation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u="sng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34.20</a:t>
                      </a:r>
                      <a:endParaRPr lang="zh-CN" altLang="en-US" sz="2400" u="sng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433931"/>
                  </a:ext>
                </a:extLst>
              </a:tr>
              <a:tr h="246792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PullNet</a:t>
                      </a:r>
                      <a:endParaRPr lang="en-US" altLang="zh-CN" sz="24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u="sng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45.90</a:t>
                      </a:r>
                      <a:endParaRPr lang="zh-CN" altLang="en-US" sz="2400" b="1" u="sng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562973"/>
                  </a:ext>
                </a:extLst>
              </a:tr>
              <a:tr h="246792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SPARQA</a:t>
                      </a:r>
                      <a:endParaRPr lang="zh-CN" altLang="en-US" sz="2400" kern="12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u="sng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31.48</a:t>
                      </a:r>
                      <a:endParaRPr lang="zh-CN" altLang="en-US" sz="2400" u="sng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6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8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>
                <a:solidFill>
                  <a:srgbClr val="63065F"/>
                </a:solidFill>
              </a:rPr>
              <a:t>ComplexWebQuestions</a:t>
            </a:r>
            <a:endParaRPr lang="zh-CN" altLang="en-US" sz="2800" dirty="0">
              <a:solidFill>
                <a:srgbClr val="63065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</a:t>
            </a:r>
            <a:r>
              <a:rPr lang="en-US" altLang="zh-CN" dirty="0"/>
              <a:t>– Ablation Study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901257"/>
              </p:ext>
            </p:extLst>
          </p:nvPr>
        </p:nvGraphicFramePr>
        <p:xfrm>
          <a:off x="1441203" y="1654201"/>
          <a:ext cx="626159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647">
                  <a:extLst>
                    <a:ext uri="{9D8B030D-6E8A-4147-A177-3AD203B41FA5}">
                      <a16:colId xmlns:a16="http://schemas.microsoft.com/office/drawing/2014/main" val="3440552453"/>
                    </a:ext>
                  </a:extLst>
                </a:gridCol>
                <a:gridCol w="1241946">
                  <a:extLst>
                    <a:ext uri="{9D8B030D-6E8A-4147-A177-3AD203B41FA5}">
                      <a16:colId xmlns:a16="http://schemas.microsoft.com/office/drawing/2014/main" val="104599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zh-CN" alt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P@1</a:t>
                      </a:r>
                      <a:endParaRPr lang="zh-CN" alt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9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SPARQA</a:t>
                      </a:r>
                      <a:endParaRPr lang="en-US" altLang="zh-CN" sz="24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31.48</a:t>
                      </a:r>
                      <a:endParaRPr lang="zh-CN" altLang="en-US" sz="24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80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SPARQA w/o</a:t>
                      </a:r>
                      <a:r>
                        <a:rPr lang="en-US" altLang="zh-CN" sz="2400" kern="1200" baseline="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skeleton parsing</a:t>
                      </a:r>
                      <a:endParaRPr lang="en-US" altLang="zh-CN" sz="24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29.39</a:t>
                      </a:r>
                      <a:endParaRPr lang="zh-CN" altLang="en-US" sz="24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22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SPARQA w/o sentence-level scorer</a:t>
                      </a:r>
                      <a:endParaRPr lang="en-US" altLang="zh-CN" sz="24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26.45</a:t>
                      </a:r>
                      <a:endParaRPr lang="zh-CN" altLang="en-US" sz="24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88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SPARQA w/o word-level scorer</a:t>
                      </a:r>
                      <a:endParaRPr lang="en-US" altLang="zh-CN" sz="24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26.11</a:t>
                      </a:r>
                      <a:endParaRPr lang="zh-CN" altLang="en-US" sz="24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433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9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63065F"/>
                </a:solidFill>
              </a:rPr>
              <a:t>1,172 simple questions</a:t>
            </a:r>
            <a:endParaRPr lang="zh-CN" altLang="en-US" sz="2800" dirty="0">
              <a:solidFill>
                <a:srgbClr val="63065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</a:t>
            </a:r>
            <a:r>
              <a:rPr lang="en-US" altLang="zh-CN" dirty="0"/>
              <a:t>– Simple </a:t>
            </a:r>
            <a:r>
              <a:rPr lang="en-US" altLang="zh-CN" dirty="0" smtClean="0"/>
              <a:t>KBQA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799570"/>
              </p:ext>
            </p:extLst>
          </p:nvPr>
        </p:nvGraphicFramePr>
        <p:xfrm>
          <a:off x="2643415" y="1997102"/>
          <a:ext cx="349249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708">
                  <a:extLst>
                    <a:ext uri="{9D8B030D-6E8A-4147-A177-3AD203B41FA5}">
                      <a16:colId xmlns:a16="http://schemas.microsoft.com/office/drawing/2014/main" val="2033712581"/>
                    </a:ext>
                  </a:extLst>
                </a:gridCol>
                <a:gridCol w="1341791">
                  <a:extLst>
                    <a:ext uri="{9D8B030D-6E8A-4147-A177-3AD203B41FA5}">
                      <a16:colId xmlns:a16="http://schemas.microsoft.com/office/drawing/2014/main" val="3225513617"/>
                    </a:ext>
                  </a:extLst>
                </a:gridCol>
              </a:tblGrid>
              <a:tr h="34820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zh-CN" alt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endParaRPr lang="zh-CN" alt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38065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r>
                        <a:rPr lang="en-US" altLang="zh-CN" sz="2800" b="0" i="0" u="none" strike="noStrike" kern="1200" baseline="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PARA4QA</a:t>
                      </a:r>
                      <a:endParaRPr lang="zh-CN" altLang="en-US" sz="28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27.42</a:t>
                      </a:r>
                      <a:endParaRPr lang="zh-CN" altLang="en-US" sz="28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026143"/>
                  </a:ext>
                </a:extLst>
              </a:tr>
              <a:tr h="348200">
                <a:tc>
                  <a:txBody>
                    <a:bodyPr/>
                    <a:lstStyle/>
                    <a:p>
                      <a:r>
                        <a:rPr lang="en-US" altLang="zh-CN" sz="2800" kern="12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SPARQA</a:t>
                      </a:r>
                      <a:endParaRPr lang="zh-CN" altLang="en-US" sz="28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27.68</a:t>
                      </a:r>
                      <a:endParaRPr lang="zh-CN" altLang="en-US" sz="2800" b="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451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5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63065F"/>
                </a:solidFill>
              </a:rPr>
              <a:t>1,000 complex questions</a:t>
            </a:r>
            <a:endParaRPr lang="zh-CN" altLang="en-US" sz="2800" dirty="0">
              <a:solidFill>
                <a:srgbClr val="63065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</a:t>
            </a:r>
            <a:r>
              <a:rPr lang="en-US" altLang="zh-CN" dirty="0"/>
              <a:t>– Skeleton </a:t>
            </a:r>
            <a:r>
              <a:rPr lang="en-US" altLang="zh-CN" dirty="0" smtClean="0"/>
              <a:t>Evaluation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624659"/>
              </p:ext>
            </p:extLst>
          </p:nvPr>
        </p:nvGraphicFramePr>
        <p:xfrm>
          <a:off x="1096736" y="1528013"/>
          <a:ext cx="646883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6234">
                  <a:extLst>
                    <a:ext uri="{9D8B030D-6E8A-4147-A177-3AD203B41FA5}">
                      <a16:colId xmlns:a16="http://schemas.microsoft.com/office/drawing/2014/main" val="34405524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45990569"/>
                    </a:ext>
                  </a:extLst>
                </a:gridCol>
              </a:tblGrid>
              <a:tr h="208315"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94004"/>
                  </a:ext>
                </a:extLst>
              </a:tr>
              <a:tr h="180539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Overall Skeleton</a:t>
                      </a:r>
                      <a:endParaRPr lang="en-US" altLang="zh-CN" sz="24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93.73(</a:t>
                      </a:r>
                      <a:r>
                        <a:rPr lang="en-US" altLang="zh-CN" sz="2400" b="0" i="0" u="none" strike="noStrike" kern="1200" baseline="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LAS)</a:t>
                      </a:r>
                      <a:endParaRPr lang="zh-CN" altLang="en-US" sz="24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806292"/>
                  </a:ext>
                </a:extLst>
              </a:tr>
              <a:tr h="180539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Split</a:t>
                      </a:r>
                      <a:endParaRPr lang="en-US" altLang="zh-CN" sz="24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i="0" u="none" strike="noStrike" kern="1200" baseline="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99.42(ACC)</a:t>
                      </a:r>
                      <a:endParaRPr lang="zh-CN" altLang="en-US" sz="24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228388"/>
                  </a:ext>
                </a:extLst>
              </a:tr>
              <a:tr h="180539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 err="1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TextSpanPrediction</a:t>
                      </a:r>
                      <a:endParaRPr lang="en-US" altLang="zh-CN" sz="24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i="0" u="none" strike="noStrike" kern="1200" baseline="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97.17(ACC)</a:t>
                      </a:r>
                      <a:endParaRPr lang="zh-CN" altLang="en-US" sz="24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886355"/>
                  </a:ext>
                </a:extLst>
              </a:tr>
              <a:tr h="180539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 err="1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HeadwordIdentification</a:t>
                      </a:r>
                      <a:endParaRPr lang="en-US" altLang="zh-CN" sz="24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i="0" u="none" strike="noStrike" kern="1200" baseline="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97.22(ACC)</a:t>
                      </a:r>
                      <a:endParaRPr lang="zh-CN" altLang="en-US" sz="24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433931"/>
                  </a:ext>
                </a:extLst>
              </a:tr>
              <a:tr h="180539">
                <a:tc>
                  <a:txBody>
                    <a:bodyPr/>
                    <a:lstStyle/>
                    <a:p>
                      <a:pPr marL="0" marR="0" lvl="1" indent="0" algn="l" defTabSz="6858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 err="1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AttachmentRelationClassification</a:t>
                      </a:r>
                      <a:endParaRPr lang="en-US" altLang="zh-CN" sz="2400" dirty="0" smtClean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i="0" u="none" strike="noStrike" kern="1200" baseline="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99.14(ACC)</a:t>
                      </a:r>
                      <a:endParaRPr lang="zh-CN" altLang="en-US" sz="24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51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1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63065F"/>
                </a:solidFill>
              </a:rPr>
              <a:t>Background</a:t>
            </a: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63065F"/>
                </a:solidFill>
              </a:rPr>
              <a:t>Our approach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Skeleton Parsing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Multi-Strategy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63065F"/>
                </a:solidFill>
              </a:rPr>
              <a:t>Experiment</a:t>
            </a:r>
            <a:endParaRPr lang="en-US" altLang="zh-CN" sz="2800" dirty="0" smtClean="0">
              <a:solidFill>
                <a:srgbClr val="63065F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63065F"/>
                </a:solidFill>
              </a:rPr>
              <a:t>Conclusion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17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7"/>
    </mc:Choice>
    <mc:Fallback xmlns="">
      <p:transition spd="slow" advTm="201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Recognition and </a:t>
            </a:r>
            <a:r>
              <a:rPr lang="en-US" altLang="zh-CN" sz="2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Linking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have a concert tour named </a:t>
            </a:r>
            <a:r>
              <a:rPr lang="en-US" altLang="zh-CN" sz="1600" u="sng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Rihanna: Live in Concert Tour</a:t>
            </a:r>
            <a:r>
              <a:rPr lang="en-US" altLang="zh-CN" sz="16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Skeleton Parsing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zh-CN" sz="1600" u="sng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r>
              <a:rPr lang="en-US" altLang="zh-CN" sz="16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speaks Germanic languages </a:t>
            </a:r>
            <a:r>
              <a:rPr lang="en-US" altLang="zh-CN" sz="1600" u="sng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capital called Brussels</a:t>
            </a:r>
            <a:r>
              <a:rPr lang="en-US" altLang="zh-CN" sz="16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altLang="zh-CN" sz="1600" dirty="0" smtClean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Heterogeneity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</a:t>
            </a:r>
            <a:r>
              <a:rPr lang="en-US" altLang="zh-CN" sz="16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lang="en-US" altLang="zh-CN" sz="1600" u="sng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 minister</a:t>
            </a:r>
            <a:r>
              <a:rPr lang="en-US" altLang="zh-CN" sz="16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country that has national anthem March Forward, Dear Mother </a:t>
            </a:r>
            <a:r>
              <a:rPr lang="en-US" altLang="zh-CN" sz="16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Ethiopia ?</a:t>
            </a:r>
          </a:p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Queries Scoring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</a:t>
            </a:r>
            <a:r>
              <a:rPr lang="en-US" altLang="zh-CN" dirty="0"/>
              <a:t>– Error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6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5000"/>
              </a:lnSpc>
            </a:pPr>
            <a:r>
              <a:rPr lang="en-US" altLang="zh-CN" sz="3000" dirty="0">
                <a:solidFill>
                  <a:srgbClr val="63065F"/>
                </a:solidFill>
              </a:rPr>
              <a:t>SPARQA</a:t>
            </a:r>
            <a:endParaRPr lang="en-US" altLang="zh-CN" sz="3000" dirty="0" smtClean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35000"/>
              </a:lnSpc>
            </a:pPr>
            <a:r>
              <a:rPr lang="en-US" altLang="zh-CN" sz="26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Skeleton </a:t>
            </a:r>
            <a:r>
              <a:rPr lang="en-US" altLang="zh-CN" sz="26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Parsing</a:t>
            </a:r>
          </a:p>
          <a:p>
            <a:pPr lvl="1">
              <a:lnSpc>
                <a:spcPct val="135000"/>
              </a:lnSpc>
            </a:pPr>
            <a:r>
              <a:rPr lang="en-US" altLang="zh-CN" sz="26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Multi-Strategy </a:t>
            </a:r>
            <a:r>
              <a:rPr lang="en-US" altLang="zh-CN" sz="26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</a:p>
          <a:p>
            <a:pPr>
              <a:lnSpc>
                <a:spcPct val="135000"/>
              </a:lnSpc>
            </a:pPr>
            <a:r>
              <a:rPr lang="en-US" altLang="zh-CN" sz="3000" dirty="0">
                <a:solidFill>
                  <a:srgbClr val="63065F"/>
                </a:solidFill>
              </a:rPr>
              <a:t>Future Work</a:t>
            </a:r>
          </a:p>
          <a:p>
            <a:pPr lvl="1">
              <a:lnSpc>
                <a:spcPct val="135000"/>
              </a:lnSpc>
            </a:pPr>
            <a:r>
              <a:rPr lang="en-US" altLang="zh-CN" sz="26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Recognition and </a:t>
            </a:r>
            <a:r>
              <a:rPr lang="en-US" altLang="zh-CN" sz="26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Linking</a:t>
            </a:r>
          </a:p>
          <a:p>
            <a:pPr lvl="1">
              <a:lnSpc>
                <a:spcPct val="135000"/>
              </a:lnSpc>
            </a:pPr>
            <a:r>
              <a:rPr lang="en-US" altLang="zh-CN" sz="26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</a:t>
            </a:r>
            <a:r>
              <a:rPr lang="en-US" altLang="zh-CN" sz="26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Heterogeneity</a:t>
            </a:r>
          </a:p>
          <a:p>
            <a:pPr lvl="1">
              <a:lnSpc>
                <a:spcPct val="135000"/>
              </a:lnSpc>
            </a:pPr>
            <a:r>
              <a:rPr lang="en-US" altLang="zh-CN" sz="26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 Question</a:t>
            </a:r>
            <a:endParaRPr lang="zh-CN" altLang="en-US" sz="30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2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 – Skeleton Parsing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06" y="1069828"/>
            <a:ext cx="5118787" cy="35453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28257" y="2264229"/>
            <a:ext cx="903514" cy="304800"/>
          </a:xfrm>
          <a:prstGeom prst="rect">
            <a:avLst/>
          </a:prstGeom>
          <a:noFill/>
          <a:ln w="19050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069771" y="2569029"/>
            <a:ext cx="2373086" cy="293914"/>
          </a:xfrm>
          <a:prstGeom prst="rect">
            <a:avLst/>
          </a:prstGeom>
          <a:noFill/>
          <a:ln w="19050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069770" y="2862943"/>
            <a:ext cx="3037115" cy="261257"/>
          </a:xfrm>
          <a:prstGeom prst="rect">
            <a:avLst/>
          </a:prstGeom>
          <a:noFill/>
          <a:ln w="19050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069770" y="3124028"/>
            <a:ext cx="4061623" cy="283200"/>
          </a:xfrm>
          <a:prstGeom prst="rect">
            <a:avLst/>
          </a:prstGeom>
          <a:noFill/>
          <a:ln w="19050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9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 – </a:t>
            </a:r>
            <a:r>
              <a:rPr lang="en-US" altLang="zh-CN" dirty="0"/>
              <a:t>Split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6021" y="1736737"/>
            <a:ext cx="6136937" cy="1580520"/>
          </a:xfrm>
          <a:prstGeom prst="rect">
            <a:avLst/>
          </a:prstGeom>
          <a:solidFill>
            <a:srgbClr val="C9DAF8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63065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88467" y="1848709"/>
            <a:ext cx="647700" cy="431800"/>
          </a:xfrm>
          <a:prstGeom prst="roundRect">
            <a:avLst/>
          </a:prstGeom>
          <a:solidFill>
            <a:srgbClr val="D9EAD3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2623516" y="1810402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516" y="1810402"/>
                <a:ext cx="647700" cy="4318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/>
              <p:cNvSpPr/>
              <p:nvPr/>
            </p:nvSpPr>
            <p:spPr>
              <a:xfrm>
                <a:off x="4919565" y="1836009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565" y="1836009"/>
                <a:ext cx="647700" cy="4318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/>
              <p:cNvSpPr/>
              <p:nvPr/>
            </p:nvSpPr>
            <p:spPr>
              <a:xfrm>
                <a:off x="5872065" y="1836009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065" y="1836009"/>
                <a:ext cx="647700" cy="43180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/>
              <p:cNvSpPr/>
              <p:nvPr/>
            </p:nvSpPr>
            <p:spPr>
              <a:xfrm>
                <a:off x="6797895" y="1836009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895" y="1836009"/>
                <a:ext cx="647700" cy="431800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/>
          <p:cNvSpPr/>
          <p:nvPr/>
        </p:nvSpPr>
        <p:spPr>
          <a:xfrm>
            <a:off x="1588467" y="3525109"/>
            <a:ext cx="647700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[CLS]</a:t>
            </a:r>
            <a:endParaRPr lang="zh-CN" altLang="en-US" sz="12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88467" y="2876955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CLS</m:t>
                          </m:r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467" y="2876955"/>
                <a:ext cx="647700" cy="343357"/>
              </a:xfrm>
              <a:prstGeom prst="rect">
                <a:avLst/>
              </a:prstGeom>
              <a:blipFill rotWithShape="0">
                <a:blip r:embed="rId7"/>
                <a:stretch>
                  <a:fillRect b="-1724"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623517" y="2876955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517" y="2876955"/>
                <a:ext cx="647700" cy="34335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960317" y="2876955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1400" i="1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317" y="2876955"/>
                <a:ext cx="647700" cy="34335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912817" y="2876955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17" y="2876955"/>
                <a:ext cx="647700" cy="34335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838647" y="2876955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647" y="2876955"/>
                <a:ext cx="647700" cy="343357"/>
              </a:xfrm>
              <a:prstGeom prst="rect">
                <a:avLst/>
              </a:prstGeom>
              <a:blipFill rotWithShape="0">
                <a:blip r:embed="rId11"/>
                <a:stretch>
                  <a:fillRect b="-1724"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角矩形 16"/>
          <p:cNvSpPr/>
          <p:nvPr/>
        </p:nvSpPr>
        <p:spPr>
          <a:xfrm>
            <a:off x="2623517" y="3525109"/>
            <a:ext cx="647700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endParaRPr lang="zh-CN" altLang="en-US" sz="12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979367" y="3525109"/>
            <a:ext cx="647700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endParaRPr lang="zh-CN" altLang="en-US" sz="12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862378" y="3525109"/>
            <a:ext cx="693971" cy="422812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Vaughan</a:t>
            </a:r>
            <a:endParaRPr lang="zh-CN" altLang="en-US" sz="10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838647" y="3525109"/>
            <a:ext cx="647700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[SEP]</a:t>
            </a:r>
            <a:endParaRPr lang="zh-CN" altLang="en-US" sz="12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下箭头 20"/>
          <p:cNvSpPr/>
          <p:nvPr/>
        </p:nvSpPr>
        <p:spPr>
          <a:xfrm rot="10800000">
            <a:off x="1806000" y="1624140"/>
            <a:ext cx="218942" cy="204204"/>
          </a:xfrm>
          <a:prstGeom prst="downArrow">
            <a:avLst/>
          </a:prstGeom>
          <a:solidFill>
            <a:srgbClr val="FF0000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46021" y="1337144"/>
            <a:ext cx="20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1800" dirty="0" smtClean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(binary)</a:t>
            </a:r>
            <a:endParaRPr lang="zh-CN" altLang="en-US" sz="18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 rot="10800000">
            <a:off x="1802844" y="3244137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24" name="下箭头 23"/>
          <p:cNvSpPr/>
          <p:nvPr/>
        </p:nvSpPr>
        <p:spPr>
          <a:xfrm rot="10800000">
            <a:off x="2793790" y="3242175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 rot="10800000">
            <a:off x="5172498" y="3236174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 rot="10800000">
            <a:off x="6089059" y="3244137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27" name="下箭头 26"/>
          <p:cNvSpPr/>
          <p:nvPr/>
        </p:nvSpPr>
        <p:spPr>
          <a:xfrm rot="10800000">
            <a:off x="7051448" y="3249337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010355" y="2876955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355" y="2876955"/>
                <a:ext cx="647700" cy="34335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圆角矩形 28"/>
          <p:cNvSpPr/>
          <p:nvPr/>
        </p:nvSpPr>
        <p:spPr>
          <a:xfrm>
            <a:off x="3995117" y="3525109"/>
            <a:ext cx="713738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</a:t>
            </a:r>
            <a:endParaRPr lang="zh-CN" altLang="en-US" sz="12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圆角矩形 29"/>
              <p:cNvSpPr/>
              <p:nvPr/>
            </p:nvSpPr>
            <p:spPr>
              <a:xfrm>
                <a:off x="3961348" y="1828345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圆角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348" y="1828345"/>
                <a:ext cx="647700" cy="431800"/>
              </a:xfrm>
              <a:prstGeom prst="round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3330801" y="2848284"/>
            <a:ext cx="650802" cy="41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3065F"/>
                </a:solidFill>
              </a:rPr>
              <a:t>…</a:t>
            </a:r>
            <a:endParaRPr lang="zh-CN" altLang="en-US" dirty="0">
              <a:solidFill>
                <a:srgbClr val="63065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06616" y="1823770"/>
            <a:ext cx="650802" cy="41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3065F"/>
                </a:solidFill>
              </a:rPr>
              <a:t>…</a:t>
            </a:r>
            <a:endParaRPr lang="zh-CN" altLang="en-US" dirty="0">
              <a:solidFill>
                <a:srgbClr val="63065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306616" y="3500933"/>
            <a:ext cx="650802" cy="41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</a:rPr>
              <a:t>…</a:t>
            </a:r>
            <a:endParaRPr lang="zh-CN" altLang="en-US" sz="1200" dirty="0">
              <a:solidFill>
                <a:srgbClr val="63065F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947367" y="4109309"/>
            <a:ext cx="3289298" cy="0"/>
          </a:xfrm>
          <a:prstGeom prst="line">
            <a:avLst/>
          </a:prstGeom>
          <a:ln w="9525">
            <a:solidFill>
              <a:srgbClr val="6306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7" idx="2"/>
          </p:cNvCxnSpPr>
          <p:nvPr/>
        </p:nvCxnSpPr>
        <p:spPr>
          <a:xfrm>
            <a:off x="2947367" y="3956909"/>
            <a:ext cx="0" cy="152400"/>
          </a:xfrm>
          <a:prstGeom prst="line">
            <a:avLst/>
          </a:prstGeom>
          <a:ln w="9525">
            <a:solidFill>
              <a:srgbClr val="6306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18643" y="4109309"/>
            <a:ext cx="0" cy="203200"/>
          </a:xfrm>
          <a:prstGeom prst="line">
            <a:avLst/>
          </a:prstGeom>
          <a:ln w="9525">
            <a:solidFill>
              <a:srgbClr val="6306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3415685" y="4261710"/>
                <a:ext cx="24059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63065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000" b="0" i="1" smtClean="0">
                        <a:solidFill>
                          <a:srgbClr val="63065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US" altLang="zh-CN" sz="2000" dirty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Sentence </a:t>
                </a:r>
                <a:endParaRPr lang="zh-CN" altLang="en-US" sz="20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685" y="4261710"/>
                <a:ext cx="2405915" cy="400110"/>
              </a:xfrm>
              <a:prstGeom prst="rect">
                <a:avLst/>
              </a:prstGeom>
              <a:blipFill rotWithShape="0">
                <a:blip r:embed="rId14"/>
                <a:stretch>
                  <a:fillRect l="-759" t="-7576" r="-1519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下箭头 37"/>
          <p:cNvSpPr/>
          <p:nvPr/>
        </p:nvSpPr>
        <p:spPr>
          <a:xfrm rot="10800000">
            <a:off x="4220027" y="3222301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588467" y="2372430"/>
            <a:ext cx="5874004" cy="400110"/>
          </a:xfrm>
          <a:prstGeom prst="rect">
            <a:avLst/>
          </a:prstGeom>
          <a:ln w="9525">
            <a:solidFill>
              <a:srgbClr val="63065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 Single Sentence Classification Task</a:t>
            </a:r>
            <a:endParaRPr lang="zh-CN" altLang="en-US" sz="20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219227" y="3947921"/>
            <a:ext cx="0" cy="152400"/>
          </a:xfrm>
          <a:prstGeom prst="line">
            <a:avLst/>
          </a:prstGeom>
          <a:ln w="9525">
            <a:solidFill>
              <a:srgbClr val="6306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Appendix – </a:t>
            </a:r>
            <a:r>
              <a:rPr lang="en-US" altLang="zh-CN" dirty="0" err="1"/>
              <a:t>TextSpanPrediction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59106" y="1722222"/>
            <a:ext cx="5610105" cy="1580520"/>
          </a:xfrm>
          <a:prstGeom prst="rect">
            <a:avLst/>
          </a:prstGeom>
          <a:solidFill>
            <a:srgbClr val="C9DAF8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63065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38612" y="1834194"/>
            <a:ext cx="647700" cy="431800"/>
          </a:xfrm>
          <a:prstGeom prst="roundRect">
            <a:avLst/>
          </a:prstGeom>
          <a:solidFill>
            <a:srgbClr val="D9EAD3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/>
              <p:cNvSpPr/>
              <p:nvPr/>
            </p:nvSpPr>
            <p:spPr>
              <a:xfrm>
                <a:off x="2664111" y="1795887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111" y="1795887"/>
                <a:ext cx="647700" cy="4318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4712510" y="1821494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10" y="1821494"/>
                <a:ext cx="647700" cy="4318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/>
              <p:cNvSpPr/>
              <p:nvPr/>
            </p:nvSpPr>
            <p:spPr>
              <a:xfrm>
                <a:off x="5665010" y="1821494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010" y="1821494"/>
                <a:ext cx="647700" cy="43180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/>
              <p:cNvSpPr/>
              <p:nvPr/>
            </p:nvSpPr>
            <p:spPr>
              <a:xfrm>
                <a:off x="6590840" y="1821494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840" y="1821494"/>
                <a:ext cx="647700" cy="431800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>
          <a:xfrm>
            <a:off x="1838612" y="3510594"/>
            <a:ext cx="647700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[CLS]</a:t>
            </a:r>
            <a:endParaRPr lang="zh-CN" altLang="en-US" sz="12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838612" y="2862440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CLS</m:t>
                          </m:r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612" y="2862440"/>
                <a:ext cx="647700" cy="343357"/>
              </a:xfrm>
              <a:prstGeom prst="rect">
                <a:avLst/>
              </a:prstGeom>
              <a:blipFill rotWithShape="0">
                <a:blip r:embed="rId7"/>
                <a:stretch>
                  <a:fillRect b="-1724"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664112" y="2862440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112" y="2862440"/>
                <a:ext cx="647700" cy="34335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753262" y="2862440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1400" i="1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262" y="2862440"/>
                <a:ext cx="647700" cy="34335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705762" y="2862440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762" y="2862440"/>
                <a:ext cx="647700" cy="34335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631592" y="2862440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592" y="2862440"/>
                <a:ext cx="647700" cy="343357"/>
              </a:xfrm>
              <a:prstGeom prst="rect">
                <a:avLst/>
              </a:prstGeom>
              <a:blipFill rotWithShape="0">
                <a:blip r:embed="rId11"/>
                <a:stretch>
                  <a:fillRect b="-1724"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圆角矩形 15"/>
          <p:cNvSpPr/>
          <p:nvPr/>
        </p:nvSpPr>
        <p:spPr>
          <a:xfrm>
            <a:off x="2664112" y="3510594"/>
            <a:ext cx="647700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endParaRPr lang="zh-CN" altLang="en-US" sz="12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772312" y="3510594"/>
            <a:ext cx="647700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endParaRPr lang="zh-CN" altLang="en-US" sz="12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604163" y="3510594"/>
            <a:ext cx="803345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Vaughan</a:t>
            </a:r>
            <a:endParaRPr lang="zh-CN" altLang="en-US" sz="11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631592" y="3510594"/>
            <a:ext cx="647700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[SEP]</a:t>
            </a:r>
            <a:endParaRPr lang="zh-CN" altLang="en-US" sz="12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800433" y="1257935"/>
                <a:ext cx="24587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Start/End Span</a:t>
                </a:r>
                <a:r>
                  <a:rPr lang="zh-CN" altLang="en-US" sz="2000" dirty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rgbClr val="63065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2000" b="0" i="1" dirty="0" smtClean="0">
                        <a:solidFill>
                          <a:srgbClr val="63065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zh-CN" altLang="en-US" sz="20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33" y="1257935"/>
                <a:ext cx="2458742" cy="400110"/>
              </a:xfrm>
              <a:prstGeom prst="rect">
                <a:avLst/>
              </a:prstGeom>
              <a:blipFill rotWithShape="0">
                <a:blip r:embed="rId1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下箭头 20"/>
          <p:cNvSpPr/>
          <p:nvPr/>
        </p:nvSpPr>
        <p:spPr>
          <a:xfrm rot="10800000">
            <a:off x="2052989" y="3229622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22" name="下箭头 21"/>
          <p:cNvSpPr/>
          <p:nvPr/>
        </p:nvSpPr>
        <p:spPr>
          <a:xfrm rot="10800000">
            <a:off x="2834385" y="3227660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23" name="下箭头 22"/>
          <p:cNvSpPr/>
          <p:nvPr/>
        </p:nvSpPr>
        <p:spPr>
          <a:xfrm rot="10800000">
            <a:off x="4965443" y="3221659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24" name="下箭头 23"/>
          <p:cNvSpPr/>
          <p:nvPr/>
        </p:nvSpPr>
        <p:spPr>
          <a:xfrm rot="10800000">
            <a:off x="5882004" y="3229622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 rot="10800000">
            <a:off x="6844393" y="3234822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803300" y="2862440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300" y="2862440"/>
                <a:ext cx="647700" cy="3433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圆角矩形 26"/>
          <p:cNvSpPr/>
          <p:nvPr/>
        </p:nvSpPr>
        <p:spPr>
          <a:xfrm>
            <a:off x="3788062" y="3510594"/>
            <a:ext cx="713738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</a:t>
            </a:r>
            <a:endParaRPr lang="zh-CN" altLang="en-US" sz="12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圆角矩形 27"/>
              <p:cNvSpPr/>
              <p:nvPr/>
            </p:nvSpPr>
            <p:spPr>
              <a:xfrm>
                <a:off x="3754293" y="1813830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圆角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293" y="1813830"/>
                <a:ext cx="647700" cy="431800"/>
              </a:xfrm>
              <a:prstGeom prst="round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3218057" y="2817077"/>
            <a:ext cx="650802" cy="41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3065F"/>
                </a:solidFill>
              </a:rPr>
              <a:t>…</a:t>
            </a:r>
            <a:endParaRPr lang="zh-CN" altLang="en-US" dirty="0">
              <a:solidFill>
                <a:srgbClr val="63065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14947" y="1789179"/>
            <a:ext cx="650802" cy="41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3065F"/>
                </a:solidFill>
              </a:rPr>
              <a:t>…</a:t>
            </a:r>
            <a:endParaRPr lang="zh-CN" altLang="en-US" dirty="0">
              <a:solidFill>
                <a:srgbClr val="63065F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987963" y="4094794"/>
            <a:ext cx="3061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6" idx="2"/>
          </p:cNvCxnSpPr>
          <p:nvPr/>
        </p:nvCxnSpPr>
        <p:spPr>
          <a:xfrm>
            <a:off x="2987962" y="3942394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524662" y="4094794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682739" y="4241397"/>
                <a:ext cx="18015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63065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rgbClr val="63065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Paragraph</a:t>
                </a:r>
                <a:endParaRPr lang="zh-CN" altLang="en-US" sz="20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739" y="4241397"/>
                <a:ext cx="1801583" cy="400110"/>
              </a:xfrm>
              <a:prstGeom prst="rect">
                <a:avLst/>
              </a:prstGeom>
              <a:blipFill rotWithShape="0">
                <a:blip r:embed="rId15"/>
                <a:stretch>
                  <a:fillRect t="-9231" r="-3378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下箭头 34"/>
          <p:cNvSpPr/>
          <p:nvPr/>
        </p:nvSpPr>
        <p:spPr>
          <a:xfrm rot="10800000">
            <a:off x="4012972" y="3207786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38612" y="2357915"/>
            <a:ext cx="5399928" cy="400110"/>
          </a:xfrm>
          <a:prstGeom prst="rect">
            <a:avLst/>
          </a:prstGeom>
          <a:ln w="9525">
            <a:solidFill>
              <a:srgbClr val="63065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 Question Answering Task</a:t>
            </a:r>
            <a:endParaRPr lang="zh-CN" altLang="en-US" sz="20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下箭头 36"/>
          <p:cNvSpPr/>
          <p:nvPr/>
        </p:nvSpPr>
        <p:spPr>
          <a:xfrm rot="10800000">
            <a:off x="3996091" y="1570044"/>
            <a:ext cx="218942" cy="204204"/>
          </a:xfrm>
          <a:prstGeom prst="downArrow">
            <a:avLst/>
          </a:prstGeom>
          <a:solidFill>
            <a:srgbClr val="FF0000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38" name="下箭头 37"/>
          <p:cNvSpPr/>
          <p:nvPr/>
        </p:nvSpPr>
        <p:spPr>
          <a:xfrm rot="10800000">
            <a:off x="4923020" y="1569134"/>
            <a:ext cx="218942" cy="204204"/>
          </a:xfrm>
          <a:prstGeom prst="downArrow">
            <a:avLst/>
          </a:prstGeom>
          <a:solidFill>
            <a:srgbClr val="FF0000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39" name="下箭头 38"/>
          <p:cNvSpPr/>
          <p:nvPr/>
        </p:nvSpPr>
        <p:spPr>
          <a:xfrm rot="10800000">
            <a:off x="5849950" y="1570045"/>
            <a:ext cx="218942" cy="204204"/>
          </a:xfrm>
          <a:prstGeom prst="downArrow">
            <a:avLst/>
          </a:prstGeom>
          <a:solidFill>
            <a:srgbClr val="FF0000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3259" y="3512167"/>
            <a:ext cx="650802" cy="41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</a:rPr>
              <a:t>…</a:t>
            </a:r>
            <a:endParaRPr lang="zh-CN" altLang="en-US" sz="1200" dirty="0">
              <a:solidFill>
                <a:srgbClr val="63065F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030454" y="3951416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Appendix – </a:t>
            </a:r>
            <a:r>
              <a:rPr lang="en-US" altLang="zh-CN" dirty="0" err="1" smtClean="0"/>
              <a:t>HeadwordIdentification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02622" y="1615760"/>
            <a:ext cx="6081953" cy="1580520"/>
          </a:xfrm>
          <a:prstGeom prst="rect">
            <a:avLst/>
          </a:prstGeom>
          <a:solidFill>
            <a:srgbClr val="C9DAF8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63065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21277" y="1715032"/>
            <a:ext cx="647700" cy="431800"/>
          </a:xfrm>
          <a:prstGeom prst="roundRect">
            <a:avLst/>
          </a:prstGeom>
          <a:solidFill>
            <a:srgbClr val="D9EAD3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2584877" y="1709030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77" y="1709030"/>
                <a:ext cx="647700" cy="4318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/>
              <p:cNvSpPr/>
              <p:nvPr/>
            </p:nvSpPr>
            <p:spPr>
              <a:xfrm>
                <a:off x="4734875" y="1715032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875" y="1715032"/>
                <a:ext cx="647700" cy="4318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/>
              <p:cNvSpPr/>
              <p:nvPr/>
            </p:nvSpPr>
            <p:spPr>
              <a:xfrm>
                <a:off x="5687375" y="1715032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375" y="1715032"/>
                <a:ext cx="647700" cy="43180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/>
              <p:cNvSpPr/>
              <p:nvPr/>
            </p:nvSpPr>
            <p:spPr>
              <a:xfrm>
                <a:off x="6930705" y="1715032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705" y="1715032"/>
                <a:ext cx="647700" cy="431800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/>
          <p:cNvSpPr/>
          <p:nvPr/>
        </p:nvSpPr>
        <p:spPr>
          <a:xfrm>
            <a:off x="1721277" y="3404132"/>
            <a:ext cx="647700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[CLS]</a:t>
            </a:r>
            <a:endParaRPr lang="zh-CN" altLang="en-US" sz="12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721277" y="2755978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CLS</m:t>
                          </m:r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77" y="2755978"/>
                <a:ext cx="647700" cy="343357"/>
              </a:xfrm>
              <a:prstGeom prst="rect">
                <a:avLst/>
              </a:prstGeom>
              <a:blipFill rotWithShape="0">
                <a:blip r:embed="rId7"/>
                <a:stretch>
                  <a:fillRect b="-3448"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584877" y="2755978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77" y="2755978"/>
                <a:ext cx="647700" cy="34335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775627" y="2755978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27" y="2755978"/>
                <a:ext cx="647700" cy="343357"/>
              </a:xfrm>
              <a:prstGeom prst="rect">
                <a:avLst/>
              </a:prstGeom>
              <a:blipFill rotWithShape="0">
                <a:blip r:embed="rId9"/>
                <a:stretch>
                  <a:fillRect b="-3448"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728127" y="2755978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127" y="2755978"/>
                <a:ext cx="647700" cy="34335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971457" y="2755978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457" y="2755978"/>
                <a:ext cx="647700" cy="3433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角矩形 16"/>
          <p:cNvSpPr/>
          <p:nvPr/>
        </p:nvSpPr>
        <p:spPr>
          <a:xfrm>
            <a:off x="2584877" y="3404132"/>
            <a:ext cx="647700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</a:t>
            </a:r>
            <a:endParaRPr lang="zh-CN" altLang="en-US" sz="12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794677" y="3404132"/>
            <a:ext cx="647700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[SEP]</a:t>
            </a:r>
            <a:endParaRPr lang="zh-CN" altLang="en-US" sz="12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728129" y="3404132"/>
            <a:ext cx="668305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endParaRPr lang="zh-CN" altLang="en-US" sz="12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971457" y="3404132"/>
            <a:ext cx="647700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</a:t>
            </a:r>
            <a:endParaRPr lang="zh-CN" altLang="en-US" sz="105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下箭头 20"/>
          <p:cNvSpPr/>
          <p:nvPr/>
        </p:nvSpPr>
        <p:spPr>
          <a:xfrm rot="10800000">
            <a:off x="1935654" y="3123160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22" name="下箭头 21"/>
          <p:cNvSpPr/>
          <p:nvPr/>
        </p:nvSpPr>
        <p:spPr>
          <a:xfrm rot="10800000">
            <a:off x="2755150" y="3121198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23" name="下箭头 22"/>
          <p:cNvSpPr/>
          <p:nvPr/>
        </p:nvSpPr>
        <p:spPr>
          <a:xfrm rot="10800000">
            <a:off x="4975108" y="3115197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24" name="下箭头 23"/>
          <p:cNvSpPr/>
          <p:nvPr/>
        </p:nvSpPr>
        <p:spPr>
          <a:xfrm rot="10800000">
            <a:off x="5891669" y="3123160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 rot="10800000">
            <a:off x="7184258" y="3128360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825665" y="2755978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665" y="2755978"/>
                <a:ext cx="647700" cy="34335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圆角矩形 26"/>
          <p:cNvSpPr/>
          <p:nvPr/>
        </p:nvSpPr>
        <p:spPr>
          <a:xfrm>
            <a:off x="3758451" y="3404132"/>
            <a:ext cx="750478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Vaughan</a:t>
            </a:r>
            <a:endParaRPr lang="zh-CN" altLang="en-US" sz="11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圆角矩形 27"/>
              <p:cNvSpPr/>
              <p:nvPr/>
            </p:nvSpPr>
            <p:spPr>
              <a:xfrm>
                <a:off x="3776658" y="1707368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圆角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658" y="1707368"/>
                <a:ext cx="647700" cy="431800"/>
              </a:xfrm>
              <a:prstGeom prst="round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3206337" y="2734887"/>
            <a:ext cx="650802" cy="41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3065F"/>
                </a:solidFill>
              </a:rPr>
              <a:t>…</a:t>
            </a:r>
            <a:endParaRPr lang="zh-CN" altLang="en-US" dirty="0">
              <a:solidFill>
                <a:srgbClr val="63065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67652" y="1696681"/>
            <a:ext cx="650802" cy="41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3065F"/>
                </a:solidFill>
              </a:rPr>
              <a:t>…</a:t>
            </a:r>
            <a:endParaRPr lang="zh-CN" altLang="en-US" dirty="0">
              <a:solidFill>
                <a:srgbClr val="63065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92480" y="3363184"/>
            <a:ext cx="650802" cy="41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</a:rPr>
              <a:t>…</a:t>
            </a:r>
            <a:endParaRPr lang="zh-CN" altLang="en-US" sz="1200" dirty="0">
              <a:solidFill>
                <a:srgbClr val="63065F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903801" y="3988332"/>
            <a:ext cx="1255874" cy="0"/>
          </a:xfrm>
          <a:prstGeom prst="line">
            <a:avLst/>
          </a:prstGeom>
          <a:ln w="9525">
            <a:solidFill>
              <a:srgbClr val="6306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7" idx="2"/>
          </p:cNvCxnSpPr>
          <p:nvPr/>
        </p:nvCxnSpPr>
        <p:spPr>
          <a:xfrm>
            <a:off x="2908727" y="3835932"/>
            <a:ext cx="0" cy="152400"/>
          </a:xfrm>
          <a:prstGeom prst="line">
            <a:avLst/>
          </a:prstGeom>
          <a:ln w="9525">
            <a:solidFill>
              <a:srgbClr val="6306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159675" y="3835932"/>
            <a:ext cx="2" cy="152400"/>
          </a:xfrm>
          <a:prstGeom prst="line">
            <a:avLst/>
          </a:prstGeom>
          <a:ln w="9525">
            <a:solidFill>
              <a:srgbClr val="6306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570945" y="398833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862040" y="4156012"/>
                <a:ext cx="16310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63065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i="1" smtClean="0">
                        <a:solidFill>
                          <a:srgbClr val="63065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Question</a:t>
                </a:r>
                <a:endParaRPr lang="zh-CN" altLang="en-US" sz="20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040" y="4156012"/>
                <a:ext cx="1631024" cy="400110"/>
              </a:xfrm>
              <a:prstGeom prst="rect">
                <a:avLst/>
              </a:prstGeom>
              <a:blipFill rotWithShape="0">
                <a:blip r:embed="rId14"/>
                <a:stretch>
                  <a:fillRect t="-9231" r="-2985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下箭头 36"/>
          <p:cNvSpPr/>
          <p:nvPr/>
        </p:nvSpPr>
        <p:spPr>
          <a:xfrm rot="10800000">
            <a:off x="4035337" y="3101324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21277" y="2251453"/>
            <a:ext cx="5897794" cy="400110"/>
          </a:xfrm>
          <a:prstGeom prst="rect">
            <a:avLst/>
          </a:prstGeom>
          <a:ln w="9525">
            <a:solidFill>
              <a:srgbClr val="63065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 Question Answering Task</a:t>
            </a:r>
            <a:endParaRPr lang="zh-CN" altLang="en-US" sz="20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50964" y="2726290"/>
            <a:ext cx="650802" cy="41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3065F"/>
                </a:solidFill>
              </a:rPr>
              <a:t>…</a:t>
            </a:r>
            <a:endParaRPr lang="zh-CN" altLang="en-US" dirty="0">
              <a:solidFill>
                <a:srgbClr val="63065F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29313" y="1698704"/>
            <a:ext cx="650802" cy="41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3065F"/>
                </a:solidFill>
              </a:rPr>
              <a:t>…</a:t>
            </a:r>
            <a:endParaRPr lang="zh-CN" altLang="en-US" dirty="0">
              <a:solidFill>
                <a:srgbClr val="63065F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68171" y="3413200"/>
            <a:ext cx="650802" cy="41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</a:rPr>
              <a:t>…</a:t>
            </a:r>
            <a:endParaRPr lang="zh-CN" altLang="en-US" sz="1200" dirty="0">
              <a:solidFill>
                <a:srgbClr val="63065F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5964909" y="4011975"/>
            <a:ext cx="1302850" cy="0"/>
          </a:xfrm>
          <a:prstGeom prst="line">
            <a:avLst/>
          </a:prstGeom>
          <a:ln w="9525">
            <a:solidFill>
              <a:srgbClr val="6306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964908" y="3859575"/>
            <a:ext cx="0" cy="152400"/>
          </a:xfrm>
          <a:prstGeom prst="line">
            <a:avLst/>
          </a:prstGeom>
          <a:ln w="9525">
            <a:solidFill>
              <a:srgbClr val="6306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267759" y="3826291"/>
            <a:ext cx="0" cy="185685"/>
          </a:xfrm>
          <a:prstGeom prst="line">
            <a:avLst/>
          </a:prstGeom>
          <a:ln w="9525">
            <a:solidFill>
              <a:srgbClr val="6306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616234" y="4011975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5728127" y="4155480"/>
                <a:ext cx="1937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63065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000" dirty="0" smtClean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Paragraph</a:t>
                </a:r>
                <a:endParaRPr lang="zh-CN" altLang="en-US" sz="20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127" y="4155480"/>
                <a:ext cx="1937112" cy="400110"/>
              </a:xfrm>
              <a:prstGeom prst="rect">
                <a:avLst/>
              </a:prstGeom>
              <a:blipFill rotWithShape="0">
                <a:blip r:embed="rId1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509788" y="1138878"/>
                <a:ext cx="22898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Start/End Span</a:t>
                </a:r>
                <a:r>
                  <a:rPr lang="zh-CN" altLang="en-US" sz="2000" dirty="0" smtClean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63065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zh-CN" altLang="en-US" sz="20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788" y="1138878"/>
                <a:ext cx="2289851" cy="400110"/>
              </a:xfrm>
              <a:prstGeom prst="rect">
                <a:avLst/>
              </a:prstGeom>
              <a:blipFill rotWithShape="0">
                <a:blip r:embed="rId16"/>
                <a:stretch>
                  <a:fillRect l="-800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下箭头 47"/>
          <p:cNvSpPr/>
          <p:nvPr/>
        </p:nvSpPr>
        <p:spPr>
          <a:xfrm rot="10800000">
            <a:off x="6756485" y="1473316"/>
            <a:ext cx="248444" cy="190587"/>
          </a:xfrm>
          <a:prstGeom prst="downArrow">
            <a:avLst/>
          </a:prstGeom>
          <a:solidFill>
            <a:srgbClr val="FF0000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49" name="下箭头 48"/>
          <p:cNvSpPr/>
          <p:nvPr/>
        </p:nvSpPr>
        <p:spPr>
          <a:xfrm rot="10800000">
            <a:off x="6330918" y="1473317"/>
            <a:ext cx="248444" cy="190587"/>
          </a:xfrm>
          <a:prstGeom prst="downArrow">
            <a:avLst/>
          </a:prstGeom>
          <a:solidFill>
            <a:srgbClr val="FF0000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Appendix – </a:t>
            </a:r>
            <a:r>
              <a:rPr lang="en-US" altLang="zh-CN" dirty="0" err="1"/>
              <a:t>AttachmentRelationClassification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813014" y="3481579"/>
            <a:ext cx="647700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</a:t>
            </a:r>
            <a:endParaRPr lang="zh-CN" altLang="en-US" sz="105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6911" y="1693207"/>
            <a:ext cx="5641348" cy="1580520"/>
          </a:xfrm>
          <a:prstGeom prst="rect">
            <a:avLst/>
          </a:prstGeom>
          <a:solidFill>
            <a:srgbClr val="C9DAF8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63065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43834" y="1792479"/>
            <a:ext cx="647700" cy="431800"/>
          </a:xfrm>
          <a:prstGeom prst="roundRect">
            <a:avLst/>
          </a:prstGeom>
          <a:solidFill>
            <a:srgbClr val="D9EAD3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2731234" y="1786477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34" y="1786477"/>
                <a:ext cx="647700" cy="4318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/>
              <p:cNvSpPr/>
              <p:nvPr/>
            </p:nvSpPr>
            <p:spPr>
              <a:xfrm>
                <a:off x="4500232" y="1792479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232" y="1792479"/>
                <a:ext cx="647700" cy="4318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/>
              <p:cNvSpPr/>
              <p:nvPr/>
            </p:nvSpPr>
            <p:spPr>
              <a:xfrm>
                <a:off x="5452732" y="1792479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732" y="1792479"/>
                <a:ext cx="647700" cy="43180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/>
              <p:cNvSpPr/>
              <p:nvPr/>
            </p:nvSpPr>
            <p:spPr>
              <a:xfrm>
                <a:off x="6772262" y="1792479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62" y="1792479"/>
                <a:ext cx="647700" cy="431800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/>
          <p:cNvSpPr/>
          <p:nvPr/>
        </p:nvSpPr>
        <p:spPr>
          <a:xfrm>
            <a:off x="1943834" y="3481579"/>
            <a:ext cx="647700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[CLS]</a:t>
            </a:r>
            <a:endParaRPr lang="zh-CN" altLang="en-US" sz="12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943834" y="2833425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CLS</m:t>
                          </m:r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834" y="2833425"/>
                <a:ext cx="647700" cy="343357"/>
              </a:xfrm>
              <a:prstGeom prst="rect">
                <a:avLst/>
              </a:prstGeom>
              <a:blipFill rotWithShape="0">
                <a:blip r:embed="rId7"/>
                <a:stretch>
                  <a:fillRect b="-1724"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731234" y="2833425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34" y="2833425"/>
                <a:ext cx="647700" cy="34335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540984" y="2833425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84" y="2833425"/>
                <a:ext cx="647700" cy="343357"/>
              </a:xfrm>
              <a:prstGeom prst="rect">
                <a:avLst/>
              </a:prstGeom>
              <a:blipFill rotWithShape="0">
                <a:blip r:embed="rId9"/>
                <a:stretch>
                  <a:fillRect b="-1724"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493484" y="2833425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484" y="2833425"/>
                <a:ext cx="647700" cy="34335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813014" y="2833425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014" y="2833425"/>
                <a:ext cx="647700" cy="3433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角矩形 16"/>
          <p:cNvSpPr/>
          <p:nvPr/>
        </p:nvSpPr>
        <p:spPr>
          <a:xfrm>
            <a:off x="2731234" y="3481579"/>
            <a:ext cx="647700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</a:t>
            </a:r>
            <a:endParaRPr lang="zh-CN" altLang="en-US" sz="12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560034" y="3481579"/>
            <a:ext cx="647700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[SEP]</a:t>
            </a:r>
            <a:endParaRPr lang="zh-CN" altLang="en-US" sz="12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493486" y="3481579"/>
            <a:ext cx="668305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endParaRPr lang="zh-CN" altLang="en-US" sz="12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下箭头 19"/>
          <p:cNvSpPr/>
          <p:nvPr/>
        </p:nvSpPr>
        <p:spPr>
          <a:xfrm rot="10800000">
            <a:off x="2151097" y="1560501"/>
            <a:ext cx="218942" cy="204204"/>
          </a:xfrm>
          <a:prstGeom prst="downArrow">
            <a:avLst/>
          </a:prstGeom>
          <a:solidFill>
            <a:srgbClr val="FF0000"/>
          </a:solidFill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725794" y="1257496"/>
                <a:ext cx="1938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Label</a:t>
                </a:r>
                <a:r>
                  <a:rPr lang="zh-CN" altLang="en-US" sz="2000" dirty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63065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63065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sz="20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94" y="1257496"/>
                <a:ext cx="1938424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3145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下箭头 21"/>
          <p:cNvSpPr/>
          <p:nvPr/>
        </p:nvSpPr>
        <p:spPr>
          <a:xfrm rot="10800000">
            <a:off x="2158211" y="3200607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23" name="下箭头 22"/>
          <p:cNvSpPr/>
          <p:nvPr/>
        </p:nvSpPr>
        <p:spPr>
          <a:xfrm rot="10800000">
            <a:off x="2901507" y="3198645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24" name="下箭头 23"/>
          <p:cNvSpPr/>
          <p:nvPr/>
        </p:nvSpPr>
        <p:spPr>
          <a:xfrm rot="10800000">
            <a:off x="4740465" y="3192644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 rot="10800000">
            <a:off x="5657026" y="3200607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 rot="10800000">
            <a:off x="7025815" y="3205807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3781522" y="2833425"/>
                <a:ext cx="647700" cy="343357"/>
              </a:xfrm>
              <a:prstGeom prst="rect">
                <a:avLst/>
              </a:prstGeom>
              <a:solidFill>
                <a:srgbClr val="FFD966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522" y="2833425"/>
                <a:ext cx="647700" cy="3433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圆角矩形 27"/>
          <p:cNvSpPr/>
          <p:nvPr/>
        </p:nvSpPr>
        <p:spPr>
          <a:xfrm>
            <a:off x="3714308" y="3481579"/>
            <a:ext cx="750478" cy="431800"/>
          </a:xfrm>
          <a:prstGeom prst="roundRect">
            <a:avLst/>
          </a:prstGeom>
          <a:solidFill>
            <a:srgbClr val="F4CCCC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Vaughan</a:t>
            </a:r>
            <a:endParaRPr lang="zh-CN" altLang="en-US" sz="11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圆角矩形 28"/>
              <p:cNvSpPr/>
              <p:nvPr/>
            </p:nvSpPr>
            <p:spPr>
              <a:xfrm>
                <a:off x="3732515" y="1784815"/>
                <a:ext cx="647700" cy="431800"/>
              </a:xfrm>
              <a:prstGeom prst="roundRect">
                <a:avLst/>
              </a:prstGeom>
              <a:solidFill>
                <a:srgbClr val="D9EAD3"/>
              </a:solidFill>
              <a:ln w="9525">
                <a:solidFill>
                  <a:srgbClr val="6306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solidFill>
                                <a:srgbClr val="63065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圆角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515" y="1784815"/>
                <a:ext cx="647700" cy="431800"/>
              </a:xfrm>
              <a:prstGeom prst="round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9525">
                <a:solidFill>
                  <a:srgbClr val="63065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3245580" y="2774374"/>
            <a:ext cx="650802" cy="41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3065F"/>
                </a:solidFill>
              </a:rPr>
              <a:t>…</a:t>
            </a:r>
            <a:endParaRPr lang="zh-CN" altLang="en-US" dirty="0">
              <a:solidFill>
                <a:srgbClr val="63065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22198" y="1779214"/>
            <a:ext cx="650802" cy="41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3065F"/>
                </a:solidFill>
              </a:rPr>
              <a:t>…</a:t>
            </a:r>
            <a:endParaRPr lang="zh-CN" altLang="en-US" dirty="0">
              <a:solidFill>
                <a:srgbClr val="63065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3647" y="3440631"/>
            <a:ext cx="650802" cy="41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</a:rPr>
              <a:t>…</a:t>
            </a:r>
            <a:endParaRPr lang="zh-CN" altLang="en-US" sz="1200" dirty="0">
              <a:solidFill>
                <a:srgbClr val="63065F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055084" y="4065779"/>
            <a:ext cx="8699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7" idx="2"/>
          </p:cNvCxnSpPr>
          <p:nvPr/>
        </p:nvCxnSpPr>
        <p:spPr>
          <a:xfrm>
            <a:off x="3055084" y="3913379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925032" y="3913379"/>
            <a:ext cx="2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510468" y="4065779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718313" y="4229166"/>
                <a:ext cx="1767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63065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 smtClean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Sentence 1</a:t>
                </a:r>
                <a:endParaRPr lang="zh-CN" altLang="en-US" sz="20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313" y="4229166"/>
                <a:ext cx="1767279" cy="400110"/>
              </a:xfrm>
              <a:prstGeom prst="rect">
                <a:avLst/>
              </a:prstGeom>
              <a:blipFill rotWithShape="0">
                <a:blip r:embed="rId15"/>
                <a:stretch>
                  <a:fillRect t="-9231" r="-2414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下箭头 37"/>
          <p:cNvSpPr/>
          <p:nvPr/>
        </p:nvSpPr>
        <p:spPr>
          <a:xfrm rot="10800000">
            <a:off x="3991194" y="3178771"/>
            <a:ext cx="222098" cy="236322"/>
          </a:xfrm>
          <a:prstGeom prst="downArrow">
            <a:avLst/>
          </a:prstGeom>
          <a:solidFill>
            <a:srgbClr val="D9D9D9"/>
          </a:solidFill>
          <a:ln w="9525"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3065F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93774" y="2348271"/>
            <a:ext cx="5566940" cy="400110"/>
          </a:xfrm>
          <a:prstGeom prst="rect">
            <a:avLst/>
          </a:prstGeom>
          <a:ln w="9525">
            <a:solidFill>
              <a:srgbClr val="63065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6306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 Sentence Pair Classification Task</a:t>
            </a:r>
            <a:endParaRPr lang="zh-CN" altLang="en-US" sz="2000" dirty="0">
              <a:solidFill>
                <a:srgbClr val="6306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17765" y="2818609"/>
            <a:ext cx="650802" cy="41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3065F"/>
                </a:solidFill>
              </a:rPr>
              <a:t>…</a:t>
            </a:r>
            <a:endParaRPr lang="zh-CN" altLang="en-US" dirty="0">
              <a:solidFill>
                <a:srgbClr val="63065F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79831" y="1807453"/>
            <a:ext cx="650802" cy="41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3065F"/>
                </a:solidFill>
              </a:rPr>
              <a:t>…</a:t>
            </a:r>
            <a:endParaRPr lang="zh-CN" altLang="en-US" dirty="0">
              <a:solidFill>
                <a:srgbClr val="63065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17765" y="3474093"/>
            <a:ext cx="650802" cy="41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63065F"/>
                </a:solidFill>
              </a:rPr>
              <a:t>…</a:t>
            </a:r>
            <a:endParaRPr lang="zh-CN" altLang="en-US" sz="1200" dirty="0">
              <a:solidFill>
                <a:srgbClr val="63065F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5730266" y="4089422"/>
            <a:ext cx="1406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730265" y="3937022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7149939" y="3937022"/>
            <a:ext cx="2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479565" y="4089422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730449" y="4265487"/>
                <a:ext cx="18240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63065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000" dirty="0" smtClean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:r>
                  <a:rPr lang="en-US" altLang="zh-CN" sz="2000" dirty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Sentence </a:t>
                </a:r>
                <a:r>
                  <a:rPr lang="en-US" altLang="zh-CN" sz="2000" dirty="0" smtClean="0">
                    <a:solidFill>
                      <a:srgbClr val="6306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000" dirty="0">
                  <a:solidFill>
                    <a:srgbClr val="6306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449" y="4265487"/>
                <a:ext cx="1824025" cy="400110"/>
              </a:xfrm>
              <a:prstGeom prst="rect">
                <a:avLst/>
              </a:prstGeom>
              <a:blipFill rotWithShape="0">
                <a:blip r:embed="rId16"/>
                <a:stretch>
                  <a:fillRect l="-1003" t="-9231" r="-2676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7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Skeleton</a:t>
            </a:r>
          </a:p>
          <a:p>
            <a:pPr>
              <a:lnSpc>
                <a:spcPct val="100000"/>
              </a:lnSpc>
            </a:pPr>
            <a:endParaRPr lang="en-US" altLang="zh-CN" sz="2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2800" dirty="0" smtClean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2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US" altLang="zh-CN" sz="28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altLang="zh-CN" sz="2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github.com/nju-websoft/SPARQA</a:t>
            </a:r>
            <a:endParaRPr lang="en-US" altLang="zh-CN" sz="2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listening</a:t>
            </a:r>
            <a:endParaRPr lang="zh-CN" dirty="0"/>
          </a:p>
        </p:txBody>
      </p:sp>
      <p:pic>
        <p:nvPicPr>
          <p:cNvPr id="1026" name="Picture 2" descr="http://www.wwei.cn/qrcode-viewfile?type=qrcode_text&amp;k=ZE0lz&amp;hash=b48090c6e923a7ca5e651b294669876a&amp;timeout=1574787497&amp;size=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304" y="1516109"/>
            <a:ext cx="2107389" cy="210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762017" y="4739184"/>
            <a:ext cx="361996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5000"/>
              </a:lnSpc>
              <a:spcBef>
                <a:spcPts val="75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mail: ywsun@smail.nju.edu.cn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600" dirty="0" smtClean="0"/>
              <a:t>Question </a:t>
            </a:r>
            <a:r>
              <a:rPr lang="en-US" altLang="zh-CN" sz="2600" dirty="0"/>
              <a:t>Answering over Knowledge </a:t>
            </a:r>
            <a:r>
              <a:rPr lang="en-US" altLang="zh-CN" sz="2600" dirty="0" smtClean="0"/>
              <a:t>Base (KBQA)</a:t>
            </a:r>
            <a:endParaRPr lang="zh-CN" altLang="en-US" sz="2600" dirty="0"/>
          </a:p>
        </p:txBody>
      </p:sp>
      <p:pic>
        <p:nvPicPr>
          <p:cNvPr id="4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18" y="1714980"/>
            <a:ext cx="3174832" cy="2539710"/>
          </a:xfrm>
          <a:prstGeom prst="rect">
            <a:avLst/>
          </a:prstGeom>
          <a:ln w="12700">
            <a:solidFill>
              <a:srgbClr val="63065F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097796" y="4044310"/>
            <a:ext cx="3670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zh-CN" altLang="en-US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en-US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Michelle Obama</a:t>
            </a:r>
          </a:p>
        </p:txBody>
      </p:sp>
      <p:sp>
        <p:nvSpPr>
          <p:cNvPr id="6" name="矩形 5"/>
          <p:cNvSpPr/>
          <p:nvPr/>
        </p:nvSpPr>
        <p:spPr>
          <a:xfrm>
            <a:off x="628649" y="1144089"/>
            <a:ext cx="6240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zh-CN" altLang="en-US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en-US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is the wife of Barack Obama ?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126910" y="2550715"/>
            <a:ext cx="3108453" cy="632100"/>
          </a:xfrm>
          <a:prstGeom prst="roundRect">
            <a:avLst/>
          </a:prstGeom>
          <a:noFill/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Answering</a:t>
            </a:r>
            <a:endParaRPr lang="zh-CN" altLang="en-US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2576362" y="1675987"/>
            <a:ext cx="209550" cy="623561"/>
          </a:xfrm>
          <a:prstGeom prst="downArrow">
            <a:avLst/>
          </a:prstGeom>
          <a:noFill/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2576362" y="3348978"/>
            <a:ext cx="214368" cy="663273"/>
          </a:xfrm>
          <a:prstGeom prst="downArrow">
            <a:avLst/>
          </a:prstGeom>
          <a:noFill/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左右箭头 9"/>
          <p:cNvSpPr/>
          <p:nvPr/>
        </p:nvSpPr>
        <p:spPr>
          <a:xfrm>
            <a:off x="4347764" y="2737824"/>
            <a:ext cx="883904" cy="244863"/>
          </a:xfrm>
          <a:prstGeom prst="leftRightArrow">
            <a:avLst/>
          </a:prstGeom>
          <a:noFill/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36555" y="4242645"/>
            <a:ext cx="2582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 Base </a:t>
            </a:r>
            <a:endParaRPr lang="zh-CN" altLang="en-US" sz="20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en-US" altLang="zh-CN" sz="2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KBQA</a:t>
            </a:r>
            <a:endParaRPr lang="en-US" altLang="zh-CN" sz="2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</a:t>
            </a:r>
            <a:endParaRPr lang="en-US" altLang="zh-CN" sz="24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lnSpc>
                <a:spcPct val="125000"/>
              </a:lnSpc>
              <a:spcBef>
                <a:spcPts val="750"/>
              </a:spcBef>
              <a:buFont typeface="Wingdings" charset="2"/>
              <a:buChar char="n"/>
            </a:pPr>
            <a:r>
              <a:rPr lang="en-US" altLang="zh-CN" sz="2800" u="sng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</a:t>
            </a:r>
            <a:r>
              <a:rPr lang="en-US" altLang="zh-CN" sz="2800" u="sng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KBQA </a:t>
            </a:r>
            <a:endParaRPr lang="en-US" altLang="zh-CN" sz="2800" u="sng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r>
              <a:rPr lang="en-US" altLang="zh-CN" sz="2200" b="1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Predicates </a:t>
            </a:r>
            <a:r>
              <a:rPr lang="en-US" altLang="zh-CN" sz="22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zh-CN" sz="22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US" altLang="zh-CN" sz="22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endParaRPr lang="zh-CN" altLang="en-US" sz="1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KBQA </a:t>
            </a:r>
            <a:r>
              <a:rPr lang="en-US" altLang="zh-CN" dirty="0"/>
              <a:t>Classification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55" y="3706888"/>
            <a:ext cx="922590" cy="10379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7686" y="3340483"/>
            <a:ext cx="6847114" cy="830997"/>
          </a:xfrm>
          <a:prstGeom prst="rect">
            <a:avLst/>
          </a:prstGeom>
          <a:ln w="19050">
            <a:solidFill>
              <a:srgbClr val="63065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zh-CN" altLang="en-US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zh-CN" altLang="en-US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that Miley Cyrus acted in had a director named Tom Vaughan ?</a:t>
            </a:r>
          </a:p>
        </p:txBody>
      </p:sp>
    </p:spTree>
    <p:extLst>
      <p:ext uri="{BB962C8B-B14F-4D97-AF65-F5344CB8AC3E}">
        <p14:creationId xmlns:p14="http://schemas.microsoft.com/office/powerpoint/2010/main" val="36420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Syntactic Parsing Error</a:t>
            </a:r>
            <a:endParaRPr lang="en-US" altLang="zh-CN" sz="2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Complex KBQA </a:t>
            </a:r>
            <a:r>
              <a:rPr lang="en-US" altLang="zh-CN" dirty="0"/>
              <a:t>–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 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71" y="2005153"/>
            <a:ext cx="7612049" cy="8220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5971" y="3247105"/>
            <a:ext cx="7749380" cy="707886"/>
          </a:xfrm>
          <a:prstGeom prst="rect">
            <a:avLst/>
          </a:prstGeom>
          <a:noFill/>
          <a:ln w="19050">
            <a:solidFill>
              <a:srgbClr val="63065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 relation between “in” and “had”</a:t>
            </a:r>
          </a:p>
          <a:p>
            <a:pPr algn="ctr"/>
            <a:r>
              <a:rPr lang="en-US" altLang="zh-CN" sz="20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 long-distance dependency relation between “movie” and “had”</a:t>
            </a:r>
            <a:endParaRPr lang="zh-CN" altLang="en-US" sz="20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3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29"/>
    </mc:Choice>
    <mc:Fallback xmlns="">
      <p:transition spd="slow" advTm="6472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Structural Heterogeneity</a:t>
            </a:r>
            <a:endParaRPr lang="zh-CN" altLang="en-US" sz="2800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Complex </a:t>
            </a:r>
            <a:r>
              <a:rPr lang="en-US" altLang="zh-CN" dirty="0"/>
              <a:t>KBQA –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Challenge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92310" y="2080650"/>
            <a:ext cx="1741714" cy="387398"/>
          </a:xfrm>
          <a:prstGeom prst="rect">
            <a:avLst/>
          </a:prstGeom>
          <a:solidFill>
            <a:schemeClr val="bg1"/>
          </a:solidFill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2400" dirty="0" smtClean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 </a:t>
            </a:r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</a:p>
        </p:txBody>
      </p:sp>
      <p:sp>
        <p:nvSpPr>
          <p:cNvPr id="5" name="矩形 4"/>
          <p:cNvSpPr/>
          <p:nvPr/>
        </p:nvSpPr>
        <p:spPr>
          <a:xfrm>
            <a:off x="628649" y="3127499"/>
            <a:ext cx="1659291" cy="459411"/>
          </a:xfrm>
          <a:prstGeom prst="rect">
            <a:avLst/>
          </a:prstGeom>
          <a:solidFill>
            <a:schemeClr val="bg1"/>
          </a:solidFill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Miley Cyrus</a:t>
            </a:r>
          </a:p>
        </p:txBody>
      </p:sp>
      <p:sp>
        <p:nvSpPr>
          <p:cNvPr id="6" name="矩形 5"/>
          <p:cNvSpPr/>
          <p:nvPr/>
        </p:nvSpPr>
        <p:spPr>
          <a:xfrm>
            <a:off x="2363167" y="3127499"/>
            <a:ext cx="1912508" cy="459410"/>
          </a:xfrm>
          <a:prstGeom prst="rect">
            <a:avLst/>
          </a:prstGeom>
          <a:solidFill>
            <a:schemeClr val="bg1"/>
          </a:solidFill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 Vaughan</a:t>
            </a:r>
          </a:p>
        </p:txBody>
      </p:sp>
      <p:sp>
        <p:nvSpPr>
          <p:cNvPr id="7" name="矩形 6"/>
          <p:cNvSpPr/>
          <p:nvPr/>
        </p:nvSpPr>
        <p:spPr>
          <a:xfrm>
            <a:off x="2343586" y="267401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 named</a:t>
            </a:r>
            <a:endParaRPr lang="zh-CN" altLang="en-US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9377" y="2665857"/>
            <a:ext cx="99258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acted in</a:t>
            </a:r>
            <a:endParaRPr lang="zh-CN" altLang="en-US" dirty="0">
              <a:solidFill>
                <a:srgbClr val="6306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2864" y="2080650"/>
            <a:ext cx="1218179" cy="387398"/>
          </a:xfrm>
          <a:prstGeom prst="rect">
            <a:avLst/>
          </a:prstGeom>
          <a:solidFill>
            <a:schemeClr val="bg1"/>
          </a:solidFill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?x</a:t>
            </a:r>
          </a:p>
        </p:txBody>
      </p:sp>
      <p:sp>
        <p:nvSpPr>
          <p:cNvPr id="10" name="矩形 9"/>
          <p:cNvSpPr/>
          <p:nvPr/>
        </p:nvSpPr>
        <p:spPr>
          <a:xfrm>
            <a:off x="4526046" y="3127329"/>
            <a:ext cx="1539007" cy="459579"/>
          </a:xfrm>
          <a:prstGeom prst="rect">
            <a:avLst/>
          </a:prstGeom>
          <a:solidFill>
            <a:schemeClr val="bg1"/>
          </a:solidFill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?y</a:t>
            </a:r>
          </a:p>
        </p:txBody>
      </p:sp>
      <p:sp>
        <p:nvSpPr>
          <p:cNvPr id="11" name="矩形 10"/>
          <p:cNvSpPr/>
          <p:nvPr/>
        </p:nvSpPr>
        <p:spPr>
          <a:xfrm>
            <a:off x="6674143" y="3127499"/>
            <a:ext cx="1804524" cy="441023"/>
          </a:xfrm>
          <a:prstGeom prst="rect">
            <a:avLst/>
          </a:prstGeom>
          <a:solidFill>
            <a:schemeClr val="bg1"/>
          </a:solidFill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m.02z02cx </a:t>
            </a:r>
          </a:p>
        </p:txBody>
      </p:sp>
      <p:cxnSp>
        <p:nvCxnSpPr>
          <p:cNvPr id="12" name="直接箭头连接符 11"/>
          <p:cNvCxnSpPr>
            <a:stCxn id="4" idx="2"/>
            <a:endCxn id="5" idx="0"/>
          </p:cNvCxnSpPr>
          <p:nvPr/>
        </p:nvCxnSpPr>
        <p:spPr>
          <a:xfrm flipH="1">
            <a:off x="1458295" y="2468048"/>
            <a:ext cx="904872" cy="659451"/>
          </a:xfrm>
          <a:prstGeom prst="straightConnector1">
            <a:avLst/>
          </a:prstGeom>
          <a:ln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6" idx="0"/>
          </p:cNvCxnSpPr>
          <p:nvPr/>
        </p:nvCxnSpPr>
        <p:spPr>
          <a:xfrm>
            <a:off x="2363167" y="2468048"/>
            <a:ext cx="956254" cy="659451"/>
          </a:xfrm>
          <a:prstGeom prst="straightConnector1">
            <a:avLst/>
          </a:prstGeom>
          <a:ln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11" idx="0"/>
          </p:cNvCxnSpPr>
          <p:nvPr/>
        </p:nvCxnSpPr>
        <p:spPr>
          <a:xfrm>
            <a:off x="6601954" y="2468048"/>
            <a:ext cx="974451" cy="659451"/>
          </a:xfrm>
          <a:prstGeom prst="straightConnector1">
            <a:avLst/>
          </a:prstGeom>
          <a:ln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526046" y="4173147"/>
            <a:ext cx="1539007" cy="426544"/>
          </a:xfrm>
          <a:prstGeom prst="rect">
            <a:avLst/>
          </a:prstGeom>
          <a:solidFill>
            <a:schemeClr val="bg1"/>
          </a:solidFill>
          <a:ln>
            <a:solidFill>
              <a:srgbClr val="630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m.0bdxs5</a:t>
            </a:r>
          </a:p>
        </p:txBody>
      </p:sp>
      <p:sp>
        <p:nvSpPr>
          <p:cNvPr id="16" name="矩形 15"/>
          <p:cNvSpPr/>
          <p:nvPr/>
        </p:nvSpPr>
        <p:spPr>
          <a:xfrm>
            <a:off x="4275675" y="2674351"/>
            <a:ext cx="23262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film.performance.film</a:t>
            </a:r>
          </a:p>
        </p:txBody>
      </p:sp>
      <p:sp>
        <p:nvSpPr>
          <p:cNvPr id="19" name="矩形 18"/>
          <p:cNvSpPr/>
          <p:nvPr/>
        </p:nvSpPr>
        <p:spPr>
          <a:xfrm>
            <a:off x="6582176" y="2661828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film.film.directed_by</a:t>
            </a:r>
          </a:p>
        </p:txBody>
      </p:sp>
      <p:sp>
        <p:nvSpPr>
          <p:cNvPr id="20" name="矩形 19"/>
          <p:cNvSpPr/>
          <p:nvPr/>
        </p:nvSpPr>
        <p:spPr>
          <a:xfrm>
            <a:off x="4275675" y="3746603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film.performance.actor</a:t>
            </a:r>
          </a:p>
        </p:txBody>
      </p:sp>
      <p:cxnSp>
        <p:nvCxnSpPr>
          <p:cNvPr id="21" name="直接箭头连接符 20"/>
          <p:cNvCxnSpPr>
            <a:stCxn id="10" idx="2"/>
            <a:endCxn id="15" idx="0"/>
          </p:cNvCxnSpPr>
          <p:nvPr/>
        </p:nvCxnSpPr>
        <p:spPr>
          <a:xfrm>
            <a:off x="5295550" y="3586908"/>
            <a:ext cx="0" cy="586239"/>
          </a:xfrm>
          <a:prstGeom prst="straightConnector1">
            <a:avLst/>
          </a:prstGeom>
          <a:ln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  <a:endCxn id="9" idx="2"/>
          </p:cNvCxnSpPr>
          <p:nvPr/>
        </p:nvCxnSpPr>
        <p:spPr>
          <a:xfrm flipV="1">
            <a:off x="5295550" y="2468048"/>
            <a:ext cx="1306404" cy="659281"/>
          </a:xfrm>
          <a:prstGeom prst="straightConnector1">
            <a:avLst/>
          </a:prstGeom>
          <a:ln>
            <a:solidFill>
              <a:srgbClr val="630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approach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012754"/>
              </p:ext>
            </p:extLst>
          </p:nvPr>
        </p:nvGraphicFramePr>
        <p:xfrm>
          <a:off x="689293" y="1776867"/>
          <a:ext cx="7786301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9369">
                  <a:extLst>
                    <a:ext uri="{9D8B030D-6E8A-4147-A177-3AD203B41FA5}">
                      <a16:colId xmlns:a16="http://schemas.microsoft.com/office/drawing/2014/main" val="319454094"/>
                    </a:ext>
                  </a:extLst>
                </a:gridCol>
                <a:gridCol w="3686932">
                  <a:extLst>
                    <a:ext uri="{9D8B030D-6E8A-4147-A177-3AD203B41FA5}">
                      <a16:colId xmlns:a16="http://schemas.microsoft.com/office/drawing/2014/main" val="2348251440"/>
                    </a:ext>
                  </a:extLst>
                </a:gridCol>
              </a:tblGrid>
              <a:tr h="161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Challenges</a:t>
                      </a:r>
                      <a:endParaRPr lang="zh-CN" alt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</a:t>
                      </a:r>
                      <a:r>
                        <a:rPr lang="en-US" altLang="zh-CN" sz="2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solutions</a:t>
                      </a:r>
                      <a:endParaRPr lang="zh-CN" alt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306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84150"/>
                  </a:ext>
                </a:extLst>
              </a:tr>
              <a:tr h="16184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28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Syntactic Parsing Error</a:t>
                      </a:r>
                      <a:endParaRPr lang="en-US" altLang="zh-CN" sz="28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Skeleton Parsing</a:t>
                      </a:r>
                      <a:endParaRPr lang="zh-CN" altLang="en-US" sz="2800" b="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82995"/>
                  </a:ext>
                </a:extLst>
              </a:tr>
              <a:tr h="17880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28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Structural Heterogeneity</a:t>
                      </a:r>
                      <a:endParaRPr lang="zh-CN" altLang="en-US" sz="280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63065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Multi-Strategy Scoring</a:t>
                      </a:r>
                      <a:endParaRPr lang="zh-CN" altLang="en-US" sz="2800" b="0" dirty="0">
                        <a:solidFill>
                          <a:srgbClr val="63065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0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 </a:t>
            </a:r>
            <a:endParaRPr lang="zh-CN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/>
        </p:blipFill>
        <p:spPr>
          <a:xfrm>
            <a:off x="2574471" y="619632"/>
            <a:ext cx="4163785" cy="41700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54"/>
    </mc:Choice>
    <mc:Fallback xmlns="">
      <p:transition spd="slow" advTm="6145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175432" y="567878"/>
            <a:ext cx="2538942" cy="336553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What </a:t>
            </a:r>
            <a:r>
              <a:rPr lang="en-US" sz="1600" u="sng" dirty="0">
                <a:solidFill>
                  <a:srgbClr val="63065F"/>
                </a:solidFill>
                <a:latin typeface="Times New Roman"/>
              </a:rPr>
              <a:t>movie</a:t>
            </a:r>
            <a:r>
              <a:rPr lang="en-US" sz="1600" dirty="0">
                <a:solidFill>
                  <a:srgbClr val="63065F"/>
                </a:solidFill>
                <a:latin typeface="Times New Roman"/>
              </a:rPr>
              <a:t> had a </a:t>
            </a:r>
            <a:r>
              <a:rPr lang="en-US" sz="1600" u="sng" dirty="0">
                <a:solidFill>
                  <a:srgbClr val="63065F"/>
                </a:solidFill>
                <a:latin typeface="Times New Roman"/>
              </a:rPr>
              <a:t>director</a:t>
            </a:r>
            <a:r>
              <a:rPr lang="en-US" sz="1600" dirty="0">
                <a:solidFill>
                  <a:srgbClr val="63065F"/>
                </a:solidFill>
                <a:latin typeface="Times New Roman"/>
              </a:rPr>
              <a:t> ?</a:t>
            </a:r>
          </a:p>
        </p:txBody>
      </p:sp>
      <p:sp>
        <p:nvSpPr>
          <p:cNvPr id="34" name="矩形 33"/>
          <p:cNvSpPr/>
          <p:nvPr/>
        </p:nvSpPr>
        <p:spPr>
          <a:xfrm>
            <a:off x="2834740" y="1321976"/>
            <a:ext cx="1756996" cy="286786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200" dirty="0">
                <a:solidFill>
                  <a:srgbClr val="63065F"/>
                </a:solidFill>
                <a:latin typeface="Times New Roman"/>
              </a:rPr>
              <a:t>that Miley Cyrus acted in</a:t>
            </a:r>
          </a:p>
        </p:txBody>
      </p:sp>
      <p:sp>
        <p:nvSpPr>
          <p:cNvPr id="35" name="矩形 34"/>
          <p:cNvSpPr/>
          <p:nvPr/>
        </p:nvSpPr>
        <p:spPr>
          <a:xfrm>
            <a:off x="4684583" y="1320559"/>
            <a:ext cx="1580302" cy="288203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r>
              <a:rPr lang="en-US" sz="1300" dirty="0">
                <a:solidFill>
                  <a:srgbClr val="63065F"/>
                </a:solidFill>
                <a:latin typeface="Times New Roman"/>
              </a:rPr>
              <a:t>named Tom Vaughan</a:t>
            </a:r>
          </a:p>
        </p:txBody>
      </p:sp>
      <p:sp>
        <p:nvSpPr>
          <p:cNvPr id="36" name="矩形 35"/>
          <p:cNvSpPr/>
          <p:nvPr/>
        </p:nvSpPr>
        <p:spPr>
          <a:xfrm>
            <a:off x="5202167" y="943914"/>
            <a:ext cx="394660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63065F"/>
                </a:solidFill>
                <a:latin typeface="Times New Roman"/>
              </a:rPr>
              <a:t>acl</a:t>
            </a:r>
            <a:endParaRPr lang="zh-CN" sz="1400" dirty="0">
              <a:solidFill>
                <a:srgbClr val="63065F"/>
              </a:solidFill>
              <a:latin typeface="Times New Roman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142284" y="953852"/>
            <a:ext cx="763351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63065F"/>
                </a:solidFill>
                <a:latin typeface="Times New Roman"/>
              </a:rPr>
              <a:t>acl:relcl</a:t>
            </a:r>
            <a:endParaRPr lang="zh-CN" sz="1400" dirty="0">
              <a:solidFill>
                <a:srgbClr val="63065F"/>
              </a:solidFill>
              <a:latin typeface="Times New Roman"/>
            </a:endParaRPr>
          </a:p>
        </p:txBody>
      </p:sp>
      <p:cxnSp>
        <p:nvCxnSpPr>
          <p:cNvPr id="24" name="直接箭头连接符 23"/>
          <p:cNvCxnSpPr>
            <a:stCxn id="28" idx="2"/>
            <a:endCxn id="29" idx="0"/>
          </p:cNvCxnSpPr>
          <p:nvPr/>
        </p:nvCxnSpPr>
        <p:spPr>
          <a:xfrm flipH="1">
            <a:off x="7036116" y="893421"/>
            <a:ext cx="707197" cy="430194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tailEnd type="triangle"/>
          </a:ln>
        </p:spPr>
      </p:cxnSp>
      <p:cxnSp>
        <p:nvCxnSpPr>
          <p:cNvPr id="25" name="直接箭头连接符 24"/>
          <p:cNvCxnSpPr>
            <a:stCxn id="28" idx="2"/>
            <a:endCxn id="30" idx="0"/>
          </p:cNvCxnSpPr>
          <p:nvPr/>
        </p:nvCxnSpPr>
        <p:spPr>
          <a:xfrm>
            <a:off x="7743313" y="893421"/>
            <a:ext cx="647932" cy="430194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tailEnd type="triangle"/>
          </a:ln>
        </p:spPr>
      </p:cxnSp>
      <p:cxnSp>
        <p:nvCxnSpPr>
          <p:cNvPr id="26" name="直接箭头连接符 25"/>
          <p:cNvCxnSpPr/>
          <p:nvPr/>
        </p:nvCxnSpPr>
        <p:spPr>
          <a:xfrm flipH="1">
            <a:off x="3615264" y="833663"/>
            <a:ext cx="463174" cy="488313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tailEnd type="triangle"/>
          </a:ln>
        </p:spPr>
      </p:cxnSp>
      <p:cxnSp>
        <p:nvCxnSpPr>
          <p:cNvPr id="27" name="直接箭头连接符 26"/>
          <p:cNvCxnSpPr>
            <a:endCxn id="35" idx="0"/>
          </p:cNvCxnSpPr>
          <p:nvPr/>
        </p:nvCxnSpPr>
        <p:spPr>
          <a:xfrm>
            <a:off x="4984514" y="833663"/>
            <a:ext cx="490220" cy="486896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tailEnd type="triangle"/>
          </a:ln>
        </p:spPr>
      </p:cxnSp>
      <p:sp>
        <p:nvSpPr>
          <p:cNvPr id="19" name="矩形 18"/>
          <p:cNvSpPr/>
          <p:nvPr/>
        </p:nvSpPr>
        <p:spPr>
          <a:xfrm>
            <a:off x="4205018" y="2576996"/>
            <a:ext cx="1020857" cy="268686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?x</a:t>
            </a:r>
          </a:p>
        </p:txBody>
      </p:sp>
      <p:sp>
        <p:nvSpPr>
          <p:cNvPr id="20" name="矩形 19"/>
          <p:cNvSpPr/>
          <p:nvPr/>
        </p:nvSpPr>
        <p:spPr>
          <a:xfrm>
            <a:off x="3175432" y="3276971"/>
            <a:ext cx="1108038" cy="285147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?y</a:t>
            </a:r>
          </a:p>
        </p:txBody>
      </p:sp>
      <p:sp>
        <p:nvSpPr>
          <p:cNvPr id="21" name="矩形 20"/>
          <p:cNvSpPr/>
          <p:nvPr/>
        </p:nvSpPr>
        <p:spPr>
          <a:xfrm>
            <a:off x="5011757" y="3329801"/>
            <a:ext cx="1119661" cy="285147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m.02z02cx </a:t>
            </a:r>
          </a:p>
        </p:txBody>
      </p:sp>
      <p:sp>
        <p:nvSpPr>
          <p:cNvPr id="11" name="矩形 10"/>
          <p:cNvSpPr/>
          <p:nvPr/>
        </p:nvSpPr>
        <p:spPr>
          <a:xfrm>
            <a:off x="3175432" y="4008222"/>
            <a:ext cx="1108038" cy="285147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m.0bdxs5</a:t>
            </a:r>
          </a:p>
        </p:txBody>
      </p:sp>
      <p:sp>
        <p:nvSpPr>
          <p:cNvPr id="12" name="矩形 11"/>
          <p:cNvSpPr/>
          <p:nvPr/>
        </p:nvSpPr>
        <p:spPr>
          <a:xfrm>
            <a:off x="2904254" y="2918844"/>
            <a:ext cx="1778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63065F"/>
                </a:solidFill>
                <a:latin typeface="Times New Roman"/>
              </a:rPr>
              <a:t>film.performance.film</a:t>
            </a:r>
            <a:endParaRPr lang="en-US" sz="1400" dirty="0">
              <a:solidFill>
                <a:srgbClr val="63065F"/>
              </a:solidFill>
              <a:latin typeface="Times New Roman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01218" y="1667407"/>
            <a:ext cx="16962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63065F"/>
                </a:solidFill>
                <a:latin typeface="Times New Roman"/>
              </a:rPr>
              <a:t>(2) </a:t>
            </a:r>
            <a:r>
              <a:rPr lang="en-US" sz="2400" dirty="0">
                <a:solidFill>
                  <a:srgbClr val="63065F"/>
                </a:solidFill>
                <a:latin typeface="Times New Roman"/>
              </a:rPr>
              <a:t>Skeleton</a:t>
            </a:r>
            <a:endParaRPr lang="zh-CN" sz="2400" dirty="0">
              <a:solidFill>
                <a:srgbClr val="63065F"/>
              </a:solidFill>
              <a:latin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110710" y="587828"/>
            <a:ext cx="1265206" cy="305593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What movie</a:t>
            </a:r>
          </a:p>
        </p:txBody>
      </p:sp>
      <p:sp>
        <p:nvSpPr>
          <p:cNvPr id="29" name="矩形 28"/>
          <p:cNvSpPr/>
          <p:nvPr/>
        </p:nvSpPr>
        <p:spPr>
          <a:xfrm>
            <a:off x="6415723" y="1323615"/>
            <a:ext cx="1240785" cy="285147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Miley Cyrus</a:t>
            </a:r>
          </a:p>
        </p:txBody>
      </p:sp>
      <p:sp>
        <p:nvSpPr>
          <p:cNvPr id="30" name="矩形 29"/>
          <p:cNvSpPr/>
          <p:nvPr/>
        </p:nvSpPr>
        <p:spPr>
          <a:xfrm>
            <a:off x="7731144" y="1323615"/>
            <a:ext cx="1320201" cy="285147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r>
              <a:rPr lang="en-US" sz="1600" dirty="0">
                <a:solidFill>
                  <a:srgbClr val="63065F"/>
                </a:solidFill>
                <a:latin typeface="Times New Roman"/>
              </a:rPr>
              <a:t>Tom Vaughan</a:t>
            </a:r>
          </a:p>
        </p:txBody>
      </p:sp>
      <p:sp>
        <p:nvSpPr>
          <p:cNvPr id="31" name="矩形 30"/>
          <p:cNvSpPr/>
          <p:nvPr/>
        </p:nvSpPr>
        <p:spPr>
          <a:xfrm>
            <a:off x="7730359" y="964307"/>
            <a:ext cx="1266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63065F"/>
                </a:solidFill>
                <a:latin typeface="Times New Roman"/>
              </a:rPr>
              <a:t>director named</a:t>
            </a:r>
            <a:endParaRPr lang="zh-CN" sz="1400" dirty="0">
              <a:solidFill>
                <a:srgbClr val="63065F"/>
              </a:solidFill>
              <a:latin typeface="Times New Roman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47162" y="944952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63065F"/>
                </a:solidFill>
                <a:latin typeface="Times New Roman"/>
              </a:rPr>
              <a:t>acted in</a:t>
            </a:r>
            <a:endParaRPr lang="zh-CN" sz="1400" dirty="0">
              <a:solidFill>
                <a:srgbClr val="63065F"/>
              </a:solidFill>
              <a:latin typeface="Times New Roman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71314" y="4299246"/>
            <a:ext cx="269817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63065F"/>
                </a:solidFill>
                <a:latin typeface="Times New Roman"/>
              </a:rPr>
              <a:t>(5) </a:t>
            </a:r>
            <a:r>
              <a:rPr lang="en-US" sz="2400" dirty="0">
                <a:solidFill>
                  <a:srgbClr val="63065F"/>
                </a:solidFill>
                <a:latin typeface="Times New Roman"/>
              </a:rPr>
              <a:t>Grounded Query</a:t>
            </a:r>
            <a:endParaRPr lang="zh-CN" sz="2400" dirty="0">
              <a:solidFill>
                <a:srgbClr val="63065F"/>
              </a:solidFill>
              <a:latin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79682" y="2933852"/>
            <a:ext cx="14187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63065F"/>
                </a:solidFill>
                <a:latin typeface="Times New Roman"/>
              </a:rPr>
              <a:t>film.director.film</a:t>
            </a:r>
            <a:endParaRPr lang="zh-CN" sz="1400" dirty="0">
              <a:solidFill>
                <a:srgbClr val="63065F"/>
              </a:solidFill>
              <a:latin typeface="Times New Roman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96864" y="3672725"/>
            <a:ext cx="1219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63065F"/>
                </a:solidFill>
                <a:latin typeface="Times New Roman"/>
              </a:rPr>
              <a:t>film.actor.film</a:t>
            </a:r>
            <a:endParaRPr lang="zh-CN" sz="1400" dirty="0">
              <a:solidFill>
                <a:srgbClr val="63065F"/>
              </a:solidFill>
              <a:latin typeface="Times New Roman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77" y="736155"/>
            <a:ext cx="2682575" cy="830997"/>
          </a:xfrm>
          <a:prstGeom prst="rect">
            <a:avLst/>
          </a:prstGeom>
          <a:noFill/>
          <a:ln>
            <a:solidFill>
              <a:srgbClr val="63065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What movie that Miley Cyrus acted in had a director named Tom Vaughan ?</a:t>
            </a:r>
            <a:endParaRPr lang="zh-CN" sz="1600" dirty="0">
              <a:solidFill>
                <a:srgbClr val="63065F"/>
              </a:solidFill>
              <a:latin typeface="Times New Roman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6682" y="1665455"/>
            <a:ext cx="17315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63065F"/>
                </a:solidFill>
                <a:latin typeface="Times New Roman"/>
              </a:rPr>
              <a:t>(1) </a:t>
            </a:r>
            <a:r>
              <a:rPr lang="en-US" sz="2400" dirty="0">
                <a:solidFill>
                  <a:srgbClr val="63065F"/>
                </a:solidFill>
                <a:latin typeface="Times New Roman"/>
              </a:rPr>
              <a:t>Question</a:t>
            </a:r>
            <a:endParaRPr lang="zh-CN" sz="2400" dirty="0">
              <a:solidFill>
                <a:srgbClr val="63065F"/>
              </a:solidFill>
              <a:latin typeface="Times New Roman"/>
            </a:endParaRPr>
          </a:p>
        </p:txBody>
      </p:sp>
      <p:cxnSp>
        <p:nvCxnSpPr>
          <p:cNvPr id="4" name="直接箭头连接符 3"/>
          <p:cNvCxnSpPr>
            <a:stCxn id="20" idx="0"/>
            <a:endCxn id="19" idx="2"/>
          </p:cNvCxnSpPr>
          <p:nvPr/>
        </p:nvCxnSpPr>
        <p:spPr>
          <a:xfrm flipV="1">
            <a:off x="3729451" y="2845682"/>
            <a:ext cx="985996" cy="431289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tailEnd type="triangle"/>
          </a:ln>
        </p:spPr>
      </p:cxnSp>
      <p:sp>
        <p:nvSpPr>
          <p:cNvPr id="55" name="矩形 54"/>
          <p:cNvSpPr/>
          <p:nvPr/>
        </p:nvSpPr>
        <p:spPr>
          <a:xfrm>
            <a:off x="876463" y="2624604"/>
            <a:ext cx="1020857" cy="268686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?x</a:t>
            </a:r>
          </a:p>
        </p:txBody>
      </p:sp>
      <p:sp>
        <p:nvSpPr>
          <p:cNvPr id="56" name="矩形 55"/>
          <p:cNvSpPr/>
          <p:nvPr/>
        </p:nvSpPr>
        <p:spPr>
          <a:xfrm>
            <a:off x="251123" y="3247156"/>
            <a:ext cx="1047247" cy="285147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?y</a:t>
            </a:r>
          </a:p>
        </p:txBody>
      </p:sp>
      <p:sp>
        <p:nvSpPr>
          <p:cNvPr id="57" name="矩形 56"/>
          <p:cNvSpPr/>
          <p:nvPr/>
        </p:nvSpPr>
        <p:spPr>
          <a:xfrm>
            <a:off x="1607038" y="3246501"/>
            <a:ext cx="1046315" cy="285147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500" dirty="0">
                <a:solidFill>
                  <a:srgbClr val="63065F"/>
                </a:solidFill>
                <a:latin typeface="Times New Roman"/>
              </a:rPr>
              <a:t>m.02z02cx </a:t>
            </a:r>
          </a:p>
        </p:txBody>
      </p:sp>
      <p:cxnSp>
        <p:nvCxnSpPr>
          <p:cNvPr id="58" name="直接箭头连接符 57"/>
          <p:cNvCxnSpPr>
            <a:stCxn id="55" idx="2"/>
            <a:endCxn id="57" idx="0"/>
          </p:cNvCxnSpPr>
          <p:nvPr/>
        </p:nvCxnSpPr>
        <p:spPr>
          <a:xfrm>
            <a:off x="1386892" y="2893290"/>
            <a:ext cx="743304" cy="353211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9" name="矩形 58"/>
          <p:cNvSpPr/>
          <p:nvPr/>
        </p:nvSpPr>
        <p:spPr>
          <a:xfrm>
            <a:off x="251123" y="3961702"/>
            <a:ext cx="1047248" cy="285147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m.0bdxs5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692287" y="4285598"/>
            <a:ext cx="15027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63065F"/>
                </a:solidFill>
                <a:latin typeface="Times New Roman"/>
              </a:rPr>
              <a:t>(4) </a:t>
            </a:r>
            <a:r>
              <a:rPr lang="en-US" sz="2400" dirty="0">
                <a:solidFill>
                  <a:srgbClr val="63065F"/>
                </a:solidFill>
                <a:latin typeface="Times New Roman"/>
              </a:rPr>
              <a:t>Variant</a:t>
            </a:r>
            <a:endParaRPr lang="zh-CN" sz="2400" dirty="0">
              <a:solidFill>
                <a:srgbClr val="63065F"/>
              </a:solidFill>
              <a:latin typeface="Times New Roman"/>
            </a:endParaRPr>
          </a:p>
        </p:txBody>
      </p:sp>
      <p:cxnSp>
        <p:nvCxnSpPr>
          <p:cNvPr id="64" name="直接箭头连接符 63"/>
          <p:cNvCxnSpPr>
            <a:stCxn id="56" idx="2"/>
            <a:endCxn id="59" idx="0"/>
          </p:cNvCxnSpPr>
          <p:nvPr/>
        </p:nvCxnSpPr>
        <p:spPr>
          <a:xfrm>
            <a:off x="774747" y="3532303"/>
            <a:ext cx="0" cy="429399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5" name="直接箭头连接符 64"/>
          <p:cNvCxnSpPr>
            <a:stCxn id="56" idx="0"/>
            <a:endCxn id="55" idx="2"/>
          </p:cNvCxnSpPr>
          <p:nvPr/>
        </p:nvCxnSpPr>
        <p:spPr>
          <a:xfrm flipV="1">
            <a:off x="774747" y="2893290"/>
            <a:ext cx="612145" cy="353866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" name="直接箭头连接符 73"/>
          <p:cNvCxnSpPr>
            <a:stCxn id="11" idx="0"/>
            <a:endCxn id="20" idx="2"/>
          </p:cNvCxnSpPr>
          <p:nvPr/>
        </p:nvCxnSpPr>
        <p:spPr>
          <a:xfrm flipV="1">
            <a:off x="3729451" y="3562118"/>
            <a:ext cx="0" cy="446104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tailEnd type="triangle"/>
          </a:ln>
        </p:spPr>
      </p:cxnSp>
      <p:cxnSp>
        <p:nvCxnSpPr>
          <p:cNvPr id="76" name="直接箭头连接符 75"/>
          <p:cNvCxnSpPr>
            <a:stCxn id="21" idx="0"/>
            <a:endCxn id="19" idx="2"/>
          </p:cNvCxnSpPr>
          <p:nvPr/>
        </p:nvCxnSpPr>
        <p:spPr>
          <a:xfrm flipH="1" flipV="1">
            <a:off x="4715447" y="2845682"/>
            <a:ext cx="856141" cy="484119"/>
          </a:xfrm>
          <a:prstGeom prst="straightConnector1">
            <a:avLst/>
          </a:prstGeom>
          <a:ln w="6350">
            <a:solidFill>
              <a:srgbClr val="63065F"/>
            </a:solidFill>
            <a:prstDash val="solid"/>
            <a:miter/>
            <a:tailEnd type="triangle"/>
          </a:ln>
        </p:spPr>
      </p:cxnSp>
      <p:sp>
        <p:nvSpPr>
          <p:cNvPr id="85" name="矩形 84"/>
          <p:cNvSpPr/>
          <p:nvPr/>
        </p:nvSpPr>
        <p:spPr>
          <a:xfrm>
            <a:off x="6999015" y="3246501"/>
            <a:ext cx="1448932" cy="369780"/>
          </a:xfrm>
          <a:prstGeom prst="rect">
            <a:avLst/>
          </a:prstGeom>
          <a:solidFill>
            <a:schemeClr val="bg1"/>
          </a:solidFill>
          <a:ln w="12700">
            <a:solidFill>
              <a:srgbClr val="63065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63065F"/>
                </a:solidFill>
                <a:latin typeface="Times New Roman"/>
              </a:rPr>
              <a:t>So Undercover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6936956" y="4285598"/>
            <a:ext cx="156228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63065F"/>
                </a:solidFill>
                <a:latin typeface="Times New Roman"/>
              </a:rPr>
              <a:t>(6) </a:t>
            </a:r>
            <a:r>
              <a:rPr lang="en-US" sz="2400" dirty="0">
                <a:solidFill>
                  <a:srgbClr val="63065F"/>
                </a:solidFill>
                <a:latin typeface="Times New Roman"/>
              </a:rPr>
              <a:t>Answer</a:t>
            </a:r>
            <a:endParaRPr lang="zh-CN" sz="2400" dirty="0">
              <a:solidFill>
                <a:srgbClr val="63065F"/>
              </a:solidFill>
              <a:latin typeface="Times New Roman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-9884" y="2283857"/>
            <a:ext cx="9153884" cy="0"/>
          </a:xfrm>
          <a:prstGeom prst="line">
            <a:avLst/>
          </a:prstGeom>
          <a:ln w="12700">
            <a:solidFill>
              <a:srgbClr val="63065F"/>
            </a:solidFill>
            <a:prstDash val="lgDash"/>
            <a:miter/>
          </a:ln>
        </p:spPr>
      </p:cxnSp>
      <p:cxnSp>
        <p:nvCxnSpPr>
          <p:cNvPr id="95" name="直接连接符 94"/>
          <p:cNvCxnSpPr/>
          <p:nvPr/>
        </p:nvCxnSpPr>
        <p:spPr>
          <a:xfrm>
            <a:off x="2783941" y="2381"/>
            <a:ext cx="0" cy="5143500"/>
          </a:xfrm>
          <a:prstGeom prst="line">
            <a:avLst/>
          </a:prstGeom>
          <a:ln w="12700">
            <a:solidFill>
              <a:srgbClr val="63065F"/>
            </a:solidFill>
            <a:prstDash val="lgDash"/>
            <a:miter/>
          </a:ln>
        </p:spPr>
      </p:cxnSp>
      <p:cxnSp>
        <p:nvCxnSpPr>
          <p:cNvPr id="97" name="直接连接符 96"/>
          <p:cNvCxnSpPr/>
          <p:nvPr/>
        </p:nvCxnSpPr>
        <p:spPr>
          <a:xfrm>
            <a:off x="6314792" y="2381"/>
            <a:ext cx="0" cy="5143500"/>
          </a:xfrm>
          <a:prstGeom prst="line">
            <a:avLst/>
          </a:prstGeom>
          <a:ln w="12700">
            <a:solidFill>
              <a:srgbClr val="63065F"/>
            </a:solidFill>
            <a:prstDash val="lgDash"/>
            <a:miter/>
          </a:ln>
        </p:spPr>
      </p:cxnSp>
      <p:sp>
        <p:nvSpPr>
          <p:cNvPr id="47" name="标题 2"/>
          <p:cNvSpPr>
            <a:spLocks noGrp="1"/>
          </p:cNvSpPr>
          <p:nvPr>
            <p:ph type="title"/>
          </p:nvPr>
        </p:nvSpPr>
        <p:spPr>
          <a:xfrm>
            <a:off x="-9884" y="14335"/>
            <a:ext cx="7886700" cy="489600"/>
          </a:xfrm>
        </p:spPr>
        <p:txBody>
          <a:bodyPr/>
          <a:lstStyle/>
          <a:p>
            <a:r>
              <a:rPr lang="en-US" dirty="0"/>
              <a:t>Example</a:t>
            </a:r>
            <a:endParaRPr lang="zh-CN" dirty="0"/>
          </a:p>
        </p:txBody>
      </p:sp>
      <p:sp>
        <p:nvSpPr>
          <p:cNvPr id="48" name="文本框 47"/>
          <p:cNvSpPr txBox="1"/>
          <p:nvPr/>
        </p:nvSpPr>
        <p:spPr>
          <a:xfrm>
            <a:off x="6337769" y="1678080"/>
            <a:ext cx="28062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63065F"/>
                </a:solidFill>
                <a:latin typeface="Times New Roman"/>
              </a:rPr>
              <a:t>(3) </a:t>
            </a:r>
            <a:r>
              <a:rPr lang="en-US" sz="2200" dirty="0">
                <a:solidFill>
                  <a:srgbClr val="63065F"/>
                </a:solidFill>
                <a:latin typeface="Times New Roman"/>
              </a:rPr>
              <a:t>Ungrounded Query</a:t>
            </a:r>
            <a:endParaRPr lang="zh-CN" sz="2200" dirty="0">
              <a:solidFill>
                <a:srgbClr val="63065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1147</Words>
  <Application>Microsoft Office PowerPoint</Application>
  <PresentationFormat>自定义</PresentationFormat>
  <Paragraphs>411</Paragraphs>
  <Slides>27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 Unicode MS</vt:lpstr>
      <vt:lpstr>等线</vt:lpstr>
      <vt:lpstr>等线 Light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Office 主题​​</vt:lpstr>
      <vt:lpstr>Office 主题​​</vt:lpstr>
      <vt:lpstr>SPARQA: Skeleton-based Semantic Parsing for Complex Questions over Knowledge Bases</vt:lpstr>
      <vt:lpstr>Outline</vt:lpstr>
      <vt:lpstr>Question Answering over Knowledge Base (KBQA)</vt:lpstr>
      <vt:lpstr>KBQA Classification</vt:lpstr>
      <vt:lpstr>Complex KBQA – Challenge 1</vt:lpstr>
      <vt:lpstr>Complex KBQA – Challenge 2</vt:lpstr>
      <vt:lpstr>Our approach</vt:lpstr>
      <vt:lpstr>Overview  </vt:lpstr>
      <vt:lpstr>Example</vt:lpstr>
      <vt:lpstr>Skeleton Parsing</vt:lpstr>
      <vt:lpstr>Parsing example – What movie that Miley Cyrus acted in had a director named Tom Vaughan ?</vt:lpstr>
      <vt:lpstr>Multi-Strategy Scoring – Sentence-level Scorer</vt:lpstr>
      <vt:lpstr>Multi-Strategy Scoring – Word-level Scorer</vt:lpstr>
      <vt:lpstr>Experiment – Dataset, Baseline and Metric</vt:lpstr>
      <vt:lpstr>Experiment – Result</vt:lpstr>
      <vt:lpstr>Experiment – Result</vt:lpstr>
      <vt:lpstr>Experiment – Ablation Study</vt:lpstr>
      <vt:lpstr>Experiment – Simple KBQA</vt:lpstr>
      <vt:lpstr>Experiment – Skeleton Evaluation </vt:lpstr>
      <vt:lpstr>Experiment – Error Analysis</vt:lpstr>
      <vt:lpstr>Conclusion</vt:lpstr>
      <vt:lpstr>Appendix – Skeleton Parsing</vt:lpstr>
      <vt:lpstr>Appendix – Split</vt:lpstr>
      <vt:lpstr>Appendix – TextSpanPrediction</vt:lpstr>
      <vt:lpstr>Appendix – HeadwordIdentification</vt:lpstr>
      <vt:lpstr>Appendix – AttachmentRelationClassification</vt:lpstr>
      <vt:lpstr>Thanks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SPARQA: Skeleton-based Semantic Parsing for Complex Questions over Knowledge Bases</dc:title>
  <dc:creator>ywsun</dc:creator>
  <cp:lastModifiedBy>ywsun</cp:lastModifiedBy>
  <cp:revision>2164</cp:revision>
  <dcterms:modified xsi:type="dcterms:W3CDTF">2019-12-02T14:25:34Z</dcterms:modified>
</cp:coreProperties>
</file>