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1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6" r:id="rId4"/>
    <p:sldId id="262" r:id="rId5"/>
    <p:sldId id="258" r:id="rId6"/>
    <p:sldId id="273" r:id="rId7"/>
    <p:sldId id="260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</p:sldIdLst>
  <p:sldSz cx="12192000" cy="6858000"/>
  <p:notesSz cx="7097713" cy="9380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132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501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91057" y="8887967"/>
            <a:ext cx="5184648" cy="2926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r"/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9345" y="0"/>
            <a:ext cx="658368" cy="469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383B9EF-2F31-44F3-A640-6D999CB79D8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Indi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2" y="8569576"/>
            <a:ext cx="1281426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31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70656"/>
          </a:xfrm>
          <a:prstGeom prst="rect">
            <a:avLst/>
          </a:prstGeom>
        </p:spPr>
        <p:txBody>
          <a:bodyPr vert="horz" lIns="94174" tIns="47087" rIns="94174" bIns="470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73163"/>
            <a:ext cx="5624513" cy="3165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74" tIns="47087" rIns="94174" bIns="470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2" y="4514385"/>
            <a:ext cx="5678170" cy="3693588"/>
          </a:xfrm>
          <a:prstGeom prst="rect">
            <a:avLst/>
          </a:prstGeom>
        </p:spPr>
        <p:txBody>
          <a:bodyPr vert="horz" lIns="94174" tIns="47087" rIns="94174" bIns="470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9345" y="0"/>
            <a:ext cx="658368" cy="470656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Indi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2" y="8569576"/>
            <a:ext cx="1281426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8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</a:t>
            </a:r>
          </a:p>
          <a:p>
            <a:pPr algn="l"/>
            <a:endParaRPr lang="en-US" sz="1000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Choose where to add presenter name(s) – upper right corner and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9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A1F2-6091-4548-B6CE-BC7070804972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2</a:t>
            </a:r>
            <a:r>
              <a:rPr lang="en-US" sz="1000" b="1" baseline="0" dirty="0">
                <a:solidFill>
                  <a:schemeClr val="tx1"/>
                </a:solidFill>
              </a:rPr>
              <a:t> columns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F566-750A-4BE2-A350-A511B22115BA}" type="datetime1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1" y="18149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6399" y="255859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1" y="330225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06398" y="404591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08762" y="478957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08762" y="55332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Agenda &amp; Takeaways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74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AC73-5D4A-4ABE-BA98-F4621B8C2D4C}" type="datetime1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4528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Contact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contact or author information.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3" y="1290638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290638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A112-7040-4FF4-9F56-CF829F5F1BBF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Big Point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r>
              <a:rPr lang="sv-SE" sz="1000" b="0" baseline="0" dirty="0">
                <a:solidFill>
                  <a:schemeClr val="tx1"/>
                </a:solidFill>
              </a:rPr>
              <a:t>U</a:t>
            </a:r>
            <a:r>
              <a:rPr lang="en-US" sz="1000" b="0" baseline="0" dirty="0">
                <a:solidFill>
                  <a:schemeClr val="tx1"/>
                </a:solidFill>
              </a:rPr>
              <a:t>se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to highlight key words in your point.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180498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399954"/>
            <a:ext cx="9490635" cy="691285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>
                <a:solidFill>
                  <a:schemeClr val="tx1"/>
                </a:solidFill>
              </a:rPr>
              <a:t>Add quote and highlight key word in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if needed to make a point.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                       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     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7879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C088-55B9-4040-AC2F-65D1D22181EB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787921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&amp; Tables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chart/table title above chart/table.  Remove second subtitle and placeholder if not needed. 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Chart title should stay the same size. 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3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BE8-3E89-4B21-A1DC-1DA50FA62069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335338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Chart </a:t>
            </a:r>
            <a:r>
              <a:rPr lang="en-US" sz="1000" b="1" baseline="0" dirty="0" err="1">
                <a:solidFill>
                  <a:schemeClr val="tx1"/>
                </a:solidFill>
              </a:rPr>
              <a:t>wShort</a:t>
            </a:r>
            <a:r>
              <a:rPr lang="en-US" sz="1000" b="1" baseline="0" dirty="0">
                <a:solidFill>
                  <a:schemeClr val="tx1"/>
                </a:solidFill>
              </a:rPr>
              <a:t> Copy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 and add a chart introduction above the chart.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1"/>
            <a:ext cx="11379200" cy="388143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Big Picture + Caption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Add image caption above the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9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821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5"/>
            <a:ext cx="5238132" cy="28219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Content 2 columns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two parts of content with two headlines.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7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4" y="1371600"/>
            <a:ext cx="5491389" cy="43005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BB75-9249-4AAA-B031-C9C90F27508C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005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2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Cover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1" y="6867939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5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1"/>
            <a:ext cx="11362465" cy="38814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</a:t>
            </a:r>
            <a:r>
              <a:rPr lang="en-US" sz="1000" b="1" dirty="0" err="1">
                <a:solidFill>
                  <a:schemeClr val="tx1"/>
                </a:solidFill>
              </a:rPr>
              <a:t>wSource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8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3" y="1371600"/>
            <a:ext cx="7109908" cy="43005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076F-2081-4D71-B621-CCB14E492E2A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0053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+ box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pop-out text/content in the right-hand box. Resize the box as needed.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90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881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877724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9CBB-049E-4CE6-AA18-F85BFACAF040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Gray background for content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Use slide layout to add graphics with explanatory text. 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The text placeholder can be moved as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915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724C-64B1-43AA-B744-BC0FEC689668}" type="datetime1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2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65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1436-BD18-4411-8F70-3101584B0A60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3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8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38EE-BA99-437C-A87E-822979D8C7B5}" type="datetime1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884862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Disclaimer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96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794415"/>
            <a:ext cx="11367253" cy="387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EC5C-37E2-43EC-ACCA-5FB46FE96957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2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2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590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28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4B80-3A4B-4E7A-9169-B64999D2770C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2 columns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6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EFD9-F35B-4817-92DE-DBB81BC4DAF7}" type="datetime1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Only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freehand content within the grid.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07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CF68-4C0F-476B-BDB4-9B74A5F1CF38}" type="datetime1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Blank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 blank slide layout with no headline, subtitle or content placeholders.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r>
              <a:rPr lang="en-US" sz="100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920969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2" y="1371601"/>
            <a:ext cx="11379205" cy="4300539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F6ED9F-5F8D-4080-AD7D-D1F6A43BCB00}" type="datetime1">
              <a:rPr lang="en-US" smtClean="0"/>
              <a:t>7/26/2018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and Content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Headline and content layout.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55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7B05-855C-4CCB-AC8A-4FD8C8108462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/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3479623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BEBE-409E-4CEF-88D0-4EABB1AA1C8F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1D1C-2563-4270-B545-BF033B62CA0F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5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8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Choose where to add presenter name(s) – upper right corner and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pic>
        <p:nvPicPr>
          <p:cNvPr id="19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91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1" y="6867939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7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920969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089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Cover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2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subtitle placeholder if not needed.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3152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subtitle placeholder if not needed. </a:t>
            </a: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17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24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Cover</a:t>
            </a:r>
            <a:r>
              <a:rPr lang="en-US" sz="1000" b="1" baseline="0" dirty="0">
                <a:solidFill>
                  <a:schemeClr val="bg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2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rectangular image. 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82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Divider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rectangular image.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3251" y="6889455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</a:t>
              </a:r>
              <a:r>
                <a:rPr lang="en-US" sz="1000" dirty="0">
                  <a:solidFill>
                    <a:prstClr val="white"/>
                  </a:solidFill>
                </a:rPr>
                <a:t>.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white"/>
                </a:solidFill>
              </a:endParaRPr>
            </a:p>
          </p:txBody>
        </p:sp>
      </p:grpSp>
      <p:pic>
        <p:nvPicPr>
          <p:cNvPr id="20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367253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ECA-8885-491D-8E99-87A3792C12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– No subtitle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4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390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499E-D7F3-4B1B-B2E0-4F24726FF4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2 columns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04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70A-977F-4C53-98B2-40FC952ACA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1" y="18149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6399" y="255859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1" y="330225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06398" y="404591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08762" y="478957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08762" y="55332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Agenda &amp; Takeaways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4616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484A-3594-4929-AC16-7DB006A405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4528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Contact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contact or author information.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79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3" y="1290638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290638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A6E-A6C2-46E1-ABB6-83A1130EFA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Big Point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  <a:p>
            <a:endParaRPr lang="sv-SE" sz="1000" dirty="0">
              <a:solidFill>
                <a:prstClr val="black"/>
              </a:solidFill>
            </a:endParaRPr>
          </a:p>
          <a:p>
            <a:endParaRPr lang="sv-SE" sz="1000" dirty="0">
              <a:solidFill>
                <a:prstClr val="black"/>
              </a:solidFill>
            </a:endParaRPr>
          </a:p>
          <a:p>
            <a:endParaRPr lang="sv-SE" sz="1000" dirty="0">
              <a:solidFill>
                <a:prstClr val="black"/>
              </a:solidFill>
            </a:endParaRPr>
          </a:p>
          <a:p>
            <a:r>
              <a:rPr lang="sv-SE" sz="1000" dirty="0">
                <a:solidFill>
                  <a:prstClr val="black"/>
                </a:solidFill>
              </a:rPr>
              <a:t>U</a:t>
            </a:r>
            <a:r>
              <a:rPr lang="en-US" sz="1000" dirty="0">
                <a:solidFill>
                  <a:prstClr val="black"/>
                </a:solidFill>
              </a:rPr>
              <a:t>se </a:t>
            </a:r>
            <a:r>
              <a:rPr lang="en-US" sz="1000" dirty="0">
                <a:solidFill>
                  <a:srgbClr val="D6002A"/>
                </a:solidFill>
              </a:rPr>
              <a:t>S&amp;P Global Red </a:t>
            </a:r>
            <a:r>
              <a:rPr lang="en-US" sz="1000" dirty="0">
                <a:solidFill>
                  <a:prstClr val="black"/>
                </a:solidFill>
              </a:rPr>
              <a:t>to highlight key words in your point.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It’s available in the custom color palette.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532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180498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399954"/>
            <a:ext cx="9490635" cy="691285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Quote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Add quote and highlight key word in </a:t>
            </a:r>
            <a:r>
              <a:rPr lang="en-US" sz="1000" dirty="0">
                <a:solidFill>
                  <a:srgbClr val="D6002A"/>
                </a:solidFill>
              </a:rPr>
              <a:t>S&amp;P Global Red </a:t>
            </a:r>
            <a:r>
              <a:rPr lang="en-US" sz="1000" dirty="0">
                <a:solidFill>
                  <a:prstClr val="black"/>
                </a:solidFill>
              </a:rPr>
              <a:t>if needed to make a point. </a:t>
            </a:r>
          </a:p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It’s available in the custom color palette.</a:t>
            </a:r>
          </a:p>
          <a:p>
            <a:pPr>
              <a:defRPr/>
            </a:pPr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195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                       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     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7879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C51-2CE3-453A-805A-8D6F74CD45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787921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&amp; Tables</a:t>
            </a:r>
          </a:p>
          <a:p>
            <a:r>
              <a:rPr lang="en-US" sz="1000" dirty="0">
                <a:solidFill>
                  <a:prstClr val="black"/>
                </a:solidFill>
              </a:rPr>
              <a:t>Add chart/table title above chart/table.  Remove second subtitle and placeholder if not needed.  </a:t>
            </a:r>
          </a:p>
          <a:p>
            <a:r>
              <a:rPr lang="en-US" sz="1000" dirty="0">
                <a:solidFill>
                  <a:prstClr val="black"/>
                </a:solidFill>
              </a:rPr>
              <a:t>Chart title should stay the same size. 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2522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0E6-467E-4A55-890A-BE14010D80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335338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</a:t>
            </a:r>
            <a:r>
              <a:rPr lang="en-US" sz="1000" b="1" dirty="0" err="1">
                <a:solidFill>
                  <a:prstClr val="black"/>
                </a:solidFill>
              </a:rPr>
              <a:t>wShort</a:t>
            </a:r>
            <a:r>
              <a:rPr lang="en-US" sz="1000" b="1" dirty="0">
                <a:solidFill>
                  <a:prstClr val="black"/>
                </a:solidFill>
              </a:rPr>
              <a:t> Copy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charts and add a chart introduction above the chart.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4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Remove subtitle placeholder if not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196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1"/>
            <a:ext cx="11379200" cy="388143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Big Picture + Caption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image to fill the image placeholder. Add image caption above the image. 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3295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821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5"/>
            <a:ext cx="5238132" cy="28219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2 columns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for two parts of content with two headlines.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4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4" y="1371600"/>
            <a:ext cx="5491389" cy="43005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2961-BD8E-4EBE-B3F7-13147C6E9A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005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 + Image</a:t>
            </a:r>
          </a:p>
          <a:p>
            <a:r>
              <a:rPr lang="en-US" sz="1000" dirty="0">
                <a:solidFill>
                  <a:prstClr val="black"/>
                </a:solidFill>
              </a:rPr>
              <a:t>Click image icon to insert image to fill the image placeholder.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3999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1"/>
            <a:ext cx="11362465" cy="38814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Chart </a:t>
            </a:r>
            <a:r>
              <a:rPr lang="en-US" sz="1000" b="1" dirty="0" err="1">
                <a:solidFill>
                  <a:prstClr val="black"/>
                </a:solidFill>
              </a:rPr>
              <a:t>wSource</a:t>
            </a:r>
            <a:endParaRPr lang="en-US" sz="1000" b="1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Use for charts.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7164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3" y="1371600"/>
            <a:ext cx="7109908" cy="43005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7BD-0F0F-441A-9474-7F1A64596C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0053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+ box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to create pop-out text/content in the right-hand box. Resize the box as needed.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06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881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877724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2539-45D8-4D23-8F16-539C40C9F2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Gray background for content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slide layout to add graphics with explanatory text. </a:t>
            </a:r>
          </a:p>
          <a:p>
            <a:r>
              <a:rPr lang="en-US" sz="1000" dirty="0">
                <a:solidFill>
                  <a:prstClr val="black"/>
                </a:solidFill>
              </a:rPr>
              <a:t>The text placeholder can be moved as needed.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032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68E-FC1E-4DEA-A305-A68373A544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2 Content Areas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8665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9607-7C9B-4966-AC93-DB9D5A75A9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3 Content Areas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773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3D5B-AABA-46DF-B8D8-D51BA5C906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884862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Disclaimer</a:t>
            </a:r>
          </a:p>
          <a:p>
            <a:r>
              <a:rPr lang="en-US" sz="1000" dirty="0">
                <a:solidFill>
                  <a:prstClr val="black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8507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794415"/>
            <a:ext cx="11367253" cy="3877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4976-E247-4F12-B8A0-E836FD16F6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2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2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7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Remove subtitle placeholder if not needed. </a:t>
            </a:r>
          </a:p>
          <a:p>
            <a:pPr algn="l"/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28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677-A264-487F-BFA2-93020AE50A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Content – 2 columns </a:t>
            </a:r>
          </a:p>
          <a:p>
            <a:r>
              <a:rPr lang="en-US" sz="1000" dirty="0">
                <a:solidFill>
                  <a:prstClr val="black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187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F841-6235-4FA8-A7E0-27FBA90079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Title Only</a:t>
            </a:r>
          </a:p>
          <a:p>
            <a:r>
              <a:rPr lang="en-US" sz="1000" dirty="0">
                <a:solidFill>
                  <a:prstClr val="black"/>
                </a:solidFill>
              </a:rPr>
              <a:t>Use to create freehand content within the grid.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8459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7554-99E7-4203-9A7A-72D68496A8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Blank</a:t>
            </a:r>
          </a:p>
          <a:p>
            <a:r>
              <a:rPr lang="en-US" sz="1000" dirty="0">
                <a:solidFill>
                  <a:prstClr val="black"/>
                </a:solidFill>
              </a:rPr>
              <a:t>A blank slide layout with no headline, subtitle or content placeholders.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9325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2" y="1371601"/>
            <a:ext cx="11379205" cy="4300539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776EE3-1EB4-49B2-A6F5-D859C7ED2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1000" b="1" dirty="0">
                <a:solidFill>
                  <a:prstClr val="black"/>
                </a:solidFill>
              </a:rPr>
              <a:t>Title and Content</a:t>
            </a:r>
          </a:p>
          <a:p>
            <a:r>
              <a:rPr lang="en-US" sz="1000" dirty="0">
                <a:solidFill>
                  <a:prstClr val="black"/>
                </a:solidFill>
              </a:rPr>
              <a:t>Headline and content layout.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lang="en-US" sz="1000" dirty="0">
                  <a:solidFill>
                    <a:prstClr val="black"/>
                  </a:solidFill>
                </a:rPr>
                <a:t>Only use </a:t>
              </a:r>
              <a:r>
                <a:rPr lang="en-US" sz="100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dirty="0">
                  <a:solidFill>
                    <a:prstClr val="black"/>
                  </a:solidFill>
                </a:rPr>
                <a:t>for key text high-lights, not shapes or charts. </a:t>
              </a:r>
              <a:br>
                <a:rPr lang="en-US" sz="1000" dirty="0">
                  <a:solidFill>
                    <a:prstClr val="black"/>
                  </a:solidFill>
                </a:rPr>
              </a:br>
              <a:r>
                <a:rPr lang="en-US" sz="1000" dirty="0">
                  <a:solidFill>
                    <a:prstClr val="black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890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5E1E-2555-4CA1-9EAD-0DA01543F6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482725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CC37-C65B-4878-B579-DDA3D8FED7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868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9B69-400D-4733-82C4-8AE56FA5FE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9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rectangular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 + Image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Click image icon to insert rectangular image.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13251" y="6889455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0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5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36725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A29B-B8EF-4138-8483-CE234D813311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4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1"/>
            <a:ext cx="11367253" cy="430015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EB8E-7651-4918-9182-71E0FD654744}" type="datetime1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395621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55230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192000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ndices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8580" y="6123840"/>
            <a:ext cx="1281426" cy="636375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Footer : 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tx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tx1"/>
                </a:solidFill>
              </a:rPr>
            </a:br>
            <a:r>
              <a:rPr lang="en-US" sz="1000" baseline="0" dirty="0">
                <a:solidFill>
                  <a:schemeClr val="tx1"/>
                </a:solidFill>
              </a:rPr>
              <a:t>Insert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14" name="Rectangle 113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36" name="Straight Arrow Connector 13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139" name="Rectangle 13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47" name="Rectangle 14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53" name="Rectangle 15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3" r:id="rId5"/>
    <p:sldLayoutId id="2147483676" r:id="rId6"/>
    <p:sldLayoutId id="2147483677" r:id="rId7"/>
    <p:sldLayoutId id="2147483678" r:id="rId8"/>
    <p:sldLayoutId id="2147483662" r:id="rId9"/>
    <p:sldLayoutId id="2147483664" r:id="rId10"/>
    <p:sldLayoutId id="2147483691" r:id="rId11"/>
    <p:sldLayoutId id="2147483682" r:id="rId12"/>
    <p:sldLayoutId id="2147483668" r:id="rId13"/>
    <p:sldLayoutId id="2147483697" r:id="rId14"/>
    <p:sldLayoutId id="2147483693" r:id="rId15"/>
    <p:sldLayoutId id="2147483683" r:id="rId16"/>
    <p:sldLayoutId id="2147483698" r:id="rId17"/>
    <p:sldLayoutId id="2147483690" r:id="rId18"/>
    <p:sldLayoutId id="2147483699" r:id="rId19"/>
    <p:sldLayoutId id="2147483688" r:id="rId20"/>
    <p:sldLayoutId id="2147483692" r:id="rId21"/>
    <p:sldLayoutId id="2147483695" r:id="rId22"/>
    <p:sldLayoutId id="2147483665" r:id="rId23"/>
    <p:sldLayoutId id="2147483694" r:id="rId24"/>
    <p:sldLayoutId id="2147483681" r:id="rId25"/>
    <p:sldLayoutId id="2147483684" r:id="rId26"/>
    <p:sldLayoutId id="2147483686" r:id="rId27"/>
    <p:sldLayoutId id="2147483666" r:id="rId28"/>
    <p:sldLayoutId id="2147483667" r:id="rId29"/>
    <p:sldLayoutId id="2147483689" r:id="rId30"/>
    <p:sldLayoutId id="2147483700" r:id="rId31"/>
    <p:sldLayoutId id="2147483670" r:id="rId32"/>
    <p:sldLayoutId id="2147483671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6" userDrawn="1">
          <p15:clr>
            <a:srgbClr val="A4A3A4"/>
          </p15:clr>
        </p15:guide>
        <p15:guide id="7" orient="horz" pos="3837" userDrawn="1">
          <p15:clr>
            <a:srgbClr val="F26B43"/>
          </p15:clr>
        </p15:guide>
        <p15:guide id="8" orient="horz" pos="4190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3" userDrawn="1">
          <p15:clr>
            <a:srgbClr val="F26B43"/>
          </p15:clr>
        </p15:guide>
        <p15:guide id="12" orient="horz" pos="357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1"/>
            <a:ext cx="11367253" cy="430015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7ECF-43DE-4093-8DB0-96794ED6FC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 change, turn on or off footer: Inset &gt; Header &amp; Footer &gt; Enter / change text &gt; Click Apply All.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5230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srgbClr val="DCDCDC">
                    <a:lumMod val="75000"/>
                  </a:srgb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DCDCDC">
                    <a:lumMod val="75000"/>
                  </a:srgb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endParaRPr lang="en-US" sz="10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ndices"/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08580" y="6123840"/>
            <a:ext cx="1281426" cy="636375"/>
          </a:xfrm>
          <a:prstGeom prst="rect">
            <a:avLst/>
          </a:prstGeom>
        </p:spPr>
      </p:pic>
      <p:sp>
        <p:nvSpPr>
          <p:cNvPr id="82" name="Rectangle 81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prstClr val="black"/>
              </a:solidFill>
            </a:endParaRPr>
          </a:p>
        </p:txBody>
      </p:sp>
      <p:cxnSp>
        <p:nvCxnSpPr>
          <p:cNvPr id="107" name="Straight Connector 10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r>
              <a:rPr lang="en-US" sz="1000" b="1" dirty="0">
                <a:solidFill>
                  <a:prstClr val="black"/>
                </a:solidFill>
              </a:rPr>
              <a:t>Footer : 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dirty="0">
                <a:solidFill>
                  <a:prstClr val="black"/>
                </a:solidFill>
              </a:rPr>
              <a:t>urn on or off footer by using 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Insert </a:t>
            </a:r>
            <a:r>
              <a:rPr lang="en-US" sz="1000" dirty="0">
                <a:solidFill>
                  <a:prstClr val="black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Data color order: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14" name="Rectangle 113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7123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t-BR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rgbClr val="6A035C"/>
                </a:solidFill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34" name="TextBox 13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35" name="Group 13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36" name="Straight Arrow Connector 13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139" name="Rectangle 13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47" name="Rectangle 14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53" name="Rectangle 15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prstClr val="white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nl-NL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" kern="0" dirty="0">
                <a:solidFill>
                  <a:sysClr val="windowText" lastClr="000000"/>
                </a:solidFill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34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6" userDrawn="1">
          <p15:clr>
            <a:srgbClr val="A4A3A4"/>
          </p15:clr>
        </p15:guide>
        <p15:guide id="7" orient="horz" pos="3837" userDrawn="1">
          <p15:clr>
            <a:srgbClr val="F26B43"/>
          </p15:clr>
        </p15:guide>
        <p15:guide id="8" orient="horz" pos="4190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3" userDrawn="1">
          <p15:clr>
            <a:srgbClr val="F26B43"/>
          </p15:clr>
        </p15:guide>
        <p15:guide id="12" orient="horz" pos="357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earch/?isAutomated=0&amp;isOfficial=0&amp;page=1&amp;pullCount=0&amp;q=java&amp;starCount=0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ws-activate-startup-blog/a-better-dev-test-experience-docker-and-aws-291da5ab1238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security/security/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Docker/docker-101-introduction-to-docker" TargetMode="External"/><Relationship Id="rId3" Type="http://schemas.openxmlformats.org/officeDocument/2006/relationships/hyperlink" Target="https://medium.com/aws-activate-startup-blog/a-better-dev-test-experience-docker-and-aws-291da5ab1238" TargetMode="External"/><Relationship Id="rId7" Type="http://schemas.openxmlformats.org/officeDocument/2006/relationships/hyperlink" Target="http://slides.com/atbaker/docker-101#/" TargetMode="External"/><Relationship Id="rId2" Type="http://schemas.openxmlformats.org/officeDocument/2006/relationships/hyperlink" Target="https://medium.com/aws-activate-startup-blog/using-containers-to-build-a-microservices-architecture-6e1b8bacb7d1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docker.com/engine/security/security/" TargetMode="External"/><Relationship Id="rId5" Type="http://schemas.openxmlformats.org/officeDocument/2006/relationships/hyperlink" Target="https://blog.containership.io/k8svsdocker" TargetMode="External"/><Relationship Id="rId4" Type="http://schemas.openxmlformats.org/officeDocument/2006/relationships/hyperlink" Target="https://blog.containership.io/monolithisvsmicr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lvadorvillal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8.png"/><Relationship Id="rId4" Type="http://schemas.openxmlformats.org/officeDocument/2006/relationships/hyperlink" Target="http://salvador-villalon.appsp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what-container/package_softwa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what-docker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ntainership.io/k8svsdocker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41926"/>
            <a:ext cx="7231529" cy="2576289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Docker Project Presentation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2078779"/>
            <a:ext cx="7207623" cy="1181195"/>
          </a:xfrm>
        </p:spPr>
        <p:txBody>
          <a:bodyPr/>
          <a:lstStyle/>
          <a:p>
            <a:r>
              <a:rPr lang="en-US" sz="2400" dirty="0" smtClean="0">
                <a:latin typeface="Gill Sans MT" panose="020B0502020104020203" pitchFamily="34" charset="0"/>
              </a:rPr>
              <a:t>An introduction to Docker and Containers based on what I learned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11480" y="4052830"/>
            <a:ext cx="7231529" cy="896287"/>
          </a:xfrm>
        </p:spPr>
        <p:txBody>
          <a:bodyPr/>
          <a:lstStyle/>
          <a:p>
            <a:r>
              <a:rPr lang="en-US" sz="1400" dirty="0" smtClean="0">
                <a:latin typeface="Gill Sans MT" panose="020B0502020104020203" pitchFamily="34" charset="0"/>
              </a:rPr>
              <a:t>Salvador Villalon</a:t>
            </a:r>
          </a:p>
          <a:p>
            <a:r>
              <a:rPr lang="en-US" sz="1400" dirty="0" smtClean="0">
                <a:latin typeface="Gill Sans MT" panose="020B0502020104020203" pitchFamily="34" charset="0"/>
              </a:rPr>
              <a:t>Software Development Intern</a:t>
            </a:r>
          </a:p>
          <a:p>
            <a:r>
              <a:rPr lang="en-US" sz="1400" dirty="0" smtClean="0">
                <a:latin typeface="Gill Sans MT" panose="020B0502020104020203" pitchFamily="34" charset="0"/>
              </a:rPr>
              <a:t>S&amp;P Dow Jones Indices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200" dirty="0" smtClean="0">
                <a:latin typeface="Gill Sans MT" panose="020B0502020104020203" pitchFamily="34" charset="0"/>
              </a:rPr>
              <a:t>July 20, 2018</a:t>
            </a:r>
            <a:endParaRPr lang="en-US" sz="1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Docker Hub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80"/>
            <a:ext cx="11367253" cy="951996"/>
          </a:xfrm>
        </p:spPr>
        <p:txBody>
          <a:bodyPr/>
          <a:lstStyle/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ill Sans MT" panose="020B0502020104020203" pitchFamily="34" charset="0"/>
              </a:rPr>
              <a:t>Docker Hub is </a:t>
            </a:r>
            <a:r>
              <a:rPr lang="en-US" sz="2000" dirty="0">
                <a:latin typeface="Gill Sans MT" panose="020B0502020104020203" pitchFamily="34" charset="0"/>
              </a:rPr>
              <a:t>a cloud-based repository. </a:t>
            </a:r>
            <a:r>
              <a:rPr lang="en-US" sz="2000" dirty="0" smtClean="0">
                <a:latin typeface="Gill Sans MT" panose="020B0502020104020203" pitchFamily="34" charset="0"/>
              </a:rPr>
              <a:t> </a:t>
            </a:r>
            <a:r>
              <a:rPr lang="en-US" sz="2000" dirty="0" smtClean="0">
                <a:latin typeface="Gill Sans MT" panose="020B0502020104020203" pitchFamily="34" charset="0"/>
                <a:hlinkClick r:id="rId2"/>
              </a:rPr>
              <a:t>https</a:t>
            </a:r>
            <a:r>
              <a:rPr lang="en-US" sz="2000" dirty="0">
                <a:latin typeface="Gill Sans MT" panose="020B0502020104020203" pitchFamily="34" charset="0"/>
                <a:hlinkClick r:id="rId2"/>
              </a:rPr>
              <a:t>://hub.docker.com</a:t>
            </a:r>
            <a:r>
              <a:rPr lang="en-US" sz="2000" dirty="0">
                <a:latin typeface="Gill Sans MT" panose="020B0502020104020203" pitchFamily="34" charset="0"/>
              </a:rPr>
              <a:t>/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Gill Sans MT" panose="020B0502020104020203" pitchFamily="34" charset="0"/>
              </a:rPr>
              <a:t>You </a:t>
            </a:r>
            <a:r>
              <a:rPr lang="en-US" sz="2000" dirty="0">
                <a:latin typeface="Gill Sans MT" panose="020B0502020104020203" pitchFamily="34" charset="0"/>
              </a:rPr>
              <a:t>can think of it like GitHub for Docker Images. You can use Docker Hub to store and distribute the container images you build.</a:t>
            </a:r>
          </a:p>
          <a:p>
            <a:endParaRPr lang="en-US" sz="2800" dirty="0" smtClean="0"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sv-SE" sz="28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en-US" sz="26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99831" y="2530712"/>
            <a:ext cx="10902153" cy="155360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numCol="2" rtlCol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362" y="2206507"/>
            <a:ext cx="6717074" cy="4111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831" y="3622655"/>
            <a:ext cx="363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You can search for all kinds of images, such as Python, Java, Kafka and many more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Docker Terms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883351"/>
            <a:ext cx="11367253" cy="533456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Docker </a:t>
            </a:r>
            <a:r>
              <a:rPr lang="en-US" dirty="0" smtClean="0">
                <a:latin typeface="Gill Sans MT" panose="020B0502020104020203" pitchFamily="34" charset="0"/>
              </a:rPr>
              <a:t>Image 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Build component of a container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This template is needed to create a </a:t>
            </a:r>
            <a:r>
              <a:rPr lang="en-US" dirty="0" smtClean="0">
                <a:latin typeface="Gill Sans MT" panose="020B0502020104020203" pitchFamily="34" charset="0"/>
              </a:rPr>
              <a:t>container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Registries</a:t>
            </a:r>
            <a:endParaRPr lang="en-US" sz="2200" dirty="0">
              <a:latin typeface="Gill Sans MT" panose="020B0502020104020203" pitchFamily="34" charset="0"/>
            </a:endParaRP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Used to store images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Registries can be local or remote (Remote Registry = Docker Hub) 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Docker first looks at the image in the local registry, if not it will find it in the remote </a:t>
            </a:r>
            <a:r>
              <a:rPr lang="en-US" dirty="0" smtClean="0">
                <a:latin typeface="Gill Sans MT" panose="020B0502020104020203" pitchFamily="34" charset="0"/>
              </a:rPr>
              <a:t>registry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ill Sans MT" panose="020B0502020104020203" pitchFamily="34" charset="0"/>
              </a:rPr>
              <a:t>Container</a:t>
            </a:r>
            <a:endParaRPr lang="en-US" sz="2000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Running instance of an </a:t>
            </a:r>
            <a:r>
              <a:rPr lang="en-US" dirty="0" smtClean="0">
                <a:latin typeface="Gill Sans MT" panose="020B0502020104020203" pitchFamily="34" charset="0"/>
              </a:rPr>
              <a:t>image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Docker uses containers to execute and run the software contained in the image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Gill Sans MT" panose="020B0502020104020203" pitchFamily="34" charset="0"/>
              </a:rPr>
              <a:t>Dockerfile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lvl="1"/>
            <a:r>
              <a:rPr lang="en-US" dirty="0" err="1" smtClean="0">
                <a:latin typeface="Gill Sans MT" panose="020B0502020104020203" pitchFamily="34" charset="0"/>
              </a:rPr>
              <a:t>Dockerfile</a:t>
            </a:r>
            <a:r>
              <a:rPr lang="en-US" dirty="0" smtClean="0">
                <a:latin typeface="Gill Sans MT" panose="020B0502020104020203" pitchFamily="34" charset="0"/>
              </a:rPr>
              <a:t> can be tracked and distributed using a version control system</a:t>
            </a:r>
          </a:p>
          <a:p>
            <a:pPr lvl="1"/>
            <a:r>
              <a:rPr lang="en-US" dirty="0" err="1" smtClean="0">
                <a:latin typeface="Gill Sans MT" panose="020B0502020104020203" pitchFamily="34" charset="0"/>
              </a:rPr>
              <a:t>Dockerfile</a:t>
            </a:r>
            <a:r>
              <a:rPr lang="en-US" dirty="0" smtClean="0">
                <a:latin typeface="Gill Sans MT" panose="020B0502020104020203" pitchFamily="34" charset="0"/>
              </a:rPr>
              <a:t> is the build file for an image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endParaRPr lang="en-US" dirty="0" smtClean="0"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sv-SE" sz="28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en-US" sz="26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63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Docker Terms Continue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79"/>
            <a:ext cx="11367253" cy="5054865"/>
          </a:xfrm>
        </p:spPr>
        <p:txBody>
          <a:bodyPr/>
          <a:lstStyle/>
          <a:p>
            <a:r>
              <a:rPr lang="en-US" sz="2200" dirty="0">
                <a:latin typeface="Gill Sans MT" panose="020B0502020104020203" pitchFamily="34" charset="0"/>
              </a:rPr>
              <a:t>Docker Daemon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Responsible for managing images and running </a:t>
            </a:r>
            <a:r>
              <a:rPr lang="en-US" dirty="0" smtClean="0">
                <a:latin typeface="Gill Sans MT" panose="020B0502020104020203" pitchFamily="34" charset="0"/>
              </a:rPr>
              <a:t>containers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Docker Client 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Issues commands to the </a:t>
            </a:r>
            <a:r>
              <a:rPr lang="en-US" dirty="0" smtClean="0">
                <a:latin typeface="Gill Sans MT" panose="020B0502020104020203" pitchFamily="34" charset="0"/>
              </a:rPr>
              <a:t>Daemon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endParaRPr lang="en-US" sz="2000" dirty="0" smtClean="0">
              <a:latin typeface="Gill Sans MT" panose="020B0502020104020203" pitchFamily="34" charset="0"/>
            </a:endParaRP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lvl="1"/>
            <a:endParaRPr lang="en-US" sz="2000" dirty="0" smtClean="0">
              <a:latin typeface="Gill Sans MT" panose="020B0502020104020203" pitchFamily="34" charset="0"/>
            </a:endParaRP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183769" lvl="1" indent="0">
              <a:buNone/>
            </a:pPr>
            <a:endParaRPr lang="en-US" sz="2000" dirty="0" smtClean="0">
              <a:solidFill>
                <a:schemeClr val="accent2">
                  <a:lumMod val="90000"/>
                  <a:lumOff val="10000"/>
                </a:schemeClr>
              </a:solidFill>
              <a:latin typeface="Gill Sans MT" panose="020B0502020104020203" pitchFamily="34" charset="0"/>
            </a:endParaRPr>
          </a:p>
          <a:p>
            <a:pPr marL="183769" lvl="1" indent="0">
              <a:buNone/>
            </a:pPr>
            <a:endParaRPr lang="en-US" sz="2000" dirty="0" smtClean="0">
              <a:solidFill>
                <a:schemeClr val="accent2">
                  <a:lumMod val="90000"/>
                  <a:lumOff val="10000"/>
                </a:schemeClr>
              </a:solidFill>
              <a:latin typeface="Gill Sans MT" panose="020B0502020104020203" pitchFamily="34" charset="0"/>
            </a:endParaRPr>
          </a:p>
          <a:p>
            <a:pPr marL="183769" lvl="1" indent="0">
              <a:buNone/>
            </a:pPr>
            <a:endParaRPr lang="en-US" sz="2000" dirty="0">
              <a:solidFill>
                <a:schemeClr val="accent2">
                  <a:lumMod val="90000"/>
                  <a:lumOff val="10000"/>
                </a:schemeClr>
              </a:solidFill>
              <a:latin typeface="Gill Sans MT" panose="020B0502020104020203" pitchFamily="34" charset="0"/>
            </a:endParaRPr>
          </a:p>
          <a:p>
            <a:pPr marL="183769" lvl="1" indent="0">
              <a:buNone/>
            </a:pPr>
            <a:r>
              <a:rPr lang="en-US" sz="20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20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20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Source:  </a:t>
            </a:r>
            <a:r>
              <a:rPr lang="en-US" sz="2000" dirty="0" smtClean="0">
                <a:latin typeface="Gill Sans MT" panose="020B0502020104020203" pitchFamily="34" charset="0"/>
                <a:hlinkClick r:id="rId2"/>
              </a:rPr>
              <a:t>https://medium.com/aws-activate-startup-blog/a-better-dev-test-experience-docker-and-aws-291da5ab1238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endParaRPr lang="en-US" dirty="0" smtClean="0"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sv-SE" sz="28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en-US" sz="26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99831" y="2530712"/>
            <a:ext cx="10902153" cy="155360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numCol="2" rtlCol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Facts About Docker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79"/>
            <a:ext cx="11367253" cy="4947287"/>
          </a:xfrm>
        </p:spPr>
        <p:txBody>
          <a:bodyPr/>
          <a:lstStyle/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ill Sans MT" panose="020B0502020104020203" pitchFamily="34" charset="0"/>
              </a:rPr>
              <a:t>Docker </a:t>
            </a:r>
            <a:r>
              <a:rPr lang="en-US" sz="2000" dirty="0">
                <a:latin typeface="Gill Sans MT" panose="020B0502020104020203" pitchFamily="34" charset="0"/>
              </a:rPr>
              <a:t>support in AWS Elastic </a:t>
            </a:r>
            <a:r>
              <a:rPr lang="en-US" sz="2000" dirty="0" smtClean="0">
                <a:latin typeface="Gill Sans MT" panose="020B0502020104020203" pitchFamily="34" charset="0"/>
              </a:rPr>
              <a:t>Beanstalk</a:t>
            </a:r>
          </a:p>
          <a:p>
            <a:r>
              <a:rPr lang="en-US" dirty="0">
                <a:latin typeface="Gill Sans MT" panose="020B0502020104020203" pitchFamily="34" charset="0"/>
              </a:rPr>
              <a:t>Docker containers are, by default, quite secure; especially if you run your processes as non-privileged users inside the container.</a:t>
            </a:r>
          </a:p>
          <a:p>
            <a:r>
              <a:rPr lang="en-US" dirty="0">
                <a:latin typeface="Gill Sans MT" panose="020B0502020104020203" pitchFamily="34" charset="0"/>
              </a:rPr>
              <a:t>You can add an extra layer of safety by enabling </a:t>
            </a:r>
            <a:r>
              <a:rPr lang="en-US" dirty="0" err="1">
                <a:latin typeface="Gill Sans MT" panose="020B0502020104020203" pitchFamily="34" charset="0"/>
              </a:rPr>
              <a:t>AppArmor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SELinux</a:t>
            </a:r>
            <a:r>
              <a:rPr lang="en-US" dirty="0">
                <a:latin typeface="Gill Sans MT" panose="020B0502020104020203" pitchFamily="34" charset="0"/>
              </a:rPr>
              <a:t>, GRSEC, or another appropriate hardening system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None/>
            </a:pPr>
            <a:endParaRPr lang="en-US" sz="2000" dirty="0" smtClean="0">
              <a:solidFill>
                <a:schemeClr val="accent2">
                  <a:lumMod val="90000"/>
                  <a:lumOff val="10000"/>
                </a:schemeClr>
              </a:solidFill>
              <a:latin typeface="Gill Sans MT" panose="020B0502020104020203" pitchFamily="34" charset="0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Source</a:t>
            </a:r>
            <a:r>
              <a:rPr lang="en-US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:  </a:t>
            </a:r>
            <a:r>
              <a:rPr lang="en-US" sz="2000" dirty="0">
                <a:latin typeface="Gill Sans MT" panose="020B0502020104020203" pitchFamily="34" charset="0"/>
                <a:hlinkClick r:id="rId2"/>
              </a:rPr>
              <a:t>https://docs.docker.com/engine/security/security/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Gill Sans MT" panose="020B0502020104020203" pitchFamily="34" charset="0"/>
            </a:endParaRPr>
          </a:p>
          <a:p>
            <a:endParaRPr lang="en-US" sz="2800" dirty="0" smtClean="0"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sv-SE" sz="28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en-US" sz="26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99831" y="2530712"/>
            <a:ext cx="10902153" cy="155360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numCol="2" rtlCol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Sources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79"/>
            <a:ext cx="11367253" cy="5668049"/>
          </a:xfrm>
        </p:spPr>
        <p:txBody>
          <a:bodyPr/>
          <a:lstStyle/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hlinkClick r:id="rId2"/>
              </a:rPr>
              <a:t>https://</a:t>
            </a:r>
            <a:r>
              <a:rPr lang="en-US" sz="2000" dirty="0" smtClean="0">
                <a:latin typeface="Gill Sans MT" panose="020B0502020104020203" pitchFamily="34" charset="0"/>
                <a:hlinkClick r:id="rId2"/>
              </a:rPr>
              <a:t>medium.com/aws-activate-startup-blog/using-containers-to-build-a-microservices-architecture-6e1b8bacb7d1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hlinkClick r:id="rId3"/>
              </a:rPr>
              <a:t>https://</a:t>
            </a:r>
            <a:r>
              <a:rPr lang="en-US" sz="2000" dirty="0" smtClean="0">
                <a:latin typeface="Gill Sans MT" panose="020B0502020104020203" pitchFamily="34" charset="0"/>
                <a:hlinkClick r:id="rId3"/>
              </a:rPr>
              <a:t>medium.com/aws-activate-startup-blog/a-better-dev-test-experience-docker-and-aws-291da5ab1238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hlinkClick r:id="rId4"/>
              </a:rPr>
              <a:t>https://</a:t>
            </a:r>
            <a:r>
              <a:rPr lang="en-US" sz="2000" dirty="0" smtClean="0">
                <a:latin typeface="Gill Sans MT" panose="020B0502020104020203" pitchFamily="34" charset="0"/>
                <a:hlinkClick r:id="rId4"/>
              </a:rPr>
              <a:t>blog.containership.io/monolithisvsmicro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hlinkClick r:id="rId5"/>
              </a:rPr>
              <a:t>https://</a:t>
            </a:r>
            <a:r>
              <a:rPr lang="en-US" sz="2000" dirty="0" smtClean="0">
                <a:latin typeface="Gill Sans MT" panose="020B0502020104020203" pitchFamily="34" charset="0"/>
                <a:hlinkClick r:id="rId5"/>
              </a:rPr>
              <a:t>blog.containership.io/k8svsdocker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hlinkClick r:id="rId6"/>
              </a:rPr>
              <a:t>https://docs.docker.com/engine/security/security</a:t>
            </a:r>
            <a:r>
              <a:rPr lang="en-US" sz="2000" dirty="0" smtClean="0">
                <a:latin typeface="Gill Sans MT" panose="020B0502020104020203" pitchFamily="34" charset="0"/>
                <a:hlinkClick r:id="rId6"/>
              </a:rPr>
              <a:t>/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hlinkClick r:id="rId7"/>
              </a:rPr>
              <a:t>http://slides.com/atbaker/docker-101</a:t>
            </a:r>
            <a:r>
              <a:rPr lang="en-US" sz="2000" dirty="0" smtClean="0">
                <a:latin typeface="Gill Sans MT" panose="020B0502020104020203" pitchFamily="34" charset="0"/>
                <a:hlinkClick r:id="rId7"/>
              </a:rPr>
              <a:t>#/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169863" lvl="1" indent="-169863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  <a:hlinkClick r:id="rId8"/>
              </a:rPr>
              <a:t>https://</a:t>
            </a:r>
            <a:r>
              <a:rPr lang="en-US" sz="2000" dirty="0" smtClean="0">
                <a:latin typeface="Gill Sans MT" panose="020B0502020104020203" pitchFamily="34" charset="0"/>
                <a:hlinkClick r:id="rId8"/>
              </a:rPr>
              <a:t>www.slideshare.net/Docker/docker-101-introduction-to-docker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endParaRPr lang="en-US" sz="2800" dirty="0" smtClean="0"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sv-SE" sz="28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marL="233362" lvl="1" indent="0">
              <a:buNone/>
            </a:pPr>
            <a:endParaRPr lang="en-US" sz="26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67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821133"/>
            <a:ext cx="6234545" cy="121573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Shape 141">
            <a:extLst>
              <a:ext uri="{FF2B5EF4-FFF2-40B4-BE49-F238E27FC236}">
                <a16:creationId xmlns="" xmlns:a16="http://schemas.microsoft.com/office/drawing/2014/main" id="{8E7A6DA5-D860-48C9-BCE5-DA83714C95AA}"/>
              </a:ext>
            </a:extLst>
          </p:cNvPr>
          <p:cNvCxnSpPr>
            <a:cxnSpLocks/>
          </p:cNvCxnSpPr>
          <p:nvPr/>
        </p:nvCxnSpPr>
        <p:spPr>
          <a:xfrm>
            <a:off x="645414" y="374805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28727087-891F-416E-9313-40626FD9C28B}"/>
              </a:ext>
            </a:extLst>
          </p:cNvPr>
          <p:cNvSpPr txBox="1">
            <a:spLocks/>
          </p:cNvSpPr>
          <p:nvPr/>
        </p:nvSpPr>
        <p:spPr>
          <a:xfrm>
            <a:off x="5300541" y="3845613"/>
            <a:ext cx="7231529" cy="1852370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prstClr val="black"/>
                </a:solidFill>
              </a:rPr>
              <a:t>Contact Info</a:t>
            </a:r>
          </a:p>
          <a:p>
            <a:r>
              <a:rPr lang="en-US" dirty="0">
                <a:solidFill>
                  <a:prstClr val="black"/>
                </a:solidFill>
              </a:rPr>
              <a:t>LinkedIn: </a:t>
            </a:r>
            <a:r>
              <a:rPr lang="en-US" dirty="0">
                <a:solidFill>
                  <a:prstClr val="black"/>
                </a:solidFill>
                <a:hlinkClick r:id="rId3"/>
              </a:rPr>
              <a:t>https://www.linkedin.com/in/salvadorvillalon/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Website: </a:t>
            </a:r>
            <a:r>
              <a:rPr lang="en-US" dirty="0">
                <a:solidFill>
                  <a:prstClr val="black"/>
                </a:solidFill>
                <a:hlinkClick r:id="rId4"/>
              </a:rPr>
              <a:t>http://salvador-villalon.appspot.com/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Email: salvador.villalon@spglobal.com</a:t>
            </a:r>
          </a:p>
          <a:p>
            <a:endParaRPr lang="en-US" dirty="0">
              <a:solidFill>
                <a:prstClr val="black"/>
              </a:solidFill>
              <a:hlinkClick r:id="rId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4049E27-C8D8-49A7-B8BC-D5FC1E9D0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93" y="3745957"/>
            <a:ext cx="4414285" cy="1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What are Containers?	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9831" y="1110340"/>
            <a:ext cx="11367253" cy="4989245"/>
          </a:xfrm>
          <a:solidFill>
            <a:schemeClr val="lt1"/>
          </a:solidFill>
        </p:spPr>
        <p:txBody>
          <a:bodyPr/>
          <a:lstStyle/>
          <a:p>
            <a:pPr lvl="0"/>
            <a:r>
              <a:rPr lang="en-US" sz="2400" dirty="0">
                <a:latin typeface="Gill Sans MT" panose="020B0502020104020203" pitchFamily="34" charset="0"/>
              </a:rPr>
              <a:t>A </a:t>
            </a:r>
            <a:r>
              <a:rPr lang="en-US" sz="2400" b="1" i="1" dirty="0">
                <a:solidFill>
                  <a:srgbClr val="D6002A"/>
                </a:solidFill>
                <a:latin typeface="Gill Sans MT" panose="020B0502020104020203" pitchFamily="34" charset="0"/>
              </a:rPr>
              <a:t>container</a:t>
            </a:r>
            <a:r>
              <a:rPr lang="en-US" sz="2400" dirty="0">
                <a:latin typeface="Gill Sans MT" panose="020B0502020104020203" pitchFamily="34" charset="0"/>
              </a:rPr>
              <a:t> image is a lightweight, stand-alone, executable package of a piece of software that </a:t>
            </a:r>
            <a:r>
              <a:rPr lang="en-US" sz="2400" b="1" i="1" dirty="0">
                <a:solidFill>
                  <a:srgbClr val="D6002A"/>
                </a:solidFill>
                <a:latin typeface="Gill Sans MT" panose="020B0502020104020203" pitchFamily="34" charset="0"/>
              </a:rPr>
              <a:t>includes everything needed to run it: code, runtime, system tools, system libraries, settings.</a:t>
            </a:r>
            <a:r>
              <a:rPr lang="en-US" sz="2400" dirty="0">
                <a:solidFill>
                  <a:srgbClr val="D6002A"/>
                </a:solidFill>
                <a:latin typeface="Gill Sans MT" panose="020B0502020104020203" pitchFamily="34" charset="0"/>
              </a:rPr>
              <a:t> </a:t>
            </a:r>
            <a:r>
              <a:rPr lang="en-US" sz="2400" dirty="0" smtClean="0">
                <a:solidFill>
                  <a:srgbClr val="D6002A"/>
                </a:solidFill>
                <a:latin typeface="Gill Sans MT" panose="020B0502020104020203" pitchFamily="34" charset="0"/>
              </a:rPr>
              <a:t/>
            </a:r>
            <a:br>
              <a:rPr lang="en-US" sz="2400" dirty="0" smtClean="0">
                <a:solidFill>
                  <a:srgbClr val="D6002A"/>
                </a:solidFill>
                <a:latin typeface="Gill Sans MT" panose="020B0502020104020203" pitchFamily="34" charset="0"/>
              </a:rPr>
            </a:br>
            <a:endParaRPr lang="en-US" sz="2800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lvl="0"/>
            <a:r>
              <a:rPr lang="en-US" sz="2800" dirty="0" smtClean="0">
                <a:latin typeface="Gill Sans MT" panose="020B0502020104020203" pitchFamily="34" charset="0"/>
              </a:rPr>
              <a:t>Containers </a:t>
            </a:r>
            <a:r>
              <a:rPr lang="en-US" sz="2800" b="1" i="1" dirty="0" smtClean="0">
                <a:solidFill>
                  <a:srgbClr val="D6002A"/>
                </a:solidFill>
                <a:latin typeface="Gill Sans MT" panose="020B0502020104020203" pitchFamily="34" charset="0"/>
              </a:rPr>
              <a:t>isolate software from its surroundings, </a:t>
            </a:r>
          </a:p>
          <a:p>
            <a:pPr lvl="1"/>
            <a:r>
              <a:rPr lang="en-US" sz="2400" dirty="0" smtClean="0">
                <a:latin typeface="Gill Sans MT" panose="020B0502020104020203" pitchFamily="34" charset="0"/>
              </a:rPr>
              <a:t>For </a:t>
            </a:r>
            <a:r>
              <a:rPr lang="en-US" sz="2400" dirty="0">
                <a:latin typeface="Gill Sans MT" panose="020B0502020104020203" pitchFamily="34" charset="0"/>
              </a:rPr>
              <a:t>example differences between development and staging environments and help reduce conflicts between teams running different software on the same infrastructure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  <a:br>
              <a:rPr lang="en-US" sz="2400" dirty="0" smtClean="0">
                <a:latin typeface="Gill Sans MT" panose="020B0502020104020203" pitchFamily="34" charset="0"/>
              </a:rPr>
            </a:br>
            <a:endParaRPr lang="en-US" sz="2400" dirty="0">
              <a:latin typeface="Gill Sans MT" panose="020B0502020104020203" pitchFamily="34" charset="0"/>
            </a:endParaRPr>
          </a:p>
          <a:p>
            <a:r>
              <a:rPr lang="en-US" sz="2800" dirty="0" smtClean="0">
                <a:latin typeface="Gill Sans MT" panose="020B0502020104020203" pitchFamily="34" charset="0"/>
              </a:rPr>
              <a:t>Main Idea:</a:t>
            </a:r>
            <a:endParaRPr lang="en-US" sz="3200" dirty="0">
              <a:latin typeface="Gill Sans MT" panose="020B0502020104020203" pitchFamily="34" charset="0"/>
            </a:endParaRPr>
          </a:p>
          <a:p>
            <a:pPr lvl="1"/>
            <a:r>
              <a:rPr lang="en-US" sz="2400" dirty="0" smtClean="0">
                <a:latin typeface="Gill Sans MT" panose="020B0502020104020203" pitchFamily="34" charset="0"/>
              </a:rPr>
              <a:t>A container contains all the necessary information you need to run the program</a:t>
            </a:r>
          </a:p>
          <a:p>
            <a:pPr marL="183769" lvl="1" indent="0">
              <a:buNone/>
            </a:pPr>
            <a:r>
              <a:rPr lang="en-US" dirty="0">
                <a:latin typeface="Gill Sans MT" panose="020B0502020104020203" pitchFamily="34" charset="0"/>
              </a:rPr>
              <a:t/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sz="20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Source</a:t>
            </a:r>
            <a:r>
              <a:rPr lang="en-US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US" sz="2000" u="sng" dirty="0">
                <a:solidFill>
                  <a:schemeClr val="accent2"/>
                </a:solidFill>
                <a:latin typeface="Gill Sans MT" panose="020B0502020104020203" pitchFamily="34" charset="0"/>
                <a:hlinkClick r:id="rId2"/>
              </a:rPr>
              <a:t>https://www.docker.com/what-container</a:t>
            </a:r>
            <a:endParaRPr lang="en-US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pPr marL="183769" lvl="1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hape 106"/>
          <p:cNvCxnSpPr/>
          <p:nvPr/>
        </p:nvCxnSpPr>
        <p:spPr>
          <a:xfrm>
            <a:off x="399831" y="885116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62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What are Containers?	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99" y="1170623"/>
            <a:ext cx="7708654" cy="4300537"/>
          </a:xfrm>
          <a:solidFill>
            <a:schemeClr val="lt1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hape 106"/>
          <p:cNvCxnSpPr/>
          <p:nvPr/>
        </p:nvCxnSpPr>
        <p:spPr>
          <a:xfrm>
            <a:off x="399831" y="885116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90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What is Docker?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88571"/>
            <a:ext cx="11367253" cy="5043287"/>
          </a:xfrm>
        </p:spPr>
        <p:txBody>
          <a:bodyPr/>
          <a:lstStyle/>
          <a:p>
            <a:pPr lvl="0"/>
            <a:r>
              <a:rPr lang="en-US" sz="6600" dirty="0" smtClean="0">
                <a:latin typeface="Gill Sans MT" panose="020B0502020104020203" pitchFamily="34" charset="0"/>
              </a:rPr>
              <a:t>Docker let us implement the  idea of Containers</a:t>
            </a:r>
          </a:p>
          <a:p>
            <a:pPr lvl="0"/>
            <a:endParaRPr lang="en-US" sz="6600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90000"/>
                  <a:lumOff val="10000"/>
                </a:schemeClr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90000"/>
                  <a:lumOff val="10000"/>
                </a:schemeClr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90000"/>
                  <a:lumOff val="10000"/>
                </a:schemeClr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Source</a:t>
            </a:r>
            <a:r>
              <a:rPr lang="en-US" sz="1800" dirty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US" sz="1800" u="sng" dirty="0">
                <a:solidFill>
                  <a:schemeClr val="accent2"/>
                </a:solidFill>
                <a:latin typeface="Gill Sans MT" panose="020B0502020104020203" pitchFamily="34" charset="0"/>
                <a:hlinkClick r:id="rId2"/>
              </a:rPr>
              <a:t>https://www.docker.com/what-docker</a:t>
            </a:r>
            <a:endParaRPr lang="en-US" sz="4800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29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How Docker Works?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88572"/>
            <a:ext cx="11367253" cy="5204652"/>
          </a:xfrm>
        </p:spPr>
        <p:txBody>
          <a:bodyPr/>
          <a:lstStyle/>
          <a:p>
            <a:pPr lvl="0"/>
            <a:r>
              <a:rPr lang="en-US" dirty="0">
                <a:solidFill>
                  <a:srgbClr val="D6002A"/>
                </a:solidFill>
                <a:latin typeface="Gill Sans MT" panose="020B0502020104020203" pitchFamily="34" charset="0"/>
              </a:rPr>
              <a:t>Linux containers </a:t>
            </a:r>
            <a:r>
              <a:rPr lang="en-US" dirty="0">
                <a:latin typeface="Gill Sans MT" panose="020B0502020104020203" pitchFamily="34" charset="0"/>
              </a:rPr>
              <a:t>can help mitigate many of these challenges with the </a:t>
            </a:r>
            <a:r>
              <a:rPr lang="en-US" dirty="0" err="1">
                <a:solidFill>
                  <a:srgbClr val="D6002A"/>
                </a:solidFill>
                <a:latin typeface="Gill Sans MT" panose="020B0502020104020203" pitchFamily="34" charset="0"/>
              </a:rPr>
              <a:t>microservices</a:t>
            </a:r>
            <a:r>
              <a:rPr lang="en-US" dirty="0">
                <a:solidFill>
                  <a:srgbClr val="D6002A"/>
                </a:solidFill>
                <a:latin typeface="Gill Sans MT" panose="020B0502020104020203" pitchFamily="34" charset="0"/>
              </a:rPr>
              <a:t> architecture</a:t>
            </a:r>
            <a:r>
              <a:rPr lang="en-US" dirty="0">
                <a:latin typeface="Gill Sans MT" panose="020B0502020104020203" pitchFamily="34" charset="0"/>
              </a:rPr>
              <a:t>. 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0"/>
            <a:r>
              <a:rPr lang="en-US" dirty="0" smtClean="0">
                <a:solidFill>
                  <a:srgbClr val="D6002A"/>
                </a:solidFill>
                <a:latin typeface="Gill Sans MT" panose="020B0502020104020203" pitchFamily="34" charset="0"/>
              </a:rPr>
              <a:t>Linux </a:t>
            </a:r>
            <a:r>
              <a:rPr lang="en-US" dirty="0">
                <a:solidFill>
                  <a:srgbClr val="D6002A"/>
                </a:solidFill>
                <a:latin typeface="Gill Sans MT" panose="020B0502020104020203" pitchFamily="34" charset="0"/>
              </a:rPr>
              <a:t>containers </a:t>
            </a:r>
            <a:r>
              <a:rPr lang="en-US" dirty="0">
                <a:latin typeface="Gill Sans MT" panose="020B0502020104020203" pitchFamily="34" charset="0"/>
              </a:rPr>
              <a:t>make use of </a:t>
            </a:r>
            <a:r>
              <a:rPr lang="en-US" dirty="0">
                <a:solidFill>
                  <a:srgbClr val="D6002A"/>
                </a:solidFill>
                <a:latin typeface="Gill Sans MT" panose="020B0502020104020203" pitchFamily="34" charset="0"/>
              </a:rPr>
              <a:t>kernel interfaces such as </a:t>
            </a:r>
            <a:r>
              <a:rPr lang="en-US" dirty="0" err="1">
                <a:solidFill>
                  <a:srgbClr val="D6002A"/>
                </a:solidFill>
                <a:latin typeface="Gill Sans MT" panose="020B0502020104020203" pitchFamily="34" charset="0"/>
              </a:rPr>
              <a:t>cnames</a:t>
            </a:r>
            <a:r>
              <a:rPr lang="en-US" dirty="0">
                <a:solidFill>
                  <a:srgbClr val="D6002A"/>
                </a:solidFill>
                <a:latin typeface="Gill Sans MT" panose="020B0502020104020203" pitchFamily="34" charset="0"/>
              </a:rPr>
              <a:t> and namespaces</a:t>
            </a:r>
            <a:r>
              <a:rPr lang="en-US" dirty="0">
                <a:latin typeface="Gill Sans MT" panose="020B0502020104020203" pitchFamily="34" charset="0"/>
              </a:rPr>
              <a:t>, which allow multiple containers to share the same kernel while running in complete isolation from one another. 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0"/>
            <a:r>
              <a:rPr lang="en-US" dirty="0" smtClean="0">
                <a:latin typeface="Gill Sans MT" panose="020B0502020104020203" pitchFamily="34" charset="0"/>
              </a:rPr>
              <a:t>The </a:t>
            </a:r>
            <a:r>
              <a:rPr lang="en-US" dirty="0">
                <a:latin typeface="Gill Sans MT" panose="020B0502020104020203" pitchFamily="34" charset="0"/>
              </a:rPr>
              <a:t>Docker execution environment uses a module called </a:t>
            </a:r>
            <a:r>
              <a:rPr lang="en-US" dirty="0" err="1">
                <a:latin typeface="Gill Sans MT" panose="020B0502020104020203" pitchFamily="34" charset="0"/>
              </a:rPr>
              <a:t>libcontainer</a:t>
            </a:r>
            <a:r>
              <a:rPr lang="en-US" dirty="0">
                <a:latin typeface="Gill Sans MT" panose="020B0502020104020203" pitchFamily="34" charset="0"/>
              </a:rPr>
              <a:t>, which standardizes these interfaces. </a:t>
            </a: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 smtClean="0">
              <a:latin typeface="Gill Sans MT" panose="020B0502020104020203" pitchFamily="34" charset="0"/>
            </a:endParaRPr>
          </a:p>
          <a:p>
            <a:pPr lvl="0"/>
            <a:r>
              <a:rPr lang="en-US" b="1" dirty="0">
                <a:latin typeface="Gill Sans MT" panose="020B0502020104020203" pitchFamily="34" charset="0"/>
              </a:rPr>
              <a:t>Docker and </a:t>
            </a:r>
            <a:r>
              <a:rPr lang="en-US" b="1" dirty="0" err="1">
                <a:latin typeface="Gill Sans MT" panose="020B0502020104020203" pitchFamily="34" charset="0"/>
              </a:rPr>
              <a:t>Microservices</a:t>
            </a:r>
            <a:endParaRPr lang="en-US" b="1" dirty="0" smtClean="0">
              <a:latin typeface="Gill Sans MT" panose="020B0502020104020203" pitchFamily="34" charset="0"/>
            </a:endParaRPr>
          </a:p>
          <a:p>
            <a:pPr marL="449453" lvl="2" indent="-285750">
              <a:spcBef>
                <a:spcPts val="1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Gill Sans MT" panose="020B0502020104020203" pitchFamily="34" charset="0"/>
              </a:rPr>
              <a:t>The isolation between containers running on the same host that makes deploying </a:t>
            </a:r>
            <a:r>
              <a:rPr lang="en-US" sz="1800" dirty="0" err="1">
                <a:latin typeface="Gill Sans MT" panose="020B0502020104020203" pitchFamily="34" charset="0"/>
              </a:rPr>
              <a:t>microservice</a:t>
            </a:r>
            <a:r>
              <a:rPr lang="en-US" sz="1800" dirty="0">
                <a:latin typeface="Gill Sans MT" panose="020B0502020104020203" pitchFamily="34" charset="0"/>
              </a:rPr>
              <a:t> code developed using different languages and frameworks very easy. </a:t>
            </a:r>
          </a:p>
          <a:p>
            <a:pPr marL="449453" lvl="2" indent="-285750">
              <a:spcBef>
                <a:spcPts val="12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latin typeface="Gill Sans MT" panose="020B0502020104020203" pitchFamily="34" charset="0"/>
              </a:rPr>
              <a:t>Using Docker, we could create a </a:t>
            </a:r>
            <a:r>
              <a:rPr lang="en-US" sz="1800" dirty="0" err="1">
                <a:latin typeface="Gill Sans MT" panose="020B0502020104020203" pitchFamily="34" charset="0"/>
              </a:rPr>
              <a:t>DockerFile</a:t>
            </a:r>
            <a:r>
              <a:rPr lang="en-US" sz="1800" dirty="0">
                <a:latin typeface="Gill Sans MT" panose="020B0502020104020203" pitchFamily="34" charset="0"/>
              </a:rPr>
              <a:t> describing all the language, framework, and library dependencies for that </a:t>
            </a:r>
            <a:r>
              <a:rPr lang="en-US" sz="1800" dirty="0" smtClean="0">
                <a:latin typeface="Gill Sans MT" panose="020B0502020104020203" pitchFamily="34" charset="0"/>
              </a:rPr>
              <a:t>service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dirty="0" smtClean="0">
                <a:latin typeface="Gill Sans MT" panose="020B0502020104020203" pitchFamily="34" charset="0"/>
              </a:rPr>
              <a:t/>
            </a:r>
            <a:br>
              <a:rPr lang="en-US" sz="2000" dirty="0" smtClean="0">
                <a:latin typeface="Gill Sans MT" panose="020B0502020104020203" pitchFamily="34" charset="0"/>
              </a:rPr>
            </a:br>
            <a:endParaRPr lang="en-US" sz="2000" dirty="0" smtClean="0">
              <a:latin typeface="Gill Sans MT" panose="020B0502020104020203" pitchFamily="34" charset="0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Source</a:t>
            </a:r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US" u="sng" dirty="0">
                <a:latin typeface="Gill Sans MT" panose="020B0502020104020203" pitchFamily="34" charset="0"/>
              </a:rPr>
              <a:t>https://</a:t>
            </a:r>
            <a:r>
              <a:rPr lang="en-US" u="sng" dirty="0" smtClean="0">
                <a:latin typeface="Gill Sans MT" panose="020B0502020104020203" pitchFamily="34" charset="0"/>
              </a:rPr>
              <a:t>medium.com/aws-activate-startup-blog/using-containers-to-build-a-microservices-architecture-6e1b8bacb7d1</a:t>
            </a:r>
            <a:endParaRPr lang="en-US" i="1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91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panose="020B0502020104020203" pitchFamily="34" charset="0"/>
              </a:rPr>
              <a:t>What is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80"/>
            <a:ext cx="11367253" cy="1288868"/>
          </a:xfrm>
        </p:spPr>
        <p:txBody>
          <a:bodyPr/>
          <a:lstStyle/>
          <a:p>
            <a:pPr lvl="0"/>
            <a:r>
              <a:rPr lang="en-US" sz="2800" dirty="0">
                <a:latin typeface="Gill Sans MT" panose="020B0502020104020203" pitchFamily="34" charset="0"/>
              </a:rPr>
              <a:t>Kubernetes is an open source container orchestration platform, </a:t>
            </a:r>
            <a:r>
              <a:rPr lang="en-US" sz="2800" b="1" i="1" dirty="0">
                <a:solidFill>
                  <a:srgbClr val="D6002A"/>
                </a:solidFill>
                <a:latin typeface="Gill Sans MT" panose="020B0502020104020203" pitchFamily="34" charset="0"/>
              </a:rPr>
              <a:t>allowing large numbers of containers to work together in harmony</a:t>
            </a:r>
            <a:r>
              <a:rPr lang="en-US" sz="2800" dirty="0">
                <a:latin typeface="Gill Sans MT" panose="020B0502020104020203" pitchFamily="34" charset="0"/>
              </a:rPr>
              <a:t>, reducing operational burden. It helps with things like</a:t>
            </a:r>
            <a:r>
              <a:rPr lang="en-US" sz="2800" dirty="0" smtClean="0">
                <a:latin typeface="Gill Sans MT" panose="020B0502020104020203" pitchFamily="34" charset="0"/>
              </a:rPr>
              <a:t>:</a:t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2800" dirty="0" smtClean="0">
                <a:latin typeface="Gill Sans MT" panose="020B0502020104020203" pitchFamily="34" charset="0"/>
              </a:rPr>
              <a:t/>
            </a:r>
            <a:br>
              <a:rPr lang="en-US" sz="2800" dirty="0" smtClean="0">
                <a:latin typeface="Gill Sans MT" panose="020B05020201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Source</a:t>
            </a:r>
            <a:r>
              <a:rPr lang="en-US" sz="1800" dirty="0">
                <a:solidFill>
                  <a:schemeClr val="accent2">
                    <a:lumMod val="90000"/>
                    <a:lumOff val="10000"/>
                  </a:schemeClr>
                </a:solidFill>
                <a:latin typeface="Gill Sans MT" panose="020B0502020104020203" pitchFamily="34" charset="0"/>
              </a:rPr>
              <a:t>: </a:t>
            </a:r>
            <a:r>
              <a:rPr lang="en-US" sz="1800" dirty="0">
                <a:latin typeface="Gill Sans MT" panose="020B0502020104020203" pitchFamily="34" charset="0"/>
                <a:hlinkClick r:id="rId2"/>
              </a:rPr>
              <a:t>https://blog.containership.io/k8svsdocker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99831" y="2530712"/>
            <a:ext cx="10902153" cy="155360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numCol="2" rtlCol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Gill Sans MT" panose="020B0502020104020203" pitchFamily="34" charset="0"/>
              </a:rPr>
              <a:t>Running containers across many different machines</a:t>
            </a:r>
            <a:endParaRPr lang="en-US" sz="1200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Scaling up or down by adding or removing containers when demand changes</a:t>
            </a:r>
            <a:endParaRPr lang="en-US" sz="1200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Keeping storage consistent with multiple instances of an </a:t>
            </a:r>
            <a:r>
              <a:rPr lang="en-US" dirty="0" smtClean="0">
                <a:latin typeface="Gill Sans MT" panose="020B0502020104020203" pitchFamily="34" charset="0"/>
              </a:rPr>
              <a:t>application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Distributing </a:t>
            </a:r>
            <a:r>
              <a:rPr lang="en-US" dirty="0">
                <a:latin typeface="Gill Sans MT" panose="020B0502020104020203" pitchFamily="34" charset="0"/>
              </a:rPr>
              <a:t>load between the containers</a:t>
            </a:r>
            <a:endParaRPr lang="en-US" sz="1200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Launching new containers on different machines if something fails </a:t>
            </a:r>
            <a:endParaRPr lang="en-US" sz="1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Creating a Docker Container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80"/>
            <a:ext cx="11367253" cy="951996"/>
          </a:xfrm>
        </p:spPr>
        <p:txBody>
          <a:bodyPr/>
          <a:lstStyle/>
          <a:p>
            <a:r>
              <a:rPr lang="en-US" sz="2800" dirty="0" smtClean="0">
                <a:latin typeface="Gill Sans MT" panose="020B0502020104020203" pitchFamily="34" charset="0"/>
              </a:rPr>
              <a:t> First, you need a </a:t>
            </a:r>
            <a:r>
              <a:rPr lang="en-US" sz="2800" b="1" i="1" dirty="0" err="1" smtClean="0">
                <a:solidFill>
                  <a:srgbClr val="D6002A"/>
                </a:solidFill>
                <a:latin typeface="Gill Sans MT" panose="020B0502020104020203" pitchFamily="34" charset="0"/>
              </a:rPr>
              <a:t>Dockerfile</a:t>
            </a:r>
            <a:endParaRPr lang="en-US" sz="2800" b="1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2400" b="1" i="1" dirty="0">
                <a:solidFill>
                  <a:srgbClr val="D6002A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latin typeface="Gill Sans MT" panose="020B0502020104020203" pitchFamily="34" charset="0"/>
              </a:rPr>
              <a:t>A </a:t>
            </a:r>
            <a:r>
              <a:rPr lang="en-US" sz="2400" dirty="0" err="1" smtClean="0">
                <a:latin typeface="Gill Sans MT" panose="020B0502020104020203" pitchFamily="34" charset="0"/>
              </a:rPr>
              <a:t>Dockerfile</a:t>
            </a:r>
            <a:r>
              <a:rPr lang="en-US" sz="2400" dirty="0">
                <a:latin typeface="Gill Sans MT" panose="020B0502020104020203" pitchFamily="34" charset="0"/>
              </a:rPr>
              <a:t> defines what goes on in the environment inside your </a:t>
            </a:r>
            <a:r>
              <a:rPr lang="en-US" sz="2400" dirty="0" smtClean="0">
                <a:latin typeface="Gill Sans MT" panose="020B0502020104020203" pitchFamily="34" charset="0"/>
              </a:rPr>
              <a:t>container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99831" y="2530712"/>
            <a:ext cx="10902153" cy="155360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numCol="2" rtlCol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C:\Users\salvador_villalon\Documents\work\projects\container\sample_docker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466" y="2145791"/>
            <a:ext cx="7080156" cy="319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9697" y="2249214"/>
            <a:ext cx="4246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00" dirty="0">
                <a:latin typeface="Gill Sans MT" panose="020B0502020104020203" pitchFamily="34" charset="0"/>
              </a:rPr>
              <a:t>In this example, I am telling the Docker Client that I need a </a:t>
            </a:r>
            <a:r>
              <a:rPr lang="en-US" sz="2600" i="1" dirty="0">
                <a:solidFill>
                  <a:srgbClr val="D6002A"/>
                </a:solidFill>
                <a:latin typeface="Gill Sans MT" panose="020B0502020104020203" pitchFamily="34" charset="0"/>
              </a:rPr>
              <a:t>Python 3 Base Image</a:t>
            </a:r>
            <a:r>
              <a:rPr lang="en-US" sz="2600" dirty="0">
                <a:latin typeface="Gill Sans MT" panose="020B0502020104020203" pitchFamily="34" charset="0"/>
              </a:rPr>
              <a:t>. </a:t>
            </a:r>
            <a:r>
              <a:rPr lang="en-US" sz="2400" dirty="0">
                <a:latin typeface="Gill Sans MT" panose="020B0502020104020203" pitchFamily="34" charset="0"/>
              </a:rPr>
              <a:t>The next thing we need to the </a:t>
            </a:r>
            <a:r>
              <a:rPr lang="en-US" sz="2400" i="1" dirty="0">
                <a:solidFill>
                  <a:srgbClr val="D6002A"/>
                </a:solidFill>
                <a:latin typeface="Gill Sans MT" panose="020B0502020104020203" pitchFamily="34" charset="0"/>
              </a:rPr>
              <a:t>specify is the port number </a:t>
            </a:r>
            <a:r>
              <a:rPr lang="en-US" sz="2400" dirty="0">
                <a:latin typeface="Gill Sans MT" panose="020B0502020104020203" pitchFamily="34" charset="0"/>
              </a:rPr>
              <a:t>that needs to be exposed. This is so we can see our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Creating a Docker Container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80"/>
            <a:ext cx="11367253" cy="951996"/>
          </a:xfrm>
        </p:spPr>
        <p:txBody>
          <a:bodyPr/>
          <a:lstStyle/>
          <a:p>
            <a:r>
              <a:rPr lang="en-US" sz="2800" dirty="0" smtClean="0">
                <a:latin typeface="Gill Sans MT" panose="020B0502020104020203" pitchFamily="34" charset="0"/>
              </a:rPr>
              <a:t> Second, we </a:t>
            </a:r>
            <a:r>
              <a:rPr lang="en-US" sz="2800" b="1" i="1" dirty="0" smtClean="0">
                <a:solidFill>
                  <a:srgbClr val="D6002A"/>
                </a:solidFill>
                <a:latin typeface="Gill Sans MT" panose="020B0502020104020203" pitchFamily="34" charset="0"/>
              </a:rPr>
              <a:t>build the image</a:t>
            </a:r>
            <a:endParaRPr lang="en-US" sz="2800" b="1" i="1" dirty="0">
              <a:solidFill>
                <a:srgbClr val="D6002A"/>
              </a:solidFill>
              <a:latin typeface="Gill Sans MT" panose="020B0502020104020203" pitchFamily="34" charset="0"/>
            </a:endParaRPr>
          </a:p>
          <a:p>
            <a:pPr marL="747712" lvl="1" indent="-514350"/>
            <a:r>
              <a:rPr lang="en-US" sz="2600" dirty="0" smtClean="0">
                <a:latin typeface="Gill Sans MT" panose="020B0502020104020203" pitchFamily="34" charset="0"/>
              </a:rPr>
              <a:t>With this command </a:t>
            </a:r>
            <a:r>
              <a:rPr lang="en-US" sz="2800" i="1" dirty="0" err="1">
                <a:solidFill>
                  <a:srgbClr val="D6002A"/>
                </a:solidFill>
              </a:rPr>
              <a:t>d</a:t>
            </a:r>
            <a:r>
              <a:rPr lang="en-US" sz="2800" i="1" dirty="0" err="1" smtClean="0">
                <a:solidFill>
                  <a:srgbClr val="D6002A"/>
                </a:solidFill>
              </a:rPr>
              <a:t>ocker</a:t>
            </a:r>
            <a:r>
              <a:rPr lang="en-US" sz="2800" i="1" dirty="0" smtClean="0">
                <a:solidFill>
                  <a:srgbClr val="D6002A"/>
                </a:solidFill>
              </a:rPr>
              <a:t> </a:t>
            </a:r>
            <a:r>
              <a:rPr lang="en-US" sz="2800" i="1" dirty="0">
                <a:solidFill>
                  <a:srgbClr val="D6002A"/>
                </a:solidFill>
              </a:rPr>
              <a:t>build -t </a:t>
            </a:r>
            <a:r>
              <a:rPr lang="en-US" sz="2800" i="1" dirty="0" smtClean="0">
                <a:solidFill>
                  <a:srgbClr val="D6002A"/>
                </a:solidFill>
              </a:rPr>
              <a:t>[name of image] .</a:t>
            </a:r>
            <a:r>
              <a:rPr lang="en-US" sz="2800" dirty="0" smtClean="0"/>
              <a:t>  </a:t>
            </a:r>
          </a:p>
          <a:p>
            <a:pPr marL="747712" lvl="1" indent="-514350"/>
            <a:r>
              <a:rPr lang="en-US" sz="2800" dirty="0" smtClean="0">
                <a:latin typeface="Gill Sans MT" panose="020B0502020104020203" pitchFamily="34" charset="0"/>
              </a:rPr>
              <a:t>Do not forget the dot at the end</a:t>
            </a:r>
          </a:p>
          <a:p>
            <a:pPr marL="747712" lvl="1" indent="-514350"/>
            <a:endParaRPr lang="en-US" sz="2800" dirty="0">
              <a:latin typeface="Gill Sans MT" panose="020B0502020104020203" pitchFamily="34" charset="0"/>
            </a:endParaRPr>
          </a:p>
          <a:p>
            <a:pPr marL="747712" lvl="1" indent="-514350"/>
            <a:r>
              <a:rPr lang="en-US" sz="2800" dirty="0" smtClean="0">
                <a:latin typeface="Gill Sans MT" panose="020B0502020104020203" pitchFamily="34" charset="0"/>
              </a:rPr>
              <a:t>Below is a Sample Image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99831" y="2530712"/>
            <a:ext cx="10902153" cy="155360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numCol="2" rtlCol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>
              <a:latin typeface="Gill Sans MT" panose="020B0502020104020203" pitchFamily="34" charset="0"/>
            </a:endParaRPr>
          </a:p>
        </p:txBody>
      </p:sp>
      <p:pic>
        <p:nvPicPr>
          <p:cNvPr id="2050" name="Picture 2" descr="C:\Users\salvador_villalon\Documents\work\projects\container\Pictures\build_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99" y="3598211"/>
            <a:ext cx="8885816" cy="74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146305"/>
            <a:ext cx="11358880" cy="865273"/>
          </a:xfrm>
        </p:spPr>
        <p:txBody>
          <a:bodyPr/>
          <a:lstStyle/>
          <a:p>
            <a:r>
              <a:rPr lang="en-US" sz="4800" dirty="0" smtClean="0">
                <a:latin typeface="Gill Sans MT" panose="020B0502020104020203" pitchFamily="34" charset="0"/>
              </a:rPr>
              <a:t>Creating a Docker Container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1" y="1055480"/>
            <a:ext cx="11367253" cy="951996"/>
          </a:xfrm>
        </p:spPr>
        <p:txBody>
          <a:bodyPr/>
          <a:lstStyle/>
          <a:p>
            <a:r>
              <a:rPr lang="en-US" sz="2800" dirty="0" smtClean="0">
                <a:latin typeface="Gill Sans MT" panose="020B0502020104020203" pitchFamily="34" charset="0"/>
              </a:rPr>
              <a:t> Third, we </a:t>
            </a:r>
            <a:r>
              <a:rPr lang="en-US" sz="2800" b="1" i="1" dirty="0" smtClean="0">
                <a:solidFill>
                  <a:srgbClr val="D6002A"/>
                </a:solidFill>
                <a:latin typeface="Gill Sans MT" panose="020B0502020104020203" pitchFamily="34" charset="0"/>
              </a:rPr>
              <a:t>run the image</a:t>
            </a:r>
            <a:r>
              <a:rPr lang="en-US" sz="2800" dirty="0" smtClean="0"/>
              <a:t>  </a:t>
            </a:r>
          </a:p>
          <a:p>
            <a:pPr lvl="1"/>
            <a:r>
              <a:rPr lang="en-US" sz="2600" dirty="0" smtClean="0">
                <a:latin typeface="Gill Sans MT" panose="020B0502020104020203" pitchFamily="34" charset="0"/>
              </a:rPr>
              <a:t> By running the image, we create the container</a:t>
            </a:r>
          </a:p>
          <a:p>
            <a:pPr lvl="1"/>
            <a:r>
              <a:rPr lang="en-US" sz="2600" dirty="0"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latin typeface="Gill Sans MT" panose="020B0502020104020203" pitchFamily="34" charset="0"/>
              </a:rPr>
              <a:t>We run the image by this command </a:t>
            </a:r>
          </a:p>
          <a:p>
            <a:pPr marL="233362" lvl="1" indent="0">
              <a:buNone/>
            </a:pPr>
            <a:r>
              <a:rPr lang="sv-SE" sz="2800" i="1" dirty="0" smtClean="0">
                <a:solidFill>
                  <a:srgbClr val="D6002A"/>
                </a:solidFill>
              </a:rPr>
              <a:t>docker </a:t>
            </a:r>
            <a:r>
              <a:rPr lang="sv-SE" sz="2800" i="1" dirty="0">
                <a:solidFill>
                  <a:srgbClr val="D6002A"/>
                </a:solidFill>
              </a:rPr>
              <a:t>run -p </a:t>
            </a:r>
            <a:r>
              <a:rPr lang="sv-SE" sz="2800" i="1" dirty="0" smtClean="0">
                <a:solidFill>
                  <a:srgbClr val="D6002A"/>
                </a:solidFill>
              </a:rPr>
              <a:t>[port number server will listen to:port number we will view our app] [name of image]</a:t>
            </a:r>
            <a:br>
              <a:rPr lang="sv-SE" sz="2800" i="1" dirty="0" smtClean="0">
                <a:solidFill>
                  <a:srgbClr val="D6002A"/>
                </a:solidFill>
              </a:rPr>
            </a:br>
            <a:endParaRPr lang="sv-SE" sz="2800" i="1" dirty="0" smtClean="0">
              <a:solidFill>
                <a:srgbClr val="D6002A"/>
              </a:solidFill>
            </a:endParaRPr>
          </a:p>
          <a:p>
            <a:pPr marL="515938" lvl="4" indent="-344488"/>
            <a:r>
              <a:rPr lang="en-US" sz="2400" dirty="0">
                <a:latin typeface="Gill Sans MT" panose="020B0502020104020203" pitchFamily="34" charset="0"/>
              </a:rPr>
              <a:t>Below is </a:t>
            </a:r>
            <a:r>
              <a:rPr lang="en-US" sz="2400" dirty="0" smtClean="0">
                <a:latin typeface="Gill Sans MT" panose="020B0502020104020203" pitchFamily="34" charset="0"/>
              </a:rPr>
              <a:t>an example</a:t>
            </a:r>
            <a:endParaRPr lang="sv-SE" sz="2800" i="1" dirty="0" smtClean="0">
              <a:solidFill>
                <a:srgbClr val="D6002A"/>
              </a:solidFill>
            </a:endParaRPr>
          </a:p>
          <a:p>
            <a:pPr marL="233362" lvl="1" indent="0">
              <a:buNone/>
            </a:pPr>
            <a:endParaRPr lang="sv-SE" sz="2800" i="1" dirty="0" smtClean="0">
              <a:solidFill>
                <a:srgbClr val="D6002A"/>
              </a:solidFill>
            </a:endParaRPr>
          </a:p>
          <a:p>
            <a:pPr marL="233362" lvl="1" indent="0">
              <a:buNone/>
            </a:pPr>
            <a:endParaRPr lang="en-US" sz="2600" i="1" dirty="0" smtClean="0">
              <a:solidFill>
                <a:srgbClr val="D6002A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" name="Shape 106"/>
          <p:cNvCxnSpPr/>
          <p:nvPr/>
        </p:nvCxnSpPr>
        <p:spPr>
          <a:xfrm>
            <a:off x="399831" y="885119"/>
            <a:ext cx="11464791" cy="0"/>
          </a:xfrm>
          <a:prstGeom prst="straightConnector1">
            <a:avLst/>
          </a:prstGeom>
          <a:noFill/>
          <a:ln w="12700" cap="flat" cmpd="sng">
            <a:solidFill>
              <a:srgbClr val="D6002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399831" y="2530712"/>
            <a:ext cx="10902153" cy="1553608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numCol="2" rtlCol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>
              <a:latin typeface="Gill Sans MT" panose="020B0502020104020203" pitchFamily="34" charset="0"/>
            </a:endParaRPr>
          </a:p>
        </p:txBody>
      </p:sp>
      <p:pic>
        <p:nvPicPr>
          <p:cNvPr id="3074" name="Picture 2" descr="C:\Users\salvador_villalon\Documents\work\projects\container\Pictures\run_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76" y="4084320"/>
            <a:ext cx="7629663" cy="92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Global Indices 16-9 Template (2)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="" xmlns:thm15="http://schemas.microsoft.com/office/thememl/2012/main" name="SPGlobal Indices 16-9 Template" id="{DF282524-115D-4C87-83C8-6FDE22A608C8}" vid="{1F41231D-4747-4ACF-A8D2-4B235ED9B679}"/>
    </a:ext>
  </a:extLst>
</a:theme>
</file>

<file path=ppt/theme/theme2.xml><?xml version="1.0" encoding="utf-8"?>
<a:theme xmlns:a="http://schemas.openxmlformats.org/drawingml/2006/main" name="S-P Global Indices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="" xmlns:thm15="http://schemas.microsoft.com/office/thememl/2012/main" name="SPGlobal Indices 16-9 Template" id="{DF282524-115D-4C87-83C8-6FDE22A608C8}" vid="{1F41231D-4747-4ACF-A8D2-4B235ED9B679}"/>
    </a:ext>
  </a:extLst>
</a:theme>
</file>

<file path=ppt/theme/theme3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SPGlobal Indices 16-9 Template (2)</Template>
  <TotalTime>10250</TotalTime>
  <Words>581</Words>
  <Application>Microsoft Office PowerPoint</Application>
  <PresentationFormat>Custom</PresentationFormat>
  <Paragraphs>137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SPGlobal Indices 16-9 Template (2)</vt:lpstr>
      <vt:lpstr>S-P Global Indices 16:9 Template</vt:lpstr>
      <vt:lpstr>Docker Project Presentation</vt:lpstr>
      <vt:lpstr>What are Containers? </vt:lpstr>
      <vt:lpstr>What are Containers? </vt:lpstr>
      <vt:lpstr>What is Docker?</vt:lpstr>
      <vt:lpstr>How Docker Works?</vt:lpstr>
      <vt:lpstr>What is Kubernetes?</vt:lpstr>
      <vt:lpstr>Creating a Docker Container</vt:lpstr>
      <vt:lpstr>Creating a Docker Container</vt:lpstr>
      <vt:lpstr>Creating a Docker Container</vt:lpstr>
      <vt:lpstr>Docker Hub</vt:lpstr>
      <vt:lpstr>Docker Terms</vt:lpstr>
      <vt:lpstr>Docker Terms Continue</vt:lpstr>
      <vt:lpstr>Facts About Docker</vt:lpstr>
      <vt:lpstr>Sources</vt:lpstr>
      <vt:lpstr>PowerPoint Presentation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Project Presentation</dc:title>
  <dc:creator>Villalon, Salvador</dc:creator>
  <cp:lastModifiedBy>Villalon, Salvador</cp:lastModifiedBy>
  <cp:revision>30</cp:revision>
  <cp:lastPrinted>2016-09-30T18:43:28Z</cp:lastPrinted>
  <dcterms:created xsi:type="dcterms:W3CDTF">2018-07-18T18:57:28Z</dcterms:created>
  <dcterms:modified xsi:type="dcterms:W3CDTF">2018-07-26T21:19:25Z</dcterms:modified>
</cp:coreProperties>
</file>