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1" r:id="rId2"/>
    <p:sldMasterId id="2147483735" r:id="rId3"/>
  </p:sldMasterIdLst>
  <p:notesMasterIdLst>
    <p:notesMasterId r:id="rId20"/>
  </p:notesMasterIdLst>
  <p:handoutMasterIdLst>
    <p:handoutMasterId r:id="rId21"/>
  </p:handoutMasterIdLst>
  <p:sldIdLst>
    <p:sldId id="257" r:id="rId4"/>
    <p:sldId id="269" r:id="rId5"/>
    <p:sldId id="256" r:id="rId6"/>
    <p:sldId id="271" r:id="rId7"/>
    <p:sldId id="275" r:id="rId8"/>
    <p:sldId id="261" r:id="rId9"/>
    <p:sldId id="272" r:id="rId10"/>
    <p:sldId id="262" r:id="rId11"/>
    <p:sldId id="263" r:id="rId12"/>
    <p:sldId id="264" r:id="rId13"/>
    <p:sldId id="265" r:id="rId14"/>
    <p:sldId id="266" r:id="rId15"/>
    <p:sldId id="274" r:id="rId16"/>
    <p:sldId id="276" r:id="rId17"/>
    <p:sldId id="277" r:id="rId18"/>
    <p:sldId id="268" r:id="rId19"/>
  </p:sldIdLst>
  <p:sldSz cx="12192000" cy="6858000"/>
  <p:notesSz cx="7097713" cy="93805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vador Villalon" initials="S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84820" autoAdjust="0"/>
  </p:normalViewPr>
  <p:slideViewPr>
    <p:cSldViewPr snapToGrid="0" showGuides="1">
      <p:cViewPr>
        <p:scale>
          <a:sx n="71" d="100"/>
          <a:sy n="71" d="100"/>
        </p:scale>
        <p:origin x="-150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5010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18504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591057" y="8887967"/>
            <a:ext cx="5184648" cy="2926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pPr algn="r"/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39345" y="0"/>
            <a:ext cx="658368" cy="469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383B9EF-2F31-44F3-A640-6D999CB79D8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Indic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2" y="8569576"/>
            <a:ext cx="1281426" cy="6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31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18504" cy="470656"/>
          </a:xfrm>
          <a:prstGeom prst="rect">
            <a:avLst/>
          </a:prstGeom>
        </p:spPr>
        <p:txBody>
          <a:bodyPr vert="horz" lIns="94174" tIns="47087" rIns="94174" bIns="470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73163"/>
            <a:ext cx="5624513" cy="3165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74" tIns="47087" rIns="94174" bIns="470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2" y="4514385"/>
            <a:ext cx="5678170" cy="3693588"/>
          </a:xfrm>
          <a:prstGeom prst="rect">
            <a:avLst/>
          </a:prstGeom>
        </p:spPr>
        <p:txBody>
          <a:bodyPr vert="horz" lIns="94174" tIns="47087" rIns="94174" bIns="470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591056" y="8887968"/>
            <a:ext cx="5184648" cy="292608"/>
          </a:xfrm>
          <a:prstGeom prst="rect">
            <a:avLst/>
          </a:prstGeom>
        </p:spPr>
        <p:txBody>
          <a:bodyPr vert="horz" lIns="94174" tIns="47087" rIns="94174" bIns="47087" rtlCol="0" anchor="t"/>
          <a:lstStyle>
            <a:lvl1pPr algn="r"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39345" y="0"/>
            <a:ext cx="658368" cy="470656"/>
          </a:xfrm>
          <a:prstGeom prst="rect">
            <a:avLst/>
          </a:prstGeom>
        </p:spPr>
        <p:txBody>
          <a:bodyPr vert="horz" lIns="94174" tIns="47087" rIns="94174" bIns="47087" rtlCol="0" anchor="t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Indic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2" y="8569576"/>
            <a:ext cx="1281426" cy="6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Preguntale</a:t>
            </a:r>
            <a:r>
              <a:rPr lang="en-US" baseline="0" dirty="0" smtClean="0"/>
              <a:t> a Alex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hizimos</a:t>
            </a:r>
            <a:r>
              <a:rPr lang="en-US" baseline="0" smtClean="0"/>
              <a:t> parte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43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11480" y="143622"/>
            <a:ext cx="7231529" cy="2576289"/>
          </a:xfrm>
        </p:spPr>
        <p:txBody>
          <a:bodyPr tIns="0" r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11480" y="2719911"/>
            <a:ext cx="7207623" cy="118119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8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15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1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Cover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</a:t>
            </a:r>
          </a:p>
          <a:p>
            <a:pPr algn="l"/>
            <a:endParaRPr lang="en-US" sz="1000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Choose where to add presenter name(s) – upper right corner and under title/ subtitle. Remove unused placeholders. </a:t>
            </a:r>
          </a:p>
        </p:txBody>
      </p:sp>
      <p:sp>
        <p:nvSpPr>
          <p:cNvPr id="11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1" name="Rectangle 20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9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338" y="5578382"/>
            <a:ext cx="2233534" cy="1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1"/>
            <a:ext cx="5491389" cy="43005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1"/>
            <a:ext cx="5491389" cy="43005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499E-D7F3-4B1B-B2E0-4F24726FF4A6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2</a:t>
            </a:r>
            <a:r>
              <a:rPr lang="en-US" sz="1000" b="1" baseline="0" dirty="0">
                <a:solidFill>
                  <a:schemeClr val="tx1"/>
                </a:solidFill>
              </a:rPr>
              <a:t> columns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5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6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70A-977F-4C53-98B2-40FC952ACAA1}" type="datetime1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1" y="181493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6399" y="255859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06401" y="330225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06398" y="404591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08762" y="478957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08762" y="553323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Agenda &amp; Takeaways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Replace # with number or letter in left placeholders and explanatory text in right placeholders. Max one row of text.  Remove placeholders not in use. 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12287025" y="3841031"/>
            <a:ext cx="1388611" cy="1588569"/>
            <a:chOff x="13673268" y="2618012"/>
            <a:chExt cx="3060457" cy="3501159"/>
          </a:xfrm>
        </p:grpSpPr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673268" y="4393853"/>
              <a:ext cx="3060457" cy="172531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3673268" y="2618012"/>
              <a:ext cx="3060457" cy="1725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74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484A-3594-4929-AC16-7DB006A405F3}" type="datetime1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4528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Contact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contact or author information.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Remove placeholders not used. 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19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3" y="1290638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290638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A6E-A6C2-46E1-ABB6-83A1130EFA2C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36247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Big Point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r>
              <a:rPr lang="sv-SE" sz="1000" b="0" baseline="0" dirty="0">
                <a:solidFill>
                  <a:schemeClr val="tx1"/>
                </a:solidFill>
              </a:rPr>
              <a:t>U</a:t>
            </a:r>
            <a:r>
              <a:rPr lang="en-US" sz="1000" b="0" baseline="0" dirty="0">
                <a:solidFill>
                  <a:schemeClr val="tx1"/>
                </a:solidFill>
              </a:rPr>
              <a:t>se </a:t>
            </a:r>
            <a:r>
              <a:rPr lang="en-US" sz="1000" b="0" baseline="0" dirty="0">
                <a:solidFill>
                  <a:srgbClr val="D6002A"/>
                </a:solidFill>
              </a:rPr>
              <a:t>S&amp;P Global Red </a:t>
            </a:r>
            <a:r>
              <a:rPr lang="en-US" sz="1000" b="0" baseline="0" dirty="0">
                <a:solidFill>
                  <a:schemeClr val="tx1"/>
                </a:solidFill>
              </a:rPr>
              <a:t>to highlight key words in your point.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It’s available in the custom color palette.</a:t>
            </a:r>
          </a:p>
        </p:txBody>
      </p:sp>
      <p:pic>
        <p:nvPicPr>
          <p:cNvPr id="13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2342987" y="3429000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4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180498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399954"/>
            <a:ext cx="9490635" cy="691285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2287025" y="-4043"/>
            <a:ext cx="1386247" cy="21148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Quote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>
                <a:solidFill>
                  <a:schemeClr val="tx1"/>
                </a:solidFill>
              </a:rPr>
              <a:t>Add quote and highlight key word in </a:t>
            </a:r>
            <a:r>
              <a:rPr lang="en-US" sz="1000" b="0" baseline="0" dirty="0">
                <a:solidFill>
                  <a:srgbClr val="D6002A"/>
                </a:solidFill>
              </a:rPr>
              <a:t>S&amp;P Global Red </a:t>
            </a:r>
            <a:r>
              <a:rPr lang="en-US" sz="1000" b="0" baseline="0" dirty="0">
                <a:solidFill>
                  <a:schemeClr val="tx1"/>
                </a:solidFill>
              </a:rPr>
              <a:t>if needed to make a point.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>
                <a:solidFill>
                  <a:schemeClr val="tx1"/>
                </a:solidFill>
              </a:rPr>
              <a:t>It’s available in the custom color palette.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42987" y="1312106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99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                       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     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78792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C51-2CE3-453A-805A-8D6F74CD458B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787921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Chart &amp; Tables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Add chart/table title above chart/table.  Remove second subtitle and placeholder if not needed. 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Chart title should stay the same size. 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7024" y="3811043"/>
            <a:ext cx="1386247" cy="1595885"/>
            <a:chOff x="15158743" y="3372787"/>
            <a:chExt cx="3060457" cy="352327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5158743" y="3372787"/>
              <a:ext cx="3060457" cy="172531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158743" y="5164652"/>
              <a:ext cx="3060457" cy="173141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93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0E6-467E-4A55-890A-BE14010D802B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335338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Chart </a:t>
            </a:r>
            <a:r>
              <a:rPr lang="en-US" sz="1000" b="1" baseline="0" dirty="0" err="1">
                <a:solidFill>
                  <a:schemeClr val="tx1"/>
                </a:solidFill>
              </a:rPr>
              <a:t>wShort</a:t>
            </a:r>
            <a:r>
              <a:rPr lang="en-US" sz="1000" b="1" baseline="0" dirty="0">
                <a:solidFill>
                  <a:schemeClr val="tx1"/>
                </a:solidFill>
              </a:rPr>
              <a:t> Copy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charts and add a chart introduction above the chart.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1"/>
            <a:ext cx="11379200" cy="3881439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Big Picture + Caption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image to fill the image placeholder. Add image caption above the image.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90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821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5"/>
            <a:ext cx="5238132" cy="28219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Content 2 columns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two parts of content with two headlines.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574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74" y="1371600"/>
            <a:ext cx="5491389" cy="43005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2961-BD8E-4EBE-B3F7-13147C6E9A53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005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 + Image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image to fill the image placeholder.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32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46304"/>
            <a:ext cx="7205472" cy="2578608"/>
          </a:xfrm>
        </p:spPr>
        <p:txBody>
          <a:bodyPr t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2743200"/>
            <a:ext cx="7205472" cy="117957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Cover</a:t>
            </a: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Do not change the size of the title. Keep the title short and use the subtitle area for longer descriptions if needed.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64754"/>
            <a:ext cx="5689600" cy="738818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1" y="6867939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23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89" y="5587282"/>
            <a:ext cx="2231136" cy="1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5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1"/>
            <a:ext cx="11362465" cy="38814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Chart </a:t>
            </a:r>
            <a:r>
              <a:rPr lang="en-US" sz="1000" b="1" dirty="0" err="1">
                <a:solidFill>
                  <a:schemeClr val="tx1"/>
                </a:solidFill>
              </a:rPr>
              <a:t>wSource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charts.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48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73" y="1371600"/>
            <a:ext cx="7109908" cy="43005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E7BD-0F0F-441A-9474-7F1A64596C17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0053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+ box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to create pop-out text/content in the right-hand box. Resize the box as needed.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890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1480" y="1790700"/>
            <a:ext cx="11379200" cy="3881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877724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2539-45D8-4D23-8F16-539C40C9F2A3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4"/>
            <a:ext cx="1386247" cy="2432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Gray background for content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Use slide layout to add graphics with explanatory text. </a:t>
            </a: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The text placeholder can be moved as needed.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87025" y="3813034"/>
            <a:ext cx="1386247" cy="1585033"/>
            <a:chOff x="10058564" y="2630286"/>
            <a:chExt cx="3060457" cy="3499323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58564" y="4398195"/>
              <a:ext cx="3060457" cy="17314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058564" y="2630286"/>
              <a:ext cx="3060457" cy="17253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915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18616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18616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68E-FC1E-4DEA-A305-A68373A5440F}" type="datetime1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2 Content</a:t>
            </a:r>
            <a:r>
              <a:rPr lang="en-US" sz="1000" b="1" baseline="0" dirty="0">
                <a:solidFill>
                  <a:schemeClr val="tx1"/>
                </a:solidFill>
              </a:rPr>
              <a:t> Areas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the subtitle and placeholder as needed and remove or resize them within the grid of the slide.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654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9607-7C9B-4966-AC93-DB9D5A75A9F8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3 Content</a:t>
            </a:r>
            <a:r>
              <a:rPr lang="en-US" sz="1000" b="1" baseline="0" dirty="0">
                <a:solidFill>
                  <a:schemeClr val="tx1"/>
                </a:solidFill>
              </a:rPr>
              <a:t> Areas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the subtitle and placeholder as needed and remove or resize them within the grid of the slide. 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90696" y="3792254"/>
            <a:ext cx="1386481" cy="1597003"/>
            <a:chOff x="10154003" y="3332846"/>
            <a:chExt cx="3060457" cy="3525154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154003" y="5132682"/>
              <a:ext cx="3060457" cy="172531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154003" y="3332846"/>
              <a:ext cx="3060457" cy="1731414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286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3D5B-AABA-46DF-B8D8-D51BA5C90643}" type="datetime1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884862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Disclaimer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Add disclaimer text to placeholder by copying the text and pasting it as “Keep Text Only” to keep formatting.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0" name="Rectangle 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596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794415"/>
            <a:ext cx="11367253" cy="3877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4976-E247-4F12-B8A0-E836FD16F6B0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20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4623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21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19751"/>
            <a:ext cx="391318" cy="241890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590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28" y="1798731"/>
            <a:ext cx="5491389" cy="38734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8731"/>
            <a:ext cx="5491389" cy="38734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677-A264-487F-BFA2-93020AE50AF4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– 2 columns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6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66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F841-6235-4FA8-A7E0-27FBA9007939}" type="datetime1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Title Only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to create freehand content within the grid.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3" name="Rectangle 1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076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7554-99E7-4203-9A7A-72D68496A889}" type="datetime1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Blank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 blank slide layout with no headline, subtitle or content placeholders.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9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5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Cover</a:t>
            </a:r>
            <a:r>
              <a:rPr lang="en-US" sz="100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920969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23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338" y="5578382"/>
            <a:ext cx="2233534" cy="1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62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2" y="1371601"/>
            <a:ext cx="11379205" cy="4300539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776EE3-1EB4-49B2-A6F5-D859C7ED2B24}" type="datetime1">
              <a:rPr lang="en-US" smtClean="0"/>
              <a:t>7/30/2018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Title and Content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Headline and content layout.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553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5E1E-2555-4CA1-9EAD-0DA01543F657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/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3479623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28" y="1371600"/>
            <a:ext cx="11367253" cy="4800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CC37-C65B-4878-B579-DDA3D8FED79E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9B69-400D-4733-82C4-8AE56FA5FE47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5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11480" y="143622"/>
            <a:ext cx="7231529" cy="2576289"/>
          </a:xfrm>
        </p:spPr>
        <p:txBody>
          <a:bodyPr tIns="0" r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11480" y="2719911"/>
            <a:ext cx="7207623" cy="118119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8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15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1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Cover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Do not change the size of the title. Keep the title short and use the subtitle area for longer descriptions if needed.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Choose where to add presenter name(s) – upper right corner and under title/ subtitle. Remove unused placeholders. </a:t>
            </a:r>
          </a:p>
        </p:txBody>
      </p:sp>
      <p:sp>
        <p:nvSpPr>
          <p:cNvPr id="11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1" name="Rectangle 20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  <p:pic>
        <p:nvPicPr>
          <p:cNvPr id="19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338" y="5578382"/>
            <a:ext cx="2233534" cy="1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33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46304"/>
            <a:ext cx="7205472" cy="2578608"/>
          </a:xfrm>
        </p:spPr>
        <p:txBody>
          <a:bodyPr t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2743200"/>
            <a:ext cx="7205472" cy="117957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Cover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Do not change the size of the title. Keep the title short and use the subtitle area for longer descriptions if needed.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64754"/>
            <a:ext cx="5689600" cy="738818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1" y="6867939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</a:t>
              </a:r>
              <a:r>
                <a:rPr lang="en-US" sz="1000" dirty="0">
                  <a:solidFill>
                    <a:prstClr val="white"/>
                  </a:solidFill>
                </a:rPr>
                <a:t>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white"/>
                </a:solidFill>
              </a:endParaRPr>
            </a:p>
          </p:txBody>
        </p:sp>
      </p:grpSp>
      <p:pic>
        <p:nvPicPr>
          <p:cNvPr id="23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89" y="5587282"/>
            <a:ext cx="2231136" cy="1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1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5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Cover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920969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  <p:pic>
        <p:nvPicPr>
          <p:cNvPr id="23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338" y="5578382"/>
            <a:ext cx="2233534" cy="1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270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593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5648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Cover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64754"/>
            <a:ext cx="5689600" cy="738818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</a:t>
              </a:r>
              <a:r>
                <a:rPr lang="en-US" sz="1000" dirty="0">
                  <a:solidFill>
                    <a:prstClr val="white"/>
                  </a:solidFill>
                </a:rPr>
                <a:t>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white"/>
                </a:solidFill>
              </a:endParaRPr>
            </a:p>
          </p:txBody>
        </p:sp>
      </p:grpSp>
      <p:pic>
        <p:nvPicPr>
          <p:cNvPr id="22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89" y="5587282"/>
            <a:ext cx="2231136" cy="1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7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1636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Divider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Remove subtitle placeholder if not needed. 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7" name="Rectangle 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4191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1636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Divider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Remove subtitle placeholder if not needed. </a:t>
            </a: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</a:t>
              </a:r>
              <a:r>
                <a:rPr lang="en-US" sz="1000" dirty="0">
                  <a:solidFill>
                    <a:prstClr val="white"/>
                  </a:solidFill>
                </a:rPr>
                <a:t>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white"/>
                </a:solidFill>
              </a:endParaRPr>
            </a:p>
          </p:txBody>
        </p:sp>
      </p:grpSp>
      <p:pic>
        <p:nvPicPr>
          <p:cNvPr id="17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36" y="6124451"/>
            <a:ext cx="1280160" cy="6357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r>
              <a:rPr lang="en-US" sz="1000" b="1" dirty="0">
                <a:solidFill>
                  <a:prstClr val="black"/>
                </a:solidFill>
              </a:rPr>
              <a:t>Footer : 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dirty="0">
                <a:solidFill>
                  <a:prstClr val="black"/>
                </a:solidFill>
              </a:rPr>
              <a:t>urn on or off footer by using 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Insert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Data color order: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30" name="Rectangle 2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46" name="Straight Arrow Connector 4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49" name="Rectangle 4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57" name="Rectangle 5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63" name="Rectangle 6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70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593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5648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Cover</a:t>
            </a:r>
            <a:r>
              <a:rPr lang="en-US" sz="1000" b="1" baseline="0" dirty="0">
                <a:solidFill>
                  <a:schemeClr val="bg1"/>
                </a:solidFill>
              </a:rPr>
              <a:t> + Image</a:t>
            </a: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64754"/>
            <a:ext cx="5689600" cy="738818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22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89" y="5587282"/>
            <a:ext cx="2231136" cy="1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Divider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Click image icon to insert rectangular image. 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8" name="Rectangle 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88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Divider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Click image icon to insert rectangular image.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3251" y="6889455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</a:t>
              </a:r>
              <a:r>
                <a:rPr lang="en-US" sz="1000" dirty="0">
                  <a:solidFill>
                    <a:prstClr val="white"/>
                  </a:solidFill>
                </a:rPr>
                <a:t>.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white"/>
                </a:solidFill>
              </a:endParaRPr>
            </a:p>
          </p:txBody>
        </p:sp>
      </p:grpSp>
      <p:pic>
        <p:nvPicPr>
          <p:cNvPr id="20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36" y="6124451"/>
            <a:ext cx="1280160" cy="6357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r>
              <a:rPr lang="en-US" sz="1000" b="1" dirty="0">
                <a:solidFill>
                  <a:prstClr val="black"/>
                </a:solidFill>
              </a:rPr>
              <a:t>Footer : 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dirty="0">
                <a:solidFill>
                  <a:prstClr val="black"/>
                </a:solidFill>
              </a:rPr>
              <a:t>urn on or off footer by using 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Insert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Data color order: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30" name="Rectangle 2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46" name="Straight Arrow Connector 4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49" name="Rectangle 4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57" name="Rectangle 5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63" name="Rectangle 6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896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371600"/>
            <a:ext cx="11367253" cy="4300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ECA-8885-491D-8E99-87A3792C12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– No subtitle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4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174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1"/>
            <a:ext cx="5491389" cy="43005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1"/>
            <a:ext cx="5491389" cy="43005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499E-D7F3-4B1B-B2E0-4F24726FF4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2 columns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5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6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5372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70A-977F-4C53-98B2-40FC952ACA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1" y="181493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6399" y="255859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06401" y="330225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06398" y="404591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08762" y="478957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08762" y="553323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Agenda &amp; Takeaways</a:t>
            </a:r>
          </a:p>
          <a:p>
            <a:r>
              <a:rPr lang="en-US" sz="1000" dirty="0">
                <a:solidFill>
                  <a:prstClr val="black"/>
                </a:solidFill>
              </a:rPr>
              <a:t>Replace # with number or letter in left placeholders and explanatory text in right placeholders. Max one row of text.  Remove placeholders not in use. 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12287025" y="3841031"/>
            <a:ext cx="1388611" cy="1588569"/>
            <a:chOff x="13673268" y="2618012"/>
            <a:chExt cx="3060457" cy="3501159"/>
          </a:xfrm>
        </p:grpSpPr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673268" y="4393853"/>
              <a:ext cx="3060457" cy="172531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3673268" y="2618012"/>
              <a:ext cx="3060457" cy="1725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71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484A-3594-4929-AC16-7DB006A405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4528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Contact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for contact or author information. </a:t>
            </a:r>
          </a:p>
          <a:p>
            <a:r>
              <a:rPr lang="en-US" sz="1000" dirty="0">
                <a:solidFill>
                  <a:prstClr val="black"/>
                </a:solidFill>
              </a:rPr>
              <a:t>Remove placeholders not used. 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9671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3" y="1290638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290638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A6E-A6C2-46E1-ABB6-83A1130EFA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36247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Big Point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  <a:p>
            <a:endParaRPr lang="sv-SE" sz="1000" dirty="0">
              <a:solidFill>
                <a:prstClr val="black"/>
              </a:solidFill>
            </a:endParaRPr>
          </a:p>
          <a:p>
            <a:endParaRPr lang="sv-SE" sz="1000" dirty="0">
              <a:solidFill>
                <a:prstClr val="black"/>
              </a:solidFill>
            </a:endParaRPr>
          </a:p>
          <a:p>
            <a:endParaRPr lang="sv-SE" sz="1000" dirty="0">
              <a:solidFill>
                <a:prstClr val="black"/>
              </a:solidFill>
            </a:endParaRPr>
          </a:p>
          <a:p>
            <a:r>
              <a:rPr lang="sv-SE" sz="1000" dirty="0">
                <a:solidFill>
                  <a:prstClr val="black"/>
                </a:solidFill>
              </a:rPr>
              <a:t>U</a:t>
            </a:r>
            <a:r>
              <a:rPr lang="en-US" sz="1000" dirty="0">
                <a:solidFill>
                  <a:prstClr val="black"/>
                </a:solidFill>
              </a:rPr>
              <a:t>se </a:t>
            </a:r>
            <a:r>
              <a:rPr lang="en-US" sz="1000" dirty="0">
                <a:solidFill>
                  <a:srgbClr val="D6002A"/>
                </a:solidFill>
              </a:rPr>
              <a:t>S&amp;P Global Red </a:t>
            </a:r>
            <a:r>
              <a:rPr lang="en-US" sz="1000" dirty="0">
                <a:solidFill>
                  <a:prstClr val="black"/>
                </a:solidFill>
              </a:rPr>
              <a:t>to highlight key words in your point. </a:t>
            </a:r>
          </a:p>
          <a:p>
            <a:r>
              <a:rPr lang="en-US" sz="1000" dirty="0">
                <a:solidFill>
                  <a:prstClr val="black"/>
                </a:solidFill>
              </a:rPr>
              <a:t>It’s available in the custom color palette.</a:t>
            </a:r>
          </a:p>
        </p:txBody>
      </p:sp>
      <p:pic>
        <p:nvPicPr>
          <p:cNvPr id="13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2342987" y="3429000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492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180498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399954"/>
            <a:ext cx="9490635" cy="691285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2287025" y="-4043"/>
            <a:ext cx="1386247" cy="21148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Quote</a:t>
            </a:r>
          </a:p>
          <a:p>
            <a:pPr>
              <a:defRPr/>
            </a:pPr>
            <a:r>
              <a:rPr lang="en-US" sz="1000" dirty="0">
                <a:solidFill>
                  <a:prstClr val="black"/>
                </a:solidFill>
              </a:rPr>
              <a:t>Add quote and highlight key word in </a:t>
            </a:r>
            <a:r>
              <a:rPr lang="en-US" sz="1000" dirty="0">
                <a:solidFill>
                  <a:srgbClr val="D6002A"/>
                </a:solidFill>
              </a:rPr>
              <a:t>S&amp;P Global Red </a:t>
            </a:r>
            <a:r>
              <a:rPr lang="en-US" sz="1000" dirty="0">
                <a:solidFill>
                  <a:prstClr val="black"/>
                </a:solidFill>
              </a:rPr>
              <a:t>if needed to make a point. </a:t>
            </a:r>
          </a:p>
          <a:p>
            <a:pPr>
              <a:defRPr/>
            </a:pPr>
            <a:r>
              <a:rPr lang="en-US" sz="1000" dirty="0">
                <a:solidFill>
                  <a:prstClr val="black"/>
                </a:solidFill>
              </a:rPr>
              <a:t>It’s available in the custom color palette.</a:t>
            </a:r>
          </a:p>
          <a:p>
            <a:pPr>
              <a:defRPr/>
            </a:pPr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42987" y="1312106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490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                       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     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78792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C51-2CE3-453A-805A-8D6F74CD45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787921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Chart &amp; Tables</a:t>
            </a:r>
          </a:p>
          <a:p>
            <a:r>
              <a:rPr lang="en-US" sz="1000" dirty="0">
                <a:solidFill>
                  <a:prstClr val="black"/>
                </a:solidFill>
              </a:rPr>
              <a:t>Add chart/table title above chart/table.  Remove second subtitle and placeholder if not needed.  </a:t>
            </a:r>
          </a:p>
          <a:p>
            <a:r>
              <a:rPr lang="en-US" sz="1000" dirty="0">
                <a:solidFill>
                  <a:prstClr val="black"/>
                </a:solidFill>
              </a:rPr>
              <a:t>Chart title should stay the same size. 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7024" y="3811043"/>
            <a:ext cx="1386247" cy="1595885"/>
            <a:chOff x="15158743" y="3372787"/>
            <a:chExt cx="3060457" cy="352327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5158743" y="3372787"/>
              <a:ext cx="3060457" cy="172531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158743" y="5164652"/>
              <a:ext cx="3060457" cy="173141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2302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0E6-467E-4A55-890A-BE14010D80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335338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Chart </a:t>
            </a:r>
            <a:r>
              <a:rPr lang="en-US" sz="1000" b="1" dirty="0" err="1">
                <a:solidFill>
                  <a:prstClr val="black"/>
                </a:solidFill>
              </a:rPr>
              <a:t>wShort</a:t>
            </a:r>
            <a:r>
              <a:rPr lang="en-US" sz="1000" b="1" dirty="0">
                <a:solidFill>
                  <a:prstClr val="black"/>
                </a:solidFill>
              </a:rPr>
              <a:t> Copy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for charts and add a chart introduction above the chart.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70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1636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Remove subtitle placeholder if not needed.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7" name="Rectangle 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9196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1"/>
            <a:ext cx="11379200" cy="3881439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Big Picture + Caption</a:t>
            </a:r>
          </a:p>
          <a:p>
            <a:r>
              <a:rPr lang="en-US" sz="1000" dirty="0">
                <a:solidFill>
                  <a:prstClr val="black"/>
                </a:solidFill>
              </a:rPr>
              <a:t>Click image icon to insert image to fill the image placeholder. Add image caption above the image. 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7071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821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5"/>
            <a:ext cx="5238132" cy="28219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2 columns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for two parts of content with two headlines.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309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74" y="1371600"/>
            <a:ext cx="5491389" cy="43005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2961-BD8E-4EBE-B3F7-13147C6E9A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005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Click image icon to insert image to fill the image placeholder.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6200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1"/>
            <a:ext cx="11362465" cy="38814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Chart </a:t>
            </a:r>
            <a:r>
              <a:rPr lang="en-US" sz="1000" b="1" dirty="0" err="1">
                <a:solidFill>
                  <a:prstClr val="black"/>
                </a:solidFill>
              </a:rPr>
              <a:t>wSource</a:t>
            </a:r>
            <a:endParaRPr lang="en-US" sz="1000" b="1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Use for charts.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961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73" y="1371600"/>
            <a:ext cx="7109908" cy="43005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E7BD-0F0F-441A-9474-7F1A64596C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0053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+ box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to create pop-out text/content in the right-hand box. Resize the box as needed.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8834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1480" y="1790700"/>
            <a:ext cx="11379200" cy="3881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877724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2539-45D8-4D23-8F16-539C40C9F2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4"/>
            <a:ext cx="1386247" cy="2432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Gray background for content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slide layout to add graphics with explanatory text. </a:t>
            </a:r>
          </a:p>
          <a:p>
            <a:r>
              <a:rPr lang="en-US" sz="1000" dirty="0">
                <a:solidFill>
                  <a:prstClr val="black"/>
                </a:solidFill>
              </a:rPr>
              <a:t>The text placeholder can be moved as needed.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87025" y="3813034"/>
            <a:ext cx="1386247" cy="1585033"/>
            <a:chOff x="10058564" y="2630286"/>
            <a:chExt cx="3060457" cy="3499323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58564" y="4398195"/>
              <a:ext cx="3060457" cy="17314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058564" y="2630286"/>
              <a:ext cx="3060457" cy="17253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293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18616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18616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68E-FC1E-4DEA-A305-A68373A544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2 Content Areas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the subtitle and placeholder as needed and remove or resize them within the grid of the slide.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207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9607-7C9B-4966-AC93-DB9D5A75A9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3 Content Areas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the subtitle and placeholder as needed and remove or resize them within the grid of the slide. 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90696" y="3792254"/>
            <a:ext cx="1386481" cy="1597003"/>
            <a:chOff x="10154003" y="3332846"/>
            <a:chExt cx="3060457" cy="3525154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154003" y="5132682"/>
              <a:ext cx="3060457" cy="172531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154003" y="3332846"/>
              <a:ext cx="3060457" cy="1731414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2382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3D5B-AABA-46DF-B8D8-D51BA5C906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884862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Disclaimer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Add disclaimer text to placeholder by copying the text and pasting it as “Keep Text Only” to keep formatting.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0" name="Rectangle 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223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794415"/>
            <a:ext cx="11367253" cy="3877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4976-E247-4F12-B8A0-E836FD16F6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20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4623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21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19751"/>
            <a:ext cx="391318" cy="241890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97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1636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Divider</a:t>
            </a:r>
            <a:endParaRPr lang="en-US" sz="1000" b="1" baseline="0" dirty="0">
              <a:solidFill>
                <a:schemeClr val="bg1"/>
              </a:solidFill>
            </a:endParaRP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Remove subtitle placeholder if not needed. </a:t>
            </a:r>
          </a:p>
          <a:p>
            <a:pPr algn="l"/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>
                    <a:lumMod val="6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7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36" y="6124451"/>
            <a:ext cx="1280160" cy="6357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Footer : 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bg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bg1"/>
                </a:solidFill>
              </a:rPr>
            </a:br>
            <a:r>
              <a:rPr lang="en-US" sz="1000" baseline="0" dirty="0">
                <a:solidFill>
                  <a:schemeClr val="bg1"/>
                </a:solidFill>
              </a:rPr>
              <a:t>Insert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30" name="Rectangle 2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46" name="Straight Arrow Connector 4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49" name="Rectangle 4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57" name="Rectangle 5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63" name="Rectangle 6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83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28" y="1798731"/>
            <a:ext cx="5491389" cy="38734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8731"/>
            <a:ext cx="5491389" cy="38734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677-A264-487F-BFA2-93020AE50A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– 2 columns 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6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04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F841-6235-4FA8-A7E0-27FBA90079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Title Only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to create freehand content within the grid.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3" name="Rectangle 1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5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7554-99E7-4203-9A7A-72D68496A8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Blank</a:t>
            </a:r>
          </a:p>
          <a:p>
            <a:r>
              <a:rPr lang="en-US" sz="1000" dirty="0">
                <a:solidFill>
                  <a:prstClr val="black"/>
                </a:solidFill>
              </a:rPr>
              <a:t>A blank slide layout with no headline, subtitle or content placeholders.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9636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2" y="1371601"/>
            <a:ext cx="11379205" cy="4300539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776EE3-1EB4-49B2-A6F5-D859C7ED2B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Title and Content</a:t>
            </a:r>
          </a:p>
          <a:p>
            <a:r>
              <a:rPr lang="en-US" sz="1000" dirty="0">
                <a:solidFill>
                  <a:prstClr val="black"/>
                </a:solidFill>
              </a:rPr>
              <a:t>Headline and content layout.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885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5E1E-2555-4CA1-9EAD-0DA01543F6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770308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28" y="1371600"/>
            <a:ext cx="11367253" cy="4800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CC37-C65B-4878-B579-DDA3D8FED7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645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9B69-400D-4733-82C4-8AE56FA5FE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437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11480" y="143622"/>
            <a:ext cx="7231529" cy="2576289"/>
          </a:xfrm>
        </p:spPr>
        <p:txBody>
          <a:bodyPr tIns="0" r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11480" y="2719911"/>
            <a:ext cx="7207623" cy="118119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8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15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1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Cover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Do not change the size of the title. Keep the title short and use the subtitle area for longer descriptions if needed.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Choose where to add presenter name(s) – upper right corner and under title/ subtitle. Remove unused placeholders. </a:t>
            </a:r>
          </a:p>
        </p:txBody>
      </p:sp>
      <p:sp>
        <p:nvSpPr>
          <p:cNvPr id="11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1" name="Rectangle 20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  <p:pic>
        <p:nvPicPr>
          <p:cNvPr id="19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338" y="5578382"/>
            <a:ext cx="2233534" cy="1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103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46304"/>
            <a:ext cx="7205472" cy="2578608"/>
          </a:xfrm>
        </p:spPr>
        <p:txBody>
          <a:bodyPr t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2743200"/>
            <a:ext cx="7205472" cy="117957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Cover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Do not change the size of the title. Keep the title short and use the subtitle area for longer descriptions if needed.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64754"/>
            <a:ext cx="5689600" cy="738818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1" y="6867939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</a:t>
              </a:r>
              <a:r>
                <a:rPr lang="en-US" sz="1000" dirty="0">
                  <a:solidFill>
                    <a:prstClr val="white"/>
                  </a:solidFill>
                </a:rPr>
                <a:t>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white"/>
                </a:solidFill>
              </a:endParaRPr>
            </a:p>
          </p:txBody>
        </p:sp>
      </p:grpSp>
      <p:pic>
        <p:nvPicPr>
          <p:cNvPr id="23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89" y="5587282"/>
            <a:ext cx="2231136" cy="1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1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5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Cover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920969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  <p:pic>
        <p:nvPicPr>
          <p:cNvPr id="23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338" y="5578382"/>
            <a:ext cx="2233534" cy="1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7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 + Image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rectangular image.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8" name="Rectangle 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857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593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5648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Cover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64754"/>
            <a:ext cx="5689600" cy="738818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</a:t>
              </a:r>
              <a:r>
                <a:rPr lang="en-US" sz="1000" dirty="0">
                  <a:solidFill>
                    <a:prstClr val="white"/>
                  </a:solidFill>
                </a:rPr>
                <a:t>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white"/>
                </a:solidFill>
              </a:endParaRPr>
            </a:p>
          </p:txBody>
        </p:sp>
      </p:grpSp>
      <p:pic>
        <p:nvPicPr>
          <p:cNvPr id="22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89" y="5587282"/>
            <a:ext cx="2231136" cy="1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18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1636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Divider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Remove subtitle placeholder if not needed. 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7" name="Rectangle 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0339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1636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Divider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Remove subtitle placeholder if not needed. </a:t>
            </a: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</a:t>
              </a:r>
              <a:r>
                <a:rPr lang="en-US" sz="1000" dirty="0">
                  <a:solidFill>
                    <a:prstClr val="white"/>
                  </a:solidFill>
                </a:rPr>
                <a:t>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white"/>
                </a:solidFill>
              </a:endParaRPr>
            </a:p>
          </p:txBody>
        </p:sp>
      </p:grpSp>
      <p:pic>
        <p:nvPicPr>
          <p:cNvPr id="17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36" y="6124451"/>
            <a:ext cx="1280160" cy="6357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r>
              <a:rPr lang="en-US" sz="1000" b="1" dirty="0">
                <a:solidFill>
                  <a:prstClr val="black"/>
                </a:solidFill>
              </a:rPr>
              <a:t>Footer : 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dirty="0">
                <a:solidFill>
                  <a:prstClr val="black"/>
                </a:solidFill>
              </a:rPr>
              <a:t>urn on or off footer by using 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Insert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Data color order: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30" name="Rectangle 2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46" name="Straight Arrow Connector 4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49" name="Rectangle 4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57" name="Rectangle 5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63" name="Rectangle 6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92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Divider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Click image icon to insert rectangular image. 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8" name="Rectangle 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0312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Divider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Click image icon to insert rectangular image.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3251" y="6889455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</a:t>
              </a:r>
              <a:r>
                <a:rPr lang="en-US" sz="1000" dirty="0">
                  <a:solidFill>
                    <a:prstClr val="white"/>
                  </a:solidFill>
                </a:rPr>
                <a:t>.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white"/>
                </a:solidFill>
              </a:endParaRPr>
            </a:p>
          </p:txBody>
        </p:sp>
      </p:grpSp>
      <p:pic>
        <p:nvPicPr>
          <p:cNvPr id="20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36" y="6124451"/>
            <a:ext cx="1280160" cy="6357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r>
              <a:rPr lang="en-US" sz="1000" b="1" dirty="0">
                <a:solidFill>
                  <a:prstClr val="black"/>
                </a:solidFill>
              </a:rPr>
              <a:t>Footer : 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dirty="0">
                <a:solidFill>
                  <a:prstClr val="black"/>
                </a:solidFill>
              </a:rPr>
              <a:t>urn on or off footer by using 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Insert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Data color order: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30" name="Rectangle 2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46" name="Straight Arrow Connector 4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49" name="Rectangle 4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57" name="Rectangle 5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63" name="Rectangle 6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620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371600"/>
            <a:ext cx="11367253" cy="4300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ECA-8885-491D-8E99-87A3792C12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– No subtitle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4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94287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1"/>
            <a:ext cx="5491389" cy="43005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1"/>
            <a:ext cx="5491389" cy="43005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499E-D7F3-4B1B-B2E0-4F24726FF4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2 columns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5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6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0642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70A-977F-4C53-98B2-40FC952ACA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1" y="181493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6399" y="255859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06401" y="330225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06398" y="404591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08762" y="478957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08762" y="553323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Agenda &amp; Takeaways</a:t>
            </a:r>
          </a:p>
          <a:p>
            <a:r>
              <a:rPr lang="en-US" sz="1000" dirty="0">
                <a:solidFill>
                  <a:prstClr val="black"/>
                </a:solidFill>
              </a:rPr>
              <a:t>Replace # with number or letter in left placeholders and explanatory text in right placeholders. Max one row of text.  Remove placeholders not in use. 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12287025" y="3841031"/>
            <a:ext cx="1388611" cy="1588569"/>
            <a:chOff x="13673268" y="2618012"/>
            <a:chExt cx="3060457" cy="3501159"/>
          </a:xfrm>
        </p:grpSpPr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673268" y="4393853"/>
              <a:ext cx="3060457" cy="172531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3673268" y="2618012"/>
              <a:ext cx="3060457" cy="1725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50364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484A-3594-4929-AC16-7DB006A405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4528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Contact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for contact or author information. </a:t>
            </a:r>
          </a:p>
          <a:p>
            <a:r>
              <a:rPr lang="en-US" sz="1000" dirty="0">
                <a:solidFill>
                  <a:prstClr val="black"/>
                </a:solidFill>
              </a:rPr>
              <a:t>Remove placeholders not used. 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23053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3" y="1290638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290638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A6E-A6C2-46E1-ABB6-83A1130EFA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36247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Big Point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  <a:p>
            <a:endParaRPr lang="sv-SE" sz="1000" dirty="0">
              <a:solidFill>
                <a:prstClr val="black"/>
              </a:solidFill>
            </a:endParaRPr>
          </a:p>
          <a:p>
            <a:endParaRPr lang="sv-SE" sz="1000" dirty="0">
              <a:solidFill>
                <a:prstClr val="black"/>
              </a:solidFill>
            </a:endParaRPr>
          </a:p>
          <a:p>
            <a:endParaRPr lang="sv-SE" sz="1000" dirty="0">
              <a:solidFill>
                <a:prstClr val="black"/>
              </a:solidFill>
            </a:endParaRPr>
          </a:p>
          <a:p>
            <a:r>
              <a:rPr lang="sv-SE" sz="1000" dirty="0">
                <a:solidFill>
                  <a:prstClr val="black"/>
                </a:solidFill>
              </a:rPr>
              <a:t>U</a:t>
            </a:r>
            <a:r>
              <a:rPr lang="en-US" sz="1000" dirty="0">
                <a:solidFill>
                  <a:prstClr val="black"/>
                </a:solidFill>
              </a:rPr>
              <a:t>se </a:t>
            </a:r>
            <a:r>
              <a:rPr lang="en-US" sz="1000" dirty="0">
                <a:solidFill>
                  <a:srgbClr val="D6002A"/>
                </a:solidFill>
              </a:rPr>
              <a:t>S&amp;P Global Red </a:t>
            </a:r>
            <a:r>
              <a:rPr lang="en-US" sz="1000" dirty="0">
                <a:solidFill>
                  <a:prstClr val="black"/>
                </a:solidFill>
              </a:rPr>
              <a:t>to highlight key words in your point. </a:t>
            </a:r>
          </a:p>
          <a:p>
            <a:r>
              <a:rPr lang="en-US" sz="1000" dirty="0">
                <a:solidFill>
                  <a:prstClr val="black"/>
                </a:solidFill>
              </a:rPr>
              <a:t>It’s available in the custom color palette.</a:t>
            </a:r>
          </a:p>
        </p:txBody>
      </p:sp>
      <p:pic>
        <p:nvPicPr>
          <p:cNvPr id="13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2342987" y="3429000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8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Divider + Image</a:t>
            </a:r>
            <a:endParaRPr lang="en-US" sz="1000" b="1" baseline="0" dirty="0">
              <a:solidFill>
                <a:schemeClr val="bg1"/>
              </a:solidFill>
            </a:endParaRP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Click image icon to insert rectangular image.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13251" y="6889455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>
                    <a:lumMod val="6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20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36" y="6124451"/>
            <a:ext cx="1280160" cy="6357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Footer : 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bg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bg1"/>
                </a:solidFill>
              </a:rPr>
            </a:br>
            <a:r>
              <a:rPr lang="en-US" sz="1000" baseline="0" dirty="0">
                <a:solidFill>
                  <a:schemeClr val="bg1"/>
                </a:solidFill>
              </a:rPr>
              <a:t>Insert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30" name="Rectangle 2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46" name="Straight Arrow Connector 4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49" name="Rectangle 4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57" name="Rectangle 5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63" name="Rectangle 6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752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180498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399954"/>
            <a:ext cx="9490635" cy="691285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2287025" y="-4043"/>
            <a:ext cx="1386247" cy="21148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Quote</a:t>
            </a:r>
          </a:p>
          <a:p>
            <a:pPr>
              <a:defRPr/>
            </a:pPr>
            <a:r>
              <a:rPr lang="en-US" sz="1000" dirty="0">
                <a:solidFill>
                  <a:prstClr val="black"/>
                </a:solidFill>
              </a:rPr>
              <a:t>Add quote and highlight key word in </a:t>
            </a:r>
            <a:r>
              <a:rPr lang="en-US" sz="1000" dirty="0">
                <a:solidFill>
                  <a:srgbClr val="D6002A"/>
                </a:solidFill>
              </a:rPr>
              <a:t>S&amp;P Global Red </a:t>
            </a:r>
            <a:r>
              <a:rPr lang="en-US" sz="1000" dirty="0">
                <a:solidFill>
                  <a:prstClr val="black"/>
                </a:solidFill>
              </a:rPr>
              <a:t>if needed to make a point. </a:t>
            </a:r>
          </a:p>
          <a:p>
            <a:pPr>
              <a:defRPr/>
            </a:pPr>
            <a:r>
              <a:rPr lang="en-US" sz="1000" dirty="0">
                <a:solidFill>
                  <a:prstClr val="black"/>
                </a:solidFill>
              </a:rPr>
              <a:t>It’s available in the custom color palette.</a:t>
            </a:r>
          </a:p>
          <a:p>
            <a:pPr>
              <a:defRPr/>
            </a:pPr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42987" y="1312106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08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                       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     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78792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C51-2CE3-453A-805A-8D6F74CD45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787921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Chart &amp; Tables</a:t>
            </a:r>
          </a:p>
          <a:p>
            <a:r>
              <a:rPr lang="en-US" sz="1000" dirty="0">
                <a:solidFill>
                  <a:prstClr val="black"/>
                </a:solidFill>
              </a:rPr>
              <a:t>Add chart/table title above chart/table.  Remove second subtitle and placeholder if not needed.  </a:t>
            </a:r>
          </a:p>
          <a:p>
            <a:r>
              <a:rPr lang="en-US" sz="1000" dirty="0">
                <a:solidFill>
                  <a:prstClr val="black"/>
                </a:solidFill>
              </a:rPr>
              <a:t>Chart title should stay the same size. 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7024" y="3811043"/>
            <a:ext cx="1386247" cy="1595885"/>
            <a:chOff x="15158743" y="3372787"/>
            <a:chExt cx="3060457" cy="352327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5158743" y="3372787"/>
              <a:ext cx="3060457" cy="172531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158743" y="5164652"/>
              <a:ext cx="3060457" cy="173141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8164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0E6-467E-4A55-890A-BE14010D80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335338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Chart </a:t>
            </a:r>
            <a:r>
              <a:rPr lang="en-US" sz="1000" b="1" dirty="0" err="1">
                <a:solidFill>
                  <a:prstClr val="black"/>
                </a:solidFill>
              </a:rPr>
              <a:t>wShort</a:t>
            </a:r>
            <a:r>
              <a:rPr lang="en-US" sz="1000" b="1" dirty="0">
                <a:solidFill>
                  <a:prstClr val="black"/>
                </a:solidFill>
              </a:rPr>
              <a:t> Copy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for charts and add a chart introduction above the chart.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4487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1"/>
            <a:ext cx="11379200" cy="3881439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Big Picture + Caption</a:t>
            </a:r>
          </a:p>
          <a:p>
            <a:r>
              <a:rPr lang="en-US" sz="1000" dirty="0">
                <a:solidFill>
                  <a:prstClr val="black"/>
                </a:solidFill>
              </a:rPr>
              <a:t>Click image icon to insert image to fill the image placeholder. Add image caption above the image. 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41132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821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5"/>
            <a:ext cx="5238132" cy="28219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2 columns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for two parts of content with two headlines.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4703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74" y="1371600"/>
            <a:ext cx="5491389" cy="43005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2961-BD8E-4EBE-B3F7-13147C6E9A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005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Click image icon to insert image to fill the image placeholder.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192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1"/>
            <a:ext cx="11362465" cy="38814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Chart </a:t>
            </a:r>
            <a:r>
              <a:rPr lang="en-US" sz="1000" b="1" dirty="0" err="1">
                <a:solidFill>
                  <a:prstClr val="black"/>
                </a:solidFill>
              </a:rPr>
              <a:t>wSource</a:t>
            </a:r>
            <a:endParaRPr lang="en-US" sz="1000" b="1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Use for charts.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94794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73" y="1371600"/>
            <a:ext cx="7109908" cy="43005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E7BD-0F0F-441A-9474-7F1A64596C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0053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+ box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to create pop-out text/content in the right-hand box. Resize the box as needed.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14590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1480" y="1790700"/>
            <a:ext cx="11379200" cy="3881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877724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2539-45D8-4D23-8F16-539C40C9F2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4"/>
            <a:ext cx="1386247" cy="2432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Gray background for content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slide layout to add graphics with explanatory text. </a:t>
            </a:r>
          </a:p>
          <a:p>
            <a:r>
              <a:rPr lang="en-US" sz="1000" dirty="0">
                <a:solidFill>
                  <a:prstClr val="black"/>
                </a:solidFill>
              </a:rPr>
              <a:t>The text placeholder can be moved as needed.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87025" y="3813034"/>
            <a:ext cx="1386247" cy="1585033"/>
            <a:chOff x="10058564" y="2630286"/>
            <a:chExt cx="3060457" cy="3499323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58564" y="4398195"/>
              <a:ext cx="3060457" cy="17314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058564" y="2630286"/>
              <a:ext cx="3060457" cy="17253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10709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18616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18616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68E-FC1E-4DEA-A305-A68373A544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2 Content Areas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the subtitle and placeholder as needed and remove or resize them within the grid of the slide.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53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371600"/>
            <a:ext cx="11367253" cy="4300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ECA-8885-491D-8E99-87A3792C12EF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4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8663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9607-7C9B-4966-AC93-DB9D5A75A9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3 Content Areas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the subtitle and placeholder as needed and remove or resize them within the grid of the slide. 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90696" y="3792254"/>
            <a:ext cx="1386481" cy="1597003"/>
            <a:chOff x="10154003" y="3332846"/>
            <a:chExt cx="3060457" cy="3525154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154003" y="5132682"/>
              <a:ext cx="3060457" cy="172531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154003" y="3332846"/>
              <a:ext cx="3060457" cy="1731414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14414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3D5B-AABA-46DF-B8D8-D51BA5C906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884862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Disclaimer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Add disclaimer text to placeholder by copying the text and pasting it as “Keep Text Only” to keep formatting.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0" name="Rectangle 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86501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794415"/>
            <a:ext cx="11367253" cy="3877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4976-E247-4F12-B8A0-E836FD16F6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20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4623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21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19751"/>
            <a:ext cx="391318" cy="241890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71990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28" y="1798731"/>
            <a:ext cx="5491389" cy="38734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8731"/>
            <a:ext cx="5491389" cy="38734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677-A264-487F-BFA2-93020AE50A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– 2 columns 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6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78604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F841-6235-4FA8-A7E0-27FBA90079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Title Only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to create freehand content within the grid.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3" name="Rectangle 1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0186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7554-99E7-4203-9A7A-72D68496A8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Blank</a:t>
            </a:r>
          </a:p>
          <a:p>
            <a:r>
              <a:rPr lang="en-US" sz="1000" dirty="0">
                <a:solidFill>
                  <a:prstClr val="black"/>
                </a:solidFill>
              </a:rPr>
              <a:t>A blank slide layout with no headline, subtitle or content placeholders.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015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2" y="1371601"/>
            <a:ext cx="11379205" cy="4300539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776EE3-1EB4-49B2-A6F5-D859C7ED2B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Title and Content</a:t>
            </a:r>
          </a:p>
          <a:p>
            <a:r>
              <a:rPr lang="en-US" sz="1000" dirty="0">
                <a:solidFill>
                  <a:prstClr val="black"/>
                </a:solidFill>
              </a:rPr>
              <a:t>Headline and content layout.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82742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5E1E-2555-4CA1-9EAD-0DA01543F6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2419277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28" y="1371600"/>
            <a:ext cx="11367253" cy="4800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CC37-C65B-4878-B579-DDA3D8FED7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5569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9B69-400D-4733-82C4-8AE56FA5FE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78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1"/>
            <a:ext cx="11367253" cy="430015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6121" y="-180"/>
            <a:ext cx="2039487" cy="20665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87ECF-43DE-4093-8DB0-96794ED6FCB8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0004" y="6316981"/>
            <a:ext cx="7733456" cy="3651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0" y="6316980"/>
            <a:ext cx="570795" cy="373694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246FB18-5DF1-419A-B975-14AFDDD65B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95621" y="216275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395621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395621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395621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 flipH="1" flipV="1">
            <a:off x="255230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 flipH="1" flipV="1">
            <a:off x="5947642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5400000" flipH="1" flipV="1">
            <a:off x="11637249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2192000" y="216275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2192000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12192000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2192000" y="665114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1796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endParaRPr lang="en-US" sz="1000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Indices"/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308580" y="6123840"/>
            <a:ext cx="1281426" cy="636375"/>
          </a:xfrm>
          <a:prstGeom prst="rect">
            <a:avLst/>
          </a:prstGeom>
        </p:spPr>
      </p:pic>
      <p:sp>
        <p:nvSpPr>
          <p:cNvPr id="82" name="Rectangle 81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Footer :  </a:t>
            </a:r>
            <a:r>
              <a:rPr lang="en-US" sz="1000" baseline="0" dirty="0">
                <a:solidFill>
                  <a:schemeClr val="tx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tx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tx1"/>
                </a:solidFill>
              </a:rPr>
            </a:br>
            <a:r>
              <a:rPr lang="en-US" sz="1000" baseline="0" dirty="0">
                <a:solidFill>
                  <a:schemeClr val="tx1"/>
                </a:solidFill>
              </a:rPr>
              <a:t>Insert </a:t>
            </a:r>
            <a:r>
              <a:rPr lang="en-US" sz="1000" baseline="0" dirty="0">
                <a:solidFill>
                  <a:schemeClr val="tx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114" name="Rectangle 113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134" name="TextBox 13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135" name="Group 13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136" name="Straight Arrow Connector 13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139" name="Rectangle 13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0" name="Rectangle 13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1" name="Rectangle 14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2" name="Rectangle 14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3" name="Rectangle 14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4" name="Rectangle 14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5" name="Rectangle 14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46" name="Group 14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147" name="Rectangle 14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153" name="Rectangle 15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9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3" r:id="rId3"/>
    <p:sldLayoutId id="2147483674" r:id="rId4"/>
    <p:sldLayoutId id="2147483663" r:id="rId5"/>
    <p:sldLayoutId id="2147483676" r:id="rId6"/>
    <p:sldLayoutId id="2147483677" r:id="rId7"/>
    <p:sldLayoutId id="2147483678" r:id="rId8"/>
    <p:sldLayoutId id="2147483662" r:id="rId9"/>
    <p:sldLayoutId id="2147483664" r:id="rId10"/>
    <p:sldLayoutId id="2147483691" r:id="rId11"/>
    <p:sldLayoutId id="2147483682" r:id="rId12"/>
    <p:sldLayoutId id="2147483668" r:id="rId13"/>
    <p:sldLayoutId id="2147483697" r:id="rId14"/>
    <p:sldLayoutId id="2147483693" r:id="rId15"/>
    <p:sldLayoutId id="2147483683" r:id="rId16"/>
    <p:sldLayoutId id="2147483698" r:id="rId17"/>
    <p:sldLayoutId id="2147483690" r:id="rId18"/>
    <p:sldLayoutId id="2147483699" r:id="rId19"/>
    <p:sldLayoutId id="2147483688" r:id="rId20"/>
    <p:sldLayoutId id="2147483692" r:id="rId21"/>
    <p:sldLayoutId id="2147483695" r:id="rId22"/>
    <p:sldLayoutId id="2147483665" r:id="rId23"/>
    <p:sldLayoutId id="2147483694" r:id="rId24"/>
    <p:sldLayoutId id="2147483681" r:id="rId25"/>
    <p:sldLayoutId id="2147483684" r:id="rId26"/>
    <p:sldLayoutId id="2147483686" r:id="rId27"/>
    <p:sldLayoutId id="2147483666" r:id="rId28"/>
    <p:sldLayoutId id="2147483667" r:id="rId29"/>
    <p:sldLayoutId id="2147483689" r:id="rId30"/>
    <p:sldLayoutId id="2147483700" r:id="rId31"/>
    <p:sldLayoutId id="2147483670" r:id="rId32"/>
    <p:sldLayoutId id="2147483671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19456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6" userDrawn="1">
          <p15:clr>
            <a:srgbClr val="A4A3A4"/>
          </p15:clr>
        </p15:guide>
        <p15:guide id="7" orient="horz" pos="3837" userDrawn="1">
          <p15:clr>
            <a:srgbClr val="F26B43"/>
          </p15:clr>
        </p15:guide>
        <p15:guide id="8" orient="horz" pos="4190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3" userDrawn="1">
          <p15:clr>
            <a:srgbClr val="F26B43"/>
          </p15:clr>
        </p15:guide>
        <p15:guide id="12" orient="horz" pos="357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1"/>
            <a:ext cx="11367253" cy="430015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6121" y="-180"/>
            <a:ext cx="2039487" cy="20665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87ECF-43DE-4093-8DB0-96794ED6FC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0004" y="6316981"/>
            <a:ext cx="7733456" cy="3651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0" y="6316980"/>
            <a:ext cx="570795" cy="373694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95621" y="216275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395621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395621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395621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 flipH="1" flipV="1">
            <a:off x="255230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 flipH="1" flipV="1">
            <a:off x="5947642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5400000" flipH="1" flipV="1">
            <a:off x="11637249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2192000" y="216275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2192000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12192000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2192000" y="665114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srgbClr val="DCDCDC">
                    <a:lumMod val="75000"/>
                  </a:srgb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DCDCDC">
                    <a:lumMod val="75000"/>
                  </a:srgb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1796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endParaRPr lang="en-US" sz="1000" dirty="0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Indices"/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308580" y="6123840"/>
            <a:ext cx="1281426" cy="636375"/>
          </a:xfrm>
          <a:prstGeom prst="rect">
            <a:avLst/>
          </a:prstGeom>
        </p:spPr>
      </p:pic>
      <p:sp>
        <p:nvSpPr>
          <p:cNvPr id="82" name="Rectangle 81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  <p:cxnSp>
        <p:nvCxnSpPr>
          <p:cNvPr id="107" name="Straight Connector 106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r>
              <a:rPr lang="en-US" sz="1000" b="1" dirty="0">
                <a:solidFill>
                  <a:prstClr val="black"/>
                </a:solidFill>
              </a:rPr>
              <a:t>Footer : 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dirty="0">
                <a:solidFill>
                  <a:prstClr val="black"/>
                </a:solidFill>
              </a:rPr>
              <a:t>urn on or off footer by using 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Insert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Data color order: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114" name="Rectangle 113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134" name="TextBox 13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135" name="Group 13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136" name="Straight Arrow Connector 13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139" name="Rectangle 13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0" name="Rectangle 13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1" name="Rectangle 14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2" name="Rectangle 14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3" name="Rectangle 14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4" name="Rectangle 14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5" name="Rectangle 14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46" name="Group 14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147" name="Rectangle 14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153" name="Rectangle 15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25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19456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6" userDrawn="1">
          <p15:clr>
            <a:srgbClr val="A4A3A4"/>
          </p15:clr>
        </p15:guide>
        <p15:guide id="7" orient="horz" pos="3837" userDrawn="1">
          <p15:clr>
            <a:srgbClr val="F26B43"/>
          </p15:clr>
        </p15:guide>
        <p15:guide id="8" orient="horz" pos="4190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3" userDrawn="1">
          <p15:clr>
            <a:srgbClr val="F26B43"/>
          </p15:clr>
        </p15:guide>
        <p15:guide id="12" orient="horz" pos="3573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1"/>
            <a:ext cx="11367253" cy="430015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6121" y="-180"/>
            <a:ext cx="2039487" cy="20665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87ECF-43DE-4093-8DB0-96794ED6FC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0004" y="6316981"/>
            <a:ext cx="7733456" cy="3651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0" y="6316980"/>
            <a:ext cx="570795" cy="373694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95621" y="216275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395621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395621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395621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 flipH="1" flipV="1">
            <a:off x="255230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 flipH="1" flipV="1">
            <a:off x="5947642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5400000" flipH="1" flipV="1">
            <a:off x="11637249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2192000" y="216275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2192000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12192000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2192000" y="665114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srgbClr val="DCDCDC">
                    <a:lumMod val="75000"/>
                  </a:srgb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DCDCDC">
                    <a:lumMod val="75000"/>
                  </a:srgb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1796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endParaRPr lang="en-US" sz="1000" dirty="0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Indices"/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308580" y="6123840"/>
            <a:ext cx="1281426" cy="636375"/>
          </a:xfrm>
          <a:prstGeom prst="rect">
            <a:avLst/>
          </a:prstGeom>
        </p:spPr>
      </p:pic>
      <p:sp>
        <p:nvSpPr>
          <p:cNvPr id="82" name="Rectangle 81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  <p:cxnSp>
        <p:nvCxnSpPr>
          <p:cNvPr id="107" name="Straight Connector 106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r>
              <a:rPr lang="en-US" sz="1000" b="1" dirty="0">
                <a:solidFill>
                  <a:prstClr val="black"/>
                </a:solidFill>
              </a:rPr>
              <a:t>Footer : 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dirty="0">
                <a:solidFill>
                  <a:prstClr val="black"/>
                </a:solidFill>
              </a:rPr>
              <a:t>urn on or off footer by using 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Insert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Data color order: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114" name="Rectangle 113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134" name="TextBox 13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135" name="Group 13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136" name="Straight Arrow Connector 13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139" name="Rectangle 13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0" name="Rectangle 13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1" name="Rectangle 14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2" name="Rectangle 14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3" name="Rectangle 14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4" name="Rectangle 14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5" name="Rectangle 14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46" name="Group 14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147" name="Rectangle 14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153" name="Rectangle 15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25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  <p:sldLayoutId id="2147483767" r:id="rId32"/>
    <p:sldLayoutId id="2147483768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19456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6" userDrawn="1">
          <p15:clr>
            <a:srgbClr val="A4A3A4"/>
          </p15:clr>
        </p15:guide>
        <p15:guide id="7" orient="horz" pos="3837" userDrawn="1">
          <p15:clr>
            <a:srgbClr val="F26B43"/>
          </p15:clr>
        </p15:guide>
        <p15:guide id="8" orient="horz" pos="4190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3" userDrawn="1">
          <p15:clr>
            <a:srgbClr val="F26B43"/>
          </p15:clr>
        </p15:guide>
        <p15:guide id="12" orient="horz" pos="357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gif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lvadorvillal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hyperlink" Target="http://salvador-villalon.appspo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</a:t>
            </a:r>
            <a:br>
              <a:rPr lang="en-US" dirty="0"/>
            </a:br>
            <a:r>
              <a:rPr lang="en-US" dirty="0"/>
              <a:t>Internship Program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presentation about my </a:t>
            </a:r>
            <a:r>
              <a:rPr lang="en-US" b="1" i="1" dirty="0">
                <a:solidFill>
                  <a:srgbClr val="D6002A"/>
                </a:solidFill>
              </a:rPr>
              <a:t>first </a:t>
            </a:r>
            <a:r>
              <a:rPr lang="en-US" b="1" i="1" dirty="0" smtClean="0">
                <a:solidFill>
                  <a:srgbClr val="D6002A"/>
                </a:solidFill>
              </a:rPr>
              <a:t>six </a:t>
            </a:r>
            <a:r>
              <a:rPr lang="en-US" b="1" i="1" dirty="0">
                <a:solidFill>
                  <a:srgbClr val="D6002A"/>
                </a:solidFill>
              </a:rPr>
              <a:t>weeks</a:t>
            </a:r>
            <a:r>
              <a:rPr lang="en-US" dirty="0">
                <a:solidFill>
                  <a:srgbClr val="D6002A"/>
                </a:solidFill>
              </a:rPr>
              <a:t> </a:t>
            </a:r>
            <a:r>
              <a:rPr lang="en-US" dirty="0"/>
              <a:t>at S&amp;P Dow Jones Indices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Salvador Villalon</a:t>
            </a:r>
          </a:p>
          <a:p>
            <a:r>
              <a:rPr lang="en-US" dirty="0"/>
              <a:t>Software Development Intern</a:t>
            </a:r>
          </a:p>
          <a:p>
            <a:r>
              <a:rPr lang="en-US" dirty="0"/>
              <a:t>S&amp;P Dow Jones Indices / Web Technology Team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August 1, 2018</a:t>
            </a:r>
          </a:p>
        </p:txBody>
      </p:sp>
    </p:spTree>
    <p:extLst>
      <p:ext uri="{BB962C8B-B14F-4D97-AF65-F5344CB8AC3E}">
        <p14:creationId xmlns:p14="http://schemas.microsoft.com/office/powerpoint/2010/main" val="4827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/>
              <a:t>Project 5: </a:t>
            </a:r>
            <a:r>
              <a:rPr lang="en-US" sz="3200" i="1" dirty="0"/>
              <a:t>Creating a RESTful Client and Using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635110"/>
            <a:ext cx="11367253" cy="4114293"/>
          </a:xfrm>
        </p:spPr>
        <p:txBody>
          <a:bodyPr numCol="1"/>
          <a:lstStyle/>
          <a:p>
            <a:r>
              <a:rPr lang="en-US" sz="2400" b="1" dirty="0"/>
              <a:t>The Task</a:t>
            </a:r>
          </a:p>
          <a:p>
            <a:pPr lvl="1"/>
            <a:r>
              <a:rPr lang="en-US" sz="2200" b="1" dirty="0"/>
              <a:t>Part 1:</a:t>
            </a:r>
          </a:p>
          <a:p>
            <a:pPr lvl="2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D6002A"/>
                </a:solidFill>
              </a:rPr>
              <a:t>Enhancement </a:t>
            </a:r>
            <a:r>
              <a:rPr lang="en-US" sz="1800" dirty="0" smtClean="0">
                <a:solidFill>
                  <a:srgbClr val="D6002A"/>
                </a:solidFill>
              </a:rPr>
              <a:t>for </a:t>
            </a:r>
            <a:r>
              <a:rPr lang="en-US" sz="1800" dirty="0">
                <a:solidFill>
                  <a:srgbClr val="D6002A"/>
                </a:solidFill>
              </a:rPr>
              <a:t>CARE web </a:t>
            </a:r>
            <a:r>
              <a:rPr lang="en-US" sz="1800" dirty="0" smtClean="0">
                <a:solidFill>
                  <a:srgbClr val="D6002A"/>
                </a:solidFill>
              </a:rPr>
              <a:t>platform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2"/>
            <a:r>
              <a:rPr lang="en-US" sz="1800" dirty="0" smtClean="0"/>
              <a:t> Tasked </a:t>
            </a:r>
            <a:r>
              <a:rPr lang="en-US" sz="1800" dirty="0"/>
              <a:t>with creating </a:t>
            </a:r>
            <a:r>
              <a:rPr lang="en-US" sz="1800" dirty="0">
                <a:solidFill>
                  <a:srgbClr val="D6002A"/>
                </a:solidFill>
              </a:rPr>
              <a:t>a RESTful client </a:t>
            </a:r>
            <a:r>
              <a:rPr lang="en-US" sz="1800" dirty="0" smtClean="0"/>
              <a:t>that consumes the Box RESTful API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sz="2000" b="1" dirty="0"/>
              <a:t>Part 2:</a:t>
            </a:r>
          </a:p>
          <a:p>
            <a:pPr lvl="2"/>
            <a:r>
              <a:rPr lang="en-US" sz="1800" dirty="0" smtClean="0"/>
              <a:t> Create </a:t>
            </a:r>
            <a:r>
              <a:rPr lang="en-US" sz="1800" dirty="0"/>
              <a:t>a </a:t>
            </a:r>
            <a:r>
              <a:rPr lang="en-US" sz="1800" dirty="0" smtClean="0">
                <a:solidFill>
                  <a:srgbClr val="D6002A"/>
                </a:solidFill>
              </a:rPr>
              <a:t>Java class to represent any error from API call </a:t>
            </a:r>
            <a:endParaRPr lang="en-US" sz="1800" dirty="0" smtClean="0"/>
          </a:p>
          <a:p>
            <a:pPr lvl="2"/>
            <a:endParaRPr lang="en-US" b="1" i="1" dirty="0">
              <a:solidFill>
                <a:srgbClr val="D6002A"/>
              </a:solidFill>
            </a:endParaRPr>
          </a:p>
          <a:p>
            <a:pPr lvl="1"/>
            <a:r>
              <a:rPr lang="en-US" dirty="0" smtClean="0"/>
              <a:t>In this project, I used my Spanish speaking and writing skills to collaborate with Developers from S&amp;P Global Mexico City office</a:t>
            </a:r>
            <a:r>
              <a:rPr lang="en-US" b="1" i="1" dirty="0">
                <a:solidFill>
                  <a:srgbClr val="D6002A"/>
                </a:solidFill>
              </a:rPr>
              <a:t/>
            </a:r>
            <a:br>
              <a:rPr lang="en-US" b="1" i="1" dirty="0">
                <a:solidFill>
                  <a:srgbClr val="D6002A"/>
                </a:solidFill>
              </a:rPr>
            </a:br>
            <a:endParaRPr lang="en-US" b="1" i="1" dirty="0">
              <a:solidFill>
                <a:srgbClr val="D6002A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:a16="http://schemas.microsoft.com/office/drawing/2014/main" xmlns="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596556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AD33FF1-1EDE-4E3E-9FF7-347D3FA0798F}"/>
              </a:ext>
            </a:extLst>
          </p:cNvPr>
          <p:cNvSpPr txBox="1"/>
          <p:nvPr/>
        </p:nvSpPr>
        <p:spPr>
          <a:xfrm>
            <a:off x="409791" y="4209585"/>
            <a:ext cx="48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Continue on next slide</a:t>
            </a:r>
          </a:p>
        </p:txBody>
      </p:sp>
      <p:cxnSp>
        <p:nvCxnSpPr>
          <p:cNvPr id="14" name="Shape 141">
            <a:extLst>
              <a:ext uri="{FF2B5EF4-FFF2-40B4-BE49-F238E27FC236}">
                <a16:creationId xmlns:a16="http://schemas.microsoft.com/office/drawing/2014/main" xmlns="" id="{9F883B69-E2A9-4783-9699-81A3CA5A752E}"/>
              </a:ext>
            </a:extLst>
          </p:cNvPr>
          <p:cNvCxnSpPr>
            <a:cxnSpLocks/>
          </p:cNvCxnSpPr>
          <p:nvPr/>
        </p:nvCxnSpPr>
        <p:spPr>
          <a:xfrm>
            <a:off x="414528" y="4209585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6CE9783-2EEA-47A2-A60F-B1DD61EF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18" y="5000690"/>
            <a:ext cx="2299855" cy="1211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3395AC-739E-4D5B-B4E3-F9B0BB8ED37C}"/>
              </a:ext>
            </a:extLst>
          </p:cNvPr>
          <p:cNvSpPr txBox="1"/>
          <p:nvPr/>
        </p:nvSpPr>
        <p:spPr>
          <a:xfrm>
            <a:off x="8478980" y="5817299"/>
            <a:ext cx="2223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RESTful API</a:t>
            </a:r>
          </a:p>
        </p:txBody>
      </p:sp>
      <p:pic>
        <p:nvPicPr>
          <p:cNvPr id="5123" name="Picture 3" descr="C:\Users\salvador_villalon\Downloads\week_3_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3" t="41789" r="35154" b="41951"/>
          <a:stretch/>
        </p:blipFill>
        <p:spPr bwMode="auto">
          <a:xfrm>
            <a:off x="9132848" y="869794"/>
            <a:ext cx="2182851" cy="6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lvador_villalon\Documents\work\projects\S&amp;P Global Final Presentation\Pictures\Bandera_Mexicana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36" y="4805505"/>
            <a:ext cx="2597662" cy="148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/>
              <a:t>Project 5: </a:t>
            </a:r>
            <a:r>
              <a:rPr lang="en-US" sz="3200" i="1" dirty="0"/>
              <a:t>Creating a RESTful Client and Using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614327"/>
            <a:ext cx="11367253" cy="4540831"/>
          </a:xfrm>
        </p:spPr>
        <p:txBody>
          <a:bodyPr numCol="1"/>
          <a:lstStyle/>
          <a:p>
            <a:r>
              <a:rPr lang="en-US" sz="2400" b="1" dirty="0"/>
              <a:t>Biggest Takeaway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Programming Interface (API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RESTful APIs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Object Notation (</a:t>
            </a:r>
            <a:r>
              <a:rPr lang="en-US" dirty="0" err="1"/>
              <a:t>Json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Spring </a:t>
            </a:r>
            <a:r>
              <a:rPr lang="en-US" dirty="0"/>
              <a:t>Framework</a:t>
            </a:r>
          </a:p>
          <a:p>
            <a:pPr marL="397065" lvl="2" indent="0">
              <a:buNone/>
            </a:pPr>
            <a:endParaRPr lang="en-US" dirty="0"/>
          </a:p>
          <a:p>
            <a:pPr lvl="1"/>
            <a:r>
              <a:rPr lang="en-US" dirty="0" smtClean="0"/>
              <a:t>Postman</a:t>
            </a:r>
            <a:r>
              <a:rPr lang="en-US" b="1" i="1" dirty="0">
                <a:solidFill>
                  <a:srgbClr val="D6002A"/>
                </a:solidFill>
              </a:rPr>
              <a:t/>
            </a:r>
            <a:br>
              <a:rPr lang="en-US" b="1" i="1" dirty="0">
                <a:solidFill>
                  <a:srgbClr val="D6002A"/>
                </a:solidFill>
              </a:rPr>
            </a:br>
            <a:endParaRPr lang="en-US" b="1" i="1" dirty="0">
              <a:solidFill>
                <a:srgbClr val="D6002A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:a16="http://schemas.microsoft.com/office/drawing/2014/main" xmlns="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596556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60C593-1E44-437B-8158-2378217C909F}"/>
              </a:ext>
            </a:extLst>
          </p:cNvPr>
          <p:cNvSpPr txBox="1"/>
          <p:nvPr/>
        </p:nvSpPr>
        <p:spPr>
          <a:xfrm>
            <a:off x="6093417" y="5177212"/>
            <a:ext cx="4266319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Spring Framework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AD33FF1-1EDE-4E3E-9FF7-347D3FA0798F}"/>
              </a:ext>
            </a:extLst>
          </p:cNvPr>
          <p:cNvSpPr txBox="1"/>
          <p:nvPr/>
        </p:nvSpPr>
        <p:spPr>
          <a:xfrm>
            <a:off x="409791" y="5135648"/>
            <a:ext cx="48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Technologies Used/Learned</a:t>
            </a:r>
          </a:p>
        </p:txBody>
      </p:sp>
      <p:cxnSp>
        <p:nvCxnSpPr>
          <p:cNvPr id="14" name="Shape 141">
            <a:extLst>
              <a:ext uri="{FF2B5EF4-FFF2-40B4-BE49-F238E27FC236}">
                <a16:creationId xmlns:a16="http://schemas.microsoft.com/office/drawing/2014/main" xmlns="" id="{9F883B69-E2A9-4783-9699-81A3CA5A752E}"/>
              </a:ext>
            </a:extLst>
          </p:cNvPr>
          <p:cNvCxnSpPr>
            <a:cxnSpLocks/>
          </p:cNvCxnSpPr>
          <p:nvPr/>
        </p:nvCxnSpPr>
        <p:spPr>
          <a:xfrm>
            <a:off x="409791" y="5155160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CB2C18-3464-4578-8AFE-5ADD6504B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24" b="23769"/>
          <a:stretch/>
        </p:blipFill>
        <p:spPr>
          <a:xfrm>
            <a:off x="8355106" y="3672871"/>
            <a:ext cx="2705100" cy="1113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0B0CEB4-4BA9-4191-B9F6-0BBB9965C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40" y="3748611"/>
            <a:ext cx="2962333" cy="962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49BC892-78C1-404B-95C7-D7342737FC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621"/>
          <a:stretch/>
        </p:blipFill>
        <p:spPr>
          <a:xfrm>
            <a:off x="734611" y="3748611"/>
            <a:ext cx="2847109" cy="11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8727" y="2747480"/>
            <a:ext cx="6234545" cy="121573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 smtClean="0"/>
              <a:t>Next Steps</a:t>
            </a: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5" name="Shape 141">
            <a:extLst>
              <a:ext uri="{FF2B5EF4-FFF2-40B4-BE49-F238E27FC236}">
                <a16:creationId xmlns:a16="http://schemas.microsoft.com/office/drawing/2014/main" xmlns="" id="{8E7A6DA5-D860-48C9-BCE5-DA83714C95AA}"/>
              </a:ext>
            </a:extLst>
          </p:cNvPr>
          <p:cNvCxnSpPr>
            <a:cxnSpLocks/>
          </p:cNvCxnSpPr>
          <p:nvPr/>
        </p:nvCxnSpPr>
        <p:spPr>
          <a:xfrm>
            <a:off x="645414" y="3855638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501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 smtClean="0"/>
              <a:t>Next Steps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614328"/>
            <a:ext cx="11367253" cy="5265478"/>
          </a:xfrm>
        </p:spPr>
        <p:txBody>
          <a:bodyPr numCol="1"/>
          <a:lstStyle/>
          <a:p>
            <a:endParaRPr lang="en-US" sz="2000" b="1" dirty="0" smtClean="0"/>
          </a:p>
          <a:p>
            <a:r>
              <a:rPr lang="en-US" b="1" dirty="0" smtClean="0"/>
              <a:t>Machine Learning using Python and libraries like NLTK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Create </a:t>
            </a:r>
            <a:r>
              <a:rPr lang="en-US" b="1" dirty="0" smtClean="0"/>
              <a:t>a post </a:t>
            </a:r>
            <a:r>
              <a:rPr lang="en-US" b="1" dirty="0" smtClean="0"/>
              <a:t>in The Hub to</a:t>
            </a:r>
            <a:r>
              <a:rPr lang="en-US" b="1" dirty="0" smtClean="0"/>
              <a:t> </a:t>
            </a:r>
            <a:r>
              <a:rPr lang="en-US" b="1" dirty="0" smtClean="0"/>
              <a:t>help others deploy a Web Application using Flask</a:t>
            </a:r>
            <a:endParaRPr lang="en-US" sz="20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:a16="http://schemas.microsoft.com/office/drawing/2014/main" xmlns="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596556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C:\Users\salvador_villalon\Documents\work\projects\SPGI Final Presentation\Pictures\python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9" y="3065930"/>
            <a:ext cx="45148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lvador_villalon\Documents\work\projects\SPGI Final Presentation\Pictures\n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2" y="2967576"/>
            <a:ext cx="5056188" cy="234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8727" y="2821133"/>
            <a:ext cx="6234545" cy="121573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 smtClean="0"/>
              <a:t>Summary</a:t>
            </a: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" name="Shape 141">
            <a:extLst>
              <a:ext uri="{FF2B5EF4-FFF2-40B4-BE49-F238E27FC236}">
                <a16:creationId xmlns:a16="http://schemas.microsoft.com/office/drawing/2014/main" xmlns="" id="{8E7A6DA5-D860-48C9-BCE5-DA83714C95AA}"/>
              </a:ext>
            </a:extLst>
          </p:cNvPr>
          <p:cNvCxnSpPr>
            <a:cxnSpLocks/>
          </p:cNvCxnSpPr>
          <p:nvPr/>
        </p:nvCxnSpPr>
        <p:spPr>
          <a:xfrm>
            <a:off x="645414" y="3963214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29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 smtClean="0"/>
              <a:t>Summary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627775"/>
            <a:ext cx="11367253" cy="5517532"/>
          </a:xfrm>
        </p:spPr>
        <p:txBody>
          <a:bodyPr numCol="1"/>
          <a:lstStyle/>
          <a:p>
            <a:r>
              <a:rPr lang="en-US" b="1" dirty="0" smtClean="0"/>
              <a:t>5 Projects</a:t>
            </a:r>
          </a:p>
          <a:p>
            <a:r>
              <a:rPr lang="en-US" b="1" dirty="0" smtClean="0"/>
              <a:t>Technologies </a:t>
            </a:r>
            <a:r>
              <a:rPr lang="en-US" b="1" dirty="0" smtClean="0"/>
              <a:t>Used/Learn – 17 Total</a:t>
            </a:r>
            <a:endParaRPr lang="en-US" b="1" dirty="0" smtClean="0"/>
          </a:p>
          <a:p>
            <a:pPr marL="183769" lvl="1" indent="0">
              <a:buNone/>
            </a:pPr>
            <a:r>
              <a:rPr lang="en-US" sz="2000" b="1" i="1" dirty="0" smtClean="0">
                <a:solidFill>
                  <a:srgbClr val="D6002A"/>
                </a:solidFill>
              </a:rPr>
              <a:t/>
            </a:r>
            <a:br>
              <a:rPr lang="en-US" sz="2000" b="1" i="1" dirty="0" smtClean="0">
                <a:solidFill>
                  <a:srgbClr val="D6002A"/>
                </a:solidFill>
              </a:rPr>
            </a:br>
            <a:endParaRPr lang="en-US" sz="2000" b="1" i="1" dirty="0" smtClean="0">
              <a:solidFill>
                <a:srgbClr val="D6002A"/>
              </a:solidFill>
            </a:endParaRPr>
          </a:p>
          <a:p>
            <a:pPr marL="183769" lvl="1" indent="0">
              <a:buNone/>
            </a:pPr>
            <a:endParaRPr lang="en-US" sz="2000" b="1" i="1" dirty="0">
              <a:solidFill>
                <a:srgbClr val="D6002A"/>
              </a:solidFill>
            </a:endParaRPr>
          </a:p>
          <a:p>
            <a:pPr marL="183769" lvl="1" indent="0">
              <a:buNone/>
            </a:pPr>
            <a:endParaRPr lang="en-US" sz="2000" b="1" i="1" dirty="0" smtClean="0">
              <a:solidFill>
                <a:srgbClr val="D6002A"/>
              </a:solidFill>
            </a:endParaRPr>
          </a:p>
          <a:p>
            <a:pPr marL="183769" lvl="1" indent="0">
              <a:buNone/>
            </a:pPr>
            <a:endParaRPr lang="en-US" sz="2000" b="1" i="1" dirty="0">
              <a:solidFill>
                <a:srgbClr val="D6002A"/>
              </a:solidFill>
            </a:endParaRPr>
          </a:p>
          <a:p>
            <a:pPr marL="183769" lvl="1" indent="0">
              <a:buNone/>
            </a:pPr>
            <a:endParaRPr lang="en-US" sz="2000" b="1" i="1" dirty="0" smtClean="0">
              <a:solidFill>
                <a:srgbClr val="D6002A"/>
              </a:solidFill>
            </a:endParaRPr>
          </a:p>
          <a:p>
            <a:pPr marL="183769" lvl="1" indent="0">
              <a:buNone/>
            </a:pPr>
            <a:endParaRPr lang="en-US" sz="2000" b="1" i="1" dirty="0" smtClean="0">
              <a:solidFill>
                <a:srgbClr val="D6002A"/>
              </a:solidFill>
            </a:endParaRPr>
          </a:p>
          <a:p>
            <a:pPr marL="183769" lvl="1" indent="0">
              <a:buNone/>
            </a:pPr>
            <a:endParaRPr lang="en-US" sz="2000" b="1" i="1" dirty="0" smtClean="0">
              <a:solidFill>
                <a:srgbClr val="D6002A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/>
              <a:t>Won the S&amp;P Global Summer Hashtag </a:t>
            </a:r>
            <a:r>
              <a:rPr lang="en-US" sz="2000" b="1" dirty="0"/>
              <a:t>Contest – </a:t>
            </a:r>
            <a:r>
              <a:rPr lang="en-US" sz="2000" b="1" dirty="0" smtClean="0"/>
              <a:t>#mySPGSummer</a:t>
            </a:r>
            <a:r>
              <a:rPr lang="en-US" sz="2000" b="1" dirty="0" smtClean="0"/>
              <a:t>2018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/>
              <a:t>Beat my Recruiter, Rahim Babar, in Table Tennis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:a16="http://schemas.microsoft.com/office/drawing/2014/main" xmlns="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596556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678237" y="1397674"/>
            <a:ext cx="5731727" cy="44319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Eclipse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Postman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Box RESTful API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Java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Spring Framework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Python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Flask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HTML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CSS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Google </a:t>
            </a:r>
            <a:r>
              <a:rPr lang="en-US" sz="1600" dirty="0" smtClean="0">
                <a:solidFill>
                  <a:prstClr val="black"/>
                </a:solidFill>
              </a:rPr>
              <a:t>App Engine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solidFill>
                  <a:prstClr val="black"/>
                </a:solidFill>
              </a:rPr>
              <a:t>Git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GitHub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Docker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solidFill>
                  <a:prstClr val="black"/>
                </a:solidFill>
              </a:rPr>
              <a:t>Microservices</a:t>
            </a: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Web Application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Client Side and Server Side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Subversion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8727" y="2821133"/>
            <a:ext cx="6234545" cy="121573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5" name="Shape 141">
            <a:extLst>
              <a:ext uri="{FF2B5EF4-FFF2-40B4-BE49-F238E27FC236}">
                <a16:creationId xmlns:a16="http://schemas.microsoft.com/office/drawing/2014/main" xmlns="" id="{8E7A6DA5-D860-48C9-BCE5-DA83714C95AA}"/>
              </a:ext>
            </a:extLst>
          </p:cNvPr>
          <p:cNvCxnSpPr>
            <a:cxnSpLocks/>
          </p:cNvCxnSpPr>
          <p:nvPr/>
        </p:nvCxnSpPr>
        <p:spPr>
          <a:xfrm>
            <a:off x="645414" y="3963214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28727087-891F-416E-9313-40626FD9C28B}"/>
              </a:ext>
            </a:extLst>
          </p:cNvPr>
          <p:cNvSpPr txBox="1">
            <a:spLocks/>
          </p:cNvSpPr>
          <p:nvPr/>
        </p:nvSpPr>
        <p:spPr>
          <a:xfrm>
            <a:off x="5300541" y="4179111"/>
            <a:ext cx="7231529" cy="1852370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Contact Info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https://www.linkedin.com/in/salvadorvillalon/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4"/>
              </a:rPr>
              <a:t>http://salvador-villalon.appspot.com/</a:t>
            </a:r>
            <a:endParaRPr lang="en-US" dirty="0"/>
          </a:p>
          <a:p>
            <a:r>
              <a:rPr lang="en-US" dirty="0"/>
              <a:t>Email: salvador.villalon@spglobal.com</a:t>
            </a:r>
          </a:p>
          <a:p>
            <a:endParaRPr lang="en-US" dirty="0">
              <a:hlinkClick r:id="rId3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4049E27-C8D8-49A7-B8BC-D5FC1E9D0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93" y="4262341"/>
            <a:ext cx="4414285" cy="1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/>
              <a:t>About Salvador Villalon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80" y="638114"/>
            <a:ext cx="6669714" cy="6218934"/>
          </a:xfrm>
        </p:spPr>
        <p:txBody>
          <a:bodyPr numCol="1"/>
          <a:lstStyle/>
          <a:p>
            <a:r>
              <a:rPr lang="en-US" sz="2400" b="1" dirty="0"/>
              <a:t>Name: </a:t>
            </a:r>
            <a:r>
              <a:rPr lang="en-US" sz="2200" dirty="0"/>
              <a:t>Salvador Villalon</a:t>
            </a:r>
          </a:p>
          <a:p>
            <a:r>
              <a:rPr lang="en-US" sz="2400" b="1" dirty="0"/>
              <a:t>University: </a:t>
            </a:r>
            <a:r>
              <a:rPr lang="en-US" sz="2200" dirty="0"/>
              <a:t>University of California, Irvine</a:t>
            </a:r>
          </a:p>
          <a:p>
            <a:r>
              <a:rPr lang="en-US" sz="2400" b="1" dirty="0"/>
              <a:t>Major: </a:t>
            </a:r>
            <a:r>
              <a:rPr lang="en-US" sz="2200" dirty="0"/>
              <a:t>Computer Science</a:t>
            </a:r>
          </a:p>
          <a:p>
            <a:r>
              <a:rPr lang="en-US" sz="2400" b="1" dirty="0"/>
              <a:t>Business Unit: </a:t>
            </a:r>
            <a:r>
              <a:rPr lang="en-US" sz="2200" dirty="0"/>
              <a:t>S&amp;P Dow Jones Indices</a:t>
            </a:r>
          </a:p>
          <a:p>
            <a:r>
              <a:rPr lang="en-US" sz="2400" b="1" dirty="0"/>
              <a:t>Team: </a:t>
            </a:r>
            <a:r>
              <a:rPr lang="en-US" sz="2200" dirty="0" smtClean="0"/>
              <a:t>Web </a:t>
            </a:r>
            <a:r>
              <a:rPr lang="en-US" sz="2200" dirty="0"/>
              <a:t>Technology Team</a:t>
            </a:r>
          </a:p>
          <a:p>
            <a:r>
              <a:rPr lang="en-US" sz="2400" b="1" dirty="0"/>
              <a:t>Manager: </a:t>
            </a:r>
            <a:r>
              <a:rPr lang="en-US" sz="2200" dirty="0"/>
              <a:t>Sharath Srinivas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:a16="http://schemas.microsoft.com/office/drawing/2014/main" xmlns="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575774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C087256-8CAB-4680-BC24-C01C9B6A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74" y="801662"/>
            <a:ext cx="3183325" cy="4247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B5F211-908F-40D5-8165-B214528B2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30" y="4079335"/>
            <a:ext cx="6568068" cy="10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8727" y="2410693"/>
            <a:ext cx="6234545" cy="203661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/>
              <a:t>The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hape 141">
            <a:extLst>
              <a:ext uri="{FF2B5EF4-FFF2-40B4-BE49-F238E27FC236}">
                <a16:creationId xmlns:a16="http://schemas.microsoft.com/office/drawing/2014/main" xmlns="" id="{04CB3D27-0C94-48D1-B4CC-C39F03F43EDB}"/>
              </a:ext>
            </a:extLst>
          </p:cNvPr>
          <p:cNvCxnSpPr>
            <a:cxnSpLocks/>
          </p:cNvCxnSpPr>
          <p:nvPr/>
        </p:nvCxnSpPr>
        <p:spPr>
          <a:xfrm>
            <a:off x="645414" y="4545107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62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8727" y="2957085"/>
            <a:ext cx="6234545" cy="112424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 smtClean="0"/>
              <a:t>Week 1 &amp; 2</a:t>
            </a: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7" name="Shape 141">
            <a:extLst>
              <a:ext uri="{FF2B5EF4-FFF2-40B4-BE49-F238E27FC236}">
                <a16:creationId xmlns:a16="http://schemas.microsoft.com/office/drawing/2014/main" xmlns="" id="{04CB3D27-0C94-48D1-B4CC-C39F03F43EDB}"/>
              </a:ext>
            </a:extLst>
          </p:cNvPr>
          <p:cNvCxnSpPr>
            <a:cxnSpLocks/>
          </p:cNvCxnSpPr>
          <p:nvPr/>
        </p:nvCxnSpPr>
        <p:spPr>
          <a:xfrm>
            <a:off x="734623" y="3909492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144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1"/>
            <a:ext cx="11358880" cy="426468"/>
          </a:xfrm>
        </p:spPr>
        <p:txBody>
          <a:bodyPr/>
          <a:lstStyle/>
          <a:p>
            <a:r>
              <a:rPr lang="en-US" sz="3200" dirty="0"/>
              <a:t>Project 1:</a:t>
            </a:r>
            <a:r>
              <a:rPr lang="en-US" sz="3200" i="1" dirty="0"/>
              <a:t> Four </a:t>
            </a:r>
            <a:r>
              <a:rPr lang="en-US" sz="3200" i="1" dirty="0" smtClean="0"/>
              <a:t>Enhancements for </a:t>
            </a:r>
            <a:r>
              <a:rPr lang="en-US" sz="3200" i="1" dirty="0"/>
              <a:t>Vault and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IDS </a:t>
            </a:r>
            <a:r>
              <a:rPr lang="en-US" sz="3200" i="1" dirty="0"/>
              <a:t>Web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1113096"/>
            <a:ext cx="11367253" cy="4096749"/>
          </a:xfrm>
        </p:spPr>
        <p:txBody>
          <a:bodyPr numCol="1"/>
          <a:lstStyle/>
          <a:p>
            <a:r>
              <a:rPr lang="en-US" sz="2400" b="1" dirty="0"/>
              <a:t>The </a:t>
            </a:r>
            <a:r>
              <a:rPr lang="en-US" sz="2400" b="1" dirty="0" smtClean="0"/>
              <a:t>Task</a:t>
            </a:r>
          </a:p>
          <a:p>
            <a:pPr lvl="1"/>
            <a:r>
              <a:rPr lang="en-US" dirty="0" smtClean="0"/>
              <a:t> Creating</a:t>
            </a:r>
            <a:r>
              <a:rPr lang="en-US" dirty="0" smtClean="0">
                <a:solidFill>
                  <a:srgbClr val="D6002A"/>
                </a:solidFill>
              </a:rPr>
              <a:t> </a:t>
            </a:r>
            <a:r>
              <a:rPr lang="en-US" dirty="0">
                <a:solidFill>
                  <a:srgbClr val="D6002A"/>
                </a:solidFill>
              </a:rPr>
              <a:t>update SQL </a:t>
            </a:r>
            <a:r>
              <a:rPr lang="en-US" dirty="0" smtClean="0">
                <a:solidFill>
                  <a:srgbClr val="D6002A"/>
                </a:solidFill>
              </a:rPr>
              <a:t>scripts</a:t>
            </a:r>
            <a:br>
              <a:rPr lang="en-US" dirty="0" smtClean="0">
                <a:solidFill>
                  <a:srgbClr val="D6002A"/>
                </a:solidFill>
              </a:rPr>
            </a:br>
            <a:endParaRPr lang="en-US" dirty="0">
              <a:solidFill>
                <a:srgbClr val="D6002A"/>
              </a:solidFill>
            </a:endParaRPr>
          </a:p>
          <a:p>
            <a:pPr lvl="1"/>
            <a:r>
              <a:rPr lang="en-US" dirty="0" smtClean="0"/>
              <a:t> Change </a:t>
            </a:r>
            <a:r>
              <a:rPr lang="en-US" dirty="0" smtClean="0">
                <a:solidFill>
                  <a:srgbClr val="D6002A"/>
                </a:solidFill>
              </a:rPr>
              <a:t>HTML code </a:t>
            </a:r>
            <a:r>
              <a:rPr lang="en-US" dirty="0">
                <a:solidFill>
                  <a:srgbClr val="D6002A"/>
                </a:solidFill>
              </a:rPr>
              <a:t>for </a:t>
            </a:r>
            <a:r>
              <a:rPr lang="en-US" dirty="0" smtClean="0">
                <a:solidFill>
                  <a:srgbClr val="D6002A"/>
                </a:solidFill>
              </a:rPr>
              <a:t>specific </a:t>
            </a:r>
            <a:r>
              <a:rPr lang="en-US" dirty="0">
                <a:solidFill>
                  <a:srgbClr val="D6002A"/>
                </a:solidFill>
              </a:rPr>
              <a:t>files </a:t>
            </a:r>
            <a:r>
              <a:rPr lang="en-US" dirty="0"/>
              <a:t>in the platforms</a:t>
            </a:r>
          </a:p>
          <a:p>
            <a:pPr marL="183769" lvl="1" indent="0">
              <a:buNone/>
            </a:pPr>
            <a:r>
              <a:rPr lang="en-US" dirty="0">
                <a:highlight>
                  <a:srgbClr val="FFFF00"/>
                </a:highlight>
              </a:rPr>
              <a:t> </a:t>
            </a:r>
            <a:endParaRPr lang="en-US" dirty="0" smtClean="0">
              <a:highlight>
                <a:srgbClr val="FFFF00"/>
              </a:highlight>
            </a:endParaRPr>
          </a:p>
          <a:p>
            <a:r>
              <a:rPr lang="en-US" sz="2400" b="1" dirty="0" smtClean="0"/>
              <a:t>Biggest Takeaway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D6002A"/>
                </a:solidFill>
              </a:rPr>
              <a:t>Commit </a:t>
            </a:r>
            <a:r>
              <a:rPr lang="en-US" dirty="0">
                <a:solidFill>
                  <a:srgbClr val="D6002A"/>
                </a:solidFill>
              </a:rPr>
              <a:t>and </a:t>
            </a:r>
            <a:r>
              <a:rPr lang="en-US" dirty="0" smtClean="0">
                <a:solidFill>
                  <a:srgbClr val="D6002A"/>
                </a:solidFill>
              </a:rPr>
              <a:t>Push</a:t>
            </a:r>
            <a:r>
              <a:rPr lang="en-US" dirty="0" smtClean="0"/>
              <a:t> code to a Team Repository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D6002A"/>
                </a:solidFill>
              </a:rPr>
              <a:t>Not the only revision control system</a:t>
            </a:r>
            <a:br>
              <a:rPr lang="en-US" dirty="0" smtClean="0">
                <a:solidFill>
                  <a:srgbClr val="D6002A"/>
                </a:solidFill>
              </a:rPr>
            </a:br>
            <a:endParaRPr lang="en-US" dirty="0" smtClean="0"/>
          </a:p>
          <a:p>
            <a:pPr lvl="1"/>
            <a:r>
              <a:rPr lang="en-US" dirty="0" smtClean="0"/>
              <a:t> Importance </a:t>
            </a:r>
            <a:r>
              <a:rPr lang="en-US" dirty="0" smtClean="0">
                <a:solidFill>
                  <a:srgbClr val="D6002A"/>
                </a:solidFill>
              </a:rPr>
              <a:t>of requirements </a:t>
            </a:r>
            <a:br>
              <a:rPr lang="en-US" dirty="0" smtClean="0">
                <a:solidFill>
                  <a:srgbClr val="D6002A"/>
                </a:solidFill>
              </a:rPr>
            </a:br>
            <a:endParaRPr lang="en-US" dirty="0"/>
          </a:p>
          <a:p>
            <a:pPr lvl="1"/>
            <a:r>
              <a:rPr lang="en-US" dirty="0" smtClean="0"/>
              <a:t> More </a:t>
            </a:r>
            <a:r>
              <a:rPr lang="en-US" dirty="0"/>
              <a:t>use of Eclipse</a:t>
            </a:r>
          </a:p>
          <a:p>
            <a:pPr marL="397065" lvl="2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="" xmlns:a16="http://schemas.microsoft.com/office/drawing/2014/main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1084933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F60C593-1E44-437B-8158-2378217C909F}"/>
              </a:ext>
            </a:extLst>
          </p:cNvPr>
          <p:cNvSpPr txBox="1"/>
          <p:nvPr/>
        </p:nvSpPr>
        <p:spPr>
          <a:xfrm>
            <a:off x="6093968" y="5391609"/>
            <a:ext cx="4281054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Java Server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SVN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GitHub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Eclipse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Toad for Oracle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AD33FF1-1EDE-4E3E-9FF7-347D3FA0798F}"/>
              </a:ext>
            </a:extLst>
          </p:cNvPr>
          <p:cNvSpPr txBox="1"/>
          <p:nvPr/>
        </p:nvSpPr>
        <p:spPr>
          <a:xfrm>
            <a:off x="409790" y="5355821"/>
            <a:ext cx="48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Technologies Used/Learned</a:t>
            </a:r>
          </a:p>
        </p:txBody>
      </p:sp>
      <p:cxnSp>
        <p:nvCxnSpPr>
          <p:cNvPr id="14" name="Shape 141">
            <a:extLst>
              <a:ext uri="{FF2B5EF4-FFF2-40B4-BE49-F238E27FC236}">
                <a16:creationId xmlns="" xmlns:a16="http://schemas.microsoft.com/office/drawing/2014/main" id="{9F883B69-E2A9-4783-9699-81A3CA5A752E}"/>
              </a:ext>
            </a:extLst>
          </p:cNvPr>
          <p:cNvCxnSpPr>
            <a:cxnSpLocks/>
          </p:cNvCxnSpPr>
          <p:nvPr/>
        </p:nvCxnSpPr>
        <p:spPr>
          <a:xfrm>
            <a:off x="409791" y="5373367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A3C790F-EB75-409A-8A38-EBA8DB7C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342" y="2587298"/>
            <a:ext cx="2106324" cy="1260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28ED6CF-DF90-48B7-9904-1B2BFD4A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514" y="2369532"/>
            <a:ext cx="1558732" cy="15587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1AB7766-7DDA-4F5C-985D-DE2C652E28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" t="13114" r="-323" b="16260"/>
          <a:stretch/>
        </p:blipFill>
        <p:spPr>
          <a:xfrm>
            <a:off x="8861612" y="4099545"/>
            <a:ext cx="2502268" cy="1180767"/>
          </a:xfrm>
          <a:prstGeom prst="rect">
            <a:avLst/>
          </a:prstGeom>
        </p:spPr>
      </p:pic>
      <p:pic>
        <p:nvPicPr>
          <p:cNvPr id="2054" name="Picture 6" descr="C:\Users\salvador_villalon\Downloads\week_1_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6" t="41789" r="34969" b="41328"/>
          <a:stretch/>
        </p:blipFill>
        <p:spPr bwMode="auto">
          <a:xfrm>
            <a:off x="9175504" y="1327271"/>
            <a:ext cx="2135459" cy="62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5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7" y="73690"/>
            <a:ext cx="10052257" cy="865273"/>
          </a:xfrm>
        </p:spPr>
        <p:txBody>
          <a:bodyPr/>
          <a:lstStyle/>
          <a:p>
            <a:r>
              <a:rPr lang="en-US" sz="3200" dirty="0"/>
              <a:t>Project 2: </a:t>
            </a:r>
            <a:r>
              <a:rPr lang="en-US" sz="3200" i="1" dirty="0"/>
              <a:t>Learning about Containers, Open Source Technologies, and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1113096"/>
            <a:ext cx="11367253" cy="4114299"/>
          </a:xfrm>
        </p:spPr>
        <p:txBody>
          <a:bodyPr numCol="1"/>
          <a:lstStyle/>
          <a:p>
            <a:r>
              <a:rPr lang="en-US" sz="2400" b="1" dirty="0"/>
              <a:t>The Task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>
                <a:solidFill>
                  <a:srgbClr val="D6002A"/>
                </a:solidFill>
              </a:rPr>
              <a:t>web </a:t>
            </a:r>
            <a:r>
              <a:rPr lang="en-US" dirty="0">
                <a:solidFill>
                  <a:srgbClr val="D6002A"/>
                </a:solidFill>
              </a:rPr>
              <a:t>application on a container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</a:t>
            </a:r>
            <a:r>
              <a:rPr lang="en-US" dirty="0" smtClean="0">
                <a:solidFill>
                  <a:srgbClr val="D6002A"/>
                </a:solidFill>
              </a:rPr>
              <a:t>presentation</a:t>
            </a:r>
            <a:r>
              <a:rPr lang="en-US" dirty="0" smtClean="0"/>
              <a:t> </a:t>
            </a:r>
            <a:r>
              <a:rPr lang="en-US" dirty="0"/>
              <a:t>on what I have learned</a:t>
            </a:r>
            <a:br>
              <a:rPr lang="en-US" dirty="0"/>
            </a:br>
            <a:endParaRPr lang="en-US" dirty="0"/>
          </a:p>
          <a:p>
            <a:r>
              <a:rPr lang="en-US" sz="2400" b="1" dirty="0"/>
              <a:t>Biggest Takeaway</a:t>
            </a:r>
          </a:p>
          <a:p>
            <a:pPr lvl="1"/>
            <a:r>
              <a:rPr lang="en-US" dirty="0" smtClean="0"/>
              <a:t>Container: unit that contains everything </a:t>
            </a:r>
          </a:p>
          <a:p>
            <a:pPr marL="183769" lvl="1" indent="0">
              <a:buNone/>
            </a:pPr>
            <a:r>
              <a:rPr lang="en-US" dirty="0" smtClean="0"/>
              <a:t>    needed to run the application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New opportunities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:a16="http://schemas.microsoft.com/office/drawing/2014/main" xmlns="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1084933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60C593-1E44-437B-8158-2378217C909F}"/>
              </a:ext>
            </a:extLst>
          </p:cNvPr>
          <p:cNvSpPr txBox="1"/>
          <p:nvPr/>
        </p:nvSpPr>
        <p:spPr>
          <a:xfrm>
            <a:off x="6093968" y="5391609"/>
            <a:ext cx="4281054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Command Line Tool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AD33FF1-1EDE-4E3E-9FF7-347D3FA0798F}"/>
              </a:ext>
            </a:extLst>
          </p:cNvPr>
          <p:cNvSpPr txBox="1"/>
          <p:nvPr/>
        </p:nvSpPr>
        <p:spPr>
          <a:xfrm>
            <a:off x="409790" y="5355821"/>
            <a:ext cx="48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Technologies Used/Learned</a:t>
            </a:r>
          </a:p>
        </p:txBody>
      </p:sp>
      <p:cxnSp>
        <p:nvCxnSpPr>
          <p:cNvPr id="14" name="Shape 141">
            <a:extLst>
              <a:ext uri="{FF2B5EF4-FFF2-40B4-BE49-F238E27FC236}">
                <a16:creationId xmlns:a16="http://schemas.microsoft.com/office/drawing/2014/main" xmlns="" id="{9F883B69-E2A9-4783-9699-81A3CA5A752E}"/>
              </a:ext>
            </a:extLst>
          </p:cNvPr>
          <p:cNvCxnSpPr>
            <a:cxnSpLocks/>
          </p:cNvCxnSpPr>
          <p:nvPr/>
        </p:nvCxnSpPr>
        <p:spPr>
          <a:xfrm>
            <a:off x="409791" y="5373367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86D503-0B9F-48EE-9489-0EF5B2183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0" y="2590275"/>
            <a:ext cx="3358523" cy="2996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62BA8DB-5C15-4769-8EB5-B7ABF206C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41" y="3429000"/>
            <a:ext cx="2415540" cy="1809107"/>
          </a:xfrm>
          <a:prstGeom prst="rect">
            <a:avLst/>
          </a:prstGeom>
        </p:spPr>
      </p:pic>
      <p:pic>
        <p:nvPicPr>
          <p:cNvPr id="18" name="Picture 5" descr="C:\Users\salvador_villalon\Downloads\week_1&amp;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0" t="41626" r="35061" b="41328"/>
          <a:stretch/>
        </p:blipFill>
        <p:spPr bwMode="auto">
          <a:xfrm>
            <a:off x="9236648" y="1344559"/>
            <a:ext cx="2074315" cy="6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lvador_villalon\Downloads\week_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7" t="41951" r="34878" b="42114"/>
          <a:stretch/>
        </p:blipFill>
        <p:spPr bwMode="auto">
          <a:xfrm>
            <a:off x="9067068" y="1344558"/>
            <a:ext cx="2243895" cy="6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8727" y="2979388"/>
            <a:ext cx="6234545" cy="112424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 smtClean="0"/>
              <a:t>Week 3 - 5</a:t>
            </a: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hape 141">
            <a:extLst>
              <a:ext uri="{FF2B5EF4-FFF2-40B4-BE49-F238E27FC236}">
                <a16:creationId xmlns:a16="http://schemas.microsoft.com/office/drawing/2014/main" xmlns="" id="{04CB3D27-0C94-48D1-B4CC-C39F03F43EDB}"/>
              </a:ext>
            </a:extLst>
          </p:cNvPr>
          <p:cNvCxnSpPr>
            <a:cxnSpLocks/>
          </p:cNvCxnSpPr>
          <p:nvPr/>
        </p:nvCxnSpPr>
        <p:spPr>
          <a:xfrm>
            <a:off x="645414" y="3931795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40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/>
              <a:t>Project 3: </a:t>
            </a:r>
            <a:r>
              <a:rPr lang="en-US" sz="3200" i="1" dirty="0"/>
              <a:t>Web Applications with Flask (A Python Microframework)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1113096"/>
            <a:ext cx="11367253" cy="4114293"/>
          </a:xfrm>
        </p:spPr>
        <p:txBody>
          <a:bodyPr numCol="1"/>
          <a:lstStyle/>
          <a:p>
            <a:r>
              <a:rPr lang="en-US" sz="2400" b="1" dirty="0"/>
              <a:t>The Task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>
                <a:solidFill>
                  <a:srgbClr val="D6002A"/>
                </a:solidFill>
              </a:rPr>
              <a:t>understand Docker Tutorials</a:t>
            </a:r>
            <a:r>
              <a:rPr lang="en-US" dirty="0" smtClean="0"/>
              <a:t>, decided </a:t>
            </a:r>
            <a:r>
              <a:rPr lang="en-US" dirty="0"/>
              <a:t>to learn Flask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smtClean="0"/>
              <a:t>Run </a:t>
            </a:r>
            <a:r>
              <a:rPr lang="en-US" dirty="0">
                <a:solidFill>
                  <a:srgbClr val="D6002A"/>
                </a:solidFill>
              </a:rPr>
              <a:t>a </a:t>
            </a:r>
            <a:r>
              <a:rPr lang="en-US" dirty="0" smtClean="0">
                <a:solidFill>
                  <a:srgbClr val="D6002A"/>
                </a:solidFill>
              </a:rPr>
              <a:t>web </a:t>
            </a:r>
            <a:r>
              <a:rPr lang="en-US" dirty="0">
                <a:solidFill>
                  <a:srgbClr val="D6002A"/>
                </a:solidFill>
              </a:rPr>
              <a:t>application on a </a:t>
            </a:r>
            <a:r>
              <a:rPr lang="en-US" dirty="0" smtClean="0">
                <a:solidFill>
                  <a:srgbClr val="D6002A"/>
                </a:solidFill>
              </a:rPr>
              <a:t>container</a:t>
            </a:r>
            <a:br>
              <a:rPr lang="en-US" dirty="0" smtClean="0">
                <a:solidFill>
                  <a:srgbClr val="D6002A"/>
                </a:solidFill>
              </a:rPr>
            </a:br>
            <a:endParaRPr lang="en-US" dirty="0" smtClean="0">
              <a:solidFill>
                <a:srgbClr val="D6002A"/>
              </a:solidFill>
            </a:endParaRPr>
          </a:p>
          <a:p>
            <a:pPr lvl="1"/>
            <a:r>
              <a:rPr lang="en-US" dirty="0" smtClean="0"/>
              <a:t>Make presentation on learning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b="1" dirty="0" smtClean="0"/>
              <a:t>Biggest Takeaway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 web application is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Client Side and Server Side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smtClean="0"/>
              <a:t>Python and Flask </a:t>
            </a:r>
            <a:r>
              <a:rPr lang="en-US" dirty="0"/>
              <a:t>as the Server </a:t>
            </a:r>
            <a:r>
              <a:rPr lang="en-US" dirty="0" smtClean="0"/>
              <a:t>Side</a:t>
            </a:r>
            <a:r>
              <a:rPr lang="en-US" b="1" i="1" dirty="0">
                <a:solidFill>
                  <a:srgbClr val="D6002A"/>
                </a:solidFill>
              </a:rPr>
              <a:t/>
            </a:r>
            <a:br>
              <a:rPr lang="en-US" b="1" i="1" dirty="0">
                <a:solidFill>
                  <a:srgbClr val="D6002A"/>
                </a:solidFill>
              </a:rPr>
            </a:br>
            <a:endParaRPr lang="en-US" b="1" i="1" dirty="0">
              <a:solidFill>
                <a:srgbClr val="D6002A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:a16="http://schemas.microsoft.com/office/drawing/2014/main" xmlns="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1084933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60C593-1E44-437B-8158-2378217C909F}"/>
              </a:ext>
            </a:extLst>
          </p:cNvPr>
          <p:cNvSpPr txBox="1"/>
          <p:nvPr/>
        </p:nvSpPr>
        <p:spPr>
          <a:xfrm>
            <a:off x="6096000" y="5355821"/>
            <a:ext cx="4180609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Side and Server Side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AD33FF1-1EDE-4E3E-9FF7-347D3FA0798F}"/>
              </a:ext>
            </a:extLst>
          </p:cNvPr>
          <p:cNvSpPr txBox="1"/>
          <p:nvPr/>
        </p:nvSpPr>
        <p:spPr>
          <a:xfrm>
            <a:off x="409790" y="5355821"/>
            <a:ext cx="48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Technologies Used/Learned</a:t>
            </a:r>
          </a:p>
        </p:txBody>
      </p:sp>
      <p:cxnSp>
        <p:nvCxnSpPr>
          <p:cNvPr id="14" name="Shape 141">
            <a:extLst>
              <a:ext uri="{FF2B5EF4-FFF2-40B4-BE49-F238E27FC236}">
                <a16:creationId xmlns:a16="http://schemas.microsoft.com/office/drawing/2014/main" xmlns="" id="{9F883B69-E2A9-4783-9699-81A3CA5A752E}"/>
              </a:ext>
            </a:extLst>
          </p:cNvPr>
          <p:cNvCxnSpPr>
            <a:cxnSpLocks/>
          </p:cNvCxnSpPr>
          <p:nvPr/>
        </p:nvCxnSpPr>
        <p:spPr>
          <a:xfrm>
            <a:off x="409791" y="5373367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80161D-2057-4C2B-8BE5-5C9AFC59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568" y="3197851"/>
            <a:ext cx="2993735" cy="1171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BF78AF-DB35-4629-B43D-D40834F47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022" y="3027891"/>
            <a:ext cx="2829107" cy="1396076"/>
          </a:xfrm>
          <a:prstGeom prst="rect">
            <a:avLst/>
          </a:prstGeom>
        </p:spPr>
      </p:pic>
      <p:pic>
        <p:nvPicPr>
          <p:cNvPr id="3075" name="Picture 3" descr="C:\Users\salvador_villalon\Downloads\week_3 (1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0" t="41789" r="35061" b="41951"/>
          <a:stretch/>
        </p:blipFill>
        <p:spPr bwMode="auto">
          <a:xfrm>
            <a:off x="9205445" y="1373096"/>
            <a:ext cx="2120026" cy="59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/>
              <a:t>Project 4: </a:t>
            </a:r>
            <a:r>
              <a:rPr lang="en-US" sz="3200" i="1" dirty="0"/>
              <a:t>Playing with Cloud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0" y="606947"/>
            <a:ext cx="11367253" cy="4114293"/>
          </a:xfrm>
        </p:spPr>
        <p:txBody>
          <a:bodyPr numCol="1"/>
          <a:lstStyle/>
          <a:p>
            <a:r>
              <a:rPr lang="en-US" sz="2400" b="1" dirty="0"/>
              <a:t>The Task</a:t>
            </a:r>
          </a:p>
          <a:p>
            <a:pPr lvl="1"/>
            <a:r>
              <a:rPr lang="en-US" dirty="0" smtClean="0"/>
              <a:t> Show </a:t>
            </a:r>
            <a:r>
              <a:rPr lang="en-US" dirty="0"/>
              <a:t>others the </a:t>
            </a:r>
            <a:r>
              <a:rPr lang="en-US" dirty="0" smtClean="0"/>
              <a:t>projects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D6002A"/>
                </a:solidFill>
              </a:rPr>
              <a:t>Cloud </a:t>
            </a:r>
            <a:r>
              <a:rPr lang="en-US" dirty="0">
                <a:solidFill>
                  <a:srgbClr val="D6002A"/>
                </a:solidFill>
              </a:rPr>
              <a:t>services</a:t>
            </a:r>
            <a:r>
              <a:rPr lang="en-US" dirty="0"/>
              <a:t> allows me to </a:t>
            </a:r>
            <a:r>
              <a:rPr lang="en-US" dirty="0">
                <a:solidFill>
                  <a:srgbClr val="D6002A"/>
                </a:solidFill>
              </a:rPr>
              <a:t>deploy web </a:t>
            </a:r>
            <a:r>
              <a:rPr lang="en-US" dirty="0" smtClean="0">
                <a:solidFill>
                  <a:srgbClr val="D6002A"/>
                </a:solidFill>
              </a:rPr>
              <a:t>applications</a:t>
            </a:r>
            <a:br>
              <a:rPr lang="en-US" dirty="0" smtClean="0">
                <a:solidFill>
                  <a:srgbClr val="D6002A"/>
                </a:solidFill>
              </a:rPr>
            </a:br>
            <a:endParaRPr lang="en-US" dirty="0"/>
          </a:p>
          <a:p>
            <a:r>
              <a:rPr lang="en-US" sz="2400" b="1" dirty="0"/>
              <a:t>Biggest Takeaway</a:t>
            </a:r>
          </a:p>
          <a:p>
            <a:pPr lvl="1"/>
            <a:r>
              <a:rPr lang="en-US" dirty="0" smtClean="0"/>
              <a:t> Cloud </a:t>
            </a:r>
            <a:r>
              <a:rPr lang="en-US" dirty="0"/>
              <a:t>Services like: Heroku, AWS, Google App Engine, PythonAnywhere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smtClean="0"/>
              <a:t> Process </a:t>
            </a:r>
            <a:r>
              <a:rPr lang="en-US" dirty="0" smtClean="0"/>
              <a:t>to </a:t>
            </a:r>
            <a:r>
              <a:rPr lang="en-US" dirty="0"/>
              <a:t>deploy a web application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smtClean="0"/>
              <a:t> GitHub </a:t>
            </a:r>
            <a:r>
              <a:rPr lang="en-US" dirty="0"/>
              <a:t>Pages </a:t>
            </a:r>
            <a:r>
              <a:rPr lang="en-US" dirty="0" smtClean="0"/>
              <a:t>vs. Cloud </a:t>
            </a:r>
            <a:r>
              <a:rPr lang="en-US" dirty="0"/>
              <a:t>Services</a:t>
            </a:r>
            <a:br>
              <a:rPr lang="en-US" dirty="0"/>
            </a:br>
            <a:r>
              <a:rPr lang="en-US" b="1" i="1" dirty="0">
                <a:solidFill>
                  <a:srgbClr val="D6002A"/>
                </a:solidFill>
              </a:rPr>
              <a:t/>
            </a:r>
            <a:br>
              <a:rPr lang="en-US" b="1" i="1" dirty="0">
                <a:solidFill>
                  <a:srgbClr val="D6002A"/>
                </a:solidFill>
              </a:rPr>
            </a:br>
            <a:endParaRPr lang="en-US" b="1" i="1" dirty="0">
              <a:solidFill>
                <a:srgbClr val="D6002A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:a16="http://schemas.microsoft.com/office/drawing/2014/main" xmlns="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606947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60C593-1E44-437B-8158-2378217C909F}"/>
              </a:ext>
            </a:extLst>
          </p:cNvPr>
          <p:cNvSpPr txBox="1"/>
          <p:nvPr/>
        </p:nvSpPr>
        <p:spPr>
          <a:xfrm>
            <a:off x="6096000" y="5355821"/>
            <a:ext cx="4180609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App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AD33FF1-1EDE-4E3E-9FF7-347D3FA0798F}"/>
              </a:ext>
            </a:extLst>
          </p:cNvPr>
          <p:cNvSpPr txBox="1"/>
          <p:nvPr/>
        </p:nvSpPr>
        <p:spPr>
          <a:xfrm>
            <a:off x="409790" y="5355821"/>
            <a:ext cx="48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Technologies Used/Learned</a:t>
            </a:r>
          </a:p>
        </p:txBody>
      </p:sp>
      <p:cxnSp>
        <p:nvCxnSpPr>
          <p:cNvPr id="14" name="Shape 141">
            <a:extLst>
              <a:ext uri="{FF2B5EF4-FFF2-40B4-BE49-F238E27FC236}">
                <a16:creationId xmlns:a16="http://schemas.microsoft.com/office/drawing/2014/main" xmlns="" id="{9F883B69-E2A9-4783-9699-81A3CA5A752E}"/>
              </a:ext>
            </a:extLst>
          </p:cNvPr>
          <p:cNvCxnSpPr>
            <a:cxnSpLocks/>
          </p:cNvCxnSpPr>
          <p:nvPr/>
        </p:nvCxnSpPr>
        <p:spPr>
          <a:xfrm>
            <a:off x="409791" y="5373367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084D50-BDE2-45AA-A18F-62BA02F0D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20"/>
          <a:stretch/>
        </p:blipFill>
        <p:spPr>
          <a:xfrm>
            <a:off x="8265614" y="3844555"/>
            <a:ext cx="2836718" cy="1318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D308811-92F6-41C4-B8DA-0C477701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367" y="2113403"/>
            <a:ext cx="1500263" cy="1500263"/>
          </a:xfrm>
          <a:prstGeom prst="rect">
            <a:avLst/>
          </a:prstGeom>
        </p:spPr>
      </p:pic>
      <p:pic>
        <p:nvPicPr>
          <p:cNvPr id="4099" name="Picture 3" descr="C:\Users\salvador_villalon\Downloads\week_4 (1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0" t="41755" r="35061" b="41788"/>
          <a:stretch/>
        </p:blipFill>
        <p:spPr bwMode="auto">
          <a:xfrm>
            <a:off x="9202088" y="907815"/>
            <a:ext cx="2114739" cy="60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P Global Indices 16:9 Templat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AQUA">
      <a:srgbClr val="08C3A5"/>
    </a:custClr>
    <a:custClr name="DARKTEAL">
      <a:srgbClr val="06423D"/>
    </a:custClr>
    <a:custClr name="MELON">
      <a:srgbClr val="F79668"/>
    </a:custClr>
    <a:custClr name="DARKSIENNA">
      <a:srgbClr val="712300"/>
    </a:custClr>
    <a:custClr name="IRIS">
      <a:srgbClr val="908EC5"/>
    </a:custClr>
    <a:custClr name="INDIGO">
      <a:srgbClr val="37237B"/>
    </a:custClr>
    <a:custClr name="TREE">
      <a:srgbClr val="A4C032"/>
    </a:custClr>
    <a:custClr name="FOREST">
      <a:srgbClr val="2C3B0D"/>
    </a:custClr>
    <a:custClr name="White">
      <a:srgbClr val="FFFFFF"/>
    </a:custClr>
    <a:custClr name="White">
      <a:srgbClr val="FFFFFF"/>
    </a:custClr>
    <a:custClr name="BLACK100">
      <a:srgbClr val="000000"/>
    </a:custClr>
    <a:custClr name="BLACK80">
      <a:srgbClr val="333333"/>
    </a:custClr>
    <a:custClr name="BLACK60">
      <a:srgbClr val="666666"/>
    </a:custClr>
    <a:custClr name="BLACK40">
      <a:srgbClr val="999999"/>
    </a:custClr>
    <a:custClr name="BLACK20">
      <a:srgbClr val="CCCCCC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Neutral5">
      <a:srgbClr val="473729"/>
    </a:custClr>
    <a:custClr name="Neutral4">
      <a:srgbClr val="7A6855"/>
    </a:custClr>
    <a:custClr name="Neutral3">
      <a:srgbClr val="A39382"/>
    </a:custClr>
    <a:custClr name="Neutral2">
      <a:srgbClr val="B7A99A"/>
    </a:custClr>
    <a:custClr name="Neutral1">
      <a:srgbClr val="CEC2B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OCEAN ">
      <a:srgbClr val="007EAE"/>
    </a:custClr>
    <a:custClr name="HONEY">
      <a:srgbClr val="FFAC17"/>
    </a:custClr>
    <a:custClr name="RUBINE">
      <a:srgbClr val="C40067"/>
    </a:custClr>
    <a:custClr name="AQUA">
      <a:srgbClr val="08C3A5"/>
    </a:custClr>
    <a:custClr name="COPPERPLATE">
      <a:srgbClr val="F36C35"/>
    </a:custClr>
    <a:custClr name="PETRO">
      <a:srgbClr val="6A6AB1"/>
    </a:custClr>
    <a:custClr name="TREE">
      <a:srgbClr val="A4C032"/>
    </a:custClr>
    <a:custClr name="White">
      <a:srgbClr val="FFFFFF"/>
    </a:custClr>
    <a:custClr name="White">
      <a:srgbClr val="FFFFFF"/>
    </a:custClr>
    <a:custClr name="White">
      <a:srgbClr val="FFFFFF"/>
    </a:custClr>
    <a:custClr name="SPGRed">
      <a:srgbClr val="D6002A"/>
    </a:custClr>
  </a:custClrLst>
  <a:extLst>
    <a:ext uri="{05A4C25C-085E-4340-85A3-A5531E510DB2}">
      <thm15:themeFamily xmlns:thm15="http://schemas.microsoft.com/office/thememl/2012/main" xmlns="" name="SPGlobal Indices 16-9 Template" id="{DF282524-115D-4C87-83C8-6FDE22A608C8}" vid="{1F41231D-4747-4ACF-A8D2-4B235ED9B679}"/>
    </a:ext>
  </a:extLst>
</a:theme>
</file>

<file path=ppt/theme/theme2.xml><?xml version="1.0" encoding="utf-8"?>
<a:theme xmlns:a="http://schemas.openxmlformats.org/drawingml/2006/main" name="1_S-P Global Indices 16:9 Templat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AQUA">
      <a:srgbClr val="08C3A5"/>
    </a:custClr>
    <a:custClr name="DARKTEAL">
      <a:srgbClr val="06423D"/>
    </a:custClr>
    <a:custClr name="MELON">
      <a:srgbClr val="F79668"/>
    </a:custClr>
    <a:custClr name="DARKSIENNA">
      <a:srgbClr val="712300"/>
    </a:custClr>
    <a:custClr name="IRIS">
      <a:srgbClr val="908EC5"/>
    </a:custClr>
    <a:custClr name="INDIGO">
      <a:srgbClr val="37237B"/>
    </a:custClr>
    <a:custClr name="TREE">
      <a:srgbClr val="A4C032"/>
    </a:custClr>
    <a:custClr name="FOREST">
      <a:srgbClr val="2C3B0D"/>
    </a:custClr>
    <a:custClr name="White">
      <a:srgbClr val="FFFFFF"/>
    </a:custClr>
    <a:custClr name="White">
      <a:srgbClr val="FFFFFF"/>
    </a:custClr>
    <a:custClr name="BLACK100">
      <a:srgbClr val="000000"/>
    </a:custClr>
    <a:custClr name="BLACK80">
      <a:srgbClr val="333333"/>
    </a:custClr>
    <a:custClr name="BLACK60">
      <a:srgbClr val="666666"/>
    </a:custClr>
    <a:custClr name="BLACK40">
      <a:srgbClr val="999999"/>
    </a:custClr>
    <a:custClr name="BLACK20">
      <a:srgbClr val="CCCCCC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Neutral5">
      <a:srgbClr val="473729"/>
    </a:custClr>
    <a:custClr name="Neutral4">
      <a:srgbClr val="7A6855"/>
    </a:custClr>
    <a:custClr name="Neutral3">
      <a:srgbClr val="A39382"/>
    </a:custClr>
    <a:custClr name="Neutral2">
      <a:srgbClr val="B7A99A"/>
    </a:custClr>
    <a:custClr name="Neutral1">
      <a:srgbClr val="CEC2B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OCEAN ">
      <a:srgbClr val="007EAE"/>
    </a:custClr>
    <a:custClr name="HONEY">
      <a:srgbClr val="FFAC17"/>
    </a:custClr>
    <a:custClr name="RUBINE">
      <a:srgbClr val="C40067"/>
    </a:custClr>
    <a:custClr name="AQUA">
      <a:srgbClr val="08C3A5"/>
    </a:custClr>
    <a:custClr name="COPPERPLATE">
      <a:srgbClr val="F36C35"/>
    </a:custClr>
    <a:custClr name="PETRO">
      <a:srgbClr val="6A6AB1"/>
    </a:custClr>
    <a:custClr name="TREE">
      <a:srgbClr val="A4C032"/>
    </a:custClr>
    <a:custClr name="White">
      <a:srgbClr val="FFFFFF"/>
    </a:custClr>
    <a:custClr name="White">
      <a:srgbClr val="FFFFFF"/>
    </a:custClr>
    <a:custClr name="White">
      <a:srgbClr val="FFFFFF"/>
    </a:custClr>
    <a:custClr name="SPGRed">
      <a:srgbClr val="D6002A"/>
    </a:custClr>
  </a:custClrLst>
  <a:extLst>
    <a:ext uri="{05A4C25C-085E-4340-85A3-A5531E510DB2}">
      <thm15:themeFamily xmlns="" xmlns:thm15="http://schemas.microsoft.com/office/thememl/2012/main" name="SPGlobal Indices 16-9 Template" id="{DF282524-115D-4C87-83C8-6FDE22A608C8}" vid="{1F41231D-4747-4ACF-A8D2-4B235ED9B679}"/>
    </a:ext>
  </a:extLst>
</a:theme>
</file>

<file path=ppt/theme/theme3.xml><?xml version="1.0" encoding="utf-8"?>
<a:theme xmlns:a="http://schemas.openxmlformats.org/drawingml/2006/main" name="2_S-P Global Indices 16:9 Templat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AQUA">
      <a:srgbClr val="08C3A5"/>
    </a:custClr>
    <a:custClr name="DARKTEAL">
      <a:srgbClr val="06423D"/>
    </a:custClr>
    <a:custClr name="MELON">
      <a:srgbClr val="F79668"/>
    </a:custClr>
    <a:custClr name="DARKSIENNA">
      <a:srgbClr val="712300"/>
    </a:custClr>
    <a:custClr name="IRIS">
      <a:srgbClr val="908EC5"/>
    </a:custClr>
    <a:custClr name="INDIGO">
      <a:srgbClr val="37237B"/>
    </a:custClr>
    <a:custClr name="TREE">
      <a:srgbClr val="A4C032"/>
    </a:custClr>
    <a:custClr name="FOREST">
      <a:srgbClr val="2C3B0D"/>
    </a:custClr>
    <a:custClr name="White">
      <a:srgbClr val="FFFFFF"/>
    </a:custClr>
    <a:custClr name="White">
      <a:srgbClr val="FFFFFF"/>
    </a:custClr>
    <a:custClr name="BLACK100">
      <a:srgbClr val="000000"/>
    </a:custClr>
    <a:custClr name="BLACK80">
      <a:srgbClr val="333333"/>
    </a:custClr>
    <a:custClr name="BLACK60">
      <a:srgbClr val="666666"/>
    </a:custClr>
    <a:custClr name="BLACK40">
      <a:srgbClr val="999999"/>
    </a:custClr>
    <a:custClr name="BLACK20">
      <a:srgbClr val="CCCCCC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Neutral5">
      <a:srgbClr val="473729"/>
    </a:custClr>
    <a:custClr name="Neutral4">
      <a:srgbClr val="7A6855"/>
    </a:custClr>
    <a:custClr name="Neutral3">
      <a:srgbClr val="A39382"/>
    </a:custClr>
    <a:custClr name="Neutral2">
      <a:srgbClr val="B7A99A"/>
    </a:custClr>
    <a:custClr name="Neutral1">
      <a:srgbClr val="CEC2B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OCEAN ">
      <a:srgbClr val="007EAE"/>
    </a:custClr>
    <a:custClr name="HONEY">
      <a:srgbClr val="FFAC17"/>
    </a:custClr>
    <a:custClr name="RUBINE">
      <a:srgbClr val="C40067"/>
    </a:custClr>
    <a:custClr name="AQUA">
      <a:srgbClr val="08C3A5"/>
    </a:custClr>
    <a:custClr name="COPPERPLATE">
      <a:srgbClr val="F36C35"/>
    </a:custClr>
    <a:custClr name="PETRO">
      <a:srgbClr val="6A6AB1"/>
    </a:custClr>
    <a:custClr name="TREE">
      <a:srgbClr val="A4C032"/>
    </a:custClr>
    <a:custClr name="White">
      <a:srgbClr val="FFFFFF"/>
    </a:custClr>
    <a:custClr name="White">
      <a:srgbClr val="FFFFFF"/>
    </a:custClr>
    <a:custClr name="White">
      <a:srgbClr val="FFFFFF"/>
    </a:custClr>
    <a:custClr name="SPGRed">
      <a:srgbClr val="D6002A"/>
    </a:custClr>
  </a:custClrLst>
  <a:extLst>
    <a:ext uri="{05A4C25C-085E-4340-85A3-A5531E510DB2}">
      <thm15:themeFamily xmlns:thm15="http://schemas.microsoft.com/office/thememl/2012/main" xmlns="" name="SPGlobal Indices 16-9 Template" id="{DF282524-115D-4C87-83C8-6FDE22A608C8}" vid="{1F41231D-4747-4ACF-A8D2-4B235ED9B679}"/>
    </a:ext>
  </a:extLst>
</a:theme>
</file>

<file path=ppt/theme/theme4.xml><?xml version="1.0" encoding="utf-8"?>
<a:theme xmlns:a="http://schemas.openxmlformats.org/drawingml/2006/main" name="Office Them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SPGlobal Indices 16-9 Template (2) (1)</Template>
  <TotalTime>5770</TotalTime>
  <Words>349</Words>
  <Application>Microsoft Office PowerPoint</Application>
  <PresentationFormat>Custom</PresentationFormat>
  <Paragraphs>197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S-P Global Indices 16:9 Template</vt:lpstr>
      <vt:lpstr>1_S-P Global Indices 16:9 Template</vt:lpstr>
      <vt:lpstr>2_S-P Global Indices 16:9 Template</vt:lpstr>
      <vt:lpstr>Software Development  Internship Program Presentation  </vt:lpstr>
      <vt:lpstr>About Salvador Villalon</vt:lpstr>
      <vt:lpstr>PowerPoint Presentation</vt:lpstr>
      <vt:lpstr>PowerPoint Presentation</vt:lpstr>
      <vt:lpstr>Project 1: Four Enhancements for Vault and  IDS Web Platform</vt:lpstr>
      <vt:lpstr>Project 2: Learning about Containers, Open Source Technologies, and Microservices</vt:lpstr>
      <vt:lpstr>PowerPoint Presentation</vt:lpstr>
      <vt:lpstr>Project 3: Web Applications with Flask (A Python Microframework)  </vt:lpstr>
      <vt:lpstr>Project 4: Playing with Cloud Services </vt:lpstr>
      <vt:lpstr>Project 5: Creating a RESTful Client and Using APIs</vt:lpstr>
      <vt:lpstr>Project 5: Creating a RESTful Client and Using APIs</vt:lpstr>
      <vt:lpstr>PowerPoint Presentation</vt:lpstr>
      <vt:lpstr>Next Steps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 Internship Program Presentation</dc:title>
  <dc:creator>Villalon, Salvador</dc:creator>
  <cp:lastModifiedBy>Villalon, Salvador</cp:lastModifiedBy>
  <cp:revision>77</cp:revision>
  <cp:lastPrinted>2016-09-30T18:43:28Z</cp:lastPrinted>
  <dcterms:created xsi:type="dcterms:W3CDTF">2018-07-21T19:35:47Z</dcterms:created>
  <dcterms:modified xsi:type="dcterms:W3CDTF">2018-07-30T20:47:21Z</dcterms:modified>
</cp:coreProperties>
</file>