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4" r:id="rId4"/>
    <p:sldId id="266" r:id="rId5"/>
    <p:sldId id="272"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00467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206867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390164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90516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68437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52828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205267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18726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285196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3630489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D11A54-B06E-4E0F-ABC5-2FE4A6C29DC5}" type="datetimeFigureOut">
              <a:rPr lang="en-US" smtClean="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B1C0B7-458C-4549-B991-FE804FBE7C6E}" type="slidenum">
              <a:rPr lang="en-US" smtClean="0"/>
              <a:t>‹#›</a:t>
            </a:fld>
            <a:endParaRPr lang="en-US" dirty="0"/>
          </a:p>
        </p:txBody>
      </p:sp>
    </p:spTree>
    <p:extLst>
      <p:ext uri="{BB962C8B-B14F-4D97-AF65-F5344CB8AC3E}">
        <p14:creationId xmlns:p14="http://schemas.microsoft.com/office/powerpoint/2010/main" val="103229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11A54-B06E-4E0F-ABC5-2FE4A6C29DC5}" type="datetimeFigureOut">
              <a:rPr lang="en-US" smtClean="0"/>
              <a:t>5/28/2019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1C0B7-458C-4549-B991-FE804FBE7C6E}" type="slidenum">
              <a:rPr lang="en-US" smtClean="0"/>
              <a:t>‹#›</a:t>
            </a:fld>
            <a:endParaRPr lang="en-US" dirty="0"/>
          </a:p>
        </p:txBody>
      </p:sp>
    </p:spTree>
    <p:extLst>
      <p:ext uri="{BB962C8B-B14F-4D97-AF65-F5344CB8AC3E}">
        <p14:creationId xmlns:p14="http://schemas.microsoft.com/office/powerpoint/2010/main" val="74200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Wk 6</a:t>
            </a:r>
            <a:r>
              <a:rPr lang="en-US" dirty="0" smtClean="0"/>
              <a:t> </a:t>
            </a:r>
            <a:r>
              <a:rPr lang="en-US" dirty="0"/>
              <a:t>– Ch </a:t>
            </a:r>
            <a:r>
              <a:rPr lang="en-US" dirty="0" smtClean="0"/>
              <a:t>11&amp;12</a:t>
            </a:r>
            <a:r>
              <a:rPr lang="en-US" dirty="0"/>
              <a:t/>
            </a:r>
            <a:br>
              <a:rPr lang="en-US" dirty="0"/>
            </a:br>
            <a:r>
              <a:rPr lang="en-US" dirty="0" smtClean="0"/>
              <a:t>Collaborative Filtering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534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idx="1"/>
          </p:nvPr>
        </p:nvSpPr>
        <p:spPr/>
        <p:txBody>
          <a:bodyPr>
            <a:normAutofit lnSpcReduction="10000"/>
          </a:bodyPr>
          <a:lstStyle/>
          <a:p>
            <a:r>
              <a:rPr lang="en-US" dirty="0" smtClean="0"/>
              <a:t>Chapter 11 examines strategies for evaluating the quality of models</a:t>
            </a:r>
          </a:p>
          <a:p>
            <a:r>
              <a:rPr lang="en-US" dirty="0" smtClean="0"/>
              <a:t>Cross-Validating Models </a:t>
            </a:r>
          </a:p>
          <a:p>
            <a:pPr lvl="1"/>
            <a:r>
              <a:rPr lang="en-US" dirty="0"/>
              <a:t>Cross-validation is a statistical method used to estimate the skill of machine learning </a:t>
            </a:r>
            <a:r>
              <a:rPr lang="en-US" dirty="0" smtClean="0"/>
              <a:t>models</a:t>
            </a:r>
          </a:p>
          <a:p>
            <a:pPr lvl="2"/>
            <a:r>
              <a:rPr lang="en-US" dirty="0"/>
              <a:t>I</a:t>
            </a:r>
            <a:r>
              <a:rPr lang="en-US" dirty="0" smtClean="0"/>
              <a:t>f we train our model using our data, it might not work well on different data</a:t>
            </a:r>
          </a:p>
          <a:p>
            <a:pPr lvl="2"/>
            <a:r>
              <a:rPr lang="en-US" dirty="0" smtClean="0"/>
              <a:t>If we train our model using only part of our data, we still have the remaining part of our data to apply the model to see if it is achieving our desired goal</a:t>
            </a:r>
          </a:p>
          <a:p>
            <a:r>
              <a:rPr lang="en-US" dirty="0" smtClean="0"/>
              <a:t>K-Fold Cross Validation (KFCV)</a:t>
            </a:r>
          </a:p>
          <a:p>
            <a:pPr lvl="1"/>
            <a:r>
              <a:rPr lang="en-US" dirty="0" smtClean="0"/>
              <a:t>Instead of dividing the data into training and test sets, we divide it into folds  </a:t>
            </a:r>
          </a:p>
          <a:p>
            <a:pPr lvl="2"/>
            <a:r>
              <a:rPr lang="en-US" dirty="0" smtClean="0"/>
              <a:t>All the folds except one is used for training, that one is used for testing</a:t>
            </a:r>
          </a:p>
          <a:p>
            <a:pPr lvl="2"/>
            <a:endParaRPr lang="en-US" dirty="0" smtClean="0"/>
          </a:p>
          <a:p>
            <a:r>
              <a:rPr lang="en-US" sz="1800" dirty="0" smtClean="0"/>
              <a:t>Sample code for 11.1, 11.2 and 11.8 is available in Weekly Resources</a:t>
            </a:r>
          </a:p>
          <a:p>
            <a:pPr lvl="1"/>
            <a:endParaRPr lang="en-US" dirty="0" smtClean="0"/>
          </a:p>
          <a:p>
            <a:pPr lvl="2"/>
            <a:endParaRPr lang="en-US" dirty="0"/>
          </a:p>
        </p:txBody>
      </p:sp>
    </p:spTree>
    <p:extLst>
      <p:ext uri="{BB962C8B-B14F-4D97-AF65-F5344CB8AC3E}">
        <p14:creationId xmlns:p14="http://schemas.microsoft.com/office/powerpoint/2010/main" val="386710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Classifiers</a:t>
            </a:r>
            <a:endParaRPr lang="en-US" dirty="0"/>
          </a:p>
        </p:txBody>
      </p:sp>
      <p:sp>
        <p:nvSpPr>
          <p:cNvPr id="3" name="Content Placeholder 2"/>
          <p:cNvSpPr>
            <a:spLocks noGrp="1"/>
          </p:cNvSpPr>
          <p:nvPr>
            <p:ph idx="1"/>
          </p:nvPr>
        </p:nvSpPr>
        <p:spPr/>
        <p:txBody>
          <a:bodyPr>
            <a:normAutofit/>
          </a:bodyPr>
          <a:lstStyle/>
          <a:p>
            <a:r>
              <a:rPr lang="en-US" dirty="0"/>
              <a:t>Binary Classifiers are data that can be assigned to one of two categories. </a:t>
            </a:r>
          </a:p>
          <a:p>
            <a:pPr lvl="1"/>
            <a:r>
              <a:rPr lang="en-US" dirty="0" smtClean="0"/>
              <a:t>Examples:  Male/Female, Smoker/NonSmoker</a:t>
            </a:r>
            <a:endParaRPr lang="en-US" dirty="0"/>
          </a:p>
          <a:p>
            <a:r>
              <a:rPr lang="en-US" dirty="0" smtClean="0"/>
              <a:t>A common measure of a classifier’s performance is how much better it is than random guessing</a:t>
            </a:r>
          </a:p>
          <a:p>
            <a:endParaRPr lang="en-US" dirty="0"/>
          </a:p>
          <a:p>
            <a:pPr marL="0" indent="0" algn="ctr">
              <a:buNone/>
            </a:pPr>
            <a:r>
              <a:rPr lang="en-US" dirty="0"/>
              <a:t>	</a:t>
            </a:r>
            <a:endParaRPr lang="en-US" dirty="0" smtClean="0"/>
          </a:p>
        </p:txBody>
      </p:sp>
    </p:spTree>
    <p:extLst>
      <p:ext uri="{BB962C8B-B14F-4D97-AF65-F5344CB8AC3E}">
        <p14:creationId xmlns:p14="http://schemas.microsoft.com/office/powerpoint/2010/main" val="28231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normAutofit fontScale="90000"/>
          </a:bodyPr>
          <a:lstStyle/>
          <a:p>
            <a:r>
              <a:rPr lang="en-US" dirty="0" smtClean="0"/>
              <a:t>Receiving Operating Characteristic (ROC) Curve</a:t>
            </a:r>
            <a:endParaRPr lang="en-US" dirty="0"/>
          </a:p>
        </p:txBody>
      </p:sp>
      <p:sp>
        <p:nvSpPr>
          <p:cNvPr id="3" name="Content Placeholder 2"/>
          <p:cNvSpPr>
            <a:spLocks noGrp="1"/>
          </p:cNvSpPr>
          <p:nvPr>
            <p:ph idx="1"/>
          </p:nvPr>
        </p:nvSpPr>
        <p:spPr>
          <a:xfrm>
            <a:off x="838200" y="1188720"/>
            <a:ext cx="10515600" cy="4988243"/>
          </a:xfrm>
        </p:spPr>
        <p:txBody>
          <a:bodyPr>
            <a:normAutofit/>
          </a:bodyPr>
          <a:lstStyle/>
          <a:p>
            <a:r>
              <a:rPr lang="en-US" dirty="0" smtClean="0"/>
              <a:t>ROC analysis evaluates the quality of a binary classifier</a:t>
            </a:r>
          </a:p>
          <a:p>
            <a:r>
              <a:rPr lang="en-US" dirty="0" smtClean="0"/>
              <a:t>Looking at the graph below</a:t>
            </a:r>
          </a:p>
          <a:p>
            <a:pPr lvl="1"/>
            <a:r>
              <a:rPr lang="en-US" dirty="0" smtClean="0"/>
              <a:t>the solid blue line shows a classifier that predicts every observation correctly</a:t>
            </a:r>
          </a:p>
          <a:p>
            <a:pPr lvl="1"/>
            <a:r>
              <a:rPr lang="en-US" dirty="0" smtClean="0"/>
              <a:t>The dotted line shows a classifier that predicts at random</a:t>
            </a:r>
          </a:p>
          <a:p>
            <a:pPr lvl="1"/>
            <a:r>
              <a:rPr lang="en-US" dirty="0" smtClean="0"/>
              <a:t>A good quality binary classifier is one that predicts anywhere between the two lines. </a:t>
            </a:r>
          </a:p>
          <a:p>
            <a:pPr lvl="1"/>
            <a:endParaRPr lang="en-US" dirty="0" smtClean="0"/>
          </a:p>
          <a:p>
            <a:pPr marL="457200" lvl="1" indent="0">
              <a:buNone/>
            </a:pPr>
            <a:endParaRPr lang="en-US" dirty="0" smtClean="0"/>
          </a:p>
          <a:p>
            <a:endParaRPr lang="en-US" dirty="0"/>
          </a:p>
        </p:txBody>
      </p:sp>
      <p:pic>
        <p:nvPicPr>
          <p:cNvPr id="5" name="Picture 4"/>
          <p:cNvPicPr>
            <a:picLocks noChangeAspect="1"/>
          </p:cNvPicPr>
          <p:nvPr/>
        </p:nvPicPr>
        <p:blipFill>
          <a:blip r:embed="rId2"/>
          <a:stretch>
            <a:fillRect/>
          </a:stretch>
        </p:blipFill>
        <p:spPr>
          <a:xfrm>
            <a:off x="3961992" y="3682841"/>
            <a:ext cx="3431585" cy="2953090"/>
          </a:xfrm>
          <a:prstGeom prst="rect">
            <a:avLst/>
          </a:prstGeom>
        </p:spPr>
      </p:pic>
    </p:spTree>
    <p:extLst>
      <p:ext uri="{BB962C8B-B14F-4D97-AF65-F5344CB8AC3E}">
        <p14:creationId xmlns:p14="http://schemas.microsoft.com/office/powerpoint/2010/main" val="372216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normAutofit/>
          </a:bodyPr>
          <a:lstStyle/>
          <a:p>
            <a:r>
              <a:rPr lang="en-US" dirty="0" smtClean="0"/>
              <a:t>Confusion Matrix</a:t>
            </a:r>
            <a:endParaRPr lang="en-US" dirty="0"/>
          </a:p>
        </p:txBody>
      </p:sp>
      <p:sp>
        <p:nvSpPr>
          <p:cNvPr id="3" name="Content Placeholder 2"/>
          <p:cNvSpPr>
            <a:spLocks noGrp="1"/>
          </p:cNvSpPr>
          <p:nvPr>
            <p:ph idx="1"/>
          </p:nvPr>
        </p:nvSpPr>
        <p:spPr>
          <a:xfrm>
            <a:off x="222070" y="1188720"/>
            <a:ext cx="8321040" cy="4988243"/>
          </a:xfrm>
        </p:spPr>
        <p:txBody>
          <a:bodyPr>
            <a:normAutofit/>
          </a:bodyPr>
          <a:lstStyle/>
          <a:p>
            <a:r>
              <a:rPr lang="en-US" dirty="0" smtClean="0"/>
              <a:t>A visualization tool for depicting a classifier’s performance</a:t>
            </a:r>
          </a:p>
          <a:p>
            <a:pPr lvl="1"/>
            <a:r>
              <a:rPr lang="en-US" dirty="0" smtClean="0"/>
              <a:t>Compares True (rows) and Predicted (columns) classes</a:t>
            </a:r>
          </a:p>
          <a:p>
            <a:pPr lvl="2"/>
            <a:r>
              <a:rPr lang="en-US" dirty="0" smtClean="0"/>
              <a:t>At the top left (A:A) – A was predicted twice and A was correct twice</a:t>
            </a:r>
          </a:p>
          <a:p>
            <a:pPr lvl="2"/>
            <a:r>
              <a:rPr lang="en-US" dirty="0" smtClean="0"/>
              <a:t>Moving across the row (A:B) – B was predicted 2 times but both times it was A</a:t>
            </a:r>
          </a:p>
          <a:p>
            <a:pPr lvl="2"/>
            <a:r>
              <a:rPr lang="en-US" dirty="0" smtClean="0"/>
              <a:t>Moving across the row (A:C) – C was not predicted</a:t>
            </a:r>
          </a:p>
          <a:p>
            <a:pPr lvl="2"/>
            <a:r>
              <a:rPr lang="en-US" dirty="0" smtClean="0"/>
              <a:t>Continue through the rest of the matrix.</a:t>
            </a:r>
          </a:p>
          <a:p>
            <a:pPr lvl="1"/>
            <a:r>
              <a:rPr lang="en-US" dirty="0" smtClean="0"/>
              <a:t>A Perfect Model will have values along the diagonal and zeros everwhere else</a:t>
            </a:r>
          </a:p>
          <a:p>
            <a:pPr lvl="1"/>
            <a:r>
              <a:rPr lang="en-US" dirty="0" smtClean="0"/>
              <a:t>Good for depicting how the model was wrong and where it is wrong</a:t>
            </a:r>
          </a:p>
          <a:p>
            <a:pPr lvl="2"/>
            <a:r>
              <a:rPr lang="en-US" dirty="0" smtClean="0"/>
              <a:t>Notice that the “extra” numbers are all associated with B!</a:t>
            </a:r>
          </a:p>
          <a:p>
            <a:pPr marL="457200" lvl="1" indent="0">
              <a:buNone/>
            </a:pPr>
            <a:endParaRPr lang="en-US" dirty="0" smtClean="0"/>
          </a:p>
          <a:p>
            <a:endParaRPr lang="en-US" dirty="0"/>
          </a:p>
        </p:txBody>
      </p:sp>
      <p:pic>
        <p:nvPicPr>
          <p:cNvPr id="2050" name="Picture 2" descr="Image result for image of a confusion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6456" y="2012315"/>
            <a:ext cx="3965394" cy="302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49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12:  Model Selection</a:t>
            </a:r>
            <a:endParaRPr lang="en-US" dirty="0"/>
          </a:p>
        </p:txBody>
      </p:sp>
      <p:sp>
        <p:nvSpPr>
          <p:cNvPr id="3" name="Content Placeholder 2"/>
          <p:cNvSpPr>
            <a:spLocks noGrp="1"/>
          </p:cNvSpPr>
          <p:nvPr>
            <p:ph idx="1"/>
          </p:nvPr>
        </p:nvSpPr>
        <p:spPr>
          <a:xfrm>
            <a:off x="470263" y="1825625"/>
            <a:ext cx="11207931" cy="4351338"/>
          </a:xfrm>
        </p:spPr>
        <p:txBody>
          <a:bodyPr>
            <a:normAutofit/>
          </a:bodyPr>
          <a:lstStyle/>
          <a:p>
            <a:r>
              <a:rPr lang="en-US" dirty="0"/>
              <a:t>Model selection is the task of selecting a statistical </a:t>
            </a:r>
            <a:r>
              <a:rPr lang="en-US" dirty="0" smtClean="0"/>
              <a:t>model from </a:t>
            </a:r>
            <a:r>
              <a:rPr lang="en-US" dirty="0"/>
              <a:t>a set of candidate </a:t>
            </a:r>
            <a:r>
              <a:rPr lang="en-US" dirty="0" smtClean="0"/>
              <a:t>models</a:t>
            </a:r>
            <a:endParaRPr lang="en-US" dirty="0"/>
          </a:p>
          <a:p>
            <a:pPr lvl="1"/>
            <a:r>
              <a:rPr lang="en-US" dirty="0"/>
              <a:t>I</a:t>
            </a:r>
            <a:r>
              <a:rPr lang="en-US" dirty="0" smtClean="0"/>
              <a:t>f </a:t>
            </a:r>
            <a:r>
              <a:rPr lang="en-US" dirty="0"/>
              <a:t>the model is too complex,  it will fit the data used to construct the model very well but </a:t>
            </a:r>
            <a:r>
              <a:rPr lang="en-US" dirty="0" smtClean="0"/>
              <a:t>generalize </a:t>
            </a:r>
            <a:r>
              <a:rPr lang="en-US" dirty="0"/>
              <a:t>poorly to unseen data (</a:t>
            </a:r>
            <a:r>
              <a:rPr lang="en-US" dirty="0" smtClean="0"/>
              <a:t>overfitting)</a:t>
            </a:r>
          </a:p>
          <a:p>
            <a:pPr lvl="1"/>
            <a:r>
              <a:rPr lang="en-US" dirty="0" smtClean="0"/>
              <a:t>If </a:t>
            </a:r>
            <a:r>
              <a:rPr lang="en-US" dirty="0"/>
              <a:t>the complexity is too low the model won’t capture all the information in the data (underfitting</a:t>
            </a:r>
            <a:r>
              <a:rPr lang="en-US" dirty="0" smtClean="0"/>
              <a:t>)</a:t>
            </a:r>
            <a:endParaRPr lang="en-US" dirty="0"/>
          </a:p>
          <a:p>
            <a:r>
              <a:rPr lang="en-US" dirty="0" smtClean="0"/>
              <a:t>A </a:t>
            </a:r>
            <a:r>
              <a:rPr lang="en-US" dirty="0"/>
              <a:t>key balancing act </a:t>
            </a:r>
            <a:r>
              <a:rPr lang="en-US" dirty="0" smtClean="0"/>
              <a:t>is </a:t>
            </a:r>
            <a:r>
              <a:rPr lang="en-US" dirty="0"/>
              <a:t>choosing an appropriate level of model </a:t>
            </a:r>
            <a:r>
              <a:rPr lang="en-US" dirty="0" smtClean="0"/>
              <a:t>complexity</a:t>
            </a:r>
          </a:p>
          <a:p>
            <a:endParaRPr lang="en-US" dirty="0" smtClean="0"/>
          </a:p>
          <a:p>
            <a:endParaRPr lang="en-US" dirty="0"/>
          </a:p>
        </p:txBody>
      </p:sp>
    </p:spTree>
    <p:extLst>
      <p:ext uri="{BB962C8B-B14F-4D97-AF65-F5344CB8AC3E}">
        <p14:creationId xmlns:p14="http://schemas.microsoft.com/office/powerpoint/2010/main" val="241537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1662</TotalTime>
  <Words>332</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Wk 6 – Ch 11&amp;12 Collaborative Filtering</vt:lpstr>
      <vt:lpstr>Model Evaluation</vt:lpstr>
      <vt:lpstr>Binary Classifiers</vt:lpstr>
      <vt:lpstr>Receiving Operating Characteristic (ROC) Curve</vt:lpstr>
      <vt:lpstr>Confusion Matrix</vt:lpstr>
      <vt:lpstr>Chapter 12:  Model Selection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Wk 2 – Ch 5-7 Handling Categorical Data, Text, Dates and Times</dc:title>
  <dc:creator>Sue McDaniel</dc:creator>
  <cp:lastModifiedBy>Tracy Gies</cp:lastModifiedBy>
  <cp:revision>33</cp:revision>
  <dcterms:created xsi:type="dcterms:W3CDTF">2019-05-22T16:49:12Z</dcterms:created>
  <dcterms:modified xsi:type="dcterms:W3CDTF">2019-05-28T20:22:41Z</dcterms:modified>
</cp:coreProperties>
</file>