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8" r:id="rId4"/>
    <p:sldId id="270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7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7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6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7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8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7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6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6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8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9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11A54-B06E-4E0F-ABC5-2FE4A6C29DC5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C0B7-458C-4549-B991-FE804FBE7C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0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Wk 2</a:t>
            </a:r>
            <a:r>
              <a:rPr lang="en-US" dirty="0" smtClean="0"/>
              <a:t> </a:t>
            </a:r>
            <a:r>
              <a:rPr lang="en-US" dirty="0"/>
              <a:t>– Ch </a:t>
            </a:r>
            <a:r>
              <a:rPr lang="en-US" dirty="0" smtClean="0"/>
              <a:t>5-7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Handling Categorical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4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5:  Handling Categorical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866"/>
          </a:xfrm>
        </p:spPr>
        <p:txBody>
          <a:bodyPr>
            <a:normAutofit/>
          </a:bodyPr>
          <a:lstStyle/>
          <a:p>
            <a:r>
              <a:rPr lang="en-US" dirty="0" smtClean="0"/>
              <a:t>Categorical Data</a:t>
            </a:r>
            <a:r>
              <a:rPr lang="en-US" dirty="0"/>
              <a:t> </a:t>
            </a:r>
            <a:r>
              <a:rPr lang="en-US" dirty="0" smtClean="0"/>
              <a:t>– it is often useful to measure data in terms of quality, not necessarily quantity</a:t>
            </a:r>
          </a:p>
          <a:p>
            <a:pPr lvl="2"/>
            <a:r>
              <a:rPr lang="en-US" dirty="0" smtClean="0"/>
              <a:t>Example:  Gender</a:t>
            </a:r>
            <a:r>
              <a:rPr lang="en-US" dirty="0"/>
              <a:t> </a:t>
            </a:r>
            <a:r>
              <a:rPr lang="en-US" dirty="0" smtClean="0"/>
              <a:t>is Male or Female not a quantity</a:t>
            </a:r>
          </a:p>
          <a:p>
            <a:pPr lvl="1"/>
            <a:r>
              <a:rPr lang="en-US" dirty="0" smtClean="0"/>
              <a:t>When categories have a natural ordering, it’s called Ordinal</a:t>
            </a:r>
          </a:p>
          <a:p>
            <a:pPr lvl="2"/>
            <a:r>
              <a:rPr lang="en-US" dirty="0" smtClean="0"/>
              <a:t>Example:  Low, Medium, High</a:t>
            </a:r>
          </a:p>
          <a:p>
            <a:pPr lvl="1"/>
            <a:r>
              <a:rPr lang="en-US" dirty="0" smtClean="0"/>
              <a:t>When categories do not have a natural ordering, it’s called Nominal</a:t>
            </a:r>
          </a:p>
          <a:p>
            <a:pPr lvl="2"/>
            <a:r>
              <a:rPr lang="en-US" dirty="0" smtClean="0"/>
              <a:t>Example:  Banana, Strawberry, Apple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31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765" y="1254034"/>
            <a:ext cx="11051177" cy="53427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Correlation – when two sets of data are strongly linked together, we say they have a high correlation. </a:t>
            </a:r>
          </a:p>
          <a:p>
            <a:pPr lvl="1"/>
            <a:r>
              <a:rPr lang="en-US" dirty="0"/>
              <a:t>When the change in one variable causes the change in another variable</a:t>
            </a:r>
          </a:p>
          <a:p>
            <a:pPr lvl="1"/>
            <a:r>
              <a:rPr lang="en-US" dirty="0"/>
              <a:t>A correlation is assumed to be linear.</a:t>
            </a:r>
          </a:p>
          <a:p>
            <a:pPr lvl="1"/>
            <a:r>
              <a:rPr lang="en-US" dirty="0"/>
              <a:t>Positive Correlation is when both variables (sets) move in the same direction</a:t>
            </a:r>
          </a:p>
          <a:p>
            <a:pPr lvl="2"/>
            <a:r>
              <a:rPr lang="en-US" dirty="0"/>
              <a:t>An example is height and weight – usually when a person is taller, they are also heavier</a:t>
            </a:r>
          </a:p>
          <a:p>
            <a:pPr lvl="1"/>
            <a:r>
              <a:rPr lang="en-US" dirty="0"/>
              <a:t>Negative Correlation is when the variables move in different directions</a:t>
            </a:r>
          </a:p>
          <a:p>
            <a:pPr lvl="2"/>
            <a:r>
              <a:rPr lang="en-US" dirty="0"/>
              <a:t>An example is Speed and </a:t>
            </a:r>
            <a:r>
              <a:rPr lang="en-US" dirty="0" smtClean="0"/>
              <a:t>Time </a:t>
            </a:r>
            <a:r>
              <a:rPr lang="en-US" dirty="0"/>
              <a:t>– if you drive faster, it takes less time to get to your destination</a:t>
            </a:r>
          </a:p>
          <a:p>
            <a:pPr lvl="1"/>
            <a:r>
              <a:rPr lang="en-US" dirty="0"/>
              <a:t>No Correlation is when the variables have nothing to do with each other</a:t>
            </a:r>
          </a:p>
          <a:p>
            <a:pPr lvl="2"/>
            <a:r>
              <a:rPr lang="en-US" dirty="0"/>
              <a:t>Eating Cheetos has no effect on how well you </a:t>
            </a:r>
            <a:r>
              <a:rPr lang="en-US" dirty="0" smtClean="0"/>
              <a:t>speak in public (I stole this example…I love it!)</a:t>
            </a:r>
          </a:p>
          <a:p>
            <a:r>
              <a:rPr lang="en-US" dirty="0" smtClean="0"/>
              <a:t>When applying an algorithm to data to determine correlation, if the resulting value is closer to +1 or -1, there is a high correlation.  If the result is closer to zero, there is a negative correlation.  </a:t>
            </a:r>
          </a:p>
          <a:p>
            <a:pPr lvl="1"/>
            <a:r>
              <a:rPr lang="en-US" dirty="0" smtClean="0"/>
              <a:t>Example:  r = 0.97 ----  there is a high positive correlation</a:t>
            </a:r>
          </a:p>
          <a:p>
            <a:pPr lvl="1"/>
            <a:r>
              <a:rPr lang="en-US" dirty="0" smtClean="0"/>
              <a:t>Example:  4= -.10 ---  there is a low negative correlation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2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is that most machine learning algorithms require inputs to be numerical….</a:t>
            </a:r>
          </a:p>
          <a:p>
            <a:r>
              <a:rPr lang="en-US" dirty="0"/>
              <a:t>Chapter 5 discusses techniques for making this transformation</a:t>
            </a:r>
          </a:p>
          <a:p>
            <a:pPr lvl="1"/>
            <a:r>
              <a:rPr lang="en-US" dirty="0"/>
              <a:t>Sample code for 5.1 and 5.2 is available in the Weekly Resources Data Files</a:t>
            </a:r>
          </a:p>
          <a:p>
            <a:r>
              <a:rPr lang="en-US" dirty="0"/>
              <a:t>Be sure to review the final discussion in Chapter 5…it deals with imbalanced classes, which is most often the case in the real world!</a:t>
            </a:r>
          </a:p>
        </p:txBody>
      </p:sp>
    </p:spTree>
    <p:extLst>
      <p:ext uri="{BB962C8B-B14F-4D97-AF65-F5344CB8AC3E}">
        <p14:creationId xmlns:p14="http://schemas.microsoft.com/office/powerpoint/2010/main" val="38471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6:  Handling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Unstructured text data can be the most interesting and the most complex to handle</a:t>
            </a:r>
          </a:p>
          <a:p>
            <a:pPr lvl="1"/>
            <a:r>
              <a:rPr lang="en-US" dirty="0" smtClean="0"/>
              <a:t>Examples include open-ended survey questions, contents of a book, or tweets.</a:t>
            </a:r>
          </a:p>
          <a:p>
            <a:r>
              <a:rPr lang="en-US" dirty="0" smtClean="0"/>
              <a:t>Unstructured text usually requires some basic cleaning before the data can be processed</a:t>
            </a:r>
          </a:p>
          <a:p>
            <a:pPr lvl="1"/>
            <a:r>
              <a:rPr lang="en-US" dirty="0" smtClean="0"/>
              <a:t>Examples:  Stripping whitespaces, removing punctuation, capitalizing text</a:t>
            </a:r>
          </a:p>
          <a:p>
            <a:r>
              <a:rPr lang="en-US" dirty="0" smtClean="0"/>
              <a:t>You can also weight the importance of specific words</a:t>
            </a:r>
          </a:p>
          <a:p>
            <a:pPr lvl="1"/>
            <a:r>
              <a:rPr lang="en-US" dirty="0" smtClean="0"/>
              <a:t>Helps identify the topic of the text</a:t>
            </a:r>
          </a:p>
          <a:p>
            <a:pPr lvl="1"/>
            <a:r>
              <a:rPr lang="en-US" dirty="0" smtClean="0"/>
              <a:t>Allows for future Positive/Negative categorization</a:t>
            </a:r>
            <a:endParaRPr lang="en-US" dirty="0"/>
          </a:p>
          <a:p>
            <a:r>
              <a:rPr lang="en-US" dirty="0" smtClean="0"/>
              <a:t>Chapter 6 discusses techniques for handling unstructured text data</a:t>
            </a:r>
          </a:p>
          <a:p>
            <a:pPr lvl="1"/>
            <a:r>
              <a:rPr lang="en-US" dirty="0" smtClean="0"/>
              <a:t>Sample code for 6.1 and 6.9 is available in the Weekly Resources Data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6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7 – Handling Dates and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chapter provides strategies for handling time series data including managing time zones.  </a:t>
            </a:r>
          </a:p>
          <a:p>
            <a:r>
              <a:rPr lang="en-US" dirty="0" smtClean="0"/>
              <a:t>In addition to handling time series data, there are also examples for how to select specific dates/times and how to encode days of the week.</a:t>
            </a:r>
          </a:p>
          <a:p>
            <a:pPr lvl="1"/>
            <a:r>
              <a:rPr lang="en-US" dirty="0" smtClean="0"/>
              <a:t>Sample code for 7.1, 7.3 and 7.6 is available in the Weekly Resources Data Files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0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510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Wk 2 – Ch 5-7 Handling Categorical Data</vt:lpstr>
      <vt:lpstr>Chapter 5:  Handling Categorical Data</vt:lpstr>
      <vt:lpstr>Data Correlation</vt:lpstr>
      <vt:lpstr>Transforming data</vt:lpstr>
      <vt:lpstr>Chapter 6:  Handling Text</vt:lpstr>
      <vt:lpstr>Chapter 7 – Handling Dates and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Wk 2 – Ch 5-7 Handling Categorical Data, Text, Dates and Times</dc:title>
  <dc:creator>Sue McDaniel</dc:creator>
  <cp:lastModifiedBy>Tracy Gies</cp:lastModifiedBy>
  <cp:revision>14</cp:revision>
  <dcterms:created xsi:type="dcterms:W3CDTF">2019-05-22T16:49:12Z</dcterms:created>
  <dcterms:modified xsi:type="dcterms:W3CDTF">2019-05-28T20:07:02Z</dcterms:modified>
</cp:coreProperties>
</file>