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04" d="100"/>
          <a:sy n="104" d="100"/>
        </p:scale>
        <p:origin x="7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207E-C5C5-4608-8D28-23B22739C915}"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041A7-33CA-4200-B41D-04DDD3264DA7}" type="slidenum">
              <a:rPr lang="en-US" smtClean="0"/>
              <a:t>‹#›</a:t>
            </a:fld>
            <a:endParaRPr lang="en-US" dirty="0"/>
          </a:p>
        </p:txBody>
      </p:sp>
    </p:spTree>
    <p:extLst>
      <p:ext uri="{BB962C8B-B14F-4D97-AF65-F5344CB8AC3E}">
        <p14:creationId xmlns:p14="http://schemas.microsoft.com/office/powerpoint/2010/main" val="198308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207E-C5C5-4608-8D28-23B22739C915}"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041A7-33CA-4200-B41D-04DDD3264DA7}" type="slidenum">
              <a:rPr lang="en-US" smtClean="0"/>
              <a:t>‹#›</a:t>
            </a:fld>
            <a:endParaRPr lang="en-US" dirty="0"/>
          </a:p>
        </p:txBody>
      </p:sp>
    </p:spTree>
    <p:extLst>
      <p:ext uri="{BB962C8B-B14F-4D97-AF65-F5344CB8AC3E}">
        <p14:creationId xmlns:p14="http://schemas.microsoft.com/office/powerpoint/2010/main" val="94074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207E-C5C5-4608-8D28-23B22739C915}"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041A7-33CA-4200-B41D-04DDD3264DA7}" type="slidenum">
              <a:rPr lang="en-US" smtClean="0"/>
              <a:t>‹#›</a:t>
            </a:fld>
            <a:endParaRPr lang="en-US" dirty="0"/>
          </a:p>
        </p:txBody>
      </p:sp>
    </p:spTree>
    <p:extLst>
      <p:ext uri="{BB962C8B-B14F-4D97-AF65-F5344CB8AC3E}">
        <p14:creationId xmlns:p14="http://schemas.microsoft.com/office/powerpoint/2010/main" val="976467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207E-C5C5-4608-8D28-23B22739C915}"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041A7-33CA-4200-B41D-04DDD3264DA7}" type="slidenum">
              <a:rPr lang="en-US" smtClean="0"/>
              <a:t>‹#›</a:t>
            </a:fld>
            <a:endParaRPr lang="en-US" dirty="0"/>
          </a:p>
        </p:txBody>
      </p:sp>
    </p:spTree>
    <p:extLst>
      <p:ext uri="{BB962C8B-B14F-4D97-AF65-F5344CB8AC3E}">
        <p14:creationId xmlns:p14="http://schemas.microsoft.com/office/powerpoint/2010/main" val="204084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AA207E-C5C5-4608-8D28-23B22739C915}"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041A7-33CA-4200-B41D-04DDD3264DA7}" type="slidenum">
              <a:rPr lang="en-US" smtClean="0"/>
              <a:t>‹#›</a:t>
            </a:fld>
            <a:endParaRPr lang="en-US" dirty="0"/>
          </a:p>
        </p:txBody>
      </p:sp>
    </p:spTree>
    <p:extLst>
      <p:ext uri="{BB962C8B-B14F-4D97-AF65-F5344CB8AC3E}">
        <p14:creationId xmlns:p14="http://schemas.microsoft.com/office/powerpoint/2010/main" val="3498667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207E-C5C5-4608-8D28-23B22739C915}"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5041A7-33CA-4200-B41D-04DDD3264DA7}" type="slidenum">
              <a:rPr lang="en-US" smtClean="0"/>
              <a:t>‹#›</a:t>
            </a:fld>
            <a:endParaRPr lang="en-US" dirty="0"/>
          </a:p>
        </p:txBody>
      </p:sp>
    </p:spTree>
    <p:extLst>
      <p:ext uri="{BB962C8B-B14F-4D97-AF65-F5344CB8AC3E}">
        <p14:creationId xmlns:p14="http://schemas.microsoft.com/office/powerpoint/2010/main" val="178229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207E-C5C5-4608-8D28-23B22739C915}" type="datetimeFigureOut">
              <a:rPr lang="en-US" smtClean="0"/>
              <a:t>5/28/2019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D5041A7-33CA-4200-B41D-04DDD3264DA7}" type="slidenum">
              <a:rPr lang="en-US" smtClean="0"/>
              <a:t>‹#›</a:t>
            </a:fld>
            <a:endParaRPr lang="en-US" dirty="0"/>
          </a:p>
        </p:txBody>
      </p:sp>
    </p:spTree>
    <p:extLst>
      <p:ext uri="{BB962C8B-B14F-4D97-AF65-F5344CB8AC3E}">
        <p14:creationId xmlns:p14="http://schemas.microsoft.com/office/powerpoint/2010/main" val="2000777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207E-C5C5-4608-8D28-23B22739C915}" type="datetimeFigureOut">
              <a:rPr lang="en-US" smtClean="0"/>
              <a:t>5/28/2019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5041A7-33CA-4200-B41D-04DDD3264DA7}" type="slidenum">
              <a:rPr lang="en-US" smtClean="0"/>
              <a:t>‹#›</a:t>
            </a:fld>
            <a:endParaRPr lang="en-US" dirty="0"/>
          </a:p>
        </p:txBody>
      </p:sp>
    </p:spTree>
    <p:extLst>
      <p:ext uri="{BB962C8B-B14F-4D97-AF65-F5344CB8AC3E}">
        <p14:creationId xmlns:p14="http://schemas.microsoft.com/office/powerpoint/2010/main" val="106155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207E-C5C5-4608-8D28-23B22739C915}" type="datetimeFigureOut">
              <a:rPr lang="en-US" smtClean="0"/>
              <a:t>5/28/2019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D5041A7-33CA-4200-B41D-04DDD3264DA7}" type="slidenum">
              <a:rPr lang="en-US" smtClean="0"/>
              <a:t>‹#›</a:t>
            </a:fld>
            <a:endParaRPr lang="en-US" dirty="0"/>
          </a:p>
        </p:txBody>
      </p:sp>
    </p:spTree>
    <p:extLst>
      <p:ext uri="{BB962C8B-B14F-4D97-AF65-F5344CB8AC3E}">
        <p14:creationId xmlns:p14="http://schemas.microsoft.com/office/powerpoint/2010/main" val="3081881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AA207E-C5C5-4608-8D28-23B22739C915}"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5041A7-33CA-4200-B41D-04DDD3264DA7}" type="slidenum">
              <a:rPr lang="en-US" smtClean="0"/>
              <a:t>‹#›</a:t>
            </a:fld>
            <a:endParaRPr lang="en-US" dirty="0"/>
          </a:p>
        </p:txBody>
      </p:sp>
    </p:spTree>
    <p:extLst>
      <p:ext uri="{BB962C8B-B14F-4D97-AF65-F5344CB8AC3E}">
        <p14:creationId xmlns:p14="http://schemas.microsoft.com/office/powerpoint/2010/main" val="173202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AA207E-C5C5-4608-8D28-23B22739C915}"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5041A7-33CA-4200-B41D-04DDD3264DA7}" type="slidenum">
              <a:rPr lang="en-US" smtClean="0"/>
              <a:t>‹#›</a:t>
            </a:fld>
            <a:endParaRPr lang="en-US" dirty="0"/>
          </a:p>
        </p:txBody>
      </p:sp>
    </p:spTree>
    <p:extLst>
      <p:ext uri="{BB962C8B-B14F-4D97-AF65-F5344CB8AC3E}">
        <p14:creationId xmlns:p14="http://schemas.microsoft.com/office/powerpoint/2010/main" val="1331578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207E-C5C5-4608-8D28-23B22739C915}" type="datetimeFigureOut">
              <a:rPr lang="en-US" smtClean="0"/>
              <a:t>5/28/2019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041A7-33CA-4200-B41D-04DDD3264DA7}" type="slidenum">
              <a:rPr lang="en-US" smtClean="0"/>
              <a:t>‹#›</a:t>
            </a:fld>
            <a:endParaRPr lang="en-US" dirty="0"/>
          </a:p>
        </p:txBody>
      </p:sp>
    </p:spTree>
    <p:extLst>
      <p:ext uri="{BB962C8B-B14F-4D97-AF65-F5344CB8AC3E}">
        <p14:creationId xmlns:p14="http://schemas.microsoft.com/office/powerpoint/2010/main" val="4069002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86196"/>
            <a:ext cx="9144000" cy="2990418"/>
          </a:xfrm>
        </p:spPr>
        <p:txBody>
          <a:bodyPr>
            <a:normAutofit fontScale="90000"/>
          </a:bodyPr>
          <a:lstStyle/>
          <a:p>
            <a:r>
              <a:rPr lang="en-US" sz="5900" dirty="0"/>
              <a:t>Wk 1 – Ch 1-4</a:t>
            </a:r>
            <a:br>
              <a:rPr lang="en-US" sz="5900" dirty="0"/>
            </a:br>
            <a:r>
              <a:rPr lang="en-US" dirty="0" smtClean="0"/>
              <a:t>Text Preprocessing, Transformation, Vectorization, and Feature Extraction</a:t>
            </a:r>
            <a:endParaRPr lang="en-US" dirty="0"/>
          </a:p>
        </p:txBody>
      </p:sp>
      <p:sp>
        <p:nvSpPr>
          <p:cNvPr id="4" name="Title 1"/>
          <p:cNvSpPr txBox="1">
            <a:spLocks/>
          </p:cNvSpPr>
          <p:nvPr/>
        </p:nvSpPr>
        <p:spPr>
          <a:xfrm>
            <a:off x="1524000" y="3248891"/>
            <a:ext cx="9144000" cy="299041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5400" dirty="0"/>
          </a:p>
        </p:txBody>
      </p:sp>
    </p:spTree>
    <p:extLst>
      <p:ext uri="{BB962C8B-B14F-4D97-AF65-F5344CB8AC3E}">
        <p14:creationId xmlns:p14="http://schemas.microsoft.com/office/powerpoint/2010/main" val="2285723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 – Data Wrangling</a:t>
            </a:r>
            <a:endParaRPr lang="en-US" dirty="0"/>
          </a:p>
        </p:txBody>
      </p:sp>
      <p:sp>
        <p:nvSpPr>
          <p:cNvPr id="3" name="Content Placeholder 2"/>
          <p:cNvSpPr>
            <a:spLocks noGrp="1"/>
          </p:cNvSpPr>
          <p:nvPr>
            <p:ph idx="1"/>
          </p:nvPr>
        </p:nvSpPr>
        <p:spPr/>
        <p:txBody>
          <a:bodyPr/>
          <a:lstStyle/>
          <a:p>
            <a:r>
              <a:rPr lang="en-US" dirty="0" smtClean="0"/>
              <a:t>Data Wrangling – the process of transforming raw data to a clean and organized format</a:t>
            </a:r>
            <a:endParaRPr lang="en-US" dirty="0"/>
          </a:p>
        </p:txBody>
      </p:sp>
    </p:spTree>
    <p:extLst>
      <p:ext uri="{BB962C8B-B14F-4D97-AF65-F5344CB8AC3E}">
        <p14:creationId xmlns:p14="http://schemas.microsoft.com/office/powerpoint/2010/main" val="3965339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3042"/>
            <a:ext cx="11854541" cy="424584"/>
          </a:xfrm>
        </p:spPr>
        <p:txBody>
          <a:bodyPr>
            <a:noAutofit/>
          </a:bodyPr>
          <a:lstStyle/>
          <a:p>
            <a:pPr algn="ctr"/>
            <a:r>
              <a:rPr lang="en-US" sz="3600" dirty="0" smtClean="0"/>
              <a:t>Ch 3:  Example 3.4 – Selecting Rows Based on Conditionals</a:t>
            </a:r>
            <a:endParaRPr lang="en-US" sz="3600" dirty="0"/>
          </a:p>
        </p:txBody>
      </p:sp>
      <p:sp>
        <p:nvSpPr>
          <p:cNvPr id="3" name="Content Placeholder 2"/>
          <p:cNvSpPr>
            <a:spLocks noGrp="1"/>
          </p:cNvSpPr>
          <p:nvPr>
            <p:ph idx="1"/>
          </p:nvPr>
        </p:nvSpPr>
        <p:spPr>
          <a:xfrm>
            <a:off x="241662" y="4307508"/>
            <a:ext cx="11612879" cy="2879240"/>
          </a:xfrm>
        </p:spPr>
        <p:txBody>
          <a:bodyPr>
            <a:noAutofit/>
          </a:bodyPr>
          <a:lstStyle/>
          <a:p>
            <a:r>
              <a:rPr lang="en-US" sz="2600" dirty="0" smtClean="0"/>
              <a:t>Copy this code and run it!</a:t>
            </a:r>
          </a:p>
          <a:p>
            <a:r>
              <a:rPr lang="en-US" sz="2600" dirty="0" smtClean="0">
                <a:solidFill>
                  <a:srgbClr val="0070C0"/>
                </a:solidFill>
              </a:rPr>
              <a:t>NOTE:  You will need to save the data file called Income.json to your computer.  Then change the address to where you have loaded the data file.  </a:t>
            </a:r>
          </a:p>
          <a:p>
            <a:r>
              <a:rPr lang="en-US" sz="2600" dirty="0" smtClean="0"/>
              <a:t>After displaying all the contents of the file, this program will display only the record(s) that have an Income &lt; $70,000.  </a:t>
            </a:r>
          </a:p>
        </p:txBody>
      </p:sp>
      <p:sp>
        <p:nvSpPr>
          <p:cNvPr id="4" name="Content Placeholder 2"/>
          <p:cNvSpPr txBox="1">
            <a:spLocks/>
          </p:cNvSpPr>
          <p:nvPr/>
        </p:nvSpPr>
        <p:spPr>
          <a:xfrm>
            <a:off x="1012370" y="924208"/>
            <a:ext cx="9790612" cy="3216718"/>
          </a:xfrm>
          <a:prstGeom prst="rect">
            <a:avLst/>
          </a:prstGeom>
          <a:solidFill>
            <a:schemeClr val="bg1">
              <a:lumMod val="95000"/>
            </a:scheme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import pandas as pd</a:t>
            </a:r>
          </a:p>
          <a:p>
            <a:pPr marL="0" indent="0">
              <a:buNone/>
            </a:pPr>
            <a:endParaRPr lang="en-US" dirty="0" smtClean="0"/>
          </a:p>
          <a:p>
            <a:pPr marL="0" indent="0">
              <a:buNone/>
            </a:pPr>
            <a:r>
              <a:rPr lang="en-US" dirty="0" smtClean="0"/>
              <a:t>Addr = 'D://From SD Card/DSC550/data/reddit/Income.json'</a:t>
            </a:r>
          </a:p>
          <a:p>
            <a:pPr marL="0" indent="0">
              <a:buNone/>
            </a:pPr>
            <a:r>
              <a:rPr lang="en-US" dirty="0" smtClean="0"/>
              <a:t>dataframe = pd.read_json(Addr, orient = 'columns')</a:t>
            </a:r>
          </a:p>
          <a:p>
            <a:pPr marL="0" indent="0">
              <a:buNone/>
            </a:pPr>
            <a:r>
              <a:rPr lang="en-US" dirty="0" smtClean="0"/>
              <a:t>print(dataframe)</a:t>
            </a:r>
          </a:p>
          <a:p>
            <a:pPr marL="0" indent="0">
              <a:buNone/>
            </a:pPr>
            <a:r>
              <a:rPr lang="en-US" dirty="0" smtClean="0"/>
              <a:t>print(dataframe[dataframe['Income']&lt;70000])</a:t>
            </a:r>
          </a:p>
        </p:txBody>
      </p:sp>
      <p:sp>
        <p:nvSpPr>
          <p:cNvPr id="5" name="Rectangle 4"/>
          <p:cNvSpPr/>
          <p:nvPr/>
        </p:nvSpPr>
        <p:spPr>
          <a:xfrm>
            <a:off x="2338251" y="731519"/>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09089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62" y="333042"/>
            <a:ext cx="11040291" cy="424584"/>
          </a:xfrm>
        </p:spPr>
        <p:txBody>
          <a:bodyPr>
            <a:noAutofit/>
          </a:bodyPr>
          <a:lstStyle/>
          <a:p>
            <a:pPr algn="ctr"/>
            <a:r>
              <a:rPr lang="en-US" sz="3200" dirty="0" smtClean="0"/>
              <a:t>Ch 3:  Example 3.5 &amp; 3.6 – Changing Values and Column Names</a:t>
            </a:r>
            <a:endParaRPr lang="en-US" sz="3200" dirty="0"/>
          </a:p>
        </p:txBody>
      </p:sp>
      <p:sp>
        <p:nvSpPr>
          <p:cNvPr id="3" name="Content Placeholder 2"/>
          <p:cNvSpPr>
            <a:spLocks noGrp="1"/>
          </p:cNvSpPr>
          <p:nvPr>
            <p:ph idx="1"/>
          </p:nvPr>
        </p:nvSpPr>
        <p:spPr>
          <a:xfrm>
            <a:off x="53338" y="4385885"/>
            <a:ext cx="11612879" cy="2879240"/>
          </a:xfrm>
        </p:spPr>
        <p:txBody>
          <a:bodyPr>
            <a:noAutofit/>
          </a:bodyPr>
          <a:lstStyle/>
          <a:p>
            <a:r>
              <a:rPr lang="en-US" sz="2400" dirty="0" smtClean="0"/>
              <a:t>Copy this code and run it!</a:t>
            </a:r>
          </a:p>
          <a:p>
            <a:r>
              <a:rPr lang="en-US" sz="1600" dirty="0" smtClean="0">
                <a:solidFill>
                  <a:srgbClr val="0070C0"/>
                </a:solidFill>
              </a:rPr>
              <a:t>NOTE:  You will need to save the data file called Income.json to your computer.  Then change the address to where you have loaded the data file.  </a:t>
            </a:r>
          </a:p>
          <a:p>
            <a:r>
              <a:rPr lang="en-US" sz="2400" dirty="0"/>
              <a:t>After displaying the contents of the entire file, this program changes the values of the State names and displays the new names.  Then it changes the Column Name “Income” to be “Yearly Income”.  </a:t>
            </a:r>
          </a:p>
          <a:p>
            <a:r>
              <a:rPr lang="en-US" sz="1600" dirty="0">
                <a:solidFill>
                  <a:srgbClr val="0070C0"/>
                </a:solidFill>
              </a:rPr>
              <a:t>Note:  When you make these changes, they are not changed in the file, just in the program!</a:t>
            </a:r>
          </a:p>
        </p:txBody>
      </p:sp>
      <p:sp>
        <p:nvSpPr>
          <p:cNvPr id="4" name="Content Placeholder 2"/>
          <p:cNvSpPr txBox="1">
            <a:spLocks/>
          </p:cNvSpPr>
          <p:nvPr/>
        </p:nvSpPr>
        <p:spPr>
          <a:xfrm>
            <a:off x="1760217" y="914402"/>
            <a:ext cx="8575767" cy="3216718"/>
          </a:xfrm>
          <a:prstGeom prst="rect">
            <a:avLst/>
          </a:prstGeom>
          <a:solidFill>
            <a:schemeClr val="bg1">
              <a:lumMod val="95000"/>
            </a:schemeClr>
          </a:solidFill>
          <a:ln>
            <a:solidFill>
              <a:schemeClr val="tx1"/>
            </a:solidFill>
          </a:ln>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import pandas as pd</a:t>
            </a:r>
          </a:p>
          <a:p>
            <a:pPr marL="0" indent="0">
              <a:buNone/>
            </a:pPr>
            <a:r>
              <a:rPr lang="en-US" dirty="0" smtClean="0"/>
              <a:t>Addr = 'D://From SD Card/DSC550/data/reddit/Income.json'</a:t>
            </a:r>
          </a:p>
          <a:p>
            <a:pPr marL="0" indent="0">
              <a:buNone/>
            </a:pPr>
            <a:r>
              <a:rPr lang="en-US" dirty="0" smtClean="0"/>
              <a:t>dataframe = pd.read_json(Addr, orient = 'columns')</a:t>
            </a:r>
          </a:p>
          <a:p>
            <a:pPr marL="0" indent="0">
              <a:buNone/>
            </a:pPr>
            <a:r>
              <a:rPr lang="en-US" dirty="0" smtClean="0"/>
              <a:t>print(dataframe)</a:t>
            </a:r>
          </a:p>
          <a:p>
            <a:pPr marL="0" indent="0">
              <a:buNone/>
            </a:pPr>
            <a:endParaRPr lang="en-US" dirty="0" smtClean="0"/>
          </a:p>
          <a:p>
            <a:pPr marL="0" indent="0">
              <a:buNone/>
            </a:pPr>
            <a:r>
              <a:rPr lang="en-US" dirty="0" smtClean="0"/>
              <a:t>print(dataframe['State'].replace(["CA", "NY", "TX"], ["California", "New York", "Texas"]))</a:t>
            </a:r>
          </a:p>
          <a:p>
            <a:pPr marL="0" indent="0">
              <a:buNone/>
            </a:pPr>
            <a:r>
              <a:rPr lang="en-US" dirty="0" smtClean="0"/>
              <a:t>print(dataframe)</a:t>
            </a:r>
          </a:p>
          <a:p>
            <a:pPr marL="0" indent="0">
              <a:buNone/>
            </a:pPr>
            <a:endParaRPr lang="en-US" dirty="0" smtClean="0"/>
          </a:p>
          <a:p>
            <a:pPr marL="0" indent="0">
              <a:buNone/>
            </a:pPr>
            <a:r>
              <a:rPr lang="en-US" dirty="0" smtClean="0"/>
              <a:t>print(dataframe.rename(columns = {"Income":  'Yearly Income'}))</a:t>
            </a:r>
          </a:p>
          <a:p>
            <a:pPr marL="0" indent="0">
              <a:buNone/>
            </a:pPr>
            <a:r>
              <a:rPr lang="en-US" dirty="0" smtClean="0"/>
              <a:t>print(dataframe)</a:t>
            </a:r>
          </a:p>
        </p:txBody>
      </p:sp>
      <p:sp>
        <p:nvSpPr>
          <p:cNvPr id="5" name="Rectangle 4"/>
          <p:cNvSpPr/>
          <p:nvPr/>
        </p:nvSpPr>
        <p:spPr>
          <a:xfrm>
            <a:off x="2338251" y="731519"/>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53410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  Handling Numerical Data</a:t>
            </a:r>
            <a:endParaRPr lang="en-US" dirty="0"/>
          </a:p>
        </p:txBody>
      </p:sp>
      <p:sp>
        <p:nvSpPr>
          <p:cNvPr id="3" name="Content Placeholder 2"/>
          <p:cNvSpPr>
            <a:spLocks noGrp="1"/>
          </p:cNvSpPr>
          <p:nvPr>
            <p:ph idx="1"/>
          </p:nvPr>
        </p:nvSpPr>
        <p:spPr/>
        <p:txBody>
          <a:bodyPr/>
          <a:lstStyle/>
          <a:p>
            <a:r>
              <a:rPr lang="en-US" dirty="0" smtClean="0"/>
              <a:t>Chapter 4 covers numerous strategies for transforming raw numerical data into features that are easy to use/reuse in machine learning algorithms.</a:t>
            </a:r>
          </a:p>
          <a:p>
            <a:r>
              <a:rPr lang="en-US" dirty="0" smtClean="0"/>
              <a:t>For many of the examples in this chapter, you will need tools from scikit_learn</a:t>
            </a:r>
          </a:p>
          <a:p>
            <a:r>
              <a:rPr lang="en-US" dirty="0" smtClean="0"/>
              <a:t>To install scikit_learn, go to the cmd prompt and type the following:  </a:t>
            </a:r>
          </a:p>
          <a:p>
            <a:pPr marL="0" indent="0">
              <a:buNone/>
            </a:pPr>
            <a:r>
              <a:rPr lang="en-US" dirty="0" smtClean="0"/>
              <a:t>		</a:t>
            </a:r>
            <a:r>
              <a:rPr lang="en-US" dirty="0">
                <a:solidFill>
                  <a:srgbClr val="FF0000"/>
                </a:solidFill>
              </a:rPr>
              <a:t>python -m pip install </a:t>
            </a:r>
            <a:r>
              <a:rPr lang="en-US" dirty="0" smtClean="0">
                <a:solidFill>
                  <a:srgbClr val="FF0000"/>
                </a:solidFill>
              </a:rPr>
              <a:t>sklearn</a:t>
            </a:r>
          </a:p>
          <a:p>
            <a:pPr marL="0" indent="0">
              <a:buNone/>
            </a:pPr>
            <a:r>
              <a:rPr lang="en-US" dirty="0" smtClean="0"/>
              <a:t>You’ll need to import tools in each of your programs:</a:t>
            </a:r>
          </a:p>
          <a:p>
            <a:pPr marL="457200" lvl="1" indent="0">
              <a:buNone/>
            </a:pPr>
            <a:r>
              <a:rPr lang="en-US" sz="2800" dirty="0" smtClean="0">
                <a:solidFill>
                  <a:srgbClr val="FF0000"/>
                </a:solidFill>
              </a:rPr>
              <a:t>                    from sklearn import preprocessing</a:t>
            </a:r>
            <a:endParaRPr lang="en-US" dirty="0"/>
          </a:p>
        </p:txBody>
      </p:sp>
    </p:spTree>
    <p:extLst>
      <p:ext uri="{BB962C8B-B14F-4D97-AF65-F5344CB8AC3E}">
        <p14:creationId xmlns:p14="http://schemas.microsoft.com/office/powerpoint/2010/main" val="12374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62" y="333042"/>
            <a:ext cx="11040291" cy="424584"/>
          </a:xfrm>
        </p:spPr>
        <p:txBody>
          <a:bodyPr>
            <a:noAutofit/>
          </a:bodyPr>
          <a:lstStyle/>
          <a:p>
            <a:pPr algn="ctr"/>
            <a:r>
              <a:rPr lang="en-US" sz="3200" dirty="0" smtClean="0"/>
              <a:t>Ch 4:  Example 4.7– Handling Outliers</a:t>
            </a:r>
            <a:endParaRPr lang="en-US" sz="3200" dirty="0"/>
          </a:p>
        </p:txBody>
      </p:sp>
      <p:sp>
        <p:nvSpPr>
          <p:cNvPr id="3" name="Content Placeholder 2"/>
          <p:cNvSpPr>
            <a:spLocks noGrp="1"/>
          </p:cNvSpPr>
          <p:nvPr>
            <p:ph idx="1"/>
          </p:nvPr>
        </p:nvSpPr>
        <p:spPr>
          <a:xfrm>
            <a:off x="5499464" y="1864755"/>
            <a:ext cx="6954882" cy="2879240"/>
          </a:xfrm>
        </p:spPr>
        <p:txBody>
          <a:bodyPr>
            <a:noAutofit/>
          </a:bodyPr>
          <a:lstStyle/>
          <a:p>
            <a:r>
              <a:rPr lang="en-US" sz="2400" dirty="0" smtClean="0"/>
              <a:t>Copy this code and run it!</a:t>
            </a:r>
          </a:p>
          <a:p>
            <a:r>
              <a:rPr lang="en-US" sz="1600" dirty="0" smtClean="0">
                <a:solidFill>
                  <a:srgbClr val="0070C0"/>
                </a:solidFill>
              </a:rPr>
              <a:t>NOTE:  You might have to fix some of the “ when you copy/paste the code</a:t>
            </a:r>
          </a:p>
          <a:p>
            <a:r>
              <a:rPr lang="en-US" sz="2400" dirty="0" smtClean="0"/>
              <a:t>First the data is loaded into the DataFrame called houses.  (You can also create a json file and load it from a file since you know how to do this!) </a:t>
            </a:r>
          </a:p>
          <a:p>
            <a:r>
              <a:rPr lang="en-US" sz="2400" dirty="0" smtClean="0"/>
              <a:t>Next, all of the data is displayed</a:t>
            </a:r>
          </a:p>
          <a:p>
            <a:r>
              <a:rPr lang="en-US" sz="2400" dirty="0" smtClean="0"/>
              <a:t>Then you set up a filter:  display all the houses that have less than 20 bathrooms</a:t>
            </a:r>
          </a:p>
          <a:p>
            <a:r>
              <a:rPr lang="en-US" sz="2400" dirty="0" smtClean="0"/>
              <a:t>Then you display all the data but with an extra column to indicate the rows that have outlier data (houses with more than 20 bathrooms)  </a:t>
            </a:r>
          </a:p>
          <a:p>
            <a:endParaRPr lang="en-US" sz="2400" dirty="0"/>
          </a:p>
        </p:txBody>
      </p:sp>
      <p:sp>
        <p:nvSpPr>
          <p:cNvPr id="4" name="Content Placeholder 2"/>
          <p:cNvSpPr txBox="1">
            <a:spLocks/>
          </p:cNvSpPr>
          <p:nvPr/>
        </p:nvSpPr>
        <p:spPr>
          <a:xfrm>
            <a:off x="241662" y="1760219"/>
            <a:ext cx="5257801" cy="4483828"/>
          </a:xfrm>
          <a:prstGeom prst="rect">
            <a:avLst/>
          </a:prstGeom>
          <a:solidFill>
            <a:schemeClr val="bg1">
              <a:lumMod val="95000"/>
            </a:scheme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t>import pandas as pd</a:t>
            </a:r>
          </a:p>
          <a:p>
            <a:pPr marL="0" indent="0">
              <a:buNone/>
            </a:pPr>
            <a:r>
              <a:rPr lang="en-US" sz="1600" dirty="0" smtClean="0"/>
              <a:t>import numpy as np</a:t>
            </a:r>
          </a:p>
          <a:p>
            <a:pPr marL="0" indent="0">
              <a:buNone/>
            </a:pPr>
            <a:endParaRPr lang="en-US" sz="1600" dirty="0" smtClean="0"/>
          </a:p>
          <a:p>
            <a:pPr marL="0" indent="0">
              <a:buNone/>
            </a:pPr>
            <a:r>
              <a:rPr lang="en-US" sz="1600" dirty="0" smtClean="0"/>
              <a:t>houses = pd.DataFrame()</a:t>
            </a:r>
          </a:p>
          <a:p>
            <a:pPr marL="0" indent="0">
              <a:buNone/>
            </a:pPr>
            <a:r>
              <a:rPr lang="en-US" sz="1600" dirty="0" smtClean="0"/>
              <a:t>houses['Price']= [534433, 392333, 293222, 432032]</a:t>
            </a:r>
          </a:p>
          <a:p>
            <a:pPr marL="0" indent="0">
              <a:buNone/>
            </a:pPr>
            <a:r>
              <a:rPr lang="en-US" sz="1600" dirty="0" smtClean="0"/>
              <a:t>houses['Bathrooms'] = [2, 3.5, 2, 116]</a:t>
            </a:r>
          </a:p>
          <a:p>
            <a:pPr marL="0" indent="0">
              <a:buNone/>
            </a:pPr>
            <a:r>
              <a:rPr lang="en-US" sz="1600" dirty="0" smtClean="0"/>
              <a:t>houses['Square_Feet'] = [1500, 2500, 1500, 48000]</a:t>
            </a:r>
          </a:p>
          <a:p>
            <a:pPr marL="0" indent="0">
              <a:buNone/>
            </a:pPr>
            <a:r>
              <a:rPr lang="en-US" sz="1600" dirty="0" smtClean="0"/>
              <a:t>print(houses)</a:t>
            </a:r>
          </a:p>
          <a:p>
            <a:pPr marL="0" indent="0">
              <a:buNone/>
            </a:pPr>
            <a:endParaRPr lang="en-US" sz="1600" dirty="0" smtClean="0"/>
          </a:p>
          <a:p>
            <a:pPr marL="0" indent="0">
              <a:buNone/>
            </a:pPr>
            <a:r>
              <a:rPr lang="en-US" sz="1600" dirty="0" smtClean="0"/>
              <a:t>print(houses[houses['Bathrooms'] &lt; 20]) </a:t>
            </a:r>
          </a:p>
          <a:p>
            <a:pPr marL="0" indent="0">
              <a:buNone/>
            </a:pPr>
            <a:endParaRPr lang="en-US" sz="1600" dirty="0" smtClean="0"/>
          </a:p>
          <a:p>
            <a:pPr marL="0" indent="0">
              <a:buNone/>
            </a:pPr>
            <a:r>
              <a:rPr lang="en-US" sz="1600" dirty="0" smtClean="0"/>
              <a:t>houses["Outlier"] = np.where(houses["Bathrooms"]&lt;20, 0, 1)</a:t>
            </a:r>
          </a:p>
          <a:p>
            <a:pPr marL="0" indent="0">
              <a:buNone/>
            </a:pPr>
            <a:r>
              <a:rPr lang="en-US" sz="1600" dirty="0" smtClean="0"/>
              <a:t>print(houses)</a:t>
            </a:r>
          </a:p>
        </p:txBody>
      </p:sp>
      <p:sp>
        <p:nvSpPr>
          <p:cNvPr id="5" name="Rectangle 4"/>
          <p:cNvSpPr/>
          <p:nvPr/>
        </p:nvSpPr>
        <p:spPr>
          <a:xfrm>
            <a:off x="2338251" y="731519"/>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47606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536" y="500063"/>
            <a:ext cx="10515600" cy="435120"/>
          </a:xfrm>
        </p:spPr>
        <p:txBody>
          <a:bodyPr>
            <a:normAutofit fontScale="90000"/>
          </a:bodyPr>
          <a:lstStyle/>
          <a:p>
            <a:pPr marL="0" indent="0"/>
            <a:r>
              <a:rPr lang="en-US" dirty="0" smtClean="0"/>
              <a:t>Chapter 1 – Vectors, Matrices, and Arrays</a:t>
            </a:r>
          </a:p>
        </p:txBody>
      </p:sp>
      <p:sp>
        <p:nvSpPr>
          <p:cNvPr id="3" name="Content Placeholder 2"/>
          <p:cNvSpPr>
            <a:spLocks noGrp="1"/>
          </p:cNvSpPr>
          <p:nvPr>
            <p:ph idx="1"/>
          </p:nvPr>
        </p:nvSpPr>
        <p:spPr>
          <a:xfrm>
            <a:off x="0" y="1101436"/>
            <a:ext cx="12032673" cy="5403273"/>
          </a:xfrm>
        </p:spPr>
        <p:txBody>
          <a:bodyPr>
            <a:normAutofit fontScale="92500" lnSpcReduction="10000"/>
          </a:bodyPr>
          <a:lstStyle/>
          <a:p>
            <a:pPr marL="0" indent="0">
              <a:buNone/>
            </a:pPr>
            <a:endParaRPr lang="en-US" dirty="0"/>
          </a:p>
          <a:p>
            <a:pPr marL="0" indent="0">
              <a:buNone/>
            </a:pPr>
            <a:r>
              <a:rPr lang="en-US" dirty="0" smtClean="0"/>
              <a:t>Arrays - </a:t>
            </a:r>
            <a:r>
              <a:rPr lang="en-US" dirty="0"/>
              <a:t>An </a:t>
            </a:r>
            <a:r>
              <a:rPr lang="en-US" b="1" dirty="0"/>
              <a:t>array</a:t>
            </a:r>
            <a:r>
              <a:rPr lang="en-US" dirty="0"/>
              <a:t> is a collection of </a:t>
            </a:r>
            <a:r>
              <a:rPr lang="en-US" dirty="0" smtClean="0"/>
              <a:t>“like” values (int, char, str)  *this is the term I will use!</a:t>
            </a:r>
          </a:p>
          <a:p>
            <a:pPr marL="0" indent="0">
              <a:buNone/>
            </a:pPr>
            <a:r>
              <a:rPr lang="en-US" dirty="0" smtClean="0"/>
              <a:t>Matrices - </a:t>
            </a:r>
            <a:r>
              <a:rPr lang="en-US" dirty="0"/>
              <a:t>A </a:t>
            </a:r>
            <a:r>
              <a:rPr lang="en-US" b="1" dirty="0"/>
              <a:t>matrix</a:t>
            </a:r>
            <a:r>
              <a:rPr lang="en-US" dirty="0"/>
              <a:t> is a rectangular arrangement of numbers into rows and </a:t>
            </a:r>
            <a:r>
              <a:rPr lang="en-US" dirty="0" smtClean="0"/>
              <a:t>columns</a:t>
            </a:r>
          </a:p>
          <a:p>
            <a:pPr marL="0" indent="0">
              <a:buNone/>
            </a:pPr>
            <a:r>
              <a:rPr lang="en-US" dirty="0" smtClean="0"/>
              <a:t>Vector - </a:t>
            </a:r>
            <a:r>
              <a:rPr lang="en-US" dirty="0"/>
              <a:t>A </a:t>
            </a:r>
            <a:r>
              <a:rPr lang="en-US" b="1" dirty="0"/>
              <a:t>vector</a:t>
            </a:r>
            <a:r>
              <a:rPr lang="en-US" dirty="0"/>
              <a:t> is a quantify that has both an amount and a </a:t>
            </a:r>
            <a:r>
              <a:rPr lang="en-US" dirty="0" smtClean="0"/>
              <a:t>direction</a:t>
            </a:r>
          </a:p>
          <a:p>
            <a:pPr marL="0" indent="0">
              <a:buNone/>
            </a:pPr>
            <a:endParaRPr lang="en-US" dirty="0" smtClean="0"/>
          </a:p>
          <a:p>
            <a:pPr>
              <a:buFont typeface="Wingdings" panose="05000000000000000000" pitchFamily="2" charset="2"/>
              <a:buChar char="q"/>
            </a:pPr>
            <a:r>
              <a:rPr lang="en-US" dirty="0"/>
              <a:t>	</a:t>
            </a:r>
            <a:r>
              <a:rPr lang="en-US" dirty="0" smtClean="0"/>
              <a:t>1 dimensioned </a:t>
            </a:r>
            <a:r>
              <a:rPr lang="en-US" i="1" dirty="0" smtClean="0"/>
              <a:t>array</a:t>
            </a:r>
            <a:r>
              <a:rPr lang="en-US" dirty="0" smtClean="0"/>
              <a:t> (1D):  “red”, “blue”, “yellow”, “green” OR 2, 4, 6, 8</a:t>
            </a:r>
          </a:p>
          <a:p>
            <a:pPr>
              <a:buFont typeface="Wingdings" panose="05000000000000000000" pitchFamily="2" charset="2"/>
              <a:buChar char="q"/>
            </a:pPr>
            <a:r>
              <a:rPr lang="en-US" dirty="0"/>
              <a:t>	</a:t>
            </a:r>
            <a:r>
              <a:rPr lang="en-US" dirty="0" smtClean="0"/>
              <a:t>2D </a:t>
            </a:r>
            <a:r>
              <a:rPr lang="en-US" i="1" dirty="0" smtClean="0"/>
              <a:t>array</a:t>
            </a:r>
            <a:r>
              <a:rPr lang="en-US" dirty="0" smtClean="0"/>
              <a:t> (rows and columns):     </a:t>
            </a:r>
            <a:r>
              <a:rPr lang="en-US" b="1" dirty="0" smtClean="0"/>
              <a:t>Color	 Qty</a:t>
            </a:r>
          </a:p>
          <a:p>
            <a:pPr marL="0" indent="0">
              <a:buNone/>
            </a:pPr>
            <a:r>
              <a:rPr lang="en-US" dirty="0"/>
              <a:t>	</a:t>
            </a:r>
            <a:r>
              <a:rPr lang="en-US" dirty="0" smtClean="0"/>
              <a:t>	or </a:t>
            </a:r>
            <a:r>
              <a:rPr lang="en-US" i="1" dirty="0" smtClean="0"/>
              <a:t>matrix</a:t>
            </a:r>
            <a:r>
              <a:rPr lang="en-US" dirty="0" smtClean="0"/>
              <a:t>		           blue          3        </a:t>
            </a:r>
          </a:p>
          <a:p>
            <a:pPr marL="0" indent="0">
              <a:buNone/>
            </a:pPr>
            <a:r>
              <a:rPr lang="en-US" dirty="0"/>
              <a:t>	</a:t>
            </a:r>
            <a:r>
              <a:rPr lang="en-US" dirty="0" smtClean="0"/>
              <a:t>	or </a:t>
            </a:r>
            <a:r>
              <a:rPr lang="en-US" i="1" dirty="0" smtClean="0"/>
              <a:t>vector</a:t>
            </a:r>
            <a:r>
              <a:rPr lang="en-US" dirty="0" smtClean="0"/>
              <a:t>		            red           5</a:t>
            </a:r>
          </a:p>
          <a:p>
            <a:pPr marL="0" indent="0">
              <a:buNone/>
            </a:pPr>
            <a:r>
              <a:rPr lang="en-US" dirty="0"/>
              <a:t> </a:t>
            </a:r>
            <a:r>
              <a:rPr lang="en-US" dirty="0" smtClean="0"/>
              <a:t>                                                                       green        4</a:t>
            </a:r>
          </a:p>
          <a:p>
            <a:pPr>
              <a:buFont typeface="Wingdings" panose="05000000000000000000" pitchFamily="2" charset="2"/>
              <a:buChar char="§"/>
            </a:pPr>
            <a:r>
              <a:rPr lang="en-US" dirty="0" smtClean="0"/>
              <a:t>        Can also have higher dimensioned </a:t>
            </a:r>
            <a:r>
              <a:rPr lang="en-US" i="1" dirty="0" smtClean="0"/>
              <a:t>arrays</a:t>
            </a:r>
            <a:r>
              <a:rPr lang="en-US" dirty="0" smtClean="0"/>
              <a:t>…3D – cube (height, width, depth)…and</a:t>
            </a:r>
          </a:p>
          <a:p>
            <a:pPr marL="0" indent="0">
              <a:buNone/>
            </a:pPr>
            <a:r>
              <a:rPr lang="en-US" dirty="0" smtClean="0"/>
              <a:t>            higher – 4D, 5D, etc.</a:t>
            </a:r>
          </a:p>
          <a:p>
            <a:pPr marL="0" indent="0">
              <a:buNone/>
            </a:pPr>
            <a:endParaRPr lang="en-US" dirty="0"/>
          </a:p>
        </p:txBody>
      </p:sp>
    </p:spTree>
    <p:extLst>
      <p:ext uri="{BB962C8B-B14F-4D97-AF65-F5344CB8AC3E}">
        <p14:creationId xmlns:p14="http://schemas.microsoft.com/office/powerpoint/2010/main" val="147800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1002"/>
          </a:xfrm>
        </p:spPr>
        <p:txBody>
          <a:bodyPr/>
          <a:lstStyle/>
          <a:p>
            <a:r>
              <a:rPr lang="en-US" dirty="0" smtClean="0"/>
              <a:t>Chapter 1 – Vectors, Matrices, and Arrays</a:t>
            </a:r>
            <a:endParaRPr lang="en-US" dirty="0"/>
          </a:p>
        </p:txBody>
      </p:sp>
      <p:sp>
        <p:nvSpPr>
          <p:cNvPr id="3" name="Content Placeholder 2"/>
          <p:cNvSpPr>
            <a:spLocks noGrp="1"/>
          </p:cNvSpPr>
          <p:nvPr>
            <p:ph idx="1"/>
          </p:nvPr>
        </p:nvSpPr>
        <p:spPr>
          <a:xfrm>
            <a:off x="838200" y="1226128"/>
            <a:ext cx="10515600" cy="5340927"/>
          </a:xfrm>
        </p:spPr>
        <p:txBody>
          <a:bodyPr>
            <a:normAutofit fontScale="85000" lnSpcReduction="20000"/>
          </a:bodyPr>
          <a:lstStyle/>
          <a:p>
            <a:r>
              <a:rPr lang="en-US" dirty="0" smtClean="0"/>
              <a:t>NumPy - </a:t>
            </a:r>
            <a:r>
              <a:rPr lang="en-US" dirty="0"/>
              <a:t>NumPy is the fundamental package for scientific computing in Python. </a:t>
            </a:r>
            <a:r>
              <a:rPr lang="en-US" dirty="0" smtClean="0"/>
              <a:t>It allows the user to work with arrays, including </a:t>
            </a:r>
            <a:r>
              <a:rPr lang="en-US" dirty="0"/>
              <a:t>mathematical, logical, shape manipulation, sorting, selecting, I/O, discrete Fourier transforms, basic linear algebra, basic statistical operations, random simulation and much more.</a:t>
            </a:r>
            <a:r>
              <a:rPr lang="en-US" dirty="0" smtClean="0"/>
              <a:t> </a:t>
            </a:r>
          </a:p>
          <a:p>
            <a:r>
              <a:rPr lang="en-US" dirty="0" smtClean="0"/>
              <a:t>To install NumPy, go to the cmd prompt and type the following:  </a:t>
            </a:r>
          </a:p>
          <a:p>
            <a:pPr marL="0" indent="0">
              <a:buNone/>
            </a:pPr>
            <a:r>
              <a:rPr lang="en-US" dirty="0"/>
              <a:t>	</a:t>
            </a:r>
            <a:r>
              <a:rPr lang="en-US" dirty="0" smtClean="0"/>
              <a:t>	</a:t>
            </a:r>
            <a:r>
              <a:rPr lang="en-US" dirty="0" smtClean="0">
                <a:solidFill>
                  <a:srgbClr val="FF0000"/>
                </a:solidFill>
              </a:rPr>
              <a:t>python </a:t>
            </a:r>
            <a:r>
              <a:rPr lang="en-US" dirty="0">
                <a:solidFill>
                  <a:srgbClr val="FF0000"/>
                </a:solidFill>
              </a:rPr>
              <a:t>-m pip install </a:t>
            </a:r>
            <a:r>
              <a:rPr lang="en-US" dirty="0" smtClean="0">
                <a:solidFill>
                  <a:srgbClr val="FF0000"/>
                </a:solidFill>
              </a:rPr>
              <a:t>numpy</a:t>
            </a:r>
            <a:endParaRPr lang="en-US" dirty="0"/>
          </a:p>
          <a:p>
            <a:r>
              <a:rPr lang="en-US" dirty="0" smtClean="0"/>
              <a:t>You’ll need to import NumPy in each of your programs:</a:t>
            </a:r>
          </a:p>
          <a:p>
            <a:pPr marL="457200" lvl="1" indent="0">
              <a:buNone/>
            </a:pPr>
            <a:r>
              <a:rPr lang="en-US" sz="2800" dirty="0" smtClean="0">
                <a:solidFill>
                  <a:srgbClr val="FF0000"/>
                </a:solidFill>
              </a:rPr>
              <a:t>                    import </a:t>
            </a:r>
            <a:r>
              <a:rPr lang="en-US" sz="2800" dirty="0">
                <a:solidFill>
                  <a:srgbClr val="FF0000"/>
                </a:solidFill>
              </a:rPr>
              <a:t>numpy as np</a:t>
            </a:r>
          </a:p>
          <a:p>
            <a:pPr lvl="1"/>
            <a:endParaRPr lang="en-US" b="1" dirty="0">
              <a:solidFill>
                <a:srgbClr val="FF0000"/>
              </a:solidFill>
            </a:endParaRPr>
          </a:p>
          <a:p>
            <a:r>
              <a:rPr lang="en-US" dirty="0" smtClean="0">
                <a:solidFill>
                  <a:srgbClr val="0070C0"/>
                </a:solidFill>
              </a:rPr>
              <a:t>NOTE: In my presentations, I provide sample code for you to copy/paste into your Python editor.  Run my code so you can see the results.  This is just a starting point….you should be reading the entire chapters and practicing running ALL the code provided by your author.</a:t>
            </a:r>
          </a:p>
          <a:p>
            <a:r>
              <a:rPr lang="en-US" dirty="0" smtClean="0">
                <a:solidFill>
                  <a:srgbClr val="0070C0"/>
                </a:solidFill>
              </a:rPr>
              <a:t>Occasionally when you copy code from PPT to your Python editor, you’ll need to “fix” punctuation marks before your code will run.   (In particular, I’ve noticed I have to fix the quotation marks!)   </a:t>
            </a:r>
          </a:p>
          <a:p>
            <a:pPr marL="457200" lvl="1" indent="0">
              <a:buNone/>
            </a:pPr>
            <a:endParaRPr lang="en-US" dirty="0"/>
          </a:p>
        </p:txBody>
      </p:sp>
    </p:spTree>
    <p:extLst>
      <p:ext uri="{BB962C8B-B14F-4D97-AF65-F5344CB8AC3E}">
        <p14:creationId xmlns:p14="http://schemas.microsoft.com/office/powerpoint/2010/main" val="3214559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62" y="333042"/>
            <a:ext cx="11040291" cy="424584"/>
          </a:xfrm>
        </p:spPr>
        <p:txBody>
          <a:bodyPr>
            <a:normAutofit fontScale="90000"/>
          </a:bodyPr>
          <a:lstStyle/>
          <a:p>
            <a:pPr algn="ctr"/>
            <a:r>
              <a:rPr lang="en-US" dirty="0" smtClean="0"/>
              <a:t>Ch 1:  Example 1.5 &amp; 1.6</a:t>
            </a:r>
            <a:endParaRPr lang="en-US" dirty="0"/>
          </a:p>
        </p:txBody>
      </p:sp>
      <p:sp>
        <p:nvSpPr>
          <p:cNvPr id="3" name="Content Placeholder 2"/>
          <p:cNvSpPr>
            <a:spLocks noGrp="1"/>
          </p:cNvSpPr>
          <p:nvPr>
            <p:ph idx="1"/>
          </p:nvPr>
        </p:nvSpPr>
        <p:spPr>
          <a:xfrm>
            <a:off x="4336869" y="1116874"/>
            <a:ext cx="7589519" cy="5664926"/>
          </a:xfrm>
        </p:spPr>
        <p:txBody>
          <a:bodyPr>
            <a:noAutofit/>
          </a:bodyPr>
          <a:lstStyle/>
          <a:p>
            <a:r>
              <a:rPr lang="en-US" sz="1800" dirty="0" smtClean="0"/>
              <a:t>Copy this code and run it!</a:t>
            </a:r>
          </a:p>
          <a:p>
            <a:r>
              <a:rPr lang="en-US" sz="1800" dirty="0" smtClean="0"/>
              <a:t>I have a DataFrame</a:t>
            </a:r>
            <a:r>
              <a:rPr lang="en-US" sz="1800" dirty="0"/>
              <a:t> </a:t>
            </a:r>
            <a:r>
              <a:rPr lang="en-US" sz="1800" dirty="0" smtClean="0"/>
              <a:t>(array) called matrix.  (matrix is just a variable name…you can call it anything you want!)  It contains an array – 3 rows and 4 columns with the numbers 1-12 in each of the array positions.  A DataFrame is a NumPy “data type” that stores arrays.  </a:t>
            </a:r>
          </a:p>
          <a:p>
            <a:r>
              <a:rPr lang="en-US" sz="1800" dirty="0" smtClean="0"/>
              <a:t>The </a:t>
            </a:r>
            <a:r>
              <a:rPr lang="en-US" sz="1800" dirty="0" smtClean="0">
                <a:solidFill>
                  <a:srgbClr val="00B050"/>
                </a:solidFill>
              </a:rPr>
              <a:t>shape</a:t>
            </a:r>
            <a:r>
              <a:rPr lang="en-US" sz="1800" dirty="0" smtClean="0"/>
              <a:t> function shows me the shape of the array (3, 4):  3 rows and 4 columns</a:t>
            </a:r>
          </a:p>
          <a:p>
            <a:r>
              <a:rPr lang="en-US" sz="1800" dirty="0" smtClean="0"/>
              <a:t>The </a:t>
            </a:r>
            <a:r>
              <a:rPr lang="en-US" sz="1800" dirty="0" smtClean="0">
                <a:solidFill>
                  <a:srgbClr val="00B050"/>
                </a:solidFill>
              </a:rPr>
              <a:t>size </a:t>
            </a:r>
            <a:r>
              <a:rPr lang="en-US" sz="1800" dirty="0" smtClean="0"/>
              <a:t>function shows me the size of the array (12) – there are 12 elements in this array</a:t>
            </a:r>
          </a:p>
          <a:p>
            <a:r>
              <a:rPr lang="en-US" sz="1800" dirty="0" smtClean="0"/>
              <a:t>The </a:t>
            </a:r>
            <a:r>
              <a:rPr lang="en-US" sz="1800" dirty="0" smtClean="0">
                <a:solidFill>
                  <a:srgbClr val="00B050"/>
                </a:solidFill>
              </a:rPr>
              <a:t>ndim</a:t>
            </a:r>
            <a:r>
              <a:rPr lang="en-US" sz="1800" dirty="0" smtClean="0"/>
              <a:t> function shows me how many dimensions this array is (2) – this is a 2D array</a:t>
            </a:r>
          </a:p>
          <a:p>
            <a:r>
              <a:rPr lang="en-US" sz="1800" dirty="0" smtClean="0"/>
              <a:t>Then I </a:t>
            </a:r>
            <a:r>
              <a:rPr lang="en-US" sz="1800" dirty="0" smtClean="0">
                <a:solidFill>
                  <a:srgbClr val="00B050"/>
                </a:solidFill>
              </a:rPr>
              <a:t>print</a:t>
            </a:r>
            <a:r>
              <a:rPr lang="en-US" sz="1800" dirty="0" smtClean="0"/>
              <a:t>ed the entire DataFrame</a:t>
            </a:r>
            <a:endParaRPr lang="en-US" sz="1800" dirty="0"/>
          </a:p>
          <a:p>
            <a:r>
              <a:rPr lang="en-US" sz="1800" dirty="0" smtClean="0"/>
              <a:t>One advantage of using a DataFrame is that I can apply mathematical functions to the DataFrame and it automatically applies that function to every element in the DataFrame.  For this program I added 100 to each element </a:t>
            </a:r>
            <a:r>
              <a:rPr lang="en-US" sz="1800" dirty="0" smtClean="0">
                <a:solidFill>
                  <a:srgbClr val="00B050"/>
                </a:solidFill>
              </a:rPr>
              <a:t>(+100</a:t>
            </a:r>
            <a:r>
              <a:rPr lang="en-US" sz="1800" dirty="0" smtClean="0"/>
              <a:t>).</a:t>
            </a:r>
          </a:p>
          <a:p>
            <a:r>
              <a:rPr lang="en-US" sz="1800" dirty="0" smtClean="0"/>
              <a:t>Then I printed the entire DataFrame again.  Notice the values have increased by 100!</a:t>
            </a:r>
          </a:p>
        </p:txBody>
      </p:sp>
      <p:sp>
        <p:nvSpPr>
          <p:cNvPr id="4" name="Content Placeholder 2"/>
          <p:cNvSpPr txBox="1">
            <a:spLocks/>
          </p:cNvSpPr>
          <p:nvPr/>
        </p:nvSpPr>
        <p:spPr>
          <a:xfrm>
            <a:off x="313509" y="1018903"/>
            <a:ext cx="4023361" cy="5762897"/>
          </a:xfrm>
          <a:prstGeom prst="rect">
            <a:avLst/>
          </a:prstGeom>
          <a:solidFill>
            <a:schemeClr val="bg1">
              <a:lumMod val="95000"/>
            </a:schemeClr>
          </a:solidFill>
          <a:ln>
            <a:solidFill>
              <a:schemeClr val="tx1"/>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import numpy as np</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matrix = np.array([[1, 2, 3, 4],</a:t>
            </a:r>
          </a:p>
          <a:p>
            <a:pPr marL="0" indent="0">
              <a:buFont typeface="Arial" panose="020B0604020202020204" pitchFamily="34" charset="0"/>
              <a:buNone/>
            </a:pPr>
            <a:r>
              <a:rPr lang="en-US" dirty="0" smtClean="0"/>
              <a:t>                                 [5, 6, 7, 8],</a:t>
            </a:r>
          </a:p>
          <a:p>
            <a:pPr marL="0" indent="0">
              <a:buFont typeface="Arial" panose="020B0604020202020204" pitchFamily="34" charset="0"/>
              <a:buNone/>
            </a:pPr>
            <a:r>
              <a:rPr lang="en-US" dirty="0" smtClean="0"/>
              <a:t>                                 [9, 10, 11, 12]])</a:t>
            </a:r>
          </a:p>
          <a:p>
            <a:pPr marL="0" indent="0">
              <a:buFont typeface="Arial" panose="020B0604020202020204" pitchFamily="34" charset="0"/>
              <a:buNone/>
            </a:pPr>
            <a:r>
              <a:rPr lang="en-US" dirty="0" smtClean="0"/>
              <a:t>x =matrix.shape</a:t>
            </a:r>
          </a:p>
          <a:p>
            <a:pPr marL="0" indent="0">
              <a:buFont typeface="Arial" panose="020B0604020202020204" pitchFamily="34" charset="0"/>
              <a:buNone/>
            </a:pPr>
            <a:r>
              <a:rPr lang="en-US" dirty="0" smtClean="0"/>
              <a:t>print (x)</a:t>
            </a:r>
          </a:p>
          <a:p>
            <a:pPr marL="0" indent="0">
              <a:buFont typeface="Arial" panose="020B0604020202020204" pitchFamily="34" charset="0"/>
              <a:buNone/>
            </a:pPr>
            <a:r>
              <a:rPr lang="en-US" dirty="0" smtClean="0"/>
              <a:t>y =matrix.size</a:t>
            </a:r>
          </a:p>
          <a:p>
            <a:pPr marL="0" indent="0">
              <a:buFont typeface="Arial" panose="020B0604020202020204" pitchFamily="34" charset="0"/>
              <a:buNone/>
            </a:pPr>
            <a:r>
              <a:rPr lang="en-US" dirty="0" smtClean="0"/>
              <a:t>print (y)</a:t>
            </a:r>
          </a:p>
          <a:p>
            <a:pPr marL="0" indent="0">
              <a:buFont typeface="Arial" panose="020B0604020202020204" pitchFamily="34" charset="0"/>
              <a:buNone/>
            </a:pPr>
            <a:r>
              <a:rPr lang="en-US" dirty="0" smtClean="0"/>
              <a:t>z =matrix.ndim</a:t>
            </a:r>
          </a:p>
          <a:p>
            <a:pPr marL="0" indent="0">
              <a:buFont typeface="Arial" panose="020B0604020202020204" pitchFamily="34" charset="0"/>
              <a:buNone/>
            </a:pPr>
            <a:r>
              <a:rPr lang="en-US" dirty="0" smtClean="0"/>
              <a:t>print (z)</a:t>
            </a:r>
          </a:p>
          <a:p>
            <a:pPr marL="0" indent="0">
              <a:buFont typeface="Arial" panose="020B0604020202020204" pitchFamily="34" charset="0"/>
              <a:buNone/>
            </a:pPr>
            <a:r>
              <a:rPr lang="en-US" dirty="0" smtClean="0"/>
              <a:t>print (matrix)</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matrix = matrix + 100</a:t>
            </a:r>
          </a:p>
          <a:p>
            <a:pPr marL="0" indent="0">
              <a:buFont typeface="Arial" panose="020B0604020202020204" pitchFamily="34" charset="0"/>
              <a:buNone/>
            </a:pPr>
            <a:r>
              <a:rPr lang="en-US" dirty="0" smtClean="0"/>
              <a:t>print (matrix)</a:t>
            </a:r>
          </a:p>
        </p:txBody>
      </p:sp>
      <p:sp>
        <p:nvSpPr>
          <p:cNvPr id="5" name="Rectangle 4"/>
          <p:cNvSpPr/>
          <p:nvPr/>
        </p:nvSpPr>
        <p:spPr>
          <a:xfrm>
            <a:off x="2338251" y="731519"/>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855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62" y="333042"/>
            <a:ext cx="11040291" cy="424584"/>
          </a:xfrm>
        </p:spPr>
        <p:txBody>
          <a:bodyPr>
            <a:normAutofit fontScale="90000"/>
          </a:bodyPr>
          <a:lstStyle/>
          <a:p>
            <a:pPr algn="ctr"/>
            <a:r>
              <a:rPr lang="en-US" dirty="0" smtClean="0"/>
              <a:t>Ch 1:  Example 1.7 and 1.8</a:t>
            </a:r>
            <a:endParaRPr lang="en-US" dirty="0"/>
          </a:p>
        </p:txBody>
      </p:sp>
      <p:sp>
        <p:nvSpPr>
          <p:cNvPr id="3" name="Content Placeholder 2"/>
          <p:cNvSpPr>
            <a:spLocks noGrp="1"/>
          </p:cNvSpPr>
          <p:nvPr>
            <p:ph idx="1"/>
          </p:nvPr>
        </p:nvSpPr>
        <p:spPr>
          <a:xfrm>
            <a:off x="4820196" y="1116874"/>
            <a:ext cx="7145382" cy="5664926"/>
          </a:xfrm>
        </p:spPr>
        <p:txBody>
          <a:bodyPr>
            <a:noAutofit/>
          </a:bodyPr>
          <a:lstStyle/>
          <a:p>
            <a:r>
              <a:rPr lang="en-US" sz="1800" dirty="0" smtClean="0"/>
              <a:t>Copy this code and run it!  (Note:  sometimes you have to “fix” the quotation marks in the Python editor if you copy/paste from PPT)</a:t>
            </a:r>
          </a:p>
          <a:p>
            <a:endParaRPr lang="en-US" sz="1800" dirty="0" smtClean="0"/>
          </a:p>
          <a:p>
            <a:r>
              <a:rPr lang="en-US" sz="1800" dirty="0" smtClean="0"/>
              <a:t>This is the same DataFrame as the previous example.  It is called “matrix”.</a:t>
            </a:r>
          </a:p>
          <a:p>
            <a:endParaRPr lang="en-US" sz="1800" dirty="0"/>
          </a:p>
          <a:p>
            <a:r>
              <a:rPr lang="en-US" sz="1800" dirty="0">
                <a:solidFill>
                  <a:srgbClr val="00B050"/>
                </a:solidFill>
              </a:rPr>
              <a:t>m</a:t>
            </a:r>
            <a:r>
              <a:rPr lang="en-US" sz="1800" dirty="0" smtClean="0">
                <a:solidFill>
                  <a:srgbClr val="00B050"/>
                </a:solidFill>
              </a:rPr>
              <a:t>ax:</a:t>
            </a:r>
            <a:r>
              <a:rPr lang="en-US" sz="1800" dirty="0" smtClean="0"/>
              <a:t>  maximum value in the DataFrame</a:t>
            </a:r>
          </a:p>
          <a:p>
            <a:r>
              <a:rPr lang="en-US" sz="1800" dirty="0">
                <a:solidFill>
                  <a:srgbClr val="00B050"/>
                </a:solidFill>
              </a:rPr>
              <a:t>m</a:t>
            </a:r>
            <a:r>
              <a:rPr lang="en-US" sz="1800" dirty="0" smtClean="0">
                <a:solidFill>
                  <a:srgbClr val="00B050"/>
                </a:solidFill>
              </a:rPr>
              <a:t>in</a:t>
            </a:r>
            <a:r>
              <a:rPr lang="en-US" sz="1800" dirty="0" smtClean="0"/>
              <a:t>:  minimum value in the DataFrame</a:t>
            </a:r>
          </a:p>
          <a:p>
            <a:r>
              <a:rPr lang="en-US" sz="1800" dirty="0">
                <a:solidFill>
                  <a:srgbClr val="00B050"/>
                </a:solidFill>
              </a:rPr>
              <a:t>m</a:t>
            </a:r>
            <a:r>
              <a:rPr lang="en-US" sz="1800" dirty="0" smtClean="0">
                <a:solidFill>
                  <a:srgbClr val="00B050"/>
                </a:solidFill>
              </a:rPr>
              <a:t>ean</a:t>
            </a:r>
            <a:r>
              <a:rPr lang="en-US" sz="1800" dirty="0" smtClean="0"/>
              <a:t>: mean (average) value in the DataFrame</a:t>
            </a:r>
          </a:p>
          <a:p>
            <a:r>
              <a:rPr lang="en-US" sz="1800" dirty="0">
                <a:solidFill>
                  <a:srgbClr val="00B050"/>
                </a:solidFill>
              </a:rPr>
              <a:t>v</a:t>
            </a:r>
            <a:r>
              <a:rPr lang="en-US" sz="1800" dirty="0" smtClean="0">
                <a:solidFill>
                  <a:srgbClr val="00B050"/>
                </a:solidFill>
              </a:rPr>
              <a:t>ar</a:t>
            </a:r>
            <a:r>
              <a:rPr lang="en-US" sz="1800" dirty="0" smtClean="0"/>
              <a:t>:  variance in the values in the Dataframe</a:t>
            </a:r>
          </a:p>
          <a:p>
            <a:r>
              <a:rPr lang="en-US" sz="1800" dirty="0">
                <a:solidFill>
                  <a:srgbClr val="00B050"/>
                </a:solidFill>
              </a:rPr>
              <a:t>s</a:t>
            </a:r>
            <a:r>
              <a:rPr lang="en-US" sz="1800" dirty="0" smtClean="0">
                <a:solidFill>
                  <a:srgbClr val="00B050"/>
                </a:solidFill>
              </a:rPr>
              <a:t>td</a:t>
            </a:r>
            <a:r>
              <a:rPr lang="en-US" sz="1800" dirty="0" smtClean="0"/>
              <a:t>:  standard deviation in the values in the Dataframe</a:t>
            </a:r>
          </a:p>
          <a:p>
            <a:endParaRPr lang="en-US" sz="1800" dirty="0" smtClean="0"/>
          </a:p>
          <a:p>
            <a:endParaRPr lang="en-US" sz="1800" dirty="0" smtClean="0"/>
          </a:p>
        </p:txBody>
      </p:sp>
      <p:sp>
        <p:nvSpPr>
          <p:cNvPr id="4" name="Content Placeholder 2"/>
          <p:cNvSpPr txBox="1">
            <a:spLocks/>
          </p:cNvSpPr>
          <p:nvPr/>
        </p:nvSpPr>
        <p:spPr>
          <a:xfrm>
            <a:off x="91440" y="901337"/>
            <a:ext cx="4480560" cy="5880463"/>
          </a:xfrm>
          <a:prstGeom prst="rect">
            <a:avLst/>
          </a:prstGeom>
          <a:solidFill>
            <a:schemeClr val="bg1">
              <a:lumMod val="95000"/>
            </a:scheme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smtClean="0"/>
              <a:t>import numpy as np</a:t>
            </a:r>
          </a:p>
          <a:p>
            <a:pPr marL="0" indent="0">
              <a:buNone/>
            </a:pPr>
            <a:r>
              <a:rPr lang="en-US" sz="2200" dirty="0" smtClean="0"/>
              <a:t>matrix = np.array([[1, 2, 3, 4],</a:t>
            </a:r>
          </a:p>
          <a:p>
            <a:pPr marL="0" indent="0">
              <a:buNone/>
            </a:pPr>
            <a:r>
              <a:rPr lang="en-US" sz="2200" dirty="0" smtClean="0"/>
              <a:t>                  [5, 6, 7, 8],</a:t>
            </a:r>
          </a:p>
          <a:p>
            <a:pPr marL="0" indent="0">
              <a:buNone/>
            </a:pPr>
            <a:r>
              <a:rPr lang="en-US" sz="2200" dirty="0" smtClean="0"/>
              <a:t>                  [9, 10, 11, 12]])</a:t>
            </a:r>
          </a:p>
          <a:p>
            <a:pPr marL="0" indent="0">
              <a:buNone/>
            </a:pPr>
            <a:endParaRPr lang="en-US" sz="2200" dirty="0" smtClean="0"/>
          </a:p>
          <a:p>
            <a:pPr marL="0" indent="0">
              <a:buNone/>
            </a:pPr>
            <a:r>
              <a:rPr lang="en-US" sz="2200" dirty="0" smtClean="0"/>
              <a:t>print (matrix)</a:t>
            </a:r>
          </a:p>
          <a:p>
            <a:pPr marL="0" indent="0">
              <a:buNone/>
            </a:pPr>
            <a:r>
              <a:rPr lang="en-US" sz="2200" dirty="0" smtClean="0"/>
              <a:t>x = np.max(matrix)</a:t>
            </a:r>
          </a:p>
          <a:p>
            <a:pPr marL="0" indent="0">
              <a:buNone/>
            </a:pPr>
            <a:r>
              <a:rPr lang="en-US" sz="2200" dirty="0" smtClean="0"/>
              <a:t>y =np.min(matrix)</a:t>
            </a:r>
          </a:p>
          <a:p>
            <a:pPr marL="0" indent="0">
              <a:buNone/>
            </a:pPr>
            <a:r>
              <a:rPr lang="en-US" sz="2200" dirty="0" smtClean="0"/>
              <a:t>z = np.mean(matrix)</a:t>
            </a:r>
          </a:p>
          <a:p>
            <a:pPr marL="0" indent="0">
              <a:buNone/>
            </a:pPr>
            <a:r>
              <a:rPr lang="en-US" sz="2200" dirty="0" smtClean="0"/>
              <a:t>print ("Max:  ", x, "  Min:  ", y, "  Mean:  ", z)</a:t>
            </a:r>
          </a:p>
          <a:p>
            <a:pPr marL="0" indent="0">
              <a:buNone/>
            </a:pPr>
            <a:r>
              <a:rPr lang="en-US" sz="2200" dirty="0" smtClean="0"/>
              <a:t>a = np.var(matrix)</a:t>
            </a:r>
          </a:p>
          <a:p>
            <a:pPr marL="0" indent="0">
              <a:buNone/>
            </a:pPr>
            <a:r>
              <a:rPr lang="en-US" sz="2200" dirty="0" smtClean="0"/>
              <a:t>b = np.std(matrix)</a:t>
            </a:r>
          </a:p>
          <a:p>
            <a:pPr marL="0" indent="0">
              <a:buNone/>
            </a:pPr>
            <a:r>
              <a:rPr lang="en-US" sz="2200" dirty="0" smtClean="0"/>
              <a:t>print ("Variance:  ",a, "  STD:  ", b)</a:t>
            </a:r>
          </a:p>
        </p:txBody>
      </p:sp>
      <p:sp>
        <p:nvSpPr>
          <p:cNvPr id="5" name="Rectangle 4"/>
          <p:cNvSpPr/>
          <p:nvPr/>
        </p:nvSpPr>
        <p:spPr>
          <a:xfrm>
            <a:off x="2338251" y="731519"/>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761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 – Loading Data</a:t>
            </a:r>
            <a:endParaRPr lang="en-US" dirty="0"/>
          </a:p>
        </p:txBody>
      </p:sp>
      <p:sp>
        <p:nvSpPr>
          <p:cNvPr id="3" name="Content Placeholder 2"/>
          <p:cNvSpPr>
            <a:spLocks noGrp="1"/>
          </p:cNvSpPr>
          <p:nvPr>
            <p:ph idx="1"/>
          </p:nvPr>
        </p:nvSpPr>
        <p:spPr/>
        <p:txBody>
          <a:bodyPr>
            <a:normAutofit/>
          </a:bodyPr>
          <a:lstStyle/>
          <a:p>
            <a:r>
              <a:rPr lang="en-US" dirty="0" smtClean="0"/>
              <a:t>You must get raw data into your programs.  You can do this by coding the values into the program or you can load the data from a file.  </a:t>
            </a:r>
          </a:p>
          <a:p>
            <a:r>
              <a:rPr lang="en-US" dirty="0" smtClean="0"/>
              <a:t>You have data files for this class.  Some of them are json</a:t>
            </a:r>
            <a:r>
              <a:rPr lang="en-US" dirty="0"/>
              <a:t> </a:t>
            </a:r>
            <a:r>
              <a:rPr lang="en-US" dirty="0" smtClean="0"/>
              <a:t>(jsonl) files and some are Excel files.  (You may also need to use csv files in other classes.)  </a:t>
            </a:r>
          </a:p>
          <a:p>
            <a:r>
              <a:rPr lang="en-US" dirty="0" smtClean="0"/>
              <a:t>Some of the data files are quite large so I have created additional, much smaller files to work with for my sample programs.  Be sure you download all the data files needed.  </a:t>
            </a:r>
          </a:p>
          <a:p>
            <a:pPr marL="0" indent="0">
              <a:buNone/>
            </a:pPr>
            <a:endParaRPr lang="en-US" dirty="0"/>
          </a:p>
        </p:txBody>
      </p:sp>
    </p:spTree>
    <p:extLst>
      <p:ext uri="{BB962C8B-B14F-4D97-AF65-F5344CB8AC3E}">
        <p14:creationId xmlns:p14="http://schemas.microsoft.com/office/powerpoint/2010/main" val="3418596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a:t>
            </a:r>
            <a:endParaRPr lang="en-US" dirty="0"/>
          </a:p>
        </p:txBody>
      </p:sp>
      <p:sp>
        <p:nvSpPr>
          <p:cNvPr id="3" name="Content Placeholder 2"/>
          <p:cNvSpPr>
            <a:spLocks noGrp="1"/>
          </p:cNvSpPr>
          <p:nvPr>
            <p:ph idx="1"/>
          </p:nvPr>
        </p:nvSpPr>
        <p:spPr>
          <a:xfrm>
            <a:off x="457200" y="1825625"/>
            <a:ext cx="11312434" cy="4351338"/>
          </a:xfrm>
        </p:spPr>
        <p:txBody>
          <a:bodyPr>
            <a:normAutofit/>
          </a:bodyPr>
          <a:lstStyle/>
          <a:p>
            <a:r>
              <a:rPr lang="en-US" dirty="0" smtClean="0"/>
              <a:t>When working with dataframes, you will use pandas.  </a:t>
            </a:r>
          </a:p>
          <a:p>
            <a:r>
              <a:rPr lang="en-US" dirty="0"/>
              <a:t>P</a:t>
            </a:r>
            <a:r>
              <a:rPr lang="en-US" dirty="0" smtClean="0"/>
              <a:t>andas – an open-source data analysis toolkit for Python programming. </a:t>
            </a:r>
          </a:p>
          <a:p>
            <a:r>
              <a:rPr lang="en-US" dirty="0" smtClean="0"/>
              <a:t>To install Pandas, go to the cmd prompt and type the following:  </a:t>
            </a:r>
          </a:p>
          <a:p>
            <a:pPr marL="0" indent="0">
              <a:buNone/>
            </a:pPr>
            <a:r>
              <a:rPr lang="en-US" dirty="0" smtClean="0"/>
              <a:t>		</a:t>
            </a:r>
            <a:r>
              <a:rPr lang="en-US" dirty="0" smtClean="0">
                <a:solidFill>
                  <a:srgbClr val="FF0000"/>
                </a:solidFill>
              </a:rPr>
              <a:t>python -m pip install pandas</a:t>
            </a:r>
            <a:endParaRPr lang="en-US" dirty="0" smtClean="0"/>
          </a:p>
          <a:p>
            <a:r>
              <a:rPr lang="en-US" dirty="0" smtClean="0"/>
              <a:t>You’ll need to import pandas in each of your programs:</a:t>
            </a:r>
          </a:p>
          <a:p>
            <a:pPr marL="457200" lvl="1" indent="0">
              <a:buNone/>
            </a:pPr>
            <a:r>
              <a:rPr lang="en-US" sz="2800" dirty="0" smtClean="0">
                <a:solidFill>
                  <a:srgbClr val="FF0000"/>
                </a:solidFill>
              </a:rPr>
              <a:t>                    import pandas as pd</a:t>
            </a:r>
          </a:p>
          <a:p>
            <a:pPr lvl="1"/>
            <a:endParaRPr lang="en-US" b="1" dirty="0" smtClean="0">
              <a:solidFill>
                <a:srgbClr val="FF0000"/>
              </a:solidFill>
            </a:endParaRPr>
          </a:p>
          <a:p>
            <a:pPr lvl="1"/>
            <a:endParaRPr lang="en-US" dirty="0"/>
          </a:p>
        </p:txBody>
      </p:sp>
    </p:spTree>
    <p:extLst>
      <p:ext uri="{BB962C8B-B14F-4D97-AF65-F5344CB8AC3E}">
        <p14:creationId xmlns:p14="http://schemas.microsoft.com/office/powerpoint/2010/main" val="2356861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62" y="333042"/>
            <a:ext cx="11040291" cy="424584"/>
          </a:xfrm>
        </p:spPr>
        <p:txBody>
          <a:bodyPr>
            <a:normAutofit fontScale="90000"/>
          </a:bodyPr>
          <a:lstStyle/>
          <a:p>
            <a:pPr algn="ctr"/>
            <a:r>
              <a:rPr lang="en-US" dirty="0" smtClean="0"/>
              <a:t>Ch 2:  Example 2.4 – Loading a CSV file</a:t>
            </a:r>
            <a:endParaRPr lang="en-US" dirty="0"/>
          </a:p>
        </p:txBody>
      </p:sp>
      <p:sp>
        <p:nvSpPr>
          <p:cNvPr id="3" name="Content Placeholder 2"/>
          <p:cNvSpPr>
            <a:spLocks noGrp="1"/>
          </p:cNvSpPr>
          <p:nvPr>
            <p:ph idx="1"/>
          </p:nvPr>
        </p:nvSpPr>
        <p:spPr>
          <a:xfrm>
            <a:off x="241662" y="3383300"/>
            <a:ext cx="11612880" cy="3803448"/>
          </a:xfrm>
        </p:spPr>
        <p:txBody>
          <a:bodyPr>
            <a:noAutofit/>
          </a:bodyPr>
          <a:lstStyle/>
          <a:p>
            <a:r>
              <a:rPr lang="en-US" sz="2600" dirty="0" smtClean="0"/>
              <a:t>Copy this code and run it!</a:t>
            </a:r>
          </a:p>
          <a:p>
            <a:r>
              <a:rPr lang="en-US" sz="2600" dirty="0" smtClean="0">
                <a:solidFill>
                  <a:srgbClr val="0070C0"/>
                </a:solidFill>
              </a:rPr>
              <a:t>NOTE:  You will need to save the data file called contents_linksa.csv to your computer.  Then change the address to where you have loaded the data file.  </a:t>
            </a:r>
          </a:p>
          <a:p>
            <a:r>
              <a:rPr lang="en-US" sz="2600" dirty="0" smtClean="0"/>
              <a:t>The program loads each line of the file to the DataFrame (array) called df.  </a:t>
            </a:r>
          </a:p>
          <a:p>
            <a:pPr lvl="1"/>
            <a:r>
              <a:rPr lang="en-US" sz="2600" dirty="0" smtClean="0"/>
              <a:t>“df “ is a variable name I made up (it could be any name!) </a:t>
            </a:r>
          </a:p>
          <a:p>
            <a:r>
              <a:rPr lang="en-US" sz="2600" dirty="0" smtClean="0"/>
              <a:t>Then I display the contents of the file that have been loaded into “df”.  </a:t>
            </a:r>
          </a:p>
        </p:txBody>
      </p:sp>
      <p:sp>
        <p:nvSpPr>
          <p:cNvPr id="4" name="Content Placeholder 2"/>
          <p:cNvSpPr txBox="1">
            <a:spLocks/>
          </p:cNvSpPr>
          <p:nvPr/>
        </p:nvSpPr>
        <p:spPr>
          <a:xfrm>
            <a:off x="1457596" y="1028711"/>
            <a:ext cx="8608422" cy="1698170"/>
          </a:xfrm>
          <a:prstGeom prst="rect">
            <a:avLst/>
          </a:prstGeom>
          <a:solidFill>
            <a:schemeClr val="bg1">
              <a:lumMod val="95000"/>
            </a:schemeClr>
          </a:solidFill>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import pandas as pd</a:t>
            </a:r>
          </a:p>
          <a:p>
            <a:pPr marL="0" indent="0">
              <a:buNone/>
            </a:pPr>
            <a:endParaRPr lang="en-US" dirty="0" smtClean="0"/>
          </a:p>
          <a:p>
            <a:pPr marL="0" indent="0">
              <a:buNone/>
            </a:pPr>
            <a:r>
              <a:rPr lang="en-US" dirty="0" smtClean="0"/>
              <a:t>Addr = 'D://From SD Card/DSC550/data/Bellevue.edu/content_linksa.csv’</a:t>
            </a:r>
          </a:p>
          <a:p>
            <a:pPr marL="0" indent="0">
              <a:buNone/>
            </a:pPr>
            <a:r>
              <a:rPr lang="en-US" dirty="0" smtClean="0"/>
              <a:t>df = pd.read_csv(Addr)</a:t>
            </a:r>
          </a:p>
          <a:p>
            <a:pPr marL="0" indent="0">
              <a:buNone/>
            </a:pPr>
            <a:r>
              <a:rPr lang="en-US" dirty="0" smtClean="0"/>
              <a:t>print(df)</a:t>
            </a:r>
          </a:p>
        </p:txBody>
      </p:sp>
      <p:sp>
        <p:nvSpPr>
          <p:cNvPr id="5" name="Rectangle 4"/>
          <p:cNvSpPr/>
          <p:nvPr/>
        </p:nvSpPr>
        <p:spPr>
          <a:xfrm>
            <a:off x="2338251" y="731519"/>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36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62" y="333042"/>
            <a:ext cx="11040291" cy="424584"/>
          </a:xfrm>
        </p:spPr>
        <p:txBody>
          <a:bodyPr>
            <a:normAutofit fontScale="90000"/>
          </a:bodyPr>
          <a:lstStyle/>
          <a:p>
            <a:pPr algn="ctr"/>
            <a:r>
              <a:rPr lang="en-US" dirty="0" smtClean="0"/>
              <a:t>Ch 2:  Example 2.5 – Loading a JSON file</a:t>
            </a:r>
            <a:endParaRPr lang="en-US" dirty="0"/>
          </a:p>
        </p:txBody>
      </p:sp>
      <p:sp>
        <p:nvSpPr>
          <p:cNvPr id="3" name="Content Placeholder 2"/>
          <p:cNvSpPr>
            <a:spLocks noGrp="1"/>
          </p:cNvSpPr>
          <p:nvPr>
            <p:ph idx="1"/>
          </p:nvPr>
        </p:nvSpPr>
        <p:spPr>
          <a:xfrm>
            <a:off x="241662" y="3383300"/>
            <a:ext cx="11612880" cy="3803448"/>
          </a:xfrm>
        </p:spPr>
        <p:txBody>
          <a:bodyPr>
            <a:noAutofit/>
          </a:bodyPr>
          <a:lstStyle/>
          <a:p>
            <a:r>
              <a:rPr lang="en-US" sz="2600" dirty="0" smtClean="0"/>
              <a:t>Copy this code and run it!</a:t>
            </a:r>
          </a:p>
          <a:p>
            <a:r>
              <a:rPr lang="en-US" sz="2600" dirty="0" smtClean="0">
                <a:solidFill>
                  <a:srgbClr val="0070C0"/>
                </a:solidFill>
              </a:rPr>
              <a:t>NOTE:  You will need to save the data file called Income.json to your computer.  Then change the address to where you have loaded the data file.  </a:t>
            </a:r>
          </a:p>
          <a:p>
            <a:r>
              <a:rPr lang="en-US" sz="2600" dirty="0" smtClean="0"/>
              <a:t>The program loads each line of the file to the DataFrame (array) called dataframe.  </a:t>
            </a:r>
          </a:p>
          <a:p>
            <a:pPr lvl="1"/>
            <a:r>
              <a:rPr lang="en-US" sz="2600" dirty="0" smtClean="0"/>
              <a:t>Notice the capital letters:  DataFrame is a “data type” that stores arrays.  “df “ is a variable name I made up (it could be any name!) </a:t>
            </a:r>
          </a:p>
          <a:p>
            <a:r>
              <a:rPr lang="en-US" sz="2600" dirty="0" smtClean="0"/>
              <a:t>Then I display the contents of the file that have been loaded into “df”.  </a:t>
            </a:r>
          </a:p>
        </p:txBody>
      </p:sp>
      <p:sp>
        <p:nvSpPr>
          <p:cNvPr id="4" name="Content Placeholder 2"/>
          <p:cNvSpPr txBox="1">
            <a:spLocks/>
          </p:cNvSpPr>
          <p:nvPr/>
        </p:nvSpPr>
        <p:spPr>
          <a:xfrm>
            <a:off x="1457596" y="1028711"/>
            <a:ext cx="8608422" cy="1698170"/>
          </a:xfrm>
          <a:prstGeom prst="rect">
            <a:avLst/>
          </a:prstGeom>
          <a:solidFill>
            <a:schemeClr val="bg1">
              <a:lumMod val="95000"/>
            </a:schemeClr>
          </a:solidFill>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import pandas as pd</a:t>
            </a:r>
          </a:p>
          <a:p>
            <a:pPr marL="0" indent="0">
              <a:buNone/>
            </a:pPr>
            <a:r>
              <a:rPr lang="en-US" dirty="0" smtClean="0"/>
              <a:t>Addr = 'D://From SD Card/DSC550/data/reddit/Income.json'</a:t>
            </a:r>
          </a:p>
          <a:p>
            <a:pPr marL="0" indent="0">
              <a:buNone/>
            </a:pPr>
            <a:r>
              <a:rPr lang="en-US" dirty="0" smtClean="0"/>
              <a:t>df = pd.read_json(Addr, orient = 'columns')</a:t>
            </a:r>
          </a:p>
          <a:p>
            <a:pPr marL="0" indent="0">
              <a:buNone/>
            </a:pPr>
            <a:r>
              <a:rPr lang="en-US" dirty="0" smtClean="0"/>
              <a:t>print(df)</a:t>
            </a:r>
          </a:p>
        </p:txBody>
      </p:sp>
      <p:sp>
        <p:nvSpPr>
          <p:cNvPr id="5" name="Rectangle 4"/>
          <p:cNvSpPr/>
          <p:nvPr/>
        </p:nvSpPr>
        <p:spPr>
          <a:xfrm>
            <a:off x="2338251" y="731519"/>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4847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1966</TotalTime>
  <Words>1477</Words>
  <Application>Microsoft Office PowerPoint</Application>
  <PresentationFormat>Widescreen</PresentationFormat>
  <Paragraphs>156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Wk 1 – Ch 1-4 Text Preprocessing, Transformation, Vectorization, and Feature Extraction</vt:lpstr>
      <vt:lpstr>Chapter 1 – Vectors, Matrices, and Arrays</vt:lpstr>
      <vt:lpstr>Chapter 1 – Vectors, Matrices, and Arrays</vt:lpstr>
      <vt:lpstr>Ch 1:  Example 1.5 &amp; 1.6</vt:lpstr>
      <vt:lpstr>Ch 1:  Example 1.7 and 1.8</vt:lpstr>
      <vt:lpstr>Chapter 2 – Loading Data</vt:lpstr>
      <vt:lpstr>Pandas</vt:lpstr>
      <vt:lpstr>Ch 2:  Example 2.4 – Loading a CSV file</vt:lpstr>
      <vt:lpstr>Ch 2:  Example 2.5 – Loading a JSON file</vt:lpstr>
      <vt:lpstr>Chapter 3 – Data Wrangling</vt:lpstr>
      <vt:lpstr>Ch 3:  Example 3.4 – Selecting Rows Based on Conditionals</vt:lpstr>
      <vt:lpstr>Ch 3:  Example 3.5 &amp; 3.6 – Changing Values and Column Names</vt:lpstr>
      <vt:lpstr>Chapter 4:  Handling Numerical Data</vt:lpstr>
      <vt:lpstr>Ch 4:  Example 4.7– Handling Outliers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Wk 1 Text Preprocessing, Transformation, Vectorization, and Feature Extraction</dc:title>
  <dc:creator>Sue McDaniel</dc:creator>
  <cp:lastModifiedBy>Tracy Gies</cp:lastModifiedBy>
  <cp:revision>27</cp:revision>
  <dcterms:created xsi:type="dcterms:W3CDTF">2019-05-19T18:51:49Z</dcterms:created>
  <dcterms:modified xsi:type="dcterms:W3CDTF">2019-05-28T20:04:52Z</dcterms:modified>
</cp:coreProperties>
</file>