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9" d="100"/>
          <a:sy n="79"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73A9ED-05AC-419B-946C-9677B89BCF8E}"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332163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3A9ED-05AC-419B-946C-9677B89BCF8E}"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279266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3A9ED-05AC-419B-946C-9677B89BCF8E}"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226116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73A9ED-05AC-419B-946C-9677B89BCF8E}"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6681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73A9ED-05AC-419B-946C-9677B89BCF8E}"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40770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73A9ED-05AC-419B-946C-9677B89BCF8E}"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3381611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73A9ED-05AC-419B-946C-9677B89BCF8E}"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49927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73A9ED-05AC-419B-946C-9677B89BCF8E}" type="datetimeFigureOut">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403424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3A9ED-05AC-419B-946C-9677B89BCF8E}" type="datetimeFigureOut">
              <a:rPr lang="en-US" smtClean="0"/>
              <a:t>4/27/2020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237667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73A9ED-05AC-419B-946C-9677B89BCF8E}"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182113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73A9ED-05AC-419B-946C-9677B89BCF8E}"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C99B4C-F017-4B71-96EA-2F5E12D4252A}" type="slidenum">
              <a:rPr lang="en-US" smtClean="0"/>
              <a:t>‹#›</a:t>
            </a:fld>
            <a:endParaRPr lang="en-US"/>
          </a:p>
        </p:txBody>
      </p:sp>
    </p:spTree>
    <p:extLst>
      <p:ext uri="{BB962C8B-B14F-4D97-AF65-F5344CB8AC3E}">
        <p14:creationId xmlns:p14="http://schemas.microsoft.com/office/powerpoint/2010/main" val="4069850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3A9ED-05AC-419B-946C-9677B89BCF8E}" type="datetimeFigureOut">
              <a:rPr lang="en-US" smtClean="0"/>
              <a:t>4/27/2020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C99B4C-F017-4B71-96EA-2F5E12D4252A}" type="slidenum">
              <a:rPr lang="en-US" smtClean="0"/>
              <a:t>‹#›</a:t>
            </a:fld>
            <a:endParaRPr lang="en-US"/>
          </a:p>
        </p:txBody>
      </p:sp>
    </p:spTree>
    <p:extLst>
      <p:ext uri="{BB962C8B-B14F-4D97-AF65-F5344CB8AC3E}">
        <p14:creationId xmlns:p14="http://schemas.microsoft.com/office/powerpoint/2010/main" val="763632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16 </a:t>
            </a:r>
            <a:br>
              <a:rPr lang="en-US" dirty="0"/>
            </a:br>
            <a:r>
              <a:rPr lang="en-US" dirty="0"/>
              <a:t>Logistic Regression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1417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a:t>
            </a:r>
          </a:p>
        </p:txBody>
      </p:sp>
      <p:sp>
        <p:nvSpPr>
          <p:cNvPr id="3" name="Content Placeholder 2"/>
          <p:cNvSpPr>
            <a:spLocks noGrp="1"/>
          </p:cNvSpPr>
          <p:nvPr>
            <p:ph idx="1"/>
          </p:nvPr>
        </p:nvSpPr>
        <p:spPr/>
        <p:txBody>
          <a:bodyPr/>
          <a:lstStyle/>
          <a:p>
            <a:r>
              <a:rPr lang="en-US" dirty="0"/>
              <a:t>Regression:  A measure of the relation between the mean value of one variable (e.g. output) and corresponding values of other variables (e.g. time and cost)</a:t>
            </a:r>
          </a:p>
          <a:p>
            <a:endParaRPr lang="en-US" dirty="0"/>
          </a:p>
          <a:p>
            <a:pPr lvl="1" fontAlgn="base"/>
            <a:r>
              <a:rPr lang="en-US" dirty="0"/>
              <a:t>How does the probability of getting lung cancer (yes vs. no) change for every additional pound a person is overweight and for every pack of cigarettes smoked per day?</a:t>
            </a:r>
          </a:p>
          <a:p>
            <a:pPr marL="457200" lvl="1" indent="0" fontAlgn="base">
              <a:buNone/>
            </a:pPr>
            <a:endParaRPr lang="en-US" dirty="0"/>
          </a:p>
          <a:p>
            <a:pPr lvl="1" fontAlgn="base"/>
            <a:r>
              <a:rPr lang="en-US" dirty="0"/>
              <a:t>Do body weight, calorie intake, fat intake, and age have an influence on the probability of having a heart attack (yes vs. no)?</a:t>
            </a:r>
          </a:p>
          <a:p>
            <a:endParaRPr lang="en-US" dirty="0"/>
          </a:p>
        </p:txBody>
      </p:sp>
    </p:spTree>
    <p:extLst>
      <p:ext uri="{BB962C8B-B14F-4D97-AF65-F5344CB8AC3E}">
        <p14:creationId xmlns:p14="http://schemas.microsoft.com/office/powerpoint/2010/main" val="104397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Regression…really…</a:t>
            </a:r>
          </a:p>
        </p:txBody>
      </p:sp>
      <p:sp>
        <p:nvSpPr>
          <p:cNvPr id="3" name="Content Placeholder 2"/>
          <p:cNvSpPr>
            <a:spLocks noGrp="1"/>
          </p:cNvSpPr>
          <p:nvPr>
            <p:ph idx="1"/>
          </p:nvPr>
        </p:nvSpPr>
        <p:spPr/>
        <p:txBody>
          <a:bodyPr/>
          <a:lstStyle/>
          <a:p>
            <a:r>
              <a:rPr lang="en-US" dirty="0"/>
              <a:t>Logistic Regression is not “really” a regression.  It is really a binary classification</a:t>
            </a:r>
          </a:p>
          <a:p>
            <a:pPr fontAlgn="base"/>
            <a:r>
              <a:rPr lang="en-US" b="1" dirty="0"/>
              <a:t>Binary</a:t>
            </a:r>
            <a:r>
              <a:rPr lang="en-US" dirty="0"/>
              <a:t> </a:t>
            </a:r>
            <a:r>
              <a:rPr lang="en-US" b="1" dirty="0"/>
              <a:t>classification</a:t>
            </a:r>
            <a:r>
              <a:rPr lang="en-US" dirty="0"/>
              <a:t> is the task of classifying the elements of a given set into two groups:</a:t>
            </a:r>
          </a:p>
          <a:p>
            <a:pPr marL="0" indent="0" fontAlgn="base">
              <a:buNone/>
            </a:pPr>
            <a:endParaRPr lang="en-US" dirty="0"/>
          </a:p>
          <a:p>
            <a:pPr lvl="1" fontAlgn="base"/>
            <a:r>
              <a:rPr lang="en-US" dirty="0"/>
              <a:t>Yes-Lung Cancer      /        No-Lung Cancer</a:t>
            </a:r>
          </a:p>
          <a:p>
            <a:pPr lvl="1" fontAlgn="base"/>
            <a:r>
              <a:rPr lang="en-US" dirty="0"/>
              <a:t>Yes-Heart Attack      /        No-Heart Attack</a:t>
            </a:r>
          </a:p>
          <a:p>
            <a:pPr marL="0" indent="0" fontAlgn="base">
              <a:buNone/>
            </a:pPr>
            <a:endParaRPr lang="en-US" dirty="0"/>
          </a:p>
          <a:p>
            <a:endParaRPr lang="en-US" dirty="0"/>
          </a:p>
          <a:p>
            <a:endParaRPr lang="en-US" dirty="0"/>
          </a:p>
        </p:txBody>
      </p:sp>
    </p:spTree>
    <p:extLst>
      <p:ext uri="{BB962C8B-B14F-4D97-AF65-F5344CB8AC3E}">
        <p14:creationId xmlns:p14="http://schemas.microsoft.com/office/powerpoint/2010/main" val="106765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 Binary Classifier</a:t>
            </a:r>
          </a:p>
        </p:txBody>
      </p:sp>
      <p:sp>
        <p:nvSpPr>
          <p:cNvPr id="3" name="Content Placeholder 2"/>
          <p:cNvSpPr>
            <a:spLocks noGrp="1"/>
          </p:cNvSpPr>
          <p:nvPr>
            <p:ph idx="1"/>
          </p:nvPr>
        </p:nvSpPr>
        <p:spPr/>
        <p:txBody>
          <a:bodyPr>
            <a:normAutofit fontScale="85000" lnSpcReduction="20000"/>
          </a:bodyPr>
          <a:lstStyle/>
          <a:p>
            <a:r>
              <a:rPr lang="en-US" dirty="0"/>
              <a:t>Problem 16.1 is an example of how to train a Binary Classifier.  </a:t>
            </a:r>
          </a:p>
          <a:p>
            <a:pPr lvl="2"/>
            <a:r>
              <a:rPr lang="en-US" dirty="0"/>
              <a:t>Basically, it looks at whether an object is in class A or class B </a:t>
            </a:r>
          </a:p>
          <a:p>
            <a:pPr lvl="3"/>
            <a:r>
              <a:rPr lang="en-US" dirty="0"/>
              <a:t>(yes:  30% / no:  70%)</a:t>
            </a:r>
          </a:p>
          <a:p>
            <a:r>
              <a:rPr lang="en-US" dirty="0"/>
              <a:t>Problem 16.2 is similar but for this example, you are training a Multiclass Classifier</a:t>
            </a:r>
          </a:p>
          <a:p>
            <a:pPr lvl="1"/>
            <a:r>
              <a:rPr lang="en-US" dirty="0"/>
              <a:t>This uses one-vs-rest logistics regression (OVR)</a:t>
            </a:r>
          </a:p>
          <a:p>
            <a:pPr lvl="2"/>
            <a:r>
              <a:rPr lang="en-US" dirty="0"/>
              <a:t>Basically it looks at whether an object is in class A.  Then it looks at whether an object is in class B.  And then it looks at whether an object is in class C (and continues for as many classes as required.)  </a:t>
            </a:r>
          </a:p>
          <a:p>
            <a:pPr lvl="2"/>
            <a:r>
              <a:rPr lang="en-US" dirty="0"/>
              <a:t>Each “look” is totally independent of the other looks. </a:t>
            </a:r>
          </a:p>
          <a:p>
            <a:pPr lvl="3"/>
            <a:r>
              <a:rPr lang="en-US" dirty="0"/>
              <a:t> (yes:  25% / no:  40% / maybe:  35%)</a:t>
            </a:r>
          </a:p>
          <a:p>
            <a:pPr lvl="3"/>
            <a:endParaRPr lang="en-US" dirty="0"/>
          </a:p>
          <a:p>
            <a:pPr lvl="1"/>
            <a:endParaRPr lang="en-US" dirty="0"/>
          </a:p>
          <a:p>
            <a:pPr lvl="1"/>
            <a:endParaRPr lang="en-US" dirty="0"/>
          </a:p>
          <a:p>
            <a:r>
              <a:rPr lang="en-US" dirty="0"/>
              <a:t>Sample code for 16.1 and 16.2 is available in the Weekly Resources Data Files</a:t>
            </a:r>
          </a:p>
          <a:p>
            <a:pPr lvl="2"/>
            <a:r>
              <a:rPr lang="en-US" dirty="0"/>
              <a:t>Run the code and look at your results.  Then try changing the </a:t>
            </a:r>
            <a:r>
              <a:rPr lang="en-US" dirty="0" err="1"/>
              <a:t>new_observation</a:t>
            </a:r>
            <a:r>
              <a:rPr lang="en-US" dirty="0"/>
              <a:t> indices and see what happens.  </a:t>
            </a:r>
          </a:p>
          <a:p>
            <a:endParaRPr lang="en-US" dirty="0"/>
          </a:p>
        </p:txBody>
      </p:sp>
    </p:spTree>
    <p:extLst>
      <p:ext uri="{BB962C8B-B14F-4D97-AF65-F5344CB8AC3E}">
        <p14:creationId xmlns:p14="http://schemas.microsoft.com/office/powerpoint/2010/main" val="293690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Regularization</a:t>
            </a:r>
          </a:p>
        </p:txBody>
      </p:sp>
      <p:sp>
        <p:nvSpPr>
          <p:cNvPr id="3" name="Content Placeholder 2"/>
          <p:cNvSpPr>
            <a:spLocks noGrp="1"/>
          </p:cNvSpPr>
          <p:nvPr>
            <p:ph idx="1"/>
          </p:nvPr>
        </p:nvSpPr>
        <p:spPr/>
        <p:txBody>
          <a:bodyPr>
            <a:normAutofit fontScale="92500" lnSpcReduction="10000"/>
          </a:bodyPr>
          <a:lstStyle/>
          <a:p>
            <a:r>
              <a:rPr lang="en-US" dirty="0"/>
              <a:t>Regularization keeps the weights small making the model simpler and avoiding overfitting</a:t>
            </a:r>
          </a:p>
          <a:p>
            <a:r>
              <a:rPr lang="en-US" dirty="0"/>
              <a:t>Overfitting is the production of an analysis that corresponds too closely or exactly to a particular set of data, and may therefore fail to fit additional data or predict future observations.  An </a:t>
            </a:r>
            <a:r>
              <a:rPr lang="en-US" dirty="0" err="1"/>
              <a:t>overfitted</a:t>
            </a:r>
            <a:r>
              <a:rPr lang="en-US" dirty="0"/>
              <a:t> model contains more parameters than can be justified by the data.</a:t>
            </a:r>
          </a:p>
          <a:p>
            <a:r>
              <a:rPr lang="en-US" dirty="0"/>
              <a:t>Variance Reduction - a procedure used to increase the precision of the estimates that can be obtained from a data set </a:t>
            </a:r>
          </a:p>
          <a:p>
            <a:endParaRPr lang="en-US" dirty="0"/>
          </a:p>
          <a:p>
            <a:r>
              <a:rPr lang="en-US" dirty="0"/>
              <a:t>Sample code for 16.3 and 16.4 is available in the Weekly Resources Data Files</a:t>
            </a:r>
          </a:p>
          <a:p>
            <a:endParaRPr lang="en-US" dirty="0"/>
          </a:p>
        </p:txBody>
      </p:sp>
    </p:spTree>
    <p:extLst>
      <p:ext uri="{BB962C8B-B14F-4D97-AF65-F5344CB8AC3E}">
        <p14:creationId xmlns:p14="http://schemas.microsoft.com/office/powerpoint/2010/main" val="9093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a:t>L1 and L2 Regularization</a:t>
            </a:r>
          </a:p>
        </p:txBody>
      </p:sp>
      <p:sp>
        <p:nvSpPr>
          <p:cNvPr id="3" name="Content Placeholder 2"/>
          <p:cNvSpPr>
            <a:spLocks noGrp="1"/>
          </p:cNvSpPr>
          <p:nvPr>
            <p:ph idx="1"/>
          </p:nvPr>
        </p:nvSpPr>
        <p:spPr>
          <a:xfrm>
            <a:off x="378823" y="1123406"/>
            <a:ext cx="11469188" cy="5512525"/>
          </a:xfrm>
        </p:spPr>
        <p:txBody>
          <a:bodyPr>
            <a:normAutofit lnSpcReduction="10000"/>
          </a:bodyPr>
          <a:lstStyle/>
          <a:p>
            <a:r>
              <a:rPr lang="en-US" dirty="0"/>
              <a:t>Both are effective Regularization techniques, they just do things differently</a:t>
            </a:r>
          </a:p>
          <a:p>
            <a:pPr lvl="1"/>
            <a:r>
              <a:rPr lang="en-US" dirty="0"/>
              <a:t>L1 Regularization – uses Lasso Regression (LASSO:  Least Absolute Shrinkage and Selection Operator)</a:t>
            </a:r>
          </a:p>
          <a:p>
            <a:pPr lvl="2"/>
            <a:r>
              <a:rPr lang="en-US" dirty="0"/>
              <a:t>OLS – Ordinary Least Squares is the most common estimation method for linear models.  As long as your model satisfies the OLS assumptions for linear regression, you can be assured you are getting the best estimates</a:t>
            </a:r>
          </a:p>
          <a:p>
            <a:pPr lvl="2"/>
            <a:r>
              <a:rPr lang="en-US" dirty="0"/>
              <a:t>Adds “</a:t>
            </a:r>
            <a:r>
              <a:rPr lang="en-US" i="1" dirty="0"/>
              <a:t>absolute value of magnitude</a:t>
            </a:r>
            <a:r>
              <a:rPr lang="en-US" dirty="0"/>
              <a:t>” of coefficient as penalty term to the loss function</a:t>
            </a:r>
          </a:p>
          <a:p>
            <a:pPr lvl="2"/>
            <a:endParaRPr lang="en-US" dirty="0"/>
          </a:p>
          <a:p>
            <a:pPr lvl="1"/>
            <a:r>
              <a:rPr lang="en-US" dirty="0"/>
              <a:t>L2 Regularization – uses Ridge Regression </a:t>
            </a:r>
          </a:p>
          <a:p>
            <a:pPr lvl="2"/>
            <a:r>
              <a:rPr lang="en-US" dirty="0"/>
              <a:t>Adds “</a:t>
            </a:r>
            <a:r>
              <a:rPr lang="en-US" i="1" dirty="0"/>
              <a:t>squared magnitude</a:t>
            </a:r>
            <a:r>
              <a:rPr lang="en-US" dirty="0"/>
              <a:t>” of coefficient as penalty term to the loss function</a:t>
            </a:r>
          </a:p>
          <a:p>
            <a:pPr lvl="1"/>
            <a:endParaRPr lang="en-US" dirty="0"/>
          </a:p>
          <a:p>
            <a:pPr lvl="1"/>
            <a:r>
              <a:rPr lang="en-US" dirty="0"/>
              <a:t>The key difference between these techniques is that Lasso shrinks the less important feature’s coefficient to zero thus, removing some feature altogether. So, this works well for feature selection in case we have a huge number of features.</a:t>
            </a:r>
          </a:p>
          <a:p>
            <a:pPr lvl="1"/>
            <a:endParaRPr lang="en-US" dirty="0"/>
          </a:p>
          <a:p>
            <a:pPr lvl="1"/>
            <a:r>
              <a:rPr lang="en-US" dirty="0"/>
              <a:t>Sample code for L1 and L2 is available in the Weekly Resources Data Files</a:t>
            </a:r>
          </a:p>
          <a:p>
            <a:pPr lvl="1"/>
            <a:endParaRPr lang="en-US" dirty="0"/>
          </a:p>
          <a:p>
            <a:pPr lvl="1"/>
            <a:endParaRPr lang="en-US" dirty="0"/>
          </a:p>
          <a:p>
            <a:pPr lvl="1"/>
            <a:endParaRPr lang="en-US" dirty="0"/>
          </a:p>
          <a:p>
            <a:pPr marL="457200" lvl="1" indent="0">
              <a:buNone/>
            </a:pPr>
            <a:endParaRPr lang="en-US" dirty="0"/>
          </a:p>
          <a:p>
            <a:pPr lvl="1"/>
            <a:endParaRPr lang="en-US" dirty="0"/>
          </a:p>
          <a:p>
            <a:endParaRPr lang="en-US" dirty="0"/>
          </a:p>
        </p:txBody>
      </p:sp>
    </p:spTree>
    <p:extLst>
      <p:ext uri="{BB962C8B-B14F-4D97-AF65-F5344CB8AC3E}">
        <p14:creationId xmlns:p14="http://schemas.microsoft.com/office/powerpoint/2010/main" val="331605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17 Support Vector Machines</a:t>
            </a:r>
          </a:p>
        </p:txBody>
      </p:sp>
      <p:sp>
        <p:nvSpPr>
          <p:cNvPr id="3" name="Content Placeholder 2"/>
          <p:cNvSpPr>
            <a:spLocks noGrp="1"/>
          </p:cNvSpPr>
          <p:nvPr>
            <p:ph idx="1"/>
          </p:nvPr>
        </p:nvSpPr>
        <p:spPr/>
        <p:txBody>
          <a:bodyPr/>
          <a:lstStyle/>
          <a:p>
            <a:r>
              <a:rPr lang="en-US" dirty="0"/>
              <a:t>Support Vector Machines classify data by finding the hyperplane that maximizes the margin </a:t>
            </a:r>
            <a:r>
              <a:rPr lang="en-US" dirty="0" err="1"/>
              <a:t>beween</a:t>
            </a:r>
            <a:r>
              <a:rPr lang="en-US" dirty="0"/>
              <a:t> the classes</a:t>
            </a:r>
          </a:p>
          <a:p>
            <a:pPr lvl="1"/>
            <a:r>
              <a:rPr lang="en-US" dirty="0"/>
              <a:t>Hyperplane – a subspace of n-1 size, that divides a space of n size</a:t>
            </a:r>
          </a:p>
          <a:p>
            <a:pPr lvl="2"/>
            <a:r>
              <a:rPr lang="en-US" dirty="0"/>
              <a:t>If your space is 3 (n) dimensional , you would divide it with a 2 (n-1) dimensional hyperplane</a:t>
            </a:r>
          </a:p>
          <a:p>
            <a:pPr lvl="3"/>
            <a:r>
              <a:rPr lang="en-US" dirty="0"/>
              <a:t>A 2D hyperplane would be like a band (length and width but no depth)</a:t>
            </a:r>
          </a:p>
          <a:p>
            <a:pPr lvl="2"/>
            <a:r>
              <a:rPr lang="en-US" dirty="0"/>
              <a:t>If your space is 2 dimensional, you would divide it with a 1 dimensional hyperplane</a:t>
            </a:r>
          </a:p>
          <a:p>
            <a:pPr lvl="3"/>
            <a:r>
              <a:rPr lang="en-US" dirty="0"/>
              <a:t>A 1D hyperplane would be like a line (length only, no width or depth)</a:t>
            </a:r>
          </a:p>
          <a:p>
            <a:pPr lvl="3"/>
            <a:endParaRPr lang="en-US" dirty="0"/>
          </a:p>
          <a:p>
            <a:pPr lvl="3"/>
            <a:endParaRPr lang="en-US" dirty="0"/>
          </a:p>
          <a:p>
            <a:pPr lvl="3"/>
            <a:endParaRPr lang="en-US" dirty="0"/>
          </a:p>
          <a:p>
            <a:pPr lvl="3"/>
            <a:r>
              <a:rPr lang="en-US" dirty="0"/>
              <a:t>Sample code for 17.1 is available in Weekly Resources – seeing the output REALLY helps you understand Support Vector Machines!</a:t>
            </a:r>
          </a:p>
        </p:txBody>
      </p:sp>
    </p:spTree>
    <p:extLst>
      <p:ext uri="{BB962C8B-B14F-4D97-AF65-F5344CB8AC3E}">
        <p14:creationId xmlns:p14="http://schemas.microsoft.com/office/powerpoint/2010/main" val="379266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18:  Naïve Bayes</a:t>
            </a:r>
          </a:p>
        </p:txBody>
      </p:sp>
      <p:sp>
        <p:nvSpPr>
          <p:cNvPr id="3" name="Content Placeholder 2"/>
          <p:cNvSpPr>
            <a:spLocks noGrp="1"/>
          </p:cNvSpPr>
          <p:nvPr>
            <p:ph idx="1"/>
          </p:nvPr>
        </p:nvSpPr>
        <p:spPr/>
        <p:txBody>
          <a:bodyPr>
            <a:normAutofit lnSpcReduction="10000"/>
          </a:bodyPr>
          <a:lstStyle/>
          <a:p>
            <a:r>
              <a:rPr lang="en-US" dirty="0"/>
              <a:t>The method concerns the probability of some event, given some new information, and a prior belief in the probability of the event</a:t>
            </a:r>
          </a:p>
          <a:p>
            <a:pPr lvl="1"/>
            <a:r>
              <a:rPr lang="en-US" dirty="0"/>
              <a:t>Think of it this way:  The world is getting overpopulated so you think there’s going to be a cataclysmic event soon.  Then you find out that measles is on the rise.  So now you are convinced that a global-wide outbreak of measles is going to occur and kill off most humans so the earth won’t be overpopulated anymore.  (Oh wait, we’re talking statistics not a new zombie movie!)</a:t>
            </a:r>
          </a:p>
          <a:p>
            <a:r>
              <a:rPr lang="en-US" dirty="0"/>
              <a:t>Probabilistic classifier </a:t>
            </a:r>
          </a:p>
          <a:p>
            <a:r>
              <a:rPr lang="en-US" dirty="0"/>
              <a:t>Makes classifications using the Maximum A Posteriori decision rule </a:t>
            </a:r>
          </a:p>
          <a:p>
            <a:pPr lvl="1"/>
            <a:r>
              <a:rPr lang="en-US" dirty="0"/>
              <a:t>Popular for text classification, spam detection</a:t>
            </a:r>
          </a:p>
          <a:p>
            <a:pPr lvl="1"/>
            <a:endParaRPr lang="en-US" dirty="0"/>
          </a:p>
          <a:p>
            <a:pPr lvl="1"/>
            <a:r>
              <a:rPr lang="en-US" dirty="0"/>
              <a:t>Sample Code for 18.3 in the </a:t>
            </a:r>
            <a:r>
              <a:rPr lang="en-US"/>
              <a:t>Weekly Resources</a:t>
            </a:r>
            <a:endParaRPr lang="en-US" dirty="0"/>
          </a:p>
        </p:txBody>
      </p:sp>
    </p:spTree>
    <p:extLst>
      <p:ext uri="{BB962C8B-B14F-4D97-AF65-F5344CB8AC3E}">
        <p14:creationId xmlns:p14="http://schemas.microsoft.com/office/powerpoint/2010/main" val="3627633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842</Words>
  <Application>Microsoft Office PowerPoint</Application>
  <PresentationFormat>Widescreen</PresentationFormat>
  <Paragraphs>69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Chapter 16  Logistic Regression</vt:lpstr>
      <vt:lpstr>Logistic Regression</vt:lpstr>
      <vt:lpstr>Logistic Regression…really…</vt:lpstr>
      <vt:lpstr>Training a Binary Classifier</vt:lpstr>
      <vt:lpstr>Regularization</vt:lpstr>
      <vt:lpstr>L1 and L2 Regularization</vt:lpstr>
      <vt:lpstr>Chapter 17 Support Vector Machines</vt:lpstr>
      <vt:lpstr>Chapter 18:  Naïve Bayes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Logistic Regression</dc:title>
  <dc:creator>Sue McDaniel</dc:creator>
  <cp:lastModifiedBy>edris safari</cp:lastModifiedBy>
  <cp:revision>13</cp:revision>
  <dcterms:created xsi:type="dcterms:W3CDTF">2019-05-25T15:16:10Z</dcterms:created>
  <dcterms:modified xsi:type="dcterms:W3CDTF">2020-04-28T01:05:57Z</dcterms:modified>
</cp:coreProperties>
</file>