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uce SemiBold" charset="1" panose="00000700000000000000"/>
      <p:regular r:id="rId18"/>
    </p:embeddedFont>
    <p:embeddedFont>
      <p:font typeface="Open Sauce SemiBold Bold" charset="1" panose="00000A00000000000000"/>
      <p:regular r:id="rId19"/>
    </p:embeddedFont>
    <p:embeddedFont>
      <p:font typeface="Open Sauce SemiBold Italics" charset="1" panose="00000700000000000000"/>
      <p:regular r:id="rId20"/>
    </p:embeddedFont>
    <p:embeddedFont>
      <p:font typeface="Open Sauce SemiBold Bold Italics" charset="1" panose="00000A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AE5"/>
        </a:solidFill>
      </p:bgPr>
    </p:bg>
    <p:spTree>
      <p:nvGrpSpPr>
        <p:cNvPr id="1" name=""/>
        <p:cNvGrpSpPr/>
        <p:nvPr/>
      </p:nvGrpSpPr>
      <p:grpSpPr>
        <a:xfrm>
          <a:off x="0" y="0"/>
          <a:ext cx="0" cy="0"/>
          <a:chOff x="0" y="0"/>
          <a:chExt cx="0" cy="0"/>
        </a:xfrm>
      </p:grpSpPr>
      <p:sp>
        <p:nvSpPr>
          <p:cNvPr name="AutoShape 2" id="2"/>
          <p:cNvSpPr/>
          <p:nvPr/>
        </p:nvSpPr>
        <p:spPr>
          <a:xfrm rot="0">
            <a:off x="0" y="0"/>
            <a:ext cx="18288000" cy="1055008"/>
          </a:xfrm>
          <a:prstGeom prst="rect">
            <a:avLst/>
          </a:prstGeom>
          <a:solidFill>
            <a:srgbClr val="F8F8F8"/>
          </a:solidFill>
        </p:spPr>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grpSp>
        <p:nvGrpSpPr>
          <p:cNvPr name="Group 5" id="5"/>
          <p:cNvGrpSpPr/>
          <p:nvPr/>
        </p:nvGrpSpPr>
        <p:grpSpPr>
          <a:xfrm rot="0">
            <a:off x="1028700" y="2333504"/>
            <a:ext cx="16230600" cy="5619992"/>
            <a:chOff x="0" y="0"/>
            <a:chExt cx="21640800" cy="7493323"/>
          </a:xfrm>
        </p:grpSpPr>
        <p:sp>
          <p:nvSpPr>
            <p:cNvPr name="TextBox 6" id="6"/>
            <p:cNvSpPr txBox="true"/>
            <p:nvPr/>
          </p:nvSpPr>
          <p:spPr>
            <a:xfrm rot="0">
              <a:off x="0" y="1209998"/>
              <a:ext cx="21640800" cy="6283325"/>
            </a:xfrm>
            <a:prstGeom prst="rect">
              <a:avLst/>
            </a:prstGeom>
          </p:spPr>
          <p:txBody>
            <a:bodyPr anchor="t" rtlCol="false" tIns="0" lIns="0" bIns="0" rIns="0">
              <a:spAutoFit/>
            </a:bodyPr>
            <a:lstStyle/>
            <a:p>
              <a:pPr>
                <a:lnSpc>
                  <a:spcPts val="12000"/>
                </a:lnSpc>
              </a:pPr>
              <a:r>
                <a:rPr lang="en-US" sz="12000" spc="-480">
                  <a:solidFill>
                    <a:srgbClr val="242424"/>
                  </a:solidFill>
                  <a:latin typeface="Open Sauce SemiBold"/>
                </a:rPr>
                <a:t>Building E-voting system using blockchain</a:t>
              </a:r>
            </a:p>
          </p:txBody>
        </p:sp>
        <p:sp>
          <p:nvSpPr>
            <p:cNvPr name="TextBox 7" id="7"/>
            <p:cNvSpPr txBox="true"/>
            <p:nvPr/>
          </p:nvSpPr>
          <p:spPr>
            <a:xfrm rot="0">
              <a:off x="0" y="-57150"/>
              <a:ext cx="13785760" cy="534670"/>
            </a:xfrm>
            <a:prstGeom prst="rect">
              <a:avLst/>
            </a:prstGeom>
          </p:spPr>
          <p:txBody>
            <a:bodyPr anchor="t" rtlCol="false" tIns="0" lIns="0" bIns="0" rIns="0">
              <a:spAutoFit/>
            </a:bodyPr>
            <a:lstStyle/>
            <a:p>
              <a:pPr>
                <a:lnSpc>
                  <a:spcPts val="3359"/>
                </a:lnSpc>
              </a:pPr>
            </a:p>
          </p:txBody>
        </p:sp>
      </p:grpSp>
      <p:grpSp>
        <p:nvGrpSpPr>
          <p:cNvPr name="Group 8" id="8"/>
          <p:cNvGrpSpPr/>
          <p:nvPr/>
        </p:nvGrpSpPr>
        <p:grpSpPr>
          <a:xfrm rot="0">
            <a:off x="15515310" y="9581833"/>
            <a:ext cx="2033416" cy="391160"/>
            <a:chOff x="0" y="0"/>
            <a:chExt cx="2711222" cy="521547"/>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10" id="10"/>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AutoShape 11" id="11"/>
          <p:cNvSpPr/>
          <p:nvPr/>
        </p:nvSpPr>
        <p:spPr>
          <a:xfrm rot="0">
            <a:off x="1223583" y="13154"/>
            <a:ext cx="9525" cy="1028700"/>
          </a:xfrm>
          <a:prstGeom prst="rect">
            <a:avLst/>
          </a:prstGeom>
          <a:solidFill>
            <a:srgbClr val="242424"/>
          </a:solidFill>
        </p:spPr>
      </p:sp>
      <p:sp>
        <p:nvSpPr>
          <p:cNvPr name="TextBox 12" id="12"/>
          <p:cNvSpPr txBox="true"/>
          <p:nvPr/>
        </p:nvSpPr>
        <p:spPr>
          <a:xfrm rot="0">
            <a:off x="16191129" y="362086"/>
            <a:ext cx="1357597" cy="283210"/>
          </a:xfrm>
          <a:prstGeom prst="rect">
            <a:avLst/>
          </a:prstGeom>
        </p:spPr>
        <p:txBody>
          <a:bodyPr anchor="t" rtlCol="false" tIns="0" lIns="0" bIns="0" rIns="0">
            <a:spAutoFit/>
          </a:bodyPr>
          <a:lstStyle/>
          <a:p>
            <a:pPr algn="r">
              <a:lnSpc>
                <a:spcPts val="2240"/>
              </a:lnSpc>
            </a:pPr>
            <a:r>
              <a:rPr lang="en-US" sz="1600" spc="32">
                <a:solidFill>
                  <a:srgbClr val="242424"/>
                </a:solidFill>
                <a:latin typeface="Arimo"/>
              </a:rPr>
              <a:t>1/13</a:t>
            </a:r>
          </a:p>
        </p:txBody>
      </p:sp>
      <p:sp>
        <p:nvSpPr>
          <p:cNvPr name="AutoShape 13" id="13"/>
          <p:cNvSpPr/>
          <p:nvPr/>
        </p:nvSpPr>
        <p:spPr>
          <a:xfrm rot="0">
            <a:off x="0" y="1055008"/>
            <a:ext cx="18288000" cy="9525"/>
          </a:xfrm>
          <a:prstGeom prst="rect">
            <a:avLst/>
          </a:prstGeom>
          <a:solidFill>
            <a:srgbClr val="242424"/>
          </a:solidFill>
        </p:spPr>
      </p:sp>
      <p:sp>
        <p:nvSpPr>
          <p:cNvPr name="TextBox 14" id="14"/>
          <p:cNvSpPr txBox="true"/>
          <p:nvPr/>
        </p:nvSpPr>
        <p:spPr>
          <a:xfrm rot="0">
            <a:off x="413932" y="9491662"/>
            <a:ext cx="13804260" cy="513229"/>
          </a:xfrm>
          <a:prstGeom prst="rect">
            <a:avLst/>
          </a:prstGeom>
        </p:spPr>
        <p:txBody>
          <a:bodyPr anchor="t" rtlCol="false" tIns="0" lIns="0" bIns="0" rIns="0">
            <a:spAutoFit/>
          </a:bodyPr>
          <a:lstStyle/>
          <a:p>
            <a:pPr algn="ctr">
              <a:lnSpc>
                <a:spcPts val="4200"/>
              </a:lnSpc>
            </a:pPr>
            <a:r>
              <a:rPr lang="en-US" sz="3000">
                <a:solidFill>
                  <a:srgbClr val="000000"/>
                </a:solidFill>
                <a:latin typeface="Open Sans"/>
              </a:rPr>
              <a:t>Ashutosh Chauhan | Vitthal Inani | K M Rajeev | Valluri Deepak</a:t>
            </a:r>
          </a:p>
        </p:txBody>
      </p:sp>
      <p:sp>
        <p:nvSpPr>
          <p:cNvPr name="TextBox 15" id="15"/>
          <p:cNvSpPr txBox="true"/>
          <p:nvPr/>
        </p:nvSpPr>
        <p:spPr>
          <a:xfrm rot="0">
            <a:off x="1656036" y="203971"/>
            <a:ext cx="3400425" cy="580390"/>
          </a:xfrm>
          <a:prstGeom prst="rect">
            <a:avLst/>
          </a:prstGeom>
        </p:spPr>
        <p:txBody>
          <a:bodyPr anchor="t" rtlCol="false" tIns="0" lIns="0" bIns="0" rIns="0">
            <a:spAutoFit/>
          </a:bodyPr>
          <a:lstStyle/>
          <a:p>
            <a:pPr algn="ctr">
              <a:lnSpc>
                <a:spcPts val="4759"/>
              </a:lnSpc>
            </a:pPr>
            <a:r>
              <a:rPr lang="en-US" sz="3400">
                <a:solidFill>
                  <a:srgbClr val="000000"/>
                </a:solidFill>
                <a:latin typeface="Open Sans Light Bold"/>
              </a:rPr>
              <a:t>Group: B21RP01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642568"/>
            <a:ext cx="14037011" cy="157162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Plan Implementation</a:t>
            </a:r>
          </a:p>
        </p:txBody>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grpSp>
        <p:nvGrpSpPr>
          <p:cNvPr name="Group 5" id="5"/>
          <p:cNvGrpSpPr/>
          <p:nvPr/>
        </p:nvGrpSpPr>
        <p:grpSpPr>
          <a:xfrm rot="0">
            <a:off x="15515310" y="9581833"/>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8" id="8"/>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11/13</a:t>
            </a:r>
          </a:p>
        </p:txBody>
      </p:sp>
      <p:grpSp>
        <p:nvGrpSpPr>
          <p:cNvPr name="Group 9" id="9"/>
          <p:cNvGrpSpPr/>
          <p:nvPr/>
        </p:nvGrpSpPr>
        <p:grpSpPr>
          <a:xfrm rot="0">
            <a:off x="1028700" y="4017548"/>
            <a:ext cx="16230600" cy="812800"/>
            <a:chOff x="0" y="0"/>
            <a:chExt cx="21640800" cy="1083733"/>
          </a:xfrm>
        </p:grpSpPr>
        <p:sp>
          <p:nvSpPr>
            <p:cNvPr name="TextBox 10" id="10"/>
            <p:cNvSpPr txBox="true"/>
            <p:nvPr/>
          </p:nvSpPr>
          <p:spPr>
            <a:xfrm rot="0">
              <a:off x="0" y="-66675"/>
              <a:ext cx="5890342" cy="676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Ashutosh &amp; Vitthal</a:t>
              </a:r>
            </a:p>
          </p:txBody>
        </p:sp>
        <p:sp>
          <p:nvSpPr>
            <p:cNvPr name="TextBox 11" id="11"/>
            <p:cNvSpPr txBox="true"/>
            <p:nvPr/>
          </p:nvSpPr>
          <p:spPr>
            <a:xfrm rot="0">
              <a:off x="6969888" y="-57150"/>
              <a:ext cx="14670912" cy="1140883"/>
            </a:xfrm>
            <a:prstGeom prst="rect">
              <a:avLst/>
            </a:prstGeom>
          </p:spPr>
          <p:txBody>
            <a:bodyPr anchor="t" rtlCol="false" tIns="0" lIns="0" bIns="0" rIns="0">
              <a:spAutoFit/>
            </a:bodyPr>
            <a:lstStyle/>
            <a:p>
              <a:pPr>
                <a:lnSpc>
                  <a:spcPts val="3499"/>
                </a:lnSpc>
              </a:pPr>
              <a:r>
                <a:rPr lang="en-US" sz="2499">
                  <a:solidFill>
                    <a:srgbClr val="242424"/>
                  </a:solidFill>
                  <a:latin typeface="Arimo"/>
                </a:rPr>
                <a:t>We will start with learning how to use Ethereum blockchain platform to create a smart contract using Solidity.</a:t>
              </a:r>
            </a:p>
          </p:txBody>
        </p:sp>
      </p:grpSp>
      <p:grpSp>
        <p:nvGrpSpPr>
          <p:cNvPr name="Group 12" id="12"/>
          <p:cNvGrpSpPr/>
          <p:nvPr/>
        </p:nvGrpSpPr>
        <p:grpSpPr>
          <a:xfrm rot="0">
            <a:off x="1028700" y="5424324"/>
            <a:ext cx="16230600" cy="812800"/>
            <a:chOff x="0" y="0"/>
            <a:chExt cx="21640800" cy="1083733"/>
          </a:xfrm>
        </p:grpSpPr>
        <p:sp>
          <p:nvSpPr>
            <p:cNvPr name="TextBox 13" id="13"/>
            <p:cNvSpPr txBox="true"/>
            <p:nvPr/>
          </p:nvSpPr>
          <p:spPr>
            <a:xfrm rot="0">
              <a:off x="0" y="-66675"/>
              <a:ext cx="5890342" cy="676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Rajeev &amp; Deepak</a:t>
              </a:r>
            </a:p>
          </p:txBody>
        </p:sp>
        <p:sp>
          <p:nvSpPr>
            <p:cNvPr name="TextBox 14" id="14"/>
            <p:cNvSpPr txBox="true"/>
            <p:nvPr/>
          </p:nvSpPr>
          <p:spPr>
            <a:xfrm rot="0">
              <a:off x="6969888" y="-57150"/>
              <a:ext cx="14670912" cy="1140883"/>
            </a:xfrm>
            <a:prstGeom prst="rect">
              <a:avLst/>
            </a:prstGeom>
          </p:spPr>
          <p:txBody>
            <a:bodyPr anchor="t" rtlCol="false" tIns="0" lIns="0" bIns="0" rIns="0">
              <a:spAutoFit/>
            </a:bodyPr>
            <a:lstStyle/>
            <a:p>
              <a:pPr>
                <a:lnSpc>
                  <a:spcPts val="3499"/>
                </a:lnSpc>
              </a:pPr>
              <a:r>
                <a:rPr lang="en-US" sz="2499">
                  <a:solidFill>
                    <a:srgbClr val="242424"/>
                  </a:solidFill>
                  <a:latin typeface="Arimo"/>
                </a:rPr>
                <a:t>We will start with understanding how to setup development and testing environment for the Ethereum Blockchain.</a:t>
              </a:r>
            </a:p>
          </p:txBody>
        </p:sp>
      </p:grpSp>
      <p:grpSp>
        <p:nvGrpSpPr>
          <p:cNvPr name="Group 15" id="15"/>
          <p:cNvGrpSpPr/>
          <p:nvPr/>
        </p:nvGrpSpPr>
        <p:grpSpPr>
          <a:xfrm rot="0">
            <a:off x="1028700" y="6887052"/>
            <a:ext cx="16230600" cy="812800"/>
            <a:chOff x="0" y="0"/>
            <a:chExt cx="21640800" cy="1083733"/>
          </a:xfrm>
        </p:grpSpPr>
        <p:sp>
          <p:nvSpPr>
            <p:cNvPr name="TextBox 16" id="16"/>
            <p:cNvSpPr txBox="true"/>
            <p:nvPr/>
          </p:nvSpPr>
          <p:spPr>
            <a:xfrm rot="0">
              <a:off x="0" y="-66675"/>
              <a:ext cx="5890342" cy="676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Next Steps</a:t>
              </a:r>
            </a:p>
          </p:txBody>
        </p:sp>
        <p:sp>
          <p:nvSpPr>
            <p:cNvPr name="TextBox 17" id="17"/>
            <p:cNvSpPr txBox="true"/>
            <p:nvPr/>
          </p:nvSpPr>
          <p:spPr>
            <a:xfrm rot="0">
              <a:off x="6969888" y="-57150"/>
              <a:ext cx="14670912" cy="1140883"/>
            </a:xfrm>
            <a:prstGeom prst="rect">
              <a:avLst/>
            </a:prstGeom>
          </p:spPr>
          <p:txBody>
            <a:bodyPr anchor="t" rtlCol="false" tIns="0" lIns="0" bIns="0" rIns="0">
              <a:spAutoFit/>
            </a:bodyPr>
            <a:lstStyle/>
            <a:p>
              <a:pPr>
                <a:lnSpc>
                  <a:spcPts val="3499"/>
                </a:lnSpc>
              </a:pPr>
              <a:r>
                <a:rPr lang="en-US" sz="2499">
                  <a:solidFill>
                    <a:srgbClr val="242424"/>
                  </a:solidFill>
                  <a:latin typeface="Arimo"/>
                </a:rPr>
                <a:t>We will start deployment of our network and test &amp; simulate the network.</a:t>
              </a:r>
            </a:p>
            <a:p>
              <a:pPr>
                <a:lnSpc>
                  <a:spcPts val="3499"/>
                </a:lnSpc>
              </a:pPr>
              <a:r>
                <a:rPr lang="en-US" sz="2499">
                  <a:solidFill>
                    <a:srgbClr val="242424"/>
                  </a:solidFill>
                  <a:latin typeface="Arimo"/>
                </a:rPr>
                <a:t>We will also look into some easier user interface for regular users.</a:t>
              </a:r>
            </a:p>
          </p:txBody>
        </p:sp>
      </p:grpSp>
      <p:sp>
        <p:nvSpPr>
          <p:cNvPr name="AutoShape 18" id="18"/>
          <p:cNvSpPr/>
          <p:nvPr/>
        </p:nvSpPr>
        <p:spPr>
          <a:xfrm rot="0">
            <a:off x="0" y="2758588"/>
            <a:ext cx="18288000" cy="9525"/>
          </a:xfrm>
          <a:prstGeom prst="rect">
            <a:avLst/>
          </a:prstGeom>
          <a:solidFill>
            <a:srgbClr val="242424"/>
          </a:solidFill>
        </p:spPr>
      </p:sp>
      <p:sp>
        <p:nvSpPr>
          <p:cNvPr name="TextBox 19" id="19"/>
          <p:cNvSpPr txBox="true"/>
          <p:nvPr/>
        </p:nvSpPr>
        <p:spPr>
          <a:xfrm rot="0">
            <a:off x="1028700" y="2958954"/>
            <a:ext cx="16230600" cy="5238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We will be continuing the implementation of our proposed solution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642568"/>
            <a:ext cx="14037011" cy="157162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Technical Details</a:t>
            </a:r>
          </a:p>
        </p:txBody>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grpSp>
        <p:nvGrpSpPr>
          <p:cNvPr name="Group 5" id="5"/>
          <p:cNvGrpSpPr/>
          <p:nvPr/>
        </p:nvGrpSpPr>
        <p:grpSpPr>
          <a:xfrm rot="0">
            <a:off x="15515310" y="9581833"/>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8" id="8"/>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11/13</a:t>
            </a:r>
          </a:p>
        </p:txBody>
      </p:sp>
      <p:sp>
        <p:nvSpPr>
          <p:cNvPr name="AutoShape 9" id="9"/>
          <p:cNvSpPr/>
          <p:nvPr/>
        </p:nvSpPr>
        <p:spPr>
          <a:xfrm rot="0">
            <a:off x="0" y="2758588"/>
            <a:ext cx="18288000" cy="9525"/>
          </a:xfrm>
          <a:prstGeom prst="rect">
            <a:avLst/>
          </a:prstGeom>
          <a:solidFill>
            <a:srgbClr val="242424"/>
          </a:solidFill>
        </p:spPr>
      </p:sp>
      <p:sp>
        <p:nvSpPr>
          <p:cNvPr name="TextBox 10" id="10"/>
          <p:cNvSpPr txBox="true"/>
          <p:nvPr/>
        </p:nvSpPr>
        <p:spPr>
          <a:xfrm rot="0">
            <a:off x="1028700" y="2958954"/>
            <a:ext cx="16230600" cy="3724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We will be using </a:t>
            </a:r>
            <a:r>
              <a:rPr lang="en-US" sz="3000">
                <a:solidFill>
                  <a:srgbClr val="242424"/>
                </a:solidFill>
                <a:latin typeface="Open Sauce SemiBold Bold"/>
              </a:rPr>
              <a:t>Ethereum Blockchain</a:t>
            </a:r>
            <a:r>
              <a:rPr lang="en-US" sz="3000">
                <a:solidFill>
                  <a:srgbClr val="242424"/>
                </a:solidFill>
                <a:latin typeface="Open Sauce SemiBold"/>
              </a:rPr>
              <a:t> with a our voting smart contract.</a:t>
            </a:r>
          </a:p>
          <a:p>
            <a:pPr>
              <a:lnSpc>
                <a:spcPts val="4200"/>
              </a:lnSpc>
            </a:pPr>
          </a:p>
          <a:p>
            <a:pPr>
              <a:lnSpc>
                <a:spcPts val="4200"/>
              </a:lnSpc>
            </a:pPr>
            <a:r>
              <a:rPr lang="en-US" sz="3000">
                <a:solidFill>
                  <a:srgbClr val="242424"/>
                </a:solidFill>
                <a:latin typeface="Open Sauce SemiBold"/>
              </a:rPr>
              <a:t>For development and testing, we would use </a:t>
            </a:r>
            <a:r>
              <a:rPr lang="en-US" sz="3000">
                <a:solidFill>
                  <a:srgbClr val="242424"/>
                </a:solidFill>
                <a:latin typeface="Open Sauce SemiBold Bold"/>
              </a:rPr>
              <a:t>Ubuntu</a:t>
            </a:r>
            <a:r>
              <a:rPr lang="en-US" sz="3000">
                <a:solidFill>
                  <a:srgbClr val="242424"/>
                </a:solidFill>
                <a:latin typeface="Open Sauce SemiBold"/>
              </a:rPr>
              <a:t>(</a:t>
            </a:r>
            <a:r>
              <a:rPr lang="en-US" sz="3000">
                <a:solidFill>
                  <a:srgbClr val="242424"/>
                </a:solidFill>
                <a:latin typeface="Open Sauce SemiBold Bold"/>
              </a:rPr>
              <a:t>Linux</a:t>
            </a:r>
            <a:r>
              <a:rPr lang="en-US" sz="3000">
                <a:solidFill>
                  <a:srgbClr val="242424"/>
                </a:solidFill>
                <a:latin typeface="Open Sauce SemiBold"/>
              </a:rPr>
              <a:t>) machine.</a:t>
            </a:r>
          </a:p>
          <a:p>
            <a:pPr>
              <a:lnSpc>
                <a:spcPts val="4200"/>
              </a:lnSpc>
            </a:pPr>
          </a:p>
          <a:p>
            <a:pPr>
              <a:lnSpc>
                <a:spcPts val="4200"/>
              </a:lnSpc>
            </a:pPr>
            <a:r>
              <a:rPr lang="en-US" sz="3000">
                <a:solidFill>
                  <a:srgbClr val="242424"/>
                </a:solidFill>
                <a:latin typeface="Open Sauce SemiBold"/>
              </a:rPr>
              <a:t>We will use </a:t>
            </a:r>
            <a:r>
              <a:rPr lang="en-US" sz="3000">
                <a:solidFill>
                  <a:srgbClr val="242424"/>
                </a:solidFill>
                <a:latin typeface="Open Sauce SemiBold Bold"/>
              </a:rPr>
              <a:t>Ganache </a:t>
            </a:r>
            <a:r>
              <a:rPr lang="en-US" sz="3000">
                <a:solidFill>
                  <a:srgbClr val="242424"/>
                </a:solidFill>
                <a:latin typeface="Open Sauce SemiBold"/>
              </a:rPr>
              <a:t>and/or </a:t>
            </a:r>
            <a:r>
              <a:rPr lang="en-US" sz="3000">
                <a:solidFill>
                  <a:srgbClr val="242424"/>
                </a:solidFill>
                <a:latin typeface="Open Sauce SemiBold Bold"/>
              </a:rPr>
              <a:t>Hardhat </a:t>
            </a:r>
            <a:r>
              <a:rPr lang="en-US" sz="3000">
                <a:solidFill>
                  <a:srgbClr val="242424"/>
                </a:solidFill>
                <a:latin typeface="Open Sauce SemiBold"/>
              </a:rPr>
              <a:t>for simulating our network.</a:t>
            </a:r>
          </a:p>
          <a:p>
            <a:pPr>
              <a:lnSpc>
                <a:spcPts val="4200"/>
              </a:lnSpc>
            </a:pPr>
          </a:p>
          <a:p>
            <a:pPr>
              <a:lnSpc>
                <a:spcPts val="4200"/>
              </a:lnSpc>
            </a:pPr>
            <a:r>
              <a:rPr lang="en-US" sz="3000">
                <a:solidFill>
                  <a:srgbClr val="242424"/>
                </a:solidFill>
                <a:latin typeface="Open Sauce SemiBold"/>
              </a:rPr>
              <a:t>We will use </a:t>
            </a:r>
            <a:r>
              <a:rPr lang="en-US" sz="3000">
                <a:solidFill>
                  <a:srgbClr val="242424"/>
                </a:solidFill>
                <a:latin typeface="Open Sauce SemiBold Bold"/>
              </a:rPr>
              <a:t>Solidity</a:t>
            </a:r>
            <a:r>
              <a:rPr lang="en-US" sz="3000">
                <a:solidFill>
                  <a:srgbClr val="242424"/>
                </a:solidFill>
                <a:latin typeface="Open Sauce SemiBold"/>
              </a:rPr>
              <a:t> Programming Language for developing our smart contracts.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AE5"/>
        </a:solidFill>
      </p:bgPr>
    </p:bg>
    <p:spTree>
      <p:nvGrpSpPr>
        <p:cNvPr id="1" name=""/>
        <p:cNvGrpSpPr/>
        <p:nvPr/>
      </p:nvGrpSpPr>
      <p:grpSpPr>
        <a:xfrm>
          <a:off x="0" y="0"/>
          <a:ext cx="0" cy="0"/>
          <a:chOff x="0" y="0"/>
          <a:chExt cx="0" cy="0"/>
        </a:xfrm>
      </p:grpSpPr>
      <p:sp>
        <p:nvSpPr>
          <p:cNvPr name="TextBox 2" id="2"/>
          <p:cNvSpPr txBox="true"/>
          <p:nvPr/>
        </p:nvSpPr>
        <p:spPr>
          <a:xfrm rot="0">
            <a:off x="1028700" y="2315068"/>
            <a:ext cx="16230600" cy="157162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References</a:t>
            </a:r>
          </a:p>
        </p:txBody>
      </p:sp>
      <p:sp>
        <p:nvSpPr>
          <p:cNvPr name="TextBox 3" id="3"/>
          <p:cNvSpPr txBox="true"/>
          <p:nvPr/>
        </p:nvSpPr>
        <p:spPr>
          <a:xfrm rot="0">
            <a:off x="1028700" y="4139238"/>
            <a:ext cx="15780929" cy="1755648"/>
          </a:xfrm>
          <a:prstGeom prst="rect">
            <a:avLst/>
          </a:prstGeom>
        </p:spPr>
        <p:txBody>
          <a:bodyPr anchor="t" rtlCol="false" tIns="0" lIns="0" bIns="0" rIns="0">
            <a:spAutoFit/>
          </a:bodyPr>
          <a:lstStyle/>
          <a:p>
            <a:pPr marL="496571" indent="-248285" lvl="1">
              <a:lnSpc>
                <a:spcPts val="4761"/>
              </a:lnSpc>
              <a:buFont typeface="Arial"/>
              <a:buChar char="•"/>
            </a:pPr>
            <a:r>
              <a:rPr lang="en-US" sz="2300" u="sng">
                <a:solidFill>
                  <a:srgbClr val="242424"/>
                </a:solidFill>
                <a:latin typeface="Arimo"/>
              </a:rPr>
              <a:t>A Proposal of Blockchain-Based Electronic Voting System | IEEE Conference Publication | IEEE Xplore</a:t>
            </a:r>
          </a:p>
          <a:p>
            <a:pPr marL="496571" indent="-248285" lvl="1">
              <a:lnSpc>
                <a:spcPts val="4761"/>
              </a:lnSpc>
              <a:buFont typeface="Arial"/>
              <a:buChar char="•"/>
            </a:pPr>
            <a:r>
              <a:rPr lang="en-US" sz="2300" u="sng">
                <a:solidFill>
                  <a:srgbClr val="242424"/>
                </a:solidFill>
                <a:latin typeface="Arimo"/>
              </a:rPr>
              <a:t>http://hyperledger-fabric.readthedocs.io/en/latest/</a:t>
            </a:r>
          </a:p>
          <a:p>
            <a:pPr marL="496570" indent="-248285" lvl="1">
              <a:lnSpc>
                <a:spcPts val="4761"/>
              </a:lnSpc>
              <a:buFont typeface="Arial"/>
              <a:buChar char="•"/>
            </a:pPr>
          </a:p>
        </p:txBody>
      </p:sp>
      <p:sp>
        <p:nvSpPr>
          <p:cNvPr name="AutoShape 4" id="4"/>
          <p:cNvSpPr/>
          <p:nvPr/>
        </p:nvSpPr>
        <p:spPr>
          <a:xfrm rot="0">
            <a:off x="0" y="9258300"/>
            <a:ext cx="18288000" cy="9525"/>
          </a:xfrm>
          <a:prstGeom prst="rect">
            <a:avLst/>
          </a:prstGeom>
          <a:solidFill>
            <a:srgbClr val="242424"/>
          </a:solidFill>
        </p:spPr>
      </p:sp>
      <p:sp>
        <p:nvSpPr>
          <p:cNvPr name="AutoShape 5" id="5"/>
          <p:cNvSpPr/>
          <p:nvPr/>
        </p:nvSpPr>
        <p:spPr>
          <a:xfrm rot="0">
            <a:off x="15065711" y="9263062"/>
            <a:ext cx="9525" cy="1028700"/>
          </a:xfrm>
          <a:prstGeom prst="rect">
            <a:avLst/>
          </a:prstGeom>
          <a:solidFill>
            <a:srgbClr val="242424"/>
          </a:solidFill>
        </p:spPr>
      </p:sp>
      <p:grpSp>
        <p:nvGrpSpPr>
          <p:cNvPr name="Group 6" id="6"/>
          <p:cNvGrpSpPr/>
          <p:nvPr/>
        </p:nvGrpSpPr>
        <p:grpSpPr>
          <a:xfrm rot="0">
            <a:off x="15515310" y="9581833"/>
            <a:ext cx="2033416" cy="391160"/>
            <a:chOff x="0" y="0"/>
            <a:chExt cx="2711222" cy="521547"/>
          </a:xfrm>
        </p:grpSpPr>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8" id="8"/>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9" id="9"/>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13/13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AE5"/>
        </a:solidFill>
      </p:bgPr>
    </p:bg>
    <p:spTree>
      <p:nvGrpSpPr>
        <p:cNvPr id="1" name=""/>
        <p:cNvGrpSpPr/>
        <p:nvPr/>
      </p:nvGrpSpPr>
      <p:grpSpPr>
        <a:xfrm>
          <a:off x="0" y="0"/>
          <a:ext cx="0" cy="0"/>
          <a:chOff x="0" y="0"/>
          <a:chExt cx="0" cy="0"/>
        </a:xfrm>
      </p:grpSpPr>
      <p:sp>
        <p:nvSpPr>
          <p:cNvPr name="AutoShape 2" id="2"/>
          <p:cNvSpPr/>
          <p:nvPr/>
        </p:nvSpPr>
        <p:spPr>
          <a:xfrm rot="0">
            <a:off x="0" y="0"/>
            <a:ext cx="18288000" cy="1055008"/>
          </a:xfrm>
          <a:prstGeom prst="rect">
            <a:avLst/>
          </a:prstGeom>
          <a:solidFill>
            <a:srgbClr val="F8F8F8"/>
          </a:solidFill>
        </p:spPr>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13932" y="410084"/>
            <a:ext cx="352901" cy="234840"/>
          </a:xfrm>
          <a:prstGeom prst="rect">
            <a:avLst/>
          </a:prstGeom>
        </p:spPr>
      </p:pic>
      <p:sp>
        <p:nvSpPr>
          <p:cNvPr name="AutoShape 6" id="6"/>
          <p:cNvSpPr/>
          <p:nvPr/>
        </p:nvSpPr>
        <p:spPr>
          <a:xfrm rot="0">
            <a:off x="1223583" y="13154"/>
            <a:ext cx="9525" cy="1028700"/>
          </a:xfrm>
          <a:prstGeom prst="rect">
            <a:avLst/>
          </a:prstGeom>
          <a:solidFill>
            <a:srgbClr val="242424"/>
          </a:solidFill>
        </p:spPr>
      </p:sp>
      <p:sp>
        <p:nvSpPr>
          <p:cNvPr name="AutoShape 7" id="7"/>
          <p:cNvSpPr/>
          <p:nvPr/>
        </p:nvSpPr>
        <p:spPr>
          <a:xfrm rot="0">
            <a:off x="0" y="1055008"/>
            <a:ext cx="18288000" cy="9525"/>
          </a:xfrm>
          <a:prstGeom prst="rect">
            <a:avLst/>
          </a:prstGeom>
          <a:solidFill>
            <a:srgbClr val="242424"/>
          </a:solidFill>
        </p:spPr>
      </p:sp>
      <p:grpSp>
        <p:nvGrpSpPr>
          <p:cNvPr name="Group 8" id="8"/>
          <p:cNvGrpSpPr/>
          <p:nvPr/>
        </p:nvGrpSpPr>
        <p:grpSpPr>
          <a:xfrm rot="0">
            <a:off x="1028700" y="4051924"/>
            <a:ext cx="8115300" cy="2183152"/>
            <a:chOff x="0" y="0"/>
            <a:chExt cx="10820400" cy="2910869"/>
          </a:xfrm>
        </p:grpSpPr>
        <p:sp>
          <p:nvSpPr>
            <p:cNvPr name="TextBox 9" id="9"/>
            <p:cNvSpPr txBox="true"/>
            <p:nvPr/>
          </p:nvSpPr>
          <p:spPr>
            <a:xfrm rot="0">
              <a:off x="0" y="9525"/>
              <a:ext cx="10820400" cy="209867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Thank You</a:t>
              </a:r>
            </a:p>
          </p:txBody>
        </p:sp>
        <p:sp>
          <p:nvSpPr>
            <p:cNvPr name="TextBox 10" id="10"/>
            <p:cNvSpPr txBox="true"/>
            <p:nvPr/>
          </p:nvSpPr>
          <p:spPr>
            <a:xfrm rot="0">
              <a:off x="0" y="2269096"/>
              <a:ext cx="10820400" cy="641773"/>
            </a:xfrm>
            <a:prstGeom prst="rect">
              <a:avLst/>
            </a:prstGeom>
          </p:spPr>
          <p:txBody>
            <a:bodyPr anchor="t" rtlCol="false" tIns="0" lIns="0" bIns="0" rIns="0">
              <a:spAutoFit/>
            </a:bodyPr>
            <a:lstStyle/>
            <a:p>
              <a:pPr>
                <a:lnSpc>
                  <a:spcPts val="391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0" y="5019659"/>
            <a:ext cx="18288000" cy="9525"/>
          </a:xfrm>
          <a:prstGeom prst="rect">
            <a:avLst/>
          </a:prstGeom>
          <a:solidFill>
            <a:srgbClr val="242424"/>
          </a:solidFill>
        </p:spPr>
      </p:sp>
      <p:sp>
        <p:nvSpPr>
          <p:cNvPr name="AutoShape 3" id="3"/>
          <p:cNvSpPr/>
          <p:nvPr/>
        </p:nvSpPr>
        <p:spPr>
          <a:xfrm rot="0">
            <a:off x="14268160" y="5019659"/>
            <a:ext cx="9525" cy="5618257"/>
          </a:xfrm>
          <a:prstGeom prst="rect">
            <a:avLst/>
          </a:prstGeom>
          <a:solidFill>
            <a:srgbClr val="242424"/>
          </a:solidFill>
        </p:spPr>
      </p:sp>
      <p:grpSp>
        <p:nvGrpSpPr>
          <p:cNvPr name="Group 4" id="4"/>
          <p:cNvGrpSpPr/>
          <p:nvPr/>
        </p:nvGrpSpPr>
        <p:grpSpPr>
          <a:xfrm rot="0">
            <a:off x="15225884" y="8867140"/>
            <a:ext cx="2033416" cy="391160"/>
            <a:chOff x="0" y="0"/>
            <a:chExt cx="2711222" cy="521547"/>
          </a:xfrm>
        </p:grpSpPr>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6" id="6"/>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7" id="7"/>
          <p:cNvSpPr txBox="true"/>
          <p:nvPr/>
        </p:nvSpPr>
        <p:spPr>
          <a:xfrm rot="0">
            <a:off x="15901703" y="981075"/>
            <a:ext cx="1357597" cy="283210"/>
          </a:xfrm>
          <a:prstGeom prst="rect">
            <a:avLst/>
          </a:prstGeom>
        </p:spPr>
        <p:txBody>
          <a:bodyPr anchor="t" rtlCol="false" tIns="0" lIns="0" bIns="0" rIns="0">
            <a:spAutoFit/>
          </a:bodyPr>
          <a:lstStyle/>
          <a:p>
            <a:pPr algn="r">
              <a:lnSpc>
                <a:spcPts val="2240"/>
              </a:lnSpc>
            </a:pPr>
            <a:r>
              <a:rPr lang="en-US" sz="1600" spc="32">
                <a:solidFill>
                  <a:srgbClr val="242424"/>
                </a:solidFill>
                <a:latin typeface="Arimo"/>
              </a:rPr>
              <a:t>2/13</a:t>
            </a:r>
          </a:p>
        </p:txBody>
      </p:sp>
      <p:sp>
        <p:nvSpPr>
          <p:cNvPr name="TextBox 8" id="8"/>
          <p:cNvSpPr txBox="true"/>
          <p:nvPr/>
        </p:nvSpPr>
        <p:spPr>
          <a:xfrm rot="0">
            <a:off x="1028700" y="1019175"/>
            <a:ext cx="10318301" cy="3667125"/>
          </a:xfrm>
          <a:prstGeom prst="rect">
            <a:avLst/>
          </a:prstGeom>
        </p:spPr>
        <p:txBody>
          <a:bodyPr anchor="t" rtlCol="false" tIns="0" lIns="0" bIns="0" rIns="0">
            <a:spAutoFit/>
          </a:bodyPr>
          <a:lstStyle/>
          <a:p>
            <a:pPr>
              <a:lnSpc>
                <a:spcPts val="14400"/>
              </a:lnSpc>
            </a:pPr>
            <a:r>
              <a:rPr lang="en-US" sz="12000">
                <a:solidFill>
                  <a:srgbClr val="242424"/>
                </a:solidFill>
                <a:latin typeface="Open Sauce SemiBold"/>
              </a:rPr>
              <a:t>Problem</a:t>
            </a:r>
          </a:p>
          <a:p>
            <a:pPr>
              <a:lnSpc>
                <a:spcPts val="14400"/>
              </a:lnSpc>
            </a:pPr>
            <a:r>
              <a:rPr lang="en-US" sz="12000">
                <a:solidFill>
                  <a:srgbClr val="242424"/>
                </a:solidFill>
                <a:latin typeface="Open Sauce SemiBold"/>
              </a:rPr>
              <a:t>Statement</a:t>
            </a:r>
          </a:p>
        </p:txBody>
      </p:sp>
      <p:sp>
        <p:nvSpPr>
          <p:cNvPr name="TextBox 9" id="9"/>
          <p:cNvSpPr txBox="true"/>
          <p:nvPr/>
        </p:nvSpPr>
        <p:spPr>
          <a:xfrm rot="0">
            <a:off x="1028700" y="5866638"/>
            <a:ext cx="9917564" cy="3200400"/>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242424"/>
                </a:solidFill>
                <a:latin typeface="Arimo"/>
              </a:rPr>
              <a:t>The Current voting system involves paper ballet, or Electronic Voting machines which comes with their set of Pros and Cons.</a:t>
            </a:r>
          </a:p>
          <a:p>
            <a:pPr marL="647700" indent="-323850" lvl="1">
              <a:lnSpc>
                <a:spcPts val="4200"/>
              </a:lnSpc>
              <a:buFont typeface="Arial"/>
              <a:buChar char="•"/>
            </a:pPr>
            <a:r>
              <a:rPr lang="en-US" sz="3000">
                <a:solidFill>
                  <a:srgbClr val="242424"/>
                </a:solidFill>
                <a:latin typeface="Arimo"/>
              </a:rPr>
              <a:t>We are proposing an Electronic-Voting solution as an alternative which can be used for small scale and possible large scale elections as well.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642568"/>
            <a:ext cx="14037011" cy="157162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Inherent Problems</a:t>
            </a:r>
          </a:p>
        </p:txBody>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grpSp>
        <p:nvGrpSpPr>
          <p:cNvPr name="Group 5" id="5"/>
          <p:cNvGrpSpPr/>
          <p:nvPr/>
        </p:nvGrpSpPr>
        <p:grpSpPr>
          <a:xfrm rot="0">
            <a:off x="15515310" y="9581833"/>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8" id="8"/>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11/13</a:t>
            </a:r>
          </a:p>
        </p:txBody>
      </p:sp>
      <p:grpSp>
        <p:nvGrpSpPr>
          <p:cNvPr name="Group 9" id="9"/>
          <p:cNvGrpSpPr/>
          <p:nvPr/>
        </p:nvGrpSpPr>
        <p:grpSpPr>
          <a:xfrm rot="0">
            <a:off x="1028700" y="4017548"/>
            <a:ext cx="16230600" cy="812800"/>
            <a:chOff x="0" y="0"/>
            <a:chExt cx="21640800" cy="1083733"/>
          </a:xfrm>
        </p:grpSpPr>
        <p:sp>
          <p:nvSpPr>
            <p:cNvPr name="TextBox 10" id="10"/>
            <p:cNvSpPr txBox="true"/>
            <p:nvPr/>
          </p:nvSpPr>
          <p:spPr>
            <a:xfrm rot="0">
              <a:off x="0" y="-66675"/>
              <a:ext cx="5890342" cy="676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Identity</a:t>
              </a:r>
            </a:p>
          </p:txBody>
        </p:sp>
        <p:sp>
          <p:nvSpPr>
            <p:cNvPr name="TextBox 11" id="11"/>
            <p:cNvSpPr txBox="true"/>
            <p:nvPr/>
          </p:nvSpPr>
          <p:spPr>
            <a:xfrm rot="0">
              <a:off x="6969888" y="-57150"/>
              <a:ext cx="14670912" cy="1140883"/>
            </a:xfrm>
            <a:prstGeom prst="rect">
              <a:avLst/>
            </a:prstGeom>
          </p:spPr>
          <p:txBody>
            <a:bodyPr anchor="t" rtlCol="false" tIns="0" lIns="0" bIns="0" rIns="0">
              <a:spAutoFit/>
            </a:bodyPr>
            <a:lstStyle/>
            <a:p>
              <a:pPr>
                <a:lnSpc>
                  <a:spcPts val="3499"/>
                </a:lnSpc>
              </a:pPr>
              <a:r>
                <a:rPr lang="en-US" sz="2499">
                  <a:solidFill>
                    <a:srgbClr val="242424"/>
                  </a:solidFill>
                  <a:latin typeface="Arimo"/>
                </a:rPr>
                <a:t>Identity is one of the Major problems in voting. How can an individual prove his/her identity to a person or a system. Identity is </a:t>
              </a:r>
              <a:r>
                <a:rPr lang="en-US" sz="2499">
                  <a:solidFill>
                    <a:srgbClr val="242424"/>
                  </a:solidFill>
                  <a:latin typeface="Arimo Bold"/>
                </a:rPr>
                <a:t>required</a:t>
              </a:r>
              <a:r>
                <a:rPr lang="en-US" sz="2499">
                  <a:solidFill>
                    <a:srgbClr val="242424"/>
                  </a:solidFill>
                  <a:latin typeface="Arimo"/>
                </a:rPr>
                <a:t> for eligibility.</a:t>
              </a:r>
            </a:p>
          </p:txBody>
        </p:sp>
      </p:grpSp>
      <p:grpSp>
        <p:nvGrpSpPr>
          <p:cNvPr name="Group 12" id="12"/>
          <p:cNvGrpSpPr/>
          <p:nvPr/>
        </p:nvGrpSpPr>
        <p:grpSpPr>
          <a:xfrm rot="0">
            <a:off x="1028700" y="5424324"/>
            <a:ext cx="16230600" cy="1250950"/>
            <a:chOff x="0" y="0"/>
            <a:chExt cx="21640800" cy="1667933"/>
          </a:xfrm>
        </p:grpSpPr>
        <p:sp>
          <p:nvSpPr>
            <p:cNvPr name="TextBox 13" id="13"/>
            <p:cNvSpPr txBox="true"/>
            <p:nvPr/>
          </p:nvSpPr>
          <p:spPr>
            <a:xfrm rot="0">
              <a:off x="0" y="-66675"/>
              <a:ext cx="5890342" cy="676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Eligibility</a:t>
              </a:r>
            </a:p>
          </p:txBody>
        </p:sp>
        <p:sp>
          <p:nvSpPr>
            <p:cNvPr name="TextBox 14" id="14"/>
            <p:cNvSpPr txBox="true"/>
            <p:nvPr/>
          </p:nvSpPr>
          <p:spPr>
            <a:xfrm rot="0">
              <a:off x="6969888" y="-57150"/>
              <a:ext cx="14670912" cy="1725083"/>
            </a:xfrm>
            <a:prstGeom prst="rect">
              <a:avLst/>
            </a:prstGeom>
          </p:spPr>
          <p:txBody>
            <a:bodyPr anchor="t" rtlCol="false" tIns="0" lIns="0" bIns="0" rIns="0">
              <a:spAutoFit/>
            </a:bodyPr>
            <a:lstStyle/>
            <a:p>
              <a:pPr>
                <a:lnSpc>
                  <a:spcPts val="3499"/>
                </a:lnSpc>
              </a:pPr>
              <a:r>
                <a:rPr lang="en-US" sz="2499">
                  <a:solidFill>
                    <a:srgbClr val="242424"/>
                  </a:solidFill>
                  <a:latin typeface="Arimo"/>
                </a:rPr>
                <a:t>The Second Problem that arises with Blockchain is eligibility. How can we verify the eligibility of a person without any bias. In a perfect world everyone is eligible but we rules and regulations for an individuals identity.</a:t>
              </a:r>
            </a:p>
          </p:txBody>
        </p:sp>
      </p:grpSp>
      <p:grpSp>
        <p:nvGrpSpPr>
          <p:cNvPr name="Group 15" id="15"/>
          <p:cNvGrpSpPr/>
          <p:nvPr/>
        </p:nvGrpSpPr>
        <p:grpSpPr>
          <a:xfrm rot="0">
            <a:off x="1028700" y="7324136"/>
            <a:ext cx="16230600" cy="812800"/>
            <a:chOff x="0" y="0"/>
            <a:chExt cx="21640800" cy="1083733"/>
          </a:xfrm>
        </p:grpSpPr>
        <p:sp>
          <p:nvSpPr>
            <p:cNvPr name="TextBox 16" id="16"/>
            <p:cNvSpPr txBox="true"/>
            <p:nvPr/>
          </p:nvSpPr>
          <p:spPr>
            <a:xfrm rot="0">
              <a:off x="0" y="-66675"/>
              <a:ext cx="5890342" cy="676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Privacy</a:t>
              </a:r>
            </a:p>
          </p:txBody>
        </p:sp>
        <p:sp>
          <p:nvSpPr>
            <p:cNvPr name="TextBox 17" id="17"/>
            <p:cNvSpPr txBox="true"/>
            <p:nvPr/>
          </p:nvSpPr>
          <p:spPr>
            <a:xfrm rot="0">
              <a:off x="6969888" y="-57150"/>
              <a:ext cx="14670912" cy="1140883"/>
            </a:xfrm>
            <a:prstGeom prst="rect">
              <a:avLst/>
            </a:prstGeom>
          </p:spPr>
          <p:txBody>
            <a:bodyPr anchor="t" rtlCol="false" tIns="0" lIns="0" bIns="0" rIns="0">
              <a:spAutoFit/>
            </a:bodyPr>
            <a:lstStyle/>
            <a:p>
              <a:pPr>
                <a:lnSpc>
                  <a:spcPts val="3499"/>
                </a:lnSpc>
              </a:pPr>
              <a:r>
                <a:rPr lang="en-US" sz="2499">
                  <a:solidFill>
                    <a:srgbClr val="242424"/>
                  </a:solidFill>
                  <a:latin typeface="Arimo"/>
                </a:rPr>
                <a:t>The third Important Problem to solve is to protect the privacy of votes from another voter or from the election holding committee itself.</a:t>
              </a:r>
            </a:p>
          </p:txBody>
        </p:sp>
      </p:grpSp>
      <p:sp>
        <p:nvSpPr>
          <p:cNvPr name="AutoShape 18" id="18"/>
          <p:cNvSpPr/>
          <p:nvPr/>
        </p:nvSpPr>
        <p:spPr>
          <a:xfrm rot="0">
            <a:off x="0" y="2758588"/>
            <a:ext cx="18288000" cy="9525"/>
          </a:xfrm>
          <a:prstGeom prst="rect">
            <a:avLst/>
          </a:prstGeom>
          <a:solidFill>
            <a:srgbClr val="242424"/>
          </a:solidFill>
        </p:spPr>
      </p:sp>
      <p:sp>
        <p:nvSpPr>
          <p:cNvPr name="TextBox 19" id="19"/>
          <p:cNvSpPr txBox="true"/>
          <p:nvPr/>
        </p:nvSpPr>
        <p:spPr>
          <a:xfrm rot="0">
            <a:off x="1028700" y="2958954"/>
            <a:ext cx="16230600" cy="5238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There are a couple of inherent problems with election/voting.</a:t>
            </a:r>
          </a:p>
        </p:txBody>
      </p:sp>
      <p:sp>
        <p:nvSpPr>
          <p:cNvPr name="TextBox 20" id="20"/>
          <p:cNvSpPr txBox="true"/>
          <p:nvPr/>
        </p:nvSpPr>
        <p:spPr>
          <a:xfrm rot="0">
            <a:off x="1707499" y="8645376"/>
            <a:ext cx="13449300" cy="422275"/>
          </a:xfrm>
          <a:prstGeom prst="rect">
            <a:avLst/>
          </a:prstGeom>
        </p:spPr>
        <p:txBody>
          <a:bodyPr anchor="t" rtlCol="false" tIns="0" lIns="0" bIns="0" rIns="0">
            <a:spAutoFit/>
          </a:bodyPr>
          <a:lstStyle/>
          <a:p>
            <a:pPr>
              <a:lnSpc>
                <a:spcPts val="3499"/>
              </a:lnSpc>
            </a:pPr>
            <a:r>
              <a:rPr lang="en-US" sz="2499">
                <a:solidFill>
                  <a:srgbClr val="000000"/>
                </a:solidFill>
                <a:latin typeface="Open Sans"/>
              </a:rPr>
              <a:t>We also have some other problems to solve such as equality, transparency and verifiability.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0" y="9258300"/>
            <a:ext cx="18288000" cy="9525"/>
          </a:xfrm>
          <a:prstGeom prst="rect">
            <a:avLst/>
          </a:prstGeom>
          <a:solidFill>
            <a:srgbClr val="242424"/>
          </a:solidFill>
        </p:spPr>
      </p:sp>
      <p:sp>
        <p:nvSpPr>
          <p:cNvPr name="AutoShape 3" id="3"/>
          <p:cNvSpPr/>
          <p:nvPr/>
        </p:nvSpPr>
        <p:spPr>
          <a:xfrm rot="0">
            <a:off x="15065711" y="9263062"/>
            <a:ext cx="9525" cy="1028700"/>
          </a:xfrm>
          <a:prstGeom prst="rect">
            <a:avLst/>
          </a:prstGeom>
          <a:solidFill>
            <a:srgbClr val="242424"/>
          </a:solidFill>
        </p:spPr>
      </p:sp>
      <p:grpSp>
        <p:nvGrpSpPr>
          <p:cNvPr name="Group 4" id="4"/>
          <p:cNvGrpSpPr/>
          <p:nvPr/>
        </p:nvGrpSpPr>
        <p:grpSpPr>
          <a:xfrm rot="0">
            <a:off x="15515310" y="9581833"/>
            <a:ext cx="2033416" cy="391160"/>
            <a:chOff x="0" y="0"/>
            <a:chExt cx="2711222" cy="521547"/>
          </a:xfrm>
        </p:grpSpPr>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6" id="6"/>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AutoShape 7" id="7"/>
          <p:cNvSpPr/>
          <p:nvPr/>
        </p:nvSpPr>
        <p:spPr>
          <a:xfrm rot="0">
            <a:off x="0" y="2758588"/>
            <a:ext cx="18288000" cy="9525"/>
          </a:xfrm>
          <a:prstGeom prst="rect">
            <a:avLst/>
          </a:prstGeom>
          <a:solidFill>
            <a:srgbClr val="242424"/>
          </a:solidFill>
        </p:spPr>
      </p:sp>
      <p:pic>
        <p:nvPicPr>
          <p:cNvPr name="Picture 8" id="8"/>
          <p:cNvPicPr>
            <a:picLocks noChangeAspect="true"/>
          </p:cNvPicPr>
          <p:nvPr/>
        </p:nvPicPr>
        <p:blipFill>
          <a:blip r:embed="rId4"/>
          <a:srcRect l="0" t="0" r="0" b="0"/>
          <a:stretch>
            <a:fillRect/>
          </a:stretch>
        </p:blipFill>
        <p:spPr>
          <a:xfrm flipH="false" flipV="false" rot="0">
            <a:off x="1028700" y="3520499"/>
            <a:ext cx="10625159" cy="5737801"/>
          </a:xfrm>
          <a:prstGeom prst="rect">
            <a:avLst/>
          </a:prstGeom>
        </p:spPr>
      </p:pic>
      <p:sp>
        <p:nvSpPr>
          <p:cNvPr name="TextBox 9" id="9"/>
          <p:cNvSpPr txBox="true"/>
          <p:nvPr/>
        </p:nvSpPr>
        <p:spPr>
          <a:xfrm rot="0">
            <a:off x="1028700" y="642568"/>
            <a:ext cx="14037011" cy="157162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Reference Paper</a:t>
            </a:r>
          </a:p>
        </p:txBody>
      </p:sp>
      <p:sp>
        <p:nvSpPr>
          <p:cNvPr name="TextBox 10" id="10"/>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11/13</a:t>
            </a:r>
          </a:p>
        </p:txBody>
      </p:sp>
      <p:sp>
        <p:nvSpPr>
          <p:cNvPr name="TextBox 11" id="11"/>
          <p:cNvSpPr txBox="true"/>
          <p:nvPr/>
        </p:nvSpPr>
        <p:spPr>
          <a:xfrm rot="0">
            <a:off x="1028700" y="2958954"/>
            <a:ext cx="16230600" cy="5238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We selected a Paper which provided a design for a Blockchain based e voting system</a:t>
            </a:r>
          </a:p>
        </p:txBody>
      </p:sp>
      <p:sp>
        <p:nvSpPr>
          <p:cNvPr name="TextBox 12" id="12"/>
          <p:cNvSpPr txBox="true"/>
          <p:nvPr/>
        </p:nvSpPr>
        <p:spPr>
          <a:xfrm rot="0">
            <a:off x="12249186" y="3681355"/>
            <a:ext cx="5299540" cy="5189855"/>
          </a:xfrm>
          <a:prstGeom prst="rect">
            <a:avLst/>
          </a:prstGeom>
        </p:spPr>
        <p:txBody>
          <a:bodyPr anchor="t" rtlCol="false" tIns="0" lIns="0" bIns="0" rIns="0">
            <a:spAutoFit/>
          </a:bodyPr>
          <a:lstStyle/>
          <a:p>
            <a:pPr>
              <a:lnSpc>
                <a:spcPts val="3219"/>
              </a:lnSpc>
            </a:pPr>
            <a:r>
              <a:rPr lang="en-US" sz="2299">
                <a:solidFill>
                  <a:srgbClr val="000000"/>
                </a:solidFill>
                <a:latin typeface="Open Sans"/>
              </a:rPr>
              <a:t>The paper we referenced proposed the following design.</a:t>
            </a:r>
          </a:p>
          <a:p>
            <a:pPr>
              <a:lnSpc>
                <a:spcPts val="3219"/>
              </a:lnSpc>
            </a:pPr>
          </a:p>
          <a:p>
            <a:pPr>
              <a:lnSpc>
                <a:spcPts val="3219"/>
              </a:lnSpc>
            </a:pPr>
            <a:r>
              <a:rPr lang="en-US" sz="2299">
                <a:solidFill>
                  <a:srgbClr val="000000"/>
                </a:solidFill>
                <a:latin typeface="Open Sans"/>
              </a:rPr>
              <a:t>The paper proposed a permissioned system where a user registers himself/herself for eligibility by sharing his public key to the election entity and votes in the election. His votes get added to the blockchain and at the end of the election and Secret key of election are released for everyone of verify and public keys of votes is erased for privacy.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728293"/>
            <a:ext cx="14037011" cy="1381125"/>
          </a:xfrm>
          <a:prstGeom prst="rect">
            <a:avLst/>
          </a:prstGeom>
        </p:spPr>
        <p:txBody>
          <a:bodyPr anchor="t" rtlCol="false" tIns="0" lIns="0" bIns="0" rIns="0">
            <a:spAutoFit/>
          </a:bodyPr>
          <a:lstStyle/>
          <a:p>
            <a:pPr>
              <a:lnSpc>
                <a:spcPts val="10800"/>
              </a:lnSpc>
            </a:pPr>
            <a:r>
              <a:rPr lang="en-US" sz="9000">
                <a:solidFill>
                  <a:srgbClr val="242424"/>
                </a:solidFill>
                <a:latin typeface="Open Sauce SemiBold"/>
              </a:rPr>
              <a:t>Our Improved Design</a:t>
            </a:r>
          </a:p>
        </p:txBody>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grpSp>
        <p:nvGrpSpPr>
          <p:cNvPr name="Group 5" id="5"/>
          <p:cNvGrpSpPr/>
          <p:nvPr/>
        </p:nvGrpSpPr>
        <p:grpSpPr>
          <a:xfrm rot="0">
            <a:off x="15515310" y="9581833"/>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8" id="8"/>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11/13</a:t>
            </a:r>
          </a:p>
        </p:txBody>
      </p:sp>
      <p:sp>
        <p:nvSpPr>
          <p:cNvPr name="AutoShape 9" id="9"/>
          <p:cNvSpPr/>
          <p:nvPr/>
        </p:nvSpPr>
        <p:spPr>
          <a:xfrm rot="0">
            <a:off x="0" y="2758588"/>
            <a:ext cx="18288000" cy="9525"/>
          </a:xfrm>
          <a:prstGeom prst="rect">
            <a:avLst/>
          </a:prstGeom>
          <a:solidFill>
            <a:srgbClr val="242424"/>
          </a:solidFill>
        </p:spPr>
      </p:sp>
      <p:sp>
        <p:nvSpPr>
          <p:cNvPr name="TextBox 10" id="10"/>
          <p:cNvSpPr txBox="true"/>
          <p:nvPr/>
        </p:nvSpPr>
        <p:spPr>
          <a:xfrm rot="0">
            <a:off x="1028700" y="2958954"/>
            <a:ext cx="16230600" cy="5238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We are making improvements in the Privacy domain of electronic voting.</a:t>
            </a:r>
          </a:p>
        </p:txBody>
      </p:sp>
      <p:sp>
        <p:nvSpPr>
          <p:cNvPr name="TextBox 11" id="11"/>
          <p:cNvSpPr txBox="true"/>
          <p:nvPr/>
        </p:nvSpPr>
        <p:spPr>
          <a:xfrm rot="0">
            <a:off x="1028700" y="3770781"/>
            <a:ext cx="16230600" cy="5204460"/>
          </a:xfrm>
          <a:prstGeom prst="rect">
            <a:avLst/>
          </a:prstGeom>
        </p:spPr>
        <p:txBody>
          <a:bodyPr anchor="t" rtlCol="false" tIns="0" lIns="0" bIns="0" rIns="0">
            <a:spAutoFit/>
          </a:bodyPr>
          <a:lstStyle/>
          <a:p>
            <a:pPr marL="647699" indent="-323850" lvl="1">
              <a:lnSpc>
                <a:spcPts val="4619"/>
              </a:lnSpc>
              <a:buFont typeface="Arial"/>
              <a:buChar char="•"/>
            </a:pPr>
            <a:r>
              <a:rPr lang="en-US" sz="2999">
                <a:solidFill>
                  <a:srgbClr val="000000"/>
                </a:solidFill>
                <a:latin typeface="Open Sauce SemiBold"/>
              </a:rPr>
              <a:t>Election Setup </a:t>
            </a:r>
          </a:p>
          <a:p>
            <a:pPr marL="1295399" indent="-431800" lvl="2">
              <a:lnSpc>
                <a:spcPts val="4619"/>
              </a:lnSpc>
              <a:buFont typeface="Arial"/>
              <a:buChar char="•"/>
            </a:pPr>
            <a:r>
              <a:rPr lang="en-US" sz="2999">
                <a:solidFill>
                  <a:srgbClr val="000000"/>
                </a:solidFill>
                <a:latin typeface="Open Sans"/>
              </a:rPr>
              <a:t>The election authority generates a Public-Private Key pair for a election.</a:t>
            </a:r>
          </a:p>
          <a:p>
            <a:pPr marL="1295399" indent="-431800" lvl="2">
              <a:lnSpc>
                <a:spcPts val="4619"/>
              </a:lnSpc>
              <a:buFont typeface="Arial"/>
              <a:buChar char="•"/>
            </a:pPr>
            <a:r>
              <a:rPr lang="en-US" sz="2999">
                <a:solidFill>
                  <a:srgbClr val="000000"/>
                </a:solidFill>
                <a:latin typeface="Open Sans"/>
              </a:rPr>
              <a:t>Voters registers their generated Public-Private Key with the election authority by proving their identity.</a:t>
            </a:r>
          </a:p>
          <a:p>
            <a:pPr marL="1295399" indent="-431800" lvl="2">
              <a:lnSpc>
                <a:spcPts val="4619"/>
              </a:lnSpc>
              <a:buFont typeface="Arial"/>
              <a:buChar char="•"/>
            </a:pPr>
            <a:r>
              <a:rPr lang="en-US" sz="2999">
                <a:solidFill>
                  <a:srgbClr val="000000"/>
                </a:solidFill>
                <a:latin typeface="Open Sans"/>
              </a:rPr>
              <a:t>Election authority checks eligibility of the candidate (depends on how identity is proven) and saves it to the list of eligible voters. In case of ineligibility or already registered, send a response back to the user.</a:t>
            </a:r>
          </a:p>
          <a:p>
            <a:pPr marL="1295399" indent="-431800" lvl="2">
              <a:lnSpc>
                <a:spcPts val="4619"/>
              </a:lnSpc>
              <a:buFont typeface="Arial"/>
              <a:buChar char="•"/>
            </a:pPr>
            <a:r>
              <a:rPr lang="en-US" sz="2999">
                <a:solidFill>
                  <a:srgbClr val="000000"/>
                </a:solidFill>
                <a:latin typeface="Open Sans"/>
              </a:rPr>
              <a:t>The election authority initializes the blockchain network and the voters join.</a:t>
            </a:r>
          </a:p>
          <a:p>
            <a:pPr marL="1295400" indent="-431800" lvl="2">
              <a:lnSpc>
                <a:spcPts val="4619"/>
              </a:lnSpc>
              <a:buFont typeface="Arial"/>
              <a:buChar char="•"/>
            </a:pPr>
            <a:r>
              <a:rPr lang="en-US" sz="2999">
                <a:solidFill>
                  <a:srgbClr val="000000"/>
                </a:solidFill>
                <a:latin typeface="Open Sans"/>
              </a:rPr>
              <a:t>The election authority broadcasts the list of voters and candidates to the network.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728293"/>
            <a:ext cx="16520026" cy="1381125"/>
          </a:xfrm>
          <a:prstGeom prst="rect">
            <a:avLst/>
          </a:prstGeom>
        </p:spPr>
        <p:txBody>
          <a:bodyPr anchor="t" rtlCol="false" tIns="0" lIns="0" bIns="0" rIns="0">
            <a:spAutoFit/>
          </a:bodyPr>
          <a:lstStyle/>
          <a:p>
            <a:pPr>
              <a:lnSpc>
                <a:spcPts val="10800"/>
              </a:lnSpc>
            </a:pPr>
            <a:r>
              <a:rPr lang="en-US" sz="9000">
                <a:solidFill>
                  <a:srgbClr val="242424"/>
                </a:solidFill>
                <a:latin typeface="Open Sauce SemiBold"/>
              </a:rPr>
              <a:t>Our Improved Design contd..</a:t>
            </a:r>
          </a:p>
        </p:txBody>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grpSp>
        <p:nvGrpSpPr>
          <p:cNvPr name="Group 5" id="5"/>
          <p:cNvGrpSpPr/>
          <p:nvPr/>
        </p:nvGrpSpPr>
        <p:grpSpPr>
          <a:xfrm rot="0">
            <a:off x="15515310" y="9581833"/>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8" id="8"/>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11/13</a:t>
            </a:r>
          </a:p>
        </p:txBody>
      </p:sp>
      <p:sp>
        <p:nvSpPr>
          <p:cNvPr name="AutoShape 9" id="9"/>
          <p:cNvSpPr/>
          <p:nvPr/>
        </p:nvSpPr>
        <p:spPr>
          <a:xfrm rot="0">
            <a:off x="0" y="2758588"/>
            <a:ext cx="18288000" cy="9525"/>
          </a:xfrm>
          <a:prstGeom prst="rect">
            <a:avLst/>
          </a:prstGeom>
          <a:solidFill>
            <a:srgbClr val="242424"/>
          </a:solidFill>
        </p:spPr>
      </p:sp>
      <p:sp>
        <p:nvSpPr>
          <p:cNvPr name="TextBox 10" id="10"/>
          <p:cNvSpPr txBox="true"/>
          <p:nvPr/>
        </p:nvSpPr>
        <p:spPr>
          <a:xfrm rot="0">
            <a:off x="1028700" y="3795546"/>
            <a:ext cx="16230600" cy="5114925"/>
          </a:xfrm>
          <a:prstGeom prst="rect">
            <a:avLst/>
          </a:prstGeom>
        </p:spPr>
        <p:txBody>
          <a:bodyPr anchor="t" rtlCol="false" tIns="0" lIns="0" bIns="0" rIns="0">
            <a:spAutoFit/>
          </a:bodyPr>
          <a:lstStyle/>
          <a:p>
            <a:pPr marL="647699" indent="-323850" lvl="1">
              <a:lnSpc>
                <a:spcPts val="4499"/>
              </a:lnSpc>
              <a:buFont typeface="Arial"/>
              <a:buChar char="•"/>
            </a:pPr>
            <a:r>
              <a:rPr lang="en-US" sz="2999">
                <a:solidFill>
                  <a:srgbClr val="000000"/>
                </a:solidFill>
                <a:latin typeface="Open Sauce SemiBold"/>
              </a:rPr>
              <a:t>Voting Phase</a:t>
            </a:r>
          </a:p>
          <a:p>
            <a:pPr marL="1295400" indent="-431800" lvl="2">
              <a:lnSpc>
                <a:spcPts val="4500"/>
              </a:lnSpc>
              <a:buFont typeface="Arial"/>
              <a:buChar char="•"/>
            </a:pPr>
            <a:r>
              <a:rPr lang="en-US" sz="2999">
                <a:solidFill>
                  <a:srgbClr val="000000"/>
                </a:solidFill>
                <a:latin typeface="Open Sauce SemiBold"/>
              </a:rPr>
              <a:t>The Voter chooses a candidate (from the list of candidates broadcasted by the election authority before).</a:t>
            </a:r>
          </a:p>
          <a:p>
            <a:pPr marL="1295400" indent="-431800" lvl="2">
              <a:lnSpc>
                <a:spcPts val="4500"/>
              </a:lnSpc>
              <a:buFont typeface="Arial"/>
              <a:buChar char="•"/>
            </a:pPr>
            <a:r>
              <a:rPr lang="en-US" sz="3000">
                <a:solidFill>
                  <a:srgbClr val="000000"/>
                </a:solidFill>
                <a:latin typeface="Open Sans"/>
              </a:rPr>
              <a:t>The voter creates a message containing </a:t>
            </a:r>
            <a:r>
              <a:rPr lang="en-US" sz="3000">
                <a:solidFill>
                  <a:srgbClr val="000000"/>
                </a:solidFill>
                <a:latin typeface="Open Sans Bold Italics"/>
              </a:rPr>
              <a:t>{Candidate ID, Timestamp, Random Pad}</a:t>
            </a:r>
            <a:r>
              <a:rPr lang="en-US" sz="3000">
                <a:solidFill>
                  <a:srgbClr val="000000"/>
                </a:solidFill>
                <a:latin typeface="Open Sans"/>
              </a:rPr>
              <a:t>.</a:t>
            </a:r>
          </a:p>
          <a:p>
            <a:pPr marL="1295400" indent="-431800" lvl="2">
              <a:lnSpc>
                <a:spcPts val="4500"/>
              </a:lnSpc>
              <a:buFont typeface="Arial"/>
              <a:buChar char="•"/>
            </a:pPr>
            <a:r>
              <a:rPr lang="en-US" sz="3000">
                <a:solidFill>
                  <a:srgbClr val="000000"/>
                </a:solidFill>
                <a:latin typeface="Open Sans"/>
              </a:rPr>
              <a:t>The voter encrypts the message with the Election Public Key.</a:t>
            </a:r>
          </a:p>
          <a:p>
            <a:pPr marL="1295400" indent="-431800" lvl="2">
              <a:lnSpc>
                <a:spcPts val="4500"/>
              </a:lnSpc>
              <a:buFont typeface="Arial"/>
              <a:buChar char="•"/>
            </a:pPr>
            <a:r>
              <a:rPr lang="en-US" sz="3000">
                <a:solidFill>
                  <a:srgbClr val="000000"/>
                </a:solidFill>
                <a:latin typeface="Open Sans"/>
              </a:rPr>
              <a:t>The voter node creates a nonce (length 5-8) and compute </a:t>
            </a:r>
            <a:r>
              <a:rPr lang="en-US" sz="3000">
                <a:solidFill>
                  <a:srgbClr val="000000"/>
                </a:solidFill>
                <a:latin typeface="Open Sans Bold Italics"/>
              </a:rPr>
              <a:t>PRvx </a:t>
            </a:r>
            <a:r>
              <a:rPr lang="en-US" sz="3000">
                <a:solidFill>
                  <a:srgbClr val="000000"/>
                </a:solidFill>
                <a:latin typeface="Open Sans"/>
              </a:rPr>
              <a:t>= </a:t>
            </a:r>
            <a:r>
              <a:rPr lang="en-US" sz="3000">
                <a:solidFill>
                  <a:srgbClr val="000000"/>
                </a:solidFill>
                <a:latin typeface="Open Sans Bold Italics"/>
              </a:rPr>
              <a:t>Hash(Pvx, nonce).</a:t>
            </a:r>
            <a:r>
              <a:rPr lang="en-US" sz="3000">
                <a:solidFill>
                  <a:srgbClr val="000000"/>
                </a:solidFill>
                <a:latin typeface="Open Sans Italics"/>
              </a:rPr>
              <a:t> </a:t>
            </a:r>
          </a:p>
          <a:p>
            <a:pPr marL="1295400" indent="-431800" lvl="2">
              <a:lnSpc>
                <a:spcPts val="4500"/>
              </a:lnSpc>
              <a:buFont typeface="Arial"/>
              <a:buChar char="•"/>
            </a:pPr>
            <a:r>
              <a:rPr lang="en-US" sz="3000">
                <a:solidFill>
                  <a:srgbClr val="000000"/>
                </a:solidFill>
                <a:latin typeface="Open Sans"/>
              </a:rPr>
              <a:t>The voter signs the Transaction </a:t>
            </a:r>
            <a:r>
              <a:rPr lang="en-US" sz="3000">
                <a:solidFill>
                  <a:srgbClr val="000000"/>
                </a:solidFill>
                <a:latin typeface="Open Sans Bold Italics"/>
              </a:rPr>
              <a:t>{Message, Pvx, PRvx}</a:t>
            </a:r>
            <a:r>
              <a:rPr lang="en-US" sz="3000">
                <a:solidFill>
                  <a:srgbClr val="000000"/>
                </a:solidFill>
                <a:latin typeface="Open Sans"/>
              </a:rPr>
              <a:t> with user's Private key </a:t>
            </a:r>
            <a:r>
              <a:rPr lang="en-US" sz="3000">
                <a:solidFill>
                  <a:srgbClr val="000000"/>
                </a:solidFill>
                <a:latin typeface="Open Sans Bold Italics"/>
              </a:rPr>
              <a:t>Svx</a:t>
            </a:r>
            <a:r>
              <a:rPr lang="en-US" sz="3000">
                <a:solidFill>
                  <a:srgbClr val="000000"/>
                </a:solidFill>
                <a:latin typeface="Open Sans"/>
              </a:rPr>
              <a:t>.</a:t>
            </a:r>
          </a:p>
          <a:p>
            <a:pPr marL="1295400" indent="-431800" lvl="2">
              <a:lnSpc>
                <a:spcPts val="4500"/>
              </a:lnSpc>
              <a:buFont typeface="Arial"/>
              <a:buChar char="•"/>
            </a:pPr>
            <a:r>
              <a:rPr lang="en-US" sz="3000">
                <a:solidFill>
                  <a:srgbClr val="000000"/>
                </a:solidFill>
                <a:latin typeface="Open Sans"/>
              </a:rPr>
              <a:t>The voter broadcasts the Signed Message to the blockchain network.</a:t>
            </a:r>
          </a:p>
          <a:p>
            <a:pPr marL="1295400" indent="-431800" lvl="2">
              <a:lnSpc>
                <a:spcPts val="4499"/>
              </a:lnSpc>
              <a:buFont typeface="Arial"/>
              <a:buChar char="•"/>
            </a:pPr>
            <a:r>
              <a:rPr lang="en-US" sz="3000">
                <a:solidFill>
                  <a:srgbClr val="000000"/>
                </a:solidFill>
                <a:latin typeface="Open Sans"/>
              </a:rPr>
              <a:t>The other nodes mines the Transactions to add a block in the network.</a:t>
            </a:r>
          </a:p>
        </p:txBody>
      </p:sp>
      <p:sp>
        <p:nvSpPr>
          <p:cNvPr name="TextBox 11" id="11"/>
          <p:cNvSpPr txBox="true"/>
          <p:nvPr/>
        </p:nvSpPr>
        <p:spPr>
          <a:xfrm rot="0">
            <a:off x="1028700" y="2958954"/>
            <a:ext cx="16230600" cy="5238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We are making improvements in the Privacy domain of electronic voting.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737818"/>
            <a:ext cx="16753174" cy="1371600"/>
          </a:xfrm>
          <a:prstGeom prst="rect">
            <a:avLst/>
          </a:prstGeom>
        </p:spPr>
        <p:txBody>
          <a:bodyPr anchor="t" rtlCol="false" tIns="0" lIns="0" bIns="0" rIns="0">
            <a:spAutoFit/>
          </a:bodyPr>
          <a:lstStyle/>
          <a:p>
            <a:pPr>
              <a:lnSpc>
                <a:spcPts val="10799"/>
              </a:lnSpc>
            </a:pPr>
            <a:r>
              <a:rPr lang="en-US" sz="8999">
                <a:solidFill>
                  <a:srgbClr val="242424"/>
                </a:solidFill>
                <a:latin typeface="Open Sauce SemiBold"/>
              </a:rPr>
              <a:t>Our Improved Design contd..</a:t>
            </a:r>
          </a:p>
        </p:txBody>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grpSp>
        <p:nvGrpSpPr>
          <p:cNvPr name="Group 5" id="5"/>
          <p:cNvGrpSpPr/>
          <p:nvPr/>
        </p:nvGrpSpPr>
        <p:grpSpPr>
          <a:xfrm rot="0">
            <a:off x="15515310" y="9581833"/>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8" id="8"/>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11/13</a:t>
            </a:r>
          </a:p>
        </p:txBody>
      </p:sp>
      <p:sp>
        <p:nvSpPr>
          <p:cNvPr name="AutoShape 9" id="9"/>
          <p:cNvSpPr/>
          <p:nvPr/>
        </p:nvSpPr>
        <p:spPr>
          <a:xfrm rot="0">
            <a:off x="0" y="2758588"/>
            <a:ext cx="18288000" cy="9525"/>
          </a:xfrm>
          <a:prstGeom prst="rect">
            <a:avLst/>
          </a:prstGeom>
          <a:solidFill>
            <a:srgbClr val="242424"/>
          </a:solidFill>
        </p:spPr>
      </p:sp>
      <p:sp>
        <p:nvSpPr>
          <p:cNvPr name="TextBox 10" id="10"/>
          <p:cNvSpPr txBox="true"/>
          <p:nvPr/>
        </p:nvSpPr>
        <p:spPr>
          <a:xfrm rot="0">
            <a:off x="1028700" y="2958954"/>
            <a:ext cx="16230600" cy="5238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We are making improvements in the Privacy domain of electronic voting.</a:t>
            </a:r>
          </a:p>
        </p:txBody>
      </p:sp>
      <p:sp>
        <p:nvSpPr>
          <p:cNvPr name="TextBox 11" id="11"/>
          <p:cNvSpPr txBox="true"/>
          <p:nvPr/>
        </p:nvSpPr>
        <p:spPr>
          <a:xfrm rot="0">
            <a:off x="1028700" y="3792146"/>
            <a:ext cx="16230600" cy="5114925"/>
          </a:xfrm>
          <a:prstGeom prst="rect">
            <a:avLst/>
          </a:prstGeom>
        </p:spPr>
        <p:txBody>
          <a:bodyPr anchor="t" rtlCol="false" tIns="0" lIns="0" bIns="0" rIns="0">
            <a:spAutoFit/>
          </a:bodyPr>
          <a:lstStyle/>
          <a:p>
            <a:pPr algn="just" marL="647699" indent="-323850" lvl="1">
              <a:lnSpc>
                <a:spcPts val="4499"/>
              </a:lnSpc>
              <a:buFont typeface="Arial"/>
              <a:buChar char="•"/>
            </a:pPr>
            <a:r>
              <a:rPr lang="en-US" sz="2999">
                <a:solidFill>
                  <a:srgbClr val="000000"/>
                </a:solidFill>
                <a:latin typeface="Open Sauce SemiBold"/>
              </a:rPr>
              <a:t>Block Mining</a:t>
            </a:r>
          </a:p>
          <a:p>
            <a:pPr algn="just" marL="1295400" indent="-431800" lvl="2">
              <a:lnSpc>
                <a:spcPts val="4500"/>
              </a:lnSpc>
              <a:buFont typeface="Arial"/>
              <a:buChar char="•"/>
            </a:pPr>
            <a:r>
              <a:rPr lang="en-US" sz="2999">
                <a:solidFill>
                  <a:srgbClr val="000000"/>
                </a:solidFill>
                <a:latin typeface="Open Sauce SemiBold"/>
              </a:rPr>
              <a:t>The node will verify the signature of the transaction, later it will search for the Transaction's </a:t>
            </a:r>
            <a:r>
              <a:rPr lang="en-US" sz="2999">
                <a:solidFill>
                  <a:srgbClr val="000000"/>
                </a:solidFill>
                <a:latin typeface="Open Sauce SemiBold Bold Italics"/>
              </a:rPr>
              <a:t>Pvx</a:t>
            </a:r>
            <a:r>
              <a:rPr lang="en-US" sz="2999">
                <a:solidFill>
                  <a:srgbClr val="000000"/>
                </a:solidFill>
                <a:latin typeface="Open Sauce SemiBold Bold"/>
              </a:rPr>
              <a:t> </a:t>
            </a:r>
            <a:r>
              <a:rPr lang="en-US" sz="2999">
                <a:solidFill>
                  <a:srgbClr val="000000"/>
                </a:solidFill>
                <a:latin typeface="Open Sauce SemiBold"/>
              </a:rPr>
              <a:t>voter public key in its list of valid transactions.</a:t>
            </a:r>
          </a:p>
          <a:p>
            <a:pPr algn="just" marL="1295400" indent="-431800" lvl="2">
              <a:lnSpc>
                <a:spcPts val="4500"/>
              </a:lnSpc>
              <a:buFont typeface="Arial"/>
              <a:buChar char="•"/>
            </a:pPr>
            <a:r>
              <a:rPr lang="en-US" sz="2999">
                <a:solidFill>
                  <a:srgbClr val="000000"/>
                </a:solidFill>
                <a:latin typeface="Open Sauce SemiBold"/>
              </a:rPr>
              <a:t>The node will put the verified transactions in a queue. </a:t>
            </a:r>
          </a:p>
          <a:p>
            <a:pPr algn="just" marL="1295400" indent="-431800" lvl="2">
              <a:lnSpc>
                <a:spcPts val="4500"/>
              </a:lnSpc>
              <a:buFont typeface="Arial"/>
              <a:buChar char="•"/>
            </a:pPr>
            <a:r>
              <a:rPr lang="en-US" sz="3000">
                <a:solidFill>
                  <a:srgbClr val="000000"/>
                </a:solidFill>
                <a:latin typeface="Open Sans"/>
              </a:rPr>
              <a:t>Once a certain amount of transactions are gathered the node will combine them into a block storing only two information </a:t>
            </a:r>
            <a:r>
              <a:rPr lang="en-US" sz="3000">
                <a:solidFill>
                  <a:srgbClr val="000000"/>
                </a:solidFill>
                <a:latin typeface="Open Sans Bold Italics"/>
              </a:rPr>
              <a:t>{M, PRvx}</a:t>
            </a:r>
            <a:r>
              <a:rPr lang="en-US" sz="3000">
                <a:solidFill>
                  <a:srgbClr val="000000"/>
                </a:solidFill>
                <a:latin typeface="Open Sans"/>
              </a:rPr>
              <a:t> from a transaction along with a list of unordered voter's public keys {</a:t>
            </a:r>
            <a:r>
              <a:rPr lang="en-US" sz="3000">
                <a:solidFill>
                  <a:srgbClr val="000000"/>
                </a:solidFill>
                <a:latin typeface="Open Sans Bold Italics"/>
              </a:rPr>
              <a:t>Pvx</a:t>
            </a:r>
            <a:r>
              <a:rPr lang="en-US" sz="3000">
                <a:solidFill>
                  <a:srgbClr val="000000"/>
                </a:solidFill>
                <a:latin typeface="Open Sans Italics"/>
              </a:rPr>
              <a:t>i</a:t>
            </a:r>
            <a:r>
              <a:rPr lang="en-US" sz="3000">
                <a:solidFill>
                  <a:srgbClr val="000000"/>
                </a:solidFill>
                <a:latin typeface="Open Sans Bold Italics"/>
              </a:rPr>
              <a:t> | </a:t>
            </a:r>
            <a:r>
              <a:rPr lang="en-US" sz="3000">
                <a:solidFill>
                  <a:srgbClr val="000000"/>
                </a:solidFill>
                <a:latin typeface="Open Sans Italics"/>
              </a:rPr>
              <a:t>i ∈ Voters}</a:t>
            </a:r>
          </a:p>
          <a:p>
            <a:pPr algn="just" marL="1295400" indent="-431800" lvl="2">
              <a:lnSpc>
                <a:spcPts val="4500"/>
              </a:lnSpc>
              <a:buFont typeface="Arial"/>
              <a:buChar char="•"/>
            </a:pPr>
            <a:r>
              <a:rPr lang="en-US" sz="3000">
                <a:solidFill>
                  <a:srgbClr val="000000"/>
                </a:solidFill>
                <a:latin typeface="Open Sans"/>
              </a:rPr>
              <a:t>This will allow us to detach the actual public key while still providing verification.</a:t>
            </a:r>
          </a:p>
          <a:p>
            <a:pPr algn="just" marL="1295400" indent="-431800" lvl="2">
              <a:lnSpc>
                <a:spcPts val="4499"/>
              </a:lnSpc>
              <a:buFont typeface="Arial"/>
              <a:buChar char="•"/>
            </a:pPr>
            <a:r>
              <a:rPr lang="en-US" sz="3000">
                <a:solidFill>
                  <a:srgbClr val="000000"/>
                </a:solidFill>
                <a:latin typeface="Open Sans"/>
              </a:rPr>
              <a:t>When the block is mined the node will broadcast the block.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737818"/>
            <a:ext cx="16753174" cy="1371600"/>
          </a:xfrm>
          <a:prstGeom prst="rect">
            <a:avLst/>
          </a:prstGeom>
        </p:spPr>
        <p:txBody>
          <a:bodyPr anchor="t" rtlCol="false" tIns="0" lIns="0" bIns="0" rIns="0">
            <a:spAutoFit/>
          </a:bodyPr>
          <a:lstStyle/>
          <a:p>
            <a:pPr>
              <a:lnSpc>
                <a:spcPts val="10799"/>
              </a:lnSpc>
            </a:pPr>
            <a:r>
              <a:rPr lang="en-US" sz="8999">
                <a:solidFill>
                  <a:srgbClr val="242424"/>
                </a:solidFill>
                <a:latin typeface="Open Sauce SemiBold"/>
              </a:rPr>
              <a:t>Our Improved Design contd..</a:t>
            </a:r>
          </a:p>
        </p:txBody>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grpSp>
        <p:nvGrpSpPr>
          <p:cNvPr name="Group 5" id="5"/>
          <p:cNvGrpSpPr/>
          <p:nvPr/>
        </p:nvGrpSpPr>
        <p:grpSpPr>
          <a:xfrm rot="0">
            <a:off x="15515310" y="9581833"/>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8" id="8"/>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11/13</a:t>
            </a:r>
          </a:p>
        </p:txBody>
      </p:sp>
      <p:sp>
        <p:nvSpPr>
          <p:cNvPr name="AutoShape 9" id="9"/>
          <p:cNvSpPr/>
          <p:nvPr/>
        </p:nvSpPr>
        <p:spPr>
          <a:xfrm rot="0">
            <a:off x="0" y="2758588"/>
            <a:ext cx="18288000" cy="9525"/>
          </a:xfrm>
          <a:prstGeom prst="rect">
            <a:avLst/>
          </a:prstGeom>
          <a:solidFill>
            <a:srgbClr val="242424"/>
          </a:solidFill>
        </p:spPr>
      </p:sp>
      <p:sp>
        <p:nvSpPr>
          <p:cNvPr name="TextBox 10" id="10"/>
          <p:cNvSpPr txBox="true"/>
          <p:nvPr/>
        </p:nvSpPr>
        <p:spPr>
          <a:xfrm rot="0">
            <a:off x="1028700" y="2958954"/>
            <a:ext cx="16230600" cy="5238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We are making improvements in the Privacy domain of electronic voting.</a:t>
            </a:r>
          </a:p>
        </p:txBody>
      </p:sp>
      <p:sp>
        <p:nvSpPr>
          <p:cNvPr name="TextBox 11" id="11"/>
          <p:cNvSpPr txBox="true"/>
          <p:nvPr/>
        </p:nvSpPr>
        <p:spPr>
          <a:xfrm rot="0">
            <a:off x="1028700" y="3780038"/>
            <a:ext cx="16230600" cy="5124450"/>
          </a:xfrm>
          <a:prstGeom prst="rect">
            <a:avLst/>
          </a:prstGeom>
        </p:spPr>
        <p:txBody>
          <a:bodyPr anchor="t" rtlCol="false" tIns="0" lIns="0" bIns="0" rIns="0">
            <a:spAutoFit/>
          </a:bodyPr>
          <a:lstStyle/>
          <a:p>
            <a:pPr algn="just" marL="647700" indent="-323850" lvl="1">
              <a:lnSpc>
                <a:spcPts val="4500"/>
              </a:lnSpc>
              <a:buFont typeface="Arial"/>
              <a:buChar char="•"/>
            </a:pPr>
            <a:r>
              <a:rPr lang="en-US" sz="3000">
                <a:solidFill>
                  <a:srgbClr val="000000"/>
                </a:solidFill>
                <a:latin typeface="Open Sauce SemiBold"/>
              </a:rPr>
              <a:t>Receiving the Block</a:t>
            </a:r>
          </a:p>
          <a:p>
            <a:pPr algn="just" marL="1295400" indent="-431800" lvl="2">
              <a:lnSpc>
                <a:spcPts val="4500"/>
              </a:lnSpc>
              <a:buFont typeface="Arial"/>
              <a:buChar char="•"/>
            </a:pPr>
            <a:r>
              <a:rPr lang="en-US" sz="3000">
                <a:solidFill>
                  <a:srgbClr val="000000"/>
                </a:solidFill>
                <a:latin typeface="Open Sauce SemiBold"/>
              </a:rPr>
              <a:t>The node verifies the block and adds it to its ledger. It also removes the Public keys of the votes provided with the block as to prevent duplicate/multiple votes.</a:t>
            </a:r>
          </a:p>
          <a:p>
            <a:pPr algn="just" marL="647699" indent="-323850" lvl="1">
              <a:lnSpc>
                <a:spcPts val="4499"/>
              </a:lnSpc>
              <a:buFont typeface="Arial"/>
              <a:buChar char="•"/>
            </a:pPr>
            <a:r>
              <a:rPr lang="en-US" sz="2999">
                <a:solidFill>
                  <a:srgbClr val="000000"/>
                </a:solidFill>
                <a:latin typeface="Open Sauce SemiBold"/>
              </a:rPr>
              <a:t>Counting Phase</a:t>
            </a:r>
          </a:p>
          <a:p>
            <a:pPr algn="just" marL="1295400" indent="-431800" lvl="2">
              <a:lnSpc>
                <a:spcPts val="4500"/>
              </a:lnSpc>
              <a:buFont typeface="Arial"/>
              <a:buChar char="•"/>
            </a:pPr>
            <a:r>
              <a:rPr lang="en-US" sz="2999">
                <a:solidFill>
                  <a:srgbClr val="000000"/>
                </a:solidFill>
                <a:latin typeface="Open Sauce SemiBold"/>
              </a:rPr>
              <a:t>Once the election time is complete. The Election authority releases the Private key of the election.</a:t>
            </a:r>
          </a:p>
          <a:p>
            <a:pPr algn="just" marL="1295400" indent="-431800" lvl="2">
              <a:lnSpc>
                <a:spcPts val="4500"/>
              </a:lnSpc>
              <a:buFont typeface="Arial"/>
              <a:buChar char="•"/>
            </a:pPr>
            <a:r>
              <a:rPr lang="en-US" sz="3000">
                <a:solidFill>
                  <a:srgbClr val="000000"/>
                </a:solidFill>
                <a:latin typeface="Open Sans"/>
              </a:rPr>
              <a:t>The nodes can then compute the result of the election by decoding the votes using the private key.</a:t>
            </a:r>
          </a:p>
          <a:p>
            <a:pPr algn="just" marL="1295400" indent="-431800" lvl="2">
              <a:lnSpc>
                <a:spcPts val="4499"/>
              </a:lnSpc>
              <a:buFont typeface="Arial"/>
              <a:buChar char="•"/>
            </a:pPr>
            <a:r>
              <a:rPr lang="en-US" sz="3000">
                <a:solidFill>
                  <a:srgbClr val="000000"/>
                </a:solidFill>
                <a:latin typeface="Open Sans"/>
              </a:rPr>
              <a:t>Once the result is computed it is declared and verified by everyone else.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737818"/>
            <a:ext cx="16753174" cy="1371600"/>
          </a:xfrm>
          <a:prstGeom prst="rect">
            <a:avLst/>
          </a:prstGeom>
        </p:spPr>
        <p:txBody>
          <a:bodyPr anchor="t" rtlCol="false" tIns="0" lIns="0" bIns="0" rIns="0">
            <a:spAutoFit/>
          </a:bodyPr>
          <a:lstStyle/>
          <a:p>
            <a:pPr>
              <a:lnSpc>
                <a:spcPts val="10799"/>
              </a:lnSpc>
            </a:pPr>
            <a:r>
              <a:rPr lang="en-US" sz="8999">
                <a:solidFill>
                  <a:srgbClr val="242424"/>
                </a:solidFill>
                <a:latin typeface="Open Sauce SemiBold"/>
              </a:rPr>
              <a:t>Our Improved Design contd..</a:t>
            </a:r>
          </a:p>
        </p:txBody>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grpSp>
        <p:nvGrpSpPr>
          <p:cNvPr name="Group 5" id="5"/>
          <p:cNvGrpSpPr/>
          <p:nvPr/>
        </p:nvGrpSpPr>
        <p:grpSpPr>
          <a:xfrm rot="0">
            <a:off x="15515310" y="9581833"/>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8" id="8"/>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11/13</a:t>
            </a:r>
          </a:p>
        </p:txBody>
      </p:sp>
      <p:sp>
        <p:nvSpPr>
          <p:cNvPr name="AutoShape 9" id="9"/>
          <p:cNvSpPr/>
          <p:nvPr/>
        </p:nvSpPr>
        <p:spPr>
          <a:xfrm rot="0">
            <a:off x="0" y="2758588"/>
            <a:ext cx="18288000" cy="9525"/>
          </a:xfrm>
          <a:prstGeom prst="rect">
            <a:avLst/>
          </a:prstGeom>
          <a:solidFill>
            <a:srgbClr val="242424"/>
          </a:solidFill>
        </p:spPr>
      </p:sp>
      <p:sp>
        <p:nvSpPr>
          <p:cNvPr name="TextBox 10" id="10"/>
          <p:cNvSpPr txBox="true"/>
          <p:nvPr/>
        </p:nvSpPr>
        <p:spPr>
          <a:xfrm rot="0">
            <a:off x="1028700" y="2958954"/>
            <a:ext cx="16230600" cy="5238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How can Electoral commission keep the Private Key secure</a:t>
            </a:r>
          </a:p>
        </p:txBody>
      </p:sp>
      <p:sp>
        <p:nvSpPr>
          <p:cNvPr name="TextBox 11" id="11"/>
          <p:cNvSpPr txBox="true"/>
          <p:nvPr/>
        </p:nvSpPr>
        <p:spPr>
          <a:xfrm rot="0">
            <a:off x="1028700" y="3780038"/>
            <a:ext cx="16230600" cy="2838450"/>
          </a:xfrm>
          <a:prstGeom prst="rect">
            <a:avLst/>
          </a:prstGeom>
        </p:spPr>
        <p:txBody>
          <a:bodyPr anchor="t" rtlCol="false" tIns="0" lIns="0" bIns="0" rIns="0">
            <a:spAutoFit/>
          </a:bodyPr>
          <a:lstStyle/>
          <a:p>
            <a:pPr algn="just" marL="647700" indent="-323850" lvl="1">
              <a:lnSpc>
                <a:spcPts val="4500"/>
              </a:lnSpc>
              <a:buFont typeface="Arial"/>
              <a:buChar char="•"/>
            </a:pPr>
            <a:r>
              <a:rPr lang="en-US" sz="3000">
                <a:solidFill>
                  <a:srgbClr val="000000"/>
                </a:solidFill>
                <a:latin typeface="Open Sauce SemiBold"/>
              </a:rPr>
              <a:t>Using Key Splitting</a:t>
            </a:r>
          </a:p>
          <a:p>
            <a:pPr algn="just" marL="1295400" indent="-431800" lvl="2">
              <a:lnSpc>
                <a:spcPts val="4500"/>
              </a:lnSpc>
              <a:buFont typeface="Arial"/>
              <a:buChar char="•"/>
            </a:pPr>
            <a:r>
              <a:rPr lang="en-US" sz="3000">
                <a:solidFill>
                  <a:srgbClr val="000000"/>
                </a:solidFill>
                <a:latin typeface="Open Sauce SemiBold"/>
              </a:rPr>
              <a:t>The electoral commission can split the keys using the key splitting algorithm.</a:t>
            </a:r>
          </a:p>
          <a:p>
            <a:pPr algn="just" marL="1295400" indent="-431800" lvl="2">
              <a:lnSpc>
                <a:spcPts val="4500"/>
              </a:lnSpc>
              <a:buFont typeface="Arial"/>
              <a:buChar char="•"/>
            </a:pPr>
            <a:r>
              <a:rPr lang="en-US" sz="3000">
                <a:solidFill>
                  <a:srgbClr val="000000"/>
                </a:solidFill>
                <a:latin typeface="Open Sans"/>
              </a:rPr>
              <a:t>Then there must be at least </a:t>
            </a:r>
            <a:r>
              <a:rPr lang="en-US" sz="3000">
                <a:solidFill>
                  <a:srgbClr val="000000"/>
                </a:solidFill>
                <a:latin typeface="Open Sans Bold Italics"/>
              </a:rPr>
              <a:t>k</a:t>
            </a:r>
            <a:r>
              <a:rPr lang="en-US" sz="3000">
                <a:solidFill>
                  <a:srgbClr val="000000"/>
                </a:solidFill>
                <a:latin typeface="Open Sans"/>
              </a:rPr>
              <a:t> compromised sections out of </a:t>
            </a:r>
            <a:r>
              <a:rPr lang="en-US" sz="3000">
                <a:solidFill>
                  <a:srgbClr val="000000"/>
                </a:solidFill>
                <a:latin typeface="Open Sans Bold Italics"/>
              </a:rPr>
              <a:t>n</a:t>
            </a:r>
            <a:r>
              <a:rPr lang="en-US" sz="3000">
                <a:solidFill>
                  <a:srgbClr val="000000"/>
                </a:solidFill>
                <a:latin typeface="Open Sans"/>
              </a:rPr>
              <a:t> in order to reconstruct the key.</a:t>
            </a:r>
          </a:p>
          <a:p>
            <a:pPr algn="just" marL="1295400" indent="-431800" lvl="2">
              <a:lnSpc>
                <a:spcPts val="4499"/>
              </a:lnSpc>
              <a:buFont typeface="Arial"/>
              <a:buChar char="•"/>
            </a:pPr>
            <a:r>
              <a:rPr lang="en-US" sz="3000">
                <a:solidFill>
                  <a:srgbClr val="000000"/>
                </a:solidFill>
                <a:latin typeface="Open Sans"/>
              </a:rPr>
              <a:t>We can setup the whom to send the keys when setting up the election.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DAEdzgh9_Kk</dc:identifier>
  <dcterms:modified xsi:type="dcterms:W3CDTF">2011-08-01T06:04:30Z</dcterms:modified>
  <cp:revision>1</cp:revision>
  <dc:title>BTP Evaluation 2</dc:title>
</cp:coreProperties>
</file>