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ileron Regular" charset="1" panose="00000500000000000000"/>
      <p:regular r:id="rId10"/>
    </p:embeddedFont>
    <p:embeddedFont>
      <p:font typeface="Aileron Regular Bold" charset="1" panose="00000800000000000000"/>
      <p:regular r:id="rId11"/>
    </p:embeddedFont>
    <p:embeddedFont>
      <p:font typeface="Aileron Regular Italics" charset="1" panose="00000500000000000000"/>
      <p:regular r:id="rId12"/>
    </p:embeddedFont>
    <p:embeddedFont>
      <p:font typeface="Aileron Regular Bold Italics" charset="1" panose="00000800000000000000"/>
      <p:regular r:id="rId13"/>
    </p:embeddedFont>
    <p:embeddedFont>
      <p:font typeface="Arimo" charset="1" panose="020B0604020202020204"/>
      <p:regular r:id="rId14"/>
    </p:embeddedFont>
    <p:embeddedFont>
      <p:font typeface="Arimo Bold" charset="1" panose="020B0704020202020204"/>
      <p:regular r:id="rId15"/>
    </p:embeddedFont>
    <p:embeddedFont>
      <p:font typeface="Arimo Italics" charset="1" panose="020B0604020202090204"/>
      <p:regular r:id="rId16"/>
    </p:embeddedFont>
    <p:embeddedFont>
      <p:font typeface="Arimo Bold Italics" charset="1" panose="020B0704020202090204"/>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uce SemiBold" charset="1" panose="00000700000000000000"/>
      <p:regular r:id="rId26"/>
    </p:embeddedFont>
    <p:embeddedFont>
      <p:font typeface="Open Sauce SemiBold Bold" charset="1" panose="00000A00000000000000"/>
      <p:regular r:id="rId27"/>
    </p:embeddedFont>
    <p:embeddedFont>
      <p:font typeface="Open Sauce SemiBold Italics" charset="1" panose="00000700000000000000"/>
      <p:regular r:id="rId28"/>
    </p:embeddedFont>
    <p:embeddedFont>
      <p:font typeface="Open Sauce SemiBold Bold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 Id="rId3" Target="../media/image6.svg" Type="http://schemas.openxmlformats.org/officeDocument/2006/relationships/image"/><Relationship Id="rId4" Target="https://ieeexplore.ieee.org/document/9154116"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 Id="rId3" Target="../media/image6.svg" Type="http://schemas.openxmlformats.org/officeDocument/2006/relationships/image"/><Relationship Id="rId4" Target="https://ieeexplore.ieee.org/document/9154116" TargetMode="External" Type="http://schemas.openxmlformats.org/officeDocument/2006/relationships/hyperlink"/><Relationship Id="rId5"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AutoShape 2" id="2"/>
          <p:cNvSpPr/>
          <p:nvPr/>
        </p:nvSpPr>
        <p:spPr>
          <a:xfrm rot="0">
            <a:off x="0" y="0"/>
            <a:ext cx="18288000" cy="1055008"/>
          </a:xfrm>
          <a:prstGeom prst="rect">
            <a:avLst/>
          </a:prstGeom>
          <a:solidFill>
            <a:srgbClr val="F8F8F8"/>
          </a:solidFill>
        </p:spPr>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413932" y="410084"/>
            <a:ext cx="352901" cy="234840"/>
          </a:xfrm>
          <a:prstGeom prst="rect">
            <a:avLst/>
          </a:prstGeom>
        </p:spPr>
      </p:pic>
      <p:grpSp>
        <p:nvGrpSpPr>
          <p:cNvPr name="Group 6" id="6"/>
          <p:cNvGrpSpPr/>
          <p:nvPr/>
        </p:nvGrpSpPr>
        <p:grpSpPr>
          <a:xfrm rot="0">
            <a:off x="1028700" y="2333504"/>
            <a:ext cx="16230600" cy="5619992"/>
            <a:chOff x="0" y="0"/>
            <a:chExt cx="21640800" cy="7493323"/>
          </a:xfrm>
        </p:grpSpPr>
        <p:sp>
          <p:nvSpPr>
            <p:cNvPr name="TextBox 7" id="7"/>
            <p:cNvSpPr txBox="true"/>
            <p:nvPr/>
          </p:nvSpPr>
          <p:spPr>
            <a:xfrm rot="0">
              <a:off x="0" y="1209998"/>
              <a:ext cx="21640800" cy="6283325"/>
            </a:xfrm>
            <a:prstGeom prst="rect">
              <a:avLst/>
            </a:prstGeom>
          </p:spPr>
          <p:txBody>
            <a:bodyPr anchor="t" rtlCol="false" tIns="0" lIns="0" bIns="0" rIns="0">
              <a:spAutoFit/>
            </a:bodyPr>
            <a:lstStyle/>
            <a:p>
              <a:pPr>
                <a:lnSpc>
                  <a:spcPts val="12000"/>
                </a:lnSpc>
              </a:pPr>
              <a:r>
                <a:rPr lang="en-US" sz="12000" spc="-480">
                  <a:solidFill>
                    <a:srgbClr val="242424"/>
                  </a:solidFill>
                  <a:latin typeface="Open Sauce SemiBold"/>
                </a:rPr>
                <a:t>Building E-voting system using blockchain</a:t>
              </a:r>
            </a:p>
          </p:txBody>
        </p:sp>
        <p:sp>
          <p:nvSpPr>
            <p:cNvPr name="TextBox 8" id="8"/>
            <p:cNvSpPr txBox="true"/>
            <p:nvPr/>
          </p:nvSpPr>
          <p:spPr>
            <a:xfrm rot="0">
              <a:off x="0" y="-57150"/>
              <a:ext cx="13785760" cy="534670"/>
            </a:xfrm>
            <a:prstGeom prst="rect">
              <a:avLst/>
            </a:prstGeom>
          </p:spPr>
          <p:txBody>
            <a:bodyPr anchor="t" rtlCol="false" tIns="0" lIns="0" bIns="0" rIns="0">
              <a:spAutoFit/>
            </a:bodyPr>
            <a:lstStyle/>
            <a:p>
              <a:pPr>
                <a:lnSpc>
                  <a:spcPts val="3359"/>
                </a:lnSpc>
              </a:pPr>
            </a:p>
          </p:txBody>
        </p:sp>
      </p:grpSp>
      <p:grpSp>
        <p:nvGrpSpPr>
          <p:cNvPr name="Group 9" id="9"/>
          <p:cNvGrpSpPr/>
          <p:nvPr/>
        </p:nvGrpSpPr>
        <p:grpSpPr>
          <a:xfrm rot="0">
            <a:off x="15515310" y="9581833"/>
            <a:ext cx="2033416" cy="391160"/>
            <a:chOff x="0" y="0"/>
            <a:chExt cx="2711222" cy="521547"/>
          </a:xfrm>
        </p:grpSpPr>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11" id="11"/>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12" id="12"/>
          <p:cNvSpPr/>
          <p:nvPr/>
        </p:nvSpPr>
        <p:spPr>
          <a:xfrm rot="0">
            <a:off x="1223583" y="13154"/>
            <a:ext cx="9525" cy="1028700"/>
          </a:xfrm>
          <a:prstGeom prst="rect">
            <a:avLst/>
          </a:prstGeom>
          <a:solidFill>
            <a:srgbClr val="242424"/>
          </a:solidFill>
        </p:spPr>
      </p:sp>
      <p:sp>
        <p:nvSpPr>
          <p:cNvPr name="TextBox 13" id="13"/>
          <p:cNvSpPr txBox="true"/>
          <p:nvPr/>
        </p:nvSpPr>
        <p:spPr>
          <a:xfrm rot="0">
            <a:off x="16191129" y="362086"/>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1/13</a:t>
            </a:r>
          </a:p>
        </p:txBody>
      </p:sp>
      <p:sp>
        <p:nvSpPr>
          <p:cNvPr name="AutoShape 14" id="14"/>
          <p:cNvSpPr/>
          <p:nvPr/>
        </p:nvSpPr>
        <p:spPr>
          <a:xfrm rot="0">
            <a:off x="0" y="1055008"/>
            <a:ext cx="18288000" cy="9525"/>
          </a:xfrm>
          <a:prstGeom prst="rect">
            <a:avLst/>
          </a:prstGeom>
          <a:solidFill>
            <a:srgbClr val="242424"/>
          </a:solidFill>
        </p:spPr>
      </p:sp>
      <p:sp>
        <p:nvSpPr>
          <p:cNvPr name="TextBox 15" id="15"/>
          <p:cNvSpPr txBox="true"/>
          <p:nvPr/>
        </p:nvSpPr>
        <p:spPr>
          <a:xfrm rot="0">
            <a:off x="413932" y="9491662"/>
            <a:ext cx="13804260" cy="514350"/>
          </a:xfrm>
          <a:prstGeom prst="rect">
            <a:avLst/>
          </a:prstGeom>
        </p:spPr>
        <p:txBody>
          <a:bodyPr anchor="t" rtlCol="false" tIns="0" lIns="0" bIns="0" rIns="0">
            <a:spAutoFit/>
          </a:bodyPr>
          <a:lstStyle/>
          <a:p>
            <a:pPr algn="ctr">
              <a:lnSpc>
                <a:spcPts val="4200"/>
              </a:lnSpc>
            </a:pPr>
            <a:r>
              <a:rPr lang="en-US" sz="3000">
                <a:solidFill>
                  <a:srgbClr val="000000"/>
                </a:solidFill>
                <a:latin typeface="Open Sans"/>
              </a:rPr>
              <a:t>Ashutosh Chauhan | Vitthal Inani | Rajeev | Valluri Deepak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42568"/>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Our Plan</a:t>
            </a:r>
          </a:p>
        </p:txBody>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grpSp>
        <p:nvGrpSpPr>
          <p:cNvPr name="Group 5" id="5"/>
          <p:cNvGrpSpPr/>
          <p:nvPr/>
        </p:nvGrpSpPr>
        <p:grpSpPr>
          <a:xfrm rot="0">
            <a:off x="15515310" y="9581833"/>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10/13</a:t>
            </a:r>
          </a:p>
        </p:txBody>
      </p:sp>
      <p:grpSp>
        <p:nvGrpSpPr>
          <p:cNvPr name="Group 9" id="9"/>
          <p:cNvGrpSpPr/>
          <p:nvPr/>
        </p:nvGrpSpPr>
        <p:grpSpPr>
          <a:xfrm rot="0">
            <a:off x="1028700" y="4017548"/>
            <a:ext cx="16230600" cy="812800"/>
            <a:chOff x="0" y="0"/>
            <a:chExt cx="21640800" cy="1083733"/>
          </a:xfrm>
        </p:grpSpPr>
        <p:sp>
          <p:nvSpPr>
            <p:cNvPr name="TextBox 10" id="10"/>
            <p:cNvSpPr txBox="true"/>
            <p:nvPr/>
          </p:nvSpPr>
          <p:spPr>
            <a:xfrm rot="0">
              <a:off x="0" y="-66675"/>
              <a:ext cx="5890342"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Accessible</a:t>
              </a:r>
            </a:p>
          </p:txBody>
        </p:sp>
        <p:sp>
          <p:nvSpPr>
            <p:cNvPr name="TextBox 11" id="11"/>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The election should be accessible to each eligible individual and his/her vote should have equal worth.</a:t>
              </a:r>
            </a:p>
          </p:txBody>
        </p:sp>
      </p:grpSp>
      <p:grpSp>
        <p:nvGrpSpPr>
          <p:cNvPr name="Group 12" id="12"/>
          <p:cNvGrpSpPr/>
          <p:nvPr/>
        </p:nvGrpSpPr>
        <p:grpSpPr>
          <a:xfrm rot="0">
            <a:off x="1028700" y="5424324"/>
            <a:ext cx="16230600" cy="1250950"/>
            <a:chOff x="0" y="0"/>
            <a:chExt cx="21640800" cy="1667933"/>
          </a:xfrm>
        </p:grpSpPr>
        <p:sp>
          <p:nvSpPr>
            <p:cNvPr name="TextBox 13" id="13"/>
            <p:cNvSpPr txBox="true"/>
            <p:nvPr/>
          </p:nvSpPr>
          <p:spPr>
            <a:xfrm rot="0">
              <a:off x="0" y="-66675"/>
              <a:ext cx="5890342" cy="13874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Transparent &amp;</a:t>
              </a:r>
            </a:p>
            <a:p>
              <a:pPr>
                <a:lnSpc>
                  <a:spcPts val="4200"/>
                </a:lnSpc>
              </a:pPr>
              <a:r>
                <a:rPr lang="en-US" sz="3000">
                  <a:solidFill>
                    <a:srgbClr val="242424"/>
                  </a:solidFill>
                  <a:latin typeface="Open Sauce SemiBold"/>
                </a:rPr>
                <a:t>Verifiable</a:t>
              </a:r>
            </a:p>
          </p:txBody>
        </p:sp>
        <p:sp>
          <p:nvSpPr>
            <p:cNvPr name="TextBox 14" id="14"/>
            <p:cNvSpPr txBox="true"/>
            <p:nvPr/>
          </p:nvSpPr>
          <p:spPr>
            <a:xfrm rot="0">
              <a:off x="6969888" y="-57150"/>
              <a:ext cx="14670912" cy="1725083"/>
            </a:xfrm>
            <a:prstGeom prst="rect">
              <a:avLst/>
            </a:prstGeom>
          </p:spPr>
          <p:txBody>
            <a:bodyPr anchor="t" rtlCol="false" tIns="0" lIns="0" bIns="0" rIns="0">
              <a:spAutoFit/>
            </a:bodyPr>
            <a:lstStyle/>
            <a:p>
              <a:pPr>
                <a:lnSpc>
                  <a:spcPts val="3499"/>
                </a:lnSpc>
              </a:pPr>
              <a:r>
                <a:rPr lang="en-US" sz="2499">
                  <a:solidFill>
                    <a:srgbClr val="242424"/>
                  </a:solidFill>
                  <a:latin typeface="Arimo"/>
                </a:rPr>
                <a:t>The Voting System should be transparent hence providing the individual trust on the system as well as the Election Results. The system should also allow the users to check their casted vote for verification</a:t>
              </a:r>
            </a:p>
          </p:txBody>
        </p:sp>
      </p:grpSp>
      <p:grpSp>
        <p:nvGrpSpPr>
          <p:cNvPr name="Group 15" id="15"/>
          <p:cNvGrpSpPr/>
          <p:nvPr/>
        </p:nvGrpSpPr>
        <p:grpSpPr>
          <a:xfrm rot="0">
            <a:off x="1028700" y="7324136"/>
            <a:ext cx="16230600" cy="990600"/>
            <a:chOff x="0" y="0"/>
            <a:chExt cx="21640800" cy="1320800"/>
          </a:xfrm>
        </p:grpSpPr>
        <p:sp>
          <p:nvSpPr>
            <p:cNvPr name="TextBox 16" id="16"/>
            <p:cNvSpPr txBox="true"/>
            <p:nvPr/>
          </p:nvSpPr>
          <p:spPr>
            <a:xfrm rot="0">
              <a:off x="0" y="-66675"/>
              <a:ext cx="5890342" cy="13874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Integrity</a:t>
              </a:r>
            </a:p>
            <a:p>
              <a:pPr>
                <a:lnSpc>
                  <a:spcPts val="4200"/>
                </a:lnSpc>
              </a:pPr>
              <a:r>
                <a:rPr lang="en-US" sz="3000">
                  <a:solidFill>
                    <a:srgbClr val="242424"/>
                  </a:solidFill>
                  <a:latin typeface="Open Sauce SemiBold"/>
                </a:rPr>
                <a:t>(Tamperproof)</a:t>
              </a:r>
            </a:p>
          </p:txBody>
        </p:sp>
        <p:sp>
          <p:nvSpPr>
            <p:cNvPr name="TextBox 17" id="17"/>
            <p:cNvSpPr txBox="true"/>
            <p:nvPr/>
          </p:nvSpPr>
          <p:spPr>
            <a:xfrm rot="0">
              <a:off x="6969888" y="-57150"/>
              <a:ext cx="14670912" cy="1140883"/>
            </a:xfrm>
            <a:prstGeom prst="rect">
              <a:avLst/>
            </a:prstGeom>
          </p:spPr>
          <p:txBody>
            <a:bodyPr anchor="t" rtlCol="false" tIns="0" lIns="0" bIns="0" rIns="0">
              <a:spAutoFit/>
            </a:bodyPr>
            <a:lstStyle/>
            <a:p>
              <a:pPr>
                <a:lnSpc>
                  <a:spcPts val="3499"/>
                </a:lnSpc>
              </a:pPr>
              <a:r>
                <a:rPr lang="en-US" sz="2499">
                  <a:solidFill>
                    <a:srgbClr val="242424"/>
                  </a:solidFill>
                  <a:latin typeface="Arimo"/>
                </a:rPr>
                <a:t>The System should be resilient towards malpractices and attacks, hence providing security and trust to the individual.</a:t>
              </a:r>
            </a:p>
          </p:txBody>
        </p:sp>
      </p:grpSp>
      <p:sp>
        <p:nvSpPr>
          <p:cNvPr name="AutoShape 18" id="18"/>
          <p:cNvSpPr/>
          <p:nvPr/>
        </p:nvSpPr>
        <p:spPr>
          <a:xfrm rot="0">
            <a:off x="0" y="2758588"/>
            <a:ext cx="18288000" cy="9525"/>
          </a:xfrm>
          <a:prstGeom prst="rect">
            <a:avLst/>
          </a:prstGeom>
          <a:solidFill>
            <a:srgbClr val="242424"/>
          </a:solidFill>
        </p:spPr>
      </p:sp>
      <p:sp>
        <p:nvSpPr>
          <p:cNvPr name="TextBox 19" id="19"/>
          <p:cNvSpPr txBox="true"/>
          <p:nvPr/>
        </p:nvSpPr>
        <p:spPr>
          <a:xfrm rot="0">
            <a:off x="1028700" y="2958954"/>
            <a:ext cx="16230600" cy="5238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We wish to create a voting solution which preserves the core values of an Election.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AutoShape 2" id="2"/>
          <p:cNvSpPr/>
          <p:nvPr/>
        </p:nvSpPr>
        <p:spPr>
          <a:xfrm rot="0">
            <a:off x="4656319" y="2121495"/>
            <a:ext cx="13631681" cy="9525"/>
          </a:xfrm>
          <a:prstGeom prst="rect">
            <a:avLst/>
          </a:prstGeom>
          <a:solidFill>
            <a:srgbClr val="242424"/>
          </a:solidFill>
        </p:spPr>
      </p:sp>
      <p:pic>
        <p:nvPicPr>
          <p:cNvPr name="Picture 3" id="3"/>
          <p:cNvPicPr>
            <a:picLocks noChangeAspect="true"/>
          </p:cNvPicPr>
          <p:nvPr/>
        </p:nvPicPr>
        <p:blipFill>
          <a:blip r:embed="rId2"/>
          <a:srcRect l="37460" t="0" r="37460" b="0"/>
          <a:stretch>
            <a:fillRect/>
          </a:stretch>
        </p:blipFill>
        <p:spPr>
          <a:xfrm flipH="false" flipV="false" rot="0">
            <a:off x="0" y="-156539"/>
            <a:ext cx="4656319" cy="10443539"/>
          </a:xfrm>
          <a:prstGeom prst="rect">
            <a:avLst/>
          </a:prstGeom>
        </p:spPr>
      </p:pic>
      <p:sp>
        <p:nvSpPr>
          <p:cNvPr name="TextBox 4" id="4"/>
          <p:cNvSpPr txBox="true"/>
          <p:nvPr/>
        </p:nvSpPr>
        <p:spPr>
          <a:xfrm rot="0">
            <a:off x="5580304" y="358140"/>
            <a:ext cx="9292937" cy="1217295"/>
          </a:xfrm>
          <a:prstGeom prst="rect">
            <a:avLst/>
          </a:prstGeom>
        </p:spPr>
        <p:txBody>
          <a:bodyPr anchor="t" rtlCol="false" tIns="0" lIns="0" bIns="0" rIns="0">
            <a:spAutoFit/>
          </a:bodyPr>
          <a:lstStyle/>
          <a:p>
            <a:pPr>
              <a:lnSpc>
                <a:spcPts val="10080"/>
              </a:lnSpc>
            </a:pPr>
            <a:r>
              <a:rPr lang="en-US" sz="7200">
                <a:solidFill>
                  <a:srgbClr val="242424"/>
                </a:solidFill>
                <a:latin typeface="Open Sauce SemiBold"/>
              </a:rPr>
              <a:t>OUR PLAN</a:t>
            </a:r>
          </a:p>
        </p:txBody>
      </p:sp>
      <p:grpSp>
        <p:nvGrpSpPr>
          <p:cNvPr name="Group 5" id="5"/>
          <p:cNvGrpSpPr/>
          <p:nvPr/>
        </p:nvGrpSpPr>
        <p:grpSpPr>
          <a:xfrm rot="0">
            <a:off x="5580304" y="2433142"/>
            <a:ext cx="12181524" cy="464790"/>
            <a:chOff x="0" y="0"/>
            <a:chExt cx="16242032" cy="619720"/>
          </a:xfrm>
        </p:grpSpPr>
        <p:sp>
          <p:nvSpPr>
            <p:cNvPr name="TextBox 6" id="6"/>
            <p:cNvSpPr txBox="true"/>
            <p:nvPr/>
          </p:nvSpPr>
          <p:spPr>
            <a:xfrm rot="0">
              <a:off x="0" y="-66675"/>
              <a:ext cx="6276089" cy="674501"/>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Blockchain Platform</a:t>
              </a:r>
            </a:p>
          </p:txBody>
        </p:sp>
        <p:sp>
          <p:nvSpPr>
            <p:cNvPr name="TextBox 7" id="7"/>
            <p:cNvSpPr txBox="true"/>
            <p:nvPr/>
          </p:nvSpPr>
          <p:spPr>
            <a:xfrm rot="0">
              <a:off x="7242606" y="-34542"/>
              <a:ext cx="8999426" cy="654262"/>
            </a:xfrm>
            <a:prstGeom prst="rect">
              <a:avLst/>
            </a:prstGeom>
          </p:spPr>
          <p:txBody>
            <a:bodyPr anchor="t" rtlCol="false" tIns="0" lIns="0" bIns="0" rIns="0">
              <a:spAutoFit/>
            </a:bodyPr>
            <a:lstStyle/>
            <a:p>
              <a:pPr algn="l" marL="0" indent="0" lvl="0">
                <a:lnSpc>
                  <a:spcPts val="4060"/>
                </a:lnSpc>
                <a:spcBef>
                  <a:spcPct val="0"/>
                </a:spcBef>
              </a:pPr>
              <a:r>
                <a:rPr lang="en-US" sz="2900">
                  <a:solidFill>
                    <a:srgbClr val="242424"/>
                  </a:solidFill>
                  <a:latin typeface="Arimo"/>
                </a:rPr>
                <a:t>Ethereum, Hyperledger, IBM Blockchain</a:t>
              </a:r>
            </a:p>
          </p:txBody>
        </p:sp>
      </p:grpSp>
      <p:sp>
        <p:nvSpPr>
          <p:cNvPr name="AutoShape 8" id="8"/>
          <p:cNvSpPr/>
          <p:nvPr/>
        </p:nvSpPr>
        <p:spPr>
          <a:xfrm rot="0">
            <a:off x="4656319" y="3309375"/>
            <a:ext cx="13631681" cy="9525"/>
          </a:xfrm>
          <a:prstGeom prst="rect">
            <a:avLst/>
          </a:prstGeom>
          <a:solidFill>
            <a:srgbClr val="242424"/>
          </a:solidFill>
        </p:spPr>
      </p:sp>
      <p:sp>
        <p:nvSpPr>
          <p:cNvPr name="AutoShape 9" id="9"/>
          <p:cNvSpPr/>
          <p:nvPr/>
        </p:nvSpPr>
        <p:spPr>
          <a:xfrm rot="0">
            <a:off x="4656319" y="4497255"/>
            <a:ext cx="13631681" cy="9525"/>
          </a:xfrm>
          <a:prstGeom prst="rect">
            <a:avLst/>
          </a:prstGeom>
          <a:solidFill>
            <a:srgbClr val="242424"/>
          </a:solidFill>
        </p:spPr>
      </p:sp>
      <p:sp>
        <p:nvSpPr>
          <p:cNvPr name="AutoShape 10" id="10"/>
          <p:cNvSpPr/>
          <p:nvPr/>
        </p:nvSpPr>
        <p:spPr>
          <a:xfrm rot="0">
            <a:off x="4656319" y="9248775"/>
            <a:ext cx="13631681" cy="9525"/>
          </a:xfrm>
          <a:prstGeom prst="rect">
            <a:avLst/>
          </a:prstGeom>
          <a:solidFill>
            <a:srgbClr val="242424"/>
          </a:solidFill>
        </p:spPr>
      </p:sp>
      <p:sp>
        <p:nvSpPr>
          <p:cNvPr name="AutoShape 11" id="11"/>
          <p:cNvSpPr/>
          <p:nvPr/>
        </p:nvSpPr>
        <p:spPr>
          <a:xfrm rot="0">
            <a:off x="15065711" y="9263062"/>
            <a:ext cx="9525" cy="1028700"/>
          </a:xfrm>
          <a:prstGeom prst="rect">
            <a:avLst/>
          </a:prstGeom>
          <a:solidFill>
            <a:srgbClr val="242424"/>
          </a:solidFill>
        </p:spPr>
      </p:sp>
      <p:grpSp>
        <p:nvGrpSpPr>
          <p:cNvPr name="Group 12" id="12"/>
          <p:cNvGrpSpPr/>
          <p:nvPr/>
        </p:nvGrpSpPr>
        <p:grpSpPr>
          <a:xfrm rot="0">
            <a:off x="15515310" y="9581833"/>
            <a:ext cx="2033416" cy="391160"/>
            <a:chOff x="0" y="0"/>
            <a:chExt cx="2711222" cy="521547"/>
          </a:xfrm>
        </p:grpSpPr>
        <p:pic>
          <p:nvPicPr>
            <p:cNvPr name="Picture 13" id="1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2221462" y="97817"/>
              <a:ext cx="489760" cy="325913"/>
            </a:xfrm>
            <a:prstGeom prst="rect">
              <a:avLst/>
            </a:prstGeom>
          </p:spPr>
        </p:pic>
        <p:sp>
          <p:nvSpPr>
            <p:cNvPr name="TextBox 14" id="14"/>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15" id="15"/>
          <p:cNvSpPr txBox="true"/>
          <p:nvPr/>
        </p:nvSpPr>
        <p:spPr>
          <a:xfrm rot="0">
            <a:off x="5580304"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11/13</a:t>
            </a:r>
          </a:p>
        </p:txBody>
      </p:sp>
      <p:grpSp>
        <p:nvGrpSpPr>
          <p:cNvPr name="Group 16" id="16"/>
          <p:cNvGrpSpPr/>
          <p:nvPr/>
        </p:nvGrpSpPr>
        <p:grpSpPr>
          <a:xfrm rot="0">
            <a:off x="5580304" y="3613917"/>
            <a:ext cx="12181524" cy="464790"/>
            <a:chOff x="0" y="0"/>
            <a:chExt cx="16242032" cy="619720"/>
          </a:xfrm>
        </p:grpSpPr>
        <p:sp>
          <p:nvSpPr>
            <p:cNvPr name="TextBox 17" id="17"/>
            <p:cNvSpPr txBox="true"/>
            <p:nvPr/>
          </p:nvSpPr>
          <p:spPr>
            <a:xfrm rot="0">
              <a:off x="0" y="-66675"/>
              <a:ext cx="6276089" cy="674501"/>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Blockchain Type</a:t>
              </a:r>
            </a:p>
          </p:txBody>
        </p:sp>
        <p:sp>
          <p:nvSpPr>
            <p:cNvPr name="TextBox 18" id="18"/>
            <p:cNvSpPr txBox="true"/>
            <p:nvPr/>
          </p:nvSpPr>
          <p:spPr>
            <a:xfrm rot="0">
              <a:off x="7242606" y="-34542"/>
              <a:ext cx="8999426" cy="654262"/>
            </a:xfrm>
            <a:prstGeom prst="rect">
              <a:avLst/>
            </a:prstGeom>
          </p:spPr>
          <p:txBody>
            <a:bodyPr anchor="t" rtlCol="false" tIns="0" lIns="0" bIns="0" rIns="0">
              <a:spAutoFit/>
            </a:bodyPr>
            <a:lstStyle/>
            <a:p>
              <a:pPr algn="l" marL="0" indent="0" lvl="0">
                <a:lnSpc>
                  <a:spcPts val="4060"/>
                </a:lnSpc>
                <a:spcBef>
                  <a:spcPct val="0"/>
                </a:spcBef>
              </a:pPr>
              <a:r>
                <a:rPr lang="en-US" sz="2900">
                  <a:solidFill>
                    <a:srgbClr val="242424"/>
                  </a:solidFill>
                  <a:latin typeface="Arimo"/>
                </a:rPr>
                <a:t>Public, Permissioned, Flexible</a:t>
              </a:r>
            </a:p>
          </p:txBody>
        </p:sp>
      </p:grpSp>
      <p:sp>
        <p:nvSpPr>
          <p:cNvPr name="TextBox 19" id="19"/>
          <p:cNvSpPr txBox="true"/>
          <p:nvPr/>
        </p:nvSpPr>
        <p:spPr>
          <a:xfrm rot="0">
            <a:off x="5580304" y="4998556"/>
            <a:ext cx="11678996" cy="1861738"/>
          </a:xfrm>
          <a:prstGeom prst="rect">
            <a:avLst/>
          </a:prstGeom>
        </p:spPr>
        <p:txBody>
          <a:bodyPr anchor="t" rtlCol="false" tIns="0" lIns="0" bIns="0" rIns="0">
            <a:spAutoFit/>
          </a:bodyPr>
          <a:lstStyle/>
          <a:p>
            <a:pPr>
              <a:lnSpc>
                <a:spcPts val="5009"/>
              </a:lnSpc>
            </a:pPr>
            <a:r>
              <a:rPr lang="en-US" sz="3578">
                <a:solidFill>
                  <a:srgbClr val="000000"/>
                </a:solidFill>
                <a:latin typeface="Open Sans"/>
              </a:rPr>
              <a:t>We plan to Implement all three core values i.e. Accessibility, Transparency and Integrity with our solution. </a:t>
            </a:r>
          </a:p>
        </p:txBody>
      </p:sp>
      <p:sp>
        <p:nvSpPr>
          <p:cNvPr name="TextBox 20" id="20"/>
          <p:cNvSpPr txBox="true"/>
          <p:nvPr/>
        </p:nvSpPr>
        <p:spPr>
          <a:xfrm rot="0">
            <a:off x="5580304" y="7426208"/>
            <a:ext cx="11678996" cy="1180465"/>
          </a:xfrm>
          <a:prstGeom prst="rect">
            <a:avLst/>
          </a:prstGeom>
        </p:spPr>
        <p:txBody>
          <a:bodyPr anchor="t" rtlCol="false" tIns="0" lIns="0" bIns="0" rIns="0">
            <a:spAutoFit/>
          </a:bodyPr>
          <a:lstStyle/>
          <a:p>
            <a:pPr>
              <a:lnSpc>
                <a:spcPts val="4759"/>
              </a:lnSpc>
            </a:pPr>
            <a:r>
              <a:rPr lang="en-US" sz="3400">
                <a:solidFill>
                  <a:srgbClr val="000000"/>
                </a:solidFill>
                <a:latin typeface="Open Sans Light"/>
              </a:rPr>
              <a:t>We are currently in process of selecting a blockchain platform which meets our requirements and is performant.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grpSp>
        <p:nvGrpSpPr>
          <p:cNvPr name="Group 2" id="2"/>
          <p:cNvGrpSpPr/>
          <p:nvPr/>
        </p:nvGrpSpPr>
        <p:grpSpPr>
          <a:xfrm rot="0">
            <a:off x="1028700" y="1292257"/>
            <a:ext cx="16230600" cy="5040170"/>
            <a:chOff x="0" y="0"/>
            <a:chExt cx="21640800" cy="6720227"/>
          </a:xfrm>
        </p:grpSpPr>
        <p:sp>
          <p:nvSpPr>
            <p:cNvPr name="TextBox 3" id="3"/>
            <p:cNvSpPr txBox="true"/>
            <p:nvPr/>
          </p:nvSpPr>
          <p:spPr>
            <a:xfrm rot="0">
              <a:off x="0" y="9525"/>
              <a:ext cx="21640800" cy="209867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References</a:t>
              </a:r>
            </a:p>
          </p:txBody>
        </p:sp>
        <p:sp>
          <p:nvSpPr>
            <p:cNvPr name="TextBox 4" id="4"/>
            <p:cNvSpPr txBox="true"/>
            <p:nvPr/>
          </p:nvSpPr>
          <p:spPr>
            <a:xfrm rot="0">
              <a:off x="0" y="2574397"/>
              <a:ext cx="21041238" cy="4145830"/>
            </a:xfrm>
            <a:prstGeom prst="rect">
              <a:avLst/>
            </a:prstGeom>
          </p:spPr>
          <p:txBody>
            <a:bodyPr anchor="t" rtlCol="false" tIns="0" lIns="0" bIns="0" rIns="0">
              <a:spAutoFit/>
            </a:bodyPr>
            <a:lstStyle/>
            <a:p>
              <a:pPr marL="496571" indent="-248285" lvl="1">
                <a:lnSpc>
                  <a:spcPts val="3220"/>
                </a:lnSpc>
                <a:buFont typeface="Arial"/>
                <a:buChar char="•"/>
              </a:pPr>
              <a:r>
                <a:rPr lang="en-US" sz="2300" u="sng">
                  <a:solidFill>
                    <a:srgbClr val="242424"/>
                  </a:solidFill>
                  <a:latin typeface="Arimo"/>
                </a:rPr>
                <a:t>Kaudare, A., Hazra, </a:t>
              </a:r>
              <a:r>
                <a:rPr lang="en-US" sz="2300" u="sng">
                  <a:solidFill>
                    <a:srgbClr val="242424"/>
                  </a:solidFill>
                  <a:latin typeface="Arimo"/>
                </a:rPr>
                <a:t>M., Shelar, A., &amp; Sabnis, M. (2020). Implementing Electronic Voting System With Blockchain Technology. 2020 International Conference for Emerging Technology (INCET) </a:t>
              </a:r>
              <a:r>
                <a:rPr lang="en-US" sz="2300" u="sng">
                  <a:solidFill>
                    <a:srgbClr val="242424"/>
                  </a:solidFill>
                  <a:latin typeface="Arimo Bold"/>
                </a:rPr>
                <a:t>doi</a:t>
              </a:r>
              <a:r>
                <a:rPr lang="en-US" sz="2300" u="sng">
                  <a:solidFill>
                    <a:srgbClr val="242424"/>
                  </a:solidFill>
                  <a:latin typeface="Arimo"/>
                </a:rPr>
                <a:t>:10.1109/incet49848.2020.9154116</a:t>
              </a:r>
            </a:p>
            <a:p>
              <a:pPr marL="496571" indent="-248285" lvl="1">
                <a:lnSpc>
                  <a:spcPts val="4761"/>
                </a:lnSpc>
                <a:buFont typeface="Arial"/>
                <a:buChar char="•"/>
              </a:pPr>
              <a:r>
                <a:rPr lang="en-US" sz="2300" u="sng">
                  <a:solidFill>
                    <a:srgbClr val="242424"/>
                  </a:solidFill>
                  <a:latin typeface="Arimo"/>
                </a:rPr>
                <a:t>Ong Kang Yi, Debashish Das. Block Chain Technology for Electronic Voting </a:t>
              </a:r>
              <a:r>
                <a:rPr lang="en-US" sz="2300" u="sng">
                  <a:solidFill>
                    <a:srgbClr val="242424"/>
                  </a:solidFill>
                  <a:latin typeface="Arimo Bold"/>
                </a:rPr>
                <a:t>doi</a:t>
              </a:r>
              <a:r>
                <a:rPr lang="en-US" sz="2300" u="sng">
                  <a:solidFill>
                    <a:srgbClr val="242424"/>
                  </a:solidFill>
                  <a:latin typeface="Arimo"/>
                </a:rPr>
                <a:t>: /10.31838/jcr.07.03.22</a:t>
              </a:r>
            </a:p>
            <a:p>
              <a:pPr marL="496571" indent="-248285" lvl="1">
                <a:lnSpc>
                  <a:spcPts val="4761"/>
                </a:lnSpc>
                <a:buFont typeface="Arial"/>
                <a:buChar char="•"/>
              </a:pPr>
              <a:r>
                <a:rPr lang="en-US" sz="2300" u="sng">
                  <a:solidFill>
                    <a:srgbClr val="242424"/>
                  </a:solidFill>
                  <a:latin typeface="Arimo"/>
                </a:rPr>
                <a:t>https://github.com/IBM/evote</a:t>
              </a:r>
            </a:p>
            <a:p>
              <a:pPr marL="496571" indent="-248285" lvl="1">
                <a:lnSpc>
                  <a:spcPts val="4761"/>
                </a:lnSpc>
                <a:buFont typeface="Arial"/>
                <a:buChar char="•"/>
              </a:pPr>
              <a:r>
                <a:rPr lang="en-US" sz="2300" u="sng">
                  <a:solidFill>
                    <a:srgbClr val="242424"/>
                  </a:solidFill>
                  <a:latin typeface="Arimo"/>
                </a:rPr>
                <a:t>https://developer.ibm.com/patterns/category/blockchain/</a:t>
              </a:r>
            </a:p>
            <a:p>
              <a:pPr marL="496570" indent="-248285" lvl="1">
                <a:lnSpc>
                  <a:spcPts val="4761"/>
                </a:lnSpc>
                <a:buFont typeface="Arial"/>
                <a:buChar char="•"/>
              </a:pPr>
              <a:r>
                <a:rPr lang="en-US" sz="2300" u="sng">
                  <a:solidFill>
                    <a:srgbClr val="242424"/>
                  </a:solidFill>
                  <a:latin typeface="Arimo"/>
                </a:rPr>
                <a:t>http://hyperledger-fabric.readthedocs.io/en/latest/</a:t>
              </a:r>
            </a:p>
          </p:txBody>
        </p:sp>
      </p:grpSp>
      <p:sp>
        <p:nvSpPr>
          <p:cNvPr name="AutoShape 5" id="5"/>
          <p:cNvSpPr/>
          <p:nvPr/>
        </p:nvSpPr>
        <p:spPr>
          <a:xfrm rot="0">
            <a:off x="0" y="9258300"/>
            <a:ext cx="18288000" cy="9525"/>
          </a:xfrm>
          <a:prstGeom prst="rect">
            <a:avLst/>
          </a:prstGeom>
          <a:solidFill>
            <a:srgbClr val="242424"/>
          </a:solidFill>
        </p:spPr>
      </p:sp>
      <p:sp>
        <p:nvSpPr>
          <p:cNvPr name="AutoShape 6" id="6"/>
          <p:cNvSpPr/>
          <p:nvPr/>
        </p:nvSpPr>
        <p:spPr>
          <a:xfrm rot="0">
            <a:off x="15065711" y="9263062"/>
            <a:ext cx="9525" cy="1028700"/>
          </a:xfrm>
          <a:prstGeom prst="rect">
            <a:avLst/>
          </a:prstGeom>
          <a:solidFill>
            <a:srgbClr val="242424"/>
          </a:solidFill>
        </p:spPr>
      </p:sp>
      <p:grpSp>
        <p:nvGrpSpPr>
          <p:cNvPr name="Group 7" id="7"/>
          <p:cNvGrpSpPr/>
          <p:nvPr/>
        </p:nvGrpSpPr>
        <p:grpSpPr>
          <a:xfrm rot="0">
            <a:off x="15515310" y="9581833"/>
            <a:ext cx="2033416" cy="391160"/>
            <a:chOff x="0" y="0"/>
            <a:chExt cx="2711222" cy="521547"/>
          </a:xfrm>
        </p:grpSpPr>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9" id="9"/>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10" id="10"/>
          <p:cNvSpPr txBox="true"/>
          <p:nvPr/>
        </p:nvSpPr>
        <p:spPr>
          <a:xfrm rot="0">
            <a:off x="1028700" y="9611995"/>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12/13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sp>
        <p:nvSpPr>
          <p:cNvPr name="AutoShape 2" id="2"/>
          <p:cNvSpPr/>
          <p:nvPr/>
        </p:nvSpPr>
        <p:spPr>
          <a:xfrm rot="0">
            <a:off x="0" y="0"/>
            <a:ext cx="18288000" cy="1055008"/>
          </a:xfrm>
          <a:prstGeom prst="rect">
            <a:avLst/>
          </a:prstGeom>
          <a:solidFill>
            <a:srgbClr val="F8F8F8"/>
          </a:solidFill>
        </p:spPr>
      </p:sp>
      <p:sp>
        <p:nvSpPr>
          <p:cNvPr name="AutoShape 3" id="3"/>
          <p:cNvSpPr/>
          <p:nvPr/>
        </p:nvSpPr>
        <p:spPr>
          <a:xfrm rot="0">
            <a:off x="0" y="9258300"/>
            <a:ext cx="18288000" cy="9525"/>
          </a:xfrm>
          <a:prstGeom prst="rect">
            <a:avLst/>
          </a:prstGeom>
          <a:solidFill>
            <a:srgbClr val="242424"/>
          </a:solidFill>
        </p:spPr>
      </p:sp>
      <p:sp>
        <p:nvSpPr>
          <p:cNvPr name="AutoShape 4" id="4"/>
          <p:cNvSpPr/>
          <p:nvPr/>
        </p:nvSpPr>
        <p:spPr>
          <a:xfrm rot="0">
            <a:off x="15065711" y="9263062"/>
            <a:ext cx="9525" cy="1028700"/>
          </a:xfrm>
          <a:prstGeom prst="rect">
            <a:avLst/>
          </a:prstGeom>
          <a:solidFill>
            <a:srgbClr val="242424"/>
          </a:solidFill>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false" flipV="false" rot="0">
            <a:off x="413932" y="410084"/>
            <a:ext cx="352901" cy="234840"/>
          </a:xfrm>
          <a:prstGeom prst="rect">
            <a:avLst/>
          </a:prstGeom>
        </p:spPr>
      </p:pic>
      <p:sp>
        <p:nvSpPr>
          <p:cNvPr name="AutoShape 6" id="6"/>
          <p:cNvSpPr/>
          <p:nvPr/>
        </p:nvSpPr>
        <p:spPr>
          <a:xfrm rot="0">
            <a:off x="1223583" y="13154"/>
            <a:ext cx="9525" cy="1028700"/>
          </a:xfrm>
          <a:prstGeom prst="rect">
            <a:avLst/>
          </a:prstGeom>
          <a:solidFill>
            <a:srgbClr val="242424"/>
          </a:solidFill>
        </p:spPr>
      </p:sp>
      <p:sp>
        <p:nvSpPr>
          <p:cNvPr name="TextBox 7" id="7"/>
          <p:cNvSpPr txBox="true"/>
          <p:nvPr/>
        </p:nvSpPr>
        <p:spPr>
          <a:xfrm rot="0">
            <a:off x="16191129" y="961199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13/13</a:t>
            </a:r>
          </a:p>
        </p:txBody>
      </p:sp>
      <p:sp>
        <p:nvSpPr>
          <p:cNvPr name="AutoShape 8" id="8"/>
          <p:cNvSpPr/>
          <p:nvPr/>
        </p:nvSpPr>
        <p:spPr>
          <a:xfrm rot="0">
            <a:off x="0" y="1055008"/>
            <a:ext cx="18288000" cy="9525"/>
          </a:xfrm>
          <a:prstGeom prst="rect">
            <a:avLst/>
          </a:prstGeom>
          <a:solidFill>
            <a:srgbClr val="242424"/>
          </a:solidFill>
        </p:spPr>
      </p:sp>
      <p:grpSp>
        <p:nvGrpSpPr>
          <p:cNvPr name="Group 9" id="9"/>
          <p:cNvGrpSpPr/>
          <p:nvPr/>
        </p:nvGrpSpPr>
        <p:grpSpPr>
          <a:xfrm rot="0">
            <a:off x="1028700" y="4051924"/>
            <a:ext cx="8115300" cy="2183152"/>
            <a:chOff x="0" y="0"/>
            <a:chExt cx="10820400" cy="2910869"/>
          </a:xfrm>
        </p:grpSpPr>
        <p:sp>
          <p:nvSpPr>
            <p:cNvPr name="TextBox 10" id="10"/>
            <p:cNvSpPr txBox="true"/>
            <p:nvPr/>
          </p:nvSpPr>
          <p:spPr>
            <a:xfrm rot="0">
              <a:off x="0" y="9525"/>
              <a:ext cx="10820400" cy="209867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Thank You</a:t>
              </a:r>
            </a:p>
          </p:txBody>
        </p:sp>
        <p:sp>
          <p:nvSpPr>
            <p:cNvPr name="TextBox 11" id="11"/>
            <p:cNvSpPr txBox="true"/>
            <p:nvPr/>
          </p:nvSpPr>
          <p:spPr>
            <a:xfrm rot="0">
              <a:off x="0" y="2269096"/>
              <a:ext cx="10820400" cy="641773"/>
            </a:xfrm>
            <a:prstGeom prst="rect">
              <a:avLst/>
            </a:prstGeom>
          </p:spPr>
          <p:txBody>
            <a:bodyPr anchor="t" rtlCol="false" tIns="0" lIns="0" bIns="0" rIns="0">
              <a:spAutoFit/>
            </a:bodyPr>
            <a:lstStyle/>
            <a:p>
              <a:pPr>
                <a:lnSpc>
                  <a:spcPts val="3919"/>
                </a:lnSpc>
              </a:pPr>
              <a:r>
                <a:rPr lang="en-US" sz="2800">
                  <a:solidFill>
                    <a:srgbClr val="242424"/>
                  </a:solidFill>
                  <a:latin typeface="Arimo"/>
                </a:rPr>
                <a:t>We mean it.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0" y="5468080"/>
            <a:ext cx="18288000" cy="9525"/>
          </a:xfrm>
          <a:prstGeom prst="rect">
            <a:avLst/>
          </a:prstGeom>
          <a:solidFill>
            <a:srgbClr val="242424"/>
          </a:solidFill>
        </p:spPr>
      </p:sp>
      <p:sp>
        <p:nvSpPr>
          <p:cNvPr name="AutoShape 3" id="3"/>
          <p:cNvSpPr/>
          <p:nvPr/>
        </p:nvSpPr>
        <p:spPr>
          <a:xfrm rot="0">
            <a:off x="14268160" y="5468080"/>
            <a:ext cx="9525" cy="5618257"/>
          </a:xfrm>
          <a:prstGeom prst="rect">
            <a:avLst/>
          </a:prstGeom>
          <a:solidFill>
            <a:srgbClr val="242424"/>
          </a:solidFill>
        </p:spPr>
      </p:sp>
      <p:grpSp>
        <p:nvGrpSpPr>
          <p:cNvPr name="Group 4" id="4"/>
          <p:cNvGrpSpPr/>
          <p:nvPr/>
        </p:nvGrpSpPr>
        <p:grpSpPr>
          <a:xfrm rot="0">
            <a:off x="15225884" y="8867140"/>
            <a:ext cx="2033416" cy="391160"/>
            <a:chOff x="0" y="0"/>
            <a:chExt cx="2711222" cy="521547"/>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6" id="6"/>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7" id="7"/>
          <p:cNvSpPr txBox="true"/>
          <p:nvPr/>
        </p:nvSpPr>
        <p:spPr>
          <a:xfrm rot="0">
            <a:off x="15901703" y="98107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2/13</a:t>
            </a:r>
          </a:p>
        </p:txBody>
      </p:sp>
      <p:sp>
        <p:nvSpPr>
          <p:cNvPr name="TextBox 8" id="8"/>
          <p:cNvSpPr txBox="true"/>
          <p:nvPr/>
        </p:nvSpPr>
        <p:spPr>
          <a:xfrm rot="0">
            <a:off x="1028700" y="702650"/>
            <a:ext cx="13939851" cy="3667125"/>
          </a:xfrm>
          <a:prstGeom prst="rect">
            <a:avLst/>
          </a:prstGeom>
        </p:spPr>
        <p:txBody>
          <a:bodyPr anchor="t" rtlCol="false" tIns="0" lIns="0" bIns="0" rIns="0">
            <a:spAutoFit/>
          </a:bodyPr>
          <a:lstStyle/>
          <a:p>
            <a:pPr>
              <a:lnSpc>
                <a:spcPts val="14400"/>
              </a:lnSpc>
            </a:pPr>
            <a:r>
              <a:rPr lang="en-US" sz="12000">
                <a:solidFill>
                  <a:srgbClr val="242424"/>
                </a:solidFill>
                <a:latin typeface="Open Sauce SemiBold"/>
              </a:rPr>
              <a:t>Problem Statement</a:t>
            </a:r>
          </a:p>
        </p:txBody>
      </p:sp>
      <p:sp>
        <p:nvSpPr>
          <p:cNvPr name="TextBox 9" id="9"/>
          <p:cNvSpPr txBox="true"/>
          <p:nvPr/>
        </p:nvSpPr>
        <p:spPr>
          <a:xfrm rot="0">
            <a:off x="1028700" y="5866638"/>
            <a:ext cx="9917564" cy="26670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242424"/>
                </a:solidFill>
                <a:latin typeface="Arimo"/>
              </a:rPr>
              <a:t>Voting should be very secure with a decentralised server</a:t>
            </a:r>
          </a:p>
          <a:p>
            <a:pPr marL="647700" indent="-323850" lvl="1">
              <a:lnSpc>
                <a:spcPts val="4200"/>
              </a:lnSpc>
              <a:buFont typeface="Arial"/>
              <a:buChar char="•"/>
            </a:pPr>
            <a:r>
              <a:rPr lang="en-US" sz="3000">
                <a:solidFill>
                  <a:srgbClr val="242424"/>
                </a:solidFill>
                <a:latin typeface="Arimo"/>
              </a:rPr>
              <a:t>A voter should have the ability to verify his vote anytime</a:t>
            </a:r>
          </a:p>
          <a:p>
            <a:pPr marL="647700" indent="-323850" lvl="1">
              <a:lnSpc>
                <a:spcPts val="4200"/>
              </a:lnSpc>
              <a:buFont typeface="Arial"/>
              <a:buChar char="•"/>
            </a:pPr>
            <a:r>
              <a:rPr lang="en-US" sz="3000">
                <a:solidFill>
                  <a:srgbClr val="242424"/>
                </a:solidFill>
                <a:latin typeface="Arimo"/>
              </a:rPr>
              <a:t>It should be accessible and tamper proof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AE5"/>
        </a:solidFill>
      </p:bgPr>
    </p:bg>
    <p:spTree>
      <p:nvGrpSpPr>
        <p:cNvPr id="1" name=""/>
        <p:cNvGrpSpPr/>
        <p:nvPr/>
      </p:nvGrpSpPr>
      <p:grpSpPr>
        <a:xfrm>
          <a:off x="0" y="0"/>
          <a:ext cx="0" cy="0"/>
          <a:chOff x="0" y="0"/>
          <a:chExt cx="0" cy="0"/>
        </a:xfrm>
      </p:grpSpPr>
      <p:grpSp>
        <p:nvGrpSpPr>
          <p:cNvPr name="Group 2" id="2"/>
          <p:cNvGrpSpPr/>
          <p:nvPr/>
        </p:nvGrpSpPr>
        <p:grpSpPr>
          <a:xfrm rot="0">
            <a:off x="15225884" y="8867140"/>
            <a:ext cx="2033416" cy="391160"/>
            <a:chOff x="0" y="0"/>
            <a:chExt cx="2711222" cy="521547"/>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4" id="4"/>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5" id="5"/>
          <p:cNvSpPr/>
          <p:nvPr/>
        </p:nvSpPr>
        <p:spPr>
          <a:xfrm rot="0">
            <a:off x="14363239" y="0"/>
            <a:ext cx="9525" cy="10287000"/>
          </a:xfrm>
          <a:prstGeom prst="rect">
            <a:avLst/>
          </a:prstGeom>
          <a:solidFill>
            <a:srgbClr val="242424"/>
          </a:solidFill>
        </p:spPr>
      </p:sp>
      <p:sp>
        <p:nvSpPr>
          <p:cNvPr name="TextBox 6" id="6"/>
          <p:cNvSpPr txBox="true"/>
          <p:nvPr/>
        </p:nvSpPr>
        <p:spPr>
          <a:xfrm rot="0">
            <a:off x="1028700" y="904875"/>
            <a:ext cx="12087014" cy="1217295"/>
          </a:xfrm>
          <a:prstGeom prst="rect">
            <a:avLst/>
          </a:prstGeom>
        </p:spPr>
        <p:txBody>
          <a:bodyPr anchor="t" rtlCol="false" tIns="0" lIns="0" bIns="0" rIns="0">
            <a:spAutoFit/>
          </a:bodyPr>
          <a:lstStyle/>
          <a:p>
            <a:pPr>
              <a:lnSpc>
                <a:spcPts val="10080"/>
              </a:lnSpc>
            </a:pPr>
            <a:r>
              <a:rPr lang="en-US" sz="7200">
                <a:solidFill>
                  <a:srgbClr val="242424"/>
                </a:solidFill>
                <a:latin typeface="Open Sauce SemiBold"/>
              </a:rPr>
              <a:t>CURRENT SOLUTIONS</a:t>
            </a:r>
          </a:p>
        </p:txBody>
      </p:sp>
      <p:grpSp>
        <p:nvGrpSpPr>
          <p:cNvPr name="Group 7" id="7"/>
          <p:cNvGrpSpPr/>
          <p:nvPr/>
        </p:nvGrpSpPr>
        <p:grpSpPr>
          <a:xfrm rot="0">
            <a:off x="1028700" y="3732673"/>
            <a:ext cx="10927597" cy="1524000"/>
            <a:chOff x="0" y="0"/>
            <a:chExt cx="14570129" cy="2032000"/>
          </a:xfrm>
        </p:grpSpPr>
        <p:sp>
          <p:nvSpPr>
            <p:cNvPr name="TextBox 8" id="8"/>
            <p:cNvSpPr txBox="true"/>
            <p:nvPr/>
          </p:nvSpPr>
          <p:spPr>
            <a:xfrm rot="0">
              <a:off x="0" y="-66675"/>
              <a:ext cx="4992926"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Paper Ballot</a:t>
              </a:r>
            </a:p>
          </p:txBody>
        </p:sp>
        <p:sp>
          <p:nvSpPr>
            <p:cNvPr name="TextBox 9" id="9"/>
            <p:cNvSpPr txBox="true"/>
            <p:nvPr/>
          </p:nvSpPr>
          <p:spPr>
            <a:xfrm rot="0">
              <a:off x="5565198" y="-76200"/>
              <a:ext cx="9004931" cy="210820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242424"/>
                  </a:solidFill>
                  <a:latin typeface="Arimo"/>
                </a:rPr>
                <a:t>Paper Ballots cost a lot of amount per vote and have the issue of having damaged votes.</a:t>
              </a:r>
            </a:p>
          </p:txBody>
        </p:sp>
      </p:grpSp>
      <p:grpSp>
        <p:nvGrpSpPr>
          <p:cNvPr name="Group 10" id="10"/>
          <p:cNvGrpSpPr/>
          <p:nvPr/>
        </p:nvGrpSpPr>
        <p:grpSpPr>
          <a:xfrm rot="0">
            <a:off x="1028700" y="5891813"/>
            <a:ext cx="10927597" cy="1524000"/>
            <a:chOff x="0" y="0"/>
            <a:chExt cx="14570129" cy="2032000"/>
          </a:xfrm>
        </p:grpSpPr>
        <p:sp>
          <p:nvSpPr>
            <p:cNvPr name="TextBox 11" id="11"/>
            <p:cNvSpPr txBox="true"/>
            <p:nvPr/>
          </p:nvSpPr>
          <p:spPr>
            <a:xfrm rot="0">
              <a:off x="0" y="-66675"/>
              <a:ext cx="4992926"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EVM</a:t>
              </a:r>
            </a:p>
          </p:txBody>
        </p:sp>
        <p:sp>
          <p:nvSpPr>
            <p:cNvPr name="TextBox 12" id="12"/>
            <p:cNvSpPr txBox="true"/>
            <p:nvPr/>
          </p:nvSpPr>
          <p:spPr>
            <a:xfrm rot="0">
              <a:off x="5565198" y="-76200"/>
              <a:ext cx="9004931" cy="210820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242424"/>
                  </a:solidFill>
                  <a:latin typeface="Arimo"/>
                </a:rPr>
                <a:t>EVMs provide ease of access and lower cost, but they are still prone to tampering.</a:t>
              </a:r>
            </a:p>
          </p:txBody>
        </p:sp>
      </p:grpSp>
      <p:grpSp>
        <p:nvGrpSpPr>
          <p:cNvPr name="Group 13" id="13"/>
          <p:cNvGrpSpPr/>
          <p:nvPr/>
        </p:nvGrpSpPr>
        <p:grpSpPr>
          <a:xfrm rot="0">
            <a:off x="1028700" y="8050953"/>
            <a:ext cx="10927597" cy="990600"/>
            <a:chOff x="0" y="0"/>
            <a:chExt cx="14570129" cy="1320800"/>
          </a:xfrm>
        </p:grpSpPr>
        <p:sp>
          <p:nvSpPr>
            <p:cNvPr name="TextBox 14" id="14"/>
            <p:cNvSpPr txBox="true"/>
            <p:nvPr/>
          </p:nvSpPr>
          <p:spPr>
            <a:xfrm rot="0">
              <a:off x="0" y="-66675"/>
              <a:ext cx="4992926" cy="676275"/>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HEAD COUNT</a:t>
              </a:r>
            </a:p>
          </p:txBody>
        </p:sp>
        <p:sp>
          <p:nvSpPr>
            <p:cNvPr name="TextBox 15" id="15"/>
            <p:cNvSpPr txBox="true"/>
            <p:nvPr/>
          </p:nvSpPr>
          <p:spPr>
            <a:xfrm rot="0">
              <a:off x="5565198" y="-76200"/>
              <a:ext cx="9004931" cy="1397000"/>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242424"/>
                  </a:solidFill>
                  <a:latin typeface="Arimo"/>
                </a:rPr>
                <a:t>Simple but only practical for a limited participants such a Board Meeting.</a:t>
              </a:r>
            </a:p>
          </p:txBody>
        </p:sp>
      </p:grpSp>
      <p:sp>
        <p:nvSpPr>
          <p:cNvPr name="TextBox 16" id="16"/>
          <p:cNvSpPr txBox="true"/>
          <p:nvPr/>
        </p:nvSpPr>
        <p:spPr>
          <a:xfrm rot="0">
            <a:off x="15901703" y="98107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3/13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28700" y="803761"/>
            <a:ext cx="11919686" cy="3969405"/>
            <a:chOff x="0" y="0"/>
            <a:chExt cx="15892915" cy="5292540"/>
          </a:xfrm>
        </p:grpSpPr>
        <p:sp>
          <p:nvSpPr>
            <p:cNvPr name="TextBox 3" id="3"/>
            <p:cNvSpPr txBox="true"/>
            <p:nvPr/>
          </p:nvSpPr>
          <p:spPr>
            <a:xfrm rot="0">
              <a:off x="0" y="9525"/>
              <a:ext cx="15892915" cy="420687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Our Solution: Blockchain </a:t>
              </a:r>
            </a:p>
          </p:txBody>
        </p:sp>
        <p:sp>
          <p:nvSpPr>
            <p:cNvPr name="TextBox 4" id="4"/>
            <p:cNvSpPr txBox="true"/>
            <p:nvPr/>
          </p:nvSpPr>
          <p:spPr>
            <a:xfrm rot="0">
              <a:off x="0" y="4606740"/>
              <a:ext cx="12716889" cy="685800"/>
            </a:xfrm>
            <a:prstGeom prst="rect">
              <a:avLst/>
            </a:prstGeom>
          </p:spPr>
          <p:txBody>
            <a:bodyPr anchor="t" rtlCol="false" tIns="0" lIns="0" bIns="0" rIns="0">
              <a:spAutoFit/>
            </a:bodyPr>
            <a:lstStyle/>
            <a:p>
              <a:pPr>
                <a:lnSpc>
                  <a:spcPts val="4200"/>
                </a:lnSpc>
              </a:pPr>
              <a:r>
                <a:rPr lang="en-US" sz="3000">
                  <a:solidFill>
                    <a:srgbClr val="242424"/>
                  </a:solidFill>
                  <a:latin typeface="Arimo"/>
                </a:rPr>
                <a:t>Blockchain with a decentralised server ...........</a:t>
              </a:r>
            </a:p>
          </p:txBody>
        </p:sp>
      </p:grpSp>
      <p:grpSp>
        <p:nvGrpSpPr>
          <p:cNvPr name="Group 5" id="5"/>
          <p:cNvGrpSpPr/>
          <p:nvPr/>
        </p:nvGrpSpPr>
        <p:grpSpPr>
          <a:xfrm rot="0">
            <a:off x="1028700" y="6326037"/>
            <a:ext cx="4310914" cy="1711932"/>
            <a:chOff x="0" y="0"/>
            <a:chExt cx="5747885" cy="2282577"/>
          </a:xfrm>
        </p:grpSpPr>
        <p:sp>
          <p:nvSpPr>
            <p:cNvPr name="TextBox 6" id="6"/>
            <p:cNvSpPr txBox="true"/>
            <p:nvPr/>
          </p:nvSpPr>
          <p:spPr>
            <a:xfrm rot="0">
              <a:off x="0" y="-66675"/>
              <a:ext cx="5747885" cy="672460"/>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Decentralized</a:t>
              </a:r>
            </a:p>
          </p:txBody>
        </p:sp>
        <p:sp>
          <p:nvSpPr>
            <p:cNvPr name="TextBox 7" id="7"/>
            <p:cNvSpPr txBox="true"/>
            <p:nvPr/>
          </p:nvSpPr>
          <p:spPr>
            <a:xfrm rot="0">
              <a:off x="0" y="1084755"/>
              <a:ext cx="5747885" cy="1197822"/>
            </a:xfrm>
            <a:prstGeom prst="rect">
              <a:avLst/>
            </a:prstGeom>
          </p:spPr>
          <p:txBody>
            <a:bodyPr anchor="t" rtlCol="false" tIns="0" lIns="0" bIns="0" rIns="0">
              <a:spAutoFit/>
            </a:bodyPr>
            <a:lstStyle/>
            <a:p>
              <a:pPr>
                <a:lnSpc>
                  <a:spcPts val="3639"/>
                </a:lnSpc>
              </a:pPr>
              <a:r>
                <a:rPr lang="en-US" sz="2600">
                  <a:solidFill>
                    <a:srgbClr val="242424"/>
                  </a:solidFill>
                  <a:latin typeface="Arimo"/>
                </a:rPr>
                <a:t>No Central Server. </a:t>
              </a:r>
            </a:p>
            <a:p>
              <a:pPr>
                <a:lnSpc>
                  <a:spcPts val="3640"/>
                </a:lnSpc>
              </a:pPr>
              <a:r>
                <a:rPr lang="en-US" sz="2600">
                  <a:solidFill>
                    <a:srgbClr val="242424"/>
                  </a:solidFill>
                  <a:latin typeface="Arimo"/>
                </a:rPr>
                <a:t>No Single Point of Failure.</a:t>
              </a:r>
            </a:p>
          </p:txBody>
        </p:sp>
      </p:grpSp>
      <p:grpSp>
        <p:nvGrpSpPr>
          <p:cNvPr name="Group 8" id="8"/>
          <p:cNvGrpSpPr/>
          <p:nvPr/>
        </p:nvGrpSpPr>
        <p:grpSpPr>
          <a:xfrm rot="0">
            <a:off x="6988543" y="6326037"/>
            <a:ext cx="4310914" cy="2235172"/>
            <a:chOff x="0" y="0"/>
            <a:chExt cx="5747885" cy="2980230"/>
          </a:xfrm>
        </p:grpSpPr>
        <p:sp>
          <p:nvSpPr>
            <p:cNvPr name="TextBox 9" id="9"/>
            <p:cNvSpPr txBox="true"/>
            <p:nvPr/>
          </p:nvSpPr>
          <p:spPr>
            <a:xfrm rot="0">
              <a:off x="0" y="-66675"/>
              <a:ext cx="5747885" cy="672460"/>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Immutable</a:t>
              </a:r>
            </a:p>
          </p:txBody>
        </p:sp>
        <p:sp>
          <p:nvSpPr>
            <p:cNvPr name="TextBox 10" id="10"/>
            <p:cNvSpPr txBox="true"/>
            <p:nvPr/>
          </p:nvSpPr>
          <p:spPr>
            <a:xfrm rot="0">
              <a:off x="0" y="1084755"/>
              <a:ext cx="5747885" cy="1895475"/>
            </a:xfrm>
            <a:prstGeom prst="rect">
              <a:avLst/>
            </a:prstGeom>
          </p:spPr>
          <p:txBody>
            <a:bodyPr anchor="t" rtlCol="false" tIns="0" lIns="0" bIns="0" rIns="0">
              <a:spAutoFit/>
            </a:bodyPr>
            <a:lstStyle/>
            <a:p>
              <a:pPr>
                <a:lnSpc>
                  <a:spcPts val="3779"/>
                </a:lnSpc>
              </a:pPr>
              <a:r>
                <a:rPr lang="en-US" sz="2700">
                  <a:solidFill>
                    <a:srgbClr val="242424"/>
                  </a:solidFill>
                  <a:latin typeface="Arimo"/>
                </a:rPr>
                <a:t>Formed by a complicated string of numbers.</a:t>
              </a:r>
            </a:p>
            <a:p>
              <a:pPr>
                <a:lnSpc>
                  <a:spcPts val="3779"/>
                </a:lnSpc>
              </a:pPr>
              <a:r>
                <a:rPr lang="en-US" sz="2700">
                  <a:solidFill>
                    <a:srgbClr val="242424"/>
                  </a:solidFill>
                  <a:latin typeface="Arimo"/>
                </a:rPr>
                <a:t>Impossible to be altered.</a:t>
              </a:r>
            </a:p>
          </p:txBody>
        </p:sp>
      </p:grpSp>
      <p:grpSp>
        <p:nvGrpSpPr>
          <p:cNvPr name="Group 11" id="11"/>
          <p:cNvGrpSpPr/>
          <p:nvPr/>
        </p:nvGrpSpPr>
        <p:grpSpPr>
          <a:xfrm rot="0">
            <a:off x="12948386" y="6326037"/>
            <a:ext cx="4310914" cy="2169132"/>
            <a:chOff x="0" y="0"/>
            <a:chExt cx="5747885" cy="2892177"/>
          </a:xfrm>
        </p:grpSpPr>
        <p:sp>
          <p:nvSpPr>
            <p:cNvPr name="TextBox 12" id="12"/>
            <p:cNvSpPr txBox="true"/>
            <p:nvPr/>
          </p:nvSpPr>
          <p:spPr>
            <a:xfrm rot="0">
              <a:off x="0" y="-66675"/>
              <a:ext cx="5747885" cy="672460"/>
            </a:xfrm>
            <a:prstGeom prst="rect">
              <a:avLst/>
            </a:prstGeom>
          </p:spPr>
          <p:txBody>
            <a:bodyPr anchor="t" rtlCol="false" tIns="0" lIns="0" bIns="0" rIns="0">
              <a:spAutoFit/>
            </a:bodyPr>
            <a:lstStyle/>
            <a:p>
              <a:pPr>
                <a:lnSpc>
                  <a:spcPts val="4200"/>
                </a:lnSpc>
              </a:pPr>
              <a:r>
                <a:rPr lang="en-US" sz="3000">
                  <a:solidFill>
                    <a:srgbClr val="242424"/>
                  </a:solidFill>
                  <a:latin typeface="Open Sauce SemiBold"/>
                </a:rPr>
                <a:t>Transparent</a:t>
              </a:r>
            </a:p>
          </p:txBody>
        </p:sp>
        <p:sp>
          <p:nvSpPr>
            <p:cNvPr name="TextBox 13" id="13"/>
            <p:cNvSpPr txBox="true"/>
            <p:nvPr/>
          </p:nvSpPr>
          <p:spPr>
            <a:xfrm rot="0">
              <a:off x="0" y="1084755"/>
              <a:ext cx="5747885" cy="1807422"/>
            </a:xfrm>
            <a:prstGeom prst="rect">
              <a:avLst/>
            </a:prstGeom>
          </p:spPr>
          <p:txBody>
            <a:bodyPr anchor="t" rtlCol="false" tIns="0" lIns="0" bIns="0" rIns="0">
              <a:spAutoFit/>
            </a:bodyPr>
            <a:lstStyle/>
            <a:p>
              <a:pPr>
                <a:lnSpc>
                  <a:spcPts val="3640"/>
                </a:lnSpc>
              </a:pPr>
              <a:r>
                <a:rPr lang="en-US" sz="2600">
                  <a:solidFill>
                    <a:srgbClr val="242424"/>
                  </a:solidFill>
                  <a:latin typeface="Arimo"/>
                </a:rPr>
                <a:t>Verifiable and Trusted.</a:t>
              </a:r>
            </a:p>
            <a:p>
              <a:pPr>
                <a:lnSpc>
                  <a:spcPts val="3640"/>
                </a:lnSpc>
              </a:pPr>
              <a:r>
                <a:rPr lang="en-US" sz="2600">
                  <a:solidFill>
                    <a:srgbClr val="242424"/>
                  </a:solidFill>
                  <a:latin typeface="Arimo"/>
                </a:rPr>
                <a:t>Provides voters a sense of assurance.</a:t>
              </a:r>
            </a:p>
          </p:txBody>
        </p:sp>
      </p:grpSp>
      <p:sp>
        <p:nvSpPr>
          <p:cNvPr name="AutoShape 14" id="14"/>
          <p:cNvSpPr/>
          <p:nvPr/>
        </p:nvSpPr>
        <p:spPr>
          <a:xfrm rot="0">
            <a:off x="0" y="9258300"/>
            <a:ext cx="18288000" cy="9525"/>
          </a:xfrm>
          <a:prstGeom prst="rect">
            <a:avLst/>
          </a:prstGeom>
          <a:solidFill>
            <a:srgbClr val="242424"/>
          </a:solidFill>
        </p:spPr>
      </p:sp>
      <p:sp>
        <p:nvSpPr>
          <p:cNvPr name="AutoShape 15" id="15"/>
          <p:cNvSpPr/>
          <p:nvPr/>
        </p:nvSpPr>
        <p:spPr>
          <a:xfrm rot="0">
            <a:off x="15065711" y="9263062"/>
            <a:ext cx="9525" cy="1028700"/>
          </a:xfrm>
          <a:prstGeom prst="rect">
            <a:avLst/>
          </a:prstGeom>
          <a:solidFill>
            <a:srgbClr val="242424"/>
          </a:solidFill>
        </p:spPr>
      </p:sp>
      <p:grpSp>
        <p:nvGrpSpPr>
          <p:cNvPr name="Group 16" id="16"/>
          <p:cNvGrpSpPr/>
          <p:nvPr/>
        </p:nvGrpSpPr>
        <p:grpSpPr>
          <a:xfrm rot="0">
            <a:off x="15515310" y="9581833"/>
            <a:ext cx="2033416" cy="391160"/>
            <a:chOff x="0" y="0"/>
            <a:chExt cx="2711222" cy="521547"/>
          </a:xfrm>
        </p:grpSpPr>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18" id="18"/>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19" id="19"/>
          <p:cNvSpPr txBox="true"/>
          <p:nvPr/>
        </p:nvSpPr>
        <p:spPr>
          <a:xfrm rot="0">
            <a:off x="15853219" y="98107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4/13</a:t>
            </a:r>
          </a:p>
        </p:txBody>
      </p:sp>
      <p:sp>
        <p:nvSpPr>
          <p:cNvPr name="AutoShape 20" id="20"/>
          <p:cNvSpPr/>
          <p:nvPr/>
        </p:nvSpPr>
        <p:spPr>
          <a:xfrm rot="0">
            <a:off x="0" y="5449886"/>
            <a:ext cx="18288000" cy="9525"/>
          </a:xfrm>
          <a:prstGeom prst="rect">
            <a:avLst/>
          </a:prstGeom>
          <a:solidFill>
            <a:srgbClr val="242424"/>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0" y="9258300"/>
            <a:ext cx="18288000" cy="9525"/>
          </a:xfrm>
          <a:prstGeom prst="rect">
            <a:avLst/>
          </a:prstGeom>
          <a:solidFill>
            <a:srgbClr val="242424"/>
          </a:solidFill>
        </p:spPr>
      </p:sp>
      <p:sp>
        <p:nvSpPr>
          <p:cNvPr name="AutoShape 3" id="3"/>
          <p:cNvSpPr/>
          <p:nvPr/>
        </p:nvSpPr>
        <p:spPr>
          <a:xfrm rot="0">
            <a:off x="15065711" y="9263062"/>
            <a:ext cx="9525" cy="1028700"/>
          </a:xfrm>
          <a:prstGeom prst="rect">
            <a:avLst/>
          </a:prstGeom>
          <a:solidFill>
            <a:srgbClr val="242424"/>
          </a:solidFill>
        </p:spPr>
      </p:sp>
      <p:grpSp>
        <p:nvGrpSpPr>
          <p:cNvPr name="Group 4" id="4"/>
          <p:cNvGrpSpPr/>
          <p:nvPr/>
        </p:nvGrpSpPr>
        <p:grpSpPr>
          <a:xfrm rot="0">
            <a:off x="15515310" y="9581833"/>
            <a:ext cx="2033416" cy="391160"/>
            <a:chOff x="0" y="0"/>
            <a:chExt cx="2711222" cy="521547"/>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6" id="6"/>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pic>
        <p:nvPicPr>
          <p:cNvPr name="Picture 7" id="7"/>
          <p:cNvPicPr>
            <a:picLocks noChangeAspect="true"/>
          </p:cNvPicPr>
          <p:nvPr/>
        </p:nvPicPr>
        <p:blipFill>
          <a:blip r:embed="rId3"/>
          <a:srcRect l="0" t="0" r="0" b="0"/>
          <a:stretch>
            <a:fillRect/>
          </a:stretch>
        </p:blipFill>
        <p:spPr>
          <a:xfrm flipH="false" flipV="false" rot="0">
            <a:off x="13673927" y="2880360"/>
            <a:ext cx="3874799" cy="2179575"/>
          </a:xfrm>
          <a:prstGeom prst="rect">
            <a:avLst/>
          </a:prstGeom>
        </p:spPr>
      </p:pic>
      <p:sp>
        <p:nvSpPr>
          <p:cNvPr name="AutoShape 8" id="8"/>
          <p:cNvSpPr/>
          <p:nvPr/>
        </p:nvSpPr>
        <p:spPr>
          <a:xfrm rot="0">
            <a:off x="0" y="2474284"/>
            <a:ext cx="18288000" cy="9525"/>
          </a:xfrm>
          <a:prstGeom prst="rect">
            <a:avLst/>
          </a:prstGeom>
          <a:solidFill>
            <a:srgbClr val="242424"/>
          </a:solidFill>
        </p:spPr>
      </p:sp>
      <p:pic>
        <p:nvPicPr>
          <p:cNvPr name="Picture 9" id="9"/>
          <p:cNvPicPr>
            <a:picLocks noChangeAspect="true"/>
          </p:cNvPicPr>
          <p:nvPr/>
        </p:nvPicPr>
        <p:blipFill>
          <a:blip r:embed="rId4"/>
          <a:srcRect l="0" t="0" r="0" b="0"/>
          <a:stretch>
            <a:fillRect/>
          </a:stretch>
        </p:blipFill>
        <p:spPr>
          <a:xfrm flipH="false" flipV="false" rot="0">
            <a:off x="15651514" y="6512860"/>
            <a:ext cx="2457958" cy="2457958"/>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11012298" y="5456436"/>
            <a:ext cx="4062939" cy="2285403"/>
          </a:xfrm>
          <a:prstGeom prst="rect">
            <a:avLst/>
          </a:prstGeom>
        </p:spPr>
      </p:pic>
      <p:sp>
        <p:nvSpPr>
          <p:cNvPr name="TextBox 11" id="11"/>
          <p:cNvSpPr txBox="true"/>
          <p:nvPr/>
        </p:nvSpPr>
        <p:spPr>
          <a:xfrm rot="0">
            <a:off x="496554" y="2804160"/>
            <a:ext cx="10020596" cy="6309836"/>
          </a:xfrm>
          <a:prstGeom prst="rect">
            <a:avLst/>
          </a:prstGeom>
        </p:spPr>
        <p:txBody>
          <a:bodyPr anchor="t" rtlCol="false" tIns="0" lIns="0" bIns="0" rIns="0">
            <a:spAutoFit/>
          </a:bodyPr>
          <a:lstStyle/>
          <a:p>
            <a:pPr>
              <a:lnSpc>
                <a:spcPts val="5013"/>
              </a:lnSpc>
            </a:pPr>
            <a:r>
              <a:rPr lang="en-US" sz="3581">
                <a:solidFill>
                  <a:srgbClr val="242424"/>
                </a:solidFill>
                <a:latin typeface="Aileron Regular"/>
              </a:rPr>
              <a:t>A blockchain, is a growing list of records, called blocks, that are linked using cryptography. Each block contains a cryptographic hash of the previous block, a timestamp, and transaction data (generally represented as a Merkle tree). By design, a blockchain is resistant to modification of its data. This is because once recorded, the data in any given block cannot be altered retroactively without alteration of all subsequent blocks</a:t>
            </a:r>
          </a:p>
        </p:txBody>
      </p:sp>
      <p:sp>
        <p:nvSpPr>
          <p:cNvPr name="TextBox 12" id="12"/>
          <p:cNvSpPr txBox="true"/>
          <p:nvPr/>
        </p:nvSpPr>
        <p:spPr>
          <a:xfrm rot="0">
            <a:off x="1028700" y="813286"/>
            <a:ext cx="11919686" cy="156781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 Blockchain </a:t>
            </a:r>
          </a:p>
        </p:txBody>
      </p:sp>
      <p:sp>
        <p:nvSpPr>
          <p:cNvPr name="TextBox 13" id="13"/>
          <p:cNvSpPr txBox="true"/>
          <p:nvPr/>
        </p:nvSpPr>
        <p:spPr>
          <a:xfrm rot="0">
            <a:off x="15853219" y="981075"/>
            <a:ext cx="1357597" cy="283210"/>
          </a:xfrm>
          <a:prstGeom prst="rect">
            <a:avLst/>
          </a:prstGeom>
        </p:spPr>
        <p:txBody>
          <a:bodyPr anchor="t" rtlCol="false" tIns="0" lIns="0" bIns="0" rIns="0">
            <a:spAutoFit/>
          </a:bodyPr>
          <a:lstStyle/>
          <a:p>
            <a:pPr algn="r">
              <a:lnSpc>
                <a:spcPts val="2240"/>
              </a:lnSpc>
            </a:pPr>
            <a:r>
              <a:rPr lang="en-US" sz="1600" spc="32">
                <a:solidFill>
                  <a:srgbClr val="242424"/>
                </a:solidFill>
                <a:latin typeface="Arimo"/>
              </a:rPr>
              <a:t>5/13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37806"/>
            <a:ext cx="14037011"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Existing System: #1</a:t>
            </a:r>
          </a:p>
        </p:txBody>
      </p:sp>
      <p:sp>
        <p:nvSpPr>
          <p:cNvPr name="AutoShape 3" id="3"/>
          <p:cNvSpPr/>
          <p:nvPr/>
        </p:nvSpPr>
        <p:spPr>
          <a:xfrm rot="0">
            <a:off x="0" y="9253538"/>
            <a:ext cx="18288000" cy="9525"/>
          </a:xfrm>
          <a:prstGeom prst="rect">
            <a:avLst/>
          </a:prstGeom>
          <a:solidFill>
            <a:srgbClr val="242424"/>
          </a:solidFill>
        </p:spPr>
      </p:sp>
      <p:sp>
        <p:nvSpPr>
          <p:cNvPr name="AutoShape 4" id="4"/>
          <p:cNvSpPr/>
          <p:nvPr/>
        </p:nvSpPr>
        <p:spPr>
          <a:xfrm rot="0">
            <a:off x="15065711" y="9258300"/>
            <a:ext cx="9525" cy="1028700"/>
          </a:xfrm>
          <a:prstGeom prst="rect">
            <a:avLst/>
          </a:prstGeom>
          <a:solidFill>
            <a:srgbClr val="242424"/>
          </a:solidFill>
        </p:spPr>
      </p:sp>
      <p:grpSp>
        <p:nvGrpSpPr>
          <p:cNvPr name="Group 5" id="5"/>
          <p:cNvGrpSpPr/>
          <p:nvPr/>
        </p:nvGrpSpPr>
        <p:grpSpPr>
          <a:xfrm rot="0">
            <a:off x="15515310" y="9577070"/>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TextBox 8" id="8"/>
          <p:cNvSpPr txBox="true"/>
          <p:nvPr/>
        </p:nvSpPr>
        <p:spPr>
          <a:xfrm rot="0">
            <a:off x="1028700" y="4305300"/>
            <a:ext cx="16520026" cy="1490980"/>
          </a:xfrm>
          <a:prstGeom prst="rect">
            <a:avLst/>
          </a:prstGeom>
        </p:spPr>
        <p:txBody>
          <a:bodyPr anchor="t" rtlCol="false" tIns="0" lIns="0" bIns="0" rIns="0">
            <a:spAutoFit/>
          </a:bodyPr>
          <a:lstStyle/>
          <a:p>
            <a:pPr>
              <a:lnSpc>
                <a:spcPts val="3919"/>
              </a:lnSpc>
            </a:pPr>
            <a:r>
              <a:rPr lang="en-US" sz="2800">
                <a:solidFill>
                  <a:srgbClr val="242424"/>
                </a:solidFill>
                <a:latin typeface="Arimo"/>
              </a:rPr>
              <a:t>The Solution proposed in this system provided a Secure System which provided a Secure way to conduct elections.</a:t>
            </a:r>
          </a:p>
          <a:p>
            <a:pPr>
              <a:lnSpc>
                <a:spcPts val="3919"/>
              </a:lnSpc>
            </a:pPr>
            <a:r>
              <a:rPr lang="en-US" sz="2799">
                <a:solidFill>
                  <a:srgbClr val="242424"/>
                </a:solidFill>
                <a:latin typeface="Arimo"/>
              </a:rPr>
              <a:t>Their Solution ensured the following:</a:t>
            </a:r>
          </a:p>
        </p:txBody>
      </p:sp>
      <p:sp>
        <p:nvSpPr>
          <p:cNvPr name="TextBox 9" id="9"/>
          <p:cNvSpPr txBox="true"/>
          <p:nvPr/>
        </p:nvSpPr>
        <p:spPr>
          <a:xfrm rot="0">
            <a:off x="1028700" y="7489026"/>
            <a:ext cx="16230600" cy="1308100"/>
          </a:xfrm>
          <a:prstGeom prst="rect">
            <a:avLst/>
          </a:prstGeom>
        </p:spPr>
        <p:txBody>
          <a:bodyPr anchor="t" rtlCol="false" tIns="0" lIns="0" bIns="0" rIns="0">
            <a:spAutoFit/>
          </a:bodyPr>
          <a:lstStyle/>
          <a:p>
            <a:pPr>
              <a:lnSpc>
                <a:spcPts val="3499"/>
              </a:lnSpc>
            </a:pPr>
            <a:r>
              <a:rPr lang="en-US" sz="2499">
                <a:solidFill>
                  <a:srgbClr val="242424"/>
                </a:solidFill>
                <a:latin typeface="Arimo"/>
              </a:rPr>
              <a:t>Their Solution proposed registering of voters in the registration phase and verification by multiple nodes. Similar process to apply for candidacy for an election. During the voting phase all eligible voters will be given a one time key to cast their vote, which will increment the vote count of the selected candidate.</a:t>
            </a:r>
          </a:p>
        </p:txBody>
      </p:sp>
      <p:sp>
        <p:nvSpPr>
          <p:cNvPr name="AutoShape 10" id="10"/>
          <p:cNvSpPr/>
          <p:nvPr/>
        </p:nvSpPr>
        <p:spPr>
          <a:xfrm rot="0">
            <a:off x="0" y="2753825"/>
            <a:ext cx="18288000" cy="9525"/>
          </a:xfrm>
          <a:prstGeom prst="rect">
            <a:avLst/>
          </a:prstGeom>
          <a:solidFill>
            <a:srgbClr val="242424"/>
          </a:solidFill>
        </p:spPr>
      </p:sp>
      <p:pic>
        <p:nvPicPr>
          <p:cNvPr name="Picture 11" id="11">
            <a:hlinkClick r:id="rId4"/>
          </p:cNvPr>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42147" y="928985"/>
            <a:ext cx="979742" cy="979742"/>
          </a:xfrm>
          <a:prstGeom prst="rect">
            <a:avLst/>
          </a:prstGeom>
        </p:spPr>
      </p:pic>
      <p:sp>
        <p:nvSpPr>
          <p:cNvPr name="TextBox 12" id="12"/>
          <p:cNvSpPr txBox="true"/>
          <p:nvPr/>
        </p:nvSpPr>
        <p:spPr>
          <a:xfrm rot="0">
            <a:off x="0" y="2849132"/>
            <a:ext cx="18288000" cy="712470"/>
          </a:xfrm>
          <a:prstGeom prst="rect">
            <a:avLst/>
          </a:prstGeom>
        </p:spPr>
        <p:txBody>
          <a:bodyPr anchor="t" rtlCol="false" tIns="0" lIns="0" bIns="0" rIns="0">
            <a:spAutoFit/>
          </a:bodyPr>
          <a:lstStyle/>
          <a:p>
            <a:pPr algn="ctr">
              <a:lnSpc>
                <a:spcPts val="5880"/>
              </a:lnSpc>
            </a:pPr>
            <a:r>
              <a:rPr lang="en-US" sz="4200">
                <a:solidFill>
                  <a:srgbClr val="000000"/>
                </a:solidFill>
                <a:latin typeface="Open Sans"/>
              </a:rPr>
              <a:t>Implementing</a:t>
            </a:r>
            <a:r>
              <a:rPr lang="en-US" sz="4200">
                <a:solidFill>
                  <a:srgbClr val="000000"/>
                </a:solidFill>
                <a:latin typeface="Open Sans"/>
              </a:rPr>
              <a:t> Electronic Voting System With Blockchain Technology</a:t>
            </a:r>
          </a:p>
        </p:txBody>
      </p:sp>
      <p:sp>
        <p:nvSpPr>
          <p:cNvPr name="TextBox 13" id="13"/>
          <p:cNvSpPr txBox="true"/>
          <p:nvPr/>
        </p:nvSpPr>
        <p:spPr>
          <a:xfrm rot="0">
            <a:off x="1028700" y="9607232"/>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6/13</a:t>
            </a:r>
          </a:p>
        </p:txBody>
      </p:sp>
      <p:sp>
        <p:nvSpPr>
          <p:cNvPr name="TextBox 14" id="14"/>
          <p:cNvSpPr txBox="true"/>
          <p:nvPr/>
        </p:nvSpPr>
        <p:spPr>
          <a:xfrm rot="0">
            <a:off x="1028700" y="6025897"/>
            <a:ext cx="3702993" cy="1298575"/>
          </a:xfrm>
          <a:prstGeom prst="rect">
            <a:avLst/>
          </a:prstGeom>
        </p:spPr>
        <p:txBody>
          <a:bodyPr anchor="t" rtlCol="false" tIns="0" lIns="0" bIns="0" rIns="0">
            <a:spAutoFit/>
          </a:bodyPr>
          <a:lstStyle/>
          <a:p>
            <a:pPr marL="539750" indent="-269875" lvl="1">
              <a:lnSpc>
                <a:spcPts val="3499"/>
              </a:lnSpc>
              <a:buFont typeface="Arial"/>
              <a:buChar char="•"/>
            </a:pPr>
            <a:r>
              <a:rPr lang="en-US" sz="2499">
                <a:solidFill>
                  <a:srgbClr val="000000"/>
                </a:solidFill>
                <a:latin typeface="Open Sans"/>
              </a:rPr>
              <a:t>Tr</a:t>
            </a:r>
            <a:r>
              <a:rPr lang="en-US" sz="2499">
                <a:solidFill>
                  <a:srgbClr val="000000"/>
                </a:solidFill>
                <a:latin typeface="Open Sans"/>
              </a:rPr>
              <a:t>ansparency</a:t>
            </a:r>
          </a:p>
          <a:p>
            <a:pPr marL="539750" indent="-269875" lvl="1">
              <a:lnSpc>
                <a:spcPts val="3499"/>
              </a:lnSpc>
              <a:buFont typeface="Arial"/>
              <a:buChar char="•"/>
            </a:pPr>
            <a:r>
              <a:rPr lang="en-US" sz="2499">
                <a:solidFill>
                  <a:srgbClr val="000000"/>
                </a:solidFill>
                <a:latin typeface="Open Sans"/>
              </a:rPr>
              <a:t>The integrity of Ballot</a:t>
            </a:r>
          </a:p>
          <a:p>
            <a:pPr marL="539750" indent="-269875" lvl="1">
              <a:lnSpc>
                <a:spcPts val="3499"/>
              </a:lnSpc>
              <a:buFont typeface="Arial"/>
              <a:buChar char="•"/>
            </a:pPr>
            <a:r>
              <a:rPr lang="en-US" sz="2499">
                <a:solidFill>
                  <a:srgbClr val="000000"/>
                </a:solidFill>
                <a:latin typeface="Open Sans"/>
              </a:rPr>
              <a:t>Privacy of Voter</a:t>
            </a:r>
          </a:p>
        </p:txBody>
      </p:sp>
      <p:sp>
        <p:nvSpPr>
          <p:cNvPr name="TextBox 15" id="15"/>
          <p:cNvSpPr txBox="true"/>
          <p:nvPr/>
        </p:nvSpPr>
        <p:spPr>
          <a:xfrm rot="0">
            <a:off x="5825202" y="6025897"/>
            <a:ext cx="3992612" cy="1387475"/>
          </a:xfrm>
          <a:prstGeom prst="rect">
            <a:avLst/>
          </a:prstGeom>
        </p:spPr>
        <p:txBody>
          <a:bodyPr anchor="t" rtlCol="false" tIns="0" lIns="0" bIns="0" rIns="0">
            <a:spAutoFit/>
          </a:bodyPr>
          <a:lstStyle/>
          <a:p>
            <a:pPr>
              <a:lnSpc>
                <a:spcPts val="3499"/>
              </a:lnSpc>
            </a:pPr>
            <a:r>
              <a:rPr lang="en-US" sz="2499">
                <a:solidFill>
                  <a:srgbClr val="000000"/>
                </a:solidFill>
                <a:latin typeface="Open Sans"/>
              </a:rPr>
              <a:t>4. Accessible to every voter</a:t>
            </a:r>
          </a:p>
          <a:p>
            <a:pPr>
              <a:lnSpc>
                <a:spcPts val="3499"/>
              </a:lnSpc>
            </a:pPr>
            <a:r>
              <a:rPr lang="en-US" sz="2499">
                <a:solidFill>
                  <a:srgbClr val="000000"/>
                </a:solidFill>
                <a:latin typeface="Open Sans"/>
              </a:rPr>
              <a:t>5. On</a:t>
            </a:r>
            <a:r>
              <a:rPr lang="en-US" sz="2499">
                <a:solidFill>
                  <a:srgbClr val="000000"/>
                </a:solidFill>
                <a:latin typeface="Open Sans"/>
              </a:rPr>
              <a:t>e Voter One Vote</a:t>
            </a:r>
          </a:p>
          <a:p>
            <a:pPr>
              <a:lnSpc>
                <a:spcPts val="4200"/>
              </a:lnSpc>
            </a:pPr>
          </a:p>
        </p:txBody>
      </p:sp>
      <p:sp>
        <p:nvSpPr>
          <p:cNvPr name="TextBox 16" id="16"/>
          <p:cNvSpPr txBox="true"/>
          <p:nvPr/>
        </p:nvSpPr>
        <p:spPr>
          <a:xfrm rot="0">
            <a:off x="0" y="3611922"/>
            <a:ext cx="18288000" cy="323215"/>
          </a:xfrm>
          <a:prstGeom prst="rect">
            <a:avLst/>
          </a:prstGeom>
        </p:spPr>
        <p:txBody>
          <a:bodyPr anchor="t" rtlCol="false" tIns="0" lIns="0" bIns="0" rIns="0">
            <a:spAutoFit/>
          </a:bodyPr>
          <a:lstStyle/>
          <a:p>
            <a:pPr algn="ctr">
              <a:lnSpc>
                <a:spcPts val="2660"/>
              </a:lnSpc>
            </a:pPr>
            <a:r>
              <a:rPr lang="en-US" sz="1900">
                <a:solidFill>
                  <a:srgbClr val="000000"/>
                </a:solidFill>
                <a:latin typeface="Open Sans Light"/>
              </a:rPr>
              <a:t>Kaudare, </a:t>
            </a:r>
            <a:r>
              <a:rPr lang="en-US" sz="1900">
                <a:solidFill>
                  <a:srgbClr val="000000"/>
                </a:solidFill>
                <a:latin typeface="Open Sans Light"/>
              </a:rPr>
              <a:t>A., Hazra, M., Shelar, A., &amp; Sabnis, M. (2020). 2020 International Conference for Emerging Technology (INCET). </a:t>
            </a:r>
            <a:r>
              <a:rPr lang="en-US" sz="1900">
                <a:solidFill>
                  <a:srgbClr val="000000"/>
                </a:solidFill>
                <a:latin typeface="Open Sans Light Bold"/>
              </a:rPr>
              <a:t>doi:10.1109/incet49848.2020.9154116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37806"/>
            <a:ext cx="16230600"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System #1: Pros &amp; Cons</a:t>
            </a:r>
          </a:p>
        </p:txBody>
      </p:sp>
      <p:sp>
        <p:nvSpPr>
          <p:cNvPr name="AutoShape 3" id="3"/>
          <p:cNvSpPr/>
          <p:nvPr/>
        </p:nvSpPr>
        <p:spPr>
          <a:xfrm rot="0">
            <a:off x="0" y="9253538"/>
            <a:ext cx="18288000" cy="9525"/>
          </a:xfrm>
          <a:prstGeom prst="rect">
            <a:avLst/>
          </a:prstGeom>
          <a:solidFill>
            <a:srgbClr val="242424"/>
          </a:solidFill>
        </p:spPr>
      </p:sp>
      <p:sp>
        <p:nvSpPr>
          <p:cNvPr name="AutoShape 4" id="4"/>
          <p:cNvSpPr/>
          <p:nvPr/>
        </p:nvSpPr>
        <p:spPr>
          <a:xfrm rot="0">
            <a:off x="15065711" y="9258300"/>
            <a:ext cx="9525" cy="1028700"/>
          </a:xfrm>
          <a:prstGeom prst="rect">
            <a:avLst/>
          </a:prstGeom>
          <a:solidFill>
            <a:srgbClr val="242424"/>
          </a:solidFill>
        </p:spPr>
      </p:sp>
      <p:grpSp>
        <p:nvGrpSpPr>
          <p:cNvPr name="Group 5" id="5"/>
          <p:cNvGrpSpPr/>
          <p:nvPr/>
        </p:nvGrpSpPr>
        <p:grpSpPr>
          <a:xfrm rot="0">
            <a:off x="15515310" y="9577070"/>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8" id="8"/>
          <p:cNvSpPr/>
          <p:nvPr/>
        </p:nvSpPr>
        <p:spPr>
          <a:xfrm rot="0">
            <a:off x="0" y="2753825"/>
            <a:ext cx="18288000" cy="9525"/>
          </a:xfrm>
          <a:prstGeom prst="rect">
            <a:avLst/>
          </a:prstGeom>
          <a:solidFill>
            <a:srgbClr val="242424"/>
          </a:solidFill>
        </p:spPr>
      </p:sp>
      <p:sp>
        <p:nvSpPr>
          <p:cNvPr name="TextBox 9" id="9"/>
          <p:cNvSpPr txBox="true"/>
          <p:nvPr/>
        </p:nvSpPr>
        <p:spPr>
          <a:xfrm rot="0">
            <a:off x="1028700" y="9607232"/>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7/13</a:t>
            </a:r>
          </a:p>
        </p:txBody>
      </p:sp>
      <p:sp>
        <p:nvSpPr>
          <p:cNvPr name="TextBox 10" id="10"/>
          <p:cNvSpPr txBox="true"/>
          <p:nvPr/>
        </p:nvSpPr>
        <p:spPr>
          <a:xfrm rot="0">
            <a:off x="1028700" y="3466824"/>
            <a:ext cx="8115300" cy="447167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Open Sans"/>
              </a:rPr>
              <a:t>Voters need to register once.</a:t>
            </a:r>
          </a:p>
          <a:p>
            <a:pPr marL="690881" indent="-345440" lvl="1">
              <a:lnSpc>
                <a:spcPts val="4480"/>
              </a:lnSpc>
              <a:buFont typeface="Arial"/>
              <a:buChar char="•"/>
            </a:pPr>
            <a:r>
              <a:rPr lang="en-US" sz="3200">
                <a:solidFill>
                  <a:srgbClr val="000000"/>
                </a:solidFill>
                <a:latin typeface="Open Sans"/>
              </a:rPr>
              <a:t>Uses Hyperledger Fabric making it more performant.</a:t>
            </a:r>
          </a:p>
          <a:p>
            <a:pPr marL="690881" indent="-345440" lvl="1">
              <a:lnSpc>
                <a:spcPts val="4480"/>
              </a:lnSpc>
              <a:buFont typeface="Arial"/>
              <a:buChar char="•"/>
            </a:pPr>
            <a:r>
              <a:rPr lang="en-US" sz="3200">
                <a:solidFill>
                  <a:srgbClr val="000000"/>
                </a:solidFill>
                <a:latin typeface="Open Sans"/>
              </a:rPr>
              <a:t>The System is controlled by central authority it is possible to give access to only eligible stakeholders.</a:t>
            </a:r>
          </a:p>
          <a:p>
            <a:pPr marL="690880" indent="-345440" lvl="1">
              <a:lnSpc>
                <a:spcPts val="4480"/>
              </a:lnSpc>
              <a:buFont typeface="Arial"/>
              <a:buChar char="•"/>
            </a:pPr>
            <a:r>
              <a:rPr lang="en-US" sz="3200">
                <a:solidFill>
                  <a:srgbClr val="000000"/>
                </a:solidFill>
                <a:latin typeface="Open Sans"/>
              </a:rPr>
              <a:t>The nodes of the network are distributed at-least one in each district.</a:t>
            </a:r>
          </a:p>
        </p:txBody>
      </p:sp>
      <p:sp>
        <p:nvSpPr>
          <p:cNvPr name="TextBox 11" id="11"/>
          <p:cNvSpPr txBox="true"/>
          <p:nvPr/>
        </p:nvSpPr>
        <p:spPr>
          <a:xfrm rot="0">
            <a:off x="9144000" y="3466824"/>
            <a:ext cx="7388018" cy="2785745"/>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Open Sans"/>
              </a:rPr>
              <a:t>Requires trust in the central authority for accessibility and fair treatment of all stakeholder.</a:t>
            </a:r>
          </a:p>
          <a:p>
            <a:pPr marL="690880" indent="-345440" lvl="1">
              <a:lnSpc>
                <a:spcPts val="4480"/>
              </a:lnSpc>
              <a:buFont typeface="Arial"/>
              <a:buChar char="•"/>
            </a:pPr>
            <a:r>
              <a:rPr lang="en-US" sz="3200">
                <a:solidFill>
                  <a:srgbClr val="000000"/>
                </a:solidFill>
                <a:latin typeface="Open Sans"/>
              </a:rPr>
              <a:t>User cannot verify his vote after casting it.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0" y="9253538"/>
            <a:ext cx="18288000" cy="9525"/>
          </a:xfrm>
          <a:prstGeom prst="rect">
            <a:avLst/>
          </a:prstGeom>
          <a:solidFill>
            <a:srgbClr val="242424"/>
          </a:solidFill>
        </p:spPr>
      </p:sp>
      <p:sp>
        <p:nvSpPr>
          <p:cNvPr name="AutoShape 3" id="3"/>
          <p:cNvSpPr/>
          <p:nvPr/>
        </p:nvSpPr>
        <p:spPr>
          <a:xfrm rot="0">
            <a:off x="15065711" y="9258300"/>
            <a:ext cx="9525" cy="1028700"/>
          </a:xfrm>
          <a:prstGeom prst="rect">
            <a:avLst/>
          </a:prstGeom>
          <a:solidFill>
            <a:srgbClr val="242424"/>
          </a:solidFill>
        </p:spPr>
      </p:sp>
      <p:grpSp>
        <p:nvGrpSpPr>
          <p:cNvPr name="Group 4" id="4"/>
          <p:cNvGrpSpPr/>
          <p:nvPr/>
        </p:nvGrpSpPr>
        <p:grpSpPr>
          <a:xfrm rot="0">
            <a:off x="15515310" y="9577070"/>
            <a:ext cx="2033416" cy="391160"/>
            <a:chOff x="0" y="0"/>
            <a:chExt cx="2711222" cy="521547"/>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6" id="6"/>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7" id="7"/>
          <p:cNvSpPr/>
          <p:nvPr/>
        </p:nvSpPr>
        <p:spPr>
          <a:xfrm rot="0">
            <a:off x="0" y="2753825"/>
            <a:ext cx="18288000" cy="9525"/>
          </a:xfrm>
          <a:prstGeom prst="rect">
            <a:avLst/>
          </a:prstGeom>
          <a:solidFill>
            <a:srgbClr val="242424"/>
          </a:solidFill>
        </p:spPr>
      </p:sp>
      <p:pic>
        <p:nvPicPr>
          <p:cNvPr name="Picture 8" id="8">
            <a:hlinkClick r:id="rId4"/>
          </p:cNvPr>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042147" y="928985"/>
            <a:ext cx="979742" cy="979742"/>
          </a:xfrm>
          <a:prstGeom prst="rect">
            <a:avLst/>
          </a:prstGeom>
        </p:spPr>
      </p:pic>
      <p:pic>
        <p:nvPicPr>
          <p:cNvPr name="Picture 9" id="9"/>
          <p:cNvPicPr>
            <a:picLocks noChangeAspect="true"/>
          </p:cNvPicPr>
          <p:nvPr/>
        </p:nvPicPr>
        <p:blipFill>
          <a:blip r:embed="rId5"/>
          <a:srcRect l="17346" t="0" r="1907" b="0"/>
          <a:stretch>
            <a:fillRect/>
          </a:stretch>
        </p:blipFill>
        <p:spPr>
          <a:xfrm flipH="false" flipV="false" rot="0">
            <a:off x="11935646" y="5143500"/>
            <a:ext cx="5613080" cy="3834313"/>
          </a:xfrm>
          <a:prstGeom prst="rect">
            <a:avLst/>
          </a:prstGeom>
        </p:spPr>
      </p:pic>
      <p:sp>
        <p:nvSpPr>
          <p:cNvPr name="TextBox 10" id="10"/>
          <p:cNvSpPr txBox="true"/>
          <p:nvPr/>
        </p:nvSpPr>
        <p:spPr>
          <a:xfrm rot="0">
            <a:off x="1028700" y="639711"/>
            <a:ext cx="14037011" cy="156781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Existing System: #2</a:t>
            </a:r>
          </a:p>
        </p:txBody>
      </p:sp>
      <p:sp>
        <p:nvSpPr>
          <p:cNvPr name="TextBox 11" id="11"/>
          <p:cNvSpPr txBox="true"/>
          <p:nvPr/>
        </p:nvSpPr>
        <p:spPr>
          <a:xfrm rot="0">
            <a:off x="835233" y="5520653"/>
            <a:ext cx="5685745" cy="3087370"/>
          </a:xfrm>
          <a:prstGeom prst="rect">
            <a:avLst/>
          </a:prstGeom>
        </p:spPr>
        <p:txBody>
          <a:bodyPr anchor="t" rtlCol="false" tIns="0" lIns="0" bIns="0" rIns="0">
            <a:spAutoFit/>
          </a:bodyPr>
          <a:lstStyle/>
          <a:p>
            <a:pPr>
              <a:lnSpc>
                <a:spcPts val="3499"/>
              </a:lnSpc>
            </a:pPr>
            <a:r>
              <a:rPr lang="en-US" sz="2499">
                <a:solidFill>
                  <a:srgbClr val="242424"/>
                </a:solidFill>
                <a:latin typeface="Arimo"/>
              </a:rPr>
              <a:t>We aim to build a web-app in which the voter can register with their drivers license, get a unique voterId which is used to login to the app, and cast the vote. The vote is tallied on the blockchain, and the web-app shows the current standings of the polls.</a:t>
            </a:r>
          </a:p>
        </p:txBody>
      </p:sp>
      <p:sp>
        <p:nvSpPr>
          <p:cNvPr name="TextBox 12" id="12"/>
          <p:cNvSpPr txBox="true"/>
          <p:nvPr/>
        </p:nvSpPr>
        <p:spPr>
          <a:xfrm rot="0">
            <a:off x="0" y="2849132"/>
            <a:ext cx="18288000" cy="716280"/>
          </a:xfrm>
          <a:prstGeom prst="rect">
            <a:avLst/>
          </a:prstGeom>
        </p:spPr>
        <p:txBody>
          <a:bodyPr anchor="t" rtlCol="false" tIns="0" lIns="0" bIns="0" rIns="0">
            <a:spAutoFit/>
          </a:bodyPr>
          <a:lstStyle/>
          <a:p>
            <a:pPr algn="ctr">
              <a:lnSpc>
                <a:spcPts val="5880"/>
              </a:lnSpc>
            </a:pPr>
            <a:r>
              <a:rPr lang="en-US" sz="4200">
                <a:solidFill>
                  <a:srgbClr val="000000"/>
                </a:solidFill>
                <a:latin typeface="Open Sans"/>
              </a:rPr>
              <a:t>IBM/</a:t>
            </a:r>
            <a:r>
              <a:rPr lang="en-US" sz="4200">
                <a:solidFill>
                  <a:srgbClr val="000000"/>
                </a:solidFill>
                <a:latin typeface="Open Sans"/>
              </a:rPr>
              <a:t>evote </a:t>
            </a:r>
          </a:p>
        </p:txBody>
      </p:sp>
      <p:sp>
        <p:nvSpPr>
          <p:cNvPr name="TextBox 13" id="13"/>
          <p:cNvSpPr txBox="true"/>
          <p:nvPr/>
        </p:nvSpPr>
        <p:spPr>
          <a:xfrm rot="0">
            <a:off x="1028700" y="9607232"/>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8/13</a:t>
            </a:r>
          </a:p>
        </p:txBody>
      </p:sp>
      <p:sp>
        <p:nvSpPr>
          <p:cNvPr name="TextBox 14" id="14"/>
          <p:cNvSpPr txBox="true"/>
          <p:nvPr/>
        </p:nvSpPr>
        <p:spPr>
          <a:xfrm rot="0">
            <a:off x="-170034" y="3517787"/>
            <a:ext cx="18288000" cy="393065"/>
          </a:xfrm>
          <a:prstGeom prst="rect">
            <a:avLst/>
          </a:prstGeom>
        </p:spPr>
        <p:txBody>
          <a:bodyPr anchor="t" rtlCol="false" tIns="0" lIns="0" bIns="0" rIns="0">
            <a:spAutoFit/>
          </a:bodyPr>
          <a:lstStyle/>
          <a:p>
            <a:pPr algn="ctr">
              <a:lnSpc>
                <a:spcPts val="3219"/>
              </a:lnSpc>
            </a:pPr>
            <a:r>
              <a:rPr lang="en-US" sz="2299">
                <a:solidFill>
                  <a:srgbClr val="000000"/>
                </a:solidFill>
                <a:latin typeface="Open Sans Light"/>
              </a:rPr>
              <a:t>https://github.com/IBM/e</a:t>
            </a:r>
            <a:r>
              <a:rPr lang="en-US" sz="2299">
                <a:solidFill>
                  <a:srgbClr val="000000"/>
                </a:solidFill>
                <a:latin typeface="Open Sans Light"/>
              </a:rPr>
              <a:t>vo</a:t>
            </a:r>
            <a:r>
              <a:rPr lang="en-US" sz="2299">
                <a:solidFill>
                  <a:srgbClr val="000000"/>
                </a:solidFill>
                <a:latin typeface="Open Sans Light"/>
              </a:rPr>
              <a:t>t</a:t>
            </a:r>
            <a:r>
              <a:rPr lang="en-US" sz="2299">
                <a:solidFill>
                  <a:srgbClr val="000000"/>
                </a:solidFill>
                <a:latin typeface="Open Sans Light"/>
              </a:rPr>
              <a:t>e</a:t>
            </a:r>
          </a:p>
        </p:txBody>
      </p:sp>
      <p:sp>
        <p:nvSpPr>
          <p:cNvPr name="TextBox 15" id="15"/>
          <p:cNvSpPr txBox="true"/>
          <p:nvPr/>
        </p:nvSpPr>
        <p:spPr>
          <a:xfrm rot="0">
            <a:off x="0" y="4120381"/>
            <a:ext cx="18288000" cy="1212215"/>
          </a:xfrm>
          <a:prstGeom prst="rect">
            <a:avLst/>
          </a:prstGeom>
        </p:spPr>
        <p:txBody>
          <a:bodyPr anchor="t" rtlCol="false" tIns="0" lIns="0" bIns="0" rIns="0">
            <a:spAutoFit/>
          </a:bodyPr>
          <a:lstStyle/>
          <a:p>
            <a:pPr algn="ctr">
              <a:lnSpc>
                <a:spcPts val="4899"/>
              </a:lnSpc>
            </a:pPr>
            <a:r>
              <a:rPr lang="en-US" sz="3499">
                <a:solidFill>
                  <a:srgbClr val="000000"/>
                </a:solidFill>
                <a:latin typeface="Glacial Indifference"/>
              </a:rPr>
              <a:t>A voting application that leverages Hyperledger Fabric and the IBM Bl</a:t>
            </a:r>
            <a:r>
              <a:rPr lang="en-US" sz="3499">
                <a:solidFill>
                  <a:srgbClr val="000000"/>
                </a:solidFill>
                <a:latin typeface="Glacial Indifference"/>
              </a:rPr>
              <a:t>ockchain Platform to record and tally ballots.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637806"/>
            <a:ext cx="16230600" cy="1571625"/>
          </a:xfrm>
          <a:prstGeom prst="rect">
            <a:avLst/>
          </a:prstGeom>
        </p:spPr>
        <p:txBody>
          <a:bodyPr anchor="t" rtlCol="false" tIns="0" lIns="0" bIns="0" rIns="0">
            <a:spAutoFit/>
          </a:bodyPr>
          <a:lstStyle/>
          <a:p>
            <a:pPr>
              <a:lnSpc>
                <a:spcPts val="12480"/>
              </a:lnSpc>
            </a:pPr>
            <a:r>
              <a:rPr lang="en-US" sz="10400">
                <a:solidFill>
                  <a:srgbClr val="242424"/>
                </a:solidFill>
                <a:latin typeface="Open Sauce SemiBold"/>
              </a:rPr>
              <a:t>System #2: Pros &amp; Cons</a:t>
            </a:r>
          </a:p>
        </p:txBody>
      </p:sp>
      <p:sp>
        <p:nvSpPr>
          <p:cNvPr name="AutoShape 3" id="3"/>
          <p:cNvSpPr/>
          <p:nvPr/>
        </p:nvSpPr>
        <p:spPr>
          <a:xfrm rot="0">
            <a:off x="0" y="9253538"/>
            <a:ext cx="18288000" cy="9525"/>
          </a:xfrm>
          <a:prstGeom prst="rect">
            <a:avLst/>
          </a:prstGeom>
          <a:solidFill>
            <a:srgbClr val="242424"/>
          </a:solidFill>
        </p:spPr>
      </p:sp>
      <p:sp>
        <p:nvSpPr>
          <p:cNvPr name="AutoShape 4" id="4"/>
          <p:cNvSpPr/>
          <p:nvPr/>
        </p:nvSpPr>
        <p:spPr>
          <a:xfrm rot="0">
            <a:off x="15065711" y="9258300"/>
            <a:ext cx="9525" cy="1028700"/>
          </a:xfrm>
          <a:prstGeom prst="rect">
            <a:avLst/>
          </a:prstGeom>
          <a:solidFill>
            <a:srgbClr val="242424"/>
          </a:solidFill>
        </p:spPr>
      </p:sp>
      <p:grpSp>
        <p:nvGrpSpPr>
          <p:cNvPr name="Group 5" id="5"/>
          <p:cNvGrpSpPr/>
          <p:nvPr/>
        </p:nvGrpSpPr>
        <p:grpSpPr>
          <a:xfrm rot="0">
            <a:off x="15515310" y="9577070"/>
            <a:ext cx="2033416" cy="391160"/>
            <a:chOff x="0" y="0"/>
            <a:chExt cx="2711222" cy="521547"/>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2"/>
                </a:ext>
              </a:extLst>
            </a:blip>
            <a:srcRect l="0" t="0" r="0" b="0"/>
            <a:stretch>
              <a:fillRect/>
            </a:stretch>
          </p:blipFill>
          <p:spPr>
            <a:xfrm flipH="true" flipV="false" rot="0">
              <a:off x="2221462" y="97817"/>
              <a:ext cx="489760" cy="325913"/>
            </a:xfrm>
            <a:prstGeom prst="rect">
              <a:avLst/>
            </a:prstGeom>
          </p:spPr>
        </p:pic>
        <p:sp>
          <p:nvSpPr>
            <p:cNvPr name="TextBox 7" id="7"/>
            <p:cNvSpPr txBox="true"/>
            <p:nvPr/>
          </p:nvSpPr>
          <p:spPr>
            <a:xfrm rot="0">
              <a:off x="0" y="-38100"/>
              <a:ext cx="1618282" cy="559647"/>
            </a:xfrm>
            <a:prstGeom prst="rect">
              <a:avLst/>
            </a:prstGeom>
          </p:spPr>
          <p:txBody>
            <a:bodyPr anchor="t" rtlCol="false" tIns="0" lIns="0" bIns="0" rIns="0">
              <a:spAutoFit/>
            </a:bodyPr>
            <a:lstStyle/>
            <a:p>
              <a:pPr algn="r">
                <a:lnSpc>
                  <a:spcPts val="3640"/>
                </a:lnSpc>
              </a:pPr>
              <a:r>
                <a:rPr lang="en-US" sz="2600" spc="52">
                  <a:solidFill>
                    <a:srgbClr val="242424"/>
                  </a:solidFill>
                  <a:latin typeface="Open Sauce SemiBold"/>
                </a:rPr>
                <a:t>NEXT</a:t>
              </a:r>
            </a:p>
          </p:txBody>
        </p:sp>
      </p:grpSp>
      <p:sp>
        <p:nvSpPr>
          <p:cNvPr name="AutoShape 8" id="8"/>
          <p:cNvSpPr/>
          <p:nvPr/>
        </p:nvSpPr>
        <p:spPr>
          <a:xfrm rot="0">
            <a:off x="0" y="2753825"/>
            <a:ext cx="18288000" cy="9525"/>
          </a:xfrm>
          <a:prstGeom prst="rect">
            <a:avLst/>
          </a:prstGeom>
          <a:solidFill>
            <a:srgbClr val="242424"/>
          </a:solidFill>
        </p:spPr>
      </p:sp>
      <p:sp>
        <p:nvSpPr>
          <p:cNvPr name="TextBox 9" id="9"/>
          <p:cNvSpPr txBox="true"/>
          <p:nvPr/>
        </p:nvSpPr>
        <p:spPr>
          <a:xfrm rot="0">
            <a:off x="1028700" y="9607232"/>
            <a:ext cx="1357597" cy="283210"/>
          </a:xfrm>
          <a:prstGeom prst="rect">
            <a:avLst/>
          </a:prstGeom>
        </p:spPr>
        <p:txBody>
          <a:bodyPr anchor="t" rtlCol="false" tIns="0" lIns="0" bIns="0" rIns="0">
            <a:spAutoFit/>
          </a:bodyPr>
          <a:lstStyle/>
          <a:p>
            <a:pPr>
              <a:lnSpc>
                <a:spcPts val="2240"/>
              </a:lnSpc>
            </a:pPr>
            <a:r>
              <a:rPr lang="en-US" sz="1600" spc="32">
                <a:solidFill>
                  <a:srgbClr val="242424"/>
                </a:solidFill>
                <a:latin typeface="Arimo"/>
              </a:rPr>
              <a:t>9/13</a:t>
            </a:r>
          </a:p>
        </p:txBody>
      </p:sp>
      <p:sp>
        <p:nvSpPr>
          <p:cNvPr name="TextBox 10" id="10"/>
          <p:cNvSpPr txBox="true"/>
          <p:nvPr/>
        </p:nvSpPr>
        <p:spPr>
          <a:xfrm rot="0">
            <a:off x="1283752" y="3636858"/>
            <a:ext cx="8115300" cy="505079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Open Sans"/>
              </a:rPr>
              <a:t>User can verify his vote after casting it.</a:t>
            </a:r>
          </a:p>
          <a:p>
            <a:pPr marL="690881" indent="-345440" lvl="1">
              <a:lnSpc>
                <a:spcPts val="4480"/>
              </a:lnSpc>
              <a:buFont typeface="Arial"/>
              <a:buChar char="•"/>
            </a:pPr>
            <a:r>
              <a:rPr lang="en-US" sz="3200">
                <a:solidFill>
                  <a:srgbClr val="000000"/>
                </a:solidFill>
                <a:latin typeface="Open Sans"/>
              </a:rPr>
              <a:t>Deployed on IBM Kuberenetes gives you node at a very fast speed</a:t>
            </a:r>
          </a:p>
          <a:p>
            <a:pPr marL="690881" indent="-345440" lvl="1">
              <a:lnSpc>
                <a:spcPts val="4480"/>
              </a:lnSpc>
              <a:buFont typeface="Arial"/>
              <a:buChar char="•"/>
            </a:pPr>
            <a:r>
              <a:rPr lang="en-US" sz="3200">
                <a:solidFill>
                  <a:srgbClr val="000000"/>
                </a:solidFill>
                <a:latin typeface="Open Sans"/>
              </a:rPr>
              <a:t>Voters need to register once.</a:t>
            </a:r>
          </a:p>
          <a:p>
            <a:pPr marL="690881" indent="-345440" lvl="1">
              <a:lnSpc>
                <a:spcPts val="4480"/>
              </a:lnSpc>
              <a:buFont typeface="Arial"/>
              <a:buChar char="•"/>
            </a:pPr>
            <a:r>
              <a:rPr lang="en-US" sz="3200">
                <a:solidFill>
                  <a:srgbClr val="000000"/>
                </a:solidFill>
                <a:latin typeface="Open Sans"/>
              </a:rPr>
              <a:t>Uses Hyperledger Fabric making it more performant.</a:t>
            </a:r>
          </a:p>
          <a:p>
            <a:pPr marL="690880" indent="-345440" lvl="1">
              <a:lnSpc>
                <a:spcPts val="4480"/>
              </a:lnSpc>
              <a:buFont typeface="Arial"/>
              <a:buChar char="•"/>
            </a:pPr>
            <a:r>
              <a:rPr lang="en-US" sz="3200">
                <a:solidFill>
                  <a:srgbClr val="000000"/>
                </a:solidFill>
                <a:latin typeface="Open Sans"/>
              </a:rPr>
              <a:t>IBM Blockchain is completely decentralised and takes the core values of blockchain</a:t>
            </a:r>
          </a:p>
        </p:txBody>
      </p:sp>
      <p:sp>
        <p:nvSpPr>
          <p:cNvPr name="TextBox 11" id="11"/>
          <p:cNvSpPr txBox="true"/>
          <p:nvPr/>
        </p:nvSpPr>
        <p:spPr>
          <a:xfrm rot="0">
            <a:off x="9871282" y="3636858"/>
            <a:ext cx="7388018" cy="4486910"/>
          </a:xfrm>
          <a:prstGeom prst="rect">
            <a:avLst/>
          </a:prstGeom>
        </p:spPr>
        <p:txBody>
          <a:bodyPr anchor="t" rtlCol="false" tIns="0" lIns="0" bIns="0" rIns="0">
            <a:spAutoFit/>
          </a:bodyPr>
          <a:lstStyle/>
          <a:p>
            <a:pPr marL="690881" indent="-345440" lvl="1">
              <a:lnSpc>
                <a:spcPts val="4480"/>
              </a:lnSpc>
              <a:buFont typeface="Arial"/>
              <a:buChar char="•"/>
            </a:pPr>
            <a:r>
              <a:rPr lang="en-US" sz="3200">
                <a:solidFill>
                  <a:srgbClr val="000000"/>
                </a:solidFill>
                <a:latin typeface="Open Sans"/>
              </a:rPr>
              <a:t>IBM Blockchain has a very tedious way of renewing certificates often taking way longer time than needed</a:t>
            </a:r>
          </a:p>
          <a:p>
            <a:pPr marL="690880" indent="-345440" lvl="1">
              <a:lnSpc>
                <a:spcPts val="4480"/>
              </a:lnSpc>
              <a:buFont typeface="Arial"/>
              <a:buChar char="•"/>
            </a:pPr>
            <a:r>
              <a:rPr lang="en-US" sz="3200">
                <a:solidFill>
                  <a:srgbClr val="000000"/>
                </a:solidFill>
                <a:latin typeface="Open Sans"/>
              </a:rPr>
              <a:t>Requires a paid account as well as need to buy other services for deployment and with the cost of kubernetes is very costly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DAEXJOSBYUE</dc:identifier>
  <dcterms:modified xsi:type="dcterms:W3CDTF">2011-08-01T06:04:30Z</dcterms:modified>
  <cp:revision>1</cp:revision>
  <dc:title>Building E-voting system using blockchain</dc:title>
</cp:coreProperties>
</file>