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A51E-1359-4304-AAA6-6B96603466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24D13-2760-4DB3-81ED-C9D63159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3186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423E7B-61B3-40F2-8FD3-10E4F1E377EA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Rectangle 3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E49A-9812-4E2F-A9AD-92DDDE4F4A5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033F-5ECC-48DC-8E5C-D4728DFA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ld.it/portal/info/abo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OfRN0KihOU" TargetMode="External"/><Relationship Id="rId2" Type="http://schemas.openxmlformats.org/officeDocument/2006/relationships/hyperlink" Target="https://www.youtube.com/watch?v=0PX5UBuvk_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vTv8TqWC4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ilatha@iiits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.it/portal/info/abou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Bioinformatics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000" dirty="0">
                <a:solidFill>
                  <a:srgbClr val="1F4E79"/>
                </a:solidFill>
              </a:rPr>
              <a:t>Lecture 1</a:t>
            </a:r>
          </a:p>
          <a:p>
            <a:pPr lvl="0">
              <a:lnSpc>
                <a:spcPct val="70000"/>
              </a:lnSpc>
            </a:pPr>
            <a:r>
              <a:rPr lang="en-US" sz="2000" dirty="0">
                <a:solidFill>
                  <a:srgbClr val="1F4E79"/>
                </a:solidFill>
              </a:rPr>
              <a:t>Introduction							</a:t>
            </a:r>
            <a:r>
              <a:rPr lang="en-US" sz="2000" dirty="0" smtClean="0">
                <a:solidFill>
                  <a:srgbClr val="1F4E79"/>
                </a:solidFill>
              </a:rPr>
              <a:t>16/1/2021</a:t>
            </a:r>
            <a:endParaRPr lang="en-US" sz="2000" dirty="0">
              <a:solidFill>
                <a:srgbClr val="1F4E79"/>
              </a:solidFill>
            </a:endParaRPr>
          </a:p>
          <a:p>
            <a:pPr lvl="0">
              <a:lnSpc>
                <a:spcPct val="70000"/>
              </a:lnSpc>
            </a:pPr>
            <a:r>
              <a:rPr lang="en-US" sz="2000" dirty="0">
                <a:solidFill>
                  <a:srgbClr val="1F4E79"/>
                </a:solidFill>
              </a:rPr>
              <a:t>Indian Institute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7619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Algorithms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1F4E79"/>
                </a:solidFill>
              </a:rPr>
              <a:t>Algorithms- A set of specific instructions to define and solve a problem</a:t>
            </a:r>
          </a:p>
          <a:p>
            <a:pPr marL="0" lvl="0" indent="0">
              <a:buNone/>
            </a:pPr>
            <a:r>
              <a:rPr lang="en-US">
                <a:solidFill>
                  <a:srgbClr val="1F4E79"/>
                </a:solidFill>
              </a:rPr>
              <a:t>Programming- Using programming languages to code/implement the specific set of instructions</a:t>
            </a:r>
          </a:p>
          <a:p>
            <a:pPr marL="0" lvl="0" indent="0">
              <a:buNone/>
            </a:pPr>
            <a:r>
              <a:rPr lang="en-US">
                <a:solidFill>
                  <a:srgbClr val="1F4E79"/>
                </a:solidFill>
              </a:rPr>
              <a:t>“The benefit of using a computer is not to solve an insolvable problem but to arrive at a solution more quickly and accurately than a human can”.</a:t>
            </a:r>
          </a:p>
          <a:p>
            <a:pPr marL="0" lvl="0" indent="0">
              <a:buNone/>
            </a:pPr>
            <a:endParaRPr lang="en-US">
              <a:solidFill>
                <a:srgbClr val="1F4E79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14BC55-17BA-41CA-8807-396FAC1FA4E8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MS PGothic" pitchFamily="34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What is Bioinformatics?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idx="1"/>
          </p:nvPr>
        </p:nvSpPr>
        <p:spPr>
          <a:xfrm>
            <a:off x="553916" y="1842653"/>
            <a:ext cx="11289319" cy="464819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i="1">
                <a:solidFill>
                  <a:srgbClr val="1F4E79"/>
                </a:solidFill>
              </a:rPr>
              <a:t>The use of techniques from mathematics, statistics, and computer science to solve biological problems</a:t>
            </a:r>
          </a:p>
          <a:p>
            <a:pPr lvl="0"/>
            <a:r>
              <a:rPr lang="en-US">
                <a:solidFill>
                  <a:srgbClr val="1F4E79"/>
                </a:solidFill>
              </a:rPr>
              <a:t>Many activities of the cell can be interpreted as manipulation of strings from a small alphabet</a:t>
            </a:r>
          </a:p>
          <a:p>
            <a:pPr lvl="0"/>
            <a:r>
              <a:rPr lang="en-US">
                <a:solidFill>
                  <a:srgbClr val="1F4E79"/>
                </a:solidFill>
              </a:rPr>
              <a:t>Things we will </a:t>
            </a:r>
            <a:r>
              <a:rPr lang="en-US" b="1">
                <a:solidFill>
                  <a:srgbClr val="1F4E79"/>
                </a:solidFill>
              </a:rPr>
              <a:t>not</a:t>
            </a:r>
            <a:r>
              <a:rPr lang="en-US">
                <a:solidFill>
                  <a:srgbClr val="1F4E79"/>
                </a:solidFill>
              </a:rPr>
              <a:t> be studying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How to use cells to perform computation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How the cells perform the computation</a:t>
            </a:r>
          </a:p>
          <a:p>
            <a:pPr lvl="0"/>
            <a:r>
              <a:rPr lang="en-US">
                <a:solidFill>
                  <a:srgbClr val="1F4E79"/>
                </a:solidFill>
              </a:rPr>
              <a:t>Instead, we will be studying computations that can help us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Find genes that are similar - Pattern matching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Finding Transcription Factors – Motif discovery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Aligning Genes from different organisms – Multiple Alignment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Retracing evolutionary history - Phylogenetic trees</a:t>
            </a:r>
          </a:p>
          <a:p>
            <a:pPr lvl="1"/>
            <a:r>
              <a:rPr lang="en-US">
                <a:solidFill>
                  <a:srgbClr val="1F4E79"/>
                </a:solidFill>
              </a:rPr>
              <a:t>How reactions are facilitated - Protein folding</a:t>
            </a:r>
          </a:p>
        </p:txBody>
      </p:sp>
    </p:spTree>
    <p:extLst>
      <p:ext uri="{BB962C8B-B14F-4D97-AF65-F5344CB8AC3E}">
        <p14:creationId xmlns:p14="http://schemas.microsoft.com/office/powerpoint/2010/main" val="17121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318241" y="1876659"/>
            <a:ext cx="2839916" cy="606667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Experimental observations</a:t>
            </a:r>
          </a:p>
        </p:txBody>
      </p:sp>
      <p:sp>
        <p:nvSpPr>
          <p:cNvPr id="3" name="Rectangle 4"/>
          <p:cNvSpPr/>
          <p:nvPr/>
        </p:nvSpPr>
        <p:spPr>
          <a:xfrm>
            <a:off x="2968864" y="2683882"/>
            <a:ext cx="1705703" cy="518748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Accumulation of results</a:t>
            </a:r>
          </a:p>
        </p:txBody>
      </p:sp>
      <p:sp>
        <p:nvSpPr>
          <p:cNvPr id="4" name="Rectangle 5"/>
          <p:cNvSpPr/>
          <p:nvPr/>
        </p:nvSpPr>
        <p:spPr>
          <a:xfrm>
            <a:off x="2353409" y="3447708"/>
            <a:ext cx="2866296" cy="568253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Databases</a:t>
            </a:r>
          </a:p>
        </p:txBody>
      </p:sp>
      <p:sp>
        <p:nvSpPr>
          <p:cNvPr id="5" name="Rectangle 6"/>
          <p:cNvSpPr/>
          <p:nvPr/>
        </p:nvSpPr>
        <p:spPr>
          <a:xfrm>
            <a:off x="2423745" y="4382472"/>
            <a:ext cx="2795951" cy="624251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Interpretation- Deriving scientific principles</a:t>
            </a:r>
          </a:p>
        </p:txBody>
      </p:sp>
      <p:sp>
        <p:nvSpPr>
          <p:cNvPr id="6" name="Rectangle 7"/>
          <p:cNvSpPr/>
          <p:nvPr/>
        </p:nvSpPr>
        <p:spPr>
          <a:xfrm>
            <a:off x="2331427" y="5279288"/>
            <a:ext cx="2980596" cy="839666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Technological advancement</a:t>
            </a:r>
          </a:p>
        </p:txBody>
      </p:sp>
      <p:cxnSp>
        <p:nvCxnSpPr>
          <p:cNvPr id="7" name="Elbow Connector 23"/>
          <p:cNvCxnSpPr>
            <a:stCxn id="6" idx="1"/>
            <a:endCxn id="3" idx="1"/>
          </p:cNvCxnSpPr>
          <p:nvPr/>
        </p:nvCxnSpPr>
        <p:spPr>
          <a:xfrm rot="10800000" flipH="1">
            <a:off x="2331426" y="2943257"/>
            <a:ext cx="637437" cy="2755865"/>
          </a:xfrm>
          <a:prstGeom prst="bentConnector3">
            <a:avLst>
              <a:gd name="adj1" fmla="val -35862"/>
            </a:avLst>
          </a:prstGeom>
          <a:noFill/>
          <a:ln w="38103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8" name="Down Arrow 39"/>
          <p:cNvSpPr/>
          <p:nvPr/>
        </p:nvSpPr>
        <p:spPr>
          <a:xfrm>
            <a:off x="3692475" y="5006724"/>
            <a:ext cx="45720" cy="286902"/>
          </a:xfrm>
          <a:custGeom>
            <a:avLst>
              <a:gd name="f0" fmla="val 1987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25402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Down Arrow 40"/>
          <p:cNvSpPr/>
          <p:nvPr/>
        </p:nvSpPr>
        <p:spPr>
          <a:xfrm>
            <a:off x="3761055" y="2483336"/>
            <a:ext cx="45720" cy="171340"/>
          </a:xfrm>
          <a:custGeom>
            <a:avLst>
              <a:gd name="f0" fmla="val 1871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25402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Down Arrow 41"/>
          <p:cNvSpPr/>
          <p:nvPr/>
        </p:nvSpPr>
        <p:spPr>
          <a:xfrm>
            <a:off x="3738195" y="3187186"/>
            <a:ext cx="45720" cy="286902"/>
          </a:xfrm>
          <a:custGeom>
            <a:avLst>
              <a:gd name="f0" fmla="val 1987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25402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Down Arrow 42"/>
          <p:cNvSpPr/>
          <p:nvPr/>
        </p:nvSpPr>
        <p:spPr>
          <a:xfrm>
            <a:off x="3751380" y="4066355"/>
            <a:ext cx="45720" cy="286902"/>
          </a:xfrm>
          <a:custGeom>
            <a:avLst>
              <a:gd name="f0" fmla="val 1987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25402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ight Arrow 44"/>
          <p:cNvSpPr/>
          <p:nvPr/>
        </p:nvSpPr>
        <p:spPr>
          <a:xfrm>
            <a:off x="5219696" y="3731840"/>
            <a:ext cx="857826" cy="138193"/>
          </a:xfrm>
          <a:custGeom>
            <a:avLst>
              <a:gd name="f0" fmla="val 1986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45"/>
          <p:cNvSpPr/>
          <p:nvPr/>
        </p:nvSpPr>
        <p:spPr>
          <a:xfrm>
            <a:off x="6103501" y="2363111"/>
            <a:ext cx="4462893" cy="2875650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Identifying patterns or mismatches with speed and accuracy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Building models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3D representations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Predicting missing or hard to observe features that aligns with known scientific principles</a:t>
            </a:r>
          </a:p>
        </p:txBody>
      </p:sp>
      <p:sp>
        <p:nvSpPr>
          <p:cNvPr id="14" name="Title 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815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History of Bioinformatics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854631" cy="4164369"/>
          </a:xfrm>
        </p:spPr>
        <p:txBody>
          <a:bodyPr/>
          <a:lstStyle/>
          <a:p>
            <a:pPr lvl="0"/>
            <a:r>
              <a:rPr lang="en-US"/>
              <a:t>Computers role in molecular biology recognized as early as 1960s- Data from Protein chemistry</a:t>
            </a:r>
          </a:p>
          <a:p>
            <a:pPr lvl="0"/>
            <a:r>
              <a:rPr lang="en-US"/>
              <a:t>The scientists contributed to the conceptual and technical foundation</a:t>
            </a:r>
          </a:p>
          <a:p>
            <a:pPr lvl="0"/>
            <a:r>
              <a:rPr lang="en-US"/>
              <a:t> </a:t>
            </a:r>
          </a:p>
          <a:p>
            <a:pPr lvl="0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692" r="5584"/>
          <a:stretch>
            <a:fillRect/>
          </a:stretch>
        </p:blipFill>
        <p:spPr>
          <a:xfrm>
            <a:off x="6126480" y="1845734"/>
            <a:ext cx="5444840" cy="29609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own Arrow 5"/>
          <p:cNvSpPr/>
          <p:nvPr/>
        </p:nvSpPr>
        <p:spPr>
          <a:xfrm>
            <a:off x="6292580" y="2895868"/>
            <a:ext cx="182880" cy="2302623"/>
          </a:xfrm>
          <a:custGeom>
            <a:avLst>
              <a:gd name="f0" fmla="val 207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13936" y="5198492"/>
            <a:ext cx="6671736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1955 By Sanger et al., at Cambridge University- 1958 Nobel prize in Chemistry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Semi-automated machine by Stanford Moore and William Stein- reduced the time to half.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Late 1960s- Automated ‘Sequenator’ by Edman</a:t>
            </a:r>
          </a:p>
        </p:txBody>
      </p:sp>
    </p:spTree>
    <p:extLst>
      <p:ext uri="{BB962C8B-B14F-4D97-AF65-F5344CB8AC3E}">
        <p14:creationId xmlns:p14="http://schemas.microsoft.com/office/powerpoint/2010/main" val="25428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History of Bioinformatics</a:t>
            </a:r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047" y="1825947"/>
            <a:ext cx="4533896" cy="3514725"/>
          </a:xfrm>
        </p:spPr>
      </p:pic>
      <p:sp>
        <p:nvSpPr>
          <p:cNvPr id="4" name="Rectangle 5"/>
          <p:cNvSpPr/>
          <p:nvPr/>
        </p:nvSpPr>
        <p:spPr>
          <a:xfrm>
            <a:off x="1097280" y="2083368"/>
            <a:ext cx="5692990" cy="341631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Computer technology + Mathematics + Molecular Biology-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</a:rPr>
              <a:t>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Life sciences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1) amino acid sequences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2) Macromolecular information- conceptual link between molecular biology and computer science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</a:rPr>
              <a:t>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led to Information theory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3) Availability of high speed digital computers developed during the second world war became available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Margaret Dayoff- used FORTRAN to deduce the protein sequence using overlapping peptides</a:t>
            </a:r>
          </a:p>
        </p:txBody>
      </p:sp>
    </p:spTree>
    <p:extLst>
      <p:ext uri="{BB962C8B-B14F-4D97-AF65-F5344CB8AC3E}">
        <p14:creationId xmlns:p14="http://schemas.microsoft.com/office/powerpoint/2010/main" val="29155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243" y="1846265"/>
            <a:ext cx="8607841" cy="4022729"/>
          </a:xfrm>
        </p:spPr>
      </p:pic>
    </p:spTree>
    <p:extLst>
      <p:ext uri="{BB962C8B-B14F-4D97-AF65-F5344CB8AC3E}">
        <p14:creationId xmlns:p14="http://schemas.microsoft.com/office/powerpoint/2010/main" val="2116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742" y="1846265"/>
            <a:ext cx="8382835" cy="4022729"/>
          </a:xfrm>
        </p:spPr>
      </p:pic>
    </p:spTree>
    <p:extLst>
      <p:ext uri="{BB962C8B-B14F-4D97-AF65-F5344CB8AC3E}">
        <p14:creationId xmlns:p14="http://schemas.microsoft.com/office/powerpoint/2010/main" val="2103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Genome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248503" y="1825627"/>
            <a:ext cx="10105290" cy="4351336"/>
          </a:xfrm>
        </p:spPr>
        <p:txBody>
          <a:bodyPr/>
          <a:lstStyle/>
          <a:p>
            <a:pPr lvl="0"/>
            <a:r>
              <a:rPr lang="en-GB"/>
              <a:t>Genome of the Cow </a:t>
            </a:r>
          </a:p>
          <a:p>
            <a:pPr lvl="0"/>
            <a:r>
              <a:rPr lang="en-GB"/>
              <a:t>a sequence of 2.86 billion letters enough letters to ﬁll a million pages of a typical book</a:t>
            </a:r>
          </a:p>
          <a:p>
            <a:pPr lvl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5" y="2687275"/>
            <a:ext cx="8857847" cy="33354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ight Arrow 4"/>
          <p:cNvSpPr/>
          <p:nvPr/>
        </p:nvSpPr>
        <p:spPr>
          <a:xfrm>
            <a:off x="9204606" y="3884188"/>
            <a:ext cx="738551" cy="234223"/>
          </a:xfrm>
          <a:custGeom>
            <a:avLst>
              <a:gd name="f0" fmla="val 1817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3158" y="3656740"/>
            <a:ext cx="207409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What does it mean?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Identify patterns.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68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1F4E79"/>
                </a:solidFill>
              </a:rPr>
              <a:t>Computational Successes</a:t>
            </a:r>
            <a:br>
              <a:rPr lang="en-GB">
                <a:solidFill>
                  <a:srgbClr val="1F4E79"/>
                </a:solidFill>
              </a:rPr>
            </a:br>
            <a:endParaRPr lang="en-US">
              <a:solidFill>
                <a:srgbClr val="1F4E79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Calibri Light"/>
              <a:buAutoNum type="arabicPeriod"/>
            </a:pPr>
            <a:r>
              <a:rPr lang="en-GB">
                <a:solidFill>
                  <a:srgbClr val="1F4E79"/>
                </a:solidFill>
              </a:rPr>
              <a:t>Genome assembly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GB">
                <a:solidFill>
                  <a:srgbClr val="1F4E79"/>
                </a:solidFill>
              </a:rPr>
              <a:t>Gene discovery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GB">
                <a:solidFill>
                  <a:srgbClr val="1F4E79"/>
                </a:solidFill>
              </a:rPr>
              <a:t>Understanding the origin of swine flu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GB">
                <a:solidFill>
                  <a:srgbClr val="1F4E79"/>
                </a:solidFill>
              </a:rPr>
              <a:t>Predicting protein structure</a:t>
            </a:r>
            <a:endParaRPr lang="en-US">
              <a:solidFill>
                <a:srgbClr val="1F4E7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37045" y="3211080"/>
            <a:ext cx="3197739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  <a:hlinkClick r:id="rId2"/>
              </a:rPr>
              <a:t>https://fold.it/portal/info/about</a:t>
            </a: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9160" y="3857414"/>
            <a:ext cx="10357555" cy="1477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First genome sequenced in 1995 (the bacteria H. inﬂuenzae with a genome of 1,830,140 letters). • 1st draft of human genome ﬁnished in 2001 (~ 3 billion letters)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 • Now: Over 1100 bacterial genomes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• Hundreds of higher-order genomes done or in progress.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• Several complete human genomes ﬁnished.</a:t>
            </a: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0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Topics of interest</a:t>
            </a:r>
          </a:p>
        </p:txBody>
      </p:sp>
      <p:sp>
        <p:nvSpPr>
          <p:cNvPr id="3" name="Rectangle 3"/>
          <p:cNvSpPr/>
          <p:nvPr/>
        </p:nvSpPr>
        <p:spPr>
          <a:xfrm>
            <a:off x="1463917" y="2176518"/>
            <a:ext cx="3071140" cy="404448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Cancer</a:t>
            </a:r>
          </a:p>
        </p:txBody>
      </p:sp>
      <p:sp>
        <p:nvSpPr>
          <p:cNvPr id="4" name="Rectangle 4"/>
          <p:cNvSpPr/>
          <p:nvPr/>
        </p:nvSpPr>
        <p:spPr>
          <a:xfrm>
            <a:off x="1468316" y="2922696"/>
            <a:ext cx="3066742" cy="383919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Genetic Disorders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1468316" y="3648346"/>
            <a:ext cx="3066742" cy="36092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Evolution</a:t>
            </a:r>
          </a:p>
        </p:txBody>
      </p:sp>
      <p:sp>
        <p:nvSpPr>
          <p:cNvPr id="6" name="Rectangle 6"/>
          <p:cNvSpPr/>
          <p:nvPr/>
        </p:nvSpPr>
        <p:spPr>
          <a:xfrm>
            <a:off x="1463917" y="4349444"/>
            <a:ext cx="3071140" cy="580296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Protein Engineering and Drug Interactions</a:t>
            </a:r>
          </a:p>
        </p:txBody>
      </p:sp>
      <p:sp>
        <p:nvSpPr>
          <p:cNvPr id="7" name="Rectangle 7"/>
          <p:cNvSpPr/>
          <p:nvPr/>
        </p:nvSpPr>
        <p:spPr>
          <a:xfrm>
            <a:off x="5057537" y="2176518"/>
            <a:ext cx="5013554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  <a:hlinkClick r:id="rId2"/>
              </a:rPr>
              <a:t>https://www.youtube.com/watch?v=0PX5UBuvk_w</a:t>
            </a: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5057537" y="2932617"/>
            <a:ext cx="499188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  <a:hlinkClick r:id="rId3"/>
              </a:rPr>
              <a:t>https://www.youtube.com/watch?v=hOfRN0KihOU</a:t>
            </a: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5057537" y="3703109"/>
            <a:ext cx="5032720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  <a:hlinkClick r:id="rId4"/>
              </a:rPr>
              <a:t>https://www.youtube.com/watch?v=wvTv8TqWC48</a:t>
            </a: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1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Course outline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89643" y="2542160"/>
            <a:ext cx="4453777" cy="92333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1F4E79"/>
                </a:solidFill>
              </a:rPr>
              <a:t>13 lectures </a:t>
            </a:r>
          </a:p>
          <a:p>
            <a:pPr lvl="0"/>
            <a:r>
              <a:rPr lang="en-US" dirty="0">
                <a:solidFill>
                  <a:srgbClr val="1F4E79"/>
                </a:solidFill>
              </a:rPr>
              <a:t>2h </a:t>
            </a:r>
            <a:r>
              <a:rPr lang="en-US" dirty="0" smtClean="0">
                <a:solidFill>
                  <a:srgbClr val="1F4E79"/>
                </a:solidFill>
              </a:rPr>
              <a:t>sessions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9643" y="3803930"/>
            <a:ext cx="4302370" cy="923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1F4E79"/>
                </a:solidFill>
                <a:uFillTx/>
                <a:latin typeface="Calibri"/>
              </a:rPr>
              <a:t>Contact details: SAILATHA RAVI, </a:t>
            </a:r>
            <a:r>
              <a:rPr lang="en-US" sz="1800" b="0" i="0" u="none" strike="noStrike" kern="0" cap="none" spc="0" baseline="0" dirty="0" smtClean="0">
                <a:solidFill>
                  <a:srgbClr val="1F4E79"/>
                </a:solidFill>
                <a:uFillTx/>
                <a:latin typeface="Calibri"/>
              </a:rPr>
              <a:t>PhD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smtClean="0">
                <a:solidFill>
                  <a:srgbClr val="1F4E79"/>
                </a:solidFill>
                <a:latin typeface="Calibri"/>
                <a:hlinkClick r:id="rId2"/>
              </a:rPr>
              <a:t>Sailatha.r@iiits.in</a:t>
            </a:r>
            <a:endParaRPr lang="en-US" kern="0" dirty="0" smtClean="0">
              <a:solidFill>
                <a:srgbClr val="1F4E79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1F4E79"/>
              </a:solidFill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9643" y="2068948"/>
            <a:ext cx="40105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Refer to the pdf document posted online</a:t>
            </a:r>
          </a:p>
        </p:txBody>
      </p:sp>
    </p:spTree>
    <p:extLst>
      <p:ext uri="{BB962C8B-B14F-4D97-AF65-F5344CB8AC3E}">
        <p14:creationId xmlns:p14="http://schemas.microsoft.com/office/powerpoint/2010/main" val="17895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Cancer cells</a:t>
            </a:r>
          </a:p>
        </p:txBody>
      </p:sp>
      <p:pic>
        <p:nvPicPr>
          <p:cNvPr id="3" name="Content Placeholder 2" descr="Related image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69823" y="1855180"/>
            <a:ext cx="2539361" cy="1904521"/>
          </a:xfrm>
        </p:spPr>
      </p:pic>
      <p:pic>
        <p:nvPicPr>
          <p:cNvPr id="4" name="Picture 4" descr="Image result for cells replica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7052" y="4053251"/>
            <a:ext cx="2622133" cy="18741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"/>
          <p:cNvSpPr txBox="1"/>
          <p:nvPr/>
        </p:nvSpPr>
        <p:spPr>
          <a:xfrm>
            <a:off x="4332847" y="1978267"/>
            <a:ext cx="2303583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 Checkpoint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Chemical signals tell it when to stop replicating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Space constraints</a:t>
            </a:r>
          </a:p>
        </p:txBody>
      </p:sp>
      <p:sp>
        <p:nvSpPr>
          <p:cNvPr id="6" name="Down Arrow 4"/>
          <p:cNvSpPr/>
          <p:nvPr/>
        </p:nvSpPr>
        <p:spPr>
          <a:xfrm>
            <a:off x="5141744" y="3569899"/>
            <a:ext cx="263767" cy="654042"/>
          </a:xfrm>
          <a:custGeom>
            <a:avLst>
              <a:gd name="f0" fmla="val 1724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658163" y="4413735"/>
            <a:ext cx="1230919" cy="844064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Apoptosis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Cell death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99" y="1863967"/>
            <a:ext cx="4598380" cy="1410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44" y="3269135"/>
            <a:ext cx="3779590" cy="286573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450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Phylogenetic tree</a:t>
            </a:r>
          </a:p>
        </p:txBody>
      </p:sp>
      <p:pic>
        <p:nvPicPr>
          <p:cNvPr id="3" name="Content Placeholder 2" descr="Image result for phylogenetic tree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47290" y="1930819"/>
            <a:ext cx="5650799" cy="3578367"/>
          </a:xfrm>
        </p:spPr>
      </p:pic>
      <p:pic>
        <p:nvPicPr>
          <p:cNvPr id="4" name="Picture 4" descr="Related image"/>
          <p:cNvPicPr>
            <a:picLocks noChangeAspect="1"/>
          </p:cNvPicPr>
          <p:nvPr/>
        </p:nvPicPr>
        <p:blipFill>
          <a:blip r:embed="rId3"/>
          <a:srcRect t="8836" b="14268"/>
          <a:stretch>
            <a:fillRect/>
          </a:stretch>
        </p:blipFill>
        <p:spPr>
          <a:xfrm>
            <a:off x="1485488" y="3719998"/>
            <a:ext cx="4324060" cy="24938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 descr="Image result for phylogenetic tre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23737" y="1785786"/>
            <a:ext cx="2872587" cy="193421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7977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Protein structure prediction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07" y="1846265"/>
            <a:ext cx="5413504" cy="4022729"/>
          </a:xfrm>
        </p:spPr>
      </p:pic>
    </p:spTree>
    <p:extLst>
      <p:ext uri="{BB962C8B-B14F-4D97-AF65-F5344CB8AC3E}">
        <p14:creationId xmlns:p14="http://schemas.microsoft.com/office/powerpoint/2010/main" val="23119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Predicting Structure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077"/>
          <a:stretch>
            <a:fillRect/>
          </a:stretch>
        </p:blipFill>
        <p:spPr>
          <a:xfrm>
            <a:off x="1174226" y="1952774"/>
            <a:ext cx="5101565" cy="3477728"/>
          </a:xfrm>
        </p:spPr>
      </p:pic>
    </p:spTree>
    <p:extLst>
      <p:ext uri="{BB962C8B-B14F-4D97-AF65-F5344CB8AC3E}">
        <p14:creationId xmlns:p14="http://schemas.microsoft.com/office/powerpoint/2010/main" val="32271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Protein folding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116" y="1846265"/>
            <a:ext cx="5182087" cy="4022729"/>
          </a:xfrm>
        </p:spPr>
      </p:pic>
    </p:spTree>
    <p:extLst>
      <p:ext uri="{BB962C8B-B14F-4D97-AF65-F5344CB8AC3E}">
        <p14:creationId xmlns:p14="http://schemas.microsoft.com/office/powerpoint/2010/main" val="12876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Protein folding online platforms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72" y="1934184"/>
            <a:ext cx="5418816" cy="4022729"/>
          </a:xfrm>
        </p:spPr>
      </p:pic>
      <p:sp>
        <p:nvSpPr>
          <p:cNvPr id="4" name="Rectangle 3"/>
          <p:cNvSpPr/>
          <p:nvPr/>
        </p:nvSpPr>
        <p:spPr>
          <a:xfrm>
            <a:off x="7764517" y="5956913"/>
            <a:ext cx="3197739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https://fold.it/portal/info/about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861" y="1934184"/>
            <a:ext cx="5529257" cy="3999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501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Course policy and requirement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317476" cy="435133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1F4E79"/>
                </a:solidFill>
              </a:rPr>
              <a:t>Attendance is compulsory</a:t>
            </a:r>
          </a:p>
          <a:p>
            <a:pPr lvl="0">
              <a:lnSpc>
                <a:spcPct val="100000"/>
              </a:lnSpc>
            </a:pPr>
            <a:r>
              <a:rPr lang="en-GB" dirty="0" smtClean="0">
                <a:solidFill>
                  <a:srgbClr val="1F4E79"/>
                </a:solidFill>
              </a:rPr>
              <a:t>You </a:t>
            </a:r>
            <a:r>
              <a:rPr lang="en-GB" dirty="0">
                <a:solidFill>
                  <a:srgbClr val="1F4E79"/>
                </a:solidFill>
              </a:rPr>
              <a:t>must </a:t>
            </a:r>
            <a:r>
              <a:rPr lang="en-GB" b="1" u="sng" dirty="0">
                <a:solidFill>
                  <a:srgbClr val="1F4E79"/>
                </a:solidFill>
              </a:rPr>
              <a:t>write up assignment solutions on your own. 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1F4E79"/>
                </a:solidFill>
              </a:rPr>
              <a:t>Late assignments will lose 10% per day, up to 5 days, after which they will not be accepted</a:t>
            </a:r>
            <a:endParaRPr lang="en-US" dirty="0">
              <a:solidFill>
                <a:srgbClr val="1F4E79"/>
              </a:solidFill>
            </a:endParaRPr>
          </a:p>
          <a:p>
            <a:pPr lvl="0">
              <a:lnSpc>
                <a:spcPct val="100000"/>
              </a:lnSpc>
            </a:pP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1F4E79"/>
                </a:solidFill>
              </a:rPr>
              <a:t>Goals of this Course</a:t>
            </a:r>
            <a:br>
              <a:rPr lang="en-GB">
                <a:solidFill>
                  <a:srgbClr val="1F4E79"/>
                </a:solidFill>
              </a:rPr>
            </a:br>
            <a:endParaRPr lang="en-US">
              <a:solidFill>
                <a:srgbClr val="1F4E79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5611087" cy="402336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>
                <a:solidFill>
                  <a:srgbClr val="1F4E79"/>
                </a:solidFill>
              </a:rPr>
              <a:t>● Introduce some biological terminology – Present the algorithms pursued by natural process</a:t>
            </a:r>
          </a:p>
          <a:p>
            <a:pPr marL="0" lvl="0" indent="0">
              <a:buNone/>
            </a:pPr>
            <a:r>
              <a:rPr lang="en-GB">
                <a:solidFill>
                  <a:srgbClr val="1F4E79"/>
                </a:solidFill>
              </a:rPr>
              <a:t>● Present some areas of bionformatics </a:t>
            </a:r>
          </a:p>
          <a:p>
            <a:pPr marL="0" lvl="0" indent="0">
              <a:buNone/>
            </a:pPr>
            <a:r>
              <a:rPr lang="en-GB">
                <a:solidFill>
                  <a:srgbClr val="1F4E79"/>
                </a:solidFill>
              </a:rPr>
              <a:t>● Provide an overview </a:t>
            </a:r>
          </a:p>
          <a:p>
            <a:pPr marL="0" lvl="0" indent="0">
              <a:buNone/>
            </a:pPr>
            <a:r>
              <a:rPr lang="en-GB">
                <a:solidFill>
                  <a:srgbClr val="1F4E79"/>
                </a:solidFill>
              </a:rPr>
              <a:t>● Show that there are interesting algorithmic &amp; computational problems </a:t>
            </a:r>
          </a:p>
          <a:p>
            <a:pPr marL="0" lvl="0" indent="0">
              <a:buNone/>
            </a:pPr>
            <a:r>
              <a:rPr lang="en-GB">
                <a:solidFill>
                  <a:srgbClr val="1F4E79"/>
                </a:solidFill>
              </a:rPr>
              <a:t>● Provide you the knowledge you need to work on research projects</a:t>
            </a:r>
            <a:endParaRPr lang="en-US">
              <a:solidFill>
                <a:srgbClr val="1F4E7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1237" y="1845734"/>
            <a:ext cx="4192386" cy="28161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Requirements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Be curious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Ask questions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Discussion among peers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Some basic knowledge on statistics and algorithms could help</a:t>
            </a:r>
          </a:p>
        </p:txBody>
      </p:sp>
    </p:spTree>
    <p:extLst>
      <p:ext uri="{BB962C8B-B14F-4D97-AF65-F5344CB8AC3E}">
        <p14:creationId xmlns:p14="http://schemas.microsoft.com/office/powerpoint/2010/main" val="10086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97280" y="295835"/>
            <a:ext cx="10058400" cy="1450759"/>
          </a:xfrm>
        </p:spPr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Text Books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7280" y="1954722"/>
            <a:ext cx="8494309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Bioinformatics- Sequence and Genome analysis, David. W. Mount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 Introduction to Bioinformatics Algorithms, Neil C. Jones and Pavel A. Pevzner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Additional reading materials and work sheets will be provided.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9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Course Structure</a:t>
            </a:r>
            <a:br>
              <a:rPr lang="en-US">
                <a:solidFill>
                  <a:srgbClr val="1F4E79"/>
                </a:solidFill>
              </a:rPr>
            </a:br>
            <a:endParaRPr lang="en-US">
              <a:solidFill>
                <a:srgbClr val="1F4E79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19747"/>
            <a:ext cx="4937760" cy="4140778"/>
          </a:xfrm>
        </p:spPr>
        <p:txBody>
          <a:bodyPr lIns="0" rIns="0" anchor="t"/>
          <a:lstStyle/>
          <a:p>
            <a:pPr marL="91440" lvl="0" indent="-91440">
              <a:lnSpc>
                <a:spcPct val="80000"/>
              </a:lnSpc>
              <a:buChar char=" "/>
            </a:pPr>
            <a:r>
              <a:rPr lang="en-US" sz="1900" cap="none">
                <a:solidFill>
                  <a:srgbClr val="1F4E79"/>
                </a:solidFill>
              </a:rPr>
              <a:t>Introduction &amp; biological Terminology (2 lectures)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rgbClr val="1F4E79"/>
                </a:solidFill>
              </a:rPr>
              <a:t>Genome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rgbClr val="1F4E79"/>
                </a:solidFill>
              </a:rPr>
              <a:t>Central dogma, DNA protein and RNA</a:t>
            </a:r>
          </a:p>
          <a:p>
            <a:pPr marL="91440" lvl="0" indent="-91440">
              <a:lnSpc>
                <a:spcPct val="80000"/>
              </a:lnSpc>
              <a:buChar char=" "/>
            </a:pPr>
            <a:r>
              <a:rPr lang="en-US" sz="1900" cap="none">
                <a:solidFill>
                  <a:srgbClr val="1F4E79"/>
                </a:solidFill>
              </a:rPr>
              <a:t>Genetic code and protein code- Database search [1/2 lectures]- Disease predictions, SNPs</a:t>
            </a:r>
          </a:p>
          <a:p>
            <a:pPr marL="91440" lvl="0" indent="-91440">
              <a:lnSpc>
                <a:spcPct val="80000"/>
              </a:lnSpc>
              <a:buChar char=" "/>
            </a:pPr>
            <a:r>
              <a:rPr lang="en-US" sz="1900" cap="none">
                <a:solidFill>
                  <a:srgbClr val="1F4E79"/>
                </a:solidFill>
              </a:rPr>
              <a:t>Sequence Analysis (3 lectures)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rgbClr val="1F4E79"/>
                </a:solidFill>
              </a:rPr>
              <a:t>Pair-wise Sequence alignment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rgbClr val="1F4E79"/>
                </a:solidFill>
              </a:rPr>
              <a:t>Searches on strings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rgbClr val="1F4E79"/>
                </a:solidFill>
              </a:rPr>
              <a:t>Multiple Sequence Alignment</a:t>
            </a:r>
          </a:p>
        </p:txBody>
      </p:sp>
      <p:sp>
        <p:nvSpPr>
          <p:cNvPr id="4" name="Content Placeholder 5"/>
          <p:cNvSpPr txBox="1">
            <a:spLocks noGrp="1"/>
          </p:cNvSpPr>
          <p:nvPr>
            <p:ph type="body" idx="3"/>
          </p:nvPr>
        </p:nvSpPr>
        <p:spPr>
          <a:xfrm>
            <a:off x="6217920" y="1819747"/>
            <a:ext cx="4937760" cy="4140778"/>
          </a:xfrm>
        </p:spPr>
        <p:txBody>
          <a:bodyPr lIns="0" rIns="0" anchor="t"/>
          <a:lstStyle/>
          <a:p>
            <a:pPr marL="91440" lvl="0" indent="-91440">
              <a:lnSpc>
                <a:spcPct val="70000"/>
              </a:lnSpc>
              <a:buChar char=" "/>
            </a:pPr>
            <a:r>
              <a:rPr lang="en-US" sz="1900" cap="none">
                <a:solidFill>
                  <a:srgbClr val="1F4E79"/>
                </a:solidFill>
              </a:rPr>
              <a:t>Phylogenetics (2 lectures) </a:t>
            </a:r>
          </a:p>
          <a:p>
            <a:pPr lvl="1">
              <a:lnSpc>
                <a:spcPct val="70000"/>
              </a:lnSpc>
            </a:pPr>
            <a:r>
              <a:rPr lang="en-US" sz="1700">
                <a:solidFill>
                  <a:srgbClr val="1F4E79"/>
                </a:solidFill>
              </a:rPr>
              <a:t> Parsimony </a:t>
            </a:r>
          </a:p>
          <a:p>
            <a:pPr lvl="1">
              <a:lnSpc>
                <a:spcPct val="70000"/>
              </a:lnSpc>
            </a:pPr>
            <a:r>
              <a:rPr lang="en-US" sz="1700">
                <a:solidFill>
                  <a:srgbClr val="1F4E79"/>
                </a:solidFill>
              </a:rPr>
              <a:t> Likelihood </a:t>
            </a:r>
          </a:p>
          <a:p>
            <a:pPr lvl="1">
              <a:lnSpc>
                <a:spcPct val="70000"/>
              </a:lnSpc>
            </a:pPr>
            <a:r>
              <a:rPr lang="en-US" sz="1700">
                <a:solidFill>
                  <a:srgbClr val="1F4E79"/>
                </a:solidFill>
              </a:rPr>
              <a:t> Discrete operations on trees </a:t>
            </a:r>
          </a:p>
          <a:p>
            <a:pPr marL="91440" lvl="0" indent="-91440">
              <a:lnSpc>
                <a:spcPct val="70000"/>
              </a:lnSpc>
              <a:buChar char=" "/>
            </a:pPr>
            <a:r>
              <a:rPr lang="en-US" sz="1900" cap="none">
                <a:solidFill>
                  <a:srgbClr val="1F4E79"/>
                </a:solidFill>
              </a:rPr>
              <a:t>Structure prediction [2 lectures]</a:t>
            </a:r>
          </a:p>
          <a:p>
            <a:pPr lvl="1">
              <a:lnSpc>
                <a:spcPct val="70000"/>
              </a:lnSpc>
            </a:pPr>
            <a:r>
              <a:rPr lang="en-US" sz="1500">
                <a:solidFill>
                  <a:srgbClr val="1F4E79"/>
                </a:solidFill>
              </a:rPr>
              <a:t>RNA </a:t>
            </a:r>
          </a:p>
          <a:p>
            <a:pPr lvl="1">
              <a:lnSpc>
                <a:spcPct val="70000"/>
              </a:lnSpc>
            </a:pPr>
            <a:r>
              <a:rPr lang="en-US" sz="1500">
                <a:solidFill>
                  <a:srgbClr val="1F4E79"/>
                </a:solidFill>
              </a:rPr>
              <a:t>DNA</a:t>
            </a:r>
          </a:p>
          <a:p>
            <a:pPr lvl="1">
              <a:lnSpc>
                <a:spcPct val="70000"/>
              </a:lnSpc>
            </a:pPr>
            <a:r>
              <a:rPr lang="en-US" sz="1500">
                <a:solidFill>
                  <a:srgbClr val="1F4E79"/>
                </a:solidFill>
              </a:rPr>
              <a:t>Protein folding problem</a:t>
            </a:r>
          </a:p>
          <a:p>
            <a:pPr marL="91440" lvl="0" indent="-91440">
              <a:lnSpc>
                <a:spcPct val="70000"/>
              </a:lnSpc>
              <a:buChar char=" "/>
            </a:pPr>
            <a:r>
              <a:rPr lang="en-US" sz="1700" cap="none">
                <a:solidFill>
                  <a:srgbClr val="1F4E79"/>
                </a:solidFill>
              </a:rPr>
              <a:t>Special topics and current trend in Bioinformatics [1-2 lectures]</a:t>
            </a:r>
          </a:p>
          <a:p>
            <a:pPr marL="475488" lvl="1" indent="-91440">
              <a:lnSpc>
                <a:spcPct val="70000"/>
              </a:lnSpc>
              <a:buChar char=" "/>
            </a:pPr>
            <a:r>
              <a:rPr lang="en-US" sz="1500">
                <a:solidFill>
                  <a:srgbClr val="1F4E79"/>
                </a:solidFill>
              </a:rPr>
              <a:t>Cancer, Pharmacogenomics [1 lecture], </a:t>
            </a:r>
          </a:p>
          <a:p>
            <a:pPr marL="475488" lvl="1" indent="-91440">
              <a:lnSpc>
                <a:spcPct val="70000"/>
              </a:lnSpc>
              <a:buChar char=" "/>
            </a:pPr>
            <a:r>
              <a:rPr lang="en-US" sz="1700">
                <a:solidFill>
                  <a:srgbClr val="1F4E79"/>
                </a:solidFill>
              </a:rPr>
              <a:t>Population Genetics (1 lecture), Interactome</a:t>
            </a:r>
          </a:p>
          <a:p>
            <a:pPr marL="475488" lvl="1" indent="-91440">
              <a:lnSpc>
                <a:spcPct val="70000"/>
              </a:lnSpc>
              <a:buChar char=" "/>
            </a:pPr>
            <a:r>
              <a:rPr lang="en-US" sz="1700">
                <a:solidFill>
                  <a:srgbClr val="1F4E79"/>
                </a:solidFill>
              </a:rPr>
              <a:t>Class Group assignment presentation [1 lecture]</a:t>
            </a:r>
            <a:endParaRPr lang="en-US" sz="1900">
              <a:solidFill>
                <a:srgbClr val="1F4E79"/>
              </a:solidFill>
            </a:endParaRPr>
          </a:p>
          <a:p>
            <a:pPr lvl="0">
              <a:lnSpc>
                <a:spcPct val="70000"/>
              </a:lnSpc>
            </a:pPr>
            <a:r>
              <a:rPr lang="en-US" sz="1900" cap="none">
                <a:solidFill>
                  <a:srgbClr val="1F4E79"/>
                </a:solidFill>
              </a:rPr>
              <a:t> Course revision (1 lecture) </a:t>
            </a:r>
          </a:p>
          <a:p>
            <a:pPr marL="91440" lvl="0" indent="-91440">
              <a:lnSpc>
                <a:spcPct val="80000"/>
              </a:lnSpc>
              <a:buChar char=" "/>
            </a:pPr>
            <a:endParaRPr lang="en-US" cap="none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41" y="799834"/>
            <a:ext cx="8821408" cy="541178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20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F4E79"/>
                </a:solidFill>
              </a:rPr>
              <a:t>Bioinformatics- Prospective future</a:t>
            </a:r>
          </a:p>
        </p:txBody>
      </p:sp>
      <p:pic>
        <p:nvPicPr>
          <p:cNvPr id="3" name="Content Placeholder 2" descr="Image result for Bioinformatics scope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16341" y="2824160"/>
            <a:ext cx="4819646" cy="2066928"/>
          </a:xfrm>
        </p:spPr>
      </p:pic>
    </p:spTree>
    <p:extLst>
      <p:ext uri="{BB962C8B-B14F-4D97-AF65-F5344CB8AC3E}">
        <p14:creationId xmlns:p14="http://schemas.microsoft.com/office/powerpoint/2010/main" val="14918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1F4E79"/>
                </a:solidFill>
              </a:rPr>
              <a:t>What does biology have to do with computers?</a:t>
            </a:r>
            <a:endParaRPr lang="en-US">
              <a:solidFill>
                <a:srgbClr val="1F4E79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1F4E79"/>
                </a:solidFill>
              </a:rPr>
              <a:t>Huge amount of data: too much to analyze by hand, lots of mystery left about how life works.</a:t>
            </a:r>
          </a:p>
          <a:p>
            <a:pPr lvl="0"/>
            <a:r>
              <a:rPr lang="en-GB">
                <a:solidFill>
                  <a:srgbClr val="1F4E79"/>
                </a:solidFill>
              </a:rPr>
              <a:t>Requires clever algorithms to:</a:t>
            </a:r>
          </a:p>
          <a:p>
            <a:pPr marL="457200" lvl="1" indent="0">
              <a:buNone/>
            </a:pPr>
            <a:r>
              <a:rPr lang="en-GB">
                <a:solidFill>
                  <a:srgbClr val="1F4E79"/>
                </a:solidFill>
              </a:rPr>
              <a:t>• ﬁnd interesting patterns • store / search / compare • visualize vast collections of data • predict missing or hard-to-observe features (like protein structure or evolutionary relationships)</a:t>
            </a:r>
          </a:p>
          <a:p>
            <a:pPr lvl="0"/>
            <a:r>
              <a:rPr lang="en-GB">
                <a:solidFill>
                  <a:srgbClr val="1F4E79"/>
                </a:solidFill>
              </a:rPr>
              <a:t>Nearly all molecular biology is now “computational biology”: biologists depend on computer scientists every day.</a:t>
            </a:r>
            <a:endParaRPr lang="en-US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850</Words>
  <Application>Microsoft Office PowerPoint</Application>
  <PresentationFormat>Widescreen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Times New Roman</vt:lpstr>
      <vt:lpstr>Office Theme</vt:lpstr>
      <vt:lpstr>Bioinformatics</vt:lpstr>
      <vt:lpstr>Course outline</vt:lpstr>
      <vt:lpstr>Course policy and requirement</vt:lpstr>
      <vt:lpstr>Goals of this Course </vt:lpstr>
      <vt:lpstr>Text Books</vt:lpstr>
      <vt:lpstr>Course Structure </vt:lpstr>
      <vt:lpstr>PowerPoint Presentation</vt:lpstr>
      <vt:lpstr>Bioinformatics- Prospective future</vt:lpstr>
      <vt:lpstr>What does biology have to do with computers?</vt:lpstr>
      <vt:lpstr>Algorithms</vt:lpstr>
      <vt:lpstr>What is Bioinformatics?</vt:lpstr>
      <vt:lpstr>Workflow</vt:lpstr>
      <vt:lpstr>History of Bioinformatics</vt:lpstr>
      <vt:lpstr>History of Bioinformatics</vt:lpstr>
      <vt:lpstr>PowerPoint Presentation</vt:lpstr>
      <vt:lpstr>PowerPoint Presentation</vt:lpstr>
      <vt:lpstr>Genome</vt:lpstr>
      <vt:lpstr>Computational Successes </vt:lpstr>
      <vt:lpstr>Topics of interest</vt:lpstr>
      <vt:lpstr>Cancer cells</vt:lpstr>
      <vt:lpstr>Phylogenetic tree</vt:lpstr>
      <vt:lpstr>Protein structure prediction</vt:lpstr>
      <vt:lpstr>Predicting Structure</vt:lpstr>
      <vt:lpstr>Protein folding</vt:lpstr>
      <vt:lpstr>Protein folding online platforms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SAILATHA RAVI</cp:lastModifiedBy>
  <cp:revision>3</cp:revision>
  <dcterms:created xsi:type="dcterms:W3CDTF">2019-01-29T04:47:29Z</dcterms:created>
  <dcterms:modified xsi:type="dcterms:W3CDTF">2021-01-15T21:48:59Z</dcterms:modified>
</cp:coreProperties>
</file>