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8" r:id="rId3"/>
    <p:sldId id="294" r:id="rId4"/>
    <p:sldId id="295" r:id="rId5"/>
    <p:sldId id="296" r:id="rId6"/>
    <p:sldId id="297" r:id="rId7"/>
    <p:sldId id="257" r:id="rId8"/>
    <p:sldId id="258"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79DF2-40A5-45AB-9F2E-D63920FD154E}"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7BAA-AC61-453F-83A9-FF9D9B76E6F4}" type="slidenum">
              <a:rPr lang="en-US" smtClean="0"/>
              <a:t>‹#›</a:t>
            </a:fld>
            <a:endParaRPr lang="en-US"/>
          </a:p>
        </p:txBody>
      </p:sp>
    </p:spTree>
    <p:extLst>
      <p:ext uri="{BB962C8B-B14F-4D97-AF65-F5344CB8AC3E}">
        <p14:creationId xmlns:p14="http://schemas.microsoft.com/office/powerpoint/2010/main" val="239016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2;p10: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23;p10: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167277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8;p11: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29;p11: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120454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B6CE80-0A01-4AA5-B4CF-805506AE37A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110944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CE80-0A01-4AA5-B4CF-805506AE37A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388446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CE80-0A01-4AA5-B4CF-805506AE37A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3211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CE80-0A01-4AA5-B4CF-805506AE37A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251482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CE80-0A01-4AA5-B4CF-805506AE37A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297436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CE80-0A01-4AA5-B4CF-805506AE37A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358988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CE80-0A01-4AA5-B4CF-805506AE37A9}"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225914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CE80-0A01-4AA5-B4CF-805506AE37A9}"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312246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CE80-0A01-4AA5-B4CF-805506AE37A9}"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225526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B6CE80-0A01-4AA5-B4CF-805506AE37A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193025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B6CE80-0A01-4AA5-B4CF-805506AE37A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48862-61CF-42D3-AD34-C9E382F44347}" type="slidenum">
              <a:rPr lang="en-US" smtClean="0"/>
              <a:t>‹#›</a:t>
            </a:fld>
            <a:endParaRPr lang="en-US"/>
          </a:p>
        </p:txBody>
      </p:sp>
    </p:spTree>
    <p:extLst>
      <p:ext uri="{BB962C8B-B14F-4D97-AF65-F5344CB8AC3E}">
        <p14:creationId xmlns:p14="http://schemas.microsoft.com/office/powerpoint/2010/main" val="330015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CE80-0A01-4AA5-B4CF-805506AE37A9}" type="datetimeFigureOut">
              <a:rPr lang="en-US" smtClean="0"/>
              <a:t>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48862-61CF-42D3-AD34-C9E382F44347}" type="slidenum">
              <a:rPr lang="en-US" smtClean="0"/>
              <a:t>‹#›</a:t>
            </a:fld>
            <a:endParaRPr lang="en-US"/>
          </a:p>
        </p:txBody>
      </p:sp>
    </p:spTree>
    <p:extLst>
      <p:ext uri="{BB962C8B-B14F-4D97-AF65-F5344CB8AC3E}">
        <p14:creationId xmlns:p14="http://schemas.microsoft.com/office/powerpoint/2010/main" val="220494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ebi.ac.uk/training/online/glossary/accessio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096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Genbank</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4726542" y="1365162"/>
            <a:ext cx="5834128" cy="5074279"/>
          </a:xfrm>
        </p:spPr>
      </p:pic>
      <p:sp>
        <p:nvSpPr>
          <p:cNvPr id="4" name="Rectangle 4"/>
          <p:cNvSpPr/>
          <p:nvPr/>
        </p:nvSpPr>
        <p:spPr>
          <a:xfrm>
            <a:off x="375132" y="2321396"/>
            <a:ext cx="4873514"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https://www.ncbi.nlm.nih.gov/genbank/statistics/</a:t>
            </a:r>
          </a:p>
        </p:txBody>
      </p:sp>
      <p:sp>
        <p:nvSpPr>
          <p:cNvPr id="5" name="Rectangle 5"/>
          <p:cNvSpPr/>
          <p:nvPr/>
        </p:nvSpPr>
        <p:spPr>
          <a:xfrm>
            <a:off x="375132" y="2859758"/>
            <a:ext cx="4493087"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GillSans"/>
              </a:rPr>
              <a:t>First genome sequenced in 1995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GillSans"/>
              </a:rPr>
              <a:t>(the bacteria </a:t>
            </a:r>
            <a:r>
              <a:rPr lang="en-US" sz="1800" b="0" i="1" u="none" strike="noStrike" kern="1200" cap="none" spc="0" baseline="0" dirty="0">
                <a:solidFill>
                  <a:srgbClr val="000000"/>
                </a:solidFill>
                <a:uFillTx/>
                <a:latin typeface="GillSans-Italic"/>
              </a:rPr>
              <a:t>H. </a:t>
            </a:r>
            <a:r>
              <a:rPr lang="en-US" sz="1800" b="0" i="1" u="none" strike="noStrike" kern="1200" cap="none" spc="0" baseline="0" dirty="0" err="1">
                <a:solidFill>
                  <a:srgbClr val="000000"/>
                </a:solidFill>
                <a:uFillTx/>
                <a:latin typeface="GillSans-Italic"/>
              </a:rPr>
              <a:t>influenzae</a:t>
            </a:r>
            <a:r>
              <a:rPr lang="en-US" sz="1800" b="0" i="1" u="none" strike="noStrike" kern="1200" cap="none" spc="0" baseline="0" dirty="0">
                <a:solidFill>
                  <a:srgbClr val="000000"/>
                </a:solidFill>
                <a:uFillTx/>
                <a:latin typeface="GillSans-Italic"/>
              </a:rPr>
              <a:t> </a:t>
            </a:r>
            <a:r>
              <a:rPr lang="en-US" sz="1800" b="0" i="0" u="none" strike="noStrike" kern="1200" cap="none" spc="0" baseline="0" dirty="0">
                <a:solidFill>
                  <a:srgbClr val="000000"/>
                </a:solidFill>
                <a:uFillTx/>
                <a:latin typeface="GillSans"/>
              </a:rPr>
              <a:t>with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GillSans"/>
              </a:rPr>
              <a:t>genome of 1,830,140 letters).</a:t>
            </a:r>
            <a:endParaRPr lang="en-US"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249015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Grp="1"/>
          </p:cNvSpPr>
          <p:nvPr>
            <p:ph type="title"/>
          </p:nvPr>
        </p:nvSpPr>
        <p:spPr/>
        <p:txBody>
          <a:bodyPr/>
          <a:lstStyle/>
          <a:p>
            <a:pPr lvl="0"/>
            <a:r>
              <a:rPr lang="en-US"/>
              <a:t>Genbank website</a:t>
            </a:r>
          </a:p>
        </p:txBody>
      </p:sp>
      <p:sp>
        <p:nvSpPr>
          <p:cNvPr id="3" name="Text Placeholder 4"/>
          <p:cNvSpPr txBox="1">
            <a:spLocks noGrp="1"/>
          </p:cNvSpPr>
          <p:nvPr>
            <p:ph type="body" idx="1"/>
          </p:nvPr>
        </p:nvSpPr>
        <p:spPr/>
        <p:txBody>
          <a:bodyPr/>
          <a:lstStyle/>
          <a:p>
            <a:endParaRPr lang="en-US"/>
          </a:p>
        </p:txBody>
      </p:sp>
    </p:spTree>
    <p:extLst>
      <p:ext uri="{BB962C8B-B14F-4D97-AF65-F5344CB8AC3E}">
        <p14:creationId xmlns:p14="http://schemas.microsoft.com/office/powerpoint/2010/main" val="402816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Worksheet </a:t>
            </a:r>
            <a:r>
              <a:rPr lang="en-US" dirty="0" smtClean="0"/>
              <a:t>- example</a:t>
            </a:r>
            <a:endParaRPr lang="en-US" dirty="0"/>
          </a:p>
        </p:txBody>
      </p:sp>
      <p:sp>
        <p:nvSpPr>
          <p:cNvPr id="3" name="Text Placeholder 2"/>
          <p:cNvSpPr txBox="1">
            <a:spLocks noGrp="1"/>
          </p:cNvSpPr>
          <p:nvPr>
            <p:ph type="body" idx="1"/>
          </p:nvPr>
        </p:nvSpPr>
        <p:spPr/>
        <p:txBody>
          <a:bodyPr/>
          <a:lstStyle/>
          <a:p>
            <a:pPr lvl="0"/>
            <a:r>
              <a:rPr lang="en-US"/>
              <a:t>Databases</a:t>
            </a:r>
          </a:p>
        </p:txBody>
      </p:sp>
      <p:sp>
        <p:nvSpPr>
          <p:cNvPr id="4" name="Rectangle 3"/>
          <p:cNvSpPr/>
          <p:nvPr/>
        </p:nvSpPr>
        <p:spPr>
          <a:xfrm>
            <a:off x="5977213" y="3244336"/>
            <a:ext cx="237570"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 </a:t>
            </a:r>
          </a:p>
        </p:txBody>
      </p:sp>
      <p:sp>
        <p:nvSpPr>
          <p:cNvPr id="5" name="Rectangle 4"/>
          <p:cNvSpPr/>
          <p:nvPr/>
        </p:nvSpPr>
        <p:spPr>
          <a:xfrm>
            <a:off x="5977213" y="3244336"/>
            <a:ext cx="237570"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 </a:t>
            </a:r>
          </a:p>
        </p:txBody>
      </p:sp>
    </p:spTree>
    <p:extLst>
      <p:ext uri="{BB962C8B-B14F-4D97-AF65-F5344CB8AC3E}">
        <p14:creationId xmlns:p14="http://schemas.microsoft.com/office/powerpoint/2010/main" val="214238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Genetic code/ Triplet code</a:t>
            </a:r>
          </a:p>
        </p:txBody>
      </p:sp>
      <p:sp>
        <p:nvSpPr>
          <p:cNvPr id="3" name="Content Placeholder 2"/>
          <p:cNvSpPr txBox="1">
            <a:spLocks noGrp="1"/>
          </p:cNvSpPr>
          <p:nvPr>
            <p:ph idx="1"/>
          </p:nvPr>
        </p:nvSpPr>
        <p:spPr/>
        <p:txBody>
          <a:bodyPr/>
          <a:lstStyle/>
          <a:p>
            <a:pPr lvl="0"/>
            <a:r>
              <a:rPr lang="en-US" dirty="0"/>
              <a:t>There are 4 bases A,U,G, C</a:t>
            </a:r>
          </a:p>
          <a:p>
            <a:pPr lvl="0"/>
            <a:r>
              <a:rPr lang="en-US" dirty="0"/>
              <a:t>For a triplet code, how many combinations are possible?</a:t>
            </a:r>
          </a:p>
          <a:p>
            <a:pPr lvl="0"/>
            <a:endParaRPr lang="en-US" dirty="0"/>
          </a:p>
          <a:p>
            <a:pPr lvl="0"/>
            <a:r>
              <a:rPr lang="en-US" dirty="0"/>
              <a:t>Protein is made of 20 different amino acids</a:t>
            </a:r>
          </a:p>
        </p:txBody>
      </p:sp>
    </p:spTree>
    <p:extLst>
      <p:ext uri="{BB962C8B-B14F-4D97-AF65-F5344CB8AC3E}">
        <p14:creationId xmlns:p14="http://schemas.microsoft.com/office/powerpoint/2010/main" val="173695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20"/>
          <p:cNvSpPr txBox="1">
            <a:spLocks noGrp="1"/>
          </p:cNvSpPr>
          <p:nvPr>
            <p:ph type="title"/>
          </p:nvPr>
        </p:nvSpPr>
        <p:spPr/>
        <p:txBody>
          <a:bodyPr lIns="91421" tIns="45701" rIns="91421" bIns="45701">
            <a:noAutofit/>
          </a:bodyPr>
          <a:lstStyle/>
          <a:p>
            <a:pPr lvl="0"/>
            <a:r>
              <a:rPr lang="en-US"/>
              <a:t>Types of mutations</a:t>
            </a:r>
          </a:p>
        </p:txBody>
      </p:sp>
      <p:sp>
        <p:nvSpPr>
          <p:cNvPr id="3" name="Google Shape;126;p20"/>
          <p:cNvSpPr txBox="1">
            <a:spLocks noGrp="1"/>
          </p:cNvSpPr>
          <p:nvPr>
            <p:ph idx="1"/>
          </p:nvPr>
        </p:nvSpPr>
        <p:spPr/>
        <p:txBody>
          <a:bodyPr lIns="91421" tIns="45701" rIns="91421" bIns="45701">
            <a:noAutofit/>
          </a:bodyPr>
          <a:lstStyle/>
          <a:p>
            <a:pPr lvl="0">
              <a:spcBef>
                <a:spcPts val="0"/>
              </a:spcBef>
              <a:buClr>
                <a:srgbClr val="000000"/>
              </a:buClr>
              <a:buSzPts val="2800"/>
            </a:pPr>
            <a:r>
              <a:rPr lang="en-US"/>
              <a:t>Substitution- Exchanges one base for another</a:t>
            </a:r>
          </a:p>
          <a:p>
            <a:pPr lvl="0">
              <a:buClr>
                <a:srgbClr val="000000"/>
              </a:buClr>
              <a:buSzPts val="2800"/>
            </a:pPr>
            <a:r>
              <a:rPr lang="en-US"/>
              <a:t>Insertion- Insertion of extra base pairs</a:t>
            </a:r>
          </a:p>
          <a:p>
            <a:pPr lvl="0">
              <a:buClr>
                <a:srgbClr val="000000"/>
              </a:buClr>
              <a:buSzPts val="2800"/>
            </a:pPr>
            <a:r>
              <a:rPr lang="en-US"/>
              <a:t>Deletion- Deletion of a base pair or sections of DNA</a:t>
            </a:r>
          </a:p>
          <a:p>
            <a:pPr lvl="0">
              <a:buClr>
                <a:srgbClr val="000000"/>
              </a:buClr>
              <a:buSzPts val="2800"/>
            </a:pPr>
            <a:r>
              <a:rPr lang="en-US"/>
              <a:t>Frame shift- Insertions or deletions resulting in altered proteins due to a shift in the frames.</a:t>
            </a:r>
          </a:p>
          <a:p>
            <a:pPr lvl="0" indent="-50804">
              <a:buNone/>
            </a:pPr>
            <a:endParaRPr lang="en-US"/>
          </a:p>
          <a:p>
            <a:pPr lvl="0">
              <a:buClr>
                <a:srgbClr val="000000"/>
              </a:buClr>
              <a:buSzPts val="2800"/>
            </a:pPr>
            <a:r>
              <a:rPr lang="en-US"/>
              <a:t>There are other types but the above ones are the basic.</a:t>
            </a:r>
          </a:p>
          <a:p>
            <a:pPr lvl="0" indent="-50804">
              <a:buNone/>
            </a:pPr>
            <a:endParaRPr lang="en-US"/>
          </a:p>
        </p:txBody>
      </p:sp>
    </p:spTree>
    <p:extLst>
      <p:ext uri="{BB962C8B-B14F-4D97-AF65-F5344CB8AC3E}">
        <p14:creationId xmlns:p14="http://schemas.microsoft.com/office/powerpoint/2010/main" val="2773646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21"/>
          <p:cNvSpPr txBox="1">
            <a:spLocks noGrp="1"/>
          </p:cNvSpPr>
          <p:nvPr>
            <p:ph type="title"/>
          </p:nvPr>
        </p:nvSpPr>
        <p:spPr/>
        <p:txBody>
          <a:bodyPr lIns="91421" tIns="45701" rIns="91421" bIns="45701">
            <a:noAutofit/>
          </a:bodyPr>
          <a:lstStyle/>
          <a:p>
            <a:pPr lvl="0"/>
            <a:r>
              <a:rPr lang="en-US"/>
              <a:t>Causes of mutation</a:t>
            </a:r>
          </a:p>
        </p:txBody>
      </p:sp>
      <p:sp>
        <p:nvSpPr>
          <p:cNvPr id="3" name="Google Shape;132;p21"/>
          <p:cNvSpPr txBox="1">
            <a:spLocks noGrp="1"/>
          </p:cNvSpPr>
          <p:nvPr>
            <p:ph idx="1"/>
          </p:nvPr>
        </p:nvSpPr>
        <p:spPr/>
        <p:txBody>
          <a:bodyPr lIns="91421" tIns="45701" rIns="91421" bIns="45701">
            <a:noAutofit/>
          </a:bodyPr>
          <a:lstStyle/>
          <a:p>
            <a:pPr lvl="0">
              <a:spcBef>
                <a:spcPts val="0"/>
              </a:spcBef>
              <a:buClr>
                <a:srgbClr val="000000"/>
              </a:buClr>
              <a:buSzPts val="2800"/>
            </a:pPr>
            <a:r>
              <a:rPr lang="en-US"/>
              <a:t>DNA fails to copy accurately</a:t>
            </a:r>
          </a:p>
          <a:p>
            <a:pPr lvl="0">
              <a:buClr>
                <a:srgbClr val="000000"/>
              </a:buClr>
              <a:buSzPts val="2800"/>
            </a:pPr>
            <a:r>
              <a:rPr lang="en-US"/>
              <a:t>External influences can create mutations- harmful chemicals and radiation</a:t>
            </a:r>
          </a:p>
          <a:p>
            <a:pPr lvl="0" indent="-50804">
              <a:buNone/>
            </a:pPr>
            <a:endParaRPr lang="en-US"/>
          </a:p>
          <a:p>
            <a:pPr lvl="0" indent="-50804">
              <a:buNone/>
            </a:pPr>
            <a:endParaRPr lang="en-US"/>
          </a:p>
          <a:p>
            <a:pPr lvl="0" indent="-50804">
              <a:buNone/>
            </a:pPr>
            <a:endParaRPr lang="en-US"/>
          </a:p>
          <a:p>
            <a:pPr lvl="0" indent="-50804">
              <a:buNone/>
            </a:pPr>
            <a:endParaRPr lang="en-US"/>
          </a:p>
          <a:p>
            <a:pPr lvl="0">
              <a:buClr>
                <a:srgbClr val="000000"/>
              </a:buClr>
              <a:buSzPts val="2800"/>
            </a:pPr>
            <a:r>
              <a:rPr lang="en-US"/>
              <a:t>Cell can repair- But is not perfect</a:t>
            </a:r>
          </a:p>
          <a:p>
            <a:pPr lvl="0" indent="-50804">
              <a:buNone/>
            </a:pPr>
            <a:endParaRPr lang="en-US"/>
          </a:p>
          <a:p>
            <a:pPr lvl="0" indent="-50804">
              <a:buNone/>
            </a:pPr>
            <a:endParaRPr lang="en-US"/>
          </a:p>
          <a:p>
            <a:pPr lvl="0" indent="-50804">
              <a:buNone/>
            </a:pPr>
            <a:endParaRPr lang="en-US"/>
          </a:p>
          <a:p>
            <a:pPr lvl="0" indent="-50804">
              <a:buNone/>
            </a:pPr>
            <a:endParaRPr lang="en-US"/>
          </a:p>
          <a:p>
            <a:pPr lvl="0" indent="-50804">
              <a:buNone/>
            </a:pPr>
            <a:endParaRPr lang="en-US"/>
          </a:p>
        </p:txBody>
      </p:sp>
      <p:pic>
        <p:nvPicPr>
          <p:cNvPr id="4" name="Google Shape;133;p21">
            <a:extLst>
              <a:ext uri="{FF2B5EF4-FFF2-40B4-BE49-F238E27FC236}">
                <a16:creationId xmlns:a16="http://schemas.microsoft.com/office/drawing/2014/main" id="{00000000-0000-0000-0000-000000000000}"/>
              </a:ext>
            </a:extLst>
          </p:cNvPr>
          <p:cNvPicPr>
            <a:picLocks noChangeAspect="1"/>
          </p:cNvPicPr>
          <p:nvPr/>
        </p:nvPicPr>
        <p:blipFill>
          <a:blip r:embed="rId3">
            <a:alphaModFix/>
          </a:blip>
          <a:srcRect l="28090" t="37104" r="39204" b="36486"/>
          <a:stretch>
            <a:fillRect/>
          </a:stretch>
        </p:blipFill>
        <p:spPr>
          <a:xfrm>
            <a:off x="2581415" y="2728533"/>
            <a:ext cx="5734513" cy="2603507"/>
          </a:xfrm>
          <a:prstGeom prst="rect">
            <a:avLst/>
          </a:prstGeom>
          <a:noFill/>
          <a:ln cap="flat">
            <a:noFill/>
          </a:ln>
        </p:spPr>
      </p:pic>
      <p:pic>
        <p:nvPicPr>
          <p:cNvPr id="5" name="Google Shape;134;p21">
            <a:extLst>
              <a:ext uri="{FF2B5EF4-FFF2-40B4-BE49-F238E27FC236}">
                <a16:creationId xmlns:a16="http://schemas.microsoft.com/office/drawing/2014/main" id="{00000000-0000-0000-0000-000000000000}"/>
              </a:ext>
            </a:extLst>
          </p:cNvPr>
          <p:cNvPicPr>
            <a:picLocks noChangeAspect="1"/>
          </p:cNvPicPr>
          <p:nvPr/>
        </p:nvPicPr>
        <p:blipFill>
          <a:blip r:embed="rId4">
            <a:alphaModFix/>
          </a:blip>
          <a:srcRect l="73528" t="59546" r="12213" b="14366"/>
          <a:stretch>
            <a:fillRect/>
          </a:stretch>
        </p:blipFill>
        <p:spPr>
          <a:xfrm>
            <a:off x="8803760" y="2860499"/>
            <a:ext cx="2712649" cy="2790154"/>
          </a:xfrm>
          <a:prstGeom prst="rect">
            <a:avLst/>
          </a:prstGeom>
          <a:noFill/>
          <a:ln cap="flat">
            <a:noFill/>
          </a:ln>
        </p:spPr>
      </p:pic>
    </p:spTree>
    <p:extLst>
      <p:ext uri="{BB962C8B-B14F-4D97-AF65-F5344CB8AC3E}">
        <p14:creationId xmlns:p14="http://schemas.microsoft.com/office/powerpoint/2010/main" val="201510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sz="2900" b="1"/>
              <a:t>Hutchinson-Gilford Progeria Syndrome – a disease of accelerated aging due to Alternative Splicing</a:t>
            </a:r>
            <a:br>
              <a:rPr lang="en-US" sz="2900" b="1"/>
            </a:br>
            <a:endParaRPr lang="en-US" sz="2900"/>
          </a:p>
        </p:txBody>
      </p:sp>
      <p:pic>
        <p:nvPicPr>
          <p:cNvPr id="3" name="Content Placeholder 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2152076" y="1682816"/>
            <a:ext cx="8520470" cy="5175183"/>
          </a:xfrm>
        </p:spPr>
      </p:pic>
      <p:sp>
        <p:nvSpPr>
          <p:cNvPr id="4" name="Rectangle 6"/>
          <p:cNvSpPr/>
          <p:nvPr/>
        </p:nvSpPr>
        <p:spPr>
          <a:xfrm>
            <a:off x="168322" y="6396337"/>
            <a:ext cx="6096003" cy="461662"/>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ea typeface=""/>
                <a:cs typeface=""/>
              </a:rPr>
              <a:t>http://www.anti-agingfirewalls.com/2016/02/04/hutchinson-gilford-progeria-syndrome-a-disease-of-accelerated-aging-due-to-alternative-splicing/</a:t>
            </a:r>
          </a:p>
        </p:txBody>
      </p:sp>
    </p:spTree>
    <p:extLst>
      <p:ext uri="{BB962C8B-B14F-4D97-AF65-F5344CB8AC3E}">
        <p14:creationId xmlns:p14="http://schemas.microsoft.com/office/powerpoint/2010/main" val="111746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Autofit/>
          </a:bodyPr>
          <a:lstStyle/>
          <a:p>
            <a:pPr lvl="0"/>
            <a:r>
              <a:rPr lang="en-US" sz="3000" i="1"/>
              <a:t>“HGPS is a major clue to solving the “puzzle of aging” and the molecular mechanisms here are relevant to normal aging. ” </a:t>
            </a:r>
            <a:r>
              <a:rPr lang="en-US" sz="3000" b="1"/>
              <a:t/>
            </a:r>
            <a:br>
              <a:rPr lang="en-US" sz="3000" b="1"/>
            </a:br>
            <a:endParaRPr lang="en-US" sz="3000"/>
          </a:p>
        </p:txBody>
      </p:sp>
      <p:pic>
        <p:nvPicPr>
          <p:cNvPr id="3" name="Content Placeholder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193621" y="1937979"/>
            <a:ext cx="4702210" cy="3791157"/>
          </a:xfrm>
        </p:spPr>
      </p:pic>
      <p:sp>
        <p:nvSpPr>
          <p:cNvPr id="4" name="TextBox 3"/>
          <p:cNvSpPr txBox="1"/>
          <p:nvPr/>
        </p:nvSpPr>
        <p:spPr>
          <a:xfrm>
            <a:off x="7292211" y="5825148"/>
            <a:ext cx="3925116"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
                <a:cs typeface=""/>
              </a:rPr>
              <a:t>https://en.wikipedia.org/wiki/Progeria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5523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Databases of Biological Data</a:t>
            </a:r>
          </a:p>
        </p:txBody>
      </p:sp>
      <p:sp>
        <p:nvSpPr>
          <p:cNvPr id="3" name="Text Placeholder 3"/>
          <p:cNvSpPr txBox="1">
            <a:spLocks noGrp="1"/>
          </p:cNvSpPr>
          <p:nvPr>
            <p:ph type="body" idx="1"/>
          </p:nvPr>
        </p:nvSpPr>
        <p:spPr>
          <a:xfrm>
            <a:off x="739777" y="1690689"/>
            <a:ext cx="10515600" cy="1036280"/>
          </a:xfrm>
        </p:spPr>
        <p:txBody>
          <a:bodyPr>
            <a:noAutofit/>
          </a:bodyPr>
          <a:lstStyle/>
          <a:p>
            <a:pPr lvl="0"/>
            <a:r>
              <a:rPr lang="en-US" sz="2000" u="sng" dirty="0"/>
              <a:t>General Repositories</a:t>
            </a:r>
          </a:p>
          <a:p>
            <a:pPr lvl="1"/>
            <a:r>
              <a:rPr lang="en-US" dirty="0" err="1">
                <a:solidFill>
                  <a:srgbClr val="FF0000"/>
                </a:solidFill>
              </a:rPr>
              <a:t>GenBank</a:t>
            </a:r>
            <a:r>
              <a:rPr lang="en-US" dirty="0">
                <a:solidFill>
                  <a:srgbClr val="FF0000"/>
                </a:solidFill>
              </a:rPr>
              <a:t> </a:t>
            </a:r>
            <a:r>
              <a:rPr lang="en-US" dirty="0"/>
              <a:t>- USA</a:t>
            </a:r>
          </a:p>
          <a:p>
            <a:pPr lvl="1"/>
            <a:r>
              <a:rPr lang="en-US" dirty="0">
                <a:solidFill>
                  <a:srgbClr val="FF0000"/>
                </a:solidFill>
              </a:rPr>
              <a:t>EMBL</a:t>
            </a:r>
            <a:r>
              <a:rPr lang="en-US" dirty="0"/>
              <a:t> - Europe: http://www.ebi.ac.uk/embl/</a:t>
            </a:r>
            <a:endParaRPr lang="en-US" sz="2000" dirty="0"/>
          </a:p>
        </p:txBody>
      </p:sp>
      <p:sp>
        <p:nvSpPr>
          <p:cNvPr id="4" name="Content Placeholder 2"/>
          <p:cNvSpPr txBox="1">
            <a:spLocks noGrp="1"/>
          </p:cNvSpPr>
          <p:nvPr>
            <p:ph type="body" idx="3"/>
          </p:nvPr>
        </p:nvSpPr>
        <p:spPr>
          <a:xfrm>
            <a:off x="839784" y="2891442"/>
            <a:ext cx="5157782" cy="3684583"/>
          </a:xfrm>
        </p:spPr>
        <p:txBody>
          <a:bodyPr anchor="t">
            <a:noAutofit/>
          </a:bodyPr>
          <a:lstStyle/>
          <a:p>
            <a:pPr lvl="0"/>
            <a:r>
              <a:rPr lang="en-US" sz="2000" u="sng" dirty="0"/>
              <a:t>Specialized by data type</a:t>
            </a:r>
          </a:p>
          <a:p>
            <a:pPr lvl="0"/>
            <a:r>
              <a:rPr lang="en-US" sz="2000" dirty="0">
                <a:solidFill>
                  <a:srgbClr val="FF0000"/>
                </a:solidFill>
              </a:rPr>
              <a:t>NCBI</a:t>
            </a:r>
            <a:r>
              <a:rPr lang="en-US" sz="2000" b="0" dirty="0"/>
              <a:t> Trace Archive - raw reads from sequencing machines</a:t>
            </a:r>
          </a:p>
          <a:p>
            <a:pPr lvl="0"/>
            <a:r>
              <a:rPr lang="en-US" sz="2000" b="0" dirty="0"/>
              <a:t> </a:t>
            </a:r>
            <a:r>
              <a:rPr lang="en-US" sz="2000" dirty="0" err="1">
                <a:solidFill>
                  <a:srgbClr val="FF0000"/>
                </a:solidFill>
              </a:rPr>
              <a:t>SwissProt</a:t>
            </a:r>
            <a:r>
              <a:rPr lang="en-US" sz="2000" b="0" dirty="0">
                <a:solidFill>
                  <a:srgbClr val="FF0000"/>
                </a:solidFill>
              </a:rPr>
              <a:t> </a:t>
            </a:r>
            <a:r>
              <a:rPr lang="en-US" sz="2000" b="0" dirty="0"/>
              <a:t>- curated protein information: http://www.expasy.org</a:t>
            </a:r>
          </a:p>
          <a:p>
            <a:pPr lvl="0"/>
            <a:r>
              <a:rPr lang="en-US" sz="2000" dirty="0">
                <a:solidFill>
                  <a:srgbClr val="FF0000"/>
                </a:solidFill>
              </a:rPr>
              <a:t>KEGG</a:t>
            </a:r>
            <a:r>
              <a:rPr lang="en-US" sz="2000" b="0" dirty="0"/>
              <a:t> - metabolic pathways: http://www.genome.jp/kegg/</a:t>
            </a:r>
          </a:p>
          <a:p>
            <a:pPr lvl="0"/>
            <a:r>
              <a:rPr lang="en-US" sz="2000" dirty="0">
                <a:solidFill>
                  <a:srgbClr val="FF0000"/>
                </a:solidFill>
              </a:rPr>
              <a:t>Gene Expression Omnibus (GEO) </a:t>
            </a:r>
            <a:r>
              <a:rPr lang="en-US" sz="2000" b="0" dirty="0"/>
              <a:t>- gene expression</a:t>
            </a:r>
          </a:p>
          <a:p>
            <a:pPr lvl="0"/>
            <a:r>
              <a:rPr lang="en-US" sz="2000" b="0" dirty="0"/>
              <a:t> </a:t>
            </a:r>
            <a:r>
              <a:rPr lang="en-US" sz="2000" dirty="0">
                <a:solidFill>
                  <a:srgbClr val="FF0000"/>
                </a:solidFill>
              </a:rPr>
              <a:t>PDB</a:t>
            </a:r>
            <a:r>
              <a:rPr lang="en-US" sz="2000" b="0" dirty="0">
                <a:solidFill>
                  <a:srgbClr val="FF0000"/>
                </a:solidFill>
              </a:rPr>
              <a:t> </a:t>
            </a:r>
            <a:r>
              <a:rPr lang="en-US" sz="2000" b="0" dirty="0"/>
              <a:t>- protein structures</a:t>
            </a:r>
          </a:p>
          <a:p>
            <a:pPr lvl="0"/>
            <a:r>
              <a:rPr lang="en-US" sz="2000" b="0" dirty="0"/>
              <a:t> </a:t>
            </a:r>
          </a:p>
        </p:txBody>
      </p:sp>
      <p:sp>
        <p:nvSpPr>
          <p:cNvPr id="5" name="Content Placeholder 5"/>
          <p:cNvSpPr txBox="1">
            <a:spLocks noGrp="1"/>
          </p:cNvSpPr>
          <p:nvPr>
            <p:ph idx="2"/>
          </p:nvPr>
        </p:nvSpPr>
        <p:spPr>
          <a:xfrm>
            <a:off x="6893414" y="2891442"/>
            <a:ext cx="4040742" cy="3684583"/>
          </a:xfrm>
        </p:spPr>
        <p:txBody>
          <a:bodyPr/>
          <a:lstStyle/>
          <a:p>
            <a:pPr marL="0" lvl="0" indent="0">
              <a:buNone/>
            </a:pPr>
            <a:r>
              <a:rPr lang="en-US" sz="2000" b="1" u="sng" dirty="0"/>
              <a:t>Specialized by organism</a:t>
            </a:r>
          </a:p>
          <a:p>
            <a:pPr marL="0" lvl="0" indent="0">
              <a:buNone/>
            </a:pPr>
            <a:r>
              <a:rPr lang="en-US" sz="2000" dirty="0"/>
              <a:t> 	</a:t>
            </a:r>
            <a:r>
              <a:rPr lang="en-US" sz="2000" b="1" dirty="0">
                <a:solidFill>
                  <a:srgbClr val="FF0000"/>
                </a:solidFill>
              </a:rPr>
              <a:t>ZFIN</a:t>
            </a:r>
            <a:r>
              <a:rPr lang="en-US" sz="2000" dirty="0">
                <a:solidFill>
                  <a:srgbClr val="FF0000"/>
                </a:solidFill>
              </a:rPr>
              <a:t> </a:t>
            </a:r>
            <a:r>
              <a:rPr lang="en-US" sz="2000" dirty="0"/>
              <a:t>- zebrafish</a:t>
            </a:r>
          </a:p>
          <a:p>
            <a:pPr marL="0" lvl="0" indent="0">
              <a:buNone/>
            </a:pPr>
            <a:r>
              <a:rPr lang="en-US" sz="2000" dirty="0"/>
              <a:t>	</a:t>
            </a:r>
            <a:r>
              <a:rPr lang="en-US" sz="2000" b="1" dirty="0">
                <a:solidFill>
                  <a:srgbClr val="FF0000"/>
                </a:solidFill>
              </a:rPr>
              <a:t>SGD</a:t>
            </a:r>
            <a:r>
              <a:rPr lang="en-US" sz="2000" dirty="0">
                <a:solidFill>
                  <a:srgbClr val="FF0000"/>
                </a:solidFill>
              </a:rPr>
              <a:t> </a:t>
            </a:r>
            <a:r>
              <a:rPr lang="en-US" sz="2000" dirty="0"/>
              <a:t>- yeast</a:t>
            </a:r>
          </a:p>
          <a:p>
            <a:pPr marL="0" lvl="0" indent="0">
              <a:buNone/>
            </a:pPr>
            <a:r>
              <a:rPr lang="en-US" sz="2000" dirty="0"/>
              <a:t>	</a:t>
            </a:r>
            <a:r>
              <a:rPr lang="en-US" sz="2000" b="1" dirty="0" err="1">
                <a:solidFill>
                  <a:srgbClr val="FF0000"/>
                </a:solidFill>
              </a:rPr>
              <a:t>WormBase</a:t>
            </a:r>
            <a:r>
              <a:rPr lang="en-US" sz="2000" dirty="0">
                <a:solidFill>
                  <a:srgbClr val="FF0000"/>
                </a:solidFill>
              </a:rPr>
              <a:t> </a:t>
            </a:r>
            <a:r>
              <a:rPr lang="en-US" sz="2000" dirty="0"/>
              <a:t>- c. </a:t>
            </a:r>
            <a:r>
              <a:rPr lang="en-US" sz="2000" dirty="0" err="1"/>
              <a:t>elegans</a:t>
            </a:r>
            <a:endParaRPr lang="en-US" sz="2000" dirty="0"/>
          </a:p>
          <a:p>
            <a:pPr marL="0" lvl="0" indent="0">
              <a:buNone/>
            </a:pPr>
            <a:r>
              <a:rPr lang="en-US" sz="2000" dirty="0"/>
              <a:t>	</a:t>
            </a:r>
            <a:r>
              <a:rPr lang="en-US" sz="2000" b="1" dirty="0" err="1">
                <a:solidFill>
                  <a:srgbClr val="FF0000"/>
                </a:solidFill>
              </a:rPr>
              <a:t>FlyBase</a:t>
            </a:r>
            <a:r>
              <a:rPr lang="en-US" sz="2000" dirty="0">
                <a:solidFill>
                  <a:srgbClr val="FF0000"/>
                </a:solidFill>
              </a:rPr>
              <a:t> </a:t>
            </a:r>
            <a:r>
              <a:rPr lang="en-US" sz="2000" dirty="0"/>
              <a:t>- fruit fly</a:t>
            </a:r>
          </a:p>
          <a:p>
            <a:pPr lvl="0"/>
            <a:endParaRPr lang="en-US" sz="2000" dirty="0"/>
          </a:p>
        </p:txBody>
      </p:sp>
    </p:spTree>
    <p:extLst>
      <p:ext uri="{BB962C8B-B14F-4D97-AF65-F5344CB8AC3E}">
        <p14:creationId xmlns:p14="http://schemas.microsoft.com/office/powerpoint/2010/main" val="291419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noGrp="1"/>
          </p:cNvSpPr>
          <p:nvPr>
            <p:ph type="title"/>
          </p:nvPr>
        </p:nvSpPr>
        <p:spPr/>
        <p:txBody>
          <a:bodyPr/>
          <a:lstStyle/>
          <a:p>
            <a:pPr lvl="0"/>
            <a:r>
              <a:rPr lang="en-US"/>
              <a:t>Primary Database</a:t>
            </a:r>
          </a:p>
        </p:txBody>
      </p:sp>
      <p:sp>
        <p:nvSpPr>
          <p:cNvPr id="3" name="Rectangle 7"/>
          <p:cNvSpPr/>
          <p:nvPr/>
        </p:nvSpPr>
        <p:spPr>
          <a:xfrm>
            <a:off x="838203" y="1997835"/>
            <a:ext cx="10250506" cy="313931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Times New Roman" pitchFamily="18"/>
                <a:cs typeface="Times New Roman" pitchFamily="18"/>
              </a:rPr>
              <a:t>In bioinformatics, databases are often </a:t>
            </a:r>
            <a:r>
              <a:rPr lang="en-US" sz="2200" b="0" i="0" u="none" strike="noStrike" kern="1200" cap="none" spc="0" baseline="0" dirty="0" err="1">
                <a:solidFill>
                  <a:srgbClr val="000000"/>
                </a:solidFill>
                <a:uFillTx/>
                <a:latin typeface="Times New Roman" pitchFamily="18"/>
                <a:cs typeface="Times New Roman" pitchFamily="18"/>
              </a:rPr>
              <a:t>categorised</a:t>
            </a:r>
            <a:r>
              <a:rPr lang="en-US" sz="2200" b="0" i="0" u="none" strike="noStrike" kern="1200" cap="none" spc="0" baseline="0" dirty="0">
                <a:solidFill>
                  <a:srgbClr val="000000"/>
                </a:solidFill>
                <a:uFillTx/>
                <a:latin typeface="Times New Roman" pitchFamily="18"/>
                <a:cs typeface="Times New Roman" pitchFamily="18"/>
              </a:rPr>
              <a:t> as primary or secondary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Primary databases</a:t>
            </a:r>
            <a:r>
              <a:rPr lang="en-US" sz="2200" b="0" i="0" u="none" strike="noStrike" kern="1200" cap="none" spc="0" baseline="0" dirty="0">
                <a:solidFill>
                  <a:srgbClr val="000000"/>
                </a:solidFill>
                <a:uFillTx/>
                <a:latin typeface="Times New Roman" pitchFamily="18"/>
                <a:cs typeface="Times New Roman" pitchFamily="18"/>
              </a:rPr>
              <a:t> are populated with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Times New Roman" pitchFamily="18"/>
                <a:cs typeface="Times New Roman" pitchFamily="18"/>
              </a:rPr>
              <a:t> 	experimentally derived data such as nucleotide sequence, protein sequence or macromolecular structure.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Times New Roman" pitchFamily="18"/>
                <a:cs typeface="Times New Roman" pitchFamily="18"/>
              </a:rPr>
              <a:t>	Experimental results are submitted directly into the database by researchers, and the data are essentially archival in nature.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Times New Roman" pitchFamily="18"/>
                <a:cs typeface="Times New Roman" pitchFamily="18"/>
              </a:rPr>
              <a:t>	Once given a database </a:t>
            </a:r>
            <a:r>
              <a:rPr lang="en-US" sz="2200" b="0" i="1" u="none" strike="noStrike" kern="1200" cap="none" spc="0" baseline="0" dirty="0">
                <a:solidFill>
                  <a:srgbClr val="000000"/>
                </a:solidFill>
                <a:uFillTx/>
                <a:latin typeface="Times New Roman" pitchFamily="18"/>
                <a:cs typeface="Times New Roman" pitchFamily="18"/>
                <a:hlinkClick r:id="rId2"/>
              </a:rPr>
              <a:t>accession</a:t>
            </a:r>
            <a:r>
              <a:rPr lang="en-US" sz="2200" b="0" i="0" u="none" strike="noStrike" kern="1200" cap="none" spc="0" baseline="0" dirty="0">
                <a:solidFill>
                  <a:srgbClr val="000000"/>
                </a:solidFill>
                <a:uFillTx/>
                <a:latin typeface="Times New Roman" pitchFamily="18"/>
                <a:cs typeface="Times New Roman" pitchFamily="18"/>
              </a:rPr>
              <a:t> number, the data in primary databases are never changed: they form part of the scientific record.</a:t>
            </a:r>
          </a:p>
        </p:txBody>
      </p:sp>
    </p:spTree>
    <p:extLst>
      <p:ext uri="{BB962C8B-B14F-4D97-AF65-F5344CB8AC3E}">
        <p14:creationId xmlns:p14="http://schemas.microsoft.com/office/powerpoint/2010/main" val="334788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Secondary Database</a:t>
            </a:r>
          </a:p>
        </p:txBody>
      </p:sp>
      <p:sp>
        <p:nvSpPr>
          <p:cNvPr id="3" name="Content Placeholder 2"/>
          <p:cNvSpPr txBox="1">
            <a:spLocks noGrp="1"/>
          </p:cNvSpPr>
          <p:nvPr>
            <p:ph idx="1"/>
          </p:nvPr>
        </p:nvSpPr>
        <p:spPr/>
        <p:txBody>
          <a:bodyPr>
            <a:noAutofit/>
          </a:bodyPr>
          <a:lstStyle/>
          <a:p>
            <a:pPr lvl="0"/>
            <a:r>
              <a:rPr lang="en-US" sz="2200" dirty="0">
                <a:latin typeface="Times New Roman" pitchFamily="18"/>
                <a:cs typeface="Times New Roman" pitchFamily="18"/>
              </a:rPr>
              <a:t>Comprise data derived from the results of </a:t>
            </a:r>
            <a:r>
              <a:rPr lang="en-US" sz="2200" dirty="0" err="1">
                <a:latin typeface="Times New Roman" pitchFamily="18"/>
                <a:cs typeface="Times New Roman" pitchFamily="18"/>
              </a:rPr>
              <a:t>analysing</a:t>
            </a:r>
            <a:r>
              <a:rPr lang="en-US" sz="2200" dirty="0">
                <a:latin typeface="Times New Roman" pitchFamily="18"/>
                <a:cs typeface="Times New Roman" pitchFamily="18"/>
              </a:rPr>
              <a:t> primary data. </a:t>
            </a:r>
          </a:p>
          <a:p>
            <a:pPr lvl="0"/>
            <a:r>
              <a:rPr lang="en-US" sz="2200" dirty="0">
                <a:latin typeface="Times New Roman" pitchFamily="18"/>
                <a:cs typeface="Times New Roman" pitchFamily="18"/>
              </a:rPr>
              <a:t>Secondary databases often draw upon information from numerous sources, including other databases (primary and secondary), controlled vocabularies and the scientific literature. They are highly curated, often using a complex combination of computational algorithms and manual analysis and interpretation to derive new knowledge from the public record of science.</a:t>
            </a:r>
          </a:p>
          <a:p>
            <a:pPr lvl="0"/>
            <a:r>
              <a:rPr lang="en-US" sz="2200" dirty="0">
                <a:latin typeface="Times New Roman" pitchFamily="18"/>
                <a:cs typeface="Times New Roman" pitchFamily="18"/>
              </a:rPr>
              <a:t>Secondary databases have become the molecular biologist’s reference library over the past decade or so, providing a wealth of (often daunting) information on just about any gene or gene product that has been investigated by the research community. The potential for mining this information to make new discoveries is vast. </a:t>
            </a:r>
          </a:p>
        </p:txBody>
      </p:sp>
    </p:spTree>
    <p:extLst>
      <p:ext uri="{BB962C8B-B14F-4D97-AF65-F5344CB8AC3E}">
        <p14:creationId xmlns:p14="http://schemas.microsoft.com/office/powerpoint/2010/main" val="457963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TotalTime>
  <Words>389</Words>
  <Application>Microsoft Office PowerPoint</Application>
  <PresentationFormat>Widescreen</PresentationFormat>
  <Paragraphs>64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GillSans</vt:lpstr>
      <vt:lpstr>GillSans-Italic</vt:lpstr>
      <vt:lpstr>Times New Roman</vt:lpstr>
      <vt:lpstr>Office Theme</vt:lpstr>
      <vt:lpstr>PowerPoint Presentation</vt:lpstr>
      <vt:lpstr>Genetic code/ Triplet code</vt:lpstr>
      <vt:lpstr>Types of mutations</vt:lpstr>
      <vt:lpstr>Causes of mutation</vt:lpstr>
      <vt:lpstr>Hutchinson-Gilford Progeria Syndrome – a disease of accelerated aging due to Alternative Splicing </vt:lpstr>
      <vt:lpstr>“HGPS is a major clue to solving the “puzzle of aging” and the molecular mechanisms here are relevant to normal aging. ”  </vt:lpstr>
      <vt:lpstr>Databases of Biological Data</vt:lpstr>
      <vt:lpstr>Primary Database</vt:lpstr>
      <vt:lpstr>Secondary Database</vt:lpstr>
      <vt:lpstr>Genbank</vt:lpstr>
      <vt:lpstr>Genbank website</vt:lpstr>
      <vt:lpstr>Worksheet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SAILATHA RAVI</dc:creator>
  <cp:lastModifiedBy>SAILATHA RAVI</cp:lastModifiedBy>
  <cp:revision>4</cp:revision>
  <dcterms:created xsi:type="dcterms:W3CDTF">2021-02-11T16:20:45Z</dcterms:created>
  <dcterms:modified xsi:type="dcterms:W3CDTF">2021-02-13T13:26:51Z</dcterms:modified>
</cp:coreProperties>
</file>