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oYHAjr0hWTQ1bp7RyRjcmKMEk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old.it/portal/info/abou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0PX5UBuvk_w" TargetMode="External"/><Relationship Id="rId4" Type="http://schemas.openxmlformats.org/officeDocument/2006/relationships/hyperlink" Target="https://www.youtube.com/watch?v=hOfRN0KihOU" TargetMode="External"/><Relationship Id="rId5" Type="http://schemas.openxmlformats.org/officeDocument/2006/relationships/hyperlink" Target="https://www.youtube.com/watch?v=wvTv8TqWC4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ailatha@iiits.i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8.jpg"/><Relationship Id="rId5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hyperlink" Target="https://fold.it/portal/info/about" TargetMode="External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60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Bioinformatics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000"/>
              <a:buNone/>
            </a:pPr>
            <a:r>
              <a:rPr lang="en-US" sz="2000">
                <a:solidFill>
                  <a:srgbClr val="1F4E79"/>
                </a:solidFill>
              </a:rPr>
              <a:t>Lecture 1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000"/>
              <a:buNone/>
            </a:pPr>
            <a:r>
              <a:rPr lang="en-US" sz="2000">
                <a:solidFill>
                  <a:srgbClr val="1F4E79"/>
                </a:solidFill>
              </a:rPr>
              <a:t>Introduction							16/1/2021</a:t>
            </a:r>
            <a:endParaRPr sz="2000">
              <a:solidFill>
                <a:srgbClr val="1F4E79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000"/>
              <a:buNone/>
            </a:pPr>
            <a:r>
              <a:rPr lang="en-US" sz="2000">
                <a:solidFill>
                  <a:srgbClr val="1F4E79"/>
                </a:solidFill>
              </a:rPr>
              <a:t>Indian Institute of information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Algorithms</a:t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None/>
            </a:pPr>
            <a:r>
              <a:rPr lang="en-US">
                <a:solidFill>
                  <a:srgbClr val="1F4E79"/>
                </a:solidFill>
              </a:rPr>
              <a:t>Algorithms- A set of specific instructions to define and solve a 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800"/>
              <a:buNone/>
            </a:pPr>
            <a:r>
              <a:rPr lang="en-US">
                <a:solidFill>
                  <a:srgbClr val="1F4E79"/>
                </a:solidFill>
              </a:rPr>
              <a:t>Programming- Using programming languages to code/implement the specific set of instructions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800"/>
              <a:buNone/>
            </a:pPr>
            <a:r>
              <a:rPr lang="en-US">
                <a:solidFill>
                  <a:srgbClr val="1F4E79"/>
                </a:solidFill>
              </a:rPr>
              <a:t>“The benefit of using a computer is not to solve an insolvable problem but to arrive at a solution more quickly and accurately than a human can”.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F4E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F4E7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What is Bioinformatics?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553916" y="1842653"/>
            <a:ext cx="11289319" cy="4648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590"/>
              <a:buChar char="•"/>
            </a:pPr>
            <a:r>
              <a:rPr i="1" lang="en-US" sz="2590">
                <a:solidFill>
                  <a:srgbClr val="1F4E79"/>
                </a:solidFill>
              </a:rPr>
              <a:t>The use of techniques from mathematics, statistics, and computer science to solve biological problems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590"/>
              <a:buChar char="•"/>
            </a:pPr>
            <a:r>
              <a:rPr lang="en-US" sz="2590">
                <a:solidFill>
                  <a:srgbClr val="1F4E79"/>
                </a:solidFill>
              </a:rPr>
              <a:t>Many activities of the cell can be interpreted as manipulation of strings from a small alphabet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590"/>
              <a:buChar char="•"/>
            </a:pPr>
            <a:r>
              <a:rPr lang="en-US" sz="2590">
                <a:solidFill>
                  <a:srgbClr val="1F4E79"/>
                </a:solidFill>
              </a:rPr>
              <a:t>Things we will </a:t>
            </a:r>
            <a:r>
              <a:rPr b="1" lang="en-US" sz="2590">
                <a:solidFill>
                  <a:srgbClr val="1F4E79"/>
                </a:solidFill>
              </a:rPr>
              <a:t>not</a:t>
            </a:r>
            <a:r>
              <a:rPr lang="en-US" sz="2590">
                <a:solidFill>
                  <a:srgbClr val="1F4E79"/>
                </a:solidFill>
              </a:rPr>
              <a:t> be studying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2220"/>
              <a:buChar char="•"/>
            </a:pPr>
            <a:r>
              <a:rPr lang="en-US" sz="2220">
                <a:solidFill>
                  <a:srgbClr val="1F4E79"/>
                </a:solidFill>
              </a:rPr>
              <a:t>How to use cells to perform computation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2220"/>
              <a:buChar char="•"/>
            </a:pPr>
            <a:r>
              <a:rPr lang="en-US" sz="2220">
                <a:solidFill>
                  <a:srgbClr val="1F4E79"/>
                </a:solidFill>
              </a:rPr>
              <a:t>How the cells perform the computation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590"/>
              <a:buChar char="•"/>
            </a:pPr>
            <a:r>
              <a:rPr lang="en-US" sz="2590">
                <a:solidFill>
                  <a:srgbClr val="1F4E79"/>
                </a:solidFill>
              </a:rPr>
              <a:t>Instead, we will be studying computations that can help us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2220"/>
              <a:buChar char="•"/>
            </a:pPr>
            <a:r>
              <a:rPr lang="en-US" sz="2220">
                <a:solidFill>
                  <a:srgbClr val="1F4E79"/>
                </a:solidFill>
              </a:rPr>
              <a:t>Find genes that are similar - Pattern matching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2220"/>
              <a:buChar char="•"/>
            </a:pPr>
            <a:r>
              <a:rPr lang="en-US" sz="2220">
                <a:solidFill>
                  <a:srgbClr val="1F4E79"/>
                </a:solidFill>
              </a:rPr>
              <a:t>Finding Transcription Factors – Motif discovery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2220"/>
              <a:buChar char="•"/>
            </a:pPr>
            <a:r>
              <a:rPr lang="en-US" sz="2220">
                <a:solidFill>
                  <a:srgbClr val="1F4E79"/>
                </a:solidFill>
              </a:rPr>
              <a:t>Aligning Genes from different organisms – Multiple Alignment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2220"/>
              <a:buChar char="•"/>
            </a:pPr>
            <a:r>
              <a:rPr lang="en-US" sz="2220">
                <a:solidFill>
                  <a:srgbClr val="1F4E79"/>
                </a:solidFill>
              </a:rPr>
              <a:t>Retracing evolutionary history - Phylogenetic trees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2220"/>
              <a:buChar char="•"/>
            </a:pPr>
            <a:r>
              <a:rPr lang="en-US" sz="2220">
                <a:solidFill>
                  <a:srgbClr val="1F4E79"/>
                </a:solidFill>
              </a:rPr>
              <a:t>How reactions are facilitated - Protein folding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/>
          <p:nvPr/>
        </p:nvSpPr>
        <p:spPr>
          <a:xfrm>
            <a:off x="2318241" y="1876659"/>
            <a:ext cx="2839916" cy="606667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Experimental observations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2968864" y="2683882"/>
            <a:ext cx="1705703" cy="518748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Accumulation of results</a:t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2353409" y="3447708"/>
            <a:ext cx="2866296" cy="568253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/>
          </a:p>
        </p:txBody>
      </p:sp>
      <p:sp>
        <p:nvSpPr>
          <p:cNvPr id="162" name="Google Shape;162;p12"/>
          <p:cNvSpPr/>
          <p:nvPr/>
        </p:nvSpPr>
        <p:spPr>
          <a:xfrm>
            <a:off x="2423745" y="4382472"/>
            <a:ext cx="2795951" cy="624251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Interpretation- Deriving scientific principles</a:t>
            </a:r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2331427" y="5279288"/>
            <a:ext cx="2980596" cy="839666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Technological advancement</a:t>
            </a:r>
            <a:endParaRPr/>
          </a:p>
        </p:txBody>
      </p:sp>
      <p:cxnSp>
        <p:nvCxnSpPr>
          <p:cNvPr id="164" name="Google Shape;164;p12"/>
          <p:cNvCxnSpPr>
            <a:stCxn id="163" idx="1"/>
            <a:endCxn id="160" idx="1"/>
          </p:cNvCxnSpPr>
          <p:nvPr/>
        </p:nvCxnSpPr>
        <p:spPr>
          <a:xfrm flipH="1" rot="10800000">
            <a:off x="2331427" y="2943321"/>
            <a:ext cx="637500" cy="2755800"/>
          </a:xfrm>
          <a:prstGeom prst="bentConnector3">
            <a:avLst>
              <a:gd fmla="val -35859" name="adj1"/>
            </a:avLst>
          </a:prstGeom>
          <a:noFill/>
          <a:ln cap="flat" cmpd="sng" w="38100">
            <a:solidFill>
              <a:srgbClr val="5B9BD5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65" name="Google Shape;165;p12"/>
          <p:cNvSpPr/>
          <p:nvPr/>
        </p:nvSpPr>
        <p:spPr>
          <a:xfrm>
            <a:off x="6103501" y="2363111"/>
            <a:ext cx="4462893" cy="287565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Identifying patterns or mismatches with speed and accuracy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Building models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3D representations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Predicting missing or hard to observe features that aligns with known scientific principles</a:t>
            </a:r>
            <a:endParaRPr/>
          </a:p>
        </p:txBody>
      </p:sp>
      <p:sp>
        <p:nvSpPr>
          <p:cNvPr id="166" name="Google Shape;16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Workflow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Bioinformatics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1097280" y="1845734"/>
            <a:ext cx="4854631" cy="41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Computers role in molecular biology recognized as early as 1960s- Data from Protein chemistry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scientists contributed to the conceptual and technical foundation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692" r="5584" t="0"/>
          <a:stretch/>
        </p:blipFill>
        <p:spPr>
          <a:xfrm>
            <a:off x="6126480" y="1845734"/>
            <a:ext cx="5444840" cy="296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/>
        </p:nvSpPr>
        <p:spPr>
          <a:xfrm>
            <a:off x="1413936" y="5198492"/>
            <a:ext cx="6671736" cy="73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1955 By Sanger et al., at Cambridge University- 1958 Nobel prize in Chemistry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Semi-automated machine by Stanford Moore and William Stein- reduced the time to half.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Late 1960s- Automated ‘Sequenator’ by Edman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Bioinformatics</a:t>
            </a:r>
            <a:endParaRPr/>
          </a:p>
        </p:txBody>
      </p:sp>
      <p:pic>
        <p:nvPicPr>
          <p:cNvPr id="180" name="Google Shape;18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5047" y="1825947"/>
            <a:ext cx="4533896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4"/>
          <p:cNvSpPr/>
          <p:nvPr/>
        </p:nvSpPr>
        <p:spPr>
          <a:xfrm>
            <a:off x="1097280" y="2083368"/>
            <a:ext cx="5692990" cy="3416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technology + Mathematics + Molecular Biology-  Life sciences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amino acid sequences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Macromolecular information- conceptual link between molecular biology and computer science led to Information theory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Availability of high speed digital computers developed during the second world war became available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Margaret Dayoff- used FORTRAN to deduce the protein sequence using overlapping peptides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7" name="Google Shape;18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243" y="1846265"/>
            <a:ext cx="8607841" cy="402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3" name="Google Shape;19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742" y="1846265"/>
            <a:ext cx="8382835" cy="402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Genome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1248503" y="1825627"/>
            <a:ext cx="1010529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Genome of the Cow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sequence of 2.86 billion letters enough letters to ﬁll a million pages of a typical book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35" y="2687275"/>
            <a:ext cx="8857847" cy="333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/>
        </p:nvSpPr>
        <p:spPr>
          <a:xfrm>
            <a:off x="9943158" y="3656740"/>
            <a:ext cx="2074096" cy="923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it mean?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patterns.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Computational Successes</a:t>
            </a:r>
            <a:br>
              <a:rPr lang="en-US">
                <a:solidFill>
                  <a:srgbClr val="1F4E79"/>
                </a:solidFill>
              </a:rPr>
            </a:br>
            <a:endParaRPr>
              <a:solidFill>
                <a:srgbClr val="1F4E79"/>
              </a:solidFill>
            </a:endParaRPr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1F4E79"/>
                </a:solidFill>
              </a:rPr>
              <a:t>Genome assembly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1F4E79"/>
                </a:solidFill>
              </a:rPr>
              <a:t>Gene discovery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1F4E79"/>
                </a:solidFill>
              </a:rPr>
              <a:t>Understanding the origin of swine flu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1F4E79"/>
                </a:solidFill>
              </a:rPr>
              <a:t>Predicting protein structure</a:t>
            </a:r>
            <a:endParaRPr>
              <a:solidFill>
                <a:srgbClr val="1F4E79"/>
              </a:solidFill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7337045" y="3211080"/>
            <a:ext cx="3197739" cy="64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https://fold.it/portal/info/about</a:t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1169160" y="3857414"/>
            <a:ext cx="10357555" cy="147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First genome sequenced in 1995 (the bacteria H. inﬂuenzae with a genome of 1,830,140 letters). • 1st draft of human genome ﬁnished in 2001 (~ 3 billion letters)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 • Now: Over 1100 bacterial genomes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• Hundreds of higher-order genomes done or in progress.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• Several complete human genomes ﬁnished.</a:t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Topics of interest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1463917" y="2176518"/>
            <a:ext cx="3071140" cy="404448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1468316" y="2922696"/>
            <a:ext cx="3066742" cy="383919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Genetic Disorders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468316" y="3648346"/>
            <a:ext cx="3066742" cy="360922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Evolution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1463917" y="4349444"/>
            <a:ext cx="3071140" cy="580296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Protein Engineering and Drug Interactions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5057537" y="2176518"/>
            <a:ext cx="5013554" cy="64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https://www.youtube.com/watch?v=0PX5UBuvk_w</a:t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057537" y="2932617"/>
            <a:ext cx="4991883" cy="64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https://www.youtube.com/watch?v=hOfRN0KihOU</a:t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5057537" y="3703109"/>
            <a:ext cx="5032720" cy="64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https://www.youtube.com/watch?v=wvTv8TqWC48</a:t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Course outline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189643" y="2542160"/>
            <a:ext cx="4453777" cy="923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590"/>
              <a:buChar char="•"/>
            </a:pPr>
            <a:r>
              <a:rPr lang="en-US" sz="2590">
                <a:solidFill>
                  <a:srgbClr val="1F4E79"/>
                </a:solidFill>
              </a:rPr>
              <a:t>13 lectures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590"/>
              <a:buChar char="•"/>
            </a:pPr>
            <a:r>
              <a:rPr lang="en-US" sz="2590">
                <a:solidFill>
                  <a:srgbClr val="1F4E79"/>
                </a:solidFill>
              </a:rPr>
              <a:t>2h sessions</a:t>
            </a:r>
            <a:endParaRPr sz="2590">
              <a:solidFill>
                <a:srgbClr val="1F4E79"/>
              </a:solidFill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189643" y="3803930"/>
            <a:ext cx="43023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Contact details: SAILATHA RAVI, PhD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Sailatha.r@iiits.in</a:t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189643" y="2068948"/>
            <a:ext cx="4010585" cy="3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 to the pdf document posted online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Cancer cells</a:t>
            </a:r>
            <a:endParaRPr/>
          </a:p>
        </p:txBody>
      </p:sp>
      <p:pic>
        <p:nvPicPr>
          <p:cNvPr descr="Related image" id="227" name="Google Shape;22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823" y="1855180"/>
            <a:ext cx="2539361" cy="1904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ells replicate" id="228" name="Google Shape;2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052" y="4053251"/>
            <a:ext cx="2622133" cy="187410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4332847" y="1978267"/>
            <a:ext cx="2303583" cy="147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Checkpoint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Chemical signals tell it when to stop replicating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Space constraints</a:t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4658163" y="4413735"/>
            <a:ext cx="1230919" cy="844064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Apoptosis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Cell death</a:t>
            </a:r>
            <a:endParaRPr/>
          </a:p>
        </p:txBody>
      </p:sp>
      <p:pic>
        <p:nvPicPr>
          <p:cNvPr id="231" name="Google Shape;2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7299" y="1863967"/>
            <a:ext cx="4598380" cy="141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3344" y="3269135"/>
            <a:ext cx="3779590" cy="286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Phylogenetic tree</a:t>
            </a:r>
            <a:endParaRPr/>
          </a:p>
        </p:txBody>
      </p:sp>
      <p:pic>
        <p:nvPicPr>
          <p:cNvPr descr="Image result for phylogenetic tree" id="238" name="Google Shape;23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7290" y="1930819"/>
            <a:ext cx="5650799" cy="3578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39" name="Google Shape;239;p21"/>
          <p:cNvPicPr preferRelativeResize="0"/>
          <p:nvPr/>
        </p:nvPicPr>
        <p:blipFill rotWithShape="1">
          <a:blip r:embed="rId4">
            <a:alphaModFix/>
          </a:blip>
          <a:srcRect b="14267" l="0" r="0" t="8836"/>
          <a:stretch/>
        </p:blipFill>
        <p:spPr>
          <a:xfrm>
            <a:off x="1485488" y="3719998"/>
            <a:ext cx="4324060" cy="2493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hylogenetic tree" id="240" name="Google Shape;24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3737" y="1785786"/>
            <a:ext cx="2872587" cy="193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Protein structure prediction</a:t>
            </a:r>
            <a:endParaRPr/>
          </a:p>
        </p:txBody>
      </p:sp>
      <p:pic>
        <p:nvPicPr>
          <p:cNvPr id="246" name="Google Shape;24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407" y="1846265"/>
            <a:ext cx="5413504" cy="402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Predicting Structure</a:t>
            </a:r>
            <a:endParaRPr/>
          </a:p>
        </p:txBody>
      </p:sp>
      <p:pic>
        <p:nvPicPr>
          <p:cNvPr id="252" name="Google Shape;25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0077"/>
          <a:stretch/>
        </p:blipFill>
        <p:spPr>
          <a:xfrm>
            <a:off x="1174226" y="1952774"/>
            <a:ext cx="5101565" cy="347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Protein folding</a:t>
            </a:r>
            <a:endParaRPr/>
          </a:p>
        </p:txBody>
      </p:sp>
      <p:pic>
        <p:nvPicPr>
          <p:cNvPr id="258" name="Google Shape;25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5116" y="1846265"/>
            <a:ext cx="5182087" cy="402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Protein folding online platforms</a:t>
            </a:r>
            <a:endParaRPr/>
          </a:p>
        </p:txBody>
      </p:sp>
      <p:pic>
        <p:nvPicPr>
          <p:cNvPr id="264" name="Google Shape;26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272" y="1934184"/>
            <a:ext cx="5418816" cy="402272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/>
          <p:nvPr/>
        </p:nvSpPr>
        <p:spPr>
          <a:xfrm>
            <a:off x="7764517" y="5956913"/>
            <a:ext cx="3197739" cy="64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https://fold.it/portal/info/about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5861" y="1934184"/>
            <a:ext cx="5529257" cy="399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Course policy and requirement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3" y="1825627"/>
            <a:ext cx="10317476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Char char="•"/>
            </a:pPr>
            <a:r>
              <a:rPr lang="en-US">
                <a:solidFill>
                  <a:srgbClr val="1F4E79"/>
                </a:solidFill>
              </a:rPr>
              <a:t>Attendance is compulsory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800"/>
              <a:buChar char="•"/>
            </a:pPr>
            <a:r>
              <a:rPr lang="en-US">
                <a:solidFill>
                  <a:srgbClr val="1F4E79"/>
                </a:solidFill>
              </a:rPr>
              <a:t>You must </a:t>
            </a:r>
            <a:r>
              <a:rPr b="1" lang="en-US" u="sng">
                <a:solidFill>
                  <a:srgbClr val="1F4E79"/>
                </a:solidFill>
              </a:rPr>
              <a:t>write up assignment solutions on your own.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800"/>
              <a:buChar char="•"/>
            </a:pPr>
            <a:r>
              <a:rPr lang="en-US">
                <a:solidFill>
                  <a:srgbClr val="1F4E79"/>
                </a:solidFill>
              </a:rPr>
              <a:t>Late assignments will lose 10% per day, up to 5 days, after which they will not be accepted</a:t>
            </a:r>
            <a:endParaRPr>
              <a:solidFill>
                <a:srgbClr val="1F4E79"/>
              </a:solidFill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F4E7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Goals of this Course</a:t>
            </a:r>
            <a:br>
              <a:rPr lang="en-US">
                <a:solidFill>
                  <a:srgbClr val="1F4E79"/>
                </a:solidFill>
              </a:rPr>
            </a:br>
            <a:endParaRPr>
              <a:solidFill>
                <a:srgbClr val="1F4E79"/>
              </a:solidFill>
            </a:endParaRPr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1097280" y="1845734"/>
            <a:ext cx="561108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590"/>
              <a:buNone/>
            </a:pPr>
            <a:r>
              <a:rPr lang="en-US" sz="2590">
                <a:solidFill>
                  <a:srgbClr val="1F4E79"/>
                </a:solidFill>
              </a:rPr>
              <a:t>● Introduce some biological terminology – Present the algorithms pursued by natural process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590"/>
              <a:buNone/>
            </a:pPr>
            <a:r>
              <a:rPr lang="en-US" sz="2590">
                <a:solidFill>
                  <a:srgbClr val="1F4E79"/>
                </a:solidFill>
              </a:rPr>
              <a:t>● Present some areas of bionformatics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590"/>
              <a:buNone/>
            </a:pPr>
            <a:r>
              <a:rPr lang="en-US" sz="2590">
                <a:solidFill>
                  <a:srgbClr val="1F4E79"/>
                </a:solidFill>
              </a:rPr>
              <a:t>● Provide an overview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590"/>
              <a:buNone/>
            </a:pPr>
            <a:r>
              <a:rPr lang="en-US" sz="2590">
                <a:solidFill>
                  <a:srgbClr val="1F4E79"/>
                </a:solidFill>
              </a:rPr>
              <a:t>● Show that there are interesting algorithmic &amp; computational problems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590"/>
              <a:buNone/>
            </a:pPr>
            <a:r>
              <a:rPr lang="en-US" sz="2590">
                <a:solidFill>
                  <a:srgbClr val="1F4E79"/>
                </a:solidFill>
              </a:rPr>
              <a:t>● Provide you the knowledge you need to work on research projects</a:t>
            </a:r>
            <a:endParaRPr sz="2590">
              <a:solidFill>
                <a:srgbClr val="1F4E79"/>
              </a:solidFill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121237" y="1845734"/>
            <a:ext cx="4192386" cy="281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Be curious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Ask questions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Discussion among peers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Some basic knowledge on statistics and algorithms could help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1097280" y="295835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Text Books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1097280" y="1954722"/>
            <a:ext cx="8494309" cy="1938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Bioinformatics- Sequence and Genome analysis, David. W. Mount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Introduction to Bioinformatics Algorithms, Neil C. Jones and Pavel A. Pevzner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reading materials and work sheets will be provided.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Course Structure</a:t>
            </a:r>
            <a:br>
              <a:rPr lang="en-US">
                <a:solidFill>
                  <a:srgbClr val="1F4E79"/>
                </a:solidFill>
              </a:rPr>
            </a:br>
            <a:endParaRPr>
              <a:solidFill>
                <a:srgbClr val="1F4E79"/>
              </a:solidFill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097280" y="1819747"/>
            <a:ext cx="4937760" cy="4140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900"/>
              <a:buChar char=" "/>
            </a:pPr>
            <a:r>
              <a:rPr lang="en-US" sz="1900" cap="none">
                <a:solidFill>
                  <a:srgbClr val="1F4E79"/>
                </a:solidFill>
              </a:rPr>
              <a:t>Introduction &amp; biological Terminology (2 lectures)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None/>
            </a:pPr>
            <a:r>
              <a:rPr lang="en-US" sz="1700">
                <a:solidFill>
                  <a:srgbClr val="1F4E79"/>
                </a:solidFill>
              </a:rPr>
              <a:t>Genome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None/>
            </a:pPr>
            <a:r>
              <a:rPr lang="en-US" sz="1700">
                <a:solidFill>
                  <a:srgbClr val="1F4E79"/>
                </a:solidFill>
              </a:rPr>
              <a:t>Central dogma, DNA protein and RNA</a:t>
            </a:r>
            <a:endParaRPr/>
          </a:p>
          <a:p>
            <a:pPr indent="-120650" lvl="0" marL="9144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1900"/>
              <a:buChar char=" "/>
            </a:pPr>
            <a:r>
              <a:rPr lang="en-US" sz="1900" cap="none">
                <a:solidFill>
                  <a:srgbClr val="1F4E79"/>
                </a:solidFill>
              </a:rPr>
              <a:t>Genetic code and protein code- Database search [1/2 lectures]- Disease predictions, SNPs</a:t>
            </a:r>
            <a:endParaRPr/>
          </a:p>
          <a:p>
            <a:pPr indent="-120650" lvl="0" marL="9144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1900"/>
              <a:buChar char=" "/>
            </a:pPr>
            <a:r>
              <a:rPr lang="en-US" sz="1900" cap="none">
                <a:solidFill>
                  <a:srgbClr val="1F4E79"/>
                </a:solidFill>
              </a:rPr>
              <a:t>Sequence Analysis (3 lectures)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None/>
            </a:pPr>
            <a:r>
              <a:rPr lang="en-US" sz="1700">
                <a:solidFill>
                  <a:srgbClr val="1F4E79"/>
                </a:solidFill>
              </a:rPr>
              <a:t>Pair-wise Sequence alignment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None/>
            </a:pPr>
            <a:r>
              <a:rPr lang="en-US" sz="1700">
                <a:solidFill>
                  <a:srgbClr val="1F4E79"/>
                </a:solidFill>
              </a:rPr>
              <a:t>Searches on strings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None/>
            </a:pPr>
            <a:r>
              <a:rPr lang="en-US" sz="1700">
                <a:solidFill>
                  <a:srgbClr val="1F4E79"/>
                </a:solidFill>
              </a:rPr>
              <a:t>Multiple Sequence Alignment</a:t>
            </a:r>
            <a:endParaRPr/>
          </a:p>
        </p:txBody>
      </p:sp>
      <p:sp>
        <p:nvSpPr>
          <p:cNvPr id="123" name="Google Shape;123;p6"/>
          <p:cNvSpPr txBox="1"/>
          <p:nvPr>
            <p:ph idx="3" type="body"/>
          </p:nvPr>
        </p:nvSpPr>
        <p:spPr>
          <a:xfrm>
            <a:off x="6217920" y="1819747"/>
            <a:ext cx="4937760" cy="4140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900"/>
              <a:buChar char=" "/>
            </a:pPr>
            <a:r>
              <a:rPr lang="en-US" sz="1900" cap="none">
                <a:solidFill>
                  <a:srgbClr val="1F4E79"/>
                </a:solidFill>
              </a:rPr>
              <a:t>Phylogenetics (2 lectures)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None/>
            </a:pPr>
            <a:r>
              <a:rPr lang="en-US" sz="1700">
                <a:solidFill>
                  <a:srgbClr val="1F4E79"/>
                </a:solidFill>
              </a:rPr>
              <a:t> Parsimony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None/>
            </a:pPr>
            <a:r>
              <a:rPr lang="en-US" sz="1700">
                <a:solidFill>
                  <a:srgbClr val="1F4E79"/>
                </a:solidFill>
              </a:rPr>
              <a:t> Likelihood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None/>
            </a:pPr>
            <a:r>
              <a:rPr lang="en-US" sz="1700">
                <a:solidFill>
                  <a:srgbClr val="1F4E79"/>
                </a:solidFill>
              </a:rPr>
              <a:t> Discrete operations on trees </a:t>
            </a:r>
            <a:endParaRPr/>
          </a:p>
          <a:p>
            <a:pPr indent="-120650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1900"/>
              <a:buChar char=" "/>
            </a:pPr>
            <a:r>
              <a:rPr lang="en-US" sz="1900" cap="none">
                <a:solidFill>
                  <a:srgbClr val="1F4E79"/>
                </a:solidFill>
              </a:rPr>
              <a:t>Structure prediction [2 lectures]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500"/>
              <a:buNone/>
            </a:pPr>
            <a:r>
              <a:rPr lang="en-US" sz="1500">
                <a:solidFill>
                  <a:srgbClr val="1F4E79"/>
                </a:solidFill>
              </a:rPr>
              <a:t>RNA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500"/>
              <a:buNone/>
            </a:pPr>
            <a:r>
              <a:rPr lang="en-US" sz="1500">
                <a:solidFill>
                  <a:srgbClr val="1F4E79"/>
                </a:solidFill>
              </a:rPr>
              <a:t>DNA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500"/>
              <a:buNone/>
            </a:pPr>
            <a:r>
              <a:rPr lang="en-US" sz="1500">
                <a:solidFill>
                  <a:srgbClr val="1F4E79"/>
                </a:solidFill>
              </a:rPr>
              <a:t>Protein folding problem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1700"/>
              <a:buChar char=" "/>
            </a:pPr>
            <a:r>
              <a:rPr lang="en-US" sz="1700" cap="none">
                <a:solidFill>
                  <a:srgbClr val="1F4E79"/>
                </a:solidFill>
              </a:rPr>
              <a:t>Special topics and current trend in Bioinformatics [1-2 lectures]</a:t>
            </a:r>
            <a:endParaRPr/>
          </a:p>
          <a:p>
            <a:pPr indent="-95250" lvl="1" marL="475487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500"/>
              <a:buChar char=" "/>
            </a:pPr>
            <a:r>
              <a:rPr lang="en-US" sz="1500">
                <a:solidFill>
                  <a:srgbClr val="1F4E79"/>
                </a:solidFill>
              </a:rPr>
              <a:t>Cancer, Pharmacogenomics [1 lecture], </a:t>
            </a:r>
            <a:endParaRPr/>
          </a:p>
          <a:p>
            <a:pPr indent="-107950" lvl="1" marL="475487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Char char=" "/>
            </a:pPr>
            <a:r>
              <a:rPr lang="en-US" sz="1700">
                <a:solidFill>
                  <a:srgbClr val="1F4E79"/>
                </a:solidFill>
              </a:rPr>
              <a:t>Population Genetics (1 lecture), Interactome</a:t>
            </a:r>
            <a:endParaRPr/>
          </a:p>
          <a:p>
            <a:pPr indent="-107950" lvl="1" marL="475487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1700"/>
              <a:buChar char=" "/>
            </a:pPr>
            <a:r>
              <a:rPr lang="en-US" sz="1700">
                <a:solidFill>
                  <a:srgbClr val="1F4E79"/>
                </a:solidFill>
              </a:rPr>
              <a:t>Class Group assignment presentation [1 lecture]</a:t>
            </a:r>
            <a:endParaRPr sz="1900">
              <a:solidFill>
                <a:srgbClr val="1F4E79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1900"/>
              <a:buNone/>
            </a:pPr>
            <a:r>
              <a:rPr lang="en-US" sz="1900" cap="none">
                <a:solidFill>
                  <a:srgbClr val="1F4E79"/>
                </a:solidFill>
              </a:rPr>
              <a:t> Course revision (1 lecture) 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cap="none">
              <a:solidFill>
                <a:srgbClr val="1F4E7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291" y="910909"/>
            <a:ext cx="8821409" cy="541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Bioinformatics- Prospective future</a:t>
            </a:r>
            <a:endParaRPr/>
          </a:p>
        </p:txBody>
      </p:sp>
      <p:pic>
        <p:nvPicPr>
          <p:cNvPr descr="Image result for Bioinformatics scope" id="134" name="Google Shape;13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341" y="2824160"/>
            <a:ext cx="4819646" cy="206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4400"/>
              <a:buFont typeface="Calibri"/>
              <a:buNone/>
            </a:pPr>
            <a:r>
              <a:rPr lang="en-US">
                <a:solidFill>
                  <a:srgbClr val="1F4E79"/>
                </a:solidFill>
              </a:rPr>
              <a:t>What does biology have to do with computers?</a:t>
            </a:r>
            <a:endParaRPr>
              <a:solidFill>
                <a:srgbClr val="1F4E79"/>
              </a:solidFill>
            </a:endParaRPr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Char char="•"/>
            </a:pPr>
            <a:r>
              <a:rPr lang="en-US">
                <a:solidFill>
                  <a:srgbClr val="1F4E79"/>
                </a:solidFill>
              </a:rPr>
              <a:t>Huge amount of data: too much to analyze by hand, lots of mystery left about how life works.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800"/>
              <a:buChar char="•"/>
            </a:pPr>
            <a:r>
              <a:rPr lang="en-US">
                <a:solidFill>
                  <a:srgbClr val="1F4E79"/>
                </a:solidFill>
              </a:rPr>
              <a:t>Requires clever algorithms to: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4E79"/>
              </a:buClr>
              <a:buSzPts val="2400"/>
              <a:buNone/>
            </a:pPr>
            <a:r>
              <a:rPr lang="en-US">
                <a:solidFill>
                  <a:srgbClr val="1F4E79"/>
                </a:solidFill>
              </a:rPr>
              <a:t>• ﬁnd interesting patterns • store / search / compare • visualize vast collections of data • predict missing or hard-to-observe features (like protein structure or evolutionary relationships)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4E79"/>
              </a:buClr>
              <a:buSzPts val="2800"/>
              <a:buChar char="•"/>
            </a:pPr>
            <a:r>
              <a:rPr lang="en-US">
                <a:solidFill>
                  <a:srgbClr val="1F4E79"/>
                </a:solidFill>
              </a:rPr>
              <a:t>Nearly all molecular biology is now “computational biology”: biologists depend on computer scientists every day.</a:t>
            </a:r>
            <a:endParaRPr>
              <a:solidFill>
                <a:srgbClr val="1F4E7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2019-01-29T04:47:29Z</dcterms:created>
  <dc:creator>lenovo</dc:creator>
</cp:coreProperties>
</file>