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8FD5EA-A21E-4613-B458-609855E263D7}" type="datetimeFigureOut">
              <a:rPr lang="en-US" smtClean="0"/>
              <a:t>1/23/2021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D95E53-EA93-416A-B631-31349991C153}" type="slidenum">
              <a:rPr lang="en-US" smtClean="0"/>
              <a:t>‹#›</a:t>
            </a:fld>
            <a:endParaRPr lang="en-US"/>
          </a:p>
        </p:txBody>
      </p:sp>
    </p:spTree>
    <p:extLst>
      <p:ext uri="{BB962C8B-B14F-4D97-AF65-F5344CB8AC3E}">
        <p14:creationId xmlns:p14="http://schemas.microsoft.com/office/powerpoint/2010/main" val="3819842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txBox="1">
            <a:spLocks noGrp="1"/>
          </p:cNvSpPr>
          <p:nvPr>
            <p:ph type="body" sz="quarter" idx="1"/>
          </p:nvPr>
        </p:nvSpPr>
        <p:spPr/>
        <p:txBody>
          <a:bodyPr/>
          <a:lstStyle/>
          <a:p>
            <a:pPr lvl="0"/>
            <a:r>
              <a:rPr lang="en-US"/>
              <a:t>5-10min</a:t>
            </a:r>
          </a:p>
          <a:p>
            <a:pPr lvl="0"/>
            <a:endParaRPr lang="en-US"/>
          </a:p>
        </p:txBody>
      </p:sp>
      <p:sp>
        <p:nvSpPr>
          <p:cNvPr id="4" name="Slide Number Placeholder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9FEECFA-F341-4FA2-8768-2C82B097F2AF}" type="slidenum">
              <a:t>5</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168864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txBox="1">
            <a:spLocks noGrp="1"/>
          </p:cNvSpPr>
          <p:nvPr>
            <p:ph type="body" sz="quarter" idx="1"/>
          </p:nvPr>
        </p:nvSpPr>
        <p:spPr/>
        <p:txBody>
          <a:bodyPr/>
          <a:lstStyle/>
          <a:p>
            <a:pPr lvl="0"/>
            <a:r>
              <a:rPr lang="en-US"/>
              <a:t>10min</a:t>
            </a:r>
          </a:p>
          <a:p>
            <a:pPr lvl="0"/>
            <a:endParaRPr lang="en-US"/>
          </a:p>
        </p:txBody>
      </p:sp>
      <p:sp>
        <p:nvSpPr>
          <p:cNvPr id="4" name="Slide Number Placeholder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5FCE0E6-2AD5-4FC5-B1EB-9E570B04D204}" type="slidenum">
              <a:t>6</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467461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txBox="1">
            <a:spLocks noGrp="1"/>
          </p:cNvSpPr>
          <p:nvPr>
            <p:ph type="body" sz="quarter" idx="1"/>
          </p:nvPr>
        </p:nvSpPr>
        <p:spPr/>
        <p:txBody>
          <a:bodyPr/>
          <a:lstStyle/>
          <a:p>
            <a:pPr lvl="0"/>
            <a:r>
              <a:rPr lang="en-US"/>
              <a:t>10min</a:t>
            </a:r>
          </a:p>
          <a:p>
            <a:pPr lvl="0"/>
            <a:endParaRPr lang="en-US"/>
          </a:p>
        </p:txBody>
      </p:sp>
      <p:sp>
        <p:nvSpPr>
          <p:cNvPr id="4" name="Slide Number Placeholder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3C86082-9168-4747-9C7A-341846559F41}" type="slidenum">
              <a:t>7</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997933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1C7ABC77-B50F-4F8E-A18F-30D797C5BAC4}" type="slidenum">
              <a:rPr lang="en-US" smtClean="0"/>
              <a:t>10</a:t>
            </a:fld>
            <a:endParaRPr lang="en-US"/>
          </a:p>
        </p:txBody>
      </p:sp>
    </p:spTree>
    <p:extLst>
      <p:ext uri="{BB962C8B-B14F-4D97-AF65-F5344CB8AC3E}">
        <p14:creationId xmlns:p14="http://schemas.microsoft.com/office/powerpoint/2010/main" val="3230425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2B69A9-8716-40D3-8EAC-B875C8E0B172}"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7114C-DC3B-4D69-821C-76EB4C33416C}" type="slidenum">
              <a:rPr lang="en-US" smtClean="0"/>
              <a:t>‹#›</a:t>
            </a:fld>
            <a:endParaRPr lang="en-US"/>
          </a:p>
        </p:txBody>
      </p:sp>
    </p:spTree>
    <p:extLst>
      <p:ext uri="{BB962C8B-B14F-4D97-AF65-F5344CB8AC3E}">
        <p14:creationId xmlns:p14="http://schemas.microsoft.com/office/powerpoint/2010/main" val="3046044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2B69A9-8716-40D3-8EAC-B875C8E0B172}"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7114C-DC3B-4D69-821C-76EB4C33416C}" type="slidenum">
              <a:rPr lang="en-US" smtClean="0"/>
              <a:t>‹#›</a:t>
            </a:fld>
            <a:endParaRPr lang="en-US"/>
          </a:p>
        </p:txBody>
      </p:sp>
    </p:spTree>
    <p:extLst>
      <p:ext uri="{BB962C8B-B14F-4D97-AF65-F5344CB8AC3E}">
        <p14:creationId xmlns:p14="http://schemas.microsoft.com/office/powerpoint/2010/main" val="1415250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2B69A9-8716-40D3-8EAC-B875C8E0B172}"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7114C-DC3B-4D69-821C-76EB4C33416C}" type="slidenum">
              <a:rPr lang="en-US" smtClean="0"/>
              <a:t>‹#›</a:t>
            </a:fld>
            <a:endParaRPr lang="en-US"/>
          </a:p>
        </p:txBody>
      </p:sp>
    </p:spTree>
    <p:extLst>
      <p:ext uri="{BB962C8B-B14F-4D97-AF65-F5344CB8AC3E}">
        <p14:creationId xmlns:p14="http://schemas.microsoft.com/office/powerpoint/2010/main" val="134763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2B69A9-8716-40D3-8EAC-B875C8E0B172}"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7114C-DC3B-4D69-821C-76EB4C33416C}" type="slidenum">
              <a:rPr lang="en-US" smtClean="0"/>
              <a:t>‹#›</a:t>
            </a:fld>
            <a:endParaRPr lang="en-US"/>
          </a:p>
        </p:txBody>
      </p:sp>
    </p:spTree>
    <p:extLst>
      <p:ext uri="{BB962C8B-B14F-4D97-AF65-F5344CB8AC3E}">
        <p14:creationId xmlns:p14="http://schemas.microsoft.com/office/powerpoint/2010/main" val="3069351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D2B69A9-8716-40D3-8EAC-B875C8E0B172}"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7114C-DC3B-4D69-821C-76EB4C33416C}" type="slidenum">
              <a:rPr lang="en-US" smtClean="0"/>
              <a:t>‹#›</a:t>
            </a:fld>
            <a:endParaRPr lang="en-US"/>
          </a:p>
        </p:txBody>
      </p:sp>
    </p:spTree>
    <p:extLst>
      <p:ext uri="{BB962C8B-B14F-4D97-AF65-F5344CB8AC3E}">
        <p14:creationId xmlns:p14="http://schemas.microsoft.com/office/powerpoint/2010/main" val="3483090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2B69A9-8716-40D3-8EAC-B875C8E0B172}"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7114C-DC3B-4D69-821C-76EB4C33416C}" type="slidenum">
              <a:rPr lang="en-US" smtClean="0"/>
              <a:t>‹#›</a:t>
            </a:fld>
            <a:endParaRPr lang="en-US"/>
          </a:p>
        </p:txBody>
      </p:sp>
    </p:spTree>
    <p:extLst>
      <p:ext uri="{BB962C8B-B14F-4D97-AF65-F5344CB8AC3E}">
        <p14:creationId xmlns:p14="http://schemas.microsoft.com/office/powerpoint/2010/main" val="798827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2B69A9-8716-40D3-8EAC-B875C8E0B172}" type="datetimeFigureOut">
              <a:rPr lang="en-US" smtClean="0"/>
              <a:t>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77114C-DC3B-4D69-821C-76EB4C33416C}" type="slidenum">
              <a:rPr lang="en-US" smtClean="0"/>
              <a:t>‹#›</a:t>
            </a:fld>
            <a:endParaRPr lang="en-US"/>
          </a:p>
        </p:txBody>
      </p:sp>
    </p:spTree>
    <p:extLst>
      <p:ext uri="{BB962C8B-B14F-4D97-AF65-F5344CB8AC3E}">
        <p14:creationId xmlns:p14="http://schemas.microsoft.com/office/powerpoint/2010/main" val="1235485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2B69A9-8716-40D3-8EAC-B875C8E0B172}" type="datetimeFigureOut">
              <a:rPr lang="en-US" smtClean="0"/>
              <a:t>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77114C-DC3B-4D69-821C-76EB4C33416C}" type="slidenum">
              <a:rPr lang="en-US" smtClean="0"/>
              <a:t>‹#›</a:t>
            </a:fld>
            <a:endParaRPr lang="en-US"/>
          </a:p>
        </p:txBody>
      </p:sp>
    </p:spTree>
    <p:extLst>
      <p:ext uri="{BB962C8B-B14F-4D97-AF65-F5344CB8AC3E}">
        <p14:creationId xmlns:p14="http://schemas.microsoft.com/office/powerpoint/2010/main" val="426039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2B69A9-8716-40D3-8EAC-B875C8E0B172}" type="datetimeFigureOut">
              <a:rPr lang="en-US" smtClean="0"/>
              <a:t>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77114C-DC3B-4D69-821C-76EB4C33416C}" type="slidenum">
              <a:rPr lang="en-US" smtClean="0"/>
              <a:t>‹#›</a:t>
            </a:fld>
            <a:endParaRPr lang="en-US"/>
          </a:p>
        </p:txBody>
      </p:sp>
    </p:spTree>
    <p:extLst>
      <p:ext uri="{BB962C8B-B14F-4D97-AF65-F5344CB8AC3E}">
        <p14:creationId xmlns:p14="http://schemas.microsoft.com/office/powerpoint/2010/main" val="4061416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D2B69A9-8716-40D3-8EAC-B875C8E0B172}"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7114C-DC3B-4D69-821C-76EB4C33416C}" type="slidenum">
              <a:rPr lang="en-US" smtClean="0"/>
              <a:t>‹#›</a:t>
            </a:fld>
            <a:endParaRPr lang="en-US"/>
          </a:p>
        </p:txBody>
      </p:sp>
    </p:spTree>
    <p:extLst>
      <p:ext uri="{BB962C8B-B14F-4D97-AF65-F5344CB8AC3E}">
        <p14:creationId xmlns:p14="http://schemas.microsoft.com/office/powerpoint/2010/main" val="3372355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D2B69A9-8716-40D3-8EAC-B875C8E0B172}"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7114C-DC3B-4D69-821C-76EB4C33416C}" type="slidenum">
              <a:rPr lang="en-US" smtClean="0"/>
              <a:t>‹#›</a:t>
            </a:fld>
            <a:endParaRPr lang="en-US"/>
          </a:p>
        </p:txBody>
      </p:sp>
    </p:spTree>
    <p:extLst>
      <p:ext uri="{BB962C8B-B14F-4D97-AF65-F5344CB8AC3E}">
        <p14:creationId xmlns:p14="http://schemas.microsoft.com/office/powerpoint/2010/main" val="3864415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2B69A9-8716-40D3-8EAC-B875C8E0B172}" type="datetimeFigureOut">
              <a:rPr lang="en-US" smtClean="0"/>
              <a:t>1/23/2021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77114C-DC3B-4D69-821C-76EB4C33416C}" type="slidenum">
              <a:rPr lang="en-US" smtClean="0"/>
              <a:t>‹#›</a:t>
            </a:fld>
            <a:endParaRPr lang="en-US"/>
          </a:p>
        </p:txBody>
      </p:sp>
    </p:spTree>
    <p:extLst>
      <p:ext uri="{BB962C8B-B14F-4D97-AF65-F5344CB8AC3E}">
        <p14:creationId xmlns:p14="http://schemas.microsoft.com/office/powerpoint/2010/main" val="3954646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Bioinformatics 2021</a:t>
            </a:r>
            <a:endParaRPr lang="en-US" dirty="0"/>
          </a:p>
        </p:txBody>
      </p:sp>
      <p:sp>
        <p:nvSpPr>
          <p:cNvPr id="3" name="Subtitle 2"/>
          <p:cNvSpPr>
            <a:spLocks noGrp="1"/>
          </p:cNvSpPr>
          <p:nvPr>
            <p:ph type="subTitle" idx="1"/>
          </p:nvPr>
        </p:nvSpPr>
        <p:spPr/>
        <p:txBody>
          <a:bodyPr/>
          <a:lstStyle/>
          <a:p>
            <a:r>
              <a:rPr lang="en-US" dirty="0" smtClean="0"/>
              <a:t>Lecture 2</a:t>
            </a:r>
            <a:endParaRPr lang="en-US" dirty="0"/>
          </a:p>
        </p:txBody>
      </p:sp>
    </p:spTree>
    <p:extLst>
      <p:ext uri="{BB962C8B-B14F-4D97-AF65-F5344CB8AC3E}">
        <p14:creationId xmlns:p14="http://schemas.microsoft.com/office/powerpoint/2010/main" val="2179843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The rules pertaining to the basic DNA structure</a:t>
            </a:r>
          </a:p>
        </p:txBody>
      </p:sp>
      <p:sp>
        <p:nvSpPr>
          <p:cNvPr id="3" name="Content Placeholder 2"/>
          <p:cNvSpPr txBox="1">
            <a:spLocks noGrp="1"/>
          </p:cNvSpPr>
          <p:nvPr>
            <p:ph idx="1"/>
          </p:nvPr>
        </p:nvSpPr>
        <p:spPr/>
        <p:txBody>
          <a:bodyPr/>
          <a:lstStyle/>
          <a:p>
            <a:pPr lvl="0"/>
            <a:r>
              <a:rPr lang="en-US"/>
              <a:t>There are 4 bases- Adenine [A], Guanine[G], Thymine [T], Cytosine [C].</a:t>
            </a:r>
          </a:p>
          <a:p>
            <a:pPr lvl="0"/>
            <a:r>
              <a:rPr lang="en-US"/>
              <a:t>A pairs with T [2 H-bonds]</a:t>
            </a:r>
          </a:p>
          <a:p>
            <a:pPr lvl="0"/>
            <a:r>
              <a:rPr lang="en-US"/>
              <a:t>G pairs with C [3 H-bonds]</a:t>
            </a:r>
          </a:p>
          <a:p>
            <a:pPr lvl="0"/>
            <a:endParaRPr lang="en-US"/>
          </a:p>
        </p:txBody>
      </p:sp>
      <p:pic>
        <p:nvPicPr>
          <p:cNvPr id="4" name="Picture 3">
            <a:extLst>
              <a:ext uri="{FF2B5EF4-FFF2-40B4-BE49-F238E27FC236}">
                <a16:creationId xmlns:a16="http://schemas.microsoft.com/office/drawing/2014/main" id="{00000000-0000-0000-0000-000000000000}"/>
              </a:ext>
            </a:extLst>
          </p:cNvPr>
          <p:cNvPicPr>
            <a:picLocks noChangeAspect="1"/>
          </p:cNvPicPr>
          <p:nvPr/>
        </p:nvPicPr>
        <p:blipFill>
          <a:blip r:embed="rId3"/>
          <a:stretch>
            <a:fillRect/>
          </a:stretch>
        </p:blipFill>
        <p:spPr>
          <a:xfrm>
            <a:off x="5416174" y="2544482"/>
            <a:ext cx="5611215" cy="3409349"/>
          </a:xfrm>
          <a:prstGeom prst="rect">
            <a:avLst/>
          </a:prstGeom>
          <a:noFill/>
          <a:ln cap="flat">
            <a:noFill/>
          </a:ln>
        </p:spPr>
      </p:pic>
      <p:sp>
        <p:nvSpPr>
          <p:cNvPr id="5" name="TextBox 4"/>
          <p:cNvSpPr txBox="1"/>
          <p:nvPr/>
        </p:nvSpPr>
        <p:spPr>
          <a:xfrm>
            <a:off x="354842" y="3808485"/>
            <a:ext cx="5240737" cy="381643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1" i="0" u="none" strike="noStrike" kern="1200" cap="none" spc="0" baseline="0">
                <a:solidFill>
                  <a:srgbClr val="FF0000"/>
                </a:solidFill>
                <a:uFillTx/>
                <a:latin typeface="Calibri"/>
                <a:ea typeface=""/>
                <a:cs typeface=""/>
              </a:rPr>
              <a:t>Note!!!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1" i="0" u="none" strike="noStrike" kern="1200" cap="none" spc="0" baseline="0">
                <a:solidFill>
                  <a:srgbClr val="FF0000"/>
                </a:solidFill>
                <a:uFillTx/>
                <a:latin typeface="Calibri"/>
                <a:ea typeface=""/>
                <a:cs typeface=""/>
              </a:rPr>
              <a:t>The 2 strands are anti-parallel to each other.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1" i="0" u="none" strike="noStrike" kern="1200" cap="none" spc="0" baseline="0">
                <a:solidFill>
                  <a:srgbClr val="FF0000"/>
                </a:solidFill>
                <a:uFillTx/>
                <a:latin typeface="Calibri"/>
                <a:ea typeface=""/>
                <a:cs typeface=""/>
              </a:rPr>
              <a:t>Observe the sugar-Phosphate backbone to understand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1" i="0" u="none" strike="noStrike" kern="1200" cap="none" spc="0" baseline="0">
                <a:solidFill>
                  <a:srgbClr val="FF0000"/>
                </a:solidFill>
                <a:uFillTx/>
                <a:latin typeface="Calibri"/>
                <a:ea typeface=""/>
                <a:cs typeface=""/>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200" b="1" i="0" u="none" strike="noStrike" kern="1200" cap="none" spc="0" baseline="0">
              <a:solidFill>
                <a:srgbClr val="FF0000"/>
              </a:solidFill>
              <a:uFillTx/>
              <a:latin typeface="Calibri"/>
              <a:ea typeface=""/>
              <a:cs typeface=""/>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1" i="0" u="none" strike="noStrike" kern="1200" cap="none" spc="0" baseline="0">
                <a:solidFill>
                  <a:srgbClr val="FF0000"/>
                </a:solidFill>
                <a:uFillTx/>
                <a:latin typeface="Calibri"/>
                <a:ea typeface=""/>
                <a:cs typeface=""/>
              </a:rPr>
              <a:t>Other terminologies- Complementary strands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200" b="1" i="0" u="none" strike="noStrike" kern="1200" cap="none" spc="0" baseline="0">
              <a:solidFill>
                <a:srgbClr val="FF0000"/>
              </a:solidFill>
              <a:uFillTx/>
              <a:latin typeface="Calibri"/>
              <a:ea typeface=""/>
              <a:cs typeface=""/>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200" b="1" i="0" u="none" strike="noStrike" kern="1200" cap="none" spc="0" baseline="0">
              <a:solidFill>
                <a:srgbClr val="FF0000"/>
              </a:solidFill>
              <a:uFillTx/>
              <a:latin typeface="Calibri"/>
              <a:ea typeface=""/>
              <a:cs typeface=""/>
            </a:endParaRPr>
          </a:p>
        </p:txBody>
      </p:sp>
    </p:spTree>
    <p:extLst>
      <p:ext uri="{BB962C8B-B14F-4D97-AF65-F5344CB8AC3E}">
        <p14:creationId xmlns:p14="http://schemas.microsoft.com/office/powerpoint/2010/main" val="2623823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Replication- Making copies of DNA</a:t>
            </a:r>
          </a:p>
        </p:txBody>
      </p:sp>
      <p:pic>
        <p:nvPicPr>
          <p:cNvPr id="3" name="Content Placeholder 5">
            <a:extLst>
              <a:ext uri="{FF2B5EF4-FFF2-40B4-BE49-F238E27FC236}">
                <a16:creationId xmlns:a16="http://schemas.microsoft.com/office/drawing/2014/main" id="{00000000-0000-0000-0000-000000000000}"/>
              </a:ext>
            </a:extLst>
          </p:cNvPr>
          <p:cNvPicPr>
            <a:picLocks noGrp="1" noChangeAspect="1"/>
          </p:cNvPicPr>
          <p:nvPr>
            <p:ph idx="1"/>
          </p:nvPr>
        </p:nvPicPr>
        <p:blipFill>
          <a:blip r:embed="rId2"/>
          <a:stretch>
            <a:fillRect/>
          </a:stretch>
        </p:blipFill>
        <p:spPr>
          <a:xfrm>
            <a:off x="4241499" y="1595152"/>
            <a:ext cx="7683803" cy="4720050"/>
          </a:xfrm>
        </p:spPr>
      </p:pic>
      <p:sp>
        <p:nvSpPr>
          <p:cNvPr id="4" name="TextBox 6"/>
          <p:cNvSpPr txBox="1"/>
          <p:nvPr/>
        </p:nvSpPr>
        <p:spPr>
          <a:xfrm>
            <a:off x="838203" y="2688610"/>
            <a:ext cx="2961567" cy="289309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600" b="0" i="0" u="none" strike="noStrike" kern="1200" cap="none" spc="0" baseline="0">
                <a:solidFill>
                  <a:srgbClr val="000000"/>
                </a:solidFill>
                <a:uFillTx/>
                <a:latin typeface="Calibri"/>
                <a:ea typeface=""/>
                <a:cs typeface=""/>
              </a:rPr>
              <a:t>Simple steps</a:t>
            </a:r>
          </a:p>
          <a:p>
            <a:pPr marL="342900" marR="0" lvl="0" indent="-342900" algn="l" defTabSz="914400" rtl="0" fontAlgn="auto" hangingPunct="1">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n-US" sz="2600" b="0" i="0" u="none" strike="noStrike" kern="1200" cap="none" spc="0" baseline="0">
                <a:solidFill>
                  <a:srgbClr val="000000"/>
                </a:solidFill>
                <a:uFillTx/>
                <a:latin typeface="Calibri"/>
                <a:ea typeface=""/>
                <a:cs typeface=""/>
              </a:rPr>
              <a:t>Helicases- Unwinds DNA</a:t>
            </a:r>
          </a:p>
          <a:p>
            <a:pPr marL="342900" marR="0" lvl="0" indent="-342900" algn="l" defTabSz="914400" rtl="0" fontAlgn="auto" hangingPunct="1">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n-US" sz="2600" b="0" i="0" u="none" strike="noStrike" kern="1200" cap="none" spc="0" baseline="0">
                <a:solidFill>
                  <a:srgbClr val="000000"/>
                </a:solidFill>
                <a:uFillTx/>
                <a:latin typeface="Calibri"/>
                <a:ea typeface=""/>
                <a:cs typeface=""/>
              </a:rPr>
              <a:t>Polymerases- Creates Complementary strand</a:t>
            </a:r>
          </a:p>
        </p:txBody>
      </p:sp>
    </p:spTree>
    <p:extLst>
      <p:ext uri="{BB962C8B-B14F-4D97-AF65-F5344CB8AC3E}">
        <p14:creationId xmlns:p14="http://schemas.microsoft.com/office/powerpoint/2010/main" val="3206024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Central dogma</a:t>
            </a:r>
          </a:p>
        </p:txBody>
      </p:sp>
      <p:sp>
        <p:nvSpPr>
          <p:cNvPr id="3" name="Content Placeholder 2"/>
          <p:cNvSpPr txBox="1">
            <a:spLocks noGrp="1"/>
          </p:cNvSpPr>
          <p:nvPr>
            <p:ph idx="1"/>
          </p:nvPr>
        </p:nvSpPr>
        <p:spPr/>
        <p:txBody>
          <a:bodyPr/>
          <a:lstStyle/>
          <a:p>
            <a:pPr lvl="0"/>
            <a:r>
              <a:rPr lang="en-US"/>
              <a:t>Replication</a:t>
            </a:r>
          </a:p>
          <a:p>
            <a:pPr lvl="0"/>
            <a:r>
              <a:rPr lang="en-US"/>
              <a:t>Transcription</a:t>
            </a:r>
          </a:p>
          <a:p>
            <a:pPr lvl="0"/>
            <a:r>
              <a:rPr lang="en-US"/>
              <a:t>Translation</a:t>
            </a:r>
          </a:p>
          <a:p>
            <a:pPr lvl="0"/>
            <a:r>
              <a:rPr lang="en-US"/>
              <a:t>Splicing</a:t>
            </a:r>
          </a:p>
        </p:txBody>
      </p:sp>
      <p:sp>
        <p:nvSpPr>
          <p:cNvPr id="4" name="Rectangle 3"/>
          <p:cNvSpPr/>
          <p:nvPr/>
        </p:nvSpPr>
        <p:spPr>
          <a:xfrm>
            <a:off x="929077" y="5992297"/>
            <a:ext cx="4985467" cy="369332"/>
          </a:xfrm>
          <a:prstGeom prst="rect">
            <a:avLst/>
          </a:prstGeom>
        </p:spPr>
        <p:txBody>
          <a:bodyPr wrap="none">
            <a:spAutoFit/>
          </a:bodyPr>
          <a:lstStyle/>
          <a:p>
            <a:r>
              <a:rPr lang="en-US" dirty="0" smtClean="0"/>
              <a:t>https://www.youtube.com/watch?v=gG7uCskUOrA</a:t>
            </a:r>
            <a:endParaRPr lang="en-US" dirty="0"/>
          </a:p>
        </p:txBody>
      </p:sp>
    </p:spTree>
    <p:extLst>
      <p:ext uri="{BB962C8B-B14F-4D97-AF65-F5344CB8AC3E}">
        <p14:creationId xmlns:p14="http://schemas.microsoft.com/office/powerpoint/2010/main" val="861241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Basic cellular mechanisms of life</a:t>
            </a:r>
          </a:p>
        </p:txBody>
      </p:sp>
      <p:grpSp>
        <p:nvGrpSpPr>
          <p:cNvPr id="3" name="Group 16"/>
          <p:cNvGrpSpPr/>
          <p:nvPr/>
        </p:nvGrpSpPr>
        <p:grpSpPr>
          <a:xfrm>
            <a:off x="233373" y="2455090"/>
            <a:ext cx="4264203" cy="3673099"/>
            <a:chOff x="233373" y="2455090"/>
            <a:chExt cx="4264203" cy="3673099"/>
          </a:xfrm>
        </p:grpSpPr>
        <p:grpSp>
          <p:nvGrpSpPr>
            <p:cNvPr id="4" name="Diagram 4"/>
            <p:cNvGrpSpPr/>
            <p:nvPr/>
          </p:nvGrpSpPr>
          <p:grpSpPr>
            <a:xfrm>
              <a:off x="263374" y="2455090"/>
              <a:ext cx="4234202" cy="3619908"/>
              <a:chOff x="263374" y="2455090"/>
              <a:chExt cx="4234202" cy="3619908"/>
            </a:xfrm>
          </p:grpSpPr>
          <p:sp>
            <p:nvSpPr>
              <p:cNvPr id="5" name="Freeform 4"/>
              <p:cNvSpPr/>
              <p:nvPr/>
            </p:nvSpPr>
            <p:spPr>
              <a:xfrm rot="5400013">
                <a:off x="514067" y="3503999"/>
                <a:ext cx="946221" cy="1077236"/>
              </a:xfrm>
              <a:custGeom>
                <a:avLst/>
                <a:gdLst>
                  <a:gd name="f0" fmla="val 10800000"/>
                  <a:gd name="f1" fmla="val 5400000"/>
                  <a:gd name="f2" fmla="val 180"/>
                  <a:gd name="f3" fmla="val w"/>
                  <a:gd name="f4" fmla="val h"/>
                  <a:gd name="f5" fmla="val ss"/>
                  <a:gd name="f6" fmla="val 0"/>
                  <a:gd name="f7" fmla="val 32840"/>
                  <a:gd name="f8" fmla="val 25000"/>
                  <a:gd name="f9" fmla="val 35780"/>
                  <a:gd name="f10" fmla="+- 0 0 -360"/>
                  <a:gd name="f11" fmla="+- 0 0 -270"/>
                  <a:gd name="f12" fmla="+- 0 0 -180"/>
                  <a:gd name="f13" fmla="+- 0 0 -90"/>
                  <a:gd name="f14" fmla="abs f3"/>
                  <a:gd name="f15" fmla="abs f4"/>
                  <a:gd name="f16" fmla="abs f5"/>
                  <a:gd name="f17" fmla="*/ f10 f0 1"/>
                  <a:gd name="f18" fmla="*/ f11 f0 1"/>
                  <a:gd name="f19" fmla="*/ f12 f0 1"/>
                  <a:gd name="f20" fmla="*/ f13 f0 1"/>
                  <a:gd name="f21" fmla="?: f14 f3 1"/>
                  <a:gd name="f22" fmla="?: f15 f4 1"/>
                  <a:gd name="f23" fmla="?: f16 f5 1"/>
                  <a:gd name="f24" fmla="*/ f17 1 f2"/>
                  <a:gd name="f25" fmla="*/ f18 1 f2"/>
                  <a:gd name="f26" fmla="*/ f19 1 f2"/>
                  <a:gd name="f27" fmla="*/ f20 1 f2"/>
                  <a:gd name="f28" fmla="*/ f21 1 21600"/>
                  <a:gd name="f29" fmla="*/ f22 1 21600"/>
                  <a:gd name="f30" fmla="*/ 21600 f21 1"/>
                  <a:gd name="f31" fmla="*/ 21600 f22 1"/>
                  <a:gd name="f32" fmla="+- f24 0 f1"/>
                  <a:gd name="f33" fmla="+- f25 0 f1"/>
                  <a:gd name="f34" fmla="+- f26 0 f1"/>
                  <a:gd name="f35" fmla="+- f27 0 f1"/>
                  <a:gd name="f36" fmla="min f29 f28"/>
                  <a:gd name="f37" fmla="*/ f30 1 f23"/>
                  <a:gd name="f38" fmla="*/ f31 1 f23"/>
                  <a:gd name="f39" fmla="val f37"/>
                  <a:gd name="f40" fmla="val f38"/>
                  <a:gd name="f41" fmla="*/ f6 f36 1"/>
                  <a:gd name="f42" fmla="+- f40 0 f6"/>
                  <a:gd name="f43" fmla="+- f39 0 f6"/>
                  <a:gd name="f44" fmla="*/ f40 f36 1"/>
                  <a:gd name="f45" fmla="*/ f39 f36 1"/>
                  <a:gd name="f46" fmla="min f43 f42"/>
                  <a:gd name="f47" fmla="*/ f46 f9 1"/>
                  <a:gd name="f48" fmla="*/ f46 f8 1"/>
                  <a:gd name="f49" fmla="*/ f46 f7 1"/>
                  <a:gd name="f50" fmla="*/ f47 1 100000"/>
                  <a:gd name="f51" fmla="*/ f48 1 50000"/>
                  <a:gd name="f52" fmla="*/ f48 1 100000"/>
                  <a:gd name="f53" fmla="*/ f49 1 200000"/>
                  <a:gd name="f54" fmla="*/ f49 1 100000"/>
                  <a:gd name="f55" fmla="+- f39 0 f51"/>
                  <a:gd name="f56" fmla="+- f39 0 f52"/>
                  <a:gd name="f57" fmla="+- f40 0 f54"/>
                  <a:gd name="f58" fmla="+- f50 f40 0"/>
                  <a:gd name="f59" fmla="*/ f50 f36 1"/>
                  <a:gd name="f60" fmla="+- f56 0 f53"/>
                  <a:gd name="f61" fmla="+- f56 f53 0"/>
                  <a:gd name="f62" fmla="+- f57 f40 0"/>
                  <a:gd name="f63" fmla="*/ f58 1 2"/>
                  <a:gd name="f64" fmla="*/ f57 f36 1"/>
                  <a:gd name="f65" fmla="*/ f55 f36 1"/>
                  <a:gd name="f66" fmla="*/ f56 f36 1"/>
                  <a:gd name="f67" fmla="*/ f61 1 2"/>
                  <a:gd name="f68" fmla="*/ f62 1 2"/>
                  <a:gd name="f69" fmla="*/ f61 f36 1"/>
                  <a:gd name="f70" fmla="*/ f60 f36 1"/>
                  <a:gd name="f71" fmla="*/ f63 f36 1"/>
                  <a:gd name="f72" fmla="*/ f68 f36 1"/>
                  <a:gd name="f73" fmla="*/ f67 f36 1"/>
                </a:gdLst>
                <a:ahLst/>
                <a:cxnLst>
                  <a:cxn ang="3cd4">
                    <a:pos x="hc" y="t"/>
                  </a:cxn>
                  <a:cxn ang="0">
                    <a:pos x="r" y="vc"/>
                  </a:cxn>
                  <a:cxn ang="cd4">
                    <a:pos x="hc" y="b"/>
                  </a:cxn>
                  <a:cxn ang="cd2">
                    <a:pos x="l" y="vc"/>
                  </a:cxn>
                  <a:cxn ang="f32">
                    <a:pos x="f66" y="f41"/>
                  </a:cxn>
                  <a:cxn ang="f33">
                    <a:pos x="f65" y="f59"/>
                  </a:cxn>
                  <a:cxn ang="f33">
                    <a:pos x="f41" y="f72"/>
                  </a:cxn>
                  <a:cxn ang="f34">
                    <a:pos x="f73" y="f44"/>
                  </a:cxn>
                  <a:cxn ang="f35">
                    <a:pos x="f69" y="f71"/>
                  </a:cxn>
                  <a:cxn ang="f35">
                    <a:pos x="f45" y="f59"/>
                  </a:cxn>
                </a:cxnLst>
                <a:rect l="f41" t="f64" r="f69" b="f44"/>
                <a:pathLst>
                  <a:path>
                    <a:moveTo>
                      <a:pt x="f41" y="f64"/>
                    </a:moveTo>
                    <a:lnTo>
                      <a:pt x="f70" y="f64"/>
                    </a:lnTo>
                    <a:lnTo>
                      <a:pt x="f70" y="f59"/>
                    </a:lnTo>
                    <a:lnTo>
                      <a:pt x="f65" y="f59"/>
                    </a:lnTo>
                    <a:lnTo>
                      <a:pt x="f66" y="f41"/>
                    </a:lnTo>
                    <a:lnTo>
                      <a:pt x="f45" y="f59"/>
                    </a:lnTo>
                    <a:lnTo>
                      <a:pt x="f69" y="f59"/>
                    </a:lnTo>
                    <a:lnTo>
                      <a:pt x="f69" y="f44"/>
                    </a:lnTo>
                    <a:lnTo>
                      <a:pt x="f41" y="f44"/>
                    </a:lnTo>
                    <a:close/>
                  </a:path>
                </a:pathLst>
              </a:custGeom>
              <a:solidFill>
                <a:srgbClr val="C4D5EB"/>
              </a:solidFill>
              <a:ln w="12701" cap="flat">
                <a:solidFill>
                  <a:srgbClr val="FFFFFF"/>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a typeface=""/>
                  <a:cs typeface=""/>
                </a:endParaRPr>
              </a:p>
            </p:txBody>
          </p:sp>
          <p:sp>
            <p:nvSpPr>
              <p:cNvPr id="6" name="Freeform 5"/>
              <p:cNvSpPr/>
              <p:nvPr/>
            </p:nvSpPr>
            <p:spPr>
              <a:xfrm>
                <a:off x="263374" y="2455090"/>
                <a:ext cx="1592875" cy="1114964"/>
              </a:xfrm>
              <a:custGeom>
                <a:avLst/>
                <a:gdLst>
                  <a:gd name="f0" fmla="val 10800000"/>
                  <a:gd name="f1" fmla="val 5400000"/>
                  <a:gd name="f2" fmla="val 180"/>
                  <a:gd name="f3" fmla="val w"/>
                  <a:gd name="f4" fmla="val h"/>
                  <a:gd name="f5" fmla="val 0"/>
                  <a:gd name="f6" fmla="val 1592876"/>
                  <a:gd name="f7" fmla="val 1114961"/>
                  <a:gd name="f8" fmla="val 185864"/>
                  <a:gd name="f9" fmla="val 83214"/>
                  <a:gd name="f10" fmla="val 1407012"/>
                  <a:gd name="f11" fmla="val 1509662"/>
                  <a:gd name="f12" fmla="val 929097"/>
                  <a:gd name="f13" fmla="val 1031747"/>
                  <a:gd name="f14" fmla="+- 0 0 -90"/>
                  <a:gd name="f15" fmla="*/ f3 1 1592876"/>
                  <a:gd name="f16" fmla="*/ f4 1 1114961"/>
                  <a:gd name="f17" fmla="+- f7 0 f5"/>
                  <a:gd name="f18" fmla="+- f6 0 f5"/>
                  <a:gd name="f19" fmla="*/ f14 f0 1"/>
                  <a:gd name="f20" fmla="*/ f18 1 1592876"/>
                  <a:gd name="f21" fmla="*/ f17 1 1114961"/>
                  <a:gd name="f22" fmla="*/ 0 f18 1"/>
                  <a:gd name="f23" fmla="*/ 185864 f17 1"/>
                  <a:gd name="f24" fmla="*/ 185864 f18 1"/>
                  <a:gd name="f25" fmla="*/ 0 f17 1"/>
                  <a:gd name="f26" fmla="*/ 1407012 f18 1"/>
                  <a:gd name="f27" fmla="*/ 1592876 f18 1"/>
                  <a:gd name="f28" fmla="*/ 929097 f17 1"/>
                  <a:gd name="f29" fmla="*/ 1114961 f17 1"/>
                  <a:gd name="f30" fmla="*/ f19 1 f2"/>
                  <a:gd name="f31" fmla="*/ f22 1 1592876"/>
                  <a:gd name="f32" fmla="*/ f23 1 1114961"/>
                  <a:gd name="f33" fmla="*/ f24 1 1592876"/>
                  <a:gd name="f34" fmla="*/ f25 1 1114961"/>
                  <a:gd name="f35" fmla="*/ f26 1 1592876"/>
                  <a:gd name="f36" fmla="*/ f27 1 1592876"/>
                  <a:gd name="f37" fmla="*/ f28 1 1114961"/>
                  <a:gd name="f38" fmla="*/ f29 1 111496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592876" h="111496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B9BD5"/>
              </a:solidFill>
              <a:ln w="12701" cap="flat">
                <a:solidFill>
                  <a:srgbClr val="FFFFFF"/>
                </a:solidFill>
                <a:prstDash val="solid"/>
                <a:miter/>
              </a:ln>
            </p:spPr>
            <p:txBody>
              <a:bodyPr vert="horz" wrap="square" lIns="164930" tIns="164930" rIns="164930" bIns="164930" anchor="ctr" anchorCtr="1" compatLnSpc="1">
                <a:noAutofit/>
              </a:bodyPr>
              <a:lstStyle/>
              <a:p>
                <a:pPr marL="0" marR="0" lvl="0" indent="0" algn="ctr" defTabSz="1289047" rtl="0" fontAlgn="auto" hangingPunct="1">
                  <a:lnSpc>
                    <a:spcPct val="90000"/>
                  </a:lnSpc>
                  <a:spcBef>
                    <a:spcPts val="0"/>
                  </a:spcBef>
                  <a:spcAft>
                    <a:spcPts val="1200"/>
                  </a:spcAft>
                  <a:buNone/>
                  <a:tabLst/>
                  <a:defRPr sz="1800" b="0" i="0" u="none" strike="noStrike" kern="0" cap="none" spc="0" baseline="0">
                    <a:solidFill>
                      <a:srgbClr val="000000"/>
                    </a:solidFill>
                    <a:uFillTx/>
                  </a:defRPr>
                </a:pPr>
                <a:r>
                  <a:rPr lang="en-US" sz="2900" b="0" i="0" u="none" strike="noStrike" kern="1200" cap="none" spc="0" baseline="0">
                    <a:solidFill>
                      <a:srgbClr val="FFFFFF"/>
                    </a:solidFill>
                    <a:uFillTx/>
                    <a:latin typeface="Calibri"/>
                    <a:ea typeface=""/>
                    <a:cs typeface=""/>
                  </a:rPr>
                  <a:t>DNA</a:t>
                </a:r>
              </a:p>
            </p:txBody>
          </p:sp>
          <p:sp>
            <p:nvSpPr>
              <p:cNvPr id="7" name="Rectangle 6"/>
              <p:cNvSpPr/>
              <p:nvPr/>
            </p:nvSpPr>
            <p:spPr>
              <a:xfrm>
                <a:off x="1856250" y="2561435"/>
                <a:ext cx="1158508" cy="901159"/>
              </a:xfrm>
              <a:prstGeom prst="rect">
                <a:avLst/>
              </a:prstGeom>
              <a:no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a typeface=""/>
                  <a:cs typeface=""/>
                </a:endParaRPr>
              </a:p>
            </p:txBody>
          </p:sp>
          <p:sp>
            <p:nvSpPr>
              <p:cNvPr id="8" name="Freeform 7"/>
              <p:cNvSpPr/>
              <p:nvPr/>
            </p:nvSpPr>
            <p:spPr>
              <a:xfrm rot="5400013">
                <a:off x="1834725" y="4756471"/>
                <a:ext cx="946221" cy="1077236"/>
              </a:xfrm>
              <a:custGeom>
                <a:avLst/>
                <a:gdLst>
                  <a:gd name="f0" fmla="val 10800000"/>
                  <a:gd name="f1" fmla="val 5400000"/>
                  <a:gd name="f2" fmla="val 180"/>
                  <a:gd name="f3" fmla="val w"/>
                  <a:gd name="f4" fmla="val h"/>
                  <a:gd name="f5" fmla="val ss"/>
                  <a:gd name="f6" fmla="val 0"/>
                  <a:gd name="f7" fmla="val 32840"/>
                  <a:gd name="f8" fmla="val 25000"/>
                  <a:gd name="f9" fmla="val 35780"/>
                  <a:gd name="f10" fmla="+- 0 0 -360"/>
                  <a:gd name="f11" fmla="+- 0 0 -270"/>
                  <a:gd name="f12" fmla="+- 0 0 -180"/>
                  <a:gd name="f13" fmla="+- 0 0 -90"/>
                  <a:gd name="f14" fmla="abs f3"/>
                  <a:gd name="f15" fmla="abs f4"/>
                  <a:gd name="f16" fmla="abs f5"/>
                  <a:gd name="f17" fmla="*/ f10 f0 1"/>
                  <a:gd name="f18" fmla="*/ f11 f0 1"/>
                  <a:gd name="f19" fmla="*/ f12 f0 1"/>
                  <a:gd name="f20" fmla="*/ f13 f0 1"/>
                  <a:gd name="f21" fmla="?: f14 f3 1"/>
                  <a:gd name="f22" fmla="?: f15 f4 1"/>
                  <a:gd name="f23" fmla="?: f16 f5 1"/>
                  <a:gd name="f24" fmla="*/ f17 1 f2"/>
                  <a:gd name="f25" fmla="*/ f18 1 f2"/>
                  <a:gd name="f26" fmla="*/ f19 1 f2"/>
                  <a:gd name="f27" fmla="*/ f20 1 f2"/>
                  <a:gd name="f28" fmla="*/ f21 1 21600"/>
                  <a:gd name="f29" fmla="*/ f22 1 21600"/>
                  <a:gd name="f30" fmla="*/ 21600 f21 1"/>
                  <a:gd name="f31" fmla="*/ 21600 f22 1"/>
                  <a:gd name="f32" fmla="+- f24 0 f1"/>
                  <a:gd name="f33" fmla="+- f25 0 f1"/>
                  <a:gd name="f34" fmla="+- f26 0 f1"/>
                  <a:gd name="f35" fmla="+- f27 0 f1"/>
                  <a:gd name="f36" fmla="min f29 f28"/>
                  <a:gd name="f37" fmla="*/ f30 1 f23"/>
                  <a:gd name="f38" fmla="*/ f31 1 f23"/>
                  <a:gd name="f39" fmla="val f37"/>
                  <a:gd name="f40" fmla="val f38"/>
                  <a:gd name="f41" fmla="*/ f6 f36 1"/>
                  <a:gd name="f42" fmla="+- f40 0 f6"/>
                  <a:gd name="f43" fmla="+- f39 0 f6"/>
                  <a:gd name="f44" fmla="*/ f40 f36 1"/>
                  <a:gd name="f45" fmla="*/ f39 f36 1"/>
                  <a:gd name="f46" fmla="min f43 f42"/>
                  <a:gd name="f47" fmla="*/ f46 f9 1"/>
                  <a:gd name="f48" fmla="*/ f46 f8 1"/>
                  <a:gd name="f49" fmla="*/ f46 f7 1"/>
                  <a:gd name="f50" fmla="*/ f47 1 100000"/>
                  <a:gd name="f51" fmla="*/ f48 1 50000"/>
                  <a:gd name="f52" fmla="*/ f48 1 100000"/>
                  <a:gd name="f53" fmla="*/ f49 1 200000"/>
                  <a:gd name="f54" fmla="*/ f49 1 100000"/>
                  <a:gd name="f55" fmla="+- f39 0 f51"/>
                  <a:gd name="f56" fmla="+- f39 0 f52"/>
                  <a:gd name="f57" fmla="+- f40 0 f54"/>
                  <a:gd name="f58" fmla="+- f50 f40 0"/>
                  <a:gd name="f59" fmla="*/ f50 f36 1"/>
                  <a:gd name="f60" fmla="+- f56 0 f53"/>
                  <a:gd name="f61" fmla="+- f56 f53 0"/>
                  <a:gd name="f62" fmla="+- f57 f40 0"/>
                  <a:gd name="f63" fmla="*/ f58 1 2"/>
                  <a:gd name="f64" fmla="*/ f57 f36 1"/>
                  <a:gd name="f65" fmla="*/ f55 f36 1"/>
                  <a:gd name="f66" fmla="*/ f56 f36 1"/>
                  <a:gd name="f67" fmla="*/ f61 1 2"/>
                  <a:gd name="f68" fmla="*/ f62 1 2"/>
                  <a:gd name="f69" fmla="*/ f61 f36 1"/>
                  <a:gd name="f70" fmla="*/ f60 f36 1"/>
                  <a:gd name="f71" fmla="*/ f63 f36 1"/>
                  <a:gd name="f72" fmla="*/ f68 f36 1"/>
                  <a:gd name="f73" fmla="*/ f67 f36 1"/>
                </a:gdLst>
                <a:ahLst/>
                <a:cxnLst>
                  <a:cxn ang="3cd4">
                    <a:pos x="hc" y="t"/>
                  </a:cxn>
                  <a:cxn ang="0">
                    <a:pos x="r" y="vc"/>
                  </a:cxn>
                  <a:cxn ang="cd4">
                    <a:pos x="hc" y="b"/>
                  </a:cxn>
                  <a:cxn ang="cd2">
                    <a:pos x="l" y="vc"/>
                  </a:cxn>
                  <a:cxn ang="f32">
                    <a:pos x="f66" y="f41"/>
                  </a:cxn>
                  <a:cxn ang="f33">
                    <a:pos x="f65" y="f59"/>
                  </a:cxn>
                  <a:cxn ang="f33">
                    <a:pos x="f41" y="f72"/>
                  </a:cxn>
                  <a:cxn ang="f34">
                    <a:pos x="f73" y="f44"/>
                  </a:cxn>
                  <a:cxn ang="f35">
                    <a:pos x="f69" y="f71"/>
                  </a:cxn>
                  <a:cxn ang="f35">
                    <a:pos x="f45" y="f59"/>
                  </a:cxn>
                </a:cxnLst>
                <a:rect l="f41" t="f64" r="f69" b="f44"/>
                <a:pathLst>
                  <a:path>
                    <a:moveTo>
                      <a:pt x="f41" y="f64"/>
                    </a:moveTo>
                    <a:lnTo>
                      <a:pt x="f70" y="f64"/>
                    </a:lnTo>
                    <a:lnTo>
                      <a:pt x="f70" y="f59"/>
                    </a:lnTo>
                    <a:lnTo>
                      <a:pt x="f65" y="f59"/>
                    </a:lnTo>
                    <a:lnTo>
                      <a:pt x="f66" y="f41"/>
                    </a:lnTo>
                    <a:lnTo>
                      <a:pt x="f45" y="f59"/>
                    </a:lnTo>
                    <a:lnTo>
                      <a:pt x="f69" y="f59"/>
                    </a:lnTo>
                    <a:lnTo>
                      <a:pt x="f69" y="f44"/>
                    </a:lnTo>
                    <a:lnTo>
                      <a:pt x="f41" y="f44"/>
                    </a:lnTo>
                    <a:close/>
                  </a:path>
                </a:pathLst>
              </a:custGeom>
              <a:solidFill>
                <a:srgbClr val="C4D5EB"/>
              </a:solidFill>
              <a:ln w="12701" cap="flat">
                <a:solidFill>
                  <a:srgbClr val="FFFFFF"/>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a typeface=""/>
                  <a:cs typeface=""/>
                </a:endParaRPr>
              </a:p>
            </p:txBody>
          </p:sp>
          <p:sp>
            <p:nvSpPr>
              <p:cNvPr id="9" name="Freeform 8"/>
              <p:cNvSpPr/>
              <p:nvPr/>
            </p:nvSpPr>
            <p:spPr>
              <a:xfrm>
                <a:off x="1584042" y="3707562"/>
                <a:ext cx="1592875" cy="1114964"/>
              </a:xfrm>
              <a:custGeom>
                <a:avLst/>
                <a:gdLst>
                  <a:gd name="f0" fmla="val 10800000"/>
                  <a:gd name="f1" fmla="val 5400000"/>
                  <a:gd name="f2" fmla="val 180"/>
                  <a:gd name="f3" fmla="val w"/>
                  <a:gd name="f4" fmla="val h"/>
                  <a:gd name="f5" fmla="val 0"/>
                  <a:gd name="f6" fmla="val 1592876"/>
                  <a:gd name="f7" fmla="val 1114961"/>
                  <a:gd name="f8" fmla="val 185864"/>
                  <a:gd name="f9" fmla="val 83214"/>
                  <a:gd name="f10" fmla="val 1407012"/>
                  <a:gd name="f11" fmla="val 1509662"/>
                  <a:gd name="f12" fmla="val 929097"/>
                  <a:gd name="f13" fmla="val 1031747"/>
                  <a:gd name="f14" fmla="+- 0 0 -90"/>
                  <a:gd name="f15" fmla="*/ f3 1 1592876"/>
                  <a:gd name="f16" fmla="*/ f4 1 1114961"/>
                  <a:gd name="f17" fmla="+- f7 0 f5"/>
                  <a:gd name="f18" fmla="+- f6 0 f5"/>
                  <a:gd name="f19" fmla="*/ f14 f0 1"/>
                  <a:gd name="f20" fmla="*/ f18 1 1592876"/>
                  <a:gd name="f21" fmla="*/ f17 1 1114961"/>
                  <a:gd name="f22" fmla="*/ 0 f18 1"/>
                  <a:gd name="f23" fmla="*/ 185864 f17 1"/>
                  <a:gd name="f24" fmla="*/ 185864 f18 1"/>
                  <a:gd name="f25" fmla="*/ 0 f17 1"/>
                  <a:gd name="f26" fmla="*/ 1407012 f18 1"/>
                  <a:gd name="f27" fmla="*/ 1592876 f18 1"/>
                  <a:gd name="f28" fmla="*/ 929097 f17 1"/>
                  <a:gd name="f29" fmla="*/ 1114961 f17 1"/>
                  <a:gd name="f30" fmla="*/ f19 1 f2"/>
                  <a:gd name="f31" fmla="*/ f22 1 1592876"/>
                  <a:gd name="f32" fmla="*/ f23 1 1114961"/>
                  <a:gd name="f33" fmla="*/ f24 1 1592876"/>
                  <a:gd name="f34" fmla="*/ f25 1 1114961"/>
                  <a:gd name="f35" fmla="*/ f26 1 1592876"/>
                  <a:gd name="f36" fmla="*/ f27 1 1592876"/>
                  <a:gd name="f37" fmla="*/ f28 1 1114961"/>
                  <a:gd name="f38" fmla="*/ f29 1 111496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592876" h="111496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B9BD5"/>
              </a:solidFill>
              <a:ln w="12701" cap="flat">
                <a:solidFill>
                  <a:srgbClr val="FFFFFF"/>
                </a:solidFill>
                <a:prstDash val="solid"/>
                <a:miter/>
              </a:ln>
            </p:spPr>
            <p:txBody>
              <a:bodyPr vert="horz" wrap="square" lIns="164930" tIns="164930" rIns="164930" bIns="164930" anchor="ctr" anchorCtr="1" compatLnSpc="1">
                <a:noAutofit/>
              </a:bodyPr>
              <a:lstStyle/>
              <a:p>
                <a:pPr marL="0" marR="0" lvl="0" indent="0" algn="ctr" defTabSz="1289047" rtl="0" fontAlgn="auto" hangingPunct="1">
                  <a:lnSpc>
                    <a:spcPct val="90000"/>
                  </a:lnSpc>
                  <a:spcBef>
                    <a:spcPts val="0"/>
                  </a:spcBef>
                  <a:spcAft>
                    <a:spcPts val="1200"/>
                  </a:spcAft>
                  <a:buNone/>
                  <a:tabLst/>
                  <a:defRPr sz="1800" b="0" i="0" u="none" strike="noStrike" kern="0" cap="none" spc="0" baseline="0">
                    <a:solidFill>
                      <a:srgbClr val="000000"/>
                    </a:solidFill>
                    <a:uFillTx/>
                  </a:defRPr>
                </a:pPr>
                <a:r>
                  <a:rPr lang="en-US" sz="2900" b="0" i="0" u="none" strike="noStrike" kern="1200" cap="none" spc="0" baseline="0">
                    <a:solidFill>
                      <a:srgbClr val="FFFFFF"/>
                    </a:solidFill>
                    <a:uFillTx/>
                    <a:latin typeface="Calibri"/>
                    <a:ea typeface=""/>
                    <a:cs typeface=""/>
                  </a:rPr>
                  <a:t>RNA </a:t>
                </a:r>
              </a:p>
            </p:txBody>
          </p:sp>
          <p:sp>
            <p:nvSpPr>
              <p:cNvPr id="10" name="Rectangle 9"/>
              <p:cNvSpPr/>
              <p:nvPr/>
            </p:nvSpPr>
            <p:spPr>
              <a:xfrm>
                <a:off x="3176918" y="3813898"/>
                <a:ext cx="1158508" cy="901159"/>
              </a:xfrm>
              <a:prstGeom prst="rect">
                <a:avLst/>
              </a:prstGeom>
              <a:no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a typeface=""/>
                  <a:cs typeface=""/>
                </a:endParaRPr>
              </a:p>
            </p:txBody>
          </p:sp>
          <p:sp>
            <p:nvSpPr>
              <p:cNvPr id="11" name="Freeform 10"/>
              <p:cNvSpPr/>
              <p:nvPr/>
            </p:nvSpPr>
            <p:spPr>
              <a:xfrm>
                <a:off x="2904701" y="4960034"/>
                <a:ext cx="1592875" cy="1114964"/>
              </a:xfrm>
              <a:custGeom>
                <a:avLst/>
                <a:gdLst>
                  <a:gd name="f0" fmla="val 10800000"/>
                  <a:gd name="f1" fmla="val 5400000"/>
                  <a:gd name="f2" fmla="val 180"/>
                  <a:gd name="f3" fmla="val w"/>
                  <a:gd name="f4" fmla="val h"/>
                  <a:gd name="f5" fmla="val 0"/>
                  <a:gd name="f6" fmla="val 1592876"/>
                  <a:gd name="f7" fmla="val 1114961"/>
                  <a:gd name="f8" fmla="val 185864"/>
                  <a:gd name="f9" fmla="val 83214"/>
                  <a:gd name="f10" fmla="val 1407012"/>
                  <a:gd name="f11" fmla="val 1509662"/>
                  <a:gd name="f12" fmla="val 929097"/>
                  <a:gd name="f13" fmla="val 1031747"/>
                  <a:gd name="f14" fmla="+- 0 0 -90"/>
                  <a:gd name="f15" fmla="*/ f3 1 1592876"/>
                  <a:gd name="f16" fmla="*/ f4 1 1114961"/>
                  <a:gd name="f17" fmla="+- f7 0 f5"/>
                  <a:gd name="f18" fmla="+- f6 0 f5"/>
                  <a:gd name="f19" fmla="*/ f14 f0 1"/>
                  <a:gd name="f20" fmla="*/ f18 1 1592876"/>
                  <a:gd name="f21" fmla="*/ f17 1 1114961"/>
                  <a:gd name="f22" fmla="*/ 0 f18 1"/>
                  <a:gd name="f23" fmla="*/ 185864 f17 1"/>
                  <a:gd name="f24" fmla="*/ 185864 f18 1"/>
                  <a:gd name="f25" fmla="*/ 0 f17 1"/>
                  <a:gd name="f26" fmla="*/ 1407012 f18 1"/>
                  <a:gd name="f27" fmla="*/ 1592876 f18 1"/>
                  <a:gd name="f28" fmla="*/ 929097 f17 1"/>
                  <a:gd name="f29" fmla="*/ 1114961 f17 1"/>
                  <a:gd name="f30" fmla="*/ f19 1 f2"/>
                  <a:gd name="f31" fmla="*/ f22 1 1592876"/>
                  <a:gd name="f32" fmla="*/ f23 1 1114961"/>
                  <a:gd name="f33" fmla="*/ f24 1 1592876"/>
                  <a:gd name="f34" fmla="*/ f25 1 1114961"/>
                  <a:gd name="f35" fmla="*/ f26 1 1592876"/>
                  <a:gd name="f36" fmla="*/ f27 1 1592876"/>
                  <a:gd name="f37" fmla="*/ f28 1 1114961"/>
                  <a:gd name="f38" fmla="*/ f29 1 111496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592876" h="111496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B9BD5"/>
              </a:solidFill>
              <a:ln w="12701" cap="flat">
                <a:solidFill>
                  <a:srgbClr val="FFFFFF"/>
                </a:solidFill>
                <a:prstDash val="solid"/>
                <a:miter/>
              </a:ln>
            </p:spPr>
            <p:txBody>
              <a:bodyPr vert="horz" wrap="square" lIns="164930" tIns="164930" rIns="164930" bIns="164930" anchor="ctr" anchorCtr="1" compatLnSpc="1">
                <a:noAutofit/>
              </a:bodyPr>
              <a:lstStyle/>
              <a:p>
                <a:pPr marL="0" marR="0" lvl="0" indent="0" algn="ctr" defTabSz="1289047" rtl="0" fontAlgn="auto" hangingPunct="1">
                  <a:lnSpc>
                    <a:spcPct val="90000"/>
                  </a:lnSpc>
                  <a:spcBef>
                    <a:spcPts val="0"/>
                  </a:spcBef>
                  <a:spcAft>
                    <a:spcPts val="1200"/>
                  </a:spcAft>
                  <a:buNone/>
                  <a:tabLst/>
                  <a:defRPr sz="1800" b="0" i="0" u="none" strike="noStrike" kern="0" cap="none" spc="0" baseline="0">
                    <a:solidFill>
                      <a:srgbClr val="000000"/>
                    </a:solidFill>
                    <a:uFillTx/>
                  </a:defRPr>
                </a:pPr>
                <a:r>
                  <a:rPr lang="en-US" sz="2900" b="0" i="0" u="none" strike="noStrike" kern="1200" cap="none" spc="0" baseline="0">
                    <a:solidFill>
                      <a:srgbClr val="FFFFFF"/>
                    </a:solidFill>
                    <a:uFillTx/>
                    <a:latin typeface="Calibri"/>
                    <a:ea typeface=""/>
                    <a:cs typeface=""/>
                  </a:rPr>
                  <a:t>Proteins</a:t>
                </a:r>
              </a:p>
            </p:txBody>
          </p:sp>
        </p:grpSp>
        <p:sp>
          <p:nvSpPr>
            <p:cNvPr id="12" name="Curved Up Arrow 5"/>
            <p:cNvSpPr/>
            <p:nvPr/>
          </p:nvSpPr>
          <p:spPr>
            <a:xfrm rot="16730551">
              <a:off x="1929987" y="2602721"/>
              <a:ext cx="874020" cy="935906"/>
            </a:xfrm>
            <a:custGeom>
              <a:avLst/>
              <a:gdLst>
                <a:gd name="f0" fmla="val 10800000"/>
                <a:gd name="f1" fmla="val 5400000"/>
                <a:gd name="f2" fmla="val 180"/>
                <a:gd name="f3" fmla="val w"/>
                <a:gd name="f4" fmla="val h"/>
                <a:gd name="f5" fmla="val ss"/>
                <a:gd name="f6" fmla="val 0"/>
                <a:gd name="f7" fmla="*/ 5419351 1 1725033"/>
                <a:gd name="f8" fmla="+- 0 0 5400000"/>
                <a:gd name="f9" fmla="val 25000"/>
                <a:gd name="f10" fmla="val 50000"/>
                <a:gd name="f11" fmla="+- 0 0 -360"/>
                <a:gd name="f12" fmla="+- 0 0 -180"/>
                <a:gd name="f13" fmla="+- 0 0 -90"/>
                <a:gd name="f14" fmla="abs f3"/>
                <a:gd name="f15" fmla="abs f4"/>
                <a:gd name="f16" fmla="abs f5"/>
                <a:gd name="f17" fmla="*/ f11 f0 1"/>
                <a:gd name="f18" fmla="*/ f12 f0 1"/>
                <a:gd name="f19" fmla="*/ f13 f0 1"/>
                <a:gd name="f20" fmla="?: f14 f3 1"/>
                <a:gd name="f21" fmla="?: f15 f4 1"/>
                <a:gd name="f22" fmla="?: f16 f5 1"/>
                <a:gd name="f23" fmla="*/ f17 1 f2"/>
                <a:gd name="f24" fmla="*/ f18 1 f2"/>
                <a:gd name="f25" fmla="*/ f19 1 f2"/>
                <a:gd name="f26" fmla="*/ f20 1 21600"/>
                <a:gd name="f27" fmla="*/ f21 1 21600"/>
                <a:gd name="f28" fmla="*/ 21600 f20 1"/>
                <a:gd name="f29" fmla="*/ 21600 f21 1"/>
                <a:gd name="f30" fmla="+- f23 0 f1"/>
                <a:gd name="f31" fmla="+- f24 0 f1"/>
                <a:gd name="f32" fmla="+- f25 0 f1"/>
                <a:gd name="f33" fmla="min f27 f26"/>
                <a:gd name="f34" fmla="*/ f28 1 f22"/>
                <a:gd name="f35" fmla="*/ f29 1 f22"/>
                <a:gd name="f36" fmla="val f34"/>
                <a:gd name="f37" fmla="val f35"/>
                <a:gd name="f38" fmla="*/ f6 f33 1"/>
                <a:gd name="f39" fmla="+- f37 0 f6"/>
                <a:gd name="f40" fmla="+- f36 0 f6"/>
                <a:gd name="f41" fmla="*/ f36 f33 1"/>
                <a:gd name="f42" fmla="*/ f37 f33 1"/>
                <a:gd name="f43" fmla="*/ f40 1 2"/>
                <a:gd name="f44" fmla="min f40 f39"/>
                <a:gd name="f45" fmla="*/ f39 f39 1"/>
                <a:gd name="f46" fmla="*/ f39 f33 1"/>
                <a:gd name="f47" fmla="*/ f44 f9 1"/>
                <a:gd name="f48" fmla="*/ f44 f10 1"/>
                <a:gd name="f49" fmla="*/ f47 1 100000"/>
                <a:gd name="f50" fmla="*/ f48 1 100000"/>
                <a:gd name="f51" fmla="+- f49 f50 0"/>
                <a:gd name="f52" fmla="*/ f49 f49 1"/>
                <a:gd name="f53" fmla="+- f50 0 f49"/>
                <a:gd name="f54" fmla="*/ f50 1 2"/>
                <a:gd name="f55" fmla="+- f6 f49 0"/>
                <a:gd name="f56" fmla="+- 0 0 f49"/>
                <a:gd name="f57" fmla="*/ f49 1 2"/>
                <a:gd name="f58" fmla="*/ f49 f33 1"/>
                <a:gd name="f59" fmla="*/ f51 1 4"/>
                <a:gd name="f60" fmla="+- f45 0 f52"/>
                <a:gd name="f61" fmla="*/ f53 1 2"/>
                <a:gd name="f62" fmla="+- f36 0 f54"/>
                <a:gd name="f63" fmla="+- 0 0 f57"/>
                <a:gd name="f64" fmla="+- 0 0 f56"/>
                <a:gd name="f65" fmla="*/ f55 f33 1"/>
                <a:gd name="f66" fmla="*/ f57 f33 1"/>
                <a:gd name="f67" fmla="+- f43 0 f59"/>
                <a:gd name="f68" fmla="sqrt f60"/>
                <a:gd name="f69" fmla="+- 0 0 f63"/>
                <a:gd name="f70" fmla="*/ f62 f33 1"/>
                <a:gd name="f71" fmla="*/ f67 2 1"/>
                <a:gd name="f72" fmla="+- f67 f49 0"/>
                <a:gd name="f73" fmla="*/ f68 f67 1"/>
                <a:gd name="f74" fmla="*/ f67 f33 1"/>
                <a:gd name="f75" fmla="*/ f71 f71 1"/>
                <a:gd name="f76" fmla="*/ f73 1 f39"/>
                <a:gd name="f77" fmla="+- f67 f72 0"/>
                <a:gd name="f78" fmla="+- f75 0 f52"/>
                <a:gd name="f79" fmla="+- f67 f76 0"/>
                <a:gd name="f80" fmla="+- f72 f76 0"/>
                <a:gd name="f81" fmla="+- 0 0 f76"/>
                <a:gd name="f82" fmla="*/ f77 1 2"/>
                <a:gd name="f83" fmla="sqrt f78"/>
                <a:gd name="f84" fmla="+- f79 0 f61"/>
                <a:gd name="f85" fmla="+- f80 f61 0"/>
                <a:gd name="f86" fmla="+- 0 0 f81"/>
                <a:gd name="f87" fmla="*/ f80 f33 1"/>
                <a:gd name="f88" fmla="*/ f82 f33 1"/>
                <a:gd name="f89" fmla="*/ f83 f39 1"/>
                <a:gd name="f90" fmla="at2 f64 f86"/>
                <a:gd name="f91" fmla="*/ f85 f33 1"/>
                <a:gd name="f92" fmla="*/ f84 f33 1"/>
                <a:gd name="f93" fmla="+- f90 f1 0"/>
                <a:gd name="f94" fmla="*/ f89 1 f71"/>
                <a:gd name="f95" fmla="*/ f93 f7 1"/>
                <a:gd name="f96" fmla="+- f6 f94 0"/>
                <a:gd name="f97" fmla="+- 0 0 f94"/>
                <a:gd name="f98" fmla="*/ f95 1 f0"/>
                <a:gd name="f99" fmla="+- 0 0 f97"/>
                <a:gd name="f100" fmla="*/ f96 f33 1"/>
                <a:gd name="f101" fmla="+- 0 0 f98"/>
                <a:gd name="f102" fmla="at2 f99 f69"/>
                <a:gd name="f103" fmla="val f101"/>
                <a:gd name="f104" fmla="+- f102 f1 0"/>
                <a:gd name="f105" fmla="+- 0 0 f103"/>
                <a:gd name="f106" fmla="*/ f104 f7 1"/>
                <a:gd name="f107" fmla="*/ f105 f0 1"/>
                <a:gd name="f108" fmla="*/ f106 1 f0"/>
                <a:gd name="f109" fmla="*/ f107 1 f7"/>
                <a:gd name="f110" fmla="+- 0 0 f108"/>
                <a:gd name="f111" fmla="+- f109 0 f1"/>
                <a:gd name="f112" fmla="val f110"/>
                <a:gd name="f113" fmla="+- 0 0 f112"/>
                <a:gd name="f114" fmla="+- f1 0 f111"/>
                <a:gd name="f115" fmla="*/ f113 f0 1"/>
                <a:gd name="f116" fmla="*/ f115 1 f7"/>
                <a:gd name="f117" fmla="+- f116 0 f1"/>
                <a:gd name="f118" fmla="+- f117 0 f111"/>
                <a:gd name="f119" fmla="+- f111 f117 0"/>
                <a:gd name="f120" fmla="+- f1 0 f117"/>
              </a:gdLst>
              <a:ahLst/>
              <a:cxnLst>
                <a:cxn ang="3cd4">
                  <a:pos x="hc" y="t"/>
                </a:cxn>
                <a:cxn ang="0">
                  <a:pos x="r" y="vc"/>
                </a:cxn>
                <a:cxn ang="cd4">
                  <a:pos x="hc" y="b"/>
                </a:cxn>
                <a:cxn ang="cd2">
                  <a:pos x="l" y="vc"/>
                </a:cxn>
                <a:cxn ang="f30">
                  <a:pos x="f70" y="f38"/>
                </a:cxn>
                <a:cxn ang="f30">
                  <a:pos x="f92" y="f65"/>
                </a:cxn>
                <a:cxn ang="f30">
                  <a:pos x="f66" y="f38"/>
                </a:cxn>
                <a:cxn ang="f31">
                  <a:pos x="f88" y="f42"/>
                </a:cxn>
                <a:cxn ang="f32">
                  <a:pos x="f91" y="f65"/>
                </a:cxn>
              </a:cxnLst>
              <a:rect l="f38" t="f38" r="f41" b="f42"/>
              <a:pathLst>
                <a:path stroke="0">
                  <a:moveTo>
                    <a:pt x="f70" y="f38"/>
                  </a:moveTo>
                  <a:lnTo>
                    <a:pt x="f91" y="f65"/>
                  </a:lnTo>
                  <a:lnTo>
                    <a:pt x="f87" y="f65"/>
                  </a:lnTo>
                  <a:arcTo wR="f74" hR="f46" stAng="f114" swAng="f119"/>
                  <a:arcTo wR="f74" hR="f46" stAng="f120" swAng="f118"/>
                  <a:lnTo>
                    <a:pt x="f92" y="f65"/>
                  </a:lnTo>
                  <a:close/>
                </a:path>
                <a:path stroke="0">
                  <a:moveTo>
                    <a:pt x="f74" y="f42"/>
                  </a:moveTo>
                  <a:arcTo wR="f74" hR="f46" stAng="f1" swAng="f1"/>
                  <a:lnTo>
                    <a:pt x="f58" y="f38"/>
                  </a:lnTo>
                  <a:arcTo wR="f74" hR="f46" stAng="f0" swAng="f8"/>
                  <a:close/>
                </a:path>
                <a:path fill="none">
                  <a:moveTo>
                    <a:pt x="f88" y="f100"/>
                  </a:moveTo>
                  <a:arcTo wR="f74" hR="f46" stAng="f120" swAng="f118"/>
                  <a:lnTo>
                    <a:pt x="f92" y="f65"/>
                  </a:lnTo>
                  <a:lnTo>
                    <a:pt x="f70" y="f38"/>
                  </a:lnTo>
                  <a:lnTo>
                    <a:pt x="f91" y="f65"/>
                  </a:lnTo>
                  <a:lnTo>
                    <a:pt x="f87" y="f65"/>
                  </a:lnTo>
                  <a:arcTo wR="f74" hR="f46" stAng="f114" swAng="f111"/>
                  <a:lnTo>
                    <a:pt x="f74" y="f42"/>
                  </a:lnTo>
                  <a:arcTo wR="f74" hR="f46" stAng="f1" swAng="f1"/>
                  <a:lnTo>
                    <a:pt x="f58" y="f38"/>
                  </a:lnTo>
                  <a:arcTo wR="f74" hR="f46" stAng="f0" swAng="f8"/>
                </a:path>
              </a:pathLst>
            </a:cu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a typeface=""/>
                <a:cs typeface=""/>
              </a:endParaRPr>
            </a:p>
          </p:txBody>
        </p:sp>
        <p:sp>
          <p:nvSpPr>
            <p:cNvPr id="13" name="TextBox 7"/>
            <p:cNvSpPr txBox="1"/>
            <p:nvPr/>
          </p:nvSpPr>
          <p:spPr>
            <a:xfrm>
              <a:off x="233373" y="4393682"/>
              <a:ext cx="1431612"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0000"/>
                  </a:solidFill>
                  <a:uFillTx/>
                  <a:latin typeface="Calibri"/>
                  <a:ea typeface=""/>
                  <a:cs typeface=""/>
                </a:rPr>
                <a:t>Transcription</a:t>
              </a:r>
            </a:p>
          </p:txBody>
        </p:sp>
        <p:sp>
          <p:nvSpPr>
            <p:cNvPr id="14" name="TextBox 8"/>
            <p:cNvSpPr txBox="1"/>
            <p:nvPr/>
          </p:nvSpPr>
          <p:spPr>
            <a:xfrm>
              <a:off x="1370703" y="5758854"/>
              <a:ext cx="126509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0000"/>
                  </a:solidFill>
                  <a:uFillTx/>
                  <a:latin typeface="Calibri"/>
                  <a:ea typeface=""/>
                  <a:cs typeface=""/>
                </a:rPr>
                <a:t>Translation</a:t>
              </a:r>
            </a:p>
          </p:txBody>
        </p:sp>
        <p:sp>
          <p:nvSpPr>
            <p:cNvPr id="15" name="TextBox 9"/>
            <p:cNvSpPr txBox="1"/>
            <p:nvPr/>
          </p:nvSpPr>
          <p:spPr>
            <a:xfrm>
              <a:off x="2882362" y="2782007"/>
              <a:ext cx="125348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0000"/>
                  </a:solidFill>
                  <a:uFillTx/>
                  <a:latin typeface="Calibri"/>
                  <a:ea typeface=""/>
                  <a:cs typeface=""/>
                </a:rPr>
                <a:t>Replication</a:t>
              </a:r>
            </a:p>
          </p:txBody>
        </p:sp>
      </p:grpSp>
      <p:grpSp>
        <p:nvGrpSpPr>
          <p:cNvPr id="16" name="Group 14"/>
          <p:cNvGrpSpPr/>
          <p:nvPr/>
        </p:nvGrpSpPr>
        <p:grpSpPr>
          <a:xfrm>
            <a:off x="4567748" y="1964551"/>
            <a:ext cx="7371353" cy="4455624"/>
            <a:chOff x="4567748" y="1964551"/>
            <a:chExt cx="7371353" cy="4455624"/>
          </a:xfrm>
        </p:grpSpPr>
        <p:pic>
          <p:nvPicPr>
            <p:cNvPr id="17" name="Content Placeholder 4"/>
            <p:cNvPicPr>
              <a:picLocks noChangeAspect="1"/>
            </p:cNvPicPr>
            <p:nvPr/>
          </p:nvPicPr>
          <p:blipFill>
            <a:blip r:embed="rId2"/>
            <a:srcRect t="16986" r="7217" b="7252"/>
            <a:stretch>
              <a:fillRect/>
            </a:stretch>
          </p:blipFill>
          <p:spPr>
            <a:xfrm>
              <a:off x="4663632" y="1964551"/>
              <a:ext cx="7275469" cy="4455624"/>
            </a:xfrm>
            <a:prstGeom prst="rect">
              <a:avLst/>
            </a:prstGeom>
            <a:noFill/>
            <a:ln cap="flat">
              <a:noFill/>
            </a:ln>
          </p:spPr>
        </p:pic>
        <p:sp>
          <p:nvSpPr>
            <p:cNvPr id="18" name="TextBox 13"/>
            <p:cNvSpPr txBox="1"/>
            <p:nvPr/>
          </p:nvSpPr>
          <p:spPr>
            <a:xfrm>
              <a:off x="4567748" y="2689671"/>
              <a:ext cx="4810100" cy="553998"/>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000" b="1" i="0" u="none" strike="noStrike" kern="1200" cap="none" spc="0" baseline="0">
                  <a:solidFill>
                    <a:srgbClr val="1F4E79"/>
                  </a:solidFill>
                  <a:uFillTx/>
                  <a:latin typeface="Calibri"/>
                  <a:ea typeface=""/>
                  <a:cs typeface=""/>
                </a:rPr>
                <a:t>Decoding of the genetic code</a:t>
              </a:r>
            </a:p>
          </p:txBody>
        </p:sp>
      </p:grpSp>
    </p:spTree>
    <p:extLst>
      <p:ext uri="{BB962C8B-B14F-4D97-AF65-F5344CB8AC3E}">
        <p14:creationId xmlns:p14="http://schemas.microsoft.com/office/powerpoint/2010/main" val="3479520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Activity 1</a:t>
            </a:r>
          </a:p>
        </p:txBody>
      </p:sp>
      <p:sp>
        <p:nvSpPr>
          <p:cNvPr id="3" name="Content Placeholder 2"/>
          <p:cNvSpPr txBox="1">
            <a:spLocks noGrp="1"/>
          </p:cNvSpPr>
          <p:nvPr>
            <p:ph idx="1"/>
          </p:nvPr>
        </p:nvSpPr>
        <p:spPr/>
        <p:txBody>
          <a:bodyPr/>
          <a:lstStyle/>
          <a:p>
            <a:pPr lvl="0"/>
            <a:r>
              <a:rPr lang="en-US" dirty="0"/>
              <a:t>Calculate the total number of cells in a 50 kg person</a:t>
            </a:r>
          </a:p>
          <a:p>
            <a:pPr lvl="0"/>
            <a:r>
              <a:rPr lang="en-US" dirty="0"/>
              <a:t>This is an approximate calculation for illustration purpose</a:t>
            </a:r>
          </a:p>
          <a:p>
            <a:pPr lvl="0"/>
            <a:r>
              <a:rPr lang="en-US" dirty="0"/>
              <a:t>Cell dimension is 10 um in diameter for a sphere</a:t>
            </a:r>
          </a:p>
          <a:p>
            <a:pPr lvl="0"/>
            <a:r>
              <a:rPr lang="en-US" dirty="0"/>
              <a:t>Assumptions</a:t>
            </a:r>
          </a:p>
          <a:p>
            <a:pPr marL="457200" lvl="1" indent="0">
              <a:buNone/>
            </a:pPr>
            <a:r>
              <a:rPr lang="en-US" dirty="0"/>
              <a:t>Assume the cell to be cubical in shape[although spherical is more appropriate]</a:t>
            </a:r>
          </a:p>
          <a:p>
            <a:pPr marL="457200" lvl="1" indent="0">
              <a:buNone/>
            </a:pPr>
            <a:r>
              <a:rPr lang="en-US" dirty="0"/>
              <a:t>For conversion use 1dm</a:t>
            </a:r>
            <a:r>
              <a:rPr lang="en-US" baseline="30000" dirty="0"/>
              <a:t>3</a:t>
            </a:r>
            <a:r>
              <a:rPr lang="en-US" dirty="0"/>
              <a:t> = 1 l = 1 kg.</a:t>
            </a:r>
          </a:p>
          <a:p>
            <a:pPr marL="457200" lvl="1" indent="0">
              <a:buNone/>
            </a:pPr>
            <a:endParaRPr lang="en-US" dirty="0"/>
          </a:p>
        </p:txBody>
      </p:sp>
    </p:spTree>
    <p:extLst>
      <p:ext uri="{BB962C8B-B14F-4D97-AF65-F5344CB8AC3E}">
        <p14:creationId xmlns:p14="http://schemas.microsoft.com/office/powerpoint/2010/main" val="696861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Activity 1</a:t>
            </a:r>
          </a:p>
        </p:txBody>
      </p:sp>
      <p:sp>
        <p:nvSpPr>
          <p:cNvPr id="3" name="Content Placeholder 2"/>
          <p:cNvSpPr txBox="1">
            <a:spLocks noGrp="1"/>
          </p:cNvSpPr>
          <p:nvPr>
            <p:ph idx="1"/>
          </p:nvPr>
        </p:nvSpPr>
        <p:spPr/>
        <p:txBody>
          <a:bodyPr/>
          <a:lstStyle/>
          <a:p>
            <a:pPr lvl="0"/>
            <a:r>
              <a:rPr lang="en-US"/>
              <a:t>Q: How many cells are there approximately in an average 50 kg person?</a:t>
            </a:r>
          </a:p>
          <a:p>
            <a:pPr lvl="0"/>
            <a:r>
              <a:rPr lang="en-US"/>
              <a:t>10 microns diameter of a cell</a:t>
            </a:r>
          </a:p>
          <a:p>
            <a:pPr lvl="0"/>
            <a:r>
              <a:rPr lang="en-US"/>
              <a:t>Volume = 10 x 10 x 10 um</a:t>
            </a:r>
            <a:r>
              <a:rPr lang="en-US" baseline="30000"/>
              <a:t>3 </a:t>
            </a:r>
            <a:r>
              <a:rPr lang="en-US"/>
              <a:t>  = 1 cell [assuming it to be a cube]</a:t>
            </a:r>
          </a:p>
          <a:p>
            <a:pPr lvl="0"/>
            <a:r>
              <a:rPr lang="en-US"/>
              <a:t>So in 1 mm</a:t>
            </a:r>
            <a:r>
              <a:rPr lang="en-US" baseline="30000"/>
              <a:t>3</a:t>
            </a:r>
            <a:r>
              <a:rPr lang="en-US"/>
              <a:t>, there will be about 1 million cells [1 um is 10</a:t>
            </a:r>
            <a:r>
              <a:rPr lang="en-US" baseline="30000"/>
              <a:t>-3</a:t>
            </a:r>
            <a:r>
              <a:rPr lang="en-US"/>
              <a:t>mm or 1mm = 10</a:t>
            </a:r>
            <a:r>
              <a:rPr lang="en-US" baseline="30000"/>
              <a:t>3</a:t>
            </a:r>
            <a:r>
              <a:rPr lang="en-US"/>
              <a:t> mm].</a:t>
            </a:r>
          </a:p>
          <a:p>
            <a:pPr lvl="0"/>
            <a:r>
              <a:rPr lang="en-US"/>
              <a:t>In a dm</a:t>
            </a:r>
            <a:r>
              <a:rPr lang="en-US" baseline="30000"/>
              <a:t>3</a:t>
            </a:r>
            <a:r>
              <a:rPr lang="en-US"/>
              <a:t> , there will be 10</a:t>
            </a:r>
            <a:r>
              <a:rPr lang="en-US" baseline="30000"/>
              <a:t>12 </a:t>
            </a:r>
            <a:r>
              <a:rPr lang="en-US"/>
              <a:t>cells – 1 trillion</a:t>
            </a:r>
          </a:p>
          <a:p>
            <a:pPr lvl="0"/>
            <a:r>
              <a:rPr lang="en-US"/>
              <a:t>1 dm</a:t>
            </a:r>
            <a:r>
              <a:rPr lang="en-US" baseline="30000"/>
              <a:t>3</a:t>
            </a:r>
            <a:r>
              <a:rPr lang="en-US"/>
              <a:t> = 1l = 1kg [assumption]</a:t>
            </a:r>
          </a:p>
          <a:p>
            <a:pPr lvl="0"/>
            <a:r>
              <a:rPr lang="en-US"/>
              <a:t>About 50 trillion cells.</a:t>
            </a:r>
          </a:p>
          <a:p>
            <a:pPr lvl="0"/>
            <a:endParaRPr lang="en-US" baseline="30000"/>
          </a:p>
        </p:txBody>
      </p:sp>
    </p:spTree>
    <p:extLst>
      <p:ext uri="{BB962C8B-B14F-4D97-AF65-F5344CB8AC3E}">
        <p14:creationId xmlns:p14="http://schemas.microsoft.com/office/powerpoint/2010/main" val="1258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Activity 2</a:t>
            </a:r>
          </a:p>
        </p:txBody>
      </p:sp>
      <p:sp>
        <p:nvSpPr>
          <p:cNvPr id="3" name="Content Placeholder 2"/>
          <p:cNvSpPr txBox="1">
            <a:spLocks noGrp="1"/>
          </p:cNvSpPr>
          <p:nvPr>
            <p:ph idx="1"/>
          </p:nvPr>
        </p:nvSpPr>
        <p:spPr/>
        <p:txBody>
          <a:bodyPr/>
          <a:lstStyle/>
          <a:p>
            <a:pPr lvl="0">
              <a:lnSpc>
                <a:spcPct val="80000"/>
              </a:lnSpc>
            </a:pPr>
            <a:r>
              <a:rPr lang="en-US" sz="2600"/>
              <a:t>Calculate the length of the DNA</a:t>
            </a:r>
          </a:p>
          <a:p>
            <a:pPr lvl="0">
              <a:lnSpc>
                <a:spcPct val="80000"/>
              </a:lnSpc>
            </a:pPr>
            <a:r>
              <a:rPr lang="en-US" sz="2600"/>
              <a:t>Human DNA- 6.6 * 10</a:t>
            </a:r>
            <a:r>
              <a:rPr lang="en-US" sz="2600" baseline="30000"/>
              <a:t>9</a:t>
            </a:r>
            <a:r>
              <a:rPr lang="en-US" sz="2600"/>
              <a:t> bp</a:t>
            </a:r>
          </a:p>
          <a:p>
            <a:pPr lvl="0">
              <a:lnSpc>
                <a:spcPct val="80000"/>
              </a:lnSpc>
            </a:pPr>
            <a:r>
              <a:rPr lang="en-US" sz="2600"/>
              <a:t>Each base pair – 0.34 nm</a:t>
            </a:r>
          </a:p>
          <a:p>
            <a:pPr marL="0" lvl="0" indent="0">
              <a:lnSpc>
                <a:spcPct val="80000"/>
              </a:lnSpc>
              <a:buNone/>
            </a:pPr>
            <a:endParaRPr lang="en-US" sz="2600"/>
          </a:p>
          <a:p>
            <a:pPr lvl="0">
              <a:lnSpc>
                <a:spcPct val="80000"/>
              </a:lnSpc>
            </a:pPr>
            <a:endParaRPr lang="en-US" sz="2600"/>
          </a:p>
          <a:p>
            <a:pPr marL="0" lvl="0" indent="0">
              <a:lnSpc>
                <a:spcPct val="80000"/>
              </a:lnSpc>
              <a:buNone/>
            </a:pPr>
            <a:endParaRPr lang="en-US" sz="2600"/>
          </a:p>
        </p:txBody>
      </p:sp>
    </p:spTree>
    <p:extLst>
      <p:ext uri="{BB962C8B-B14F-4D97-AF65-F5344CB8AC3E}">
        <p14:creationId xmlns:p14="http://schemas.microsoft.com/office/powerpoint/2010/main" val="2846773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Activity 2</a:t>
            </a:r>
          </a:p>
        </p:txBody>
      </p:sp>
      <p:sp>
        <p:nvSpPr>
          <p:cNvPr id="3" name="Content Placeholder 2"/>
          <p:cNvSpPr txBox="1">
            <a:spLocks noGrp="1"/>
          </p:cNvSpPr>
          <p:nvPr>
            <p:ph idx="1"/>
          </p:nvPr>
        </p:nvSpPr>
        <p:spPr/>
        <p:txBody>
          <a:bodyPr/>
          <a:lstStyle/>
          <a:p>
            <a:pPr lvl="0">
              <a:lnSpc>
                <a:spcPct val="80000"/>
              </a:lnSpc>
            </a:pPr>
            <a:r>
              <a:rPr lang="en-US" sz="2600" dirty="0"/>
              <a:t>Calculate the length of the DNA</a:t>
            </a:r>
          </a:p>
          <a:p>
            <a:pPr lvl="0">
              <a:lnSpc>
                <a:spcPct val="80000"/>
              </a:lnSpc>
            </a:pPr>
            <a:r>
              <a:rPr lang="en-US" sz="2600" dirty="0"/>
              <a:t>Human DNA- 6.6 * 10</a:t>
            </a:r>
            <a:r>
              <a:rPr lang="en-US" sz="2600" baseline="30000" dirty="0"/>
              <a:t>9</a:t>
            </a:r>
            <a:r>
              <a:rPr lang="en-US" sz="2600" dirty="0"/>
              <a:t> </a:t>
            </a:r>
            <a:r>
              <a:rPr lang="en-US" sz="2600" dirty="0" err="1"/>
              <a:t>bp</a:t>
            </a:r>
            <a:endParaRPr lang="en-US" sz="2600" dirty="0"/>
          </a:p>
          <a:p>
            <a:pPr lvl="0">
              <a:lnSpc>
                <a:spcPct val="80000"/>
              </a:lnSpc>
            </a:pPr>
            <a:r>
              <a:rPr lang="en-US" sz="2600" dirty="0"/>
              <a:t>Each base pair – 0.34 nm</a:t>
            </a:r>
          </a:p>
          <a:p>
            <a:pPr marL="0" lvl="0" indent="0">
              <a:lnSpc>
                <a:spcPct val="80000"/>
              </a:lnSpc>
              <a:buNone/>
            </a:pPr>
            <a:r>
              <a:rPr lang="en-US" sz="3000" b="1" dirty="0">
                <a:solidFill>
                  <a:srgbClr val="FF0000"/>
                </a:solidFill>
              </a:rPr>
              <a:t>About 2m long</a:t>
            </a:r>
          </a:p>
          <a:p>
            <a:pPr lvl="0">
              <a:lnSpc>
                <a:spcPct val="80000"/>
              </a:lnSpc>
            </a:pPr>
            <a:endParaRPr lang="en-US" sz="2600" dirty="0"/>
          </a:p>
          <a:p>
            <a:pPr lvl="0">
              <a:lnSpc>
                <a:spcPct val="80000"/>
              </a:lnSpc>
            </a:pPr>
            <a:r>
              <a:rPr lang="en-US" sz="2600" dirty="0"/>
              <a:t>Amount of pressure and the level of packaging</a:t>
            </a:r>
          </a:p>
          <a:p>
            <a:pPr lvl="0">
              <a:lnSpc>
                <a:spcPct val="80000"/>
              </a:lnSpc>
            </a:pPr>
            <a:r>
              <a:rPr lang="en-US" sz="2600" dirty="0"/>
              <a:t>Compare the size to that of the cell </a:t>
            </a:r>
            <a:r>
              <a:rPr lang="en-US" sz="2600" b="1" dirty="0">
                <a:solidFill>
                  <a:srgbClr val="FF0000"/>
                </a:solidFill>
              </a:rPr>
              <a:t>average is 6um in diameter!!!</a:t>
            </a:r>
          </a:p>
          <a:p>
            <a:pPr lvl="0">
              <a:lnSpc>
                <a:spcPct val="80000"/>
              </a:lnSpc>
            </a:pPr>
            <a:endParaRPr lang="en-US" sz="2600" b="1" dirty="0">
              <a:solidFill>
                <a:srgbClr val="FF0000"/>
              </a:solidFill>
            </a:endParaRPr>
          </a:p>
          <a:p>
            <a:pPr lvl="0">
              <a:lnSpc>
                <a:spcPct val="80000"/>
              </a:lnSpc>
            </a:pPr>
            <a:endParaRPr lang="en-US" sz="2600" dirty="0"/>
          </a:p>
        </p:txBody>
      </p:sp>
    </p:spTree>
    <p:extLst>
      <p:ext uri="{BB962C8B-B14F-4D97-AF65-F5344CB8AC3E}">
        <p14:creationId xmlns:p14="http://schemas.microsoft.com/office/powerpoint/2010/main" val="3221988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a:t>DNA is just a fine, spiral coiled thread in the nucleus of every living cell.</a:t>
            </a:r>
          </a:p>
          <a:p>
            <a:r>
              <a:rPr lang="en-GB" dirty="0"/>
              <a:t>The human genome, encoded as DNA, contains 23 chromosome pairs, which is like 500 thousand to 2.5 million nucleotide pairs.</a:t>
            </a:r>
          </a:p>
          <a:p>
            <a:r>
              <a:rPr lang="en-GB" dirty="0"/>
              <a:t>What if it were to be stretched or coiled? Every human being has about ten trillion cells in their body. If all DNA cells are stretched, they can go as far as 744 million miles. Now the moon is only about 2,50,000 and the Sun is 93,000,000 miles away.</a:t>
            </a:r>
          </a:p>
          <a:p>
            <a:endParaRPr lang="en-US" dirty="0"/>
          </a:p>
        </p:txBody>
      </p:sp>
    </p:spTree>
    <p:extLst>
      <p:ext uri="{BB962C8B-B14F-4D97-AF65-F5344CB8AC3E}">
        <p14:creationId xmlns:p14="http://schemas.microsoft.com/office/powerpoint/2010/main" val="29582829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Structure of DNA/ RNA</a:t>
            </a:r>
          </a:p>
        </p:txBody>
      </p:sp>
      <p:pic>
        <p:nvPicPr>
          <p:cNvPr id="3" name="Content Placeholder 3">
            <a:extLst>
              <a:ext uri="{FF2B5EF4-FFF2-40B4-BE49-F238E27FC236}">
                <a16:creationId xmlns:a16="http://schemas.microsoft.com/office/drawing/2014/main" id="{00000000-0000-0000-0000-000000000000}"/>
              </a:ext>
            </a:extLst>
          </p:cNvPr>
          <p:cNvPicPr>
            <a:picLocks noGrp="1" noChangeAspect="1"/>
          </p:cNvPicPr>
          <p:nvPr>
            <p:ph idx="1"/>
          </p:nvPr>
        </p:nvPicPr>
        <p:blipFill>
          <a:blip r:embed="rId2"/>
          <a:srcRect l="20609" t="10423" r="20140" b="6775"/>
          <a:stretch>
            <a:fillRect/>
          </a:stretch>
        </p:blipFill>
        <p:spPr>
          <a:xfrm>
            <a:off x="4978203" y="1799621"/>
            <a:ext cx="6437933" cy="5058378"/>
          </a:xfrm>
        </p:spPr>
      </p:pic>
      <p:sp>
        <p:nvSpPr>
          <p:cNvPr id="4" name="TextBox 5"/>
          <p:cNvSpPr txBox="1"/>
          <p:nvPr/>
        </p:nvSpPr>
        <p:spPr>
          <a:xfrm>
            <a:off x="838203" y="1492401"/>
            <a:ext cx="2704456" cy="646334"/>
          </a:xfrm>
          <a:prstGeom prst="rect">
            <a:avLst/>
          </a:prstGeom>
          <a:noFill/>
          <a:ln cap="flat">
            <a:noFill/>
          </a:ln>
        </p:spPr>
        <p:txBody>
          <a:bodyPr vert="horz" wrap="none" lIns="91440" tIns="45720" rIns="91440" bIns="45720" anchor="t" anchorCtr="0" compatLnSpc="1">
            <a:spAutoFit/>
          </a:bodyPr>
          <a:lstStyle/>
          <a:p>
            <a:pPr marL="342900" marR="0" lvl="0" indent="-342900" algn="l" defTabSz="914400" rtl="0" fontAlgn="auto" hangingPunct="1">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ea typeface=""/>
                <a:cs typeface=""/>
              </a:rPr>
              <a:t>Double helix</a:t>
            </a:r>
          </a:p>
          <a:p>
            <a:pPr marL="342900" marR="0" lvl="0" indent="-342900" algn="l" defTabSz="914400" rtl="0" fontAlgn="auto" hangingPunct="1">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ea typeface=""/>
                <a:cs typeface=""/>
              </a:rPr>
              <a:t>Consists of 4 base pairs</a:t>
            </a:r>
          </a:p>
        </p:txBody>
      </p:sp>
      <p:sp>
        <p:nvSpPr>
          <p:cNvPr id="5" name="Rounded Rectangle 6"/>
          <p:cNvSpPr/>
          <p:nvPr/>
        </p:nvSpPr>
        <p:spPr>
          <a:xfrm>
            <a:off x="7724631" y="4135273"/>
            <a:ext cx="1023579" cy="818863"/>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noFill/>
          <a:ln w="28575"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effectLst>
                <a:outerShdw dist="19048" dir="2700000">
                  <a:srgbClr val="000000"/>
                </a:outerShdw>
              </a:effectLst>
              <a:uFillTx/>
              <a:latin typeface="Calibri"/>
              <a:ea typeface=""/>
              <a:cs typeface=""/>
            </a:endParaRPr>
          </a:p>
        </p:txBody>
      </p:sp>
      <p:sp>
        <p:nvSpPr>
          <p:cNvPr id="6" name="Right Arrow 7"/>
          <p:cNvSpPr/>
          <p:nvPr/>
        </p:nvSpPr>
        <p:spPr>
          <a:xfrm rot="10799991">
            <a:off x="3542659" y="4451564"/>
            <a:ext cx="4181971" cy="93140"/>
          </a:xfrm>
          <a:custGeom>
            <a:avLst>
              <a:gd name="f0" fmla="val 21359"/>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 f8 0 f7"/>
              <a:gd name="f15" fmla="pin 0 f0 21600"/>
              <a:gd name="f16" fmla="pin 0 f1 10800"/>
              <a:gd name="f17" fmla="*/ f10 f2 1"/>
              <a:gd name="f18" fmla="*/ f11 f2 1"/>
              <a:gd name="f19" fmla="val f15"/>
              <a:gd name="f20" fmla="val f16"/>
              <a:gd name="f21" fmla="*/ f14 1 21600"/>
              <a:gd name="f22" fmla="*/ f15 f12 1"/>
              <a:gd name="f23" fmla="*/ f16 f13 1"/>
              <a:gd name="f24" fmla="*/ f17 1 f4"/>
              <a:gd name="f25" fmla="*/ f18 1 f4"/>
              <a:gd name="f26" fmla="+- 21600 0 f20"/>
              <a:gd name="f27" fmla="+- 21600 0 f19"/>
              <a:gd name="f28" fmla="*/ 0 f21 1"/>
              <a:gd name="f29" fmla="*/ 21600 f21 1"/>
              <a:gd name="f30" fmla="*/ f20 f13 1"/>
              <a:gd name="f31" fmla="*/ f19 f12 1"/>
              <a:gd name="f32" fmla="+- f24 0 f3"/>
              <a:gd name="f33" fmla="+- f25 0 f3"/>
              <a:gd name="f34" fmla="*/ f27 f20 1"/>
              <a:gd name="f35" fmla="*/ f28 1 f21"/>
              <a:gd name="f36" fmla="*/ f29 1 f21"/>
              <a:gd name="f37" fmla="*/ f26 f13 1"/>
              <a:gd name="f38" fmla="*/ f34 1 10800"/>
              <a:gd name="f39" fmla="*/ f35 f12 1"/>
              <a:gd name="f40" fmla="*/ f35 f13 1"/>
              <a:gd name="f41" fmla="*/ f36 f13 1"/>
              <a:gd name="f42" fmla="+- f19 f38 0"/>
              <a:gd name="f43" fmla="*/ f42 f12 1"/>
            </a:gdLst>
            <a:ahLst>
              <a:ahXY gdRefX="f0" minX="f7" maxX="f8" gdRefY="f1" minY="f7" maxY="f9">
                <a:pos x="f22" y="f23"/>
              </a:ahXY>
            </a:ahLst>
            <a:cxnLst>
              <a:cxn ang="3cd4">
                <a:pos x="hc" y="t"/>
              </a:cxn>
              <a:cxn ang="0">
                <a:pos x="r" y="vc"/>
              </a:cxn>
              <a:cxn ang="cd4">
                <a:pos x="hc" y="b"/>
              </a:cxn>
              <a:cxn ang="cd2">
                <a:pos x="l" y="vc"/>
              </a:cxn>
              <a:cxn ang="f32">
                <a:pos x="f31" y="f40"/>
              </a:cxn>
              <a:cxn ang="f33">
                <a:pos x="f31" y="f41"/>
              </a:cxn>
            </a:cxnLst>
            <a:rect l="f39" t="f30" r="f43" b="f37"/>
            <a:pathLst>
              <a:path w="21600" h="21600">
                <a:moveTo>
                  <a:pt x="f7" y="f20"/>
                </a:moveTo>
                <a:lnTo>
                  <a:pt x="f19" y="f20"/>
                </a:lnTo>
                <a:lnTo>
                  <a:pt x="f19" y="f7"/>
                </a:lnTo>
                <a:lnTo>
                  <a:pt x="f8" y="f9"/>
                </a:lnTo>
                <a:lnTo>
                  <a:pt x="f19" y="f8"/>
                </a:lnTo>
                <a:lnTo>
                  <a:pt x="f19" y="f26"/>
                </a:lnTo>
                <a:lnTo>
                  <a:pt x="f7" y="f26"/>
                </a:lnTo>
                <a:close/>
              </a:path>
            </a:pathLst>
          </a:cu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a typeface=""/>
              <a:cs typeface=""/>
            </a:endParaRPr>
          </a:p>
        </p:txBody>
      </p:sp>
      <p:sp>
        <p:nvSpPr>
          <p:cNvPr id="7" name="Rectangle 8"/>
          <p:cNvSpPr/>
          <p:nvPr/>
        </p:nvSpPr>
        <p:spPr>
          <a:xfrm>
            <a:off x="327547" y="3957852"/>
            <a:ext cx="3215112" cy="736978"/>
          </a:xfrm>
          <a:prstGeom prst="rect">
            <a:avLst/>
          </a:prstGeom>
          <a:no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effectLst>
                  <a:outerShdw dist="19048" dir="2700000">
                    <a:srgbClr val="000000"/>
                  </a:outerShdw>
                </a:effectLst>
                <a:uFillTx/>
                <a:latin typeface="Calibri"/>
                <a:ea typeface=""/>
                <a:cs typeface=""/>
              </a:rPr>
              <a:t>Sugar- Phosphate backbone</a:t>
            </a:r>
          </a:p>
        </p:txBody>
      </p:sp>
      <p:sp>
        <p:nvSpPr>
          <p:cNvPr id="8" name="Rectangle 9"/>
          <p:cNvSpPr/>
          <p:nvPr/>
        </p:nvSpPr>
        <p:spPr>
          <a:xfrm>
            <a:off x="327547" y="5011122"/>
            <a:ext cx="3807726" cy="1502825"/>
          </a:xfrm>
          <a:prstGeom prst="rect">
            <a:avLst/>
          </a:prstGeom>
          <a:no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effectLst>
                  <a:outerShdw dist="19048" dir="2700000">
                    <a:srgbClr val="000000"/>
                  </a:outerShdw>
                </a:effectLst>
                <a:uFillTx/>
                <a:latin typeface="Calibri"/>
                <a:ea typeface=""/>
                <a:cs typeface=""/>
              </a:rPr>
              <a:t>Colored blocks are the bases.</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effectLst>
                  <a:outerShdw dist="19048" dir="2700000">
                    <a:srgbClr val="000000"/>
                  </a:outerShdw>
                </a:effectLst>
                <a:uFillTx/>
                <a:latin typeface="Calibri"/>
                <a:ea typeface=""/>
                <a:cs typeface=""/>
              </a:rPr>
              <a:t>There are 2 strands of the backbone that runs in opposite direction</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effectLst>
                  <a:outerShdw dist="19048" dir="2700000">
                    <a:srgbClr val="000000"/>
                  </a:outerShdw>
                </a:effectLst>
                <a:uFillTx/>
                <a:latin typeface="Calibri"/>
                <a:ea typeface=""/>
                <a:cs typeface=""/>
              </a:rPr>
              <a:t>The bases on the 2 strands base pair</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effectLst>
                <a:outerShdw dist="19048" dir="2700000">
                  <a:srgbClr val="000000"/>
                </a:outerShdw>
              </a:effectLst>
              <a:uFillTx/>
              <a:latin typeface="Calibri"/>
              <a:ea typeface=""/>
              <a:cs typeface=""/>
            </a:endParaRPr>
          </a:p>
        </p:txBody>
      </p:sp>
    </p:spTree>
    <p:extLst>
      <p:ext uri="{BB962C8B-B14F-4D97-AF65-F5344CB8AC3E}">
        <p14:creationId xmlns:p14="http://schemas.microsoft.com/office/powerpoint/2010/main" val="733207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462</Words>
  <Application>Microsoft Office PowerPoint</Application>
  <PresentationFormat>Widescreen</PresentationFormat>
  <Paragraphs>75</Paragraphs>
  <Slides>11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Bioinformatics 2021</vt:lpstr>
      <vt:lpstr>Central dogma</vt:lpstr>
      <vt:lpstr>Basic cellular mechanisms of life</vt:lpstr>
      <vt:lpstr>Activity 1</vt:lpstr>
      <vt:lpstr>Activity 1</vt:lpstr>
      <vt:lpstr>Activity 2</vt:lpstr>
      <vt:lpstr>Activity 2</vt:lpstr>
      <vt:lpstr>PowerPoint Presentation</vt:lpstr>
      <vt:lpstr>Structure of DNA/ RNA</vt:lpstr>
      <vt:lpstr>The rules pertaining to the basic DNA structure</vt:lpstr>
      <vt:lpstr>Replication- Making copies of DNA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Bioinformatics 2021</dc:title>
  <dc:creator>SAILATHA RAVI</dc:creator>
  <cp:lastModifiedBy>SAILATHA RAVI</cp:lastModifiedBy>
  <cp:revision>1</cp:revision>
  <dcterms:created xsi:type="dcterms:W3CDTF">2021-01-23T13:30:17Z</dcterms:created>
  <dcterms:modified xsi:type="dcterms:W3CDTF">2021-01-23T13:30:27Z</dcterms:modified>
</cp:coreProperties>
</file>