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4285B-54CD-4A58-8B5C-41583C39E880}"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19F0-6E48-4CF0-A165-B1D62FE23527}" type="slidenum">
              <a:rPr lang="en-US" smtClean="0"/>
              <a:t>‹#›</a:t>
            </a:fld>
            <a:endParaRPr lang="en-US"/>
          </a:p>
        </p:txBody>
      </p:sp>
    </p:spTree>
    <p:extLst>
      <p:ext uri="{BB962C8B-B14F-4D97-AF65-F5344CB8AC3E}">
        <p14:creationId xmlns:p14="http://schemas.microsoft.com/office/powerpoint/2010/main" val="343496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txBox="1">
            <a:spLocks noGrp="1"/>
          </p:cNvSpPr>
          <p:nvPr>
            <p:ph type="body" sz="quarter" idx="1"/>
          </p:nvPr>
        </p:nvSpPr>
        <p:spPr/>
        <p:txBody>
          <a:bodyPr/>
          <a:lstStyle/>
          <a:p>
            <a:pPr lvl="0"/>
            <a:r>
              <a:rPr lang="en-US"/>
              <a:t>5-10min</a:t>
            </a:r>
          </a:p>
          <a:p>
            <a:pPr lvl="0"/>
            <a:endParaRPr lang="en-US"/>
          </a:p>
        </p:txBody>
      </p:sp>
      <p:sp>
        <p:nvSpPr>
          <p:cNvPr id="4" name="Slide Number Placeholder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9FEECFA-F341-4FA2-8768-2C82B097F2AF}" type="slidenum">
              <a:t>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3026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55;p14: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56;p14:notes"/>
          <p:cNvSpPr>
            <a:spLocks noGrp="1" noRot="1" noChangeAspect="1"/>
          </p:cNvSpPr>
          <p:nvPr>
            <p:ph type="sldImg"/>
          </p:nvPr>
        </p:nvSpPr>
        <p:spPr>
          <a:xfrm>
            <a:off x="1143228" y="685800"/>
            <a:ext cx="4572228" cy="3429000"/>
          </a:xfrm>
        </p:spPr>
      </p:sp>
    </p:spTree>
    <p:extLst>
      <p:ext uri="{BB962C8B-B14F-4D97-AF65-F5344CB8AC3E}">
        <p14:creationId xmlns:p14="http://schemas.microsoft.com/office/powerpoint/2010/main" val="376614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2;p10: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23;p10:notes"/>
          <p:cNvSpPr>
            <a:spLocks noGrp="1" noRot="1" noChangeAspect="1"/>
          </p:cNvSpPr>
          <p:nvPr>
            <p:ph type="sldImg"/>
          </p:nvPr>
        </p:nvSpPr>
        <p:spPr>
          <a:xfrm>
            <a:off x="1143228" y="685800"/>
            <a:ext cx="4572228" cy="3429000"/>
          </a:xfrm>
        </p:spPr>
      </p:sp>
    </p:spTree>
    <p:extLst>
      <p:ext uri="{BB962C8B-B14F-4D97-AF65-F5344CB8AC3E}">
        <p14:creationId xmlns:p14="http://schemas.microsoft.com/office/powerpoint/2010/main" val="16894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8;p11: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29;p11:notes"/>
          <p:cNvSpPr>
            <a:spLocks noGrp="1" noRot="1" noChangeAspect="1"/>
          </p:cNvSpPr>
          <p:nvPr>
            <p:ph type="sldImg"/>
          </p:nvPr>
        </p:nvSpPr>
        <p:spPr>
          <a:xfrm>
            <a:off x="1143228" y="685800"/>
            <a:ext cx="4572228" cy="3429000"/>
          </a:xfrm>
        </p:spPr>
      </p:sp>
    </p:spTree>
    <p:extLst>
      <p:ext uri="{BB962C8B-B14F-4D97-AF65-F5344CB8AC3E}">
        <p14:creationId xmlns:p14="http://schemas.microsoft.com/office/powerpoint/2010/main" val="2797838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txBox="1">
            <a:spLocks noGrp="1"/>
          </p:cNvSpPr>
          <p:nvPr>
            <p:ph type="body" sz="quarter" idx="1"/>
          </p:nvPr>
        </p:nvSpPr>
        <p:spPr/>
        <p:txBody>
          <a:bodyPr/>
          <a:lstStyle/>
          <a:p>
            <a:pPr lvl="0"/>
            <a:r>
              <a:rPr lang="en-US"/>
              <a:t>10min</a:t>
            </a:r>
          </a:p>
          <a:p>
            <a:pPr lvl="0"/>
            <a:endParaRPr lang="en-US"/>
          </a:p>
        </p:txBody>
      </p:sp>
      <p:sp>
        <p:nvSpPr>
          <p:cNvPr id="4" name="Slide Number Placeholder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FCE0E6-2AD5-4FC5-B1EB-9E570B04D204}" type="slidenum">
              <a:t>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02978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txBox="1">
            <a:spLocks noGrp="1"/>
          </p:cNvSpPr>
          <p:nvPr>
            <p:ph type="body" sz="quarter" idx="1"/>
          </p:nvPr>
        </p:nvSpPr>
        <p:spPr/>
        <p:txBody>
          <a:bodyPr/>
          <a:lstStyle/>
          <a:p>
            <a:pPr lvl="0"/>
            <a:r>
              <a:rPr lang="en-US"/>
              <a:t>10min</a:t>
            </a:r>
          </a:p>
          <a:p>
            <a:pPr lvl="0"/>
            <a:endParaRPr lang="en-US"/>
          </a:p>
        </p:txBody>
      </p:sp>
      <p:sp>
        <p:nvSpPr>
          <p:cNvPr id="4" name="Slide Number Placeholder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3C86082-9168-4747-9C7A-341846559F41}" type="slidenum">
              <a:t>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8368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1C7ABC77-B50F-4F8E-A18F-30D797C5BAC4}" type="slidenum">
              <a:rPr lang="en-US" smtClean="0"/>
              <a:t>10</a:t>
            </a:fld>
            <a:endParaRPr lang="en-US"/>
          </a:p>
        </p:txBody>
      </p:sp>
    </p:spTree>
    <p:extLst>
      <p:ext uri="{BB962C8B-B14F-4D97-AF65-F5344CB8AC3E}">
        <p14:creationId xmlns:p14="http://schemas.microsoft.com/office/powerpoint/2010/main" val="63990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0;p15: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61;p15:notes"/>
          <p:cNvSpPr>
            <a:spLocks noGrp="1" noRot="1" noChangeAspect="1"/>
          </p:cNvSpPr>
          <p:nvPr>
            <p:ph type="sldImg"/>
          </p:nvPr>
        </p:nvSpPr>
        <p:spPr>
          <a:xfrm>
            <a:off x="381003" y="685800"/>
            <a:ext cx="6096003" cy="3429000"/>
          </a:xfrm>
        </p:spPr>
      </p:sp>
    </p:spTree>
    <p:extLst>
      <p:ext uri="{BB962C8B-B14F-4D97-AF65-F5344CB8AC3E}">
        <p14:creationId xmlns:p14="http://schemas.microsoft.com/office/powerpoint/2010/main" val="367943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5;p16: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66;p16:notes"/>
          <p:cNvSpPr>
            <a:spLocks noGrp="1" noRot="1" noChangeAspect="1"/>
          </p:cNvSpPr>
          <p:nvPr>
            <p:ph type="sldImg"/>
          </p:nvPr>
        </p:nvSpPr>
        <p:spPr>
          <a:xfrm>
            <a:off x="1143228" y="685800"/>
            <a:ext cx="4572228" cy="3429000"/>
          </a:xfrm>
        </p:spPr>
      </p:sp>
    </p:spTree>
    <p:extLst>
      <p:ext uri="{BB962C8B-B14F-4D97-AF65-F5344CB8AC3E}">
        <p14:creationId xmlns:p14="http://schemas.microsoft.com/office/powerpoint/2010/main" val="2242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71;p17: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72;p17:notes"/>
          <p:cNvSpPr>
            <a:spLocks noGrp="1" noRot="1" noChangeAspect="1"/>
          </p:cNvSpPr>
          <p:nvPr>
            <p:ph type="sldImg"/>
          </p:nvPr>
        </p:nvSpPr>
        <p:spPr>
          <a:xfrm>
            <a:off x="381000" y="685800"/>
            <a:ext cx="6096000" cy="3429000"/>
          </a:xfrm>
        </p:spPr>
      </p:sp>
    </p:spTree>
    <p:extLst>
      <p:ext uri="{BB962C8B-B14F-4D97-AF65-F5344CB8AC3E}">
        <p14:creationId xmlns:p14="http://schemas.microsoft.com/office/powerpoint/2010/main" val="81878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77;p18: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78;p18:notes"/>
          <p:cNvSpPr>
            <a:spLocks noGrp="1" noRot="1" noChangeAspect="1"/>
          </p:cNvSpPr>
          <p:nvPr>
            <p:ph type="sldImg"/>
          </p:nvPr>
        </p:nvSpPr>
        <p:spPr>
          <a:xfrm>
            <a:off x="1143228" y="685800"/>
            <a:ext cx="4572228" cy="3429000"/>
          </a:xfrm>
        </p:spPr>
      </p:sp>
    </p:spTree>
    <p:extLst>
      <p:ext uri="{BB962C8B-B14F-4D97-AF65-F5344CB8AC3E}">
        <p14:creationId xmlns:p14="http://schemas.microsoft.com/office/powerpoint/2010/main" val="49681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9;p13:notes"/>
          <p:cNvSpPr txBox="1">
            <a:spLocks noGrp="1"/>
          </p:cNvSpPr>
          <p:nvPr>
            <p:ph type="body" sz="quarter" idx="1"/>
          </p:nvPr>
        </p:nvSpPr>
        <p:spPr>
          <a:xfrm>
            <a:off x="685800" y="4343400"/>
            <a:ext cx="5486400" cy="4114800"/>
          </a:xfrm>
        </p:spPr>
        <p:txBody>
          <a:bodyPr lIns="91421" tIns="91421" rIns="91421" bIns="91421"/>
          <a:lstStyle/>
          <a:p>
            <a:endParaRPr lang="en-US"/>
          </a:p>
        </p:txBody>
      </p:sp>
      <p:sp>
        <p:nvSpPr>
          <p:cNvPr id="3" name="Google Shape;150;p13:notes"/>
          <p:cNvSpPr>
            <a:spLocks noGrp="1" noRot="1" noChangeAspect="1"/>
          </p:cNvSpPr>
          <p:nvPr>
            <p:ph type="sldImg"/>
          </p:nvPr>
        </p:nvSpPr>
        <p:spPr>
          <a:xfrm>
            <a:off x="381003" y="685800"/>
            <a:ext cx="6096003" cy="3429000"/>
          </a:xfrm>
        </p:spPr>
      </p:sp>
    </p:spTree>
    <p:extLst>
      <p:ext uri="{BB962C8B-B14F-4D97-AF65-F5344CB8AC3E}">
        <p14:creationId xmlns:p14="http://schemas.microsoft.com/office/powerpoint/2010/main" val="161961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B83B-D868-4CDC-86C6-17B454D2A1AC}"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24388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8B83B-D868-4CDC-86C6-17B454D2A1AC}"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382198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8B83B-D868-4CDC-86C6-17B454D2A1AC}"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93438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8B83B-D868-4CDC-86C6-17B454D2A1AC}"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427882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78B83B-D868-4CDC-86C6-17B454D2A1AC}"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385399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78B83B-D868-4CDC-86C6-17B454D2A1AC}"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86045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78B83B-D868-4CDC-86C6-17B454D2A1AC}" type="datetimeFigureOut">
              <a:rPr lang="en-US" smtClean="0"/>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230946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78B83B-D868-4CDC-86C6-17B454D2A1AC}" type="datetimeFigureOut">
              <a:rPr lang="en-US" smtClean="0"/>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139078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8B83B-D868-4CDC-86C6-17B454D2A1AC}" type="datetimeFigureOut">
              <a:rPr lang="en-US" smtClean="0"/>
              <a:t>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95624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78B83B-D868-4CDC-86C6-17B454D2A1AC}"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227275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78B83B-D868-4CDC-86C6-17B454D2A1AC}"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F35F2-D157-4CCD-825D-451E1923A947}" type="slidenum">
              <a:rPr lang="en-US" smtClean="0"/>
              <a:t>‹#›</a:t>
            </a:fld>
            <a:endParaRPr lang="en-US"/>
          </a:p>
        </p:txBody>
      </p:sp>
    </p:spTree>
    <p:extLst>
      <p:ext uri="{BB962C8B-B14F-4D97-AF65-F5344CB8AC3E}">
        <p14:creationId xmlns:p14="http://schemas.microsoft.com/office/powerpoint/2010/main" val="15783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8B83B-D868-4CDC-86C6-17B454D2A1AC}" type="datetimeFigureOut">
              <a:rPr lang="en-US" smtClean="0"/>
              <a:t>1/30/2021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F35F2-D157-4CCD-825D-451E1923A947}" type="slidenum">
              <a:rPr lang="en-US" smtClean="0"/>
              <a:t>‹#›</a:t>
            </a:fld>
            <a:endParaRPr lang="en-US"/>
          </a:p>
        </p:txBody>
      </p:sp>
    </p:spTree>
    <p:extLst>
      <p:ext uri="{BB962C8B-B14F-4D97-AF65-F5344CB8AC3E}">
        <p14:creationId xmlns:p14="http://schemas.microsoft.com/office/powerpoint/2010/main" val="65946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832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The rules pertaining to the basic DNA structure</a:t>
            </a:r>
          </a:p>
        </p:txBody>
      </p:sp>
      <p:sp>
        <p:nvSpPr>
          <p:cNvPr id="3" name="Content Placeholder 2"/>
          <p:cNvSpPr txBox="1">
            <a:spLocks noGrp="1"/>
          </p:cNvSpPr>
          <p:nvPr>
            <p:ph idx="1"/>
          </p:nvPr>
        </p:nvSpPr>
        <p:spPr/>
        <p:txBody>
          <a:bodyPr/>
          <a:lstStyle/>
          <a:p>
            <a:pPr lvl="0"/>
            <a:r>
              <a:rPr lang="en-US"/>
              <a:t>There are 4 bases- Adenine [A], Guanine[G], Thymine [T], Cytosine [C].</a:t>
            </a:r>
          </a:p>
          <a:p>
            <a:pPr lvl="0"/>
            <a:r>
              <a:rPr lang="en-US"/>
              <a:t>A pairs with T [2 H-bonds]</a:t>
            </a:r>
          </a:p>
          <a:p>
            <a:pPr lvl="0"/>
            <a:r>
              <a:rPr lang="en-US"/>
              <a:t>G pairs with C [3 H-bonds]</a:t>
            </a:r>
          </a:p>
          <a:p>
            <a:pPr lvl="0"/>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416174" y="2544482"/>
            <a:ext cx="5611215" cy="3409349"/>
          </a:xfrm>
          <a:prstGeom prst="rect">
            <a:avLst/>
          </a:prstGeom>
          <a:noFill/>
          <a:ln cap="flat">
            <a:noFill/>
          </a:ln>
        </p:spPr>
      </p:pic>
      <p:sp>
        <p:nvSpPr>
          <p:cNvPr id="5" name="TextBox 4"/>
          <p:cNvSpPr txBox="1"/>
          <p:nvPr/>
        </p:nvSpPr>
        <p:spPr>
          <a:xfrm>
            <a:off x="354842" y="3808485"/>
            <a:ext cx="5240737" cy="38164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Note!!!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The 2 strands are anti-parallel to each other.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Observe the sugar-Phosphate backbone to understand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a:solidFill>
                <a:srgbClr val="FF0000"/>
              </a:solidFill>
              <a:uFillTx/>
              <a:latin typeface="Calibri"/>
              <a:ea typeface=""/>
              <a:cs typefac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FF0000"/>
                </a:solidFill>
                <a:uFillTx/>
                <a:latin typeface="Calibri"/>
                <a:ea typeface=""/>
                <a:cs typeface=""/>
              </a:rPr>
              <a:t>Other terminologies- Complementary strands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a:solidFill>
                <a:srgbClr val="FF0000"/>
              </a:solidFill>
              <a:uFillTx/>
              <a:latin typeface="Calibri"/>
              <a:ea typeface=""/>
              <a:cs typefac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a:solidFill>
                <a:srgbClr val="FF0000"/>
              </a:solidFill>
              <a:uFillTx/>
              <a:latin typeface="Calibri"/>
              <a:ea typeface=""/>
              <a:cs typeface=""/>
            </a:endParaRPr>
          </a:p>
        </p:txBody>
      </p:sp>
    </p:spTree>
    <p:extLst>
      <p:ext uri="{BB962C8B-B14F-4D97-AF65-F5344CB8AC3E}">
        <p14:creationId xmlns:p14="http://schemas.microsoft.com/office/powerpoint/2010/main" val="2875718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Replication- Making copies of DNA</a:t>
            </a:r>
          </a:p>
        </p:txBody>
      </p:sp>
      <p:pic>
        <p:nvPicPr>
          <p:cNvPr id="3" name="Content Placeholder 5">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4241499" y="1595152"/>
            <a:ext cx="7683803" cy="4720050"/>
          </a:xfrm>
        </p:spPr>
      </p:pic>
      <p:sp>
        <p:nvSpPr>
          <p:cNvPr id="4" name="TextBox 6"/>
          <p:cNvSpPr txBox="1"/>
          <p:nvPr/>
        </p:nvSpPr>
        <p:spPr>
          <a:xfrm>
            <a:off x="838203" y="2688610"/>
            <a:ext cx="2961567" cy="28930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600" b="0" i="0" u="none" strike="noStrike" kern="1200" cap="none" spc="0" baseline="0">
                <a:solidFill>
                  <a:srgbClr val="000000"/>
                </a:solidFill>
                <a:uFillTx/>
                <a:latin typeface="Calibri"/>
                <a:ea typeface=""/>
                <a:cs typeface=""/>
              </a:rPr>
              <a:t>Simple steps</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2600" b="0" i="0" u="none" strike="noStrike" kern="1200" cap="none" spc="0" baseline="0">
                <a:solidFill>
                  <a:srgbClr val="000000"/>
                </a:solidFill>
                <a:uFillTx/>
                <a:latin typeface="Calibri"/>
                <a:ea typeface=""/>
                <a:cs typeface=""/>
              </a:rPr>
              <a:t>Helicases- Unwinds DNA</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2600" b="0" i="0" u="none" strike="noStrike" kern="1200" cap="none" spc="0" baseline="0">
                <a:solidFill>
                  <a:srgbClr val="000000"/>
                </a:solidFill>
                <a:uFillTx/>
                <a:latin typeface="Calibri"/>
                <a:ea typeface=""/>
                <a:cs typeface=""/>
              </a:rPr>
              <a:t>Polymerases- Creates Complementary strand</a:t>
            </a:r>
          </a:p>
        </p:txBody>
      </p:sp>
    </p:spTree>
    <p:extLst>
      <p:ext uri="{BB962C8B-B14F-4D97-AF65-F5344CB8AC3E}">
        <p14:creationId xmlns:p14="http://schemas.microsoft.com/office/powerpoint/2010/main" val="161145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Replication – More details pertaining to directionality</a:t>
            </a:r>
          </a:p>
        </p:txBody>
      </p:sp>
      <p:pic>
        <p:nvPicPr>
          <p:cNvPr id="3" name="Content Placeholder 5">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l="26253" t="33947" r="27546" b="29671"/>
          <a:stretch>
            <a:fillRect/>
          </a:stretch>
        </p:blipFill>
        <p:spPr>
          <a:xfrm>
            <a:off x="1610999" y="2346469"/>
            <a:ext cx="8877644" cy="3930557"/>
          </a:xfrm>
        </p:spPr>
      </p:pic>
    </p:spTree>
    <p:extLst>
      <p:ext uri="{BB962C8B-B14F-4D97-AF65-F5344CB8AC3E}">
        <p14:creationId xmlns:p14="http://schemas.microsoft.com/office/powerpoint/2010/main" val="357308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noGrp="1"/>
          </p:cNvSpPr>
          <p:nvPr>
            <p:ph type="title"/>
          </p:nvPr>
        </p:nvSpPr>
        <p:spPr/>
        <p:txBody>
          <a:bodyPr/>
          <a:lstStyle/>
          <a:p>
            <a:pPr lvl="0"/>
            <a:r>
              <a:rPr lang="en-US"/>
              <a:t>DNA to mRNA</a:t>
            </a:r>
          </a:p>
        </p:txBody>
      </p:sp>
      <p:sp>
        <p:nvSpPr>
          <p:cNvPr id="3" name="Content Placeholder 5"/>
          <p:cNvSpPr txBox="1">
            <a:spLocks noGrp="1"/>
          </p:cNvSpPr>
          <p:nvPr>
            <p:ph idx="1"/>
          </p:nvPr>
        </p:nvSpPr>
        <p:spPr>
          <a:xfrm>
            <a:off x="838203" y="1825627"/>
            <a:ext cx="5098575" cy="1081342"/>
          </a:xfrm>
        </p:spPr>
        <p:txBody>
          <a:bodyPr/>
          <a:lstStyle/>
          <a:p>
            <a:pPr marL="0" lvl="0" indent="0">
              <a:buNone/>
            </a:pPr>
            <a:r>
              <a:rPr lang="en-US"/>
              <a:t> 5’ TAC GCT GCT AGC TAG TCA  3’</a:t>
            </a:r>
          </a:p>
          <a:p>
            <a:pPr marL="0" lvl="0" indent="0">
              <a:buNone/>
            </a:pPr>
            <a:r>
              <a:rPr lang="en-US"/>
              <a:t>3’  				  5’  ??</a:t>
            </a:r>
          </a:p>
          <a:p>
            <a:pPr lvl="0"/>
            <a:endParaRPr lang="en-US"/>
          </a:p>
        </p:txBody>
      </p:sp>
      <p:sp>
        <p:nvSpPr>
          <p:cNvPr id="4" name="Down Arrow 6"/>
          <p:cNvSpPr/>
          <p:nvPr/>
        </p:nvSpPr>
        <p:spPr>
          <a:xfrm>
            <a:off x="2947915" y="2906969"/>
            <a:ext cx="409431" cy="914400"/>
          </a:xfrm>
          <a:custGeom>
            <a:avLst>
              <a:gd name="f0" fmla="val 16764"/>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 f8 0 f7"/>
              <a:gd name="f15" fmla="pin 0 f1 10800"/>
              <a:gd name="f16" fmla="pin 0 f0 21600"/>
              <a:gd name="f17" fmla="*/ f10 f2 1"/>
              <a:gd name="f18" fmla="*/ f11 f2 1"/>
              <a:gd name="f19" fmla="val f15"/>
              <a:gd name="f20" fmla="val f16"/>
              <a:gd name="f21" fmla="*/ f14 1 21600"/>
              <a:gd name="f22" fmla="*/ f15 f12 1"/>
              <a:gd name="f23" fmla="*/ f16 f13 1"/>
              <a:gd name="f24" fmla="*/ f17 1 f4"/>
              <a:gd name="f25" fmla="*/ f18 1 f4"/>
              <a:gd name="f26" fmla="+- 21600 0 f19"/>
              <a:gd name="f27" fmla="+- 21600 0 f20"/>
              <a:gd name="f28" fmla="*/ 0 f21 1"/>
              <a:gd name="f29" fmla="*/ 21600 f21 1"/>
              <a:gd name="f30" fmla="*/ f19 f12 1"/>
              <a:gd name="f31" fmla="*/ f20 f13 1"/>
              <a:gd name="f32" fmla="+- f24 0 f3"/>
              <a:gd name="f33" fmla="+- f25 0 f3"/>
              <a:gd name="f34" fmla="*/ f27 f19 1"/>
              <a:gd name="f35" fmla="*/ f28 1 f21"/>
              <a:gd name="f36" fmla="*/ f29 1 f21"/>
              <a:gd name="f37" fmla="*/ f26 f12 1"/>
              <a:gd name="f38" fmla="*/ f34 1 10800"/>
              <a:gd name="f39" fmla="*/ f35 f13 1"/>
              <a:gd name="f40" fmla="*/ f35 f12 1"/>
              <a:gd name="f41" fmla="*/ f36 f12 1"/>
              <a:gd name="f42" fmla="+- f20 f38 0"/>
              <a:gd name="f43" fmla="*/ f42 f13 1"/>
            </a:gdLst>
            <a:ahLst>
              <a:ahXY gdRefX="f1" minX="f7" maxX="f9" gdRefY="f0" minY="f7" maxY="f8">
                <a:pos x="f22" y="f23"/>
              </a:ahXY>
            </a:ahLst>
            <a:cxnLst>
              <a:cxn ang="3cd4">
                <a:pos x="hc" y="t"/>
              </a:cxn>
              <a:cxn ang="0">
                <a:pos x="r" y="vc"/>
              </a:cxn>
              <a:cxn ang="cd4">
                <a:pos x="hc" y="b"/>
              </a:cxn>
              <a:cxn ang="cd2">
                <a:pos x="l" y="vc"/>
              </a:cxn>
              <a:cxn ang="f32">
                <a:pos x="f40" y="f31"/>
              </a:cxn>
              <a:cxn ang="f33">
                <a:pos x="f41" y="f31"/>
              </a:cxn>
            </a:cxnLst>
            <a:rect l="f30" t="f39" r="f37" b="f43"/>
            <a:pathLst>
              <a:path w="21600" h="21600">
                <a:moveTo>
                  <a:pt x="f19" y="f7"/>
                </a:moveTo>
                <a:lnTo>
                  <a:pt x="f19" y="f20"/>
                </a:lnTo>
                <a:lnTo>
                  <a:pt x="f7" y="f20"/>
                </a:lnTo>
                <a:lnTo>
                  <a:pt x="f9" y="f8"/>
                </a:lnTo>
                <a:lnTo>
                  <a:pt x="f8" y="f20"/>
                </a:lnTo>
                <a:lnTo>
                  <a:pt x="f26" y="f20"/>
                </a:lnTo>
                <a:lnTo>
                  <a:pt x="f26" y="f7"/>
                </a:lnTo>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
        <p:nvSpPr>
          <p:cNvPr id="5" name="Content Placeholder 5"/>
          <p:cNvSpPr txBox="1"/>
          <p:nvPr/>
        </p:nvSpPr>
        <p:spPr>
          <a:xfrm>
            <a:off x="838203" y="4182291"/>
            <a:ext cx="5098575" cy="108134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 5’ TAC GCT GCT AGC TAG TCA  3’</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3’  ATG CGA CGA TCG ATC AGT  5’  </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00000"/>
              </a:solidFill>
              <a:uFillTx/>
              <a:latin typeface="Calibri"/>
              <a:ea typeface=""/>
              <a:cs typeface=""/>
            </a:endParaRPr>
          </a:p>
        </p:txBody>
      </p:sp>
      <p:sp>
        <p:nvSpPr>
          <p:cNvPr id="6" name="Content Placeholder 5"/>
          <p:cNvSpPr txBox="1"/>
          <p:nvPr/>
        </p:nvSpPr>
        <p:spPr>
          <a:xfrm>
            <a:off x="6255227" y="1825627"/>
            <a:ext cx="5098575" cy="108134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0" baseline="0">
                <a:solidFill>
                  <a:srgbClr val="000000"/>
                </a:solidFill>
                <a:uFillTx/>
                <a:latin typeface="Calibri"/>
                <a:ea typeface=""/>
                <a:cs typeface=""/>
              </a:rPr>
              <a:t>3’ ATG  CGA  CGA  TCG  ATC  AGT  5’  </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600" b="0" i="0" u="none" strike="noStrike" kern="1200" cap="none" spc="0" baseline="0">
                <a:solidFill>
                  <a:srgbClr val="FF0000"/>
                </a:solidFill>
                <a:uFillTx/>
                <a:latin typeface="Calibri"/>
                <a:ea typeface=""/>
                <a:cs typeface=""/>
              </a:rPr>
              <a:t>5’ UAC GCU  GCU  AGC UAG UCA  3’</a:t>
            </a:r>
          </a:p>
          <a:p>
            <a:pPr marL="228600" marR="0" lvl="0" indent="-228600" algn="l" defTabSz="914400" rtl="0" fontAlgn="auto" hangingPunct="1">
              <a:lnSpc>
                <a:spcPct val="90000"/>
              </a:lnSpc>
              <a:spcBef>
                <a:spcPts val="1000"/>
              </a:spcBef>
              <a:spcAft>
                <a:spcPts val="0"/>
              </a:spcAft>
              <a:buSzPct val="100000"/>
              <a:buFont typeface="Arial" pitchFamily="34"/>
              <a:buChar char="•"/>
              <a:tabLst/>
              <a:defRPr sz="1800" b="0" i="0" u="none" strike="noStrike" kern="0" cap="none" spc="0" baseline="0">
                <a:solidFill>
                  <a:srgbClr val="000000"/>
                </a:solidFill>
                <a:uFillTx/>
              </a:defRPr>
            </a:pPr>
            <a:endParaRPr lang="en-US" sz="2600" b="0" i="0" u="none" strike="noStrike" kern="1200" cap="none" spc="0" baseline="0">
              <a:solidFill>
                <a:srgbClr val="000000"/>
              </a:solidFill>
              <a:uFillTx/>
              <a:latin typeface="Calibri"/>
              <a:ea typeface=""/>
              <a:cs typeface=""/>
            </a:endParaRPr>
          </a:p>
        </p:txBody>
      </p:sp>
      <p:sp>
        <p:nvSpPr>
          <p:cNvPr id="7" name="Content Placeholder 5"/>
          <p:cNvSpPr txBox="1"/>
          <p:nvPr/>
        </p:nvSpPr>
        <p:spPr>
          <a:xfrm>
            <a:off x="6255227" y="4182291"/>
            <a:ext cx="5098575" cy="108134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ea typeface=""/>
                <a:cs typeface=""/>
              </a:rPr>
              <a:t> </a:t>
            </a:r>
          </a:p>
        </p:txBody>
      </p:sp>
    </p:spTree>
    <p:extLst>
      <p:ext uri="{BB962C8B-B14F-4D97-AF65-F5344CB8AC3E}">
        <p14:creationId xmlns:p14="http://schemas.microsoft.com/office/powerpoint/2010/main" val="290856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a:t>
            </a:r>
          </a:p>
        </p:txBody>
      </p:sp>
      <p:sp>
        <p:nvSpPr>
          <p:cNvPr id="3" name="Content Placeholder 2"/>
          <p:cNvSpPr txBox="1">
            <a:spLocks noGrp="1"/>
          </p:cNvSpPr>
          <p:nvPr>
            <p:ph idx="1"/>
          </p:nvPr>
        </p:nvSpPr>
        <p:spPr/>
        <p:txBody>
          <a:bodyPr/>
          <a:lstStyle/>
          <a:p>
            <a:pPr lvl="0"/>
            <a:r>
              <a:rPr lang="en-US" dirty="0" smtClean="0"/>
              <a:t>5’TGG </a:t>
            </a:r>
            <a:r>
              <a:rPr lang="en-US" dirty="0"/>
              <a:t>CCA TGC GCA AGC TGG TGC GCT </a:t>
            </a:r>
            <a:r>
              <a:rPr lang="en-US" dirty="0" smtClean="0"/>
              <a:t>CAG 3’</a:t>
            </a:r>
            <a:endParaRPr lang="en-US" dirty="0"/>
          </a:p>
          <a:p>
            <a:pPr lvl="0"/>
            <a:endParaRPr lang="en-US" dirty="0"/>
          </a:p>
          <a:p>
            <a:pPr lvl="0"/>
            <a:endParaRPr lang="en-US" dirty="0"/>
          </a:p>
          <a:p>
            <a:pPr lvl="0"/>
            <a:endParaRPr lang="en-US" dirty="0"/>
          </a:p>
          <a:p>
            <a:pPr lvl="0"/>
            <a:r>
              <a:rPr lang="en-US" dirty="0" smtClean="0"/>
              <a:t>3’ TGG </a:t>
            </a:r>
            <a:r>
              <a:rPr lang="en-US" dirty="0"/>
              <a:t>CCA TGC GCA ACC TGG TGC GCT </a:t>
            </a:r>
            <a:r>
              <a:rPr lang="en-US" dirty="0" smtClean="0"/>
              <a:t>CAG 5’</a:t>
            </a:r>
            <a:endParaRPr lang="en-US" dirty="0"/>
          </a:p>
        </p:txBody>
      </p:sp>
    </p:spTree>
    <p:extLst>
      <p:ext uri="{BB962C8B-B14F-4D97-AF65-F5344CB8AC3E}">
        <p14:creationId xmlns:p14="http://schemas.microsoft.com/office/powerpoint/2010/main" val="66001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69695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Speed and Precision of DNA replication</a:t>
            </a:r>
          </a:p>
        </p:txBody>
      </p:sp>
      <p:sp>
        <p:nvSpPr>
          <p:cNvPr id="3" name="Content Placeholder 2"/>
          <p:cNvSpPr txBox="1">
            <a:spLocks noGrp="1"/>
          </p:cNvSpPr>
          <p:nvPr>
            <p:ph idx="1"/>
          </p:nvPr>
        </p:nvSpPr>
        <p:spPr/>
        <p:txBody>
          <a:bodyPr/>
          <a:lstStyle/>
          <a:p>
            <a:pPr lvl="0"/>
            <a:r>
              <a:rPr lang="en-US" dirty="0"/>
              <a:t>Polymerase 700 </a:t>
            </a:r>
            <a:r>
              <a:rPr lang="en-US" dirty="0" err="1"/>
              <a:t>bp</a:t>
            </a:r>
            <a:r>
              <a:rPr lang="en-US" dirty="0"/>
              <a:t> per sec</a:t>
            </a:r>
          </a:p>
          <a:p>
            <a:pPr lvl="0"/>
            <a:r>
              <a:rPr lang="en-US" dirty="0"/>
              <a:t>Errors 1 in 10^7 nucleotides</a:t>
            </a:r>
          </a:p>
          <a:p>
            <a:pPr lvl="0"/>
            <a:r>
              <a:rPr lang="en-US" dirty="0"/>
              <a:t>With proof-reading 1 in 10^9 </a:t>
            </a:r>
            <a:r>
              <a:rPr lang="en-US" dirty="0" smtClean="0"/>
              <a:t>nucleotides</a:t>
            </a:r>
          </a:p>
          <a:p>
            <a:pPr lvl="0"/>
            <a:endParaRPr lang="en-US" dirty="0"/>
          </a:p>
          <a:p>
            <a:pPr lvl="0"/>
            <a:r>
              <a:rPr lang="en-US" dirty="0" smtClean="0"/>
              <a:t>ATCTCTCTAGCTAGCTAGCTAGCTAGCTAGCTAGCTAGCTAGCAT</a:t>
            </a:r>
            <a:endParaRPr lang="en-US" dirty="0"/>
          </a:p>
        </p:txBody>
      </p:sp>
    </p:spTree>
    <p:extLst>
      <p:ext uri="{BB962C8B-B14F-4D97-AF65-F5344CB8AC3E}">
        <p14:creationId xmlns:p14="http://schemas.microsoft.com/office/powerpoint/2010/main" val="796064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3;p25">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3">
            <a:alphaModFix/>
          </a:blip>
          <a:srcRect l="19160" t="20200" r="20433" b="4622"/>
          <a:stretch>
            <a:fillRect/>
          </a:stretch>
        </p:blipFill>
        <p:spPr>
          <a:xfrm>
            <a:off x="464195" y="316775"/>
            <a:ext cx="8826602" cy="6176104"/>
          </a:xfrm>
        </p:spPr>
      </p:pic>
    </p:spTree>
    <p:extLst>
      <p:ext uri="{BB962C8B-B14F-4D97-AF65-F5344CB8AC3E}">
        <p14:creationId xmlns:p14="http://schemas.microsoft.com/office/powerpoint/2010/main" val="158403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8;p26"/>
          <p:cNvSpPr txBox="1">
            <a:spLocks noGrp="1"/>
          </p:cNvSpPr>
          <p:nvPr>
            <p:ph type="title"/>
          </p:nvPr>
        </p:nvSpPr>
        <p:spPr/>
        <p:txBody>
          <a:bodyPr lIns="91421" tIns="45701" rIns="91421" bIns="45701">
            <a:noAutofit/>
          </a:bodyPr>
          <a:lstStyle/>
          <a:p>
            <a:pPr lvl="0"/>
            <a:r>
              <a:rPr lang="en-US"/>
              <a:t>Difference between individuals</a:t>
            </a:r>
          </a:p>
        </p:txBody>
      </p:sp>
      <p:sp>
        <p:nvSpPr>
          <p:cNvPr id="3" name="Google Shape;169;p26"/>
          <p:cNvSpPr txBox="1">
            <a:spLocks noGrp="1"/>
          </p:cNvSpPr>
          <p:nvPr>
            <p:ph idx="1"/>
          </p:nvPr>
        </p:nvSpPr>
        <p:spPr/>
        <p:txBody>
          <a:bodyPr lIns="91421" tIns="45701" rIns="91421" bIns="45701">
            <a:noAutofit/>
          </a:bodyPr>
          <a:lstStyle/>
          <a:p>
            <a:pPr lvl="0">
              <a:lnSpc>
                <a:spcPct val="80000"/>
              </a:lnSpc>
              <a:spcBef>
                <a:spcPts val="0"/>
              </a:spcBef>
              <a:buClr>
                <a:srgbClr val="000000"/>
              </a:buClr>
              <a:buSzPts val="2800"/>
            </a:pPr>
            <a:r>
              <a:rPr lang="en-US" dirty="0"/>
              <a:t>Roughly only 0.1% of the 3 billion nucleotide human genome (or 3 million bases) are different </a:t>
            </a:r>
          </a:p>
          <a:p>
            <a:pPr lvl="0">
              <a:lnSpc>
                <a:spcPct val="80000"/>
              </a:lnSpc>
              <a:buClr>
                <a:srgbClr val="000000"/>
              </a:buClr>
              <a:buSzPts val="2800"/>
            </a:pPr>
            <a:r>
              <a:rPr lang="en-US" dirty="0"/>
              <a:t>Still, this leaves room for roughly 4 3,000,000 different genomes, and is for all intents and purposes an endless </a:t>
            </a:r>
            <a:r>
              <a:rPr lang="en-US" dirty="0" err="1"/>
              <a:t>diversity.between</a:t>
            </a:r>
            <a:r>
              <a:rPr lang="en-US" dirty="0"/>
              <a:t> any two individuals. </a:t>
            </a:r>
          </a:p>
          <a:p>
            <a:pPr lvl="0">
              <a:lnSpc>
                <a:spcPct val="80000"/>
              </a:lnSpc>
              <a:buClr>
                <a:srgbClr val="000000"/>
              </a:buClr>
              <a:buSzPts val="2800"/>
            </a:pPr>
            <a:r>
              <a:rPr lang="en-US" dirty="0"/>
              <a:t>While specific individuals of the species may differ in some bases, the basic long DNA sequence is roughly the same in all members of the species. Of course, this handful of differences is critically important, and the large Human Diversity Project is underway to understand how various individuals differ. This will hopefully identify the mutations </a:t>
            </a:r>
            <a:r>
              <a:rPr lang="en-US" dirty="0" err="1"/>
              <a:t>reponsible</a:t>
            </a:r>
            <a:r>
              <a:rPr lang="en-US" dirty="0"/>
              <a:t> for a number of genetic diseases</a:t>
            </a:r>
          </a:p>
        </p:txBody>
      </p:sp>
    </p:spTree>
    <p:extLst>
      <p:ext uri="{BB962C8B-B14F-4D97-AF65-F5344CB8AC3E}">
        <p14:creationId xmlns:p14="http://schemas.microsoft.com/office/powerpoint/2010/main" val="650904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27"/>
          <p:cNvSpPr txBox="1">
            <a:spLocks noGrp="1"/>
          </p:cNvSpPr>
          <p:nvPr>
            <p:ph type="title"/>
          </p:nvPr>
        </p:nvSpPr>
        <p:spPr/>
        <p:txBody>
          <a:bodyPr lIns="91421" tIns="45701" rIns="91421" bIns="45701">
            <a:noAutofit/>
          </a:bodyPr>
          <a:lstStyle/>
          <a:p>
            <a:pPr lvl="0"/>
            <a:r>
              <a:rPr lang="en-US"/>
              <a:t>Difference between species</a:t>
            </a:r>
          </a:p>
        </p:txBody>
      </p:sp>
      <p:sp>
        <p:nvSpPr>
          <p:cNvPr id="3" name="Google Shape;175;p27"/>
          <p:cNvSpPr txBox="1">
            <a:spLocks noGrp="1"/>
          </p:cNvSpPr>
          <p:nvPr>
            <p:ph idx="1"/>
          </p:nvPr>
        </p:nvSpPr>
        <p:spPr/>
        <p:txBody>
          <a:bodyPr lIns="91421" tIns="45701" rIns="91421" bIns="45701">
            <a:noAutofit/>
          </a:bodyPr>
          <a:lstStyle/>
          <a:p>
            <a:pPr lvl="0">
              <a:spcBef>
                <a:spcPts val="0"/>
              </a:spcBef>
              <a:buClr>
                <a:srgbClr val="000000"/>
              </a:buClr>
              <a:buSzPts val="2590"/>
            </a:pPr>
            <a:r>
              <a:rPr lang="en-US" sz="2590" dirty="0"/>
              <a:t>The human genome - about 3 billion bases</a:t>
            </a:r>
          </a:p>
          <a:p>
            <a:pPr lvl="0">
              <a:buClr>
                <a:srgbClr val="000000"/>
              </a:buClr>
              <a:buSzPts val="2590"/>
            </a:pPr>
            <a:r>
              <a:rPr lang="en-US" sz="2590" dirty="0"/>
              <a:t>The fly genome has a scant 140 million bases. </a:t>
            </a:r>
          </a:p>
          <a:p>
            <a:pPr lvl="0">
              <a:buClr>
                <a:srgbClr val="000000"/>
              </a:buClr>
              <a:buSzPts val="2590"/>
            </a:pPr>
            <a:r>
              <a:rPr lang="en-US" sz="2590" dirty="0"/>
              <a:t>However, an analysis of the genomic sequences for two vastly different organisms (fruit flies and humans) has revealed that many genes in humans and flies are similar. </a:t>
            </a:r>
            <a:endParaRPr lang="en-US" dirty="0"/>
          </a:p>
          <a:p>
            <a:pPr lvl="0">
              <a:buClr>
                <a:srgbClr val="000000"/>
              </a:buClr>
              <a:buSzPts val="2590"/>
            </a:pPr>
            <a:r>
              <a:rPr lang="en-US" sz="2590" dirty="0"/>
              <a:t>As many </a:t>
            </a:r>
            <a:r>
              <a:rPr lang="en-US" sz="2590" dirty="0" smtClean="0"/>
              <a:t>as 99% of all human genes are </a:t>
            </a:r>
            <a:r>
              <a:rPr lang="en-US" sz="2590" dirty="0"/>
              <a:t>conserved across all mammals! </a:t>
            </a:r>
          </a:p>
          <a:p>
            <a:pPr lvl="0">
              <a:buClr>
                <a:srgbClr val="000000"/>
              </a:buClr>
              <a:buSzPts val="2590"/>
            </a:pPr>
            <a:r>
              <a:rPr lang="en-US" sz="2590" dirty="0"/>
              <a:t>Some human </a:t>
            </a:r>
            <a:r>
              <a:rPr lang="en-US" sz="2590" dirty="0" smtClean="0"/>
              <a:t>genes </a:t>
            </a:r>
            <a:r>
              <a:rPr lang="en-US" sz="2590" dirty="0"/>
              <a:t>show strong similarity across not only mammals and flies but also across worms, plants, and (worse yet) deadly bacteria. A species, then, is a collection of individuals whose genomes are “compatible,” in the sense of mating.</a:t>
            </a:r>
            <a:endParaRPr lang="en-US" dirty="0"/>
          </a:p>
        </p:txBody>
      </p:sp>
    </p:spTree>
    <p:extLst>
      <p:ext uri="{BB962C8B-B14F-4D97-AF65-F5344CB8AC3E}">
        <p14:creationId xmlns:p14="http://schemas.microsoft.com/office/powerpoint/2010/main" val="14886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Central dogma</a:t>
            </a:r>
          </a:p>
        </p:txBody>
      </p:sp>
      <p:sp>
        <p:nvSpPr>
          <p:cNvPr id="3" name="Content Placeholder 2"/>
          <p:cNvSpPr txBox="1">
            <a:spLocks noGrp="1"/>
          </p:cNvSpPr>
          <p:nvPr>
            <p:ph idx="1"/>
          </p:nvPr>
        </p:nvSpPr>
        <p:spPr/>
        <p:txBody>
          <a:bodyPr/>
          <a:lstStyle/>
          <a:p>
            <a:pPr lvl="0"/>
            <a:r>
              <a:rPr lang="en-US"/>
              <a:t>Replication</a:t>
            </a:r>
          </a:p>
          <a:p>
            <a:pPr lvl="0"/>
            <a:r>
              <a:rPr lang="en-US"/>
              <a:t>Transcription</a:t>
            </a:r>
          </a:p>
          <a:p>
            <a:pPr lvl="0"/>
            <a:r>
              <a:rPr lang="en-US"/>
              <a:t>Translation</a:t>
            </a:r>
          </a:p>
          <a:p>
            <a:pPr lvl="0"/>
            <a:r>
              <a:rPr lang="en-US"/>
              <a:t>Splicing</a:t>
            </a:r>
          </a:p>
        </p:txBody>
      </p:sp>
    </p:spTree>
    <p:extLst>
      <p:ext uri="{BB962C8B-B14F-4D97-AF65-F5344CB8AC3E}">
        <p14:creationId xmlns:p14="http://schemas.microsoft.com/office/powerpoint/2010/main" val="3779182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0;p28"/>
          <p:cNvSpPr txBox="1">
            <a:spLocks noGrp="1"/>
          </p:cNvSpPr>
          <p:nvPr>
            <p:ph type="title"/>
          </p:nvPr>
        </p:nvSpPr>
        <p:spPr/>
        <p:txBody>
          <a:bodyPr lIns="91421" tIns="45701" rIns="91421" bIns="45701">
            <a:noAutofit/>
          </a:bodyPr>
          <a:lstStyle/>
          <a:p>
            <a:pPr lvl="0"/>
            <a:r>
              <a:rPr lang="en-US"/>
              <a:t>Evolution and Natural selection</a:t>
            </a:r>
          </a:p>
        </p:txBody>
      </p:sp>
      <p:sp>
        <p:nvSpPr>
          <p:cNvPr id="3" name="Google Shape;181;p28"/>
          <p:cNvSpPr txBox="1">
            <a:spLocks noGrp="1"/>
          </p:cNvSpPr>
          <p:nvPr>
            <p:ph idx="1"/>
          </p:nvPr>
        </p:nvSpPr>
        <p:spPr/>
        <p:txBody>
          <a:bodyPr lIns="91421" tIns="45701" rIns="91421" bIns="45701">
            <a:noAutofit/>
          </a:bodyPr>
          <a:lstStyle/>
          <a:p>
            <a:pPr lvl="0">
              <a:spcBef>
                <a:spcPts val="0"/>
              </a:spcBef>
              <a:buClr>
                <a:srgbClr val="000000"/>
              </a:buClr>
              <a:buSzPts val="2800"/>
            </a:pPr>
            <a:r>
              <a:rPr lang="en-US"/>
              <a:t>Some process must exist that generates new species from old ones. This process is called evolution.</a:t>
            </a:r>
          </a:p>
          <a:p>
            <a:pPr lvl="0">
              <a:buClr>
                <a:srgbClr val="000000"/>
              </a:buClr>
              <a:buSzPts val="2800"/>
            </a:pPr>
            <a:r>
              <a:rPr lang="en-US"/>
              <a:t>The theory that all living things have evolved through a process of incremental change over millions of years has been at the heart of biology since the publication in 1859 of Charles Darwin’s On the Origin of Species. </a:t>
            </a:r>
          </a:p>
          <a:p>
            <a:pPr lvl="0">
              <a:buClr>
                <a:srgbClr val="000000"/>
              </a:buClr>
              <a:buSzPts val="2800"/>
            </a:pPr>
            <a:r>
              <a:rPr lang="en-US"/>
              <a:t>Filtering of mutations is called natural selection</a:t>
            </a:r>
          </a:p>
          <a:p>
            <a:pPr lvl="0" indent="-50804">
              <a:buNone/>
            </a:pPr>
            <a:endParaRPr lang="en-US"/>
          </a:p>
        </p:txBody>
      </p:sp>
    </p:spTree>
    <p:extLst>
      <p:ext uri="{BB962C8B-B14F-4D97-AF65-F5344CB8AC3E}">
        <p14:creationId xmlns:p14="http://schemas.microsoft.com/office/powerpoint/2010/main" val="178490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2;p23"/>
          <p:cNvSpPr txBox="1">
            <a:spLocks noGrp="1"/>
          </p:cNvSpPr>
          <p:nvPr>
            <p:ph type="title"/>
          </p:nvPr>
        </p:nvSpPr>
        <p:spPr/>
        <p:txBody>
          <a:bodyPr lIns="91421" tIns="45701" rIns="91421" bIns="45701">
            <a:noAutofit/>
          </a:bodyPr>
          <a:lstStyle/>
          <a:p>
            <a:endParaRPr lang="en-US"/>
          </a:p>
        </p:txBody>
      </p:sp>
      <p:pic>
        <p:nvPicPr>
          <p:cNvPr id="3" name="Google Shape;153;p2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3">
            <a:alphaModFix/>
          </a:blip>
          <a:srcRect l="18327" t="25647" r="19436" b="5807"/>
          <a:stretch>
            <a:fillRect/>
          </a:stretch>
        </p:blipFill>
        <p:spPr>
          <a:xfrm>
            <a:off x="1112989" y="394142"/>
            <a:ext cx="9838495" cy="6092180"/>
          </a:xfrm>
        </p:spPr>
      </p:pic>
    </p:spTree>
    <p:extLst>
      <p:ext uri="{BB962C8B-B14F-4D97-AF65-F5344CB8AC3E}">
        <p14:creationId xmlns:p14="http://schemas.microsoft.com/office/powerpoint/2010/main" val="1548242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58;p24">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3">
            <a:alphaModFix/>
          </a:blip>
          <a:srcRect l="20159" t="19904" r="19935" b="5806"/>
          <a:stretch>
            <a:fillRect/>
          </a:stretch>
        </p:blipFill>
        <p:spPr>
          <a:xfrm>
            <a:off x="1782750" y="448046"/>
            <a:ext cx="8778596" cy="6120600"/>
          </a:xfrm>
        </p:spPr>
      </p:pic>
    </p:spTree>
    <p:extLst>
      <p:ext uri="{BB962C8B-B14F-4D97-AF65-F5344CB8AC3E}">
        <p14:creationId xmlns:p14="http://schemas.microsoft.com/office/powerpoint/2010/main" val="211214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p20"/>
          <p:cNvSpPr txBox="1">
            <a:spLocks noGrp="1"/>
          </p:cNvSpPr>
          <p:nvPr>
            <p:ph type="title"/>
          </p:nvPr>
        </p:nvSpPr>
        <p:spPr/>
        <p:txBody>
          <a:bodyPr lIns="91421" tIns="45701" rIns="91421" bIns="45701">
            <a:noAutofit/>
          </a:bodyPr>
          <a:lstStyle/>
          <a:p>
            <a:pPr lvl="0"/>
            <a:r>
              <a:rPr lang="en-US"/>
              <a:t>Types of mutations</a:t>
            </a:r>
          </a:p>
        </p:txBody>
      </p:sp>
      <p:sp>
        <p:nvSpPr>
          <p:cNvPr id="3" name="Google Shape;126;p20"/>
          <p:cNvSpPr txBox="1">
            <a:spLocks noGrp="1"/>
          </p:cNvSpPr>
          <p:nvPr>
            <p:ph idx="1"/>
          </p:nvPr>
        </p:nvSpPr>
        <p:spPr/>
        <p:txBody>
          <a:bodyPr lIns="91421" tIns="45701" rIns="91421" bIns="45701">
            <a:noAutofit/>
          </a:bodyPr>
          <a:lstStyle/>
          <a:p>
            <a:pPr lvl="0">
              <a:spcBef>
                <a:spcPts val="0"/>
              </a:spcBef>
              <a:buClr>
                <a:srgbClr val="000000"/>
              </a:buClr>
              <a:buSzPts val="2800"/>
            </a:pPr>
            <a:r>
              <a:rPr lang="en-US"/>
              <a:t>Substitution- Exchanges one base for another</a:t>
            </a:r>
          </a:p>
          <a:p>
            <a:pPr lvl="0">
              <a:buClr>
                <a:srgbClr val="000000"/>
              </a:buClr>
              <a:buSzPts val="2800"/>
            </a:pPr>
            <a:r>
              <a:rPr lang="en-US"/>
              <a:t>Insertion- Insertion of extra base pairs</a:t>
            </a:r>
          </a:p>
          <a:p>
            <a:pPr lvl="0">
              <a:buClr>
                <a:srgbClr val="000000"/>
              </a:buClr>
              <a:buSzPts val="2800"/>
            </a:pPr>
            <a:r>
              <a:rPr lang="en-US"/>
              <a:t>Deletion- Deletion of a base pair or sections of DNA</a:t>
            </a:r>
          </a:p>
          <a:p>
            <a:pPr lvl="0">
              <a:buClr>
                <a:srgbClr val="000000"/>
              </a:buClr>
              <a:buSzPts val="2800"/>
            </a:pPr>
            <a:r>
              <a:rPr lang="en-US"/>
              <a:t>Frame shift- Insertions or deletions resulting in altered proteins due to a shift in the frames.</a:t>
            </a:r>
          </a:p>
          <a:p>
            <a:pPr lvl="0" indent="-50804">
              <a:buNone/>
            </a:pPr>
            <a:endParaRPr lang="en-US"/>
          </a:p>
          <a:p>
            <a:pPr lvl="0">
              <a:buClr>
                <a:srgbClr val="000000"/>
              </a:buClr>
              <a:buSzPts val="2800"/>
            </a:pPr>
            <a:r>
              <a:rPr lang="en-US"/>
              <a:t>There are other types but the above ones are the basic.</a:t>
            </a:r>
          </a:p>
          <a:p>
            <a:pPr lvl="0" indent="-50804">
              <a:buNone/>
            </a:pPr>
            <a:endParaRPr lang="en-US"/>
          </a:p>
        </p:txBody>
      </p:sp>
    </p:spTree>
    <p:extLst>
      <p:ext uri="{BB962C8B-B14F-4D97-AF65-F5344CB8AC3E}">
        <p14:creationId xmlns:p14="http://schemas.microsoft.com/office/powerpoint/2010/main" val="429211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21"/>
          <p:cNvSpPr txBox="1">
            <a:spLocks noGrp="1"/>
          </p:cNvSpPr>
          <p:nvPr>
            <p:ph type="title"/>
          </p:nvPr>
        </p:nvSpPr>
        <p:spPr/>
        <p:txBody>
          <a:bodyPr lIns="91421" tIns="45701" rIns="91421" bIns="45701">
            <a:noAutofit/>
          </a:bodyPr>
          <a:lstStyle/>
          <a:p>
            <a:pPr lvl="0"/>
            <a:r>
              <a:rPr lang="en-US"/>
              <a:t>Causes of mutation</a:t>
            </a:r>
          </a:p>
        </p:txBody>
      </p:sp>
      <p:sp>
        <p:nvSpPr>
          <p:cNvPr id="3" name="Google Shape;132;p21"/>
          <p:cNvSpPr txBox="1">
            <a:spLocks noGrp="1"/>
          </p:cNvSpPr>
          <p:nvPr>
            <p:ph idx="1"/>
          </p:nvPr>
        </p:nvSpPr>
        <p:spPr/>
        <p:txBody>
          <a:bodyPr lIns="91421" tIns="45701" rIns="91421" bIns="45701">
            <a:noAutofit/>
          </a:bodyPr>
          <a:lstStyle/>
          <a:p>
            <a:pPr lvl="0">
              <a:spcBef>
                <a:spcPts val="0"/>
              </a:spcBef>
              <a:buClr>
                <a:srgbClr val="000000"/>
              </a:buClr>
              <a:buSzPts val="2800"/>
            </a:pPr>
            <a:r>
              <a:rPr lang="en-US"/>
              <a:t>DNA fails to copy accurately</a:t>
            </a:r>
          </a:p>
          <a:p>
            <a:pPr lvl="0">
              <a:buClr>
                <a:srgbClr val="000000"/>
              </a:buClr>
              <a:buSzPts val="2800"/>
            </a:pPr>
            <a:r>
              <a:rPr lang="en-US"/>
              <a:t>External influences can create mutations- harmful chemicals and radiation</a:t>
            </a:r>
          </a:p>
          <a:p>
            <a:pPr lvl="0" indent="-50804">
              <a:buNone/>
            </a:pPr>
            <a:endParaRPr lang="en-US"/>
          </a:p>
          <a:p>
            <a:pPr lvl="0" indent="-50804">
              <a:buNone/>
            </a:pPr>
            <a:endParaRPr lang="en-US"/>
          </a:p>
          <a:p>
            <a:pPr lvl="0" indent="-50804">
              <a:buNone/>
            </a:pPr>
            <a:endParaRPr lang="en-US"/>
          </a:p>
          <a:p>
            <a:pPr lvl="0" indent="-50804">
              <a:buNone/>
            </a:pPr>
            <a:endParaRPr lang="en-US"/>
          </a:p>
          <a:p>
            <a:pPr lvl="0">
              <a:buClr>
                <a:srgbClr val="000000"/>
              </a:buClr>
              <a:buSzPts val="2800"/>
            </a:pPr>
            <a:r>
              <a:rPr lang="en-US"/>
              <a:t>Cell can repair- But is not perfect</a:t>
            </a:r>
          </a:p>
          <a:p>
            <a:pPr lvl="0" indent="-50804">
              <a:buNone/>
            </a:pPr>
            <a:endParaRPr lang="en-US"/>
          </a:p>
          <a:p>
            <a:pPr lvl="0" indent="-50804">
              <a:buNone/>
            </a:pPr>
            <a:endParaRPr lang="en-US"/>
          </a:p>
          <a:p>
            <a:pPr lvl="0" indent="-50804">
              <a:buNone/>
            </a:pPr>
            <a:endParaRPr lang="en-US"/>
          </a:p>
          <a:p>
            <a:pPr lvl="0" indent="-50804">
              <a:buNone/>
            </a:pPr>
            <a:endParaRPr lang="en-US"/>
          </a:p>
          <a:p>
            <a:pPr lvl="0" indent="-50804">
              <a:buNone/>
            </a:pPr>
            <a:endParaRPr lang="en-US"/>
          </a:p>
        </p:txBody>
      </p:sp>
      <p:pic>
        <p:nvPicPr>
          <p:cNvPr id="4" name="Google Shape;133;p21">
            <a:extLst>
              <a:ext uri="{FF2B5EF4-FFF2-40B4-BE49-F238E27FC236}">
                <a16:creationId xmlns:a16="http://schemas.microsoft.com/office/drawing/2014/main" id="{00000000-0000-0000-0000-000000000000}"/>
              </a:ext>
            </a:extLst>
          </p:cNvPr>
          <p:cNvPicPr>
            <a:picLocks noChangeAspect="1"/>
          </p:cNvPicPr>
          <p:nvPr/>
        </p:nvPicPr>
        <p:blipFill>
          <a:blip r:embed="rId3">
            <a:alphaModFix/>
          </a:blip>
          <a:srcRect l="28090" t="37104" r="39204" b="36486"/>
          <a:stretch>
            <a:fillRect/>
          </a:stretch>
        </p:blipFill>
        <p:spPr>
          <a:xfrm>
            <a:off x="2581415" y="2728533"/>
            <a:ext cx="5734513" cy="2603507"/>
          </a:xfrm>
          <a:prstGeom prst="rect">
            <a:avLst/>
          </a:prstGeom>
          <a:noFill/>
          <a:ln cap="flat">
            <a:noFill/>
          </a:ln>
        </p:spPr>
      </p:pic>
      <p:pic>
        <p:nvPicPr>
          <p:cNvPr id="5" name="Google Shape;134;p21">
            <a:extLst>
              <a:ext uri="{FF2B5EF4-FFF2-40B4-BE49-F238E27FC236}">
                <a16:creationId xmlns:a16="http://schemas.microsoft.com/office/drawing/2014/main" id="{00000000-0000-0000-0000-000000000000}"/>
              </a:ext>
            </a:extLst>
          </p:cNvPr>
          <p:cNvPicPr>
            <a:picLocks noChangeAspect="1"/>
          </p:cNvPicPr>
          <p:nvPr/>
        </p:nvPicPr>
        <p:blipFill>
          <a:blip r:embed="rId4">
            <a:alphaModFix/>
          </a:blip>
          <a:srcRect l="73528" t="59546" r="12213" b="14366"/>
          <a:stretch>
            <a:fillRect/>
          </a:stretch>
        </p:blipFill>
        <p:spPr>
          <a:xfrm>
            <a:off x="8803760" y="2860499"/>
            <a:ext cx="2712649" cy="2790154"/>
          </a:xfrm>
          <a:prstGeom prst="rect">
            <a:avLst/>
          </a:prstGeom>
          <a:noFill/>
          <a:ln cap="flat">
            <a:noFill/>
          </a:ln>
        </p:spPr>
      </p:pic>
    </p:spTree>
    <p:extLst>
      <p:ext uri="{BB962C8B-B14F-4D97-AF65-F5344CB8AC3E}">
        <p14:creationId xmlns:p14="http://schemas.microsoft.com/office/powerpoint/2010/main" val="205495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sz="2900" b="1"/>
              <a:t>Hutchinson-Gilford Progeria Syndrome – a disease of accelerated aging due to Alternative Splicing</a:t>
            </a:r>
            <a:br>
              <a:rPr lang="en-US" sz="2900" b="1"/>
            </a:br>
            <a:endParaRPr lang="en-US" sz="2900"/>
          </a:p>
        </p:txBody>
      </p:sp>
      <p:pic>
        <p:nvPicPr>
          <p:cNvPr id="3" name="Content Placeholder 5">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2270948" y="1690688"/>
            <a:ext cx="8520470" cy="5175183"/>
          </a:xfrm>
        </p:spPr>
      </p:pic>
      <p:sp>
        <p:nvSpPr>
          <p:cNvPr id="4" name="Rectangle 6"/>
          <p:cNvSpPr/>
          <p:nvPr/>
        </p:nvSpPr>
        <p:spPr>
          <a:xfrm>
            <a:off x="168322" y="6396337"/>
            <a:ext cx="6096003" cy="461662"/>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ea typeface=""/>
                <a:cs typeface=""/>
              </a:rPr>
              <a:t>http://www.anti-agingfirewalls.com/2016/02/04/hutchinson-gilford-progeria-syndrome-a-disease-of-accelerated-aging-due-to-alternative-splicing/</a:t>
            </a:r>
          </a:p>
        </p:txBody>
      </p:sp>
      <p:cxnSp>
        <p:nvCxnSpPr>
          <p:cNvPr id="6" name="Straight Connector 5"/>
          <p:cNvCxnSpPr/>
          <p:nvPr/>
        </p:nvCxnSpPr>
        <p:spPr>
          <a:xfrm flipV="1">
            <a:off x="4087368" y="2423160"/>
            <a:ext cx="512064"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500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Autofit/>
          </a:bodyPr>
          <a:lstStyle/>
          <a:p>
            <a:pPr lvl="0"/>
            <a:r>
              <a:rPr lang="en-US" sz="3000" i="1" dirty="0"/>
              <a:t>“HGPS is a major clue to solving the “puzzle of aging” and the molecular mechanisms here are relevant to normal aging. ” </a:t>
            </a:r>
            <a:r>
              <a:rPr lang="en-US" sz="3000" b="1" dirty="0"/>
              <a:t/>
            </a:r>
            <a:br>
              <a:rPr lang="en-US" sz="3000" b="1" dirty="0"/>
            </a:br>
            <a:endParaRPr lang="en-US" sz="3000" dirty="0"/>
          </a:p>
        </p:txBody>
      </p:sp>
      <p:pic>
        <p:nvPicPr>
          <p:cNvPr id="3" name="Content Placeholder 4">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193621" y="1937979"/>
            <a:ext cx="4702210" cy="3791157"/>
          </a:xfrm>
        </p:spPr>
      </p:pic>
      <p:sp>
        <p:nvSpPr>
          <p:cNvPr id="4" name="TextBox 3"/>
          <p:cNvSpPr txBox="1"/>
          <p:nvPr/>
        </p:nvSpPr>
        <p:spPr>
          <a:xfrm>
            <a:off x="7292211" y="5825148"/>
            <a:ext cx="3925116"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ea typeface=""/>
                <a:cs typeface=""/>
              </a:rPr>
              <a:t>https://en.wikipedia.org/wiki/Progeria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4499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Basic cellular mechanisms of life</a:t>
            </a:r>
          </a:p>
        </p:txBody>
      </p:sp>
      <p:grpSp>
        <p:nvGrpSpPr>
          <p:cNvPr id="3" name="Group 16"/>
          <p:cNvGrpSpPr/>
          <p:nvPr/>
        </p:nvGrpSpPr>
        <p:grpSpPr>
          <a:xfrm>
            <a:off x="233373" y="2455090"/>
            <a:ext cx="4264203" cy="3673099"/>
            <a:chOff x="233373" y="2455090"/>
            <a:chExt cx="4264203" cy="3673099"/>
          </a:xfrm>
        </p:grpSpPr>
        <p:grpSp>
          <p:nvGrpSpPr>
            <p:cNvPr id="4" name="Diagram 4"/>
            <p:cNvGrpSpPr/>
            <p:nvPr/>
          </p:nvGrpSpPr>
          <p:grpSpPr>
            <a:xfrm>
              <a:off x="263374" y="2455090"/>
              <a:ext cx="4234202" cy="3619908"/>
              <a:chOff x="263374" y="2455090"/>
              <a:chExt cx="4234202" cy="3619908"/>
            </a:xfrm>
          </p:grpSpPr>
          <p:sp>
            <p:nvSpPr>
              <p:cNvPr id="5" name="Freeform 4"/>
              <p:cNvSpPr/>
              <p:nvPr/>
            </p:nvSpPr>
            <p:spPr>
              <a:xfrm rot="5400013">
                <a:off x="514067" y="3503999"/>
                <a:ext cx="946221" cy="1077236"/>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6" name="Freeform 5"/>
              <p:cNvSpPr/>
              <p:nvPr/>
            </p:nvSpPr>
            <p:spPr>
              <a:xfrm>
                <a:off x="263374" y="2455090"/>
                <a:ext cx="1592875" cy="1114964"/>
              </a:xfrm>
              <a:custGeom>
                <a:avLst/>
                <a:gdLst>
                  <a:gd name="f0" fmla="val 10800000"/>
                  <a:gd name="f1" fmla="val 5400000"/>
                  <a:gd name="f2" fmla="val 180"/>
                  <a:gd name="f3" fmla="val w"/>
                  <a:gd name="f4" fmla="val h"/>
                  <a:gd name="f5" fmla="val 0"/>
                  <a:gd name="f6" fmla="val 1592876"/>
                  <a:gd name="f7" fmla="val 1114961"/>
                  <a:gd name="f8" fmla="val 185864"/>
                  <a:gd name="f9" fmla="val 83214"/>
                  <a:gd name="f10" fmla="val 1407012"/>
                  <a:gd name="f11" fmla="val 1509662"/>
                  <a:gd name="f12" fmla="val 929097"/>
                  <a:gd name="f13" fmla="val 1031747"/>
                  <a:gd name="f14" fmla="+- 0 0 -90"/>
                  <a:gd name="f15" fmla="*/ f3 1 1592876"/>
                  <a:gd name="f16" fmla="*/ f4 1 1114961"/>
                  <a:gd name="f17" fmla="+- f7 0 f5"/>
                  <a:gd name="f18" fmla="+- f6 0 f5"/>
                  <a:gd name="f19" fmla="*/ f14 f0 1"/>
                  <a:gd name="f20" fmla="*/ f18 1 1592876"/>
                  <a:gd name="f21" fmla="*/ f17 1 1114961"/>
                  <a:gd name="f22" fmla="*/ 0 f18 1"/>
                  <a:gd name="f23" fmla="*/ 185864 f17 1"/>
                  <a:gd name="f24" fmla="*/ 185864 f18 1"/>
                  <a:gd name="f25" fmla="*/ 0 f17 1"/>
                  <a:gd name="f26" fmla="*/ 1407012 f18 1"/>
                  <a:gd name="f27" fmla="*/ 1592876 f18 1"/>
                  <a:gd name="f28" fmla="*/ 929097 f17 1"/>
                  <a:gd name="f29" fmla="*/ 1114961 f17 1"/>
                  <a:gd name="f30" fmla="*/ f19 1 f2"/>
                  <a:gd name="f31" fmla="*/ f22 1 1592876"/>
                  <a:gd name="f32" fmla="*/ f23 1 1114961"/>
                  <a:gd name="f33" fmla="*/ f24 1 1592876"/>
                  <a:gd name="f34" fmla="*/ f25 1 1114961"/>
                  <a:gd name="f35" fmla="*/ f26 1 1592876"/>
                  <a:gd name="f36" fmla="*/ f27 1 1592876"/>
                  <a:gd name="f37" fmla="*/ f28 1 1114961"/>
                  <a:gd name="f38" fmla="*/ f29 1 111496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592876" h="111496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64930" tIns="164930" rIns="164930" bIns="164930" anchor="ctr" anchorCtr="1" compatLnSpc="1">
                <a:noAutofit/>
              </a:bodyPr>
              <a:lstStyle/>
              <a:p>
                <a:pPr marL="0" marR="0" lvl="0" indent="0" algn="ctr"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ea typeface=""/>
                    <a:cs typeface=""/>
                  </a:rPr>
                  <a:t>DNA</a:t>
                </a:r>
              </a:p>
            </p:txBody>
          </p:sp>
          <p:sp>
            <p:nvSpPr>
              <p:cNvPr id="7" name="Rectangle 6"/>
              <p:cNvSpPr/>
              <p:nvPr/>
            </p:nvSpPr>
            <p:spPr>
              <a:xfrm>
                <a:off x="1856250" y="2561435"/>
                <a:ext cx="1158508" cy="901159"/>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8" name="Freeform 7"/>
              <p:cNvSpPr/>
              <p:nvPr/>
            </p:nvSpPr>
            <p:spPr>
              <a:xfrm rot="5400013">
                <a:off x="1834725" y="4756471"/>
                <a:ext cx="946221" cy="1077236"/>
              </a:xfrm>
              <a:custGeom>
                <a:avLst/>
                <a:gdLst>
                  <a:gd name="f0" fmla="val 10800000"/>
                  <a:gd name="f1" fmla="val 5400000"/>
                  <a:gd name="f2" fmla="val 180"/>
                  <a:gd name="f3" fmla="val w"/>
                  <a:gd name="f4" fmla="val h"/>
                  <a:gd name="f5" fmla="val ss"/>
                  <a:gd name="f6" fmla="val 0"/>
                  <a:gd name="f7" fmla="val 32840"/>
                  <a:gd name="f8" fmla="val 25000"/>
                  <a:gd name="f9" fmla="val 35780"/>
                  <a:gd name="f10" fmla="+- 0 0 -360"/>
                  <a:gd name="f11" fmla="+- 0 0 -270"/>
                  <a:gd name="f12" fmla="+- 0 0 -180"/>
                  <a:gd name="f13" fmla="+- 0 0 -90"/>
                  <a:gd name="f14" fmla="abs f3"/>
                  <a:gd name="f15" fmla="abs f4"/>
                  <a:gd name="f16" fmla="abs f5"/>
                  <a:gd name="f17" fmla="*/ f10 f0 1"/>
                  <a:gd name="f18" fmla="*/ f11 f0 1"/>
                  <a:gd name="f19" fmla="*/ f12 f0 1"/>
                  <a:gd name="f20" fmla="*/ f13 f0 1"/>
                  <a:gd name="f21" fmla="?: f14 f3 1"/>
                  <a:gd name="f22" fmla="?: f15 f4 1"/>
                  <a:gd name="f23" fmla="?: f16 f5 1"/>
                  <a:gd name="f24" fmla="*/ f17 1 f2"/>
                  <a:gd name="f25" fmla="*/ f18 1 f2"/>
                  <a:gd name="f26" fmla="*/ f19 1 f2"/>
                  <a:gd name="f27" fmla="*/ f20 1 f2"/>
                  <a:gd name="f28" fmla="*/ f21 1 21600"/>
                  <a:gd name="f29" fmla="*/ f22 1 21600"/>
                  <a:gd name="f30" fmla="*/ 21600 f21 1"/>
                  <a:gd name="f31" fmla="*/ 21600 f22 1"/>
                  <a:gd name="f32" fmla="+- f24 0 f1"/>
                  <a:gd name="f33" fmla="+- f25 0 f1"/>
                  <a:gd name="f34" fmla="+- f26 0 f1"/>
                  <a:gd name="f35" fmla="+- f27 0 f1"/>
                  <a:gd name="f36" fmla="min f29 f28"/>
                  <a:gd name="f37" fmla="*/ f30 1 f23"/>
                  <a:gd name="f38" fmla="*/ f31 1 f23"/>
                  <a:gd name="f39" fmla="val f37"/>
                  <a:gd name="f40" fmla="val f38"/>
                  <a:gd name="f41" fmla="*/ f6 f36 1"/>
                  <a:gd name="f42" fmla="+- f40 0 f6"/>
                  <a:gd name="f43" fmla="+- f39 0 f6"/>
                  <a:gd name="f44" fmla="*/ f40 f36 1"/>
                  <a:gd name="f45" fmla="*/ f39 f36 1"/>
                  <a:gd name="f46" fmla="min f43 f42"/>
                  <a:gd name="f47" fmla="*/ f46 f9 1"/>
                  <a:gd name="f48" fmla="*/ f46 f8 1"/>
                  <a:gd name="f49" fmla="*/ f46 f7 1"/>
                  <a:gd name="f50" fmla="*/ f47 1 100000"/>
                  <a:gd name="f51" fmla="*/ f48 1 50000"/>
                  <a:gd name="f52" fmla="*/ f48 1 100000"/>
                  <a:gd name="f53" fmla="*/ f49 1 200000"/>
                  <a:gd name="f54" fmla="*/ f49 1 100000"/>
                  <a:gd name="f55" fmla="+- f39 0 f51"/>
                  <a:gd name="f56" fmla="+- f39 0 f52"/>
                  <a:gd name="f57" fmla="+- f40 0 f54"/>
                  <a:gd name="f58" fmla="+- f50 f40 0"/>
                  <a:gd name="f59" fmla="*/ f50 f36 1"/>
                  <a:gd name="f60" fmla="+- f56 0 f53"/>
                  <a:gd name="f61" fmla="+- f56 f53 0"/>
                  <a:gd name="f62" fmla="+- f57 f40 0"/>
                  <a:gd name="f63" fmla="*/ f58 1 2"/>
                  <a:gd name="f64" fmla="*/ f57 f36 1"/>
                  <a:gd name="f65" fmla="*/ f55 f36 1"/>
                  <a:gd name="f66" fmla="*/ f56 f36 1"/>
                  <a:gd name="f67" fmla="*/ f61 1 2"/>
                  <a:gd name="f68" fmla="*/ f62 1 2"/>
                  <a:gd name="f69" fmla="*/ f61 f36 1"/>
                  <a:gd name="f70" fmla="*/ f60 f36 1"/>
                  <a:gd name="f71" fmla="*/ f63 f36 1"/>
                  <a:gd name="f72" fmla="*/ f68 f36 1"/>
                  <a:gd name="f73" fmla="*/ f67 f36 1"/>
                </a:gdLst>
                <a:ahLst/>
                <a:cxnLst>
                  <a:cxn ang="3cd4">
                    <a:pos x="hc" y="t"/>
                  </a:cxn>
                  <a:cxn ang="0">
                    <a:pos x="r" y="vc"/>
                  </a:cxn>
                  <a:cxn ang="cd4">
                    <a:pos x="hc" y="b"/>
                  </a:cxn>
                  <a:cxn ang="cd2">
                    <a:pos x="l" y="vc"/>
                  </a:cxn>
                  <a:cxn ang="f32">
                    <a:pos x="f66" y="f41"/>
                  </a:cxn>
                  <a:cxn ang="f33">
                    <a:pos x="f65" y="f59"/>
                  </a:cxn>
                  <a:cxn ang="f33">
                    <a:pos x="f41" y="f72"/>
                  </a:cxn>
                  <a:cxn ang="f34">
                    <a:pos x="f73" y="f44"/>
                  </a:cxn>
                  <a:cxn ang="f35">
                    <a:pos x="f69" y="f71"/>
                  </a:cxn>
                  <a:cxn ang="f35">
                    <a:pos x="f45" y="f59"/>
                  </a:cxn>
                </a:cxnLst>
                <a:rect l="f41" t="f64" r="f69" b="f44"/>
                <a:pathLst>
                  <a:path>
                    <a:moveTo>
                      <a:pt x="f41" y="f64"/>
                    </a:moveTo>
                    <a:lnTo>
                      <a:pt x="f70" y="f64"/>
                    </a:lnTo>
                    <a:lnTo>
                      <a:pt x="f70" y="f59"/>
                    </a:lnTo>
                    <a:lnTo>
                      <a:pt x="f65" y="f59"/>
                    </a:lnTo>
                    <a:lnTo>
                      <a:pt x="f66" y="f41"/>
                    </a:lnTo>
                    <a:lnTo>
                      <a:pt x="f45" y="f59"/>
                    </a:lnTo>
                    <a:lnTo>
                      <a:pt x="f69" y="f59"/>
                    </a:lnTo>
                    <a:lnTo>
                      <a:pt x="f69" y="f44"/>
                    </a:lnTo>
                    <a:lnTo>
                      <a:pt x="f41" y="f44"/>
                    </a:lnTo>
                    <a:close/>
                  </a:path>
                </a:pathLst>
              </a:custGeom>
              <a:solidFill>
                <a:srgbClr val="C4D5EB"/>
              </a:solid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9" name="Freeform 8"/>
              <p:cNvSpPr/>
              <p:nvPr/>
            </p:nvSpPr>
            <p:spPr>
              <a:xfrm>
                <a:off x="1584042" y="3707562"/>
                <a:ext cx="1592875" cy="1114964"/>
              </a:xfrm>
              <a:custGeom>
                <a:avLst/>
                <a:gdLst>
                  <a:gd name="f0" fmla="val 10800000"/>
                  <a:gd name="f1" fmla="val 5400000"/>
                  <a:gd name="f2" fmla="val 180"/>
                  <a:gd name="f3" fmla="val w"/>
                  <a:gd name="f4" fmla="val h"/>
                  <a:gd name="f5" fmla="val 0"/>
                  <a:gd name="f6" fmla="val 1592876"/>
                  <a:gd name="f7" fmla="val 1114961"/>
                  <a:gd name="f8" fmla="val 185864"/>
                  <a:gd name="f9" fmla="val 83214"/>
                  <a:gd name="f10" fmla="val 1407012"/>
                  <a:gd name="f11" fmla="val 1509662"/>
                  <a:gd name="f12" fmla="val 929097"/>
                  <a:gd name="f13" fmla="val 1031747"/>
                  <a:gd name="f14" fmla="+- 0 0 -90"/>
                  <a:gd name="f15" fmla="*/ f3 1 1592876"/>
                  <a:gd name="f16" fmla="*/ f4 1 1114961"/>
                  <a:gd name="f17" fmla="+- f7 0 f5"/>
                  <a:gd name="f18" fmla="+- f6 0 f5"/>
                  <a:gd name="f19" fmla="*/ f14 f0 1"/>
                  <a:gd name="f20" fmla="*/ f18 1 1592876"/>
                  <a:gd name="f21" fmla="*/ f17 1 1114961"/>
                  <a:gd name="f22" fmla="*/ 0 f18 1"/>
                  <a:gd name="f23" fmla="*/ 185864 f17 1"/>
                  <a:gd name="f24" fmla="*/ 185864 f18 1"/>
                  <a:gd name="f25" fmla="*/ 0 f17 1"/>
                  <a:gd name="f26" fmla="*/ 1407012 f18 1"/>
                  <a:gd name="f27" fmla="*/ 1592876 f18 1"/>
                  <a:gd name="f28" fmla="*/ 929097 f17 1"/>
                  <a:gd name="f29" fmla="*/ 1114961 f17 1"/>
                  <a:gd name="f30" fmla="*/ f19 1 f2"/>
                  <a:gd name="f31" fmla="*/ f22 1 1592876"/>
                  <a:gd name="f32" fmla="*/ f23 1 1114961"/>
                  <a:gd name="f33" fmla="*/ f24 1 1592876"/>
                  <a:gd name="f34" fmla="*/ f25 1 1114961"/>
                  <a:gd name="f35" fmla="*/ f26 1 1592876"/>
                  <a:gd name="f36" fmla="*/ f27 1 1592876"/>
                  <a:gd name="f37" fmla="*/ f28 1 1114961"/>
                  <a:gd name="f38" fmla="*/ f29 1 111496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592876" h="111496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64930" tIns="164930" rIns="164930" bIns="164930" anchor="ctr" anchorCtr="1" compatLnSpc="1">
                <a:noAutofit/>
              </a:bodyPr>
              <a:lstStyle/>
              <a:p>
                <a:pPr marL="0" marR="0" lvl="0" indent="0" algn="ctr"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ea typeface=""/>
                    <a:cs typeface=""/>
                  </a:rPr>
                  <a:t>RNA </a:t>
                </a:r>
              </a:p>
            </p:txBody>
          </p:sp>
          <p:sp>
            <p:nvSpPr>
              <p:cNvPr id="10" name="Rectangle 9"/>
              <p:cNvSpPr/>
              <p:nvPr/>
            </p:nvSpPr>
            <p:spPr>
              <a:xfrm>
                <a:off x="3176918" y="3813898"/>
                <a:ext cx="1158508" cy="901159"/>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11" name="Freeform 10"/>
              <p:cNvSpPr/>
              <p:nvPr/>
            </p:nvSpPr>
            <p:spPr>
              <a:xfrm>
                <a:off x="2904701" y="4960034"/>
                <a:ext cx="1592875" cy="1114964"/>
              </a:xfrm>
              <a:custGeom>
                <a:avLst/>
                <a:gdLst>
                  <a:gd name="f0" fmla="val 10800000"/>
                  <a:gd name="f1" fmla="val 5400000"/>
                  <a:gd name="f2" fmla="val 180"/>
                  <a:gd name="f3" fmla="val w"/>
                  <a:gd name="f4" fmla="val h"/>
                  <a:gd name="f5" fmla="val 0"/>
                  <a:gd name="f6" fmla="val 1592876"/>
                  <a:gd name="f7" fmla="val 1114961"/>
                  <a:gd name="f8" fmla="val 185864"/>
                  <a:gd name="f9" fmla="val 83214"/>
                  <a:gd name="f10" fmla="val 1407012"/>
                  <a:gd name="f11" fmla="val 1509662"/>
                  <a:gd name="f12" fmla="val 929097"/>
                  <a:gd name="f13" fmla="val 1031747"/>
                  <a:gd name="f14" fmla="+- 0 0 -90"/>
                  <a:gd name="f15" fmla="*/ f3 1 1592876"/>
                  <a:gd name="f16" fmla="*/ f4 1 1114961"/>
                  <a:gd name="f17" fmla="+- f7 0 f5"/>
                  <a:gd name="f18" fmla="+- f6 0 f5"/>
                  <a:gd name="f19" fmla="*/ f14 f0 1"/>
                  <a:gd name="f20" fmla="*/ f18 1 1592876"/>
                  <a:gd name="f21" fmla="*/ f17 1 1114961"/>
                  <a:gd name="f22" fmla="*/ 0 f18 1"/>
                  <a:gd name="f23" fmla="*/ 185864 f17 1"/>
                  <a:gd name="f24" fmla="*/ 185864 f18 1"/>
                  <a:gd name="f25" fmla="*/ 0 f17 1"/>
                  <a:gd name="f26" fmla="*/ 1407012 f18 1"/>
                  <a:gd name="f27" fmla="*/ 1592876 f18 1"/>
                  <a:gd name="f28" fmla="*/ 929097 f17 1"/>
                  <a:gd name="f29" fmla="*/ 1114961 f17 1"/>
                  <a:gd name="f30" fmla="*/ f19 1 f2"/>
                  <a:gd name="f31" fmla="*/ f22 1 1592876"/>
                  <a:gd name="f32" fmla="*/ f23 1 1114961"/>
                  <a:gd name="f33" fmla="*/ f24 1 1592876"/>
                  <a:gd name="f34" fmla="*/ f25 1 1114961"/>
                  <a:gd name="f35" fmla="*/ f26 1 1592876"/>
                  <a:gd name="f36" fmla="*/ f27 1 1592876"/>
                  <a:gd name="f37" fmla="*/ f28 1 1114961"/>
                  <a:gd name="f38" fmla="*/ f29 1 111496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1592876" h="111496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5B9BD5"/>
              </a:solidFill>
              <a:ln w="12701" cap="flat">
                <a:solidFill>
                  <a:srgbClr val="FFFFFF"/>
                </a:solidFill>
                <a:prstDash val="solid"/>
                <a:miter/>
              </a:ln>
            </p:spPr>
            <p:txBody>
              <a:bodyPr vert="horz" wrap="square" lIns="164930" tIns="164930" rIns="164930" bIns="164930" anchor="ctr" anchorCtr="1" compatLnSpc="1">
                <a:noAutofit/>
              </a:bodyPr>
              <a:lstStyle/>
              <a:p>
                <a:pPr marL="0" marR="0" lvl="0" indent="0" algn="ctr"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ea typeface=""/>
                    <a:cs typeface=""/>
                  </a:rPr>
                  <a:t>Proteins</a:t>
                </a:r>
              </a:p>
            </p:txBody>
          </p:sp>
        </p:grpSp>
        <p:sp>
          <p:nvSpPr>
            <p:cNvPr id="12" name="Curved Up Arrow 5"/>
            <p:cNvSpPr/>
            <p:nvPr/>
          </p:nvSpPr>
          <p:spPr>
            <a:xfrm rot="16730551">
              <a:off x="1929987" y="2602721"/>
              <a:ext cx="874020" cy="935906"/>
            </a:xfrm>
            <a:custGeom>
              <a:avLst/>
              <a:gdLst>
                <a:gd name="f0" fmla="val 10800000"/>
                <a:gd name="f1" fmla="val 5400000"/>
                <a:gd name="f2" fmla="val 180"/>
                <a:gd name="f3" fmla="val w"/>
                <a:gd name="f4" fmla="val h"/>
                <a:gd name="f5" fmla="val ss"/>
                <a:gd name="f6" fmla="val 0"/>
                <a:gd name="f7" fmla="*/ 5419351 1 1725033"/>
                <a:gd name="f8" fmla="+- 0 0 5400000"/>
                <a:gd name="f9" fmla="val 25000"/>
                <a:gd name="f10" fmla="val 50000"/>
                <a:gd name="f11" fmla="+- 0 0 -360"/>
                <a:gd name="f12" fmla="+- 0 0 -180"/>
                <a:gd name="f13" fmla="+- 0 0 -90"/>
                <a:gd name="f14" fmla="abs f3"/>
                <a:gd name="f15" fmla="abs f4"/>
                <a:gd name="f16" fmla="abs f5"/>
                <a:gd name="f17" fmla="*/ f11 f0 1"/>
                <a:gd name="f18" fmla="*/ f12 f0 1"/>
                <a:gd name="f19" fmla="*/ f13 f0 1"/>
                <a:gd name="f20" fmla="?: f14 f3 1"/>
                <a:gd name="f21" fmla="?: f15 f4 1"/>
                <a:gd name="f22" fmla="?: f16 f5 1"/>
                <a:gd name="f23" fmla="*/ f17 1 f2"/>
                <a:gd name="f24" fmla="*/ f18 1 f2"/>
                <a:gd name="f25" fmla="*/ f19 1 f2"/>
                <a:gd name="f26" fmla="*/ f20 1 21600"/>
                <a:gd name="f27" fmla="*/ f21 1 21600"/>
                <a:gd name="f28" fmla="*/ 21600 f20 1"/>
                <a:gd name="f29" fmla="*/ 21600 f21 1"/>
                <a:gd name="f30" fmla="+- f23 0 f1"/>
                <a:gd name="f31" fmla="+- f24 0 f1"/>
                <a:gd name="f32" fmla="+- f25 0 f1"/>
                <a:gd name="f33" fmla="min f27 f26"/>
                <a:gd name="f34" fmla="*/ f28 1 f22"/>
                <a:gd name="f35" fmla="*/ f29 1 f22"/>
                <a:gd name="f36" fmla="val f34"/>
                <a:gd name="f37" fmla="val f35"/>
                <a:gd name="f38" fmla="*/ f6 f33 1"/>
                <a:gd name="f39" fmla="+- f37 0 f6"/>
                <a:gd name="f40" fmla="+- f36 0 f6"/>
                <a:gd name="f41" fmla="*/ f36 f33 1"/>
                <a:gd name="f42" fmla="*/ f37 f33 1"/>
                <a:gd name="f43" fmla="*/ f40 1 2"/>
                <a:gd name="f44" fmla="min f40 f39"/>
                <a:gd name="f45" fmla="*/ f39 f39 1"/>
                <a:gd name="f46" fmla="*/ f39 f33 1"/>
                <a:gd name="f47" fmla="*/ f44 f9 1"/>
                <a:gd name="f48" fmla="*/ f44 f10 1"/>
                <a:gd name="f49" fmla="*/ f47 1 100000"/>
                <a:gd name="f50" fmla="*/ f48 1 100000"/>
                <a:gd name="f51" fmla="+- f49 f50 0"/>
                <a:gd name="f52" fmla="*/ f49 f49 1"/>
                <a:gd name="f53" fmla="+- f50 0 f49"/>
                <a:gd name="f54" fmla="*/ f50 1 2"/>
                <a:gd name="f55" fmla="+- f6 f49 0"/>
                <a:gd name="f56" fmla="+- 0 0 f49"/>
                <a:gd name="f57" fmla="*/ f49 1 2"/>
                <a:gd name="f58" fmla="*/ f49 f33 1"/>
                <a:gd name="f59" fmla="*/ f51 1 4"/>
                <a:gd name="f60" fmla="+- f45 0 f52"/>
                <a:gd name="f61" fmla="*/ f53 1 2"/>
                <a:gd name="f62" fmla="+- f36 0 f54"/>
                <a:gd name="f63" fmla="+- 0 0 f57"/>
                <a:gd name="f64" fmla="+- 0 0 f56"/>
                <a:gd name="f65" fmla="*/ f55 f33 1"/>
                <a:gd name="f66" fmla="*/ f57 f33 1"/>
                <a:gd name="f67" fmla="+- f43 0 f59"/>
                <a:gd name="f68" fmla="sqrt f60"/>
                <a:gd name="f69" fmla="+- 0 0 f63"/>
                <a:gd name="f70" fmla="*/ f62 f33 1"/>
                <a:gd name="f71" fmla="*/ f67 2 1"/>
                <a:gd name="f72" fmla="+- f67 f49 0"/>
                <a:gd name="f73" fmla="*/ f68 f67 1"/>
                <a:gd name="f74" fmla="*/ f67 f33 1"/>
                <a:gd name="f75" fmla="*/ f71 f71 1"/>
                <a:gd name="f76" fmla="*/ f73 1 f39"/>
                <a:gd name="f77" fmla="+- f67 f72 0"/>
                <a:gd name="f78" fmla="+- f75 0 f52"/>
                <a:gd name="f79" fmla="+- f67 f76 0"/>
                <a:gd name="f80" fmla="+- f72 f76 0"/>
                <a:gd name="f81" fmla="+- 0 0 f76"/>
                <a:gd name="f82" fmla="*/ f77 1 2"/>
                <a:gd name="f83" fmla="sqrt f78"/>
                <a:gd name="f84" fmla="+- f79 0 f61"/>
                <a:gd name="f85" fmla="+- f80 f61 0"/>
                <a:gd name="f86" fmla="+- 0 0 f81"/>
                <a:gd name="f87" fmla="*/ f80 f33 1"/>
                <a:gd name="f88" fmla="*/ f82 f33 1"/>
                <a:gd name="f89" fmla="*/ f83 f39 1"/>
                <a:gd name="f90" fmla="at2 f64 f86"/>
                <a:gd name="f91" fmla="*/ f85 f33 1"/>
                <a:gd name="f92" fmla="*/ f84 f33 1"/>
                <a:gd name="f93" fmla="+- f90 f1 0"/>
                <a:gd name="f94" fmla="*/ f89 1 f71"/>
                <a:gd name="f95" fmla="*/ f93 f7 1"/>
                <a:gd name="f96" fmla="+- f6 f94 0"/>
                <a:gd name="f97" fmla="+- 0 0 f94"/>
                <a:gd name="f98" fmla="*/ f95 1 f0"/>
                <a:gd name="f99" fmla="+- 0 0 f97"/>
                <a:gd name="f100" fmla="*/ f96 f33 1"/>
                <a:gd name="f101" fmla="+- 0 0 f98"/>
                <a:gd name="f102" fmla="at2 f99 f69"/>
                <a:gd name="f103" fmla="val f101"/>
                <a:gd name="f104" fmla="+- f102 f1 0"/>
                <a:gd name="f105" fmla="+- 0 0 f103"/>
                <a:gd name="f106" fmla="*/ f104 f7 1"/>
                <a:gd name="f107" fmla="*/ f105 f0 1"/>
                <a:gd name="f108" fmla="*/ f106 1 f0"/>
                <a:gd name="f109" fmla="*/ f107 1 f7"/>
                <a:gd name="f110" fmla="+- 0 0 f108"/>
                <a:gd name="f111" fmla="+- f109 0 f1"/>
                <a:gd name="f112" fmla="val f110"/>
                <a:gd name="f113" fmla="+- 0 0 f112"/>
                <a:gd name="f114" fmla="+- f1 0 f111"/>
                <a:gd name="f115" fmla="*/ f113 f0 1"/>
                <a:gd name="f116" fmla="*/ f115 1 f7"/>
                <a:gd name="f117" fmla="+- f116 0 f1"/>
                <a:gd name="f118" fmla="+- f117 0 f111"/>
                <a:gd name="f119" fmla="+- f111 f117 0"/>
                <a:gd name="f120" fmla="+- f1 0 f117"/>
              </a:gdLst>
              <a:ahLst/>
              <a:cxnLst>
                <a:cxn ang="3cd4">
                  <a:pos x="hc" y="t"/>
                </a:cxn>
                <a:cxn ang="0">
                  <a:pos x="r" y="vc"/>
                </a:cxn>
                <a:cxn ang="cd4">
                  <a:pos x="hc" y="b"/>
                </a:cxn>
                <a:cxn ang="cd2">
                  <a:pos x="l" y="vc"/>
                </a:cxn>
                <a:cxn ang="f30">
                  <a:pos x="f70" y="f38"/>
                </a:cxn>
                <a:cxn ang="f30">
                  <a:pos x="f92" y="f65"/>
                </a:cxn>
                <a:cxn ang="f30">
                  <a:pos x="f66" y="f38"/>
                </a:cxn>
                <a:cxn ang="f31">
                  <a:pos x="f88" y="f42"/>
                </a:cxn>
                <a:cxn ang="f32">
                  <a:pos x="f91" y="f65"/>
                </a:cxn>
              </a:cxnLst>
              <a:rect l="f38" t="f38" r="f41" b="f42"/>
              <a:pathLst>
                <a:path stroke="0">
                  <a:moveTo>
                    <a:pt x="f70" y="f38"/>
                  </a:moveTo>
                  <a:lnTo>
                    <a:pt x="f91" y="f65"/>
                  </a:lnTo>
                  <a:lnTo>
                    <a:pt x="f87" y="f65"/>
                  </a:lnTo>
                  <a:arcTo wR="f74" hR="f46" stAng="f114" swAng="f119"/>
                  <a:arcTo wR="f74" hR="f46" stAng="f120" swAng="f118"/>
                  <a:lnTo>
                    <a:pt x="f92" y="f65"/>
                  </a:lnTo>
                  <a:close/>
                </a:path>
                <a:path stroke="0">
                  <a:moveTo>
                    <a:pt x="f74" y="f42"/>
                  </a:moveTo>
                  <a:arcTo wR="f74" hR="f46" stAng="f1" swAng="f1"/>
                  <a:lnTo>
                    <a:pt x="f58" y="f38"/>
                  </a:lnTo>
                  <a:arcTo wR="f74" hR="f46" stAng="f0" swAng="f8"/>
                  <a:close/>
                </a:path>
                <a:path fill="none">
                  <a:moveTo>
                    <a:pt x="f88" y="f100"/>
                  </a:moveTo>
                  <a:arcTo wR="f74" hR="f46" stAng="f120" swAng="f118"/>
                  <a:lnTo>
                    <a:pt x="f92" y="f65"/>
                  </a:lnTo>
                  <a:lnTo>
                    <a:pt x="f70" y="f38"/>
                  </a:lnTo>
                  <a:lnTo>
                    <a:pt x="f91" y="f65"/>
                  </a:lnTo>
                  <a:lnTo>
                    <a:pt x="f87" y="f65"/>
                  </a:lnTo>
                  <a:arcTo wR="f74" hR="f46" stAng="f114" swAng="f111"/>
                  <a:lnTo>
                    <a:pt x="f74" y="f42"/>
                  </a:lnTo>
                  <a:arcTo wR="f74" hR="f46" stAng="f1" swAng="f1"/>
                  <a:lnTo>
                    <a:pt x="f58" y="f38"/>
                  </a:lnTo>
                  <a:arcTo wR="f74" hR="f46" stAng="f0" swAng="f8"/>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a typeface=""/>
                <a:cs typeface=""/>
              </a:endParaRPr>
            </a:p>
          </p:txBody>
        </p:sp>
        <p:sp>
          <p:nvSpPr>
            <p:cNvPr id="13" name="TextBox 7"/>
            <p:cNvSpPr txBox="1"/>
            <p:nvPr/>
          </p:nvSpPr>
          <p:spPr>
            <a:xfrm>
              <a:off x="233373" y="4393682"/>
              <a:ext cx="1431612"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ea typeface=""/>
                  <a:cs typeface=""/>
                </a:rPr>
                <a:t>Transcription</a:t>
              </a:r>
            </a:p>
          </p:txBody>
        </p:sp>
        <p:sp>
          <p:nvSpPr>
            <p:cNvPr id="14" name="TextBox 8"/>
            <p:cNvSpPr txBox="1"/>
            <p:nvPr/>
          </p:nvSpPr>
          <p:spPr>
            <a:xfrm>
              <a:off x="1370703" y="5758854"/>
              <a:ext cx="126509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ea typeface=""/>
                  <a:cs typeface=""/>
                </a:rPr>
                <a:t>Translation</a:t>
              </a:r>
            </a:p>
          </p:txBody>
        </p:sp>
        <p:sp>
          <p:nvSpPr>
            <p:cNvPr id="15" name="TextBox 9"/>
            <p:cNvSpPr txBox="1"/>
            <p:nvPr/>
          </p:nvSpPr>
          <p:spPr>
            <a:xfrm>
              <a:off x="2882362" y="2782007"/>
              <a:ext cx="125348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ea typeface=""/>
                  <a:cs typeface=""/>
                </a:rPr>
                <a:t>Replication</a:t>
              </a:r>
            </a:p>
          </p:txBody>
        </p:sp>
      </p:grpSp>
      <p:grpSp>
        <p:nvGrpSpPr>
          <p:cNvPr id="16" name="Group 14"/>
          <p:cNvGrpSpPr/>
          <p:nvPr/>
        </p:nvGrpSpPr>
        <p:grpSpPr>
          <a:xfrm>
            <a:off x="4567748" y="1964551"/>
            <a:ext cx="7371353" cy="4455624"/>
            <a:chOff x="4567748" y="1964551"/>
            <a:chExt cx="7371353" cy="4455624"/>
          </a:xfrm>
        </p:grpSpPr>
        <p:pic>
          <p:nvPicPr>
            <p:cNvPr id="17" name="Content Placeholder 4"/>
            <p:cNvPicPr>
              <a:picLocks noChangeAspect="1"/>
            </p:cNvPicPr>
            <p:nvPr/>
          </p:nvPicPr>
          <p:blipFill>
            <a:blip r:embed="rId2"/>
            <a:srcRect t="16986" r="7217" b="7252"/>
            <a:stretch>
              <a:fillRect/>
            </a:stretch>
          </p:blipFill>
          <p:spPr>
            <a:xfrm>
              <a:off x="4663632" y="1964551"/>
              <a:ext cx="7275469" cy="4455624"/>
            </a:xfrm>
            <a:prstGeom prst="rect">
              <a:avLst/>
            </a:prstGeom>
            <a:noFill/>
            <a:ln cap="flat">
              <a:noFill/>
            </a:ln>
          </p:spPr>
        </p:pic>
        <p:sp>
          <p:nvSpPr>
            <p:cNvPr id="18" name="TextBox 13"/>
            <p:cNvSpPr txBox="1"/>
            <p:nvPr/>
          </p:nvSpPr>
          <p:spPr>
            <a:xfrm>
              <a:off x="4567748" y="2689671"/>
              <a:ext cx="4810100" cy="553998"/>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000" b="1" i="0" u="none" strike="noStrike" kern="1200" cap="none" spc="0" baseline="0">
                  <a:solidFill>
                    <a:srgbClr val="1F4E79"/>
                  </a:solidFill>
                  <a:uFillTx/>
                  <a:latin typeface="Calibri"/>
                  <a:ea typeface=""/>
                  <a:cs typeface=""/>
                </a:rPr>
                <a:t>Decoding of the genetic code</a:t>
              </a:r>
            </a:p>
          </p:txBody>
        </p:sp>
      </p:grpSp>
    </p:spTree>
    <p:extLst>
      <p:ext uri="{BB962C8B-B14F-4D97-AF65-F5344CB8AC3E}">
        <p14:creationId xmlns:p14="http://schemas.microsoft.com/office/powerpoint/2010/main" val="37920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1</a:t>
            </a:r>
          </a:p>
        </p:txBody>
      </p:sp>
      <p:sp>
        <p:nvSpPr>
          <p:cNvPr id="3" name="Content Placeholder 2"/>
          <p:cNvSpPr txBox="1">
            <a:spLocks noGrp="1"/>
          </p:cNvSpPr>
          <p:nvPr>
            <p:ph idx="1"/>
          </p:nvPr>
        </p:nvSpPr>
        <p:spPr/>
        <p:txBody>
          <a:bodyPr/>
          <a:lstStyle/>
          <a:p>
            <a:pPr lvl="0"/>
            <a:r>
              <a:rPr lang="en-US" dirty="0"/>
              <a:t>Calculate the total number of cells in a 50 kg person</a:t>
            </a:r>
          </a:p>
          <a:p>
            <a:pPr lvl="0"/>
            <a:r>
              <a:rPr lang="en-US" dirty="0"/>
              <a:t>This is an approximate calculation for illustration purpose</a:t>
            </a:r>
          </a:p>
          <a:p>
            <a:pPr lvl="0"/>
            <a:r>
              <a:rPr lang="en-US" dirty="0"/>
              <a:t>Cell dimension is 10 um in diameter for a sphere</a:t>
            </a:r>
          </a:p>
          <a:p>
            <a:pPr lvl="0"/>
            <a:r>
              <a:rPr lang="en-US" dirty="0"/>
              <a:t>Assumptions</a:t>
            </a:r>
          </a:p>
          <a:p>
            <a:pPr marL="457200" lvl="1" indent="0">
              <a:buNone/>
            </a:pPr>
            <a:r>
              <a:rPr lang="en-US" dirty="0"/>
              <a:t>Assume the cell to be cubical in shape[although spherical is more appropriate]</a:t>
            </a:r>
          </a:p>
          <a:p>
            <a:pPr marL="457200" lvl="1" indent="0">
              <a:buNone/>
            </a:pPr>
            <a:r>
              <a:rPr lang="en-US" dirty="0"/>
              <a:t>For conversion use 1dm</a:t>
            </a:r>
            <a:r>
              <a:rPr lang="en-US" baseline="30000" dirty="0"/>
              <a:t>3</a:t>
            </a:r>
            <a:r>
              <a:rPr lang="en-US" dirty="0"/>
              <a:t> = 1 l = 1 kg.</a:t>
            </a:r>
          </a:p>
          <a:p>
            <a:pPr marL="457200" lvl="1" indent="0">
              <a:buNone/>
            </a:pPr>
            <a:endParaRPr lang="en-US" dirty="0"/>
          </a:p>
        </p:txBody>
      </p:sp>
    </p:spTree>
    <p:extLst>
      <p:ext uri="{BB962C8B-B14F-4D97-AF65-F5344CB8AC3E}">
        <p14:creationId xmlns:p14="http://schemas.microsoft.com/office/powerpoint/2010/main" val="379170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1</a:t>
            </a:r>
          </a:p>
        </p:txBody>
      </p:sp>
      <p:sp>
        <p:nvSpPr>
          <p:cNvPr id="3" name="Content Placeholder 2"/>
          <p:cNvSpPr txBox="1">
            <a:spLocks noGrp="1"/>
          </p:cNvSpPr>
          <p:nvPr>
            <p:ph idx="1"/>
          </p:nvPr>
        </p:nvSpPr>
        <p:spPr/>
        <p:txBody>
          <a:bodyPr/>
          <a:lstStyle/>
          <a:p>
            <a:pPr lvl="0"/>
            <a:r>
              <a:rPr lang="en-US"/>
              <a:t>Q: How many cells are there approximately in an average 50 kg person?</a:t>
            </a:r>
          </a:p>
          <a:p>
            <a:pPr lvl="0"/>
            <a:r>
              <a:rPr lang="en-US"/>
              <a:t>10 microns diameter of a cell</a:t>
            </a:r>
          </a:p>
          <a:p>
            <a:pPr lvl="0"/>
            <a:r>
              <a:rPr lang="en-US"/>
              <a:t>Volume = 10 x 10 x 10 um</a:t>
            </a:r>
            <a:r>
              <a:rPr lang="en-US" baseline="30000"/>
              <a:t>3 </a:t>
            </a:r>
            <a:r>
              <a:rPr lang="en-US"/>
              <a:t>  = 1 cell [assuming it to be a cube]</a:t>
            </a:r>
          </a:p>
          <a:p>
            <a:pPr lvl="0"/>
            <a:r>
              <a:rPr lang="en-US"/>
              <a:t>So in 1 mm</a:t>
            </a:r>
            <a:r>
              <a:rPr lang="en-US" baseline="30000"/>
              <a:t>3</a:t>
            </a:r>
            <a:r>
              <a:rPr lang="en-US"/>
              <a:t>, there will be about 1 million cells [1 um is 10</a:t>
            </a:r>
            <a:r>
              <a:rPr lang="en-US" baseline="30000"/>
              <a:t>-3</a:t>
            </a:r>
            <a:r>
              <a:rPr lang="en-US"/>
              <a:t>mm or 1mm = 10</a:t>
            </a:r>
            <a:r>
              <a:rPr lang="en-US" baseline="30000"/>
              <a:t>3</a:t>
            </a:r>
            <a:r>
              <a:rPr lang="en-US"/>
              <a:t> mm].</a:t>
            </a:r>
          </a:p>
          <a:p>
            <a:pPr lvl="0"/>
            <a:r>
              <a:rPr lang="en-US"/>
              <a:t>In a dm</a:t>
            </a:r>
            <a:r>
              <a:rPr lang="en-US" baseline="30000"/>
              <a:t>3</a:t>
            </a:r>
            <a:r>
              <a:rPr lang="en-US"/>
              <a:t> , there will be 10</a:t>
            </a:r>
            <a:r>
              <a:rPr lang="en-US" baseline="30000"/>
              <a:t>12 </a:t>
            </a:r>
            <a:r>
              <a:rPr lang="en-US"/>
              <a:t>cells – 1 trillion</a:t>
            </a:r>
          </a:p>
          <a:p>
            <a:pPr lvl="0"/>
            <a:r>
              <a:rPr lang="en-US"/>
              <a:t>1 dm</a:t>
            </a:r>
            <a:r>
              <a:rPr lang="en-US" baseline="30000"/>
              <a:t>3</a:t>
            </a:r>
            <a:r>
              <a:rPr lang="en-US"/>
              <a:t> = 1l = 1kg [assumption]</a:t>
            </a:r>
          </a:p>
          <a:p>
            <a:pPr lvl="0"/>
            <a:r>
              <a:rPr lang="en-US"/>
              <a:t>About 50 trillion cells.</a:t>
            </a:r>
          </a:p>
          <a:p>
            <a:pPr lvl="0"/>
            <a:endParaRPr lang="en-US" baseline="30000"/>
          </a:p>
        </p:txBody>
      </p:sp>
    </p:spTree>
    <p:extLst>
      <p:ext uri="{BB962C8B-B14F-4D97-AF65-F5344CB8AC3E}">
        <p14:creationId xmlns:p14="http://schemas.microsoft.com/office/powerpoint/2010/main" val="212348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2</a:t>
            </a:r>
          </a:p>
        </p:txBody>
      </p:sp>
      <p:sp>
        <p:nvSpPr>
          <p:cNvPr id="3" name="Content Placeholder 2"/>
          <p:cNvSpPr txBox="1">
            <a:spLocks noGrp="1"/>
          </p:cNvSpPr>
          <p:nvPr>
            <p:ph idx="1"/>
          </p:nvPr>
        </p:nvSpPr>
        <p:spPr/>
        <p:txBody>
          <a:bodyPr/>
          <a:lstStyle/>
          <a:p>
            <a:pPr lvl="0">
              <a:lnSpc>
                <a:spcPct val="80000"/>
              </a:lnSpc>
            </a:pPr>
            <a:r>
              <a:rPr lang="en-US" sz="2600"/>
              <a:t>Calculate the length of the DNA</a:t>
            </a:r>
          </a:p>
          <a:p>
            <a:pPr lvl="0">
              <a:lnSpc>
                <a:spcPct val="80000"/>
              </a:lnSpc>
            </a:pPr>
            <a:r>
              <a:rPr lang="en-US" sz="2600"/>
              <a:t>Human DNA- 6.6 * 10</a:t>
            </a:r>
            <a:r>
              <a:rPr lang="en-US" sz="2600" baseline="30000"/>
              <a:t>9</a:t>
            </a:r>
            <a:r>
              <a:rPr lang="en-US" sz="2600"/>
              <a:t> bp</a:t>
            </a:r>
          </a:p>
          <a:p>
            <a:pPr lvl="0">
              <a:lnSpc>
                <a:spcPct val="80000"/>
              </a:lnSpc>
            </a:pPr>
            <a:r>
              <a:rPr lang="en-US" sz="2600"/>
              <a:t>Each base pair – 0.34 nm</a:t>
            </a:r>
          </a:p>
          <a:p>
            <a:pPr marL="0" lvl="0" indent="0">
              <a:lnSpc>
                <a:spcPct val="80000"/>
              </a:lnSpc>
              <a:buNone/>
            </a:pPr>
            <a:endParaRPr lang="en-US" sz="2600"/>
          </a:p>
          <a:p>
            <a:pPr lvl="0">
              <a:lnSpc>
                <a:spcPct val="80000"/>
              </a:lnSpc>
            </a:pPr>
            <a:endParaRPr lang="en-US" sz="2600"/>
          </a:p>
          <a:p>
            <a:pPr marL="0" lvl="0" indent="0">
              <a:lnSpc>
                <a:spcPct val="80000"/>
              </a:lnSpc>
              <a:buNone/>
            </a:pPr>
            <a:endParaRPr lang="en-US" sz="2600"/>
          </a:p>
        </p:txBody>
      </p:sp>
    </p:spTree>
    <p:extLst>
      <p:ext uri="{BB962C8B-B14F-4D97-AF65-F5344CB8AC3E}">
        <p14:creationId xmlns:p14="http://schemas.microsoft.com/office/powerpoint/2010/main" val="2581581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 2</a:t>
            </a:r>
          </a:p>
        </p:txBody>
      </p:sp>
      <p:sp>
        <p:nvSpPr>
          <p:cNvPr id="3" name="Content Placeholder 2"/>
          <p:cNvSpPr txBox="1">
            <a:spLocks noGrp="1"/>
          </p:cNvSpPr>
          <p:nvPr>
            <p:ph idx="1"/>
          </p:nvPr>
        </p:nvSpPr>
        <p:spPr/>
        <p:txBody>
          <a:bodyPr/>
          <a:lstStyle/>
          <a:p>
            <a:pPr lvl="0">
              <a:lnSpc>
                <a:spcPct val="80000"/>
              </a:lnSpc>
            </a:pPr>
            <a:r>
              <a:rPr lang="en-US" sz="2600" dirty="0"/>
              <a:t>Calculate the length of the DNA</a:t>
            </a:r>
          </a:p>
          <a:p>
            <a:pPr lvl="0">
              <a:lnSpc>
                <a:spcPct val="80000"/>
              </a:lnSpc>
            </a:pPr>
            <a:r>
              <a:rPr lang="en-US" sz="2600" dirty="0"/>
              <a:t>Human DNA- 6.6 * 10</a:t>
            </a:r>
            <a:r>
              <a:rPr lang="en-US" sz="2600" baseline="30000" dirty="0"/>
              <a:t>9</a:t>
            </a:r>
            <a:r>
              <a:rPr lang="en-US" sz="2600" dirty="0"/>
              <a:t> </a:t>
            </a:r>
            <a:r>
              <a:rPr lang="en-US" sz="2600" dirty="0" err="1"/>
              <a:t>bp</a:t>
            </a:r>
            <a:endParaRPr lang="en-US" sz="2600" dirty="0"/>
          </a:p>
          <a:p>
            <a:pPr lvl="0">
              <a:lnSpc>
                <a:spcPct val="80000"/>
              </a:lnSpc>
            </a:pPr>
            <a:r>
              <a:rPr lang="en-US" sz="2600" dirty="0"/>
              <a:t>Each base pair – 0.34 nm</a:t>
            </a:r>
          </a:p>
          <a:p>
            <a:pPr marL="0" lvl="0" indent="0">
              <a:lnSpc>
                <a:spcPct val="80000"/>
              </a:lnSpc>
              <a:buNone/>
            </a:pPr>
            <a:r>
              <a:rPr lang="en-US" sz="3000" b="1" dirty="0">
                <a:solidFill>
                  <a:srgbClr val="FF0000"/>
                </a:solidFill>
              </a:rPr>
              <a:t>About 2m long</a:t>
            </a:r>
          </a:p>
          <a:p>
            <a:pPr lvl="0">
              <a:lnSpc>
                <a:spcPct val="80000"/>
              </a:lnSpc>
            </a:pPr>
            <a:endParaRPr lang="en-US" sz="2600" dirty="0"/>
          </a:p>
          <a:p>
            <a:pPr lvl="0">
              <a:lnSpc>
                <a:spcPct val="80000"/>
              </a:lnSpc>
            </a:pPr>
            <a:r>
              <a:rPr lang="en-US" sz="2600" dirty="0"/>
              <a:t>Amount of pressure and the level of packaging</a:t>
            </a:r>
          </a:p>
          <a:p>
            <a:pPr lvl="0">
              <a:lnSpc>
                <a:spcPct val="80000"/>
              </a:lnSpc>
            </a:pPr>
            <a:r>
              <a:rPr lang="en-US" sz="2600" dirty="0"/>
              <a:t>Compare the size to that of the cell </a:t>
            </a:r>
            <a:r>
              <a:rPr lang="en-US" sz="2600" b="1" dirty="0">
                <a:solidFill>
                  <a:srgbClr val="FF0000"/>
                </a:solidFill>
              </a:rPr>
              <a:t>average is 6um in diameter!!!</a:t>
            </a:r>
          </a:p>
          <a:p>
            <a:pPr lvl="0">
              <a:lnSpc>
                <a:spcPct val="80000"/>
              </a:lnSpc>
            </a:pPr>
            <a:endParaRPr lang="en-US" sz="2600" b="1" dirty="0">
              <a:solidFill>
                <a:srgbClr val="FF0000"/>
              </a:solidFill>
            </a:endParaRPr>
          </a:p>
          <a:p>
            <a:pPr lvl="0">
              <a:lnSpc>
                <a:spcPct val="80000"/>
              </a:lnSpc>
            </a:pPr>
            <a:endParaRPr lang="en-US" sz="2600" dirty="0"/>
          </a:p>
        </p:txBody>
      </p:sp>
    </p:spTree>
    <p:extLst>
      <p:ext uri="{BB962C8B-B14F-4D97-AF65-F5344CB8AC3E}">
        <p14:creationId xmlns:p14="http://schemas.microsoft.com/office/powerpoint/2010/main" val="666431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DNA is just a fine, spiral coiled thread in the nucleus of every living cell.</a:t>
            </a:r>
          </a:p>
          <a:p>
            <a:r>
              <a:rPr lang="en-GB" dirty="0"/>
              <a:t>The human genome, encoded as DNA, contains 23 chromosome pairs, which is like 500 thousand to 2.5 million nucleotide pairs.</a:t>
            </a:r>
          </a:p>
          <a:p>
            <a:r>
              <a:rPr lang="en-GB" dirty="0"/>
              <a:t>What if it were to be stretched or coiled? Every human being has about ten trillion cells in their body. If all DNA cells are stretched, they can go as far as 744 million miles. Now the moon is only about 2,50,000 and the Sun is 93,000,000 miles away.</a:t>
            </a:r>
          </a:p>
          <a:p>
            <a:endParaRPr lang="en-US" dirty="0"/>
          </a:p>
        </p:txBody>
      </p:sp>
    </p:spTree>
    <p:extLst>
      <p:ext uri="{BB962C8B-B14F-4D97-AF65-F5344CB8AC3E}">
        <p14:creationId xmlns:p14="http://schemas.microsoft.com/office/powerpoint/2010/main" val="36027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Structure of DNA/ RNA</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l="20609" t="10423" r="20140" b="6775"/>
          <a:stretch>
            <a:fillRect/>
          </a:stretch>
        </p:blipFill>
        <p:spPr>
          <a:xfrm>
            <a:off x="4978203" y="1799621"/>
            <a:ext cx="6437933" cy="5058378"/>
          </a:xfrm>
        </p:spPr>
      </p:pic>
      <p:sp>
        <p:nvSpPr>
          <p:cNvPr id="4" name="TextBox 5"/>
          <p:cNvSpPr txBox="1"/>
          <p:nvPr/>
        </p:nvSpPr>
        <p:spPr>
          <a:xfrm>
            <a:off x="838203" y="1492401"/>
            <a:ext cx="2704456" cy="646334"/>
          </a:xfrm>
          <a:prstGeom prst="rect">
            <a:avLst/>
          </a:prstGeom>
          <a:noFill/>
          <a:ln cap="flat">
            <a:noFill/>
          </a:ln>
        </p:spPr>
        <p:txBody>
          <a:bodyPr vert="horz" wrap="non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
                <a:cs typeface=""/>
              </a:rPr>
              <a:t>Double helix</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
                <a:cs typeface=""/>
              </a:rPr>
              <a:t>Consists of 4 base pairs</a:t>
            </a:r>
          </a:p>
        </p:txBody>
      </p:sp>
      <p:sp>
        <p:nvSpPr>
          <p:cNvPr id="5" name="Rounded Rectangle 6"/>
          <p:cNvSpPr/>
          <p:nvPr/>
        </p:nvSpPr>
        <p:spPr>
          <a:xfrm>
            <a:off x="7724631" y="4135273"/>
            <a:ext cx="1023579" cy="81886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8575"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effectLst>
                <a:outerShdw dist="19048" dir="2700000">
                  <a:srgbClr val="000000"/>
                </a:outerShdw>
              </a:effectLst>
              <a:uFillTx/>
              <a:latin typeface="Calibri"/>
              <a:ea typeface=""/>
              <a:cs typeface=""/>
            </a:endParaRPr>
          </a:p>
        </p:txBody>
      </p:sp>
      <p:sp>
        <p:nvSpPr>
          <p:cNvPr id="6" name="Right Arrow 7"/>
          <p:cNvSpPr/>
          <p:nvPr/>
        </p:nvSpPr>
        <p:spPr>
          <a:xfrm rot="10799991">
            <a:off x="3542659" y="4451564"/>
            <a:ext cx="4181971" cy="93140"/>
          </a:xfrm>
          <a:custGeom>
            <a:avLst>
              <a:gd name="f0" fmla="val 2135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
        <p:nvSpPr>
          <p:cNvPr id="7" name="Rectangle 8"/>
          <p:cNvSpPr/>
          <p:nvPr/>
        </p:nvSpPr>
        <p:spPr>
          <a:xfrm>
            <a:off x="327547" y="3957852"/>
            <a:ext cx="3215112" cy="736978"/>
          </a:xfrm>
          <a:prstGeom prst="rect">
            <a:avLst/>
          </a:prstGeom>
          <a:no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Sugar- Phosphate backbone</a:t>
            </a:r>
          </a:p>
        </p:txBody>
      </p:sp>
      <p:sp>
        <p:nvSpPr>
          <p:cNvPr id="8" name="Rectangle 9"/>
          <p:cNvSpPr/>
          <p:nvPr/>
        </p:nvSpPr>
        <p:spPr>
          <a:xfrm>
            <a:off x="327547" y="5011122"/>
            <a:ext cx="3807726" cy="1502825"/>
          </a:xfrm>
          <a:prstGeom prst="rect">
            <a:avLst/>
          </a:prstGeom>
          <a:no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Colored blocks are the bases.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There are 2 strands of the backbone that runs in opposite direction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effectLst>
                  <a:outerShdw dist="19048" dir="2700000">
                    <a:srgbClr val="000000"/>
                  </a:outerShdw>
                </a:effectLst>
                <a:uFillTx/>
                <a:latin typeface="Calibri"/>
                <a:ea typeface=""/>
                <a:cs typeface=""/>
              </a:rPr>
              <a:t>The bases on the 2 strands base pair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effectLst>
                <a:outerShdw dist="19048" dir="2700000">
                  <a:srgbClr val="000000"/>
                </a:outerShdw>
              </a:effectLst>
              <a:uFillTx/>
              <a:latin typeface="Calibri"/>
              <a:ea typeface=""/>
              <a:cs typeface=""/>
            </a:endParaRPr>
          </a:p>
        </p:txBody>
      </p:sp>
    </p:spTree>
    <p:extLst>
      <p:ext uri="{BB962C8B-B14F-4D97-AF65-F5344CB8AC3E}">
        <p14:creationId xmlns:p14="http://schemas.microsoft.com/office/powerpoint/2010/main" val="386554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Words>
  <Application>Microsoft Office PowerPoint</Application>
  <PresentationFormat>Widescreen</PresentationFormat>
  <Paragraphs>130</Paragraphs>
  <Slides>26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Central dogma</vt:lpstr>
      <vt:lpstr>Basic cellular mechanisms of life</vt:lpstr>
      <vt:lpstr>Activity 1</vt:lpstr>
      <vt:lpstr>Activity 1</vt:lpstr>
      <vt:lpstr>Activity 2</vt:lpstr>
      <vt:lpstr>Activity 2</vt:lpstr>
      <vt:lpstr>PowerPoint Presentation</vt:lpstr>
      <vt:lpstr>Structure of DNA/ RNA</vt:lpstr>
      <vt:lpstr>The rules pertaining to the basic DNA structure</vt:lpstr>
      <vt:lpstr>Replication- Making copies of DNA</vt:lpstr>
      <vt:lpstr>Replication – More details pertaining to directionality</vt:lpstr>
      <vt:lpstr>DNA to mRNA</vt:lpstr>
      <vt:lpstr>Activity</vt:lpstr>
      <vt:lpstr>Activity</vt:lpstr>
      <vt:lpstr>Speed and Precision of DNA replication</vt:lpstr>
      <vt:lpstr>PowerPoint Presentation</vt:lpstr>
      <vt:lpstr>Difference between individuals</vt:lpstr>
      <vt:lpstr>Difference between species</vt:lpstr>
      <vt:lpstr>Evolution and Natural selection</vt:lpstr>
      <vt:lpstr>PowerPoint Presentation</vt:lpstr>
      <vt:lpstr>PowerPoint Presentation</vt:lpstr>
      <vt:lpstr>Types of mutations</vt:lpstr>
      <vt:lpstr>Causes of mutation</vt:lpstr>
      <vt:lpstr>Hutchinson-Gilford Progeria Syndrome – a disease of accelerated aging due to Alternative Splicing </vt:lpstr>
      <vt:lpstr>“HGPS is a major clue to solving the “puzzle of aging” and the molecular mechanisms here are relevant to normal aging.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SAILATHA RAVI</dc:creator>
  <cp:lastModifiedBy>SAILATHA RAVI</cp:lastModifiedBy>
  <cp:revision>1</cp:revision>
  <dcterms:created xsi:type="dcterms:W3CDTF">2021-01-30T13:31:17Z</dcterms:created>
  <dcterms:modified xsi:type="dcterms:W3CDTF">2021-01-30T13:31:33Z</dcterms:modified>
</cp:coreProperties>
</file>