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77" r:id="rId8"/>
    <p:sldId id="278" r:id="rId9"/>
    <p:sldId id="262" r:id="rId10"/>
    <p:sldId id="263" r:id="rId11"/>
    <p:sldId id="264" r:id="rId12"/>
    <p:sldId id="265" r:id="rId13"/>
    <p:sldId id="266" r:id="rId14"/>
    <p:sldId id="279" r:id="rId15"/>
    <p:sldId id="280" r:id="rId16"/>
    <p:sldId id="281" r:id="rId17"/>
    <p:sldId id="282" r:id="rId18"/>
    <p:sldId id="283" r:id="rId19"/>
    <p:sldId id="284" r:id="rId20"/>
    <p:sldId id="267" r:id="rId21"/>
    <p:sldId id="268" r:id="rId22"/>
    <p:sldId id="269" r:id="rId23"/>
    <p:sldId id="270"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FBF7234-19ED-4692-BE6F-454C9B57438A}" type="datetimeFigureOut">
              <a:rPr lang="en-US" smtClean="0"/>
              <a:t>3/12/2021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05AB6E-EE0C-4A51-8C2C-5E34247134FC}" type="slidenum">
              <a:rPr lang="en-US" smtClean="0"/>
              <a:t>‹#›</a:t>
            </a:fld>
            <a:endParaRPr lang="en-US"/>
          </a:p>
        </p:txBody>
      </p:sp>
    </p:spTree>
    <p:extLst>
      <p:ext uri="{BB962C8B-B14F-4D97-AF65-F5344CB8AC3E}">
        <p14:creationId xmlns:p14="http://schemas.microsoft.com/office/powerpoint/2010/main" val="22652356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BF7234-19ED-4692-BE6F-454C9B57438A}" type="datetimeFigureOut">
              <a:rPr lang="en-US" smtClean="0"/>
              <a:t>3/12/2021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05AB6E-EE0C-4A51-8C2C-5E34247134FC}" type="slidenum">
              <a:rPr lang="en-US" smtClean="0"/>
              <a:t>‹#›</a:t>
            </a:fld>
            <a:endParaRPr lang="en-US"/>
          </a:p>
        </p:txBody>
      </p:sp>
    </p:spTree>
    <p:extLst>
      <p:ext uri="{BB962C8B-B14F-4D97-AF65-F5344CB8AC3E}">
        <p14:creationId xmlns:p14="http://schemas.microsoft.com/office/powerpoint/2010/main" val="9123427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BF7234-19ED-4692-BE6F-454C9B57438A}" type="datetimeFigureOut">
              <a:rPr lang="en-US" smtClean="0"/>
              <a:t>3/12/2021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05AB6E-EE0C-4A51-8C2C-5E34247134FC}" type="slidenum">
              <a:rPr lang="en-US" smtClean="0"/>
              <a:t>‹#›</a:t>
            </a:fld>
            <a:endParaRPr lang="en-US"/>
          </a:p>
        </p:txBody>
      </p:sp>
    </p:spTree>
    <p:extLst>
      <p:ext uri="{BB962C8B-B14F-4D97-AF65-F5344CB8AC3E}">
        <p14:creationId xmlns:p14="http://schemas.microsoft.com/office/powerpoint/2010/main" val="21017446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BF7234-19ED-4692-BE6F-454C9B57438A}" type="datetimeFigureOut">
              <a:rPr lang="en-US" smtClean="0"/>
              <a:t>3/12/2021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05AB6E-EE0C-4A51-8C2C-5E34247134FC}" type="slidenum">
              <a:rPr lang="en-US" smtClean="0"/>
              <a:t>‹#›</a:t>
            </a:fld>
            <a:endParaRPr lang="en-US"/>
          </a:p>
        </p:txBody>
      </p:sp>
    </p:spTree>
    <p:extLst>
      <p:ext uri="{BB962C8B-B14F-4D97-AF65-F5344CB8AC3E}">
        <p14:creationId xmlns:p14="http://schemas.microsoft.com/office/powerpoint/2010/main" val="332241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FBF7234-19ED-4692-BE6F-454C9B57438A}" type="datetimeFigureOut">
              <a:rPr lang="en-US" smtClean="0"/>
              <a:t>3/12/2021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05AB6E-EE0C-4A51-8C2C-5E34247134FC}" type="slidenum">
              <a:rPr lang="en-US" smtClean="0"/>
              <a:t>‹#›</a:t>
            </a:fld>
            <a:endParaRPr lang="en-US"/>
          </a:p>
        </p:txBody>
      </p:sp>
    </p:spTree>
    <p:extLst>
      <p:ext uri="{BB962C8B-B14F-4D97-AF65-F5344CB8AC3E}">
        <p14:creationId xmlns:p14="http://schemas.microsoft.com/office/powerpoint/2010/main" val="38040804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FBF7234-19ED-4692-BE6F-454C9B57438A}" type="datetimeFigureOut">
              <a:rPr lang="en-US" smtClean="0"/>
              <a:t>3/12/2021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05AB6E-EE0C-4A51-8C2C-5E34247134FC}" type="slidenum">
              <a:rPr lang="en-US" smtClean="0"/>
              <a:t>‹#›</a:t>
            </a:fld>
            <a:endParaRPr lang="en-US"/>
          </a:p>
        </p:txBody>
      </p:sp>
    </p:spTree>
    <p:extLst>
      <p:ext uri="{BB962C8B-B14F-4D97-AF65-F5344CB8AC3E}">
        <p14:creationId xmlns:p14="http://schemas.microsoft.com/office/powerpoint/2010/main" val="33287363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FBF7234-19ED-4692-BE6F-454C9B57438A}" type="datetimeFigureOut">
              <a:rPr lang="en-US" smtClean="0"/>
              <a:t>3/12/2021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05AB6E-EE0C-4A51-8C2C-5E34247134FC}" type="slidenum">
              <a:rPr lang="en-US" smtClean="0"/>
              <a:t>‹#›</a:t>
            </a:fld>
            <a:endParaRPr lang="en-US"/>
          </a:p>
        </p:txBody>
      </p:sp>
    </p:spTree>
    <p:extLst>
      <p:ext uri="{BB962C8B-B14F-4D97-AF65-F5344CB8AC3E}">
        <p14:creationId xmlns:p14="http://schemas.microsoft.com/office/powerpoint/2010/main" val="5089907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FBF7234-19ED-4692-BE6F-454C9B57438A}" type="datetimeFigureOut">
              <a:rPr lang="en-US" smtClean="0"/>
              <a:t>3/12/2021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05AB6E-EE0C-4A51-8C2C-5E34247134FC}" type="slidenum">
              <a:rPr lang="en-US" smtClean="0"/>
              <a:t>‹#›</a:t>
            </a:fld>
            <a:endParaRPr lang="en-US"/>
          </a:p>
        </p:txBody>
      </p:sp>
    </p:spTree>
    <p:extLst>
      <p:ext uri="{BB962C8B-B14F-4D97-AF65-F5344CB8AC3E}">
        <p14:creationId xmlns:p14="http://schemas.microsoft.com/office/powerpoint/2010/main" val="17058354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BF7234-19ED-4692-BE6F-454C9B57438A}" type="datetimeFigureOut">
              <a:rPr lang="en-US" smtClean="0"/>
              <a:t>3/12/2021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05AB6E-EE0C-4A51-8C2C-5E34247134FC}" type="slidenum">
              <a:rPr lang="en-US" smtClean="0"/>
              <a:t>‹#›</a:t>
            </a:fld>
            <a:endParaRPr lang="en-US"/>
          </a:p>
        </p:txBody>
      </p:sp>
    </p:spTree>
    <p:extLst>
      <p:ext uri="{BB962C8B-B14F-4D97-AF65-F5344CB8AC3E}">
        <p14:creationId xmlns:p14="http://schemas.microsoft.com/office/powerpoint/2010/main" val="34408416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FBF7234-19ED-4692-BE6F-454C9B57438A}" type="datetimeFigureOut">
              <a:rPr lang="en-US" smtClean="0"/>
              <a:t>3/12/2021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05AB6E-EE0C-4A51-8C2C-5E34247134FC}" type="slidenum">
              <a:rPr lang="en-US" smtClean="0"/>
              <a:t>‹#›</a:t>
            </a:fld>
            <a:endParaRPr lang="en-US"/>
          </a:p>
        </p:txBody>
      </p:sp>
    </p:spTree>
    <p:extLst>
      <p:ext uri="{BB962C8B-B14F-4D97-AF65-F5344CB8AC3E}">
        <p14:creationId xmlns:p14="http://schemas.microsoft.com/office/powerpoint/2010/main" val="2906901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FBF7234-19ED-4692-BE6F-454C9B57438A}" type="datetimeFigureOut">
              <a:rPr lang="en-US" smtClean="0"/>
              <a:t>3/12/2021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05AB6E-EE0C-4A51-8C2C-5E34247134FC}" type="slidenum">
              <a:rPr lang="en-US" smtClean="0"/>
              <a:t>‹#›</a:t>
            </a:fld>
            <a:endParaRPr lang="en-US"/>
          </a:p>
        </p:txBody>
      </p:sp>
    </p:spTree>
    <p:extLst>
      <p:ext uri="{BB962C8B-B14F-4D97-AF65-F5344CB8AC3E}">
        <p14:creationId xmlns:p14="http://schemas.microsoft.com/office/powerpoint/2010/main" val="2121522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BF7234-19ED-4692-BE6F-454C9B57438A}" type="datetimeFigureOut">
              <a:rPr lang="en-US" smtClean="0"/>
              <a:t>3/12/2021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05AB6E-EE0C-4A51-8C2C-5E34247134FC}" type="slidenum">
              <a:rPr lang="en-US" smtClean="0"/>
              <a:t>‹#›</a:t>
            </a:fld>
            <a:endParaRPr lang="en-US"/>
          </a:p>
        </p:txBody>
      </p:sp>
    </p:spTree>
    <p:extLst>
      <p:ext uri="{BB962C8B-B14F-4D97-AF65-F5344CB8AC3E}">
        <p14:creationId xmlns:p14="http://schemas.microsoft.com/office/powerpoint/2010/main" val="14491868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www.ebi.ac.uk/training/online/course/ebi-next-generation-sequencing-practical-course/what-next-generation-dna-sequencing/454-seque"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395311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a:t>PCR- reaction set up</a:t>
            </a:r>
          </a:p>
        </p:txBody>
      </p:sp>
      <p:sp>
        <p:nvSpPr>
          <p:cNvPr id="3" name="Content Placeholder 2"/>
          <p:cNvSpPr txBox="1">
            <a:spLocks noGrp="1"/>
          </p:cNvSpPr>
          <p:nvPr>
            <p:ph idx="1"/>
          </p:nvPr>
        </p:nvSpPr>
        <p:spPr/>
        <p:txBody>
          <a:bodyPr/>
          <a:lstStyle/>
          <a:p>
            <a:pPr lvl="0"/>
            <a:r>
              <a:rPr lang="en-US"/>
              <a:t>Template DNA</a:t>
            </a:r>
          </a:p>
          <a:p>
            <a:pPr lvl="0"/>
            <a:r>
              <a:rPr lang="en-US"/>
              <a:t>dNTPs, i.e., dATP, dGTP, dCTP and dTTP</a:t>
            </a:r>
          </a:p>
          <a:p>
            <a:pPr lvl="0"/>
            <a:r>
              <a:rPr lang="en-US"/>
              <a:t>Taq polymerase that works at high temperature- made from a thermophilic organism</a:t>
            </a:r>
          </a:p>
          <a:p>
            <a:pPr lvl="0"/>
            <a:endParaRPr lang="en-US"/>
          </a:p>
        </p:txBody>
      </p:sp>
    </p:spTree>
    <p:extLst>
      <p:ext uri="{BB962C8B-B14F-4D97-AF65-F5344CB8AC3E}">
        <p14:creationId xmlns:p14="http://schemas.microsoft.com/office/powerpoint/2010/main" val="36717364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a:t>dNTPs vs ddNTPs</a:t>
            </a:r>
          </a:p>
        </p:txBody>
      </p:sp>
      <p:pic>
        <p:nvPicPr>
          <p:cNvPr id="3" name="Content Placeholder 3">
            <a:extLst>
              <a:ext uri="{FF2B5EF4-FFF2-40B4-BE49-F238E27FC236}">
                <a16:creationId xmlns:a16="http://schemas.microsoft.com/office/drawing/2014/main" id="{00000000-0000-0000-0000-000000000000}"/>
              </a:ext>
            </a:extLst>
          </p:cNvPr>
          <p:cNvPicPr>
            <a:picLocks noGrp="1" noChangeAspect="1"/>
          </p:cNvPicPr>
          <p:nvPr>
            <p:ph idx="1"/>
          </p:nvPr>
        </p:nvPicPr>
        <p:blipFill>
          <a:blip r:embed="rId2"/>
          <a:stretch>
            <a:fillRect/>
          </a:stretch>
        </p:blipFill>
        <p:spPr>
          <a:xfrm>
            <a:off x="2266815" y="1925854"/>
            <a:ext cx="8096253" cy="3609978"/>
          </a:xfrm>
        </p:spPr>
      </p:pic>
    </p:spTree>
    <p:extLst>
      <p:ext uri="{BB962C8B-B14F-4D97-AF65-F5344CB8AC3E}">
        <p14:creationId xmlns:p14="http://schemas.microsoft.com/office/powerpoint/2010/main" val="29155022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a:t>Incorporation of ddNTPs stops the PCR extension reaction</a:t>
            </a:r>
          </a:p>
        </p:txBody>
      </p:sp>
      <p:pic>
        <p:nvPicPr>
          <p:cNvPr id="3" name="Content Placeholder 3">
            <a:extLst>
              <a:ext uri="{FF2B5EF4-FFF2-40B4-BE49-F238E27FC236}">
                <a16:creationId xmlns:a16="http://schemas.microsoft.com/office/drawing/2014/main" id="{00000000-0000-0000-0000-000000000000}"/>
              </a:ext>
            </a:extLst>
          </p:cNvPr>
          <p:cNvPicPr>
            <a:picLocks noGrp="1" noChangeAspect="1"/>
          </p:cNvPicPr>
          <p:nvPr>
            <p:ph idx="1"/>
          </p:nvPr>
        </p:nvPicPr>
        <p:blipFill>
          <a:blip r:embed="rId2"/>
          <a:srcRect b="54347"/>
          <a:stretch>
            <a:fillRect/>
          </a:stretch>
        </p:blipFill>
        <p:spPr>
          <a:xfrm>
            <a:off x="838203" y="1745900"/>
            <a:ext cx="5678350" cy="4485022"/>
          </a:xfrm>
        </p:spPr>
      </p:pic>
      <p:pic>
        <p:nvPicPr>
          <p:cNvPr id="4" name="Content Placeholder 3">
            <a:extLst>
              <a:ext uri="{FF2B5EF4-FFF2-40B4-BE49-F238E27FC236}">
                <a16:creationId xmlns:a16="http://schemas.microsoft.com/office/drawing/2014/main" id="{00000000-0000-0000-0000-000000000000}"/>
              </a:ext>
            </a:extLst>
          </p:cNvPr>
          <p:cNvPicPr>
            <a:picLocks noChangeAspect="1"/>
          </p:cNvPicPr>
          <p:nvPr/>
        </p:nvPicPr>
        <p:blipFill>
          <a:blip r:embed="rId2"/>
          <a:srcRect t="45061"/>
          <a:stretch>
            <a:fillRect/>
          </a:stretch>
        </p:blipFill>
        <p:spPr>
          <a:xfrm>
            <a:off x="6684346" y="1769254"/>
            <a:ext cx="4669456" cy="4438314"/>
          </a:xfrm>
          <a:prstGeom prst="rect">
            <a:avLst/>
          </a:prstGeom>
          <a:noFill/>
          <a:ln cap="flat">
            <a:noFill/>
          </a:ln>
        </p:spPr>
      </p:pic>
    </p:spTree>
    <p:extLst>
      <p:ext uri="{BB962C8B-B14F-4D97-AF65-F5344CB8AC3E}">
        <p14:creationId xmlns:p14="http://schemas.microsoft.com/office/powerpoint/2010/main" val="14048603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a:t>Stepwise sequence of events </a:t>
            </a:r>
          </a:p>
        </p:txBody>
      </p:sp>
      <p:sp>
        <p:nvSpPr>
          <p:cNvPr id="3" name="Content Placeholder 2"/>
          <p:cNvSpPr txBox="1">
            <a:spLocks noGrp="1"/>
          </p:cNvSpPr>
          <p:nvPr>
            <p:ph idx="1"/>
          </p:nvPr>
        </p:nvSpPr>
        <p:spPr/>
        <p:txBody>
          <a:bodyPr/>
          <a:lstStyle/>
          <a:p>
            <a:pPr marL="0" lvl="0" indent="0">
              <a:buNone/>
            </a:pPr>
            <a:r>
              <a:rPr lang="en-US"/>
              <a:t>AAGTCGATCGTGAGAGCTA</a:t>
            </a:r>
          </a:p>
          <a:p>
            <a:pPr marL="0" lvl="0" indent="0">
              <a:buNone/>
            </a:pPr>
            <a:r>
              <a:rPr lang="en-US"/>
              <a:t>Let us concentrate on just one strand for understanding the events</a:t>
            </a:r>
          </a:p>
          <a:p>
            <a:pPr marL="0" lvl="0" indent="0">
              <a:buNone/>
            </a:pPr>
            <a:r>
              <a:rPr lang="en-US" b="1">
                <a:solidFill>
                  <a:srgbClr val="85E90B"/>
                </a:solidFill>
              </a:rPr>
              <a:t>ddATP</a:t>
            </a:r>
          </a:p>
          <a:p>
            <a:pPr marL="0" lvl="0" indent="0">
              <a:buNone/>
            </a:pPr>
            <a:r>
              <a:rPr lang="en-US" b="1"/>
              <a:t>ddGTP</a:t>
            </a:r>
          </a:p>
          <a:p>
            <a:pPr marL="0" lvl="0" indent="0">
              <a:buNone/>
            </a:pPr>
            <a:r>
              <a:rPr lang="en-US" b="1">
                <a:solidFill>
                  <a:srgbClr val="1F4E79"/>
                </a:solidFill>
              </a:rPr>
              <a:t>ddCTP</a:t>
            </a:r>
          </a:p>
          <a:p>
            <a:pPr marL="0" lvl="0" indent="0">
              <a:buNone/>
            </a:pPr>
            <a:r>
              <a:rPr lang="en-US" b="1">
                <a:solidFill>
                  <a:srgbClr val="FF0000"/>
                </a:solidFill>
              </a:rPr>
              <a:t>ddTTP</a:t>
            </a:r>
          </a:p>
          <a:p>
            <a:pPr marL="0" lvl="0" indent="0">
              <a:buNone/>
            </a:pPr>
            <a:r>
              <a:rPr lang="en-US">
                <a:solidFill>
                  <a:srgbClr val="FF0000"/>
                </a:solidFill>
              </a:rPr>
              <a:t>The concentration is chosen such that there is a random incorporation of the different dNTPS at different instances</a:t>
            </a:r>
            <a:endParaRPr lang="en-US"/>
          </a:p>
          <a:p>
            <a:pPr lvl="0"/>
            <a:endParaRPr lang="en-US"/>
          </a:p>
        </p:txBody>
      </p:sp>
    </p:spTree>
    <p:extLst>
      <p:ext uri="{BB962C8B-B14F-4D97-AF65-F5344CB8AC3E}">
        <p14:creationId xmlns:p14="http://schemas.microsoft.com/office/powerpoint/2010/main" val="13433312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a:t>Principle of Electrophoresis</a:t>
            </a:r>
          </a:p>
        </p:txBody>
      </p:sp>
      <p:sp>
        <p:nvSpPr>
          <p:cNvPr id="3" name="Content Placeholder 2"/>
          <p:cNvSpPr txBox="1">
            <a:spLocks noGrp="1"/>
          </p:cNvSpPr>
          <p:nvPr>
            <p:ph idx="1"/>
          </p:nvPr>
        </p:nvSpPr>
        <p:spPr>
          <a:xfrm>
            <a:off x="838203" y="1825627"/>
            <a:ext cx="4828507" cy="4351336"/>
          </a:xfrm>
        </p:spPr>
        <p:txBody>
          <a:bodyPr/>
          <a:lstStyle/>
          <a:p>
            <a:pPr lvl="0"/>
            <a:r>
              <a:rPr lang="en-US"/>
              <a:t>DNA is a charged molecule. It is a negatively charged molecule.</a:t>
            </a:r>
          </a:p>
          <a:p>
            <a:pPr lvl="0"/>
            <a:r>
              <a:rPr lang="en-US"/>
              <a:t>Therefore, it can migrate towards anode [positive electrode].</a:t>
            </a:r>
          </a:p>
          <a:p>
            <a:pPr lvl="0"/>
            <a:r>
              <a:rPr lang="en-US"/>
              <a:t>The shorter DNA fragments migrate faster through the pores of an agarose gel.</a:t>
            </a:r>
          </a:p>
          <a:p>
            <a:pPr lvl="0"/>
            <a:endParaRPr lang="en-US"/>
          </a:p>
          <a:p>
            <a:pPr lvl="0"/>
            <a:endParaRPr lang="en-US"/>
          </a:p>
        </p:txBody>
      </p:sp>
      <p:pic>
        <p:nvPicPr>
          <p:cNvPr id="4" name="Picture 3">
            <a:extLst>
              <a:ext uri="{FF2B5EF4-FFF2-40B4-BE49-F238E27FC236}">
                <a16:creationId xmlns:a16="http://schemas.microsoft.com/office/drawing/2014/main" id="{00000000-0000-0000-0000-000000000000}"/>
              </a:ext>
            </a:extLst>
          </p:cNvPr>
          <p:cNvPicPr>
            <a:picLocks noChangeAspect="1"/>
          </p:cNvPicPr>
          <p:nvPr/>
        </p:nvPicPr>
        <p:blipFill>
          <a:blip r:embed="rId2"/>
          <a:stretch>
            <a:fillRect/>
          </a:stretch>
        </p:blipFill>
        <p:spPr>
          <a:xfrm>
            <a:off x="7106186" y="1931724"/>
            <a:ext cx="3557518" cy="4065742"/>
          </a:xfrm>
          <a:prstGeom prst="rect">
            <a:avLst/>
          </a:prstGeom>
          <a:noFill/>
          <a:ln cap="flat">
            <a:noFill/>
          </a:ln>
        </p:spPr>
      </p:pic>
    </p:spTree>
    <p:extLst>
      <p:ext uri="{BB962C8B-B14F-4D97-AF65-F5344CB8AC3E}">
        <p14:creationId xmlns:p14="http://schemas.microsoft.com/office/powerpoint/2010/main" val="22136987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a:t>Electrophoresis</a:t>
            </a:r>
          </a:p>
        </p:txBody>
      </p:sp>
      <p:pic>
        <p:nvPicPr>
          <p:cNvPr id="3" name="Content Placeholder 3">
            <a:extLst>
              <a:ext uri="{FF2B5EF4-FFF2-40B4-BE49-F238E27FC236}">
                <a16:creationId xmlns:a16="http://schemas.microsoft.com/office/drawing/2014/main" id="{00000000-0000-0000-0000-000000000000}"/>
              </a:ext>
            </a:extLst>
          </p:cNvPr>
          <p:cNvPicPr>
            <a:picLocks noGrp="1" noChangeAspect="1"/>
          </p:cNvPicPr>
          <p:nvPr>
            <p:ph idx="1"/>
          </p:nvPr>
        </p:nvPicPr>
        <p:blipFill>
          <a:blip r:embed="rId2"/>
          <a:stretch>
            <a:fillRect/>
          </a:stretch>
        </p:blipFill>
        <p:spPr>
          <a:xfrm>
            <a:off x="1188143" y="2223134"/>
            <a:ext cx="3876342" cy="3160230"/>
          </a:xfrm>
        </p:spPr>
      </p:pic>
      <p:pic>
        <p:nvPicPr>
          <p:cNvPr id="4" name="Picture 4">
            <a:extLst>
              <a:ext uri="{FF2B5EF4-FFF2-40B4-BE49-F238E27FC236}">
                <a16:creationId xmlns:a16="http://schemas.microsoft.com/office/drawing/2014/main" id="{00000000-0000-0000-0000-000000000000}"/>
              </a:ext>
            </a:extLst>
          </p:cNvPr>
          <p:cNvPicPr>
            <a:picLocks noChangeAspect="1"/>
          </p:cNvPicPr>
          <p:nvPr/>
        </p:nvPicPr>
        <p:blipFill>
          <a:blip r:embed="rId3"/>
          <a:stretch>
            <a:fillRect/>
          </a:stretch>
        </p:blipFill>
        <p:spPr>
          <a:xfrm>
            <a:off x="5722516" y="2325438"/>
            <a:ext cx="5871334" cy="3302629"/>
          </a:xfrm>
          <a:prstGeom prst="rect">
            <a:avLst/>
          </a:prstGeom>
          <a:noFill/>
          <a:ln cap="flat">
            <a:noFill/>
          </a:ln>
        </p:spPr>
      </p:pic>
    </p:spTree>
    <p:extLst>
      <p:ext uri="{BB962C8B-B14F-4D97-AF65-F5344CB8AC3E}">
        <p14:creationId xmlns:p14="http://schemas.microsoft.com/office/powerpoint/2010/main" val="32506228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endParaRPr lang="en-US"/>
          </a:p>
        </p:txBody>
      </p:sp>
      <p:pic>
        <p:nvPicPr>
          <p:cNvPr id="3" name="Content Placeholder 3">
            <a:extLst>
              <a:ext uri="{FF2B5EF4-FFF2-40B4-BE49-F238E27FC236}">
                <a16:creationId xmlns:a16="http://schemas.microsoft.com/office/drawing/2014/main" id="{00000000-0000-0000-0000-000000000000}"/>
              </a:ext>
            </a:extLst>
          </p:cNvPr>
          <p:cNvPicPr>
            <a:picLocks noGrp="1" noChangeAspect="1"/>
          </p:cNvPicPr>
          <p:nvPr>
            <p:ph idx="1"/>
          </p:nvPr>
        </p:nvPicPr>
        <p:blipFill>
          <a:blip r:embed="rId2"/>
          <a:stretch>
            <a:fillRect/>
          </a:stretch>
        </p:blipFill>
        <p:spPr>
          <a:xfrm>
            <a:off x="1751524" y="1690689"/>
            <a:ext cx="8382835" cy="4022729"/>
          </a:xfrm>
        </p:spPr>
      </p:pic>
      <p:sp>
        <p:nvSpPr>
          <p:cNvPr id="4" name="Oval 3"/>
          <p:cNvSpPr/>
          <p:nvPr/>
        </p:nvSpPr>
        <p:spPr>
          <a:xfrm>
            <a:off x="1751524" y="1690689"/>
            <a:ext cx="7006105" cy="910842"/>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noFill/>
          <a:ln w="12701" cap="flat">
            <a:solidFill>
              <a:srgbClr val="41719C"/>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Tree>
    <p:extLst>
      <p:ext uri="{BB962C8B-B14F-4D97-AF65-F5344CB8AC3E}">
        <p14:creationId xmlns:p14="http://schemas.microsoft.com/office/powerpoint/2010/main" val="33996658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a:t>Sanger sequencing</a:t>
            </a:r>
          </a:p>
        </p:txBody>
      </p:sp>
      <p:sp>
        <p:nvSpPr>
          <p:cNvPr id="3" name="Content Placeholder 2"/>
          <p:cNvSpPr txBox="1">
            <a:spLocks noGrp="1"/>
          </p:cNvSpPr>
          <p:nvPr>
            <p:ph idx="1"/>
          </p:nvPr>
        </p:nvSpPr>
        <p:spPr/>
        <p:txBody>
          <a:bodyPr/>
          <a:lstStyle/>
          <a:p>
            <a:pPr lvl="0">
              <a:lnSpc>
                <a:spcPct val="80000"/>
              </a:lnSpc>
            </a:pPr>
            <a:r>
              <a:rPr lang="en-US" sz="2600"/>
              <a:t>It did not have these color coded dNTPs but had to use radiolabelled dNTPs. </a:t>
            </a:r>
          </a:p>
          <a:p>
            <a:pPr lvl="0">
              <a:lnSpc>
                <a:spcPct val="80000"/>
              </a:lnSpc>
            </a:pPr>
            <a:r>
              <a:rPr lang="en-US" sz="2600"/>
              <a:t>In </a:t>
            </a:r>
            <a:r>
              <a:rPr lang="en-US" sz="2600" b="1"/>
              <a:t>Sanger sequencing</a:t>
            </a:r>
            <a:r>
              <a:rPr lang="en-US" sz="2600"/>
              <a:t>, the target DNA is copied many times, making fragments of different lengths. Fluorescent “chain terminator” nucleotides mark the ends of the fragments and allow the sequence to be determined.</a:t>
            </a:r>
          </a:p>
          <a:p>
            <a:pPr lvl="0">
              <a:lnSpc>
                <a:spcPct val="80000"/>
              </a:lnSpc>
            </a:pPr>
            <a:r>
              <a:rPr lang="en-US" sz="2600"/>
              <a:t>In the Human Genome Project, Sanger sequencing was used to determine the sequences of many relatively small fragments of human DNA. (These fragments weren't necessarily 900900900 bp or less, but researchers were able to "walk" along each fragment using multiple rounds of Sanger sequencing.) The fragments were aligned based on overlapping portions to assemble the sequences of larger regions of DNA and, eventually, entire chromosomes.</a:t>
            </a:r>
          </a:p>
        </p:txBody>
      </p:sp>
    </p:spTree>
    <p:extLst>
      <p:ext uri="{BB962C8B-B14F-4D97-AF65-F5344CB8AC3E}">
        <p14:creationId xmlns:p14="http://schemas.microsoft.com/office/powerpoint/2010/main" val="1699754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a:t>Next generation sequencing</a:t>
            </a:r>
          </a:p>
        </p:txBody>
      </p:sp>
      <p:sp>
        <p:nvSpPr>
          <p:cNvPr id="3" name="Content Placeholder 2"/>
          <p:cNvSpPr txBox="1">
            <a:spLocks noGrp="1"/>
          </p:cNvSpPr>
          <p:nvPr>
            <p:ph idx="1"/>
          </p:nvPr>
        </p:nvSpPr>
        <p:spPr/>
        <p:txBody>
          <a:bodyPr/>
          <a:lstStyle/>
          <a:p>
            <a:pPr lvl="0"/>
            <a:r>
              <a:rPr lang="en-US" b="1"/>
              <a:t>Next-generation sequencing</a:t>
            </a:r>
            <a:r>
              <a:rPr lang="en-US"/>
              <a:t> techniques are new, large-scale approaches that increase the speed and reduce the cost of DNA sequencing.</a:t>
            </a:r>
          </a:p>
          <a:p>
            <a:pPr lvl="0"/>
            <a:r>
              <a:rPr lang="en-US">
                <a:hlinkClick r:id="rId2"/>
              </a:rPr>
              <a:t>https://www.ebi.ac.uk/training/online/course/ebi-next-generation-sequencing-practical-course/what-next-generation-dna-sequencing/454-seque</a:t>
            </a:r>
            <a:endParaRPr lang="en-US"/>
          </a:p>
          <a:p>
            <a:pPr lvl="0"/>
            <a:endParaRPr lang="en-US"/>
          </a:p>
        </p:txBody>
      </p:sp>
    </p:spTree>
    <p:extLst>
      <p:ext uri="{BB962C8B-B14F-4D97-AF65-F5344CB8AC3E}">
        <p14:creationId xmlns:p14="http://schemas.microsoft.com/office/powerpoint/2010/main" val="34262624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endParaRPr lang="en-US"/>
          </a:p>
        </p:txBody>
      </p:sp>
      <p:sp>
        <p:nvSpPr>
          <p:cNvPr id="3" name="Content Placeholder 2"/>
          <p:cNvSpPr txBox="1">
            <a:spLocks noGrp="1"/>
          </p:cNvSpPr>
          <p:nvPr>
            <p:ph idx="1"/>
          </p:nvPr>
        </p:nvSpPr>
        <p:spPr/>
        <p:txBody>
          <a:bodyPr/>
          <a:lstStyle/>
          <a:p>
            <a:pPr lvl="0"/>
            <a:r>
              <a:rPr lang="en-US"/>
              <a:t>Huge amount of data now available, need algorithms to make sense of it. </a:t>
            </a:r>
          </a:p>
          <a:p>
            <a:pPr lvl="0"/>
            <a:r>
              <a:rPr lang="en-US"/>
              <a:t>Next up: sequence comparison using dynamic programming.</a:t>
            </a:r>
          </a:p>
          <a:p>
            <a:pPr lvl="0"/>
            <a:endParaRPr lang="en-US"/>
          </a:p>
        </p:txBody>
      </p:sp>
    </p:spTree>
    <p:extLst>
      <p:ext uri="{BB962C8B-B14F-4D97-AF65-F5344CB8AC3E}">
        <p14:creationId xmlns:p14="http://schemas.microsoft.com/office/powerpoint/2010/main" val="41311620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noGrp="1"/>
          </p:cNvSpPr>
          <p:nvPr>
            <p:ph type="title"/>
          </p:nvPr>
        </p:nvSpPr>
        <p:spPr/>
        <p:txBody>
          <a:bodyPr/>
          <a:lstStyle/>
          <a:p>
            <a:pPr lvl="0"/>
            <a:r>
              <a:rPr lang="en-US"/>
              <a:t>Triplet code/ mRNA to Protein code</a:t>
            </a:r>
          </a:p>
        </p:txBody>
      </p:sp>
      <p:pic>
        <p:nvPicPr>
          <p:cNvPr id="5" name="Content Placeholder 4"/>
          <p:cNvPicPr>
            <a:picLocks noGrp="1" noChangeAspect="1"/>
          </p:cNvPicPr>
          <p:nvPr>
            <p:ph idx="1"/>
          </p:nvPr>
        </p:nvPicPr>
        <p:blipFill>
          <a:blip r:embed="rId2"/>
          <a:stretch>
            <a:fillRect/>
          </a:stretch>
        </p:blipFill>
        <p:spPr>
          <a:xfrm>
            <a:off x="3479040" y="1825625"/>
            <a:ext cx="5233920" cy="4351338"/>
          </a:xfrm>
          <a:prstGeom prst="rect">
            <a:avLst/>
          </a:prstGeom>
        </p:spPr>
      </p:pic>
    </p:spTree>
    <p:extLst>
      <p:ext uri="{BB962C8B-B14F-4D97-AF65-F5344CB8AC3E}">
        <p14:creationId xmlns:p14="http://schemas.microsoft.com/office/powerpoint/2010/main" val="28921896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a:t>Example and activity</a:t>
            </a:r>
          </a:p>
        </p:txBody>
      </p:sp>
      <p:sp>
        <p:nvSpPr>
          <p:cNvPr id="3" name="Content Placeholder 2"/>
          <p:cNvSpPr txBox="1">
            <a:spLocks noGrp="1"/>
          </p:cNvSpPr>
          <p:nvPr>
            <p:ph idx="1"/>
          </p:nvPr>
        </p:nvSpPr>
        <p:spPr/>
        <p:txBody>
          <a:bodyPr/>
          <a:lstStyle/>
          <a:p>
            <a:pPr lvl="0"/>
            <a:r>
              <a:rPr lang="en-US"/>
              <a:t>Incorporation of ddNTPs will stop the extension reaction.</a:t>
            </a:r>
          </a:p>
          <a:p>
            <a:pPr lvl="0"/>
            <a:r>
              <a:rPr lang="en-US"/>
              <a:t>AAGTCGATCGTGAGAGCTA</a:t>
            </a:r>
          </a:p>
        </p:txBody>
      </p:sp>
      <p:sp>
        <p:nvSpPr>
          <p:cNvPr id="4" name="TextBox 3"/>
          <p:cNvSpPr txBox="1"/>
          <p:nvPr/>
        </p:nvSpPr>
        <p:spPr>
          <a:xfrm>
            <a:off x="1159102" y="3013652"/>
            <a:ext cx="2614882" cy="2308320"/>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85E90B"/>
                </a:solidFill>
                <a:uFillTx/>
                <a:latin typeface="Calibri"/>
              </a:rPr>
              <a:t>A</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Calibri"/>
              </a:rPr>
              <a:t>A</a:t>
            </a:r>
            <a:r>
              <a:rPr lang="en-US" sz="1800" b="0" i="0" u="none" strike="noStrike" kern="1200" cap="none" spc="0" baseline="0">
                <a:solidFill>
                  <a:srgbClr val="85E90B"/>
                </a:solidFill>
                <a:uFillTx/>
                <a:latin typeface="Calibri"/>
              </a:rPr>
              <a:t>A</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Calibri"/>
              </a:rPr>
              <a:t>AAGTCG</a:t>
            </a:r>
            <a:r>
              <a:rPr lang="en-US" sz="1800" b="0" i="0" u="none" strike="noStrike" kern="1200" cap="none" spc="0" baseline="0">
                <a:solidFill>
                  <a:srgbClr val="85E90B"/>
                </a:solidFill>
                <a:uFillTx/>
                <a:latin typeface="Calibri"/>
              </a:rPr>
              <a:t>A</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Calibri"/>
              </a:rPr>
              <a:t>AAGTCGATCGTG</a:t>
            </a:r>
            <a:r>
              <a:rPr lang="en-US" sz="1800" b="0" i="0" u="none" strike="noStrike" kern="1200" cap="none" spc="0" baseline="0">
                <a:solidFill>
                  <a:srgbClr val="85E90B"/>
                </a:solidFill>
                <a:uFillTx/>
                <a:latin typeface="Calibri"/>
              </a:rPr>
              <a:t>A</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Calibri"/>
              </a:rPr>
              <a:t>AAGTCGATCGTGAG</a:t>
            </a:r>
            <a:r>
              <a:rPr lang="en-US" sz="1800" b="0" i="0" u="none" strike="noStrike" kern="1200" cap="none" spc="0" baseline="0">
                <a:solidFill>
                  <a:srgbClr val="85E90B"/>
                </a:solidFill>
                <a:uFillTx/>
                <a:latin typeface="Calibri"/>
              </a:rPr>
              <a:t>A</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Calibri"/>
              </a:rPr>
              <a:t>AAGTCGATCGTGAGAGCT</a:t>
            </a:r>
            <a:r>
              <a:rPr lang="en-US" sz="1800" b="0" i="0" u="none" strike="noStrike" kern="1200" cap="none" spc="0" baseline="0">
                <a:solidFill>
                  <a:srgbClr val="85E90B"/>
                </a:solidFill>
                <a:uFillTx/>
                <a:latin typeface="Calibri"/>
              </a:rPr>
              <a:t>A</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21838559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a:t>Activity</a:t>
            </a:r>
          </a:p>
        </p:txBody>
      </p:sp>
      <p:sp>
        <p:nvSpPr>
          <p:cNvPr id="3" name="Content Placeholder 2"/>
          <p:cNvSpPr txBox="1">
            <a:spLocks noGrp="1"/>
          </p:cNvSpPr>
          <p:nvPr>
            <p:ph idx="1"/>
          </p:nvPr>
        </p:nvSpPr>
        <p:spPr/>
        <p:txBody>
          <a:bodyPr/>
          <a:lstStyle/>
          <a:p>
            <a:pPr lvl="0"/>
            <a:r>
              <a:rPr lang="en-US"/>
              <a:t>Incorporation of ddNTPs will stop the extension reaction.</a:t>
            </a:r>
          </a:p>
          <a:p>
            <a:pPr lvl="0"/>
            <a:r>
              <a:rPr lang="en-US"/>
              <a:t>AAGTCGATCGTGAGAGCTA</a:t>
            </a:r>
          </a:p>
          <a:p>
            <a:pPr lvl="0"/>
            <a:endParaRPr lang="en-US"/>
          </a:p>
          <a:p>
            <a:pPr lvl="0"/>
            <a:endParaRPr lang="en-US"/>
          </a:p>
          <a:p>
            <a:pPr lvl="0"/>
            <a:endParaRPr lang="en-US"/>
          </a:p>
          <a:p>
            <a:pPr lvl="0"/>
            <a:endParaRPr lang="en-US"/>
          </a:p>
          <a:p>
            <a:pPr lvl="0"/>
            <a:endParaRPr lang="en-US"/>
          </a:p>
          <a:p>
            <a:pPr lvl="0"/>
            <a:r>
              <a:rPr lang="en-US"/>
              <a:t>Now write down the length of each of the extended sequences above</a:t>
            </a:r>
          </a:p>
          <a:p>
            <a:pPr lvl="0"/>
            <a:endParaRPr lang="en-US"/>
          </a:p>
        </p:txBody>
      </p:sp>
      <p:sp>
        <p:nvSpPr>
          <p:cNvPr id="4" name="TextBox 3"/>
          <p:cNvSpPr txBox="1"/>
          <p:nvPr/>
        </p:nvSpPr>
        <p:spPr>
          <a:xfrm>
            <a:off x="1159102" y="3013652"/>
            <a:ext cx="2614882" cy="2308320"/>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85E90B"/>
                </a:solidFill>
                <a:uFillTx/>
                <a:latin typeface="Calibri"/>
              </a:rPr>
              <a:t>A</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Calibri"/>
              </a:rPr>
              <a:t>A</a:t>
            </a:r>
            <a:r>
              <a:rPr lang="en-US" sz="1800" b="0" i="0" u="none" strike="noStrike" kern="1200" cap="none" spc="0" baseline="0">
                <a:solidFill>
                  <a:srgbClr val="85E90B"/>
                </a:solidFill>
                <a:uFillTx/>
                <a:latin typeface="Calibri"/>
              </a:rPr>
              <a:t>A</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Calibri"/>
              </a:rPr>
              <a:t>AAGTCG</a:t>
            </a:r>
            <a:r>
              <a:rPr lang="en-US" sz="1800" b="0" i="0" u="none" strike="noStrike" kern="1200" cap="none" spc="0" baseline="0">
                <a:solidFill>
                  <a:srgbClr val="85E90B"/>
                </a:solidFill>
                <a:uFillTx/>
                <a:latin typeface="Calibri"/>
              </a:rPr>
              <a:t>A</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Calibri"/>
              </a:rPr>
              <a:t>AAGTCGATCGTG</a:t>
            </a:r>
            <a:r>
              <a:rPr lang="en-US" sz="1800" b="0" i="0" u="none" strike="noStrike" kern="1200" cap="none" spc="0" baseline="0">
                <a:solidFill>
                  <a:srgbClr val="85E90B"/>
                </a:solidFill>
                <a:uFillTx/>
                <a:latin typeface="Calibri"/>
              </a:rPr>
              <a:t>A</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Calibri"/>
              </a:rPr>
              <a:t>AAGTCGATCGTGAG</a:t>
            </a:r>
            <a:r>
              <a:rPr lang="en-US" sz="1800" b="0" i="0" u="none" strike="noStrike" kern="1200" cap="none" spc="0" baseline="0">
                <a:solidFill>
                  <a:srgbClr val="85E90B"/>
                </a:solidFill>
                <a:uFillTx/>
                <a:latin typeface="Calibri"/>
              </a:rPr>
              <a:t>A</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Calibri"/>
              </a:rPr>
              <a:t>AAGTCGATCGTGAGAGCT</a:t>
            </a:r>
            <a:r>
              <a:rPr lang="en-US" sz="1800" b="0" i="0" u="none" strike="noStrike" kern="1200" cap="none" spc="0" baseline="0">
                <a:solidFill>
                  <a:srgbClr val="85E90B"/>
                </a:solidFill>
                <a:uFillTx/>
                <a:latin typeface="Calibri"/>
              </a:rPr>
              <a:t>A</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5" name="TextBox 4"/>
          <p:cNvSpPr txBox="1"/>
          <p:nvPr/>
        </p:nvSpPr>
        <p:spPr>
          <a:xfrm>
            <a:off x="3773984" y="3013652"/>
            <a:ext cx="2263057" cy="2308320"/>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Calibri"/>
              </a:rPr>
              <a:t>AAG</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Calibri"/>
              </a:rPr>
              <a:t>AAGTCG</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Calibri"/>
              </a:rPr>
              <a:t>AAGTCGATCG</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Calibri"/>
              </a:rPr>
              <a:t>AAGTCGATCGTG</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Calibri"/>
              </a:rPr>
              <a:t>AAGTCGATCGTGAG</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Calibri"/>
              </a:rPr>
              <a:t>AAGTCGATCGTGAGAG</a:t>
            </a:r>
            <a:endParaRPr lang="en-US" sz="1800" b="0" i="0" u="none" strike="noStrike" kern="1200" cap="none" spc="0" baseline="0">
              <a:solidFill>
                <a:srgbClr val="85E90B"/>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6" name="TextBox 5"/>
          <p:cNvSpPr txBox="1"/>
          <p:nvPr/>
        </p:nvSpPr>
        <p:spPr>
          <a:xfrm>
            <a:off x="6244583" y="3013652"/>
            <a:ext cx="2386483" cy="1477332"/>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Calibri"/>
              </a:rPr>
              <a:t>AAGT</a:t>
            </a:r>
            <a:r>
              <a:rPr lang="en-US" sz="1800" b="0" i="0" u="none" strike="noStrike" kern="1200" cap="none" spc="0" baseline="0">
                <a:solidFill>
                  <a:srgbClr val="0070C0"/>
                </a:solidFill>
                <a:uFillTx/>
                <a:latin typeface="Calibri"/>
              </a:rPr>
              <a:t>C</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Calibri"/>
              </a:rPr>
              <a:t>AAGTCGAT</a:t>
            </a:r>
            <a:r>
              <a:rPr lang="en-US" sz="1800" b="0" i="0" u="none" strike="noStrike" kern="1200" cap="none" spc="0" baseline="0">
                <a:solidFill>
                  <a:srgbClr val="0070C0"/>
                </a:solidFill>
                <a:uFillTx/>
                <a:latin typeface="Calibri"/>
              </a:rPr>
              <a:t>C</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Calibri"/>
              </a:rPr>
              <a:t>AAGTCGATCGTGAGAG</a:t>
            </a:r>
            <a:r>
              <a:rPr lang="en-US" sz="1800" b="0" i="0" u="none" strike="noStrike" kern="1200" cap="none" spc="0" baseline="0">
                <a:solidFill>
                  <a:srgbClr val="0070C0"/>
                </a:solidFill>
                <a:uFillTx/>
                <a:latin typeface="Calibri"/>
              </a:rPr>
              <a:t>C</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7" name="TextBox 6"/>
          <p:cNvSpPr txBox="1"/>
          <p:nvPr/>
        </p:nvSpPr>
        <p:spPr>
          <a:xfrm>
            <a:off x="8799188" y="3013652"/>
            <a:ext cx="2499850" cy="2031321"/>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Calibri"/>
              </a:rPr>
              <a:t>AAG</a:t>
            </a:r>
            <a:r>
              <a:rPr lang="en-US" sz="1800" b="0" i="0" u="none" strike="noStrike" kern="1200" cap="none" spc="0" baseline="0">
                <a:solidFill>
                  <a:srgbClr val="FF0000"/>
                </a:solidFill>
                <a:uFillTx/>
                <a:latin typeface="Calibri"/>
              </a:rPr>
              <a:t>T</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Calibri"/>
              </a:rPr>
              <a:t>AAGTCGA</a:t>
            </a:r>
            <a:r>
              <a:rPr lang="en-US" sz="1800" b="0" i="0" u="none" strike="noStrike" kern="1200" cap="none" spc="0" baseline="0">
                <a:solidFill>
                  <a:srgbClr val="FF0000"/>
                </a:solidFill>
                <a:uFillTx/>
                <a:latin typeface="Calibri"/>
              </a:rPr>
              <a:t>T</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Calibri"/>
              </a:rPr>
              <a:t>AAGTCGATCG</a:t>
            </a:r>
            <a:r>
              <a:rPr lang="en-US" sz="1800" b="0" i="0" u="none" strike="noStrike" kern="1200" cap="none" spc="0" baseline="0">
                <a:solidFill>
                  <a:srgbClr val="FF0000"/>
                </a:solidFill>
                <a:uFillTx/>
                <a:latin typeface="Calibri"/>
              </a:rPr>
              <a:t>T</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Calibri"/>
              </a:rPr>
              <a:t>AAGTCGATCGTGAGAGC</a:t>
            </a:r>
            <a:r>
              <a:rPr lang="en-US" sz="1800" b="0" i="0" u="none" strike="noStrike" kern="1200" cap="none" spc="0" baseline="0">
                <a:solidFill>
                  <a:srgbClr val="FF0000"/>
                </a:solidFill>
                <a:uFillTx/>
                <a:latin typeface="Calibri"/>
              </a:rPr>
              <a:t>T</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33740180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a:t>Activity</a:t>
            </a:r>
          </a:p>
        </p:txBody>
      </p:sp>
      <p:sp>
        <p:nvSpPr>
          <p:cNvPr id="3" name="Content Placeholder 2"/>
          <p:cNvSpPr txBox="1">
            <a:spLocks noGrp="1"/>
          </p:cNvSpPr>
          <p:nvPr>
            <p:ph idx="1"/>
          </p:nvPr>
        </p:nvSpPr>
        <p:spPr/>
        <p:txBody>
          <a:bodyPr/>
          <a:lstStyle/>
          <a:p>
            <a:pPr lvl="0"/>
            <a:r>
              <a:rPr lang="en-US"/>
              <a:t>Incorporation of ddNTPs will stop the extension reaction.</a:t>
            </a:r>
          </a:p>
          <a:p>
            <a:pPr lvl="0"/>
            <a:r>
              <a:rPr lang="en-US"/>
              <a:t>AAGTCGATCGTGAGAGCTA</a:t>
            </a:r>
          </a:p>
          <a:p>
            <a:pPr lvl="0"/>
            <a:endParaRPr lang="en-US"/>
          </a:p>
          <a:p>
            <a:pPr lvl="0"/>
            <a:endParaRPr lang="en-US"/>
          </a:p>
          <a:p>
            <a:pPr lvl="0"/>
            <a:endParaRPr lang="en-US"/>
          </a:p>
          <a:p>
            <a:pPr lvl="0"/>
            <a:endParaRPr lang="en-US"/>
          </a:p>
          <a:p>
            <a:pPr lvl="0"/>
            <a:endParaRPr lang="en-US"/>
          </a:p>
          <a:p>
            <a:pPr lvl="0"/>
            <a:r>
              <a:rPr lang="en-US"/>
              <a:t>Now write down the length of each of the extended sequences above</a:t>
            </a:r>
          </a:p>
          <a:p>
            <a:pPr lvl="0"/>
            <a:endParaRPr lang="en-US"/>
          </a:p>
        </p:txBody>
      </p:sp>
      <p:sp>
        <p:nvSpPr>
          <p:cNvPr id="4" name="TextBox 3"/>
          <p:cNvSpPr txBox="1"/>
          <p:nvPr/>
        </p:nvSpPr>
        <p:spPr>
          <a:xfrm>
            <a:off x="1159102" y="3013652"/>
            <a:ext cx="2954654" cy="2308320"/>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85E90B"/>
                </a:solidFill>
                <a:uFillTx/>
                <a:latin typeface="Calibri"/>
              </a:rPr>
              <a:t>A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Calibri"/>
              </a:rPr>
              <a:t>A</a:t>
            </a:r>
            <a:r>
              <a:rPr lang="en-US" sz="1800" b="0" i="0" u="none" strike="noStrike" kern="1200" cap="none" spc="0" baseline="0">
                <a:solidFill>
                  <a:srgbClr val="85E90B"/>
                </a:solidFill>
                <a:uFillTx/>
                <a:latin typeface="Calibri"/>
              </a:rPr>
              <a:t>A</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Calibri"/>
              </a:rPr>
              <a:t>AAGTCG</a:t>
            </a:r>
            <a:r>
              <a:rPr lang="en-US" sz="1800" b="0" i="0" u="none" strike="noStrike" kern="1200" cap="none" spc="0" baseline="0">
                <a:solidFill>
                  <a:srgbClr val="85E90B"/>
                </a:solidFill>
                <a:uFillTx/>
                <a:latin typeface="Calibri"/>
              </a:rPr>
              <a:t>A</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Calibri"/>
              </a:rPr>
              <a:t>AAGTCGATCGTG</a:t>
            </a:r>
            <a:r>
              <a:rPr lang="en-US" sz="1800" b="0" i="0" u="none" strike="noStrike" kern="1200" cap="none" spc="0" baseline="0">
                <a:solidFill>
                  <a:srgbClr val="85E90B"/>
                </a:solidFill>
                <a:uFillTx/>
                <a:latin typeface="Calibri"/>
              </a:rPr>
              <a:t>A</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Calibri"/>
              </a:rPr>
              <a:t>AAGTCGATCGTGAG</a:t>
            </a:r>
            <a:r>
              <a:rPr lang="en-US" sz="1800" b="0" i="0" u="none" strike="noStrike" kern="1200" cap="none" spc="0" baseline="0">
                <a:solidFill>
                  <a:srgbClr val="85E90B"/>
                </a:solidFill>
                <a:uFillTx/>
                <a:latin typeface="Calibri"/>
              </a:rPr>
              <a:t>A</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Calibri"/>
              </a:rPr>
              <a:t>AAGTCGATCGTGAGAGCT</a:t>
            </a:r>
            <a:r>
              <a:rPr lang="en-US" sz="1800" b="0" i="0" u="none" strike="noStrike" kern="1200" cap="none" spc="0" baseline="0">
                <a:solidFill>
                  <a:srgbClr val="85E90B"/>
                </a:solidFill>
                <a:uFillTx/>
                <a:latin typeface="Calibri"/>
              </a:rPr>
              <a:t>A</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5" name="TextBox 4"/>
          <p:cNvSpPr txBox="1"/>
          <p:nvPr/>
        </p:nvSpPr>
        <p:spPr>
          <a:xfrm>
            <a:off x="3773984" y="3013652"/>
            <a:ext cx="2263057" cy="2308320"/>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Calibri"/>
              </a:rPr>
              <a:t>AAG</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Calibri"/>
              </a:rPr>
              <a:t>AAGTCG</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Calibri"/>
              </a:rPr>
              <a:t>AAGTCGATCG</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Calibri"/>
              </a:rPr>
              <a:t>AAGTCGATCGTG</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Calibri"/>
              </a:rPr>
              <a:t>AAGTCGATCGTGAG</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Calibri"/>
              </a:rPr>
              <a:t>AAGTCGATCGTGAGAG</a:t>
            </a:r>
            <a:endParaRPr lang="en-US" sz="1800" b="0" i="0" u="none" strike="noStrike" kern="1200" cap="none" spc="0" baseline="0">
              <a:solidFill>
                <a:srgbClr val="85E90B"/>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6" name="TextBox 5"/>
          <p:cNvSpPr txBox="1"/>
          <p:nvPr/>
        </p:nvSpPr>
        <p:spPr>
          <a:xfrm>
            <a:off x="6244583" y="3013652"/>
            <a:ext cx="2386483" cy="1477332"/>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Calibri"/>
              </a:rPr>
              <a:t>AAGT</a:t>
            </a:r>
            <a:r>
              <a:rPr lang="en-US" sz="1800" b="0" i="0" u="none" strike="noStrike" kern="1200" cap="none" spc="0" baseline="0">
                <a:solidFill>
                  <a:srgbClr val="0070C0"/>
                </a:solidFill>
                <a:uFillTx/>
                <a:latin typeface="Calibri"/>
              </a:rPr>
              <a:t>C</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Calibri"/>
              </a:rPr>
              <a:t>AAGTCGAT</a:t>
            </a:r>
            <a:r>
              <a:rPr lang="en-US" sz="1800" b="0" i="0" u="none" strike="noStrike" kern="1200" cap="none" spc="0" baseline="0">
                <a:solidFill>
                  <a:srgbClr val="0070C0"/>
                </a:solidFill>
                <a:uFillTx/>
                <a:latin typeface="Calibri"/>
              </a:rPr>
              <a:t>C</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Calibri"/>
              </a:rPr>
              <a:t>AAGTCGATCGTGAGAG</a:t>
            </a:r>
            <a:r>
              <a:rPr lang="en-US" sz="1800" b="0" i="0" u="none" strike="noStrike" kern="1200" cap="none" spc="0" baseline="0">
                <a:solidFill>
                  <a:srgbClr val="0070C0"/>
                </a:solidFill>
                <a:uFillTx/>
                <a:latin typeface="Calibri"/>
              </a:rPr>
              <a:t>C</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7" name="TextBox 6"/>
          <p:cNvSpPr txBox="1"/>
          <p:nvPr/>
        </p:nvSpPr>
        <p:spPr>
          <a:xfrm>
            <a:off x="8799188" y="3013652"/>
            <a:ext cx="2499850" cy="2031321"/>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Calibri"/>
              </a:rPr>
              <a:t>AAG</a:t>
            </a:r>
            <a:r>
              <a:rPr lang="en-US" sz="1800" b="0" i="0" u="none" strike="noStrike" kern="1200" cap="none" spc="0" baseline="0">
                <a:solidFill>
                  <a:srgbClr val="FF0000"/>
                </a:solidFill>
                <a:uFillTx/>
                <a:latin typeface="Calibri"/>
              </a:rPr>
              <a:t>T</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Calibri"/>
              </a:rPr>
              <a:t>AAGTCGA</a:t>
            </a:r>
            <a:r>
              <a:rPr lang="en-US" sz="1800" b="0" i="0" u="none" strike="noStrike" kern="1200" cap="none" spc="0" baseline="0">
                <a:solidFill>
                  <a:srgbClr val="FF0000"/>
                </a:solidFill>
                <a:uFillTx/>
                <a:latin typeface="Calibri"/>
              </a:rPr>
              <a:t>T</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Calibri"/>
              </a:rPr>
              <a:t>AAGTCGATCG</a:t>
            </a:r>
            <a:r>
              <a:rPr lang="en-US" sz="1800" b="0" i="0" u="none" strike="noStrike" kern="1200" cap="none" spc="0" baseline="0">
                <a:solidFill>
                  <a:srgbClr val="FF0000"/>
                </a:solidFill>
                <a:uFillTx/>
                <a:latin typeface="Calibri"/>
              </a:rPr>
              <a:t>T</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Calibri"/>
              </a:rPr>
              <a:t>AAGTCGATCGTGAGAGC</a:t>
            </a:r>
            <a:r>
              <a:rPr lang="en-US" sz="1800" b="0" i="0" u="none" strike="noStrike" kern="1200" cap="none" spc="0" baseline="0">
                <a:solidFill>
                  <a:srgbClr val="FF0000"/>
                </a:solidFill>
                <a:uFillTx/>
                <a:latin typeface="Calibri"/>
              </a:rPr>
              <a:t>T</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11598445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3">
            <a:extLst>
              <a:ext uri="{FF2B5EF4-FFF2-40B4-BE49-F238E27FC236}">
                <a16:creationId xmlns:a16="http://schemas.microsoft.com/office/drawing/2014/main" id="{00000000-0000-0000-0000-000000000000}"/>
              </a:ext>
            </a:extLst>
          </p:cNvPr>
          <p:cNvPicPr>
            <a:picLocks noGrp="1" noChangeAspect="1"/>
          </p:cNvPicPr>
          <p:nvPr>
            <p:ph idx="1"/>
          </p:nvPr>
        </p:nvPicPr>
        <p:blipFill>
          <a:blip r:embed="rId2"/>
          <a:stretch>
            <a:fillRect/>
          </a:stretch>
        </p:blipFill>
        <p:spPr>
          <a:xfrm>
            <a:off x="4754121" y="604601"/>
            <a:ext cx="3436845" cy="5572353"/>
          </a:xfrm>
        </p:spPr>
      </p:pic>
    </p:spTree>
    <p:extLst>
      <p:ext uri="{BB962C8B-B14F-4D97-AF65-F5344CB8AC3E}">
        <p14:creationId xmlns:p14="http://schemas.microsoft.com/office/powerpoint/2010/main" val="1564815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dirty="0"/>
              <a:t>Activity- Translate to proteins</a:t>
            </a:r>
          </a:p>
        </p:txBody>
      </p:sp>
      <p:sp>
        <p:nvSpPr>
          <p:cNvPr id="3" name="Content Placeholder 2"/>
          <p:cNvSpPr txBox="1">
            <a:spLocks noGrp="1"/>
          </p:cNvSpPr>
          <p:nvPr>
            <p:ph idx="1"/>
          </p:nvPr>
        </p:nvSpPr>
        <p:spPr/>
        <p:txBody>
          <a:bodyPr/>
          <a:lstStyle/>
          <a:p>
            <a:pPr lvl="0"/>
            <a:r>
              <a:rPr lang="en-US" dirty="0"/>
              <a:t>TGG CCA TGC GCA AGC TGG TGC GCT CAG</a:t>
            </a:r>
          </a:p>
          <a:p>
            <a:pPr lvl="0"/>
            <a:endParaRPr lang="en-US" dirty="0"/>
          </a:p>
          <a:p>
            <a:pPr lvl="0"/>
            <a:endParaRPr lang="en-US" dirty="0"/>
          </a:p>
          <a:p>
            <a:pPr lvl="0"/>
            <a:endParaRPr lang="en-US" dirty="0"/>
          </a:p>
          <a:p>
            <a:pPr lvl="0"/>
            <a:r>
              <a:rPr lang="en-US" dirty="0"/>
              <a:t>TGG CCA TGC GCA ACC TGG TGC GCT CAG</a:t>
            </a:r>
          </a:p>
        </p:txBody>
      </p:sp>
      <p:sp>
        <p:nvSpPr>
          <p:cNvPr id="4" name="Oval 3"/>
          <p:cNvSpPr/>
          <p:nvPr/>
        </p:nvSpPr>
        <p:spPr>
          <a:xfrm>
            <a:off x="4039736" y="1690689"/>
            <a:ext cx="327547" cy="2840373"/>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noFill/>
          <a:ln w="28575" cap="flat">
            <a:solidFill>
              <a:srgbClr val="FF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a typeface=""/>
              <a:cs typeface=""/>
            </a:endParaRPr>
          </a:p>
        </p:txBody>
      </p:sp>
    </p:spTree>
    <p:extLst>
      <p:ext uri="{BB962C8B-B14F-4D97-AF65-F5344CB8AC3E}">
        <p14:creationId xmlns:p14="http://schemas.microsoft.com/office/powerpoint/2010/main" val="9946738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a:t>Speed and Precision of DNA replication</a:t>
            </a:r>
          </a:p>
        </p:txBody>
      </p:sp>
      <p:sp>
        <p:nvSpPr>
          <p:cNvPr id="3" name="Content Placeholder 2"/>
          <p:cNvSpPr txBox="1">
            <a:spLocks noGrp="1"/>
          </p:cNvSpPr>
          <p:nvPr>
            <p:ph idx="1"/>
          </p:nvPr>
        </p:nvSpPr>
        <p:spPr/>
        <p:txBody>
          <a:bodyPr/>
          <a:lstStyle/>
          <a:p>
            <a:pPr lvl="0"/>
            <a:r>
              <a:rPr lang="en-US"/>
              <a:t>Polymerase 700 bp per sec</a:t>
            </a:r>
          </a:p>
          <a:p>
            <a:pPr lvl="0"/>
            <a:r>
              <a:rPr lang="en-US"/>
              <a:t>Errors 1 in 10^7 nucleotides</a:t>
            </a:r>
          </a:p>
          <a:p>
            <a:pPr lvl="0"/>
            <a:r>
              <a:rPr lang="en-US"/>
              <a:t>With proof-reading 1 in 10^9 nucleotides</a:t>
            </a:r>
          </a:p>
        </p:txBody>
      </p:sp>
    </p:spTree>
    <p:extLst>
      <p:ext uri="{BB962C8B-B14F-4D97-AF65-F5344CB8AC3E}">
        <p14:creationId xmlns:p14="http://schemas.microsoft.com/office/powerpoint/2010/main" val="7005132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Frame-shift mutation</a:t>
            </a:r>
            <a:endParaRPr lang="en-US" dirty="0"/>
          </a:p>
        </p:txBody>
      </p:sp>
      <p:pic>
        <p:nvPicPr>
          <p:cNvPr id="1026" name="Picture 2" descr="Frameshift Mutation — Definition &amp; Examples - Expii"/>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19728" b="61496"/>
          <a:stretch/>
        </p:blipFill>
        <p:spPr bwMode="auto">
          <a:xfrm>
            <a:off x="1384852" y="1540564"/>
            <a:ext cx="7199243" cy="101379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Frameshift Mutation — Definition &amp; Examples - Expii"/>
          <p:cNvPicPr>
            <a:picLocks noChangeAspect="1" noChangeArrowheads="1"/>
          </p:cNvPicPr>
          <p:nvPr/>
        </p:nvPicPr>
        <p:blipFill rotWithShape="1">
          <a:blip r:embed="rId2">
            <a:extLst>
              <a:ext uri="{28A0092B-C50C-407E-A947-70E740481C1C}">
                <a14:useLocalDpi xmlns:a14="http://schemas.microsoft.com/office/drawing/2010/main" val="0"/>
              </a:ext>
            </a:extLst>
          </a:blip>
          <a:srcRect t="49671" b="28547"/>
          <a:stretch/>
        </p:blipFill>
        <p:spPr bwMode="auto">
          <a:xfrm>
            <a:off x="1384852" y="3429000"/>
            <a:ext cx="7199243" cy="11761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66780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Frame-shift mutation</a:t>
            </a:r>
            <a:endParaRPr lang="en-US" dirty="0"/>
          </a:p>
        </p:txBody>
      </p:sp>
      <p:pic>
        <p:nvPicPr>
          <p:cNvPr id="1026" name="Picture 2" descr="Frameshift Mutation — Definition &amp; Examples - Expii"/>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19728"/>
          <a:stretch/>
        </p:blipFill>
        <p:spPr bwMode="auto">
          <a:xfrm>
            <a:off x="1384852" y="1540564"/>
            <a:ext cx="7199243" cy="43342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35590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a:t>Genbank</a:t>
            </a:r>
          </a:p>
        </p:txBody>
      </p:sp>
      <p:pic>
        <p:nvPicPr>
          <p:cNvPr id="3" name="Content Placeholder 3">
            <a:extLst>
              <a:ext uri="{FF2B5EF4-FFF2-40B4-BE49-F238E27FC236}">
                <a16:creationId xmlns:a16="http://schemas.microsoft.com/office/drawing/2014/main" id="{00000000-0000-0000-0000-000000000000}"/>
              </a:ext>
            </a:extLst>
          </p:cNvPr>
          <p:cNvPicPr>
            <a:picLocks noGrp="1" noChangeAspect="1"/>
          </p:cNvPicPr>
          <p:nvPr>
            <p:ph idx="1"/>
          </p:nvPr>
        </p:nvPicPr>
        <p:blipFill>
          <a:blip r:embed="rId2"/>
          <a:srcRect/>
          <a:stretch>
            <a:fillRect/>
          </a:stretch>
        </p:blipFill>
        <p:spPr>
          <a:xfrm>
            <a:off x="4726542" y="1365162"/>
            <a:ext cx="5834128" cy="5074279"/>
          </a:xfrm>
        </p:spPr>
      </p:pic>
      <p:sp>
        <p:nvSpPr>
          <p:cNvPr id="4" name="Rectangle 4"/>
          <p:cNvSpPr/>
          <p:nvPr/>
        </p:nvSpPr>
        <p:spPr>
          <a:xfrm>
            <a:off x="375132" y="2321396"/>
            <a:ext cx="4873514" cy="369335"/>
          </a:xfrm>
          <a:prstGeom prst="rect">
            <a:avLst/>
          </a:prstGeom>
          <a:noFill/>
          <a:ln cap="flat">
            <a:noFill/>
            <a:prstDash val="solid"/>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Calibri"/>
              </a:rPr>
              <a:t>https://www.ncbi.nlm.nih.gov/genbank/statistics/</a:t>
            </a:r>
          </a:p>
        </p:txBody>
      </p:sp>
      <p:sp>
        <p:nvSpPr>
          <p:cNvPr id="5" name="Rectangle 5"/>
          <p:cNvSpPr/>
          <p:nvPr/>
        </p:nvSpPr>
        <p:spPr>
          <a:xfrm>
            <a:off x="375132" y="2859758"/>
            <a:ext cx="4493087" cy="923333"/>
          </a:xfrm>
          <a:prstGeom prst="rect">
            <a:avLst/>
          </a:prstGeom>
          <a:noFill/>
          <a:ln cap="flat">
            <a:noFill/>
            <a:prstDash val="solid"/>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GillSans"/>
              </a:rPr>
              <a:t>First genome sequenced in 1995</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GillSans"/>
              </a:rPr>
              <a:t>(the bacteria </a:t>
            </a:r>
            <a:r>
              <a:rPr lang="en-US" sz="1800" b="0" i="1" u="none" strike="noStrike" kern="1200" cap="none" spc="0" baseline="0">
                <a:solidFill>
                  <a:srgbClr val="000000"/>
                </a:solidFill>
                <a:uFillTx/>
                <a:latin typeface="GillSans-Italic"/>
              </a:rPr>
              <a:t>H. influenzae </a:t>
            </a:r>
            <a:r>
              <a:rPr lang="en-US" sz="1800" b="0" i="0" u="none" strike="noStrike" kern="1200" cap="none" spc="0" baseline="0">
                <a:solidFill>
                  <a:srgbClr val="000000"/>
                </a:solidFill>
                <a:uFillTx/>
                <a:latin typeface="GillSans"/>
              </a:rPr>
              <a:t>with a</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GillSans"/>
              </a:rPr>
              <a:t>genome of 1,830,140 letters).</a:t>
            </a:r>
            <a:endParaRPr lang="en-US" sz="18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16014869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BI tools</a:t>
            </a:r>
            <a:endParaRPr lang="en-US" dirty="0"/>
          </a:p>
        </p:txBody>
      </p:sp>
      <p:sp>
        <p:nvSpPr>
          <p:cNvPr id="3" name="Content Placeholder 2"/>
          <p:cNvSpPr>
            <a:spLocks noGrp="1"/>
          </p:cNvSpPr>
          <p:nvPr>
            <p:ph idx="1"/>
          </p:nvPr>
        </p:nvSpPr>
        <p:spPr/>
        <p:txBody>
          <a:bodyPr/>
          <a:lstStyle/>
          <a:p>
            <a:r>
              <a:rPr lang="en-US" dirty="0" smtClean="0"/>
              <a:t>NCBI database</a:t>
            </a:r>
          </a:p>
          <a:p>
            <a:r>
              <a:rPr lang="en-US" dirty="0" err="1" smtClean="0"/>
              <a:t>Uniprot</a:t>
            </a:r>
            <a:r>
              <a:rPr lang="en-US" dirty="0" smtClean="0"/>
              <a:t>, </a:t>
            </a:r>
            <a:r>
              <a:rPr lang="en-US" dirty="0" err="1" smtClean="0"/>
              <a:t>Prosite</a:t>
            </a:r>
            <a:r>
              <a:rPr lang="en-US" dirty="0" smtClean="0"/>
              <a:t>, </a:t>
            </a:r>
            <a:r>
              <a:rPr lang="en-US" dirty="0" err="1" smtClean="0"/>
              <a:t>Protparm</a:t>
            </a:r>
            <a:r>
              <a:rPr lang="en-US" dirty="0" smtClean="0"/>
              <a:t>, SNP</a:t>
            </a:r>
          </a:p>
          <a:p>
            <a:r>
              <a:rPr lang="en-US" dirty="0" smtClean="0"/>
              <a:t>EXPASY</a:t>
            </a:r>
          </a:p>
          <a:p>
            <a:r>
              <a:rPr lang="en-US" dirty="0" smtClean="0"/>
              <a:t>BLAST</a:t>
            </a:r>
          </a:p>
          <a:p>
            <a:r>
              <a:rPr lang="en-US" dirty="0" err="1" smtClean="0"/>
              <a:t>ClustalW</a:t>
            </a:r>
            <a:endParaRPr lang="en-US" dirty="0" smtClean="0"/>
          </a:p>
          <a:p>
            <a:r>
              <a:rPr lang="en-US" dirty="0" err="1" smtClean="0"/>
              <a:t>Pdb</a:t>
            </a:r>
            <a:r>
              <a:rPr lang="en-US" dirty="0" smtClean="0"/>
              <a:t> or RCSB</a:t>
            </a:r>
          </a:p>
          <a:p>
            <a:endParaRPr lang="en-US" dirty="0" smtClean="0"/>
          </a:p>
          <a:p>
            <a:endParaRPr lang="en-US" dirty="0" smtClean="0"/>
          </a:p>
          <a:p>
            <a:pPr marL="0" indent="0">
              <a:buNone/>
            </a:pPr>
            <a:endParaRPr lang="en-US" dirty="0"/>
          </a:p>
        </p:txBody>
      </p:sp>
    </p:spTree>
    <p:extLst>
      <p:ext uri="{BB962C8B-B14F-4D97-AF65-F5344CB8AC3E}">
        <p14:creationId xmlns:p14="http://schemas.microsoft.com/office/powerpoint/2010/main" val="1934128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US"/>
              <a:t>PCR-Polymerase Chain Reaction</a:t>
            </a:r>
          </a:p>
        </p:txBody>
      </p:sp>
      <p:pic>
        <p:nvPicPr>
          <p:cNvPr id="3" name="Content Placeholder 3">
            <a:extLst>
              <a:ext uri="{FF2B5EF4-FFF2-40B4-BE49-F238E27FC236}">
                <a16:creationId xmlns:a16="http://schemas.microsoft.com/office/drawing/2014/main" id="{00000000-0000-0000-0000-000000000000}"/>
              </a:ext>
            </a:extLst>
          </p:cNvPr>
          <p:cNvPicPr>
            <a:picLocks noGrp="1" noChangeAspect="1"/>
          </p:cNvPicPr>
          <p:nvPr>
            <p:ph idx="1"/>
          </p:nvPr>
        </p:nvPicPr>
        <p:blipFill>
          <a:blip r:embed="rId2"/>
          <a:srcRect l="32072" t="29556" r="18201" b="34062"/>
          <a:stretch>
            <a:fillRect/>
          </a:stretch>
        </p:blipFill>
        <p:spPr>
          <a:xfrm>
            <a:off x="40992" y="1876568"/>
            <a:ext cx="12110030" cy="4981431"/>
          </a:xfrm>
        </p:spPr>
      </p:pic>
      <p:sp>
        <p:nvSpPr>
          <p:cNvPr id="4" name="Rectangle 4"/>
          <p:cNvSpPr/>
          <p:nvPr/>
        </p:nvSpPr>
        <p:spPr>
          <a:xfrm>
            <a:off x="551520" y="6328726"/>
            <a:ext cx="4892881" cy="369335"/>
          </a:xfrm>
          <a:prstGeom prst="rect">
            <a:avLst/>
          </a:prstGeom>
          <a:noFill/>
          <a:ln cap="flat">
            <a:noFill/>
            <a:prstDash val="solid"/>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Calibri"/>
                <a:ea typeface=""/>
                <a:cs typeface=""/>
              </a:rPr>
              <a:t>https://www.youtube.com/watch?v=iQsu3Kz9NYo</a:t>
            </a:r>
          </a:p>
        </p:txBody>
      </p:sp>
    </p:spTree>
    <p:extLst>
      <p:ext uri="{BB962C8B-B14F-4D97-AF65-F5344CB8AC3E}">
        <p14:creationId xmlns:p14="http://schemas.microsoft.com/office/powerpoint/2010/main" val="37983029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221</TotalTime>
  <Words>500</Words>
  <Application>Microsoft Office PowerPoint</Application>
  <PresentationFormat>Widescreen</PresentationFormat>
  <Paragraphs>123</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Calibri Light</vt:lpstr>
      <vt:lpstr>GillSans</vt:lpstr>
      <vt:lpstr>GillSans-Italic</vt:lpstr>
      <vt:lpstr>Office Theme</vt:lpstr>
      <vt:lpstr>PowerPoint Presentation</vt:lpstr>
      <vt:lpstr>Triplet code/ mRNA to Protein code</vt:lpstr>
      <vt:lpstr>Activity- Translate to proteins</vt:lpstr>
      <vt:lpstr>Speed and Precision of DNA replication</vt:lpstr>
      <vt:lpstr>Frame-shift mutation</vt:lpstr>
      <vt:lpstr>Frame-shift mutation</vt:lpstr>
      <vt:lpstr>Genbank</vt:lpstr>
      <vt:lpstr>Basic BI tools</vt:lpstr>
      <vt:lpstr>PCR-Polymerase Chain Reaction</vt:lpstr>
      <vt:lpstr>PCR- reaction set up</vt:lpstr>
      <vt:lpstr>dNTPs vs ddNTPs</vt:lpstr>
      <vt:lpstr>Incorporation of ddNTPs stops the PCR extension reaction</vt:lpstr>
      <vt:lpstr>Stepwise sequence of events </vt:lpstr>
      <vt:lpstr>Principle of Electrophoresis</vt:lpstr>
      <vt:lpstr>Electrophoresis</vt:lpstr>
      <vt:lpstr>PowerPoint Presentation</vt:lpstr>
      <vt:lpstr>Sanger sequencing</vt:lpstr>
      <vt:lpstr>Next generation sequencing</vt:lpstr>
      <vt:lpstr>PowerPoint Presentation</vt:lpstr>
      <vt:lpstr>Example and activity</vt:lpstr>
      <vt:lpstr>Activity</vt:lpstr>
      <vt:lpstr>Activity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SAILATHA RAVI</dc:creator>
  <cp:lastModifiedBy>SAILATHA RAVI</cp:lastModifiedBy>
  <cp:revision>6</cp:revision>
  <dcterms:created xsi:type="dcterms:W3CDTF">2021-03-06T11:23:44Z</dcterms:created>
  <dcterms:modified xsi:type="dcterms:W3CDTF">2021-03-12T05:22:25Z</dcterms:modified>
</cp:coreProperties>
</file>