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93" r:id="rId3"/>
    <p:sldId id="294" r:id="rId4"/>
    <p:sldId id="310" r:id="rId5"/>
    <p:sldId id="295" r:id="rId6"/>
    <p:sldId id="296" r:id="rId7"/>
    <p:sldId id="297" r:id="rId8"/>
    <p:sldId id="298" r:id="rId9"/>
    <p:sldId id="299" r:id="rId10"/>
    <p:sldId id="300" r:id="rId11"/>
    <p:sldId id="301" r:id="rId12"/>
    <p:sldId id="302" r:id="rId13"/>
    <p:sldId id="303" r:id="rId14"/>
    <p:sldId id="304" r:id="rId15"/>
    <p:sldId id="257" r:id="rId16"/>
    <p:sldId id="258" r:id="rId17"/>
    <p:sldId id="259" r:id="rId18"/>
    <p:sldId id="260" r:id="rId19"/>
    <p:sldId id="261" r:id="rId20"/>
    <p:sldId id="262" r:id="rId21"/>
    <p:sldId id="263" r:id="rId22"/>
    <p:sldId id="264" r:id="rId23"/>
    <p:sldId id="265" r:id="rId24"/>
    <p:sldId id="266" r:id="rId25"/>
    <p:sldId id="312" r:id="rId26"/>
    <p:sldId id="313" r:id="rId27"/>
    <p:sldId id="314" r:id="rId28"/>
    <p:sldId id="315"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5" d="100"/>
          <a:sy n="115" d="100"/>
        </p:scale>
        <p:origin x="31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11075C-A697-481B-8A17-B8B55CF32531}" type="datetimeFigureOut">
              <a:rPr lang="en-US" smtClean="0"/>
              <a:t>3/12/2021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4B816E-4D8E-40D5-880C-A214B8C74211}" type="slidenum">
              <a:rPr lang="en-US" smtClean="0"/>
              <a:t>‹#›</a:t>
            </a:fld>
            <a:endParaRPr lang="en-US"/>
          </a:p>
        </p:txBody>
      </p:sp>
    </p:spTree>
    <p:extLst>
      <p:ext uri="{BB962C8B-B14F-4D97-AF65-F5344CB8AC3E}">
        <p14:creationId xmlns:p14="http://schemas.microsoft.com/office/powerpoint/2010/main" val="2265196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939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3368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9025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0516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5917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1887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082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896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1719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1337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2362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1059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A987F9-1BA1-4872-AC9C-E0F3150D14B9}"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EC44C-9814-41B5-B6DC-DF13324514AF}" type="slidenum">
              <a:rPr lang="en-US" smtClean="0"/>
              <a:t>‹#›</a:t>
            </a:fld>
            <a:endParaRPr lang="en-US"/>
          </a:p>
        </p:txBody>
      </p:sp>
    </p:spTree>
    <p:extLst>
      <p:ext uri="{BB962C8B-B14F-4D97-AF65-F5344CB8AC3E}">
        <p14:creationId xmlns:p14="http://schemas.microsoft.com/office/powerpoint/2010/main" val="205582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A987F9-1BA1-4872-AC9C-E0F3150D14B9}"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EC44C-9814-41B5-B6DC-DF13324514AF}" type="slidenum">
              <a:rPr lang="en-US" smtClean="0"/>
              <a:t>‹#›</a:t>
            </a:fld>
            <a:endParaRPr lang="en-US"/>
          </a:p>
        </p:txBody>
      </p:sp>
    </p:spTree>
    <p:extLst>
      <p:ext uri="{BB962C8B-B14F-4D97-AF65-F5344CB8AC3E}">
        <p14:creationId xmlns:p14="http://schemas.microsoft.com/office/powerpoint/2010/main" val="3913006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A987F9-1BA1-4872-AC9C-E0F3150D14B9}"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EC44C-9814-41B5-B6DC-DF13324514AF}" type="slidenum">
              <a:rPr lang="en-US" smtClean="0"/>
              <a:t>‹#›</a:t>
            </a:fld>
            <a:endParaRPr lang="en-US"/>
          </a:p>
        </p:txBody>
      </p:sp>
    </p:spTree>
    <p:extLst>
      <p:ext uri="{BB962C8B-B14F-4D97-AF65-F5344CB8AC3E}">
        <p14:creationId xmlns:p14="http://schemas.microsoft.com/office/powerpoint/2010/main" val="4087463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4 Content" type="fourObj">
  <p:cSld name="Title, 4 Content">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9" name="Google Shape;69;p1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0" name="Google Shape;70;p1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1" name="Google Shape;71;p1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extLst>
      <p:ext uri="{BB962C8B-B14F-4D97-AF65-F5344CB8AC3E}">
        <p14:creationId xmlns:p14="http://schemas.microsoft.com/office/powerpoint/2010/main" val="110851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Title Content and 2 Content">
    <p:spTree>
      <p:nvGrpSpPr>
        <p:cNvPr id="1" name="Shape 175"/>
        <p:cNvGrpSpPr/>
        <p:nvPr/>
      </p:nvGrpSpPr>
      <p:grpSpPr>
        <a:xfrm>
          <a:off x="0" y="0"/>
          <a:ext cx="0" cy="0"/>
          <a:chOff x="0" y="0"/>
          <a:chExt cx="0" cy="0"/>
        </a:xfrm>
      </p:grpSpPr>
      <p:sp>
        <p:nvSpPr>
          <p:cNvPr id="176" name="Google Shape;176;p41"/>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8" name="Google Shape;178;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9" name="Google Shape;179;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extLst>
      <p:ext uri="{BB962C8B-B14F-4D97-AF65-F5344CB8AC3E}">
        <p14:creationId xmlns:p14="http://schemas.microsoft.com/office/powerpoint/2010/main" val="3129160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A987F9-1BA1-4872-AC9C-E0F3150D14B9}"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EC44C-9814-41B5-B6DC-DF13324514AF}" type="slidenum">
              <a:rPr lang="en-US" smtClean="0"/>
              <a:t>‹#›</a:t>
            </a:fld>
            <a:endParaRPr lang="en-US"/>
          </a:p>
        </p:txBody>
      </p:sp>
    </p:spTree>
    <p:extLst>
      <p:ext uri="{BB962C8B-B14F-4D97-AF65-F5344CB8AC3E}">
        <p14:creationId xmlns:p14="http://schemas.microsoft.com/office/powerpoint/2010/main" val="3581779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A987F9-1BA1-4872-AC9C-E0F3150D14B9}"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EC44C-9814-41B5-B6DC-DF13324514AF}" type="slidenum">
              <a:rPr lang="en-US" smtClean="0"/>
              <a:t>‹#›</a:t>
            </a:fld>
            <a:endParaRPr lang="en-US"/>
          </a:p>
        </p:txBody>
      </p:sp>
    </p:spTree>
    <p:extLst>
      <p:ext uri="{BB962C8B-B14F-4D97-AF65-F5344CB8AC3E}">
        <p14:creationId xmlns:p14="http://schemas.microsoft.com/office/powerpoint/2010/main" val="3280744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A987F9-1BA1-4872-AC9C-E0F3150D14B9}"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FEC44C-9814-41B5-B6DC-DF13324514AF}" type="slidenum">
              <a:rPr lang="en-US" smtClean="0"/>
              <a:t>‹#›</a:t>
            </a:fld>
            <a:endParaRPr lang="en-US"/>
          </a:p>
        </p:txBody>
      </p:sp>
    </p:spTree>
    <p:extLst>
      <p:ext uri="{BB962C8B-B14F-4D97-AF65-F5344CB8AC3E}">
        <p14:creationId xmlns:p14="http://schemas.microsoft.com/office/powerpoint/2010/main" val="1331501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A987F9-1BA1-4872-AC9C-E0F3150D14B9}" type="datetimeFigureOut">
              <a:rPr lang="en-US" smtClean="0"/>
              <a:t>3/12/2021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FEC44C-9814-41B5-B6DC-DF13324514AF}" type="slidenum">
              <a:rPr lang="en-US" smtClean="0"/>
              <a:t>‹#›</a:t>
            </a:fld>
            <a:endParaRPr lang="en-US"/>
          </a:p>
        </p:txBody>
      </p:sp>
    </p:spTree>
    <p:extLst>
      <p:ext uri="{BB962C8B-B14F-4D97-AF65-F5344CB8AC3E}">
        <p14:creationId xmlns:p14="http://schemas.microsoft.com/office/powerpoint/2010/main" val="3710709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A987F9-1BA1-4872-AC9C-E0F3150D14B9}" type="datetimeFigureOut">
              <a:rPr lang="en-US" smtClean="0"/>
              <a:t>3/12/2021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FEC44C-9814-41B5-B6DC-DF13324514AF}" type="slidenum">
              <a:rPr lang="en-US" smtClean="0"/>
              <a:t>‹#›</a:t>
            </a:fld>
            <a:endParaRPr lang="en-US"/>
          </a:p>
        </p:txBody>
      </p:sp>
    </p:spTree>
    <p:extLst>
      <p:ext uri="{BB962C8B-B14F-4D97-AF65-F5344CB8AC3E}">
        <p14:creationId xmlns:p14="http://schemas.microsoft.com/office/powerpoint/2010/main" val="2875675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A987F9-1BA1-4872-AC9C-E0F3150D14B9}" type="datetimeFigureOut">
              <a:rPr lang="en-US" smtClean="0"/>
              <a:t>3/12/2021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FEC44C-9814-41B5-B6DC-DF13324514AF}" type="slidenum">
              <a:rPr lang="en-US" smtClean="0"/>
              <a:t>‹#›</a:t>
            </a:fld>
            <a:endParaRPr lang="en-US"/>
          </a:p>
        </p:txBody>
      </p:sp>
    </p:spTree>
    <p:extLst>
      <p:ext uri="{BB962C8B-B14F-4D97-AF65-F5344CB8AC3E}">
        <p14:creationId xmlns:p14="http://schemas.microsoft.com/office/powerpoint/2010/main" val="145632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A987F9-1BA1-4872-AC9C-E0F3150D14B9}"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FEC44C-9814-41B5-B6DC-DF13324514AF}" type="slidenum">
              <a:rPr lang="en-US" smtClean="0"/>
              <a:t>‹#›</a:t>
            </a:fld>
            <a:endParaRPr lang="en-US"/>
          </a:p>
        </p:txBody>
      </p:sp>
    </p:spTree>
    <p:extLst>
      <p:ext uri="{BB962C8B-B14F-4D97-AF65-F5344CB8AC3E}">
        <p14:creationId xmlns:p14="http://schemas.microsoft.com/office/powerpoint/2010/main" val="1944250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A987F9-1BA1-4872-AC9C-E0F3150D14B9}"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FEC44C-9814-41B5-B6DC-DF13324514AF}" type="slidenum">
              <a:rPr lang="en-US" smtClean="0"/>
              <a:t>‹#›</a:t>
            </a:fld>
            <a:endParaRPr lang="en-US"/>
          </a:p>
        </p:txBody>
      </p:sp>
    </p:spTree>
    <p:extLst>
      <p:ext uri="{BB962C8B-B14F-4D97-AF65-F5344CB8AC3E}">
        <p14:creationId xmlns:p14="http://schemas.microsoft.com/office/powerpoint/2010/main" val="3707992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987F9-1BA1-4872-AC9C-E0F3150D14B9}" type="datetimeFigureOut">
              <a:rPr lang="en-US" smtClean="0"/>
              <a:t>3/12/2021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FEC44C-9814-41B5-B6DC-DF13324514AF}" type="slidenum">
              <a:rPr lang="en-US" smtClean="0"/>
              <a:t>‹#›</a:t>
            </a:fld>
            <a:endParaRPr lang="en-US"/>
          </a:p>
        </p:txBody>
      </p:sp>
    </p:spTree>
    <p:extLst>
      <p:ext uri="{BB962C8B-B14F-4D97-AF65-F5344CB8AC3E}">
        <p14:creationId xmlns:p14="http://schemas.microsoft.com/office/powerpoint/2010/main" val="3531444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ebi.ac.uk/training/online/course/ebi-next-generation-sequencing-practical-course/what-next-generation-dna-sequencing/454-sequ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watch?v=FvHRio1yyhQ"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shoje_9IYW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YeHtjO7vly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youtube.com/watch?v=fCd6B5HRaZ8" TargetMode="External"/><Relationship Id="rId4" Type="http://schemas.openxmlformats.org/officeDocument/2006/relationships/hyperlink" Target="https://www.youtube.com/watch?v=FvHRio1yyhQ"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www.ebi.ac.uk/training/online/course/ebi-next-generation-sequencing-practical-course/what-next-generation-dna-sequencing/454-sequ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ebi.ac.uk/training/online/glossary/accession"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gander.wustl.edu/cgi-bin/hgTracks?db=Dere2&amp;lastVirtModeType=default&amp;lastVirtModeExtraState=&amp;virtModeType=default&amp;virtMode=0&amp;nonVirtPosition=&amp;position=contig7:32469-32552&amp;hgsid=233875_3xKFBctndOgkOO8zPyiiOwPWCQ1V"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DNA sequencing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4142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Principle of Electrophoresis</a:t>
            </a:r>
          </a:p>
        </p:txBody>
      </p:sp>
      <p:sp>
        <p:nvSpPr>
          <p:cNvPr id="3" name="Content Placeholder 2"/>
          <p:cNvSpPr txBox="1">
            <a:spLocks noGrp="1"/>
          </p:cNvSpPr>
          <p:nvPr>
            <p:ph idx="1"/>
          </p:nvPr>
        </p:nvSpPr>
        <p:spPr>
          <a:xfrm>
            <a:off x="838203" y="1825627"/>
            <a:ext cx="4828507" cy="4351336"/>
          </a:xfrm>
        </p:spPr>
        <p:txBody>
          <a:bodyPr/>
          <a:lstStyle/>
          <a:p>
            <a:pPr lvl="0"/>
            <a:r>
              <a:rPr lang="en-US"/>
              <a:t>DNA is a charged molecule. It is a negatively charged molecule.</a:t>
            </a:r>
          </a:p>
          <a:p>
            <a:pPr lvl="0"/>
            <a:r>
              <a:rPr lang="en-US"/>
              <a:t>Therefore, it can migrate towards anode [positive electrode].</a:t>
            </a:r>
          </a:p>
          <a:p>
            <a:pPr lvl="0"/>
            <a:r>
              <a:rPr lang="en-US"/>
              <a:t>The shorter DNA fragments migrate faster through the pores of an agarose gel.</a:t>
            </a:r>
          </a:p>
          <a:p>
            <a:pPr lvl="0"/>
            <a:endParaRPr lang="en-US"/>
          </a:p>
          <a:p>
            <a:pPr lvl="0"/>
            <a:endParaRPr lang="en-US"/>
          </a:p>
        </p:txBody>
      </p:sp>
      <p:pic>
        <p:nvPicPr>
          <p:cNvPr id="4" name="Picture 3">
            <a:extLst>
              <a:ext uri="{FF2B5EF4-FFF2-40B4-BE49-F238E27FC236}">
                <a16:creationId xmlns:a16="http://schemas.microsoft.com/office/drawing/2014/main" id="{00000000-0000-0000-0000-000000000000}"/>
              </a:ext>
            </a:extLst>
          </p:cNvPr>
          <p:cNvPicPr>
            <a:picLocks noChangeAspect="1"/>
          </p:cNvPicPr>
          <p:nvPr/>
        </p:nvPicPr>
        <p:blipFill>
          <a:blip r:embed="rId2"/>
          <a:stretch>
            <a:fillRect/>
          </a:stretch>
        </p:blipFill>
        <p:spPr>
          <a:xfrm>
            <a:off x="7106186" y="1931724"/>
            <a:ext cx="3557518" cy="4065742"/>
          </a:xfrm>
          <a:prstGeom prst="rect">
            <a:avLst/>
          </a:prstGeom>
          <a:noFill/>
          <a:ln cap="flat">
            <a:noFill/>
          </a:ln>
        </p:spPr>
      </p:pic>
    </p:spTree>
    <p:extLst>
      <p:ext uri="{BB962C8B-B14F-4D97-AF65-F5344CB8AC3E}">
        <p14:creationId xmlns:p14="http://schemas.microsoft.com/office/powerpoint/2010/main" val="3461760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Electrophoresis</a:t>
            </a:r>
          </a:p>
        </p:txBody>
      </p:sp>
      <p:pic>
        <p:nvPicPr>
          <p:cNvPr id="3" name="Content Placeholder 3">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tretch>
            <a:fillRect/>
          </a:stretch>
        </p:blipFill>
        <p:spPr>
          <a:xfrm>
            <a:off x="1188143" y="2223134"/>
            <a:ext cx="3876342" cy="3160230"/>
          </a:xfrm>
        </p:spPr>
      </p:pic>
      <p:pic>
        <p:nvPicPr>
          <p:cNvPr id="4" name="Picture 4">
            <a:extLst>
              <a:ext uri="{FF2B5EF4-FFF2-40B4-BE49-F238E27FC236}">
                <a16:creationId xmlns:a16="http://schemas.microsoft.com/office/drawing/2014/main" id="{00000000-0000-0000-0000-000000000000}"/>
              </a:ext>
            </a:extLst>
          </p:cNvPr>
          <p:cNvPicPr>
            <a:picLocks noChangeAspect="1"/>
          </p:cNvPicPr>
          <p:nvPr/>
        </p:nvPicPr>
        <p:blipFill>
          <a:blip r:embed="rId3"/>
          <a:stretch>
            <a:fillRect/>
          </a:stretch>
        </p:blipFill>
        <p:spPr>
          <a:xfrm>
            <a:off x="5722516" y="2325438"/>
            <a:ext cx="5871334" cy="3302629"/>
          </a:xfrm>
          <a:prstGeom prst="rect">
            <a:avLst/>
          </a:prstGeom>
          <a:noFill/>
          <a:ln cap="flat">
            <a:noFill/>
          </a:ln>
        </p:spPr>
      </p:pic>
    </p:spTree>
    <p:extLst>
      <p:ext uri="{BB962C8B-B14F-4D97-AF65-F5344CB8AC3E}">
        <p14:creationId xmlns:p14="http://schemas.microsoft.com/office/powerpoint/2010/main" val="2687032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endParaRPr lang="en-US"/>
          </a:p>
        </p:txBody>
      </p:sp>
      <p:pic>
        <p:nvPicPr>
          <p:cNvPr id="3" name="Content Placeholder 3">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tretch>
            <a:fillRect/>
          </a:stretch>
        </p:blipFill>
        <p:spPr>
          <a:xfrm>
            <a:off x="1751524" y="1690689"/>
            <a:ext cx="8382835" cy="4022729"/>
          </a:xfrm>
        </p:spPr>
      </p:pic>
      <p:sp>
        <p:nvSpPr>
          <p:cNvPr id="4" name="Oval 3"/>
          <p:cNvSpPr/>
          <p:nvPr/>
        </p:nvSpPr>
        <p:spPr>
          <a:xfrm>
            <a:off x="1751524" y="1690689"/>
            <a:ext cx="7006105" cy="91084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Tree>
    <p:extLst>
      <p:ext uri="{BB962C8B-B14F-4D97-AF65-F5344CB8AC3E}">
        <p14:creationId xmlns:p14="http://schemas.microsoft.com/office/powerpoint/2010/main" val="2521392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Sanger sequencing</a:t>
            </a:r>
          </a:p>
        </p:txBody>
      </p:sp>
      <p:sp>
        <p:nvSpPr>
          <p:cNvPr id="3" name="Content Placeholder 2"/>
          <p:cNvSpPr txBox="1">
            <a:spLocks noGrp="1"/>
          </p:cNvSpPr>
          <p:nvPr>
            <p:ph idx="1"/>
          </p:nvPr>
        </p:nvSpPr>
        <p:spPr/>
        <p:txBody>
          <a:bodyPr/>
          <a:lstStyle/>
          <a:p>
            <a:pPr lvl="0">
              <a:lnSpc>
                <a:spcPct val="80000"/>
              </a:lnSpc>
            </a:pPr>
            <a:r>
              <a:rPr lang="en-US" sz="2600"/>
              <a:t>It did not have these color coded dNTPs but had to use radiolabelled dNTPs. </a:t>
            </a:r>
          </a:p>
          <a:p>
            <a:pPr lvl="0">
              <a:lnSpc>
                <a:spcPct val="80000"/>
              </a:lnSpc>
            </a:pPr>
            <a:r>
              <a:rPr lang="en-US" sz="2600"/>
              <a:t>In </a:t>
            </a:r>
            <a:r>
              <a:rPr lang="en-US" sz="2600" b="1"/>
              <a:t>Sanger sequencing</a:t>
            </a:r>
            <a:r>
              <a:rPr lang="en-US" sz="2600"/>
              <a:t>, the target DNA is copied many times, making fragments of different lengths. Fluorescent “chain terminator” nucleotides mark the ends of the fragments and allow the sequence to be determined.</a:t>
            </a:r>
          </a:p>
          <a:p>
            <a:pPr lvl="0">
              <a:lnSpc>
                <a:spcPct val="80000"/>
              </a:lnSpc>
            </a:pPr>
            <a:r>
              <a:rPr lang="en-US" sz="2600"/>
              <a:t>In the Human Genome Project, Sanger sequencing was used to determine the sequences of many relatively small fragments of human DNA. (These fragments weren't necessarily 900900900 bp or less, but researchers were able to "walk" along each fragment using multiple rounds of Sanger sequencing.) The fragments were aligned based on overlapping portions to assemble the sequences of larger regions of DNA and, eventually, entire chromosomes.</a:t>
            </a:r>
          </a:p>
        </p:txBody>
      </p:sp>
    </p:spTree>
    <p:extLst>
      <p:ext uri="{BB962C8B-B14F-4D97-AF65-F5344CB8AC3E}">
        <p14:creationId xmlns:p14="http://schemas.microsoft.com/office/powerpoint/2010/main" val="3663439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Next generation sequencing</a:t>
            </a:r>
          </a:p>
        </p:txBody>
      </p:sp>
      <p:sp>
        <p:nvSpPr>
          <p:cNvPr id="3" name="Content Placeholder 2"/>
          <p:cNvSpPr txBox="1">
            <a:spLocks noGrp="1"/>
          </p:cNvSpPr>
          <p:nvPr>
            <p:ph idx="1"/>
          </p:nvPr>
        </p:nvSpPr>
        <p:spPr/>
        <p:txBody>
          <a:bodyPr/>
          <a:lstStyle/>
          <a:p>
            <a:pPr lvl="0"/>
            <a:r>
              <a:rPr lang="en-US" b="1"/>
              <a:t>Next-generation sequencing</a:t>
            </a:r>
            <a:r>
              <a:rPr lang="en-US"/>
              <a:t> techniques are new, large-scale approaches that increase the speed and reduce the cost of DNA sequencing.</a:t>
            </a:r>
          </a:p>
          <a:p>
            <a:pPr lvl="0"/>
            <a:r>
              <a:rPr lang="en-US">
                <a:hlinkClick r:id="rId2"/>
              </a:rPr>
              <a:t>https://www.ebi.ac.uk/training/online/course/ebi-next-generation-sequencing-practical-course/what-next-generation-dna-sequencing/454-seque</a:t>
            </a:r>
            <a:endParaRPr lang="en-US"/>
          </a:p>
          <a:p>
            <a:pPr lvl="0"/>
            <a:endParaRPr lang="en-US"/>
          </a:p>
        </p:txBody>
      </p:sp>
    </p:spTree>
    <p:extLst>
      <p:ext uri="{BB962C8B-B14F-4D97-AF65-F5344CB8AC3E}">
        <p14:creationId xmlns:p14="http://schemas.microsoft.com/office/powerpoint/2010/main" val="3971636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Sanger sequencing video</a:t>
            </a:r>
            <a:endParaRPr lang="en-US" dirty="0"/>
          </a:p>
        </p:txBody>
      </p:sp>
      <p:sp>
        <p:nvSpPr>
          <p:cNvPr id="3" name="Content Placeholder 2"/>
          <p:cNvSpPr>
            <a:spLocks noGrp="1"/>
          </p:cNvSpPr>
          <p:nvPr>
            <p:ph idx="1"/>
          </p:nvPr>
        </p:nvSpPr>
        <p:spPr/>
        <p:txBody>
          <a:bodyPr/>
          <a:lstStyle/>
          <a:p>
            <a:r>
              <a:rPr lang="en-US" dirty="0" smtClean="0">
                <a:hlinkClick r:id="rId2"/>
              </a:rPr>
              <a:t>https://www.youtube.com/watch?v=FvHRio1yyhQ</a:t>
            </a:r>
            <a:endParaRPr lang="en-US" dirty="0"/>
          </a:p>
        </p:txBody>
      </p:sp>
    </p:spTree>
    <p:extLst>
      <p:ext uri="{BB962C8B-B14F-4D97-AF65-F5344CB8AC3E}">
        <p14:creationId xmlns:p14="http://schemas.microsoft.com/office/powerpoint/2010/main" val="4080044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generation sequencing</a:t>
            </a:r>
            <a:endParaRPr lang="en-US" dirty="0"/>
          </a:p>
        </p:txBody>
      </p:sp>
      <p:sp>
        <p:nvSpPr>
          <p:cNvPr id="3" name="Content Placeholder 2"/>
          <p:cNvSpPr>
            <a:spLocks noGrp="1"/>
          </p:cNvSpPr>
          <p:nvPr>
            <p:ph idx="1"/>
          </p:nvPr>
        </p:nvSpPr>
        <p:spPr/>
        <p:txBody>
          <a:bodyPr/>
          <a:lstStyle/>
          <a:p>
            <a:r>
              <a:rPr lang="en-US" dirty="0" smtClean="0">
                <a:hlinkClick r:id="rId2"/>
              </a:rPr>
              <a:t>https://www.youtube.com/watch?v=shoje_9IYWc</a:t>
            </a:r>
            <a:endParaRPr lang="en-US" dirty="0"/>
          </a:p>
        </p:txBody>
      </p:sp>
    </p:spTree>
    <p:extLst>
      <p:ext uri="{BB962C8B-B14F-4D97-AF65-F5344CB8AC3E}">
        <p14:creationId xmlns:p14="http://schemas.microsoft.com/office/powerpoint/2010/main" val="230294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Sanger sequencing- when there were fluorescent dyes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 did not have these color coded </a:t>
            </a:r>
            <a:r>
              <a:rPr lang="en-US" dirty="0" err="1" smtClean="0"/>
              <a:t>dNTPs</a:t>
            </a:r>
            <a:r>
              <a:rPr lang="en-US" dirty="0" smtClean="0"/>
              <a:t> but had to use radiolabelled </a:t>
            </a:r>
            <a:r>
              <a:rPr lang="en-US" dirty="0" err="1" smtClean="0"/>
              <a:t>dNTPs</a:t>
            </a:r>
            <a:r>
              <a:rPr lang="en-US" dirty="0" smtClean="0"/>
              <a:t>. </a:t>
            </a:r>
          </a:p>
          <a:p>
            <a:r>
              <a:rPr lang="en-US" dirty="0"/>
              <a:t>In </a:t>
            </a:r>
            <a:r>
              <a:rPr lang="en-US" b="1" dirty="0"/>
              <a:t>Sanger sequencing</a:t>
            </a:r>
            <a:r>
              <a:rPr lang="en-US" dirty="0"/>
              <a:t>, the target DNA is copied many times, making fragments of different lengths. Fluorescent “chain terminator” nucleotides mark the ends of the fragments and allow the sequence to be determined</a:t>
            </a:r>
            <a:r>
              <a:rPr lang="en-US" dirty="0" smtClean="0"/>
              <a:t>.</a:t>
            </a:r>
          </a:p>
          <a:p>
            <a:r>
              <a:rPr lang="en-US" dirty="0"/>
              <a:t>In the Human Genome Project, Sanger sequencing was used to determine the sequences of many relatively small fragments of human DNA. (These fragments weren't necessarily 900900900 </a:t>
            </a:r>
            <a:r>
              <a:rPr lang="en-US" dirty="0" err="1"/>
              <a:t>bp</a:t>
            </a:r>
            <a:r>
              <a:rPr lang="en-US" dirty="0"/>
              <a:t> or less, but researchers were able to "walk" along each fragment using multiple rounds of Sanger sequencing.) The fragments were aligned based on overlapping portions to assemble the sequences of larger regions of DNA and, eventually, entire chromosomes.</a:t>
            </a:r>
            <a:endParaRPr lang="en-US" dirty="0" smtClean="0"/>
          </a:p>
        </p:txBody>
      </p:sp>
    </p:spTree>
    <p:extLst>
      <p:ext uri="{BB962C8B-B14F-4D97-AF65-F5344CB8AC3E}">
        <p14:creationId xmlns:p14="http://schemas.microsoft.com/office/powerpoint/2010/main" val="3767815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DNA sequencing</a:t>
            </a:r>
            <a:endParaRPr/>
          </a:p>
        </p:txBody>
      </p:sp>
      <p:sp>
        <p:nvSpPr>
          <p:cNvPr id="91" name="Google Shape;9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dirty="0"/>
              <a:t>The  process of reading the nucleotide bases in a DNA molecule</a:t>
            </a:r>
            <a:endParaRPr dirty="0"/>
          </a:p>
          <a:p>
            <a:pPr marL="228600" lvl="0" indent="-228600" algn="l" rtl="0">
              <a:lnSpc>
                <a:spcPct val="90000"/>
              </a:lnSpc>
              <a:spcBef>
                <a:spcPts val="1000"/>
              </a:spcBef>
              <a:spcAft>
                <a:spcPts val="0"/>
              </a:spcAft>
              <a:buClr>
                <a:schemeClr val="dk1"/>
              </a:buClr>
              <a:buSzPts val="2800"/>
              <a:buChar char="•"/>
            </a:pPr>
            <a:r>
              <a:rPr lang="en-US" dirty="0"/>
              <a:t>There are various sequencing technologies</a:t>
            </a:r>
            <a:endParaRPr dirty="0"/>
          </a:p>
          <a:p>
            <a:pPr marL="228600" lvl="0" indent="-228600" algn="l" rtl="0">
              <a:lnSpc>
                <a:spcPct val="90000"/>
              </a:lnSpc>
              <a:spcBef>
                <a:spcPts val="1000"/>
              </a:spcBef>
              <a:spcAft>
                <a:spcPts val="0"/>
              </a:spcAft>
              <a:buClr>
                <a:schemeClr val="dk1"/>
              </a:buClr>
              <a:buSzPts val="2800"/>
              <a:buChar char="•"/>
            </a:pPr>
            <a:r>
              <a:rPr lang="en-US" dirty="0"/>
              <a:t>Properties</a:t>
            </a:r>
            <a:endParaRPr dirty="0"/>
          </a:p>
          <a:p>
            <a:pPr marL="685800" lvl="1" indent="-228600" algn="l" rtl="0">
              <a:lnSpc>
                <a:spcPct val="90000"/>
              </a:lnSpc>
              <a:spcBef>
                <a:spcPts val="500"/>
              </a:spcBef>
              <a:spcAft>
                <a:spcPts val="0"/>
              </a:spcAft>
              <a:buClr>
                <a:schemeClr val="dk1"/>
              </a:buClr>
              <a:buSzPts val="2400"/>
              <a:buChar char="•"/>
            </a:pPr>
            <a:r>
              <a:rPr lang="en-US" dirty="0"/>
              <a:t>Cost</a:t>
            </a:r>
            <a:endParaRPr dirty="0"/>
          </a:p>
          <a:p>
            <a:pPr marL="685800" lvl="1" indent="-228600" algn="l" rtl="0">
              <a:lnSpc>
                <a:spcPct val="90000"/>
              </a:lnSpc>
              <a:spcBef>
                <a:spcPts val="500"/>
              </a:spcBef>
              <a:spcAft>
                <a:spcPts val="0"/>
              </a:spcAft>
              <a:buClr>
                <a:schemeClr val="dk1"/>
              </a:buClr>
              <a:buSzPts val="2400"/>
              <a:buChar char="•"/>
            </a:pPr>
            <a:r>
              <a:rPr lang="en-US" dirty="0"/>
              <a:t>Speed</a:t>
            </a:r>
            <a:endParaRPr dirty="0"/>
          </a:p>
          <a:p>
            <a:pPr marL="685800" lvl="1" indent="-228600" algn="l" rtl="0">
              <a:lnSpc>
                <a:spcPct val="90000"/>
              </a:lnSpc>
              <a:spcBef>
                <a:spcPts val="500"/>
              </a:spcBef>
              <a:spcAft>
                <a:spcPts val="0"/>
              </a:spcAft>
              <a:buClr>
                <a:schemeClr val="dk1"/>
              </a:buClr>
              <a:buSzPts val="2400"/>
              <a:buChar char="•"/>
            </a:pPr>
            <a:r>
              <a:rPr lang="en-US" dirty="0"/>
              <a:t>Amount of data/number of sequences</a:t>
            </a:r>
            <a:endParaRPr dirty="0"/>
          </a:p>
          <a:p>
            <a:pPr marL="685800" lvl="1" indent="-228600" algn="l" rtl="0">
              <a:lnSpc>
                <a:spcPct val="90000"/>
              </a:lnSpc>
              <a:spcBef>
                <a:spcPts val="500"/>
              </a:spcBef>
              <a:spcAft>
                <a:spcPts val="0"/>
              </a:spcAft>
              <a:buClr>
                <a:schemeClr val="dk1"/>
              </a:buClr>
              <a:buSzPts val="2400"/>
              <a:buChar char="•"/>
            </a:pPr>
            <a:r>
              <a:rPr lang="en-US" dirty="0"/>
              <a:t>Sequence length</a:t>
            </a:r>
            <a:endParaRPr dirty="0"/>
          </a:p>
          <a:p>
            <a:pPr marL="685800" lvl="1" indent="-228600" algn="l" rtl="0">
              <a:lnSpc>
                <a:spcPct val="90000"/>
              </a:lnSpc>
              <a:spcBef>
                <a:spcPts val="500"/>
              </a:spcBef>
              <a:spcAft>
                <a:spcPts val="0"/>
              </a:spcAft>
              <a:buClr>
                <a:schemeClr val="dk1"/>
              </a:buClr>
              <a:buSzPts val="2400"/>
              <a:buChar char="•"/>
            </a:pPr>
            <a:r>
              <a:rPr lang="en-US" dirty="0"/>
              <a:t>Error rate</a:t>
            </a:r>
            <a:endParaRPr dirty="0"/>
          </a:p>
        </p:txBody>
      </p:sp>
    </p:spTree>
    <p:extLst>
      <p:ext uri="{BB962C8B-B14F-4D97-AF65-F5344CB8AC3E}">
        <p14:creationId xmlns:p14="http://schemas.microsoft.com/office/powerpoint/2010/main" val="605813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DNA sequencing</a:t>
            </a:r>
            <a:endParaRPr/>
          </a:p>
        </p:txBody>
      </p:sp>
      <p:sp>
        <p:nvSpPr>
          <p:cNvPr id="97" name="Google Shape;9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Clr>
                <a:schemeClr val="dk1"/>
              </a:buClr>
              <a:buSzPts val="2800"/>
              <a:buChar char="•"/>
            </a:pPr>
            <a:r>
              <a:rPr lang="en-US"/>
              <a:t>Sanger sequencing[since 1977]</a:t>
            </a:r>
            <a:endParaRPr/>
          </a:p>
          <a:p>
            <a:pPr marL="685800" lvl="1" indent="-228600" algn="l" rtl="0">
              <a:lnSpc>
                <a:spcPct val="80000"/>
              </a:lnSpc>
              <a:spcBef>
                <a:spcPts val="500"/>
              </a:spcBef>
              <a:spcAft>
                <a:spcPts val="0"/>
              </a:spcAft>
              <a:buClr>
                <a:schemeClr val="dk1"/>
              </a:buClr>
              <a:buSzPts val="2400"/>
              <a:buChar char="•"/>
            </a:pPr>
            <a:r>
              <a:rPr lang="en-US"/>
              <a:t>High accuracy: 99.%</a:t>
            </a:r>
            <a:endParaRPr/>
          </a:p>
          <a:p>
            <a:pPr marL="685800" lvl="1" indent="-228600" algn="l" rtl="0">
              <a:lnSpc>
                <a:spcPct val="80000"/>
              </a:lnSpc>
              <a:spcBef>
                <a:spcPts val="500"/>
              </a:spcBef>
              <a:spcAft>
                <a:spcPts val="0"/>
              </a:spcAft>
              <a:buClr>
                <a:schemeClr val="dk1"/>
              </a:buClr>
              <a:buSzPts val="2400"/>
              <a:buChar char="•"/>
            </a:pPr>
            <a:r>
              <a:rPr lang="en-US"/>
              <a:t>Long sequences:300-900 nucleotides</a:t>
            </a:r>
            <a:endParaRPr/>
          </a:p>
          <a:p>
            <a:pPr marL="685800" lvl="1" indent="-228600" algn="l" rtl="0">
              <a:lnSpc>
                <a:spcPct val="80000"/>
              </a:lnSpc>
              <a:spcBef>
                <a:spcPts val="500"/>
              </a:spcBef>
              <a:spcAft>
                <a:spcPts val="0"/>
              </a:spcAft>
              <a:buClr>
                <a:schemeClr val="dk1"/>
              </a:buClr>
              <a:buSzPts val="2400"/>
              <a:buChar char="•"/>
            </a:pPr>
            <a:r>
              <a:rPr lang="en-US"/>
              <a:t>Expensive: $2400 per 1000,000 nucleotides</a:t>
            </a:r>
            <a:endParaRPr/>
          </a:p>
          <a:p>
            <a:pPr marL="685800" lvl="1" indent="-228600" algn="l" rtl="0">
              <a:lnSpc>
                <a:spcPct val="80000"/>
              </a:lnSpc>
              <a:spcBef>
                <a:spcPts val="500"/>
              </a:spcBef>
              <a:spcAft>
                <a:spcPts val="0"/>
              </a:spcAft>
              <a:buClr>
                <a:schemeClr val="dk1"/>
              </a:buClr>
              <a:buSzPts val="2400"/>
              <a:buChar char="•"/>
            </a:pPr>
            <a:r>
              <a:rPr lang="en-US"/>
              <a:t>Few sequences: up to ~100</a:t>
            </a:r>
            <a:endParaRPr/>
          </a:p>
          <a:p>
            <a:pPr marL="685800" lvl="1" indent="-76200" algn="l" rtl="0">
              <a:lnSpc>
                <a:spcPct val="80000"/>
              </a:lnSpc>
              <a:spcBef>
                <a:spcPts val="500"/>
              </a:spcBef>
              <a:spcAft>
                <a:spcPts val="0"/>
              </a:spcAft>
              <a:buClr>
                <a:schemeClr val="dk1"/>
              </a:buClr>
              <a:buSzPts val="2400"/>
              <a:buNone/>
            </a:pPr>
            <a:endParaRPr/>
          </a:p>
          <a:p>
            <a:pPr marL="228600" lvl="0" indent="-228600" algn="l" rtl="0">
              <a:lnSpc>
                <a:spcPct val="80000"/>
              </a:lnSpc>
              <a:spcBef>
                <a:spcPts val="1000"/>
              </a:spcBef>
              <a:spcAft>
                <a:spcPts val="0"/>
              </a:spcAft>
              <a:buClr>
                <a:schemeClr val="dk1"/>
              </a:buClr>
              <a:buSzPts val="2800"/>
              <a:buChar char="•"/>
            </a:pPr>
            <a:r>
              <a:rPr lang="en-US"/>
              <a:t>Next generation sequencing [around 2007]</a:t>
            </a:r>
            <a:endParaRPr/>
          </a:p>
          <a:p>
            <a:pPr marL="685800" lvl="1" indent="-228600" algn="l" rtl="0">
              <a:lnSpc>
                <a:spcPct val="80000"/>
              </a:lnSpc>
              <a:spcBef>
                <a:spcPts val="500"/>
              </a:spcBef>
              <a:spcAft>
                <a:spcPts val="0"/>
              </a:spcAft>
              <a:buClr>
                <a:schemeClr val="dk1"/>
              </a:buClr>
              <a:buSzPts val="2400"/>
              <a:buChar char="•"/>
            </a:pPr>
            <a:r>
              <a:rPr lang="en-US"/>
              <a:t>Low accuracy 98-99.9%</a:t>
            </a:r>
            <a:endParaRPr/>
          </a:p>
          <a:p>
            <a:pPr marL="685800" lvl="1" indent="-228600" algn="l" rtl="0">
              <a:lnSpc>
                <a:spcPct val="80000"/>
              </a:lnSpc>
              <a:spcBef>
                <a:spcPts val="500"/>
              </a:spcBef>
              <a:spcAft>
                <a:spcPts val="0"/>
              </a:spcAft>
              <a:buClr>
                <a:schemeClr val="dk1"/>
              </a:buClr>
              <a:buSzPts val="2400"/>
              <a:buChar char="•"/>
            </a:pPr>
            <a:r>
              <a:rPr lang="en-US"/>
              <a:t>Short sequences [100-400 nucleotides]</a:t>
            </a:r>
            <a:endParaRPr/>
          </a:p>
          <a:p>
            <a:pPr marL="685800" lvl="1" indent="-228600" algn="l" rtl="0">
              <a:lnSpc>
                <a:spcPct val="80000"/>
              </a:lnSpc>
              <a:spcBef>
                <a:spcPts val="500"/>
              </a:spcBef>
              <a:spcAft>
                <a:spcPts val="0"/>
              </a:spcAft>
              <a:buClr>
                <a:schemeClr val="dk1"/>
              </a:buClr>
              <a:buSzPts val="2400"/>
              <a:buChar char="•"/>
            </a:pPr>
            <a:r>
              <a:rPr lang="en-US"/>
              <a:t>Inexpensive:$1 - $10 pernucleotides</a:t>
            </a:r>
            <a:endParaRPr/>
          </a:p>
          <a:p>
            <a:pPr marL="685800" lvl="1" indent="-228600" algn="l" rtl="0">
              <a:lnSpc>
                <a:spcPct val="80000"/>
              </a:lnSpc>
              <a:spcBef>
                <a:spcPts val="500"/>
              </a:spcBef>
              <a:spcAft>
                <a:spcPts val="0"/>
              </a:spcAft>
              <a:buClr>
                <a:schemeClr val="dk1"/>
              </a:buClr>
              <a:buSzPts val="2400"/>
              <a:buChar char="•"/>
            </a:pPr>
            <a:r>
              <a:rPr lang="en-US"/>
              <a:t>Many sequences:500-3000000000 per ssequencer run </a:t>
            </a:r>
            <a:endParaRPr/>
          </a:p>
        </p:txBody>
      </p:sp>
    </p:spTree>
    <p:extLst>
      <p:ext uri="{BB962C8B-B14F-4D97-AF65-F5344CB8AC3E}">
        <p14:creationId xmlns:p14="http://schemas.microsoft.com/office/powerpoint/2010/main" val="2137527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Genbank</a:t>
            </a:r>
          </a:p>
        </p:txBody>
      </p:sp>
      <p:pic>
        <p:nvPicPr>
          <p:cNvPr id="3" name="Content Placeholder 3">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rcRect/>
          <a:stretch>
            <a:fillRect/>
          </a:stretch>
        </p:blipFill>
        <p:spPr>
          <a:xfrm>
            <a:off x="4726542" y="1365162"/>
            <a:ext cx="5834128" cy="5074279"/>
          </a:xfrm>
        </p:spPr>
      </p:pic>
      <p:sp>
        <p:nvSpPr>
          <p:cNvPr id="4" name="Rectangle 4"/>
          <p:cNvSpPr/>
          <p:nvPr/>
        </p:nvSpPr>
        <p:spPr>
          <a:xfrm>
            <a:off x="375132" y="2321396"/>
            <a:ext cx="4873514" cy="369335"/>
          </a:xfrm>
          <a:prstGeom prst="rect">
            <a:avLst/>
          </a:prstGeom>
          <a:noFill/>
          <a:ln cap="flat">
            <a:noFill/>
            <a:prstDash val="solid"/>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https://www.ncbi.nlm.nih.gov/genbank/statistics/</a:t>
            </a:r>
          </a:p>
        </p:txBody>
      </p:sp>
      <p:sp>
        <p:nvSpPr>
          <p:cNvPr id="5" name="Rectangle 5"/>
          <p:cNvSpPr/>
          <p:nvPr/>
        </p:nvSpPr>
        <p:spPr>
          <a:xfrm>
            <a:off x="375132" y="2859758"/>
            <a:ext cx="4493087" cy="923333"/>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GillSans"/>
              </a:rPr>
              <a:t>First genome sequenced in 1995</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GillSans"/>
              </a:rPr>
              <a:t>(the bacteria </a:t>
            </a:r>
            <a:r>
              <a:rPr lang="en-US" sz="1800" b="0" i="1" u="none" strike="noStrike" kern="1200" cap="none" spc="0" baseline="0">
                <a:solidFill>
                  <a:srgbClr val="000000"/>
                </a:solidFill>
                <a:uFillTx/>
                <a:latin typeface="GillSans-Italic"/>
              </a:rPr>
              <a:t>H. influenzae </a:t>
            </a:r>
            <a:r>
              <a:rPr lang="en-US" sz="1800" b="0" i="0" u="none" strike="noStrike" kern="1200" cap="none" spc="0" baseline="0">
                <a:solidFill>
                  <a:srgbClr val="000000"/>
                </a:solidFill>
                <a:uFillTx/>
                <a:latin typeface="GillSans"/>
              </a:rPr>
              <a:t>with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GillSans"/>
              </a:rPr>
              <a:t>genome of 1,830,140 letters).</a:t>
            </a: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85730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6"/>
          <p:cNvPicPr preferRelativeResize="0">
            <a:picLocks noGrp="1"/>
          </p:cNvPicPr>
          <p:nvPr>
            <p:ph type="body" idx="1"/>
          </p:nvPr>
        </p:nvPicPr>
        <p:blipFill rotWithShape="1">
          <a:blip r:embed="rId3">
            <a:alphaModFix/>
          </a:blip>
          <a:srcRect l="21988" t="18719" r="24428" b="5215"/>
          <a:stretch/>
        </p:blipFill>
        <p:spPr>
          <a:xfrm>
            <a:off x="2202287" y="670501"/>
            <a:ext cx="7340957" cy="5859087"/>
          </a:xfrm>
          <a:prstGeom prst="rect">
            <a:avLst/>
          </a:prstGeom>
          <a:noFill/>
          <a:ln>
            <a:noFill/>
          </a:ln>
        </p:spPr>
      </p:pic>
    </p:spTree>
    <p:extLst>
      <p:ext uri="{BB962C8B-B14F-4D97-AF65-F5344CB8AC3E}">
        <p14:creationId xmlns:p14="http://schemas.microsoft.com/office/powerpoint/2010/main" val="19095129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Next generation sequencing</a:t>
            </a:r>
            <a:endParaRPr/>
          </a:p>
        </p:txBody>
      </p:sp>
      <p:sp>
        <p:nvSpPr>
          <p:cNvPr id="108" name="Google Shape;108;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dirty="0" smtClean="0"/>
              <a:t>Compare next-generation sequencing and upload your response online</a:t>
            </a:r>
          </a:p>
          <a:p>
            <a:pPr marL="228600" lvl="0" indent="-228600" algn="l" rtl="0">
              <a:lnSpc>
                <a:spcPct val="90000"/>
              </a:lnSpc>
              <a:spcBef>
                <a:spcPts val="0"/>
              </a:spcBef>
              <a:spcAft>
                <a:spcPts val="0"/>
              </a:spcAft>
              <a:buClr>
                <a:schemeClr val="dk1"/>
              </a:buClr>
              <a:buSzPts val="2800"/>
              <a:buChar char="•"/>
            </a:pPr>
            <a:endParaRPr dirty="0"/>
          </a:p>
          <a:p>
            <a:pPr marL="685800" lvl="1" indent="-76200" algn="l" rtl="0">
              <a:lnSpc>
                <a:spcPct val="90000"/>
              </a:lnSpc>
              <a:spcBef>
                <a:spcPts val="500"/>
              </a:spcBef>
              <a:spcAft>
                <a:spcPts val="0"/>
              </a:spcAft>
              <a:buClr>
                <a:schemeClr val="dk1"/>
              </a:buClr>
              <a:buSzPts val="2400"/>
              <a:buNone/>
            </a:pPr>
            <a:endParaRPr dirty="0"/>
          </a:p>
        </p:txBody>
      </p:sp>
    </p:spTree>
    <p:extLst>
      <p:ext uri="{BB962C8B-B14F-4D97-AF65-F5344CB8AC3E}">
        <p14:creationId xmlns:p14="http://schemas.microsoft.com/office/powerpoint/2010/main" val="21843258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Video pertaining to Sanger sequencing</a:t>
            </a:r>
            <a:endParaRPr/>
          </a:p>
        </p:txBody>
      </p:sp>
      <p:sp>
        <p:nvSpPr>
          <p:cNvPr id="114" name="Google Shape;114;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lvl="0">
              <a:spcBef>
                <a:spcPts val="0"/>
              </a:spcBef>
              <a:buClr>
                <a:schemeClr val="dk1"/>
              </a:buClr>
              <a:buSzPts val="2800"/>
            </a:pPr>
            <a:r>
              <a:rPr lang="en-US" dirty="0">
                <a:hlinkClick r:id="rId3"/>
              </a:rPr>
              <a:t>https://</a:t>
            </a:r>
            <a:r>
              <a:rPr lang="en-US" dirty="0" smtClean="0">
                <a:hlinkClick r:id="rId3"/>
              </a:rPr>
              <a:t>www.youtube.com/watch?v=YeHtjO7vlyg</a:t>
            </a:r>
            <a:endParaRPr lang="en-US" dirty="0" smtClean="0"/>
          </a:p>
          <a:p>
            <a:pPr lvl="0">
              <a:spcBef>
                <a:spcPts val="0"/>
              </a:spcBef>
              <a:buClr>
                <a:schemeClr val="dk1"/>
              </a:buClr>
              <a:buSzPts val="2800"/>
            </a:pPr>
            <a:r>
              <a:rPr lang="en-US" dirty="0">
                <a:hlinkClick r:id="rId4"/>
              </a:rPr>
              <a:t>https://</a:t>
            </a:r>
            <a:r>
              <a:rPr lang="en-US" dirty="0" smtClean="0">
                <a:hlinkClick r:id="rId4"/>
              </a:rPr>
              <a:t>www.youtube.com/watch?v=FvHRio1yyhQ</a:t>
            </a:r>
            <a:endParaRPr lang="en-US" dirty="0" smtClean="0"/>
          </a:p>
          <a:p>
            <a:pPr lvl="0">
              <a:spcBef>
                <a:spcPts val="0"/>
              </a:spcBef>
              <a:buClr>
                <a:schemeClr val="dk1"/>
              </a:buClr>
              <a:buSzPts val="2800"/>
            </a:pPr>
            <a:r>
              <a:rPr lang="en-US" dirty="0">
                <a:hlinkClick r:id="rId5"/>
              </a:rPr>
              <a:t>https://</a:t>
            </a:r>
            <a:r>
              <a:rPr lang="en-US" dirty="0" smtClean="0">
                <a:hlinkClick r:id="rId5"/>
              </a:rPr>
              <a:t>www.youtube.com/watch?v=fCd6B5HRaZ8</a:t>
            </a:r>
            <a:endParaRPr lang="en-US" dirty="0" smtClean="0"/>
          </a:p>
          <a:p>
            <a:pPr lvl="0">
              <a:spcBef>
                <a:spcPts val="0"/>
              </a:spcBef>
              <a:buClr>
                <a:schemeClr val="dk1"/>
              </a:buClr>
              <a:buSzPts val="2800"/>
            </a:pPr>
            <a:endParaRPr dirty="0"/>
          </a:p>
        </p:txBody>
      </p:sp>
    </p:spTree>
    <p:extLst>
      <p:ext uri="{BB962C8B-B14F-4D97-AF65-F5344CB8AC3E}">
        <p14:creationId xmlns:p14="http://schemas.microsoft.com/office/powerpoint/2010/main" val="4738911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generation sequencing</a:t>
            </a:r>
            <a:endParaRPr lang="en-US" dirty="0"/>
          </a:p>
        </p:txBody>
      </p:sp>
      <p:sp>
        <p:nvSpPr>
          <p:cNvPr id="3" name="Content Placeholder 2"/>
          <p:cNvSpPr>
            <a:spLocks noGrp="1"/>
          </p:cNvSpPr>
          <p:nvPr>
            <p:ph idx="1"/>
          </p:nvPr>
        </p:nvSpPr>
        <p:spPr/>
        <p:txBody>
          <a:bodyPr/>
          <a:lstStyle/>
          <a:p>
            <a:r>
              <a:rPr lang="en-US" b="1" dirty="0"/>
              <a:t>Next-generation sequencing</a:t>
            </a:r>
            <a:r>
              <a:rPr lang="en-US" dirty="0"/>
              <a:t> techniques are new, large-scale approaches that increase the speed and reduce the cost of DNA sequencing.</a:t>
            </a:r>
            <a:endParaRPr lang="en-US" dirty="0" smtClean="0">
              <a:hlinkClick r:id="rId2"/>
            </a:endParaRPr>
          </a:p>
          <a:p>
            <a:r>
              <a:rPr lang="en-US" dirty="0" smtClean="0">
                <a:hlinkClick r:id="rId2"/>
              </a:rPr>
              <a:t>https</a:t>
            </a:r>
            <a:r>
              <a:rPr lang="en-US" dirty="0">
                <a:hlinkClick r:id="rId2"/>
              </a:rPr>
              <a:t>://</a:t>
            </a:r>
            <a:r>
              <a:rPr lang="en-US" dirty="0" smtClean="0">
                <a:hlinkClick r:id="rId2"/>
              </a:rPr>
              <a:t>www.ebi.ac.uk/training/online/course/ebi-next-generation-sequencing-practical-course/what-next-generation-dna-sequencing/454-seque</a:t>
            </a:r>
            <a:endParaRPr lang="en-US" dirty="0" smtClean="0"/>
          </a:p>
          <a:p>
            <a:endParaRPr lang="en-US" dirty="0"/>
          </a:p>
        </p:txBody>
      </p:sp>
    </p:spTree>
    <p:extLst>
      <p:ext uri="{BB962C8B-B14F-4D97-AF65-F5344CB8AC3E}">
        <p14:creationId xmlns:p14="http://schemas.microsoft.com/office/powerpoint/2010/main" val="1074866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Huge amount of data now available, need algorithms to make sense of it. </a:t>
            </a:r>
          </a:p>
          <a:p>
            <a:r>
              <a:rPr lang="en-US" dirty="0"/>
              <a:t>Next up: sequence comparison using dynamic programming.</a:t>
            </a:r>
          </a:p>
          <a:p>
            <a:endParaRPr lang="en-US" dirty="0"/>
          </a:p>
        </p:txBody>
      </p:sp>
    </p:spTree>
    <p:extLst>
      <p:ext uri="{BB962C8B-B14F-4D97-AF65-F5344CB8AC3E}">
        <p14:creationId xmlns:p14="http://schemas.microsoft.com/office/powerpoint/2010/main" val="13378352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Example and activity</a:t>
            </a:r>
          </a:p>
        </p:txBody>
      </p:sp>
      <p:sp>
        <p:nvSpPr>
          <p:cNvPr id="3" name="Content Placeholder 2"/>
          <p:cNvSpPr txBox="1">
            <a:spLocks noGrp="1"/>
          </p:cNvSpPr>
          <p:nvPr>
            <p:ph idx="1"/>
          </p:nvPr>
        </p:nvSpPr>
        <p:spPr/>
        <p:txBody>
          <a:bodyPr/>
          <a:lstStyle/>
          <a:p>
            <a:pPr lvl="0"/>
            <a:r>
              <a:rPr lang="en-US"/>
              <a:t>Incorporation of ddNTPs will stop the extension reaction.</a:t>
            </a:r>
          </a:p>
          <a:p>
            <a:pPr lvl="0"/>
            <a:r>
              <a:rPr lang="en-US"/>
              <a:t>AAGTCGATCGTGAGAGCTA</a:t>
            </a:r>
          </a:p>
        </p:txBody>
      </p:sp>
      <p:sp>
        <p:nvSpPr>
          <p:cNvPr id="4" name="TextBox 3"/>
          <p:cNvSpPr txBox="1"/>
          <p:nvPr/>
        </p:nvSpPr>
        <p:spPr>
          <a:xfrm>
            <a:off x="1159102" y="3013652"/>
            <a:ext cx="2614882" cy="2308320"/>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AAGTCGATCGTGAGAGCT</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630313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Activity</a:t>
            </a:r>
          </a:p>
        </p:txBody>
      </p:sp>
      <p:sp>
        <p:nvSpPr>
          <p:cNvPr id="3" name="Content Placeholder 2"/>
          <p:cNvSpPr txBox="1">
            <a:spLocks noGrp="1"/>
          </p:cNvSpPr>
          <p:nvPr>
            <p:ph idx="1"/>
          </p:nvPr>
        </p:nvSpPr>
        <p:spPr/>
        <p:txBody>
          <a:bodyPr/>
          <a:lstStyle/>
          <a:p>
            <a:pPr lvl="0"/>
            <a:r>
              <a:rPr lang="en-US"/>
              <a:t>Incorporation of ddNTPs will stop the extension reaction.</a:t>
            </a:r>
          </a:p>
          <a:p>
            <a:pPr lvl="0"/>
            <a:r>
              <a:rPr lang="en-US"/>
              <a:t>AAGTCGATCGTGAGAGCTA</a:t>
            </a:r>
          </a:p>
          <a:p>
            <a:pPr lvl="0"/>
            <a:endParaRPr lang="en-US"/>
          </a:p>
          <a:p>
            <a:pPr lvl="0"/>
            <a:endParaRPr lang="en-US"/>
          </a:p>
          <a:p>
            <a:pPr lvl="0"/>
            <a:endParaRPr lang="en-US"/>
          </a:p>
          <a:p>
            <a:pPr lvl="0"/>
            <a:endParaRPr lang="en-US"/>
          </a:p>
          <a:p>
            <a:pPr lvl="0"/>
            <a:endParaRPr lang="en-US"/>
          </a:p>
          <a:p>
            <a:pPr lvl="0"/>
            <a:r>
              <a:rPr lang="en-US"/>
              <a:t>Now write down the length of each of the extended sequences above</a:t>
            </a:r>
          </a:p>
          <a:p>
            <a:pPr lvl="0"/>
            <a:endParaRPr lang="en-US"/>
          </a:p>
        </p:txBody>
      </p:sp>
      <p:sp>
        <p:nvSpPr>
          <p:cNvPr id="4" name="TextBox 3"/>
          <p:cNvSpPr txBox="1"/>
          <p:nvPr/>
        </p:nvSpPr>
        <p:spPr>
          <a:xfrm>
            <a:off x="1159102" y="3013652"/>
            <a:ext cx="2614882" cy="2308320"/>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AAGTCGATCGTGAGAGCT</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TextBox 4"/>
          <p:cNvSpPr txBox="1"/>
          <p:nvPr/>
        </p:nvSpPr>
        <p:spPr>
          <a:xfrm>
            <a:off x="3773984" y="3013652"/>
            <a:ext cx="2263057" cy="2308320"/>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AAGTCGATCGTGAGAG</a:t>
            </a:r>
            <a:endParaRPr lang="en-US" sz="1800" b="0" i="0" u="none" strike="noStrike" kern="1200" cap="none" spc="0" baseline="0">
              <a:solidFill>
                <a:srgbClr val="85E90B"/>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TextBox 5"/>
          <p:cNvSpPr txBox="1"/>
          <p:nvPr/>
        </p:nvSpPr>
        <p:spPr>
          <a:xfrm>
            <a:off x="6244583" y="3013652"/>
            <a:ext cx="2386483" cy="1477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a:t>
            </a:r>
            <a:r>
              <a:rPr lang="en-US" sz="1800" b="0" i="0" u="none" strike="noStrike" kern="1200" cap="none" spc="0" baseline="0">
                <a:solidFill>
                  <a:srgbClr val="0070C0"/>
                </a:solidFill>
                <a:uFillTx/>
                <a:latin typeface="Calibri"/>
              </a:rPr>
              <a:t>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a:t>
            </a:r>
            <a:r>
              <a:rPr lang="en-US" sz="1800" b="0" i="0" u="none" strike="noStrike" kern="1200" cap="none" spc="0" baseline="0">
                <a:solidFill>
                  <a:srgbClr val="0070C0"/>
                </a:solidFill>
                <a:uFillTx/>
                <a:latin typeface="Calibri"/>
              </a:rPr>
              <a:t>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AAGTCGATCGTGAGAG</a:t>
            </a:r>
            <a:r>
              <a:rPr lang="en-US" sz="1800" b="0" i="0" u="none" strike="noStrike" kern="1200" cap="none" spc="0" baseline="0">
                <a:solidFill>
                  <a:srgbClr val="0070C0"/>
                </a:solidFill>
                <a:uFillTx/>
                <a:latin typeface="Calibri"/>
              </a:rPr>
              <a:t>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TextBox 6"/>
          <p:cNvSpPr txBox="1"/>
          <p:nvPr/>
        </p:nvSpPr>
        <p:spPr>
          <a:xfrm>
            <a:off x="8799188" y="3013652"/>
            <a:ext cx="2499850" cy="20313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a:t>
            </a:r>
            <a:r>
              <a:rPr lang="en-US" sz="1800" b="0" i="0" u="none" strike="noStrike" kern="1200" cap="none" spc="0" baseline="0">
                <a:solidFill>
                  <a:srgbClr val="FF0000"/>
                </a:solidFill>
                <a:uFillTx/>
                <a:latin typeface="Calibri"/>
              </a:rPr>
              <a:t>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a:t>
            </a:r>
            <a:r>
              <a:rPr lang="en-US" sz="1800" b="0" i="0" u="none" strike="noStrike" kern="1200" cap="none" spc="0" baseline="0">
                <a:solidFill>
                  <a:srgbClr val="FF0000"/>
                </a:solidFill>
                <a:uFillTx/>
                <a:latin typeface="Calibri"/>
              </a:rPr>
              <a:t>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a:t>
            </a:r>
            <a:r>
              <a:rPr lang="en-US" sz="1800" b="0" i="0" u="none" strike="noStrike" kern="1200" cap="none" spc="0" baseline="0">
                <a:solidFill>
                  <a:srgbClr val="FF0000"/>
                </a:solidFill>
                <a:uFillTx/>
                <a:latin typeface="Calibri"/>
              </a:rPr>
              <a:t>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AAGTCGATCGTGAGAGC</a:t>
            </a:r>
            <a:r>
              <a:rPr lang="en-US" sz="1800" b="0" i="0" u="none" strike="noStrike" kern="1200" cap="none" spc="0" baseline="0">
                <a:solidFill>
                  <a:srgbClr val="FF0000"/>
                </a:solidFill>
                <a:uFillTx/>
                <a:latin typeface="Calibri"/>
              </a:rPr>
              <a:t>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346957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Activity</a:t>
            </a:r>
          </a:p>
        </p:txBody>
      </p:sp>
      <p:sp>
        <p:nvSpPr>
          <p:cNvPr id="3" name="Content Placeholder 2"/>
          <p:cNvSpPr txBox="1">
            <a:spLocks noGrp="1"/>
          </p:cNvSpPr>
          <p:nvPr>
            <p:ph idx="1"/>
          </p:nvPr>
        </p:nvSpPr>
        <p:spPr/>
        <p:txBody>
          <a:bodyPr/>
          <a:lstStyle/>
          <a:p>
            <a:pPr lvl="0"/>
            <a:r>
              <a:rPr lang="en-US"/>
              <a:t>Incorporation of ddNTPs will stop the extension reaction.</a:t>
            </a:r>
          </a:p>
          <a:p>
            <a:pPr lvl="0"/>
            <a:r>
              <a:rPr lang="en-US"/>
              <a:t>AAGTCGATCGTGAGAGCTA</a:t>
            </a:r>
          </a:p>
          <a:p>
            <a:pPr lvl="0"/>
            <a:endParaRPr lang="en-US"/>
          </a:p>
          <a:p>
            <a:pPr lvl="0"/>
            <a:endParaRPr lang="en-US"/>
          </a:p>
          <a:p>
            <a:pPr lvl="0"/>
            <a:endParaRPr lang="en-US"/>
          </a:p>
          <a:p>
            <a:pPr lvl="0"/>
            <a:endParaRPr lang="en-US"/>
          </a:p>
          <a:p>
            <a:pPr lvl="0"/>
            <a:endParaRPr lang="en-US"/>
          </a:p>
          <a:p>
            <a:pPr lvl="0"/>
            <a:r>
              <a:rPr lang="en-US"/>
              <a:t>Now write down the length of each of the extended sequences above</a:t>
            </a:r>
          </a:p>
          <a:p>
            <a:pPr lvl="0"/>
            <a:endParaRPr lang="en-US"/>
          </a:p>
        </p:txBody>
      </p:sp>
      <p:sp>
        <p:nvSpPr>
          <p:cNvPr id="4" name="TextBox 3"/>
          <p:cNvSpPr txBox="1"/>
          <p:nvPr/>
        </p:nvSpPr>
        <p:spPr>
          <a:xfrm>
            <a:off x="1159102" y="3013652"/>
            <a:ext cx="2954654" cy="2308320"/>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85E90B"/>
                </a:solidFill>
                <a:uFillTx/>
                <a:latin typeface="Calibri"/>
              </a:rPr>
              <a:t>A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AAGTCGATCGTGAGAGCT</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TextBox 4"/>
          <p:cNvSpPr txBox="1"/>
          <p:nvPr/>
        </p:nvSpPr>
        <p:spPr>
          <a:xfrm>
            <a:off x="3773984" y="3013652"/>
            <a:ext cx="2263057" cy="2308320"/>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AAGTCGATCGTGAGAG</a:t>
            </a:r>
            <a:endParaRPr lang="en-US" sz="1800" b="0" i="0" u="none" strike="noStrike" kern="1200" cap="none" spc="0" baseline="0">
              <a:solidFill>
                <a:srgbClr val="85E90B"/>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TextBox 5"/>
          <p:cNvSpPr txBox="1"/>
          <p:nvPr/>
        </p:nvSpPr>
        <p:spPr>
          <a:xfrm>
            <a:off x="6244583" y="3013652"/>
            <a:ext cx="2386483" cy="1477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a:t>
            </a:r>
            <a:r>
              <a:rPr lang="en-US" sz="1800" b="0" i="0" u="none" strike="noStrike" kern="1200" cap="none" spc="0" baseline="0">
                <a:solidFill>
                  <a:srgbClr val="0070C0"/>
                </a:solidFill>
                <a:uFillTx/>
                <a:latin typeface="Calibri"/>
              </a:rPr>
              <a:t>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a:t>
            </a:r>
            <a:r>
              <a:rPr lang="en-US" sz="1800" b="0" i="0" u="none" strike="noStrike" kern="1200" cap="none" spc="0" baseline="0">
                <a:solidFill>
                  <a:srgbClr val="0070C0"/>
                </a:solidFill>
                <a:uFillTx/>
                <a:latin typeface="Calibri"/>
              </a:rPr>
              <a:t>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AAGTCGATCGTGAGAG</a:t>
            </a:r>
            <a:r>
              <a:rPr lang="en-US" sz="1800" b="0" i="0" u="none" strike="noStrike" kern="1200" cap="none" spc="0" baseline="0">
                <a:solidFill>
                  <a:srgbClr val="0070C0"/>
                </a:solidFill>
                <a:uFillTx/>
                <a:latin typeface="Calibri"/>
              </a:rPr>
              <a:t>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TextBox 6"/>
          <p:cNvSpPr txBox="1"/>
          <p:nvPr/>
        </p:nvSpPr>
        <p:spPr>
          <a:xfrm>
            <a:off x="8799188" y="3013652"/>
            <a:ext cx="2499850" cy="20313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a:t>
            </a:r>
            <a:r>
              <a:rPr lang="en-US" sz="1800" b="0" i="0" u="none" strike="noStrike" kern="1200" cap="none" spc="0" baseline="0">
                <a:solidFill>
                  <a:srgbClr val="FF0000"/>
                </a:solidFill>
                <a:uFillTx/>
                <a:latin typeface="Calibri"/>
              </a:rPr>
              <a:t>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a:t>
            </a:r>
            <a:r>
              <a:rPr lang="en-US" sz="1800" b="0" i="0" u="none" strike="noStrike" kern="1200" cap="none" spc="0" baseline="0">
                <a:solidFill>
                  <a:srgbClr val="FF0000"/>
                </a:solidFill>
                <a:uFillTx/>
                <a:latin typeface="Calibri"/>
              </a:rPr>
              <a:t>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a:t>
            </a:r>
            <a:r>
              <a:rPr lang="en-US" sz="1800" b="0" i="0" u="none" strike="noStrike" kern="1200" cap="none" spc="0" baseline="0">
                <a:solidFill>
                  <a:srgbClr val="FF0000"/>
                </a:solidFill>
                <a:uFillTx/>
                <a:latin typeface="Calibri"/>
              </a:rPr>
              <a:t>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AAGTCGATCGTGAGAGC</a:t>
            </a:r>
            <a:r>
              <a:rPr lang="en-US" sz="1800" b="0" i="0" u="none" strike="noStrike" kern="1200" cap="none" spc="0" baseline="0">
                <a:solidFill>
                  <a:srgbClr val="FF0000"/>
                </a:solidFill>
                <a:uFillTx/>
                <a:latin typeface="Calibri"/>
              </a:rPr>
              <a:t>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648576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tretch>
            <a:fillRect/>
          </a:stretch>
        </p:blipFill>
        <p:spPr>
          <a:xfrm>
            <a:off x="4754121" y="604601"/>
            <a:ext cx="3436845" cy="5572353"/>
          </a:xfrm>
        </p:spPr>
      </p:pic>
    </p:spTree>
    <p:extLst>
      <p:ext uri="{BB962C8B-B14F-4D97-AF65-F5344CB8AC3E}">
        <p14:creationId xmlns:p14="http://schemas.microsoft.com/office/powerpoint/2010/main" val="2619050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Databases of Biological </a:t>
            </a:r>
            <a:r>
              <a:rPr lang="en-US" dirty="0" smtClean="0"/>
              <a:t>Data</a:t>
            </a:r>
            <a:endParaRPr lang="en-US" dirty="0"/>
          </a:p>
        </p:txBody>
      </p:sp>
      <p:sp>
        <p:nvSpPr>
          <p:cNvPr id="4" name="Text Placeholder 3"/>
          <p:cNvSpPr>
            <a:spLocks noGrp="1"/>
          </p:cNvSpPr>
          <p:nvPr>
            <p:ph type="body" idx="1"/>
          </p:nvPr>
        </p:nvSpPr>
        <p:spPr>
          <a:xfrm>
            <a:off x="739775" y="1690687"/>
            <a:ext cx="10515600" cy="1036279"/>
          </a:xfrm>
        </p:spPr>
        <p:txBody>
          <a:bodyPr>
            <a:noAutofit/>
          </a:bodyPr>
          <a:lstStyle/>
          <a:p>
            <a:r>
              <a:rPr lang="en-US" sz="2000" u="sng" dirty="0"/>
              <a:t>General Repositories</a:t>
            </a:r>
          </a:p>
          <a:p>
            <a:pPr lvl="1"/>
            <a:r>
              <a:rPr lang="en-US" dirty="0" err="1">
                <a:solidFill>
                  <a:srgbClr val="FF0000"/>
                </a:solidFill>
              </a:rPr>
              <a:t>GenBank</a:t>
            </a:r>
            <a:r>
              <a:rPr lang="en-US" dirty="0">
                <a:solidFill>
                  <a:srgbClr val="FF0000"/>
                </a:solidFill>
              </a:rPr>
              <a:t> </a:t>
            </a:r>
            <a:r>
              <a:rPr lang="en-US" dirty="0"/>
              <a:t>- </a:t>
            </a:r>
            <a:r>
              <a:rPr lang="en-US" b="0" dirty="0"/>
              <a:t>USA</a:t>
            </a:r>
          </a:p>
          <a:p>
            <a:pPr lvl="1"/>
            <a:r>
              <a:rPr lang="en-US" dirty="0">
                <a:solidFill>
                  <a:srgbClr val="FF0000"/>
                </a:solidFill>
              </a:rPr>
              <a:t>EMBL</a:t>
            </a:r>
            <a:r>
              <a:rPr lang="en-US" dirty="0"/>
              <a:t> - </a:t>
            </a:r>
            <a:r>
              <a:rPr lang="en-US" b="0" dirty="0"/>
              <a:t>Europe: http://www.ebi.ac.uk/embl</a:t>
            </a:r>
            <a:r>
              <a:rPr lang="en-US" b="0" dirty="0" smtClean="0"/>
              <a:t>/</a:t>
            </a:r>
            <a:endParaRPr lang="en-US" sz="2000" b="0" dirty="0"/>
          </a:p>
        </p:txBody>
      </p:sp>
      <p:sp>
        <p:nvSpPr>
          <p:cNvPr id="3" name="Content Placeholder 2"/>
          <p:cNvSpPr>
            <a:spLocks noGrp="1"/>
          </p:cNvSpPr>
          <p:nvPr>
            <p:ph sz="half" idx="2"/>
          </p:nvPr>
        </p:nvSpPr>
        <p:spPr>
          <a:xfrm>
            <a:off x="839788" y="2891441"/>
            <a:ext cx="5157787" cy="3684588"/>
          </a:xfrm>
        </p:spPr>
        <p:txBody>
          <a:bodyPr>
            <a:noAutofit/>
          </a:bodyPr>
          <a:lstStyle/>
          <a:p>
            <a:pPr marL="0" indent="0">
              <a:buNone/>
            </a:pPr>
            <a:r>
              <a:rPr lang="en-US" sz="2000" b="1" u="sng" dirty="0" smtClean="0"/>
              <a:t>Specialized </a:t>
            </a:r>
            <a:r>
              <a:rPr lang="en-US" sz="2000" b="1" u="sng" dirty="0"/>
              <a:t>by data type</a:t>
            </a:r>
          </a:p>
          <a:p>
            <a:pPr marL="0" indent="0">
              <a:buNone/>
            </a:pPr>
            <a:r>
              <a:rPr lang="en-US" sz="2000" b="1" dirty="0" smtClean="0">
                <a:solidFill>
                  <a:srgbClr val="FF0000"/>
                </a:solidFill>
              </a:rPr>
              <a:t>NCBI</a:t>
            </a:r>
            <a:r>
              <a:rPr lang="en-US" sz="2000" dirty="0" smtClean="0"/>
              <a:t> </a:t>
            </a:r>
            <a:r>
              <a:rPr lang="en-US" sz="2000" dirty="0"/>
              <a:t>Trace Archive - raw reads from sequencing machines</a:t>
            </a:r>
          </a:p>
          <a:p>
            <a:pPr marL="0" indent="0">
              <a:buNone/>
            </a:pPr>
            <a:r>
              <a:rPr lang="en-US" sz="2000" dirty="0" smtClean="0"/>
              <a:t> </a:t>
            </a:r>
            <a:r>
              <a:rPr lang="en-US" sz="2000" b="1" dirty="0" err="1" smtClean="0">
                <a:solidFill>
                  <a:srgbClr val="FF0000"/>
                </a:solidFill>
              </a:rPr>
              <a:t>SwissProt</a:t>
            </a:r>
            <a:r>
              <a:rPr lang="en-US" sz="2000" dirty="0" smtClean="0">
                <a:solidFill>
                  <a:srgbClr val="FF0000"/>
                </a:solidFill>
              </a:rPr>
              <a:t> </a:t>
            </a:r>
            <a:r>
              <a:rPr lang="en-US" sz="2000" dirty="0"/>
              <a:t>- curated protein information: http://www.expasy.org</a:t>
            </a:r>
          </a:p>
          <a:p>
            <a:pPr marL="0" indent="0">
              <a:buNone/>
            </a:pPr>
            <a:r>
              <a:rPr lang="en-US" sz="2000" b="1" dirty="0" smtClean="0">
                <a:solidFill>
                  <a:srgbClr val="FF0000"/>
                </a:solidFill>
              </a:rPr>
              <a:t>KEGG</a:t>
            </a:r>
            <a:r>
              <a:rPr lang="en-US" sz="2000" dirty="0" smtClean="0"/>
              <a:t> </a:t>
            </a:r>
            <a:r>
              <a:rPr lang="en-US" sz="2000" dirty="0"/>
              <a:t>- metabolic pathways: http://www.genome.jp/kegg/</a:t>
            </a:r>
          </a:p>
          <a:p>
            <a:pPr marL="0" indent="0">
              <a:buNone/>
            </a:pPr>
            <a:r>
              <a:rPr lang="en-US" sz="2000" b="1" dirty="0" smtClean="0">
                <a:solidFill>
                  <a:srgbClr val="FF0000"/>
                </a:solidFill>
              </a:rPr>
              <a:t>Gene </a:t>
            </a:r>
            <a:r>
              <a:rPr lang="en-US" sz="2000" b="1" dirty="0">
                <a:solidFill>
                  <a:srgbClr val="FF0000"/>
                </a:solidFill>
              </a:rPr>
              <a:t>Expression Omnibus (GEO) </a:t>
            </a:r>
            <a:r>
              <a:rPr lang="en-US" sz="2000" dirty="0"/>
              <a:t>- gene expression</a:t>
            </a:r>
          </a:p>
          <a:p>
            <a:pPr marL="0" indent="0">
              <a:buNone/>
            </a:pPr>
            <a:r>
              <a:rPr lang="en-US" sz="2000" dirty="0" smtClean="0"/>
              <a:t> </a:t>
            </a:r>
            <a:r>
              <a:rPr lang="en-US" sz="2000" b="1" dirty="0">
                <a:solidFill>
                  <a:srgbClr val="FF0000"/>
                </a:solidFill>
              </a:rPr>
              <a:t>P</a:t>
            </a:r>
            <a:r>
              <a:rPr lang="en-US" sz="2000" b="1" dirty="0" smtClean="0">
                <a:solidFill>
                  <a:srgbClr val="FF0000"/>
                </a:solidFill>
              </a:rPr>
              <a:t>DB</a:t>
            </a:r>
            <a:r>
              <a:rPr lang="en-US" sz="2000" dirty="0" smtClean="0">
                <a:solidFill>
                  <a:srgbClr val="FF0000"/>
                </a:solidFill>
              </a:rPr>
              <a:t> </a:t>
            </a:r>
            <a:r>
              <a:rPr lang="en-US" sz="2000" dirty="0"/>
              <a:t>- protein structures</a:t>
            </a:r>
          </a:p>
          <a:p>
            <a:pPr marL="0" indent="0">
              <a:buNone/>
            </a:pPr>
            <a:r>
              <a:rPr lang="en-US" sz="2000" dirty="0" smtClean="0"/>
              <a:t> </a:t>
            </a:r>
            <a:endParaRPr lang="en-US" sz="2000" dirty="0"/>
          </a:p>
        </p:txBody>
      </p:sp>
      <p:sp>
        <p:nvSpPr>
          <p:cNvPr id="6" name="Content Placeholder 5"/>
          <p:cNvSpPr>
            <a:spLocks noGrp="1"/>
          </p:cNvSpPr>
          <p:nvPr>
            <p:ph sz="quarter" idx="4"/>
          </p:nvPr>
        </p:nvSpPr>
        <p:spPr>
          <a:xfrm>
            <a:off x="6893418" y="2891441"/>
            <a:ext cx="4040746" cy="3684588"/>
          </a:xfrm>
        </p:spPr>
        <p:txBody>
          <a:bodyPr>
            <a:normAutofit/>
          </a:bodyPr>
          <a:lstStyle/>
          <a:p>
            <a:pPr marL="0" indent="0">
              <a:buNone/>
            </a:pPr>
            <a:r>
              <a:rPr lang="en-US" sz="2000" b="1" u="sng" dirty="0"/>
              <a:t>Specialized by organism</a:t>
            </a:r>
          </a:p>
          <a:p>
            <a:pPr marL="0" indent="0">
              <a:buNone/>
            </a:pPr>
            <a:r>
              <a:rPr lang="en-US" sz="2000" dirty="0"/>
              <a:t> 	</a:t>
            </a:r>
            <a:r>
              <a:rPr lang="en-US" sz="2000" b="1" dirty="0">
                <a:solidFill>
                  <a:srgbClr val="FF0000"/>
                </a:solidFill>
              </a:rPr>
              <a:t>ZFIN</a:t>
            </a:r>
            <a:r>
              <a:rPr lang="en-US" sz="2000" dirty="0">
                <a:solidFill>
                  <a:srgbClr val="FF0000"/>
                </a:solidFill>
              </a:rPr>
              <a:t> </a:t>
            </a:r>
            <a:r>
              <a:rPr lang="en-US" sz="2000" dirty="0"/>
              <a:t>- </a:t>
            </a:r>
            <a:r>
              <a:rPr lang="en-US" sz="2000" dirty="0" err="1"/>
              <a:t>zebrafish</a:t>
            </a:r>
            <a:endParaRPr lang="en-US" sz="2000" dirty="0"/>
          </a:p>
          <a:p>
            <a:pPr marL="0" indent="0">
              <a:buNone/>
            </a:pPr>
            <a:r>
              <a:rPr lang="en-US" sz="2000" dirty="0"/>
              <a:t>	</a:t>
            </a:r>
            <a:r>
              <a:rPr lang="en-US" sz="2000" b="1" dirty="0" smtClean="0">
                <a:solidFill>
                  <a:srgbClr val="FF0000"/>
                </a:solidFill>
              </a:rPr>
              <a:t>SGD</a:t>
            </a:r>
            <a:r>
              <a:rPr lang="en-US" sz="2000" dirty="0" smtClean="0">
                <a:solidFill>
                  <a:srgbClr val="FF0000"/>
                </a:solidFill>
              </a:rPr>
              <a:t> </a:t>
            </a:r>
            <a:r>
              <a:rPr lang="en-US" sz="2000" dirty="0"/>
              <a:t>- yeast</a:t>
            </a:r>
          </a:p>
          <a:p>
            <a:pPr marL="0" indent="0">
              <a:buNone/>
            </a:pPr>
            <a:r>
              <a:rPr lang="en-US" sz="2000" dirty="0"/>
              <a:t>	</a:t>
            </a:r>
            <a:r>
              <a:rPr lang="en-US" sz="2000" b="1" dirty="0" err="1">
                <a:solidFill>
                  <a:srgbClr val="FF0000"/>
                </a:solidFill>
              </a:rPr>
              <a:t>WormBase</a:t>
            </a:r>
            <a:r>
              <a:rPr lang="en-US" sz="2000" dirty="0">
                <a:solidFill>
                  <a:srgbClr val="FF0000"/>
                </a:solidFill>
              </a:rPr>
              <a:t> </a:t>
            </a:r>
            <a:r>
              <a:rPr lang="en-US" sz="2000" dirty="0"/>
              <a:t>- c. </a:t>
            </a:r>
            <a:r>
              <a:rPr lang="en-US" sz="2000" dirty="0" err="1"/>
              <a:t>elegans</a:t>
            </a:r>
            <a:endParaRPr lang="en-US" sz="2000" dirty="0"/>
          </a:p>
          <a:p>
            <a:pPr marL="0" indent="0">
              <a:buNone/>
            </a:pPr>
            <a:r>
              <a:rPr lang="en-US" sz="2000" dirty="0"/>
              <a:t>	</a:t>
            </a:r>
            <a:r>
              <a:rPr lang="en-US" sz="2000" b="1" dirty="0" err="1">
                <a:solidFill>
                  <a:srgbClr val="FF0000"/>
                </a:solidFill>
              </a:rPr>
              <a:t>FlyBase</a:t>
            </a:r>
            <a:r>
              <a:rPr lang="en-US" sz="2000" dirty="0">
                <a:solidFill>
                  <a:srgbClr val="FF0000"/>
                </a:solidFill>
              </a:rPr>
              <a:t> </a:t>
            </a:r>
            <a:r>
              <a:rPr lang="en-US" sz="2000" dirty="0"/>
              <a:t>- fruit fly</a:t>
            </a:r>
          </a:p>
          <a:p>
            <a:endParaRPr lang="en-US" sz="2000" dirty="0"/>
          </a:p>
        </p:txBody>
      </p:sp>
    </p:spTree>
    <p:extLst>
      <p:ext uri="{BB962C8B-B14F-4D97-AF65-F5344CB8AC3E}">
        <p14:creationId xmlns:p14="http://schemas.microsoft.com/office/powerpoint/2010/main" val="27682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BI tools</a:t>
            </a:r>
            <a:endParaRPr lang="en-US" dirty="0"/>
          </a:p>
        </p:txBody>
      </p:sp>
      <p:sp>
        <p:nvSpPr>
          <p:cNvPr id="3" name="Content Placeholder 2"/>
          <p:cNvSpPr>
            <a:spLocks noGrp="1"/>
          </p:cNvSpPr>
          <p:nvPr>
            <p:ph idx="1"/>
          </p:nvPr>
        </p:nvSpPr>
        <p:spPr/>
        <p:txBody>
          <a:bodyPr/>
          <a:lstStyle/>
          <a:p>
            <a:r>
              <a:rPr lang="en-US" dirty="0" smtClean="0"/>
              <a:t>NCBI database</a:t>
            </a:r>
          </a:p>
          <a:p>
            <a:r>
              <a:rPr lang="en-US" dirty="0" err="1" smtClean="0"/>
              <a:t>Uniprot</a:t>
            </a:r>
            <a:r>
              <a:rPr lang="en-US" dirty="0" smtClean="0"/>
              <a:t>, </a:t>
            </a:r>
            <a:r>
              <a:rPr lang="en-US" dirty="0" err="1" smtClean="0"/>
              <a:t>Prosite</a:t>
            </a:r>
            <a:r>
              <a:rPr lang="en-US" dirty="0" smtClean="0"/>
              <a:t>, </a:t>
            </a:r>
            <a:r>
              <a:rPr lang="en-US" dirty="0" err="1" smtClean="0"/>
              <a:t>Protparm</a:t>
            </a:r>
            <a:r>
              <a:rPr lang="en-US" dirty="0" smtClean="0"/>
              <a:t>, SNP</a:t>
            </a:r>
          </a:p>
          <a:p>
            <a:r>
              <a:rPr lang="en-US" dirty="0" smtClean="0"/>
              <a:t>EXPASY</a:t>
            </a:r>
          </a:p>
          <a:p>
            <a:r>
              <a:rPr lang="en-US" dirty="0" smtClean="0"/>
              <a:t>BLAST</a:t>
            </a:r>
          </a:p>
          <a:p>
            <a:r>
              <a:rPr lang="en-US" dirty="0" err="1" smtClean="0"/>
              <a:t>ClustalW</a:t>
            </a:r>
            <a:endParaRPr lang="en-US" dirty="0" smtClean="0"/>
          </a:p>
          <a:p>
            <a:r>
              <a:rPr lang="en-US" dirty="0" err="1" smtClean="0"/>
              <a:t>Pdb</a:t>
            </a:r>
            <a:r>
              <a:rPr lang="en-US" dirty="0" smtClean="0"/>
              <a:t> or RCSB</a:t>
            </a:r>
          </a:p>
          <a:p>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1629477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Primary Database</a:t>
            </a:r>
            <a:endParaRPr lang="en-US" dirty="0"/>
          </a:p>
        </p:txBody>
      </p:sp>
      <p:sp>
        <p:nvSpPr>
          <p:cNvPr id="8" name="Rectangle 7"/>
          <p:cNvSpPr/>
          <p:nvPr/>
        </p:nvSpPr>
        <p:spPr>
          <a:xfrm>
            <a:off x="838200" y="1997839"/>
            <a:ext cx="10250510" cy="3139321"/>
          </a:xfrm>
          <a:prstGeom prst="rect">
            <a:avLst/>
          </a:prstGeom>
        </p:spPr>
        <p:txBody>
          <a:bodyPr wrap="square">
            <a:spAutoFit/>
          </a:bodyPr>
          <a:lstStyle/>
          <a:p>
            <a:r>
              <a:rPr lang="en-US" sz="2200" dirty="0" smtClean="0">
                <a:latin typeface="Times New Roman" panose="02020603050405020304" pitchFamily="18" charset="0"/>
                <a:cs typeface="Times New Roman" panose="02020603050405020304" pitchFamily="18" charset="0"/>
              </a:rPr>
              <a:t>In </a:t>
            </a:r>
            <a:r>
              <a:rPr lang="en-US" sz="2200" dirty="0">
                <a:latin typeface="Times New Roman" panose="02020603050405020304" pitchFamily="18" charset="0"/>
                <a:cs typeface="Times New Roman" panose="02020603050405020304" pitchFamily="18" charset="0"/>
              </a:rPr>
              <a:t>bioinformatics</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databases are often </a:t>
            </a:r>
            <a:r>
              <a:rPr lang="en-US" sz="2200" dirty="0" err="1">
                <a:latin typeface="Times New Roman" panose="02020603050405020304" pitchFamily="18" charset="0"/>
                <a:cs typeface="Times New Roman" panose="02020603050405020304" pitchFamily="18" charset="0"/>
              </a:rPr>
              <a:t>categorised</a:t>
            </a:r>
            <a:r>
              <a:rPr lang="en-US" sz="2200" dirty="0">
                <a:latin typeface="Times New Roman" panose="02020603050405020304" pitchFamily="18" charset="0"/>
                <a:cs typeface="Times New Roman" panose="02020603050405020304" pitchFamily="18" charset="0"/>
              </a:rPr>
              <a:t> as primary or secondary </a:t>
            </a:r>
            <a:r>
              <a:rPr lang="en-US" sz="2200" dirty="0" smtClean="0">
                <a:latin typeface="Times New Roman" panose="02020603050405020304" pitchFamily="18" charset="0"/>
                <a:cs typeface="Times New Roman" panose="02020603050405020304" pitchFamily="18" charset="0"/>
              </a:rPr>
              <a:t>. </a:t>
            </a:r>
          </a:p>
          <a:p>
            <a:r>
              <a:rPr lang="en-US" sz="2200" b="1" dirty="0" smtClean="0">
                <a:latin typeface="Times New Roman" panose="02020603050405020304" pitchFamily="18" charset="0"/>
                <a:cs typeface="Times New Roman" panose="02020603050405020304" pitchFamily="18" charset="0"/>
              </a:rPr>
              <a:t>Primary </a:t>
            </a:r>
            <a:r>
              <a:rPr lang="en-US" sz="2200" b="1" dirty="0">
                <a:latin typeface="Times New Roman" panose="02020603050405020304" pitchFamily="18" charset="0"/>
                <a:cs typeface="Times New Roman" panose="02020603050405020304" pitchFamily="18" charset="0"/>
              </a:rPr>
              <a:t>databases</a:t>
            </a:r>
            <a:r>
              <a:rPr lang="en-US" sz="2200" dirty="0">
                <a:latin typeface="Times New Roman" panose="02020603050405020304" pitchFamily="18" charset="0"/>
                <a:cs typeface="Times New Roman" panose="02020603050405020304" pitchFamily="18" charset="0"/>
              </a:rPr>
              <a:t> are populated </a:t>
            </a:r>
            <a:r>
              <a:rPr lang="en-US" sz="2200" dirty="0" smtClean="0">
                <a:latin typeface="Times New Roman" panose="02020603050405020304" pitchFamily="18" charset="0"/>
                <a:cs typeface="Times New Roman" panose="02020603050405020304" pitchFamily="18" charset="0"/>
              </a:rPr>
              <a:t>with</a:t>
            </a:r>
          </a:p>
          <a:p>
            <a:r>
              <a:rPr lang="en-US" sz="2200" dirty="0" smtClean="0">
                <a:latin typeface="Times New Roman" panose="02020603050405020304" pitchFamily="18" charset="0"/>
                <a:cs typeface="Times New Roman" panose="02020603050405020304" pitchFamily="18" charset="0"/>
              </a:rPr>
              <a:t> 	experimentally </a:t>
            </a:r>
            <a:r>
              <a:rPr lang="en-US" sz="2200" dirty="0">
                <a:latin typeface="Times New Roman" panose="02020603050405020304" pitchFamily="18" charset="0"/>
                <a:cs typeface="Times New Roman" panose="02020603050405020304" pitchFamily="18" charset="0"/>
              </a:rPr>
              <a:t>derived data such as </a:t>
            </a:r>
            <a:r>
              <a:rPr lang="en-US" sz="2200" dirty="0" smtClean="0">
                <a:latin typeface="Times New Roman" panose="02020603050405020304" pitchFamily="18" charset="0"/>
                <a:cs typeface="Times New Roman" panose="02020603050405020304" pitchFamily="18" charset="0"/>
              </a:rPr>
              <a:t>nucleotide </a:t>
            </a:r>
            <a:r>
              <a:rPr lang="en-US" sz="2200" dirty="0">
                <a:latin typeface="Times New Roman" panose="02020603050405020304" pitchFamily="18" charset="0"/>
                <a:cs typeface="Times New Roman" panose="02020603050405020304" pitchFamily="18" charset="0"/>
              </a:rPr>
              <a:t>sequence, protein sequence or macromolecular structure. </a:t>
            </a:r>
            <a:endParaRPr lang="en-US" sz="2200" dirty="0" smtClean="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Experimental </a:t>
            </a:r>
            <a:r>
              <a:rPr lang="en-US" sz="2200" dirty="0">
                <a:latin typeface="Times New Roman" panose="02020603050405020304" pitchFamily="18" charset="0"/>
                <a:cs typeface="Times New Roman" panose="02020603050405020304" pitchFamily="18" charset="0"/>
              </a:rPr>
              <a:t>results are submitted directly into the database by researchers, and the data are essentially archival in nature. </a:t>
            </a:r>
            <a:endParaRPr lang="en-US" sz="2200" dirty="0" smtClean="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	Once </a:t>
            </a:r>
            <a:r>
              <a:rPr lang="en-US" sz="2200" dirty="0">
                <a:latin typeface="Times New Roman" panose="02020603050405020304" pitchFamily="18" charset="0"/>
                <a:cs typeface="Times New Roman" panose="02020603050405020304" pitchFamily="18" charset="0"/>
              </a:rPr>
              <a:t>given a database </a:t>
            </a:r>
            <a:r>
              <a:rPr lang="en-US" sz="2200" i="1" dirty="0">
                <a:latin typeface="Times New Roman" panose="02020603050405020304" pitchFamily="18" charset="0"/>
                <a:cs typeface="Times New Roman" panose="02020603050405020304" pitchFamily="18" charset="0"/>
                <a:hlinkClick r:id="rId2"/>
              </a:rPr>
              <a:t>accession</a:t>
            </a:r>
            <a:r>
              <a:rPr lang="en-US" sz="2200" dirty="0">
                <a:latin typeface="Times New Roman" panose="02020603050405020304" pitchFamily="18" charset="0"/>
                <a:cs typeface="Times New Roman" panose="02020603050405020304" pitchFamily="18" charset="0"/>
              </a:rPr>
              <a:t> number, the data in primary databases are never changed: they form part of the scientific record.</a:t>
            </a:r>
          </a:p>
        </p:txBody>
      </p:sp>
    </p:spTree>
    <p:extLst>
      <p:ext uri="{BB962C8B-B14F-4D97-AF65-F5344CB8AC3E}">
        <p14:creationId xmlns:p14="http://schemas.microsoft.com/office/powerpoint/2010/main" val="24416013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Database</a:t>
            </a:r>
            <a:endParaRPr lang="en-US" dirty="0"/>
          </a:p>
        </p:txBody>
      </p:sp>
      <p:sp>
        <p:nvSpPr>
          <p:cNvPr id="3" name="Content Placeholder 2"/>
          <p:cNvSpPr>
            <a:spLocks noGrp="1"/>
          </p:cNvSpPr>
          <p:nvPr>
            <p:ph idx="1"/>
          </p:nvPr>
        </p:nvSpPr>
        <p:spPr/>
        <p:txBody>
          <a:bodyPr>
            <a:noAutofit/>
          </a:bodyPr>
          <a:lstStyle/>
          <a:p>
            <a:r>
              <a:rPr lang="en-US" sz="2200" dirty="0">
                <a:latin typeface="Times New Roman" panose="02020603050405020304" pitchFamily="18" charset="0"/>
                <a:cs typeface="Times New Roman" panose="02020603050405020304" pitchFamily="18" charset="0"/>
              </a:rPr>
              <a:t>C</a:t>
            </a:r>
            <a:r>
              <a:rPr lang="en-US" sz="2200" dirty="0" smtClean="0">
                <a:latin typeface="Times New Roman" panose="02020603050405020304" pitchFamily="18" charset="0"/>
                <a:cs typeface="Times New Roman" panose="02020603050405020304" pitchFamily="18" charset="0"/>
              </a:rPr>
              <a:t>omprise </a:t>
            </a:r>
            <a:r>
              <a:rPr lang="en-US" sz="2200" dirty="0">
                <a:latin typeface="Times New Roman" panose="02020603050405020304" pitchFamily="18" charset="0"/>
                <a:cs typeface="Times New Roman" panose="02020603050405020304" pitchFamily="18" charset="0"/>
              </a:rPr>
              <a:t>data derived from the results of </a:t>
            </a:r>
            <a:r>
              <a:rPr lang="en-US" sz="2200" dirty="0" err="1">
                <a:latin typeface="Times New Roman" panose="02020603050405020304" pitchFamily="18" charset="0"/>
                <a:cs typeface="Times New Roman" panose="02020603050405020304" pitchFamily="18" charset="0"/>
              </a:rPr>
              <a:t>analysing</a:t>
            </a:r>
            <a:r>
              <a:rPr lang="en-US" sz="2200" dirty="0">
                <a:latin typeface="Times New Roman" panose="02020603050405020304" pitchFamily="18" charset="0"/>
                <a:cs typeface="Times New Roman" panose="02020603050405020304" pitchFamily="18" charset="0"/>
              </a:rPr>
              <a:t> primary data.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Secondary </a:t>
            </a:r>
            <a:r>
              <a:rPr lang="en-US" sz="2200" dirty="0">
                <a:latin typeface="Times New Roman" panose="02020603050405020304" pitchFamily="18" charset="0"/>
                <a:cs typeface="Times New Roman" panose="02020603050405020304" pitchFamily="18" charset="0"/>
              </a:rPr>
              <a:t>databases often draw upon information from numerous sources, including other databases (primary and secondary), controlled vocabularies </a:t>
            </a:r>
            <a:r>
              <a:rPr lang="en-US" sz="2200" dirty="0" smtClean="0">
                <a:latin typeface="Times New Roman" panose="02020603050405020304" pitchFamily="18" charset="0"/>
                <a:cs typeface="Times New Roman" panose="02020603050405020304" pitchFamily="18" charset="0"/>
              </a:rPr>
              <a:t>and </a:t>
            </a:r>
            <a:r>
              <a:rPr lang="en-US" sz="2200" dirty="0">
                <a:latin typeface="Times New Roman" panose="02020603050405020304" pitchFamily="18" charset="0"/>
                <a:cs typeface="Times New Roman" panose="02020603050405020304" pitchFamily="18" charset="0"/>
              </a:rPr>
              <a:t>the scientific literature. They are highly curated, often using a complex combination of computational algorithms and manual analysis and interpretation to derive new knowledge from the public record of science.</a:t>
            </a:r>
          </a:p>
          <a:p>
            <a:r>
              <a:rPr lang="en-US" sz="2200" dirty="0">
                <a:latin typeface="Times New Roman" panose="02020603050405020304" pitchFamily="18" charset="0"/>
                <a:cs typeface="Times New Roman" panose="02020603050405020304" pitchFamily="18" charset="0"/>
              </a:rPr>
              <a:t>Secondary databases have become the molecular biologist’s reference library over the past decade or so, providing a wealth of (often daunting) information on just about any gene or gene product that has been investigated by the research community. The potential for mining this information to make new discoveries is vast. </a:t>
            </a:r>
          </a:p>
        </p:txBody>
      </p:sp>
    </p:spTree>
    <p:extLst>
      <p:ext uri="{BB962C8B-B14F-4D97-AF65-F5344CB8AC3E}">
        <p14:creationId xmlns:p14="http://schemas.microsoft.com/office/powerpoint/2010/main" val="37957235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Genbank</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26546" y="1365161"/>
            <a:ext cx="5834130" cy="5074276"/>
          </a:xfrm>
          <a:prstGeom prst="rect">
            <a:avLst/>
          </a:prstGeom>
          <a:noFill/>
          <a:ln>
            <a:noFill/>
          </a:ln>
        </p:spPr>
      </p:pic>
      <p:sp>
        <p:nvSpPr>
          <p:cNvPr id="5" name="Rectangle 4"/>
          <p:cNvSpPr/>
          <p:nvPr/>
        </p:nvSpPr>
        <p:spPr>
          <a:xfrm>
            <a:off x="375130" y="2321392"/>
            <a:ext cx="4873514" cy="369332"/>
          </a:xfrm>
          <a:prstGeom prst="rect">
            <a:avLst/>
          </a:prstGeom>
        </p:spPr>
        <p:txBody>
          <a:bodyPr wrap="none">
            <a:spAutoFit/>
          </a:bodyPr>
          <a:lstStyle/>
          <a:p>
            <a:r>
              <a:rPr lang="en-US" dirty="0"/>
              <a:t>https://www.ncbi.nlm.nih.gov/genbank/statistics/</a:t>
            </a:r>
          </a:p>
        </p:txBody>
      </p:sp>
      <p:sp>
        <p:nvSpPr>
          <p:cNvPr id="6" name="Rectangle 5"/>
          <p:cNvSpPr/>
          <p:nvPr/>
        </p:nvSpPr>
        <p:spPr>
          <a:xfrm>
            <a:off x="375130" y="2859763"/>
            <a:ext cx="4493084" cy="923330"/>
          </a:xfrm>
          <a:prstGeom prst="rect">
            <a:avLst/>
          </a:prstGeom>
        </p:spPr>
        <p:txBody>
          <a:bodyPr wrap="square">
            <a:spAutoFit/>
          </a:bodyPr>
          <a:lstStyle/>
          <a:p>
            <a:r>
              <a:rPr lang="en-US" dirty="0">
                <a:latin typeface="GillSans"/>
              </a:rPr>
              <a:t>First genome sequenced in 1995</a:t>
            </a:r>
          </a:p>
          <a:p>
            <a:r>
              <a:rPr lang="en-US" dirty="0">
                <a:latin typeface="GillSans"/>
              </a:rPr>
              <a:t>(the bacteria </a:t>
            </a:r>
            <a:r>
              <a:rPr lang="en-US" i="1" dirty="0">
                <a:latin typeface="GillSans-Italic"/>
              </a:rPr>
              <a:t>H. </a:t>
            </a:r>
            <a:r>
              <a:rPr lang="en-US" i="1" dirty="0" err="1">
                <a:latin typeface="GillSans-Italic"/>
              </a:rPr>
              <a:t>influenzae</a:t>
            </a:r>
            <a:r>
              <a:rPr lang="en-US" i="1" dirty="0">
                <a:latin typeface="GillSans-Italic"/>
              </a:rPr>
              <a:t> </a:t>
            </a:r>
            <a:r>
              <a:rPr lang="en-US" dirty="0">
                <a:latin typeface="GillSans"/>
              </a:rPr>
              <a:t>with a</a:t>
            </a:r>
          </a:p>
          <a:p>
            <a:r>
              <a:rPr lang="en-US" dirty="0">
                <a:latin typeface="GillSans"/>
              </a:rPr>
              <a:t>genome of 1,830,140 letters).</a:t>
            </a:r>
            <a:endParaRPr lang="en-US" dirty="0"/>
          </a:p>
        </p:txBody>
      </p:sp>
    </p:spTree>
    <p:extLst>
      <p:ext uri="{BB962C8B-B14F-4D97-AF65-F5344CB8AC3E}">
        <p14:creationId xmlns:p14="http://schemas.microsoft.com/office/powerpoint/2010/main" val="25134230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Genbank</a:t>
            </a:r>
            <a:r>
              <a:rPr lang="en-US" dirty="0" smtClean="0"/>
              <a:t> website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664151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73547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67"/>
          <p:cNvSpPr txBox="1"/>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Gene annotation- worksheet</a:t>
            </a:r>
            <a:endParaRPr sz="4400" b="0" i="0" u="none" strike="noStrike" cap="none">
              <a:latin typeface="Arial"/>
              <a:ea typeface="Arial"/>
              <a:cs typeface="Arial"/>
              <a:sym typeface="Arial"/>
            </a:endParaRPr>
          </a:p>
        </p:txBody>
      </p:sp>
      <p:sp>
        <p:nvSpPr>
          <p:cNvPr id="288" name="Google Shape;288;p67"/>
          <p:cNvSpPr txBox="1"/>
          <p:nvPr/>
        </p:nvSpPr>
        <p:spPr>
          <a:xfrm>
            <a:off x="838080" y="1825560"/>
            <a:ext cx="10515600" cy="435132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ts val="2800"/>
              <a:buFont typeface="Arial"/>
              <a:buChar char="•"/>
            </a:pPr>
            <a:r>
              <a:rPr lang="en-US" sz="2800" b="0" i="0" u="sng" strike="noStrike" cap="none">
                <a:solidFill>
                  <a:schemeClr val="hlink"/>
                </a:solidFill>
                <a:latin typeface="Calibri"/>
                <a:ea typeface="Calibri"/>
                <a:cs typeface="Calibri"/>
                <a:sym typeface="Calibri"/>
                <a:hlinkClick r:id="rId3"/>
              </a:rPr>
              <a:t>http://gander.wustl.edu/cgi-bin/hgTracks?db=Dere2&amp;lastVirtModeType=default&amp;lastVirtModeExtraState=&amp;virtModeType=default&amp;virtMode=0&amp;nonVirtPosition=&amp;position=contig7%3A32469-32552&amp;hgsid=233875_3xKFBctndOgkOO8zPyiiOwPWCQ1V</a:t>
            </a:r>
            <a:endParaRPr sz="2800" b="0" i="0" u="none" strike="noStrike" cap="none">
              <a:latin typeface="Arial"/>
              <a:ea typeface="Arial"/>
              <a:cs typeface="Arial"/>
              <a:sym typeface="Arial"/>
            </a:endParaRPr>
          </a:p>
          <a:p>
            <a:pPr marL="228600" marR="0" lvl="0" indent="-228600"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 </a:t>
            </a:r>
            <a:endParaRPr sz="2800" b="0" i="0" u="none" strike="noStrike" cap="none">
              <a:latin typeface="Arial"/>
              <a:ea typeface="Arial"/>
              <a:cs typeface="Arial"/>
              <a:sym typeface="Arial"/>
            </a:endParaRPr>
          </a:p>
        </p:txBody>
      </p:sp>
    </p:spTree>
    <p:extLst>
      <p:ext uri="{BB962C8B-B14F-4D97-AF65-F5344CB8AC3E}">
        <p14:creationId xmlns:p14="http://schemas.microsoft.com/office/powerpoint/2010/main" val="1483559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68"/>
          <p:cNvSpPr txBox="1"/>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1. Signals</a:t>
            </a:r>
            <a:endParaRPr sz="4400" b="0" i="0" u="none" strike="noStrike" cap="none">
              <a:latin typeface="Arial"/>
              <a:ea typeface="Arial"/>
              <a:cs typeface="Arial"/>
              <a:sym typeface="Arial"/>
            </a:endParaRPr>
          </a:p>
        </p:txBody>
      </p:sp>
      <p:sp>
        <p:nvSpPr>
          <p:cNvPr id="294" name="Google Shape;294;p68"/>
          <p:cNvSpPr txBox="1"/>
          <p:nvPr/>
        </p:nvSpPr>
        <p:spPr>
          <a:xfrm>
            <a:off x="838080" y="1825560"/>
            <a:ext cx="10515600" cy="435132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ts val="3200"/>
              <a:buFont typeface="Arial"/>
              <a:buChar char="•"/>
            </a:pPr>
            <a:r>
              <a:rPr lang="en-US" sz="3200" b="0" i="0" u="none" strike="noStrike" cap="none">
                <a:solidFill>
                  <a:srgbClr val="000000"/>
                </a:solidFill>
                <a:latin typeface="Calibri"/>
                <a:ea typeface="Calibri"/>
                <a:cs typeface="Calibri"/>
                <a:sym typeface="Calibri"/>
              </a:rPr>
              <a:t>Localized motifs of various kinds</a:t>
            </a:r>
            <a:endParaRPr sz="3200" b="0" i="0" u="none" strike="noStrike" cap="none">
              <a:latin typeface="Arial"/>
              <a:ea typeface="Arial"/>
              <a:cs typeface="Arial"/>
              <a:sym typeface="Arial"/>
            </a:endParaRPr>
          </a:p>
          <a:p>
            <a:pPr marL="971640" marR="0" lvl="1" indent="-514440" algn="l" rtl="0">
              <a:lnSpc>
                <a:spcPct val="90000"/>
              </a:lnSpc>
              <a:spcBef>
                <a:spcPts val="499"/>
              </a:spcBef>
              <a:spcAft>
                <a:spcPts val="0"/>
              </a:spcAft>
              <a:buClr>
                <a:srgbClr val="000000"/>
              </a:buClr>
              <a:buSzPts val="3200"/>
              <a:buFont typeface="Noto Sans Symbols"/>
              <a:buAutoNum type="arabicPeriod"/>
            </a:pPr>
            <a:r>
              <a:rPr lang="en-US" sz="3200" b="0" i="0" u="none" strike="noStrike" cap="none">
                <a:solidFill>
                  <a:srgbClr val="000000"/>
                </a:solidFill>
                <a:latin typeface="Calibri"/>
                <a:ea typeface="Calibri"/>
                <a:cs typeface="Calibri"/>
                <a:sym typeface="Calibri"/>
              </a:rPr>
              <a:t>promoters</a:t>
            </a:r>
            <a:endParaRPr sz="3200" b="0" i="0" u="none" strike="noStrike" cap="none">
              <a:latin typeface="Arial"/>
              <a:ea typeface="Arial"/>
              <a:cs typeface="Arial"/>
              <a:sym typeface="Arial"/>
            </a:endParaRPr>
          </a:p>
          <a:p>
            <a:pPr marL="971640" marR="0" lvl="1" indent="-514440" algn="l" rtl="0">
              <a:lnSpc>
                <a:spcPct val="90000"/>
              </a:lnSpc>
              <a:spcBef>
                <a:spcPts val="499"/>
              </a:spcBef>
              <a:spcAft>
                <a:spcPts val="0"/>
              </a:spcAft>
              <a:buClr>
                <a:srgbClr val="000000"/>
              </a:buClr>
              <a:buSzPts val="3200"/>
              <a:buFont typeface="Noto Sans Symbols"/>
              <a:buAutoNum type="arabicPeriod"/>
            </a:pPr>
            <a:r>
              <a:rPr lang="en-US" sz="3200" b="0" i="0" u="none" strike="noStrike" cap="none">
                <a:solidFill>
                  <a:srgbClr val="000000"/>
                </a:solidFill>
                <a:latin typeface="Calibri"/>
                <a:ea typeface="Calibri"/>
                <a:cs typeface="Calibri"/>
                <a:sym typeface="Calibri"/>
              </a:rPr>
              <a:t>splice sites</a:t>
            </a:r>
            <a:endParaRPr sz="3200" b="0" i="0" u="none" strike="noStrike" cap="none">
              <a:latin typeface="Arial"/>
              <a:ea typeface="Arial"/>
              <a:cs typeface="Arial"/>
              <a:sym typeface="Arial"/>
            </a:endParaRPr>
          </a:p>
          <a:p>
            <a:pPr marL="971640" marR="0" lvl="1" indent="-514440" algn="l" rtl="0">
              <a:lnSpc>
                <a:spcPct val="90000"/>
              </a:lnSpc>
              <a:spcBef>
                <a:spcPts val="499"/>
              </a:spcBef>
              <a:spcAft>
                <a:spcPts val="0"/>
              </a:spcAft>
              <a:buClr>
                <a:srgbClr val="000000"/>
              </a:buClr>
              <a:buSzPts val="3200"/>
              <a:buFont typeface="Noto Sans Symbols"/>
              <a:buAutoNum type="arabicPeriod"/>
            </a:pPr>
            <a:r>
              <a:rPr lang="en-US" sz="3200" b="0" i="0" u="none" strike="noStrike" cap="none">
                <a:solidFill>
                  <a:srgbClr val="000000"/>
                </a:solidFill>
                <a:latin typeface="Calibri"/>
                <a:ea typeface="Calibri"/>
                <a:cs typeface="Calibri"/>
                <a:sym typeface="Calibri"/>
              </a:rPr>
              <a:t>start codons</a:t>
            </a:r>
            <a:endParaRPr sz="3200" b="0" i="0" u="none" strike="noStrike" cap="none">
              <a:latin typeface="Arial"/>
              <a:ea typeface="Arial"/>
              <a:cs typeface="Arial"/>
              <a:sym typeface="Arial"/>
            </a:endParaRPr>
          </a:p>
          <a:p>
            <a:pPr marL="971640" marR="0" lvl="1" indent="-514440" algn="l" rtl="0">
              <a:lnSpc>
                <a:spcPct val="90000"/>
              </a:lnSpc>
              <a:spcBef>
                <a:spcPts val="499"/>
              </a:spcBef>
              <a:spcAft>
                <a:spcPts val="0"/>
              </a:spcAft>
              <a:buClr>
                <a:srgbClr val="000000"/>
              </a:buClr>
              <a:buSzPts val="3200"/>
              <a:buFont typeface="Noto Sans Symbols"/>
              <a:buAutoNum type="arabicPeriod"/>
            </a:pPr>
            <a:r>
              <a:rPr lang="en-US" sz="3200" b="0" i="0" u="none" strike="noStrike" cap="none">
                <a:solidFill>
                  <a:srgbClr val="000000"/>
                </a:solidFill>
                <a:latin typeface="Calibri"/>
                <a:ea typeface="Calibri"/>
                <a:cs typeface="Calibri"/>
                <a:sym typeface="Calibri"/>
              </a:rPr>
              <a:t>stop codons</a:t>
            </a:r>
            <a:endParaRPr sz="3200" b="0" i="0" u="none" strike="noStrike" cap="none">
              <a:latin typeface="Arial"/>
              <a:ea typeface="Arial"/>
              <a:cs typeface="Arial"/>
              <a:sym typeface="Arial"/>
            </a:endParaRPr>
          </a:p>
          <a:p>
            <a:pPr marL="971640" marR="0" lvl="1" indent="-514440" algn="l" rtl="0">
              <a:lnSpc>
                <a:spcPct val="90000"/>
              </a:lnSpc>
              <a:spcBef>
                <a:spcPts val="499"/>
              </a:spcBef>
              <a:spcAft>
                <a:spcPts val="0"/>
              </a:spcAft>
              <a:buClr>
                <a:srgbClr val="000000"/>
              </a:buClr>
              <a:buSzPts val="3200"/>
              <a:buFont typeface="Noto Sans Symbols"/>
              <a:buAutoNum type="arabicPeriod"/>
            </a:pPr>
            <a:r>
              <a:rPr lang="en-US" sz="3200" b="0" i="0" u="none" strike="noStrike" cap="none">
                <a:solidFill>
                  <a:srgbClr val="000000"/>
                </a:solidFill>
                <a:latin typeface="Calibri"/>
                <a:ea typeface="Calibri"/>
                <a:cs typeface="Calibri"/>
                <a:sym typeface="Calibri"/>
              </a:rPr>
              <a:t>polyadenylation sites</a:t>
            </a:r>
            <a:endParaRPr sz="3200" b="0" i="0" u="none" strike="noStrike" cap="none">
              <a:latin typeface="Arial"/>
              <a:ea typeface="Arial"/>
              <a:cs typeface="Arial"/>
              <a:sym typeface="Arial"/>
            </a:endParaRPr>
          </a:p>
        </p:txBody>
      </p:sp>
      <p:pic>
        <p:nvPicPr>
          <p:cNvPr id="295" name="Google Shape;295;p68"/>
          <p:cNvPicPr preferRelativeResize="0"/>
          <p:nvPr/>
        </p:nvPicPr>
        <p:blipFill rotWithShape="1">
          <a:blip r:embed="rId3">
            <a:alphaModFix/>
          </a:blip>
          <a:srcRect l="9419" t="52020" r="7707" b="17168"/>
          <a:stretch/>
        </p:blipFill>
        <p:spPr>
          <a:xfrm>
            <a:off x="6095880" y="2811600"/>
            <a:ext cx="5036040" cy="1405800"/>
          </a:xfrm>
          <a:prstGeom prst="rect">
            <a:avLst/>
          </a:prstGeom>
          <a:noFill/>
          <a:ln>
            <a:noFill/>
          </a:ln>
        </p:spPr>
      </p:pic>
      <p:pic>
        <p:nvPicPr>
          <p:cNvPr id="296" name="Google Shape;296;p68"/>
          <p:cNvPicPr preferRelativeResize="0"/>
          <p:nvPr/>
        </p:nvPicPr>
        <p:blipFill rotWithShape="1">
          <a:blip r:embed="rId4">
            <a:alphaModFix/>
          </a:blip>
          <a:srcRect/>
          <a:stretch/>
        </p:blipFill>
        <p:spPr>
          <a:xfrm>
            <a:off x="282960" y="4572000"/>
            <a:ext cx="12192120" cy="2286000"/>
          </a:xfrm>
          <a:prstGeom prst="rect">
            <a:avLst/>
          </a:prstGeom>
          <a:noFill/>
          <a:ln>
            <a:noFill/>
          </a:ln>
        </p:spPr>
      </p:pic>
    </p:spTree>
    <p:extLst>
      <p:ext uri="{BB962C8B-B14F-4D97-AF65-F5344CB8AC3E}">
        <p14:creationId xmlns:p14="http://schemas.microsoft.com/office/powerpoint/2010/main" val="977320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69"/>
          <p:cNvSpPr txBox="1"/>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Protein Primary structure</a:t>
            </a:r>
            <a:endParaRPr sz="4400" b="0" i="0" u="none" strike="noStrike" cap="none">
              <a:latin typeface="Arial"/>
              <a:ea typeface="Arial"/>
              <a:cs typeface="Arial"/>
              <a:sym typeface="Arial"/>
            </a:endParaRPr>
          </a:p>
        </p:txBody>
      </p:sp>
      <p:pic>
        <p:nvPicPr>
          <p:cNvPr id="302" name="Google Shape;302;p69"/>
          <p:cNvPicPr preferRelativeResize="0"/>
          <p:nvPr/>
        </p:nvPicPr>
        <p:blipFill rotWithShape="1">
          <a:blip r:embed="rId3">
            <a:alphaModFix/>
          </a:blip>
          <a:srcRect/>
          <a:stretch/>
        </p:blipFill>
        <p:spPr>
          <a:xfrm>
            <a:off x="1645200" y="1825560"/>
            <a:ext cx="8902080" cy="4351320"/>
          </a:xfrm>
          <a:prstGeom prst="rect">
            <a:avLst/>
          </a:prstGeom>
          <a:noFill/>
          <a:ln>
            <a:noFill/>
          </a:ln>
        </p:spPr>
      </p:pic>
    </p:spTree>
    <p:extLst>
      <p:ext uri="{BB962C8B-B14F-4D97-AF65-F5344CB8AC3E}">
        <p14:creationId xmlns:p14="http://schemas.microsoft.com/office/powerpoint/2010/main" val="2738732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70"/>
          <p:cNvSpPr txBox="1"/>
          <p:nvPr/>
        </p:nvSpPr>
        <p:spPr>
          <a:xfrm>
            <a:off x="839880" y="457200"/>
            <a:ext cx="3932280" cy="16002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None/>
            </a:pPr>
            <a:r>
              <a:rPr lang="en-US" sz="3600" b="1" i="0" u="none" strike="noStrike" cap="none">
                <a:solidFill>
                  <a:srgbClr val="000000"/>
                </a:solidFill>
                <a:latin typeface="Calibri"/>
                <a:ea typeface="Calibri"/>
                <a:cs typeface="Calibri"/>
                <a:sym typeface="Calibri"/>
              </a:rPr>
              <a:t>Protein secondary structure</a:t>
            </a:r>
            <a:endParaRPr sz="3600" b="0" i="0" u="none" strike="noStrike" cap="none">
              <a:latin typeface="Arial"/>
              <a:ea typeface="Arial"/>
              <a:cs typeface="Arial"/>
              <a:sym typeface="Arial"/>
            </a:endParaRPr>
          </a:p>
        </p:txBody>
      </p:sp>
      <p:pic>
        <p:nvPicPr>
          <p:cNvPr id="308" name="Google Shape;308;p70"/>
          <p:cNvPicPr preferRelativeResize="0"/>
          <p:nvPr/>
        </p:nvPicPr>
        <p:blipFill rotWithShape="1">
          <a:blip r:embed="rId3">
            <a:alphaModFix/>
          </a:blip>
          <a:srcRect/>
          <a:stretch/>
        </p:blipFill>
        <p:spPr>
          <a:xfrm>
            <a:off x="5183280" y="1122480"/>
            <a:ext cx="6172200" cy="4603680"/>
          </a:xfrm>
          <a:prstGeom prst="rect">
            <a:avLst/>
          </a:prstGeom>
          <a:noFill/>
          <a:ln w="9525" cap="flat" cmpd="sng">
            <a:solidFill>
              <a:srgbClr val="000000"/>
            </a:solidFill>
            <a:prstDash val="solid"/>
            <a:miter lim="8000"/>
            <a:headEnd type="none" w="sm" len="sm"/>
            <a:tailEnd type="none" w="sm" len="sm"/>
          </a:ln>
        </p:spPr>
      </p:pic>
      <p:sp>
        <p:nvSpPr>
          <p:cNvPr id="309" name="Google Shape;309;p70"/>
          <p:cNvSpPr txBox="1"/>
          <p:nvPr/>
        </p:nvSpPr>
        <p:spPr>
          <a:xfrm>
            <a:off x="839880" y="2466720"/>
            <a:ext cx="3932280" cy="381168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3000" b="0" i="0" u="none" strike="noStrike" cap="none">
                <a:solidFill>
                  <a:srgbClr val="000000"/>
                </a:solidFill>
                <a:latin typeface="Calibri"/>
                <a:ea typeface="Calibri"/>
                <a:cs typeface="Calibri"/>
                <a:sym typeface="Calibri"/>
              </a:rPr>
              <a:t>α- Helix</a:t>
            </a:r>
            <a:endParaRPr sz="3000" b="0" i="0" u="none" strike="noStrike" cap="none">
              <a:latin typeface="Arial"/>
              <a:ea typeface="Arial"/>
              <a:cs typeface="Arial"/>
              <a:sym typeface="Arial"/>
            </a:endParaRPr>
          </a:p>
          <a:p>
            <a:pPr marL="0" marR="0" lvl="0" indent="0" algn="l" rtl="0">
              <a:lnSpc>
                <a:spcPct val="90000"/>
              </a:lnSpc>
              <a:spcBef>
                <a:spcPts val="1001"/>
              </a:spcBef>
              <a:spcAft>
                <a:spcPts val="0"/>
              </a:spcAft>
              <a:buNone/>
            </a:pPr>
            <a:r>
              <a:rPr lang="en-US" sz="3000" b="0" i="0" u="none" strike="noStrike" cap="none">
                <a:solidFill>
                  <a:srgbClr val="000000"/>
                </a:solidFill>
                <a:latin typeface="Calibri"/>
                <a:ea typeface="Calibri"/>
                <a:cs typeface="Calibri"/>
                <a:sym typeface="Calibri"/>
              </a:rPr>
              <a:t>β- sheets</a:t>
            </a:r>
            <a:endParaRPr sz="3000" b="0" i="0" u="none" strike="noStrike" cap="none">
              <a:latin typeface="Arial"/>
              <a:ea typeface="Arial"/>
              <a:cs typeface="Arial"/>
              <a:sym typeface="Arial"/>
            </a:endParaRPr>
          </a:p>
          <a:p>
            <a:pPr marL="0" marR="0" lvl="0" indent="0" algn="l" rtl="0">
              <a:lnSpc>
                <a:spcPct val="90000"/>
              </a:lnSpc>
              <a:spcBef>
                <a:spcPts val="1001"/>
              </a:spcBef>
              <a:spcAft>
                <a:spcPts val="0"/>
              </a:spcAft>
              <a:buNone/>
            </a:pPr>
            <a:r>
              <a:rPr lang="en-US" sz="3000" b="0" i="0" u="none" strike="noStrike" cap="none">
                <a:solidFill>
                  <a:srgbClr val="000000"/>
                </a:solidFill>
                <a:latin typeface="Calibri"/>
                <a:ea typeface="Calibri"/>
                <a:cs typeface="Calibri"/>
                <a:sym typeface="Calibri"/>
              </a:rPr>
              <a:t>Turns</a:t>
            </a:r>
            <a:endParaRPr sz="3000" b="0" i="0" u="none" strike="noStrike" cap="none">
              <a:latin typeface="Arial"/>
              <a:ea typeface="Arial"/>
              <a:cs typeface="Arial"/>
              <a:sym typeface="Arial"/>
            </a:endParaRPr>
          </a:p>
          <a:p>
            <a:pPr marL="0" marR="0" lvl="0" indent="0" algn="l" rtl="0">
              <a:lnSpc>
                <a:spcPct val="90000"/>
              </a:lnSpc>
              <a:spcBef>
                <a:spcPts val="1001"/>
              </a:spcBef>
              <a:spcAft>
                <a:spcPts val="0"/>
              </a:spcAft>
              <a:buNone/>
            </a:pPr>
            <a:r>
              <a:rPr lang="en-US" sz="3000" b="0" i="0" u="none" strike="noStrike" cap="none">
                <a:solidFill>
                  <a:srgbClr val="000000"/>
                </a:solidFill>
                <a:latin typeface="Calibri"/>
                <a:ea typeface="Calibri"/>
                <a:cs typeface="Calibri"/>
                <a:sym typeface="Calibri"/>
              </a:rPr>
              <a:t> </a:t>
            </a:r>
            <a:endParaRPr sz="3000" b="0" i="0" u="none" strike="noStrike" cap="none">
              <a:latin typeface="Arial"/>
              <a:ea typeface="Arial"/>
              <a:cs typeface="Arial"/>
              <a:sym typeface="Arial"/>
            </a:endParaRPr>
          </a:p>
          <a:p>
            <a:pPr marL="0" marR="0" lvl="0" indent="0" algn="l" rtl="0">
              <a:lnSpc>
                <a:spcPct val="90000"/>
              </a:lnSpc>
              <a:spcBef>
                <a:spcPts val="1001"/>
              </a:spcBef>
              <a:spcAft>
                <a:spcPts val="0"/>
              </a:spcAft>
              <a:buNone/>
            </a:pPr>
            <a:r>
              <a:rPr lang="en-US" sz="3000" b="0" i="0" u="none" strike="noStrike" cap="none">
                <a:solidFill>
                  <a:srgbClr val="000000"/>
                </a:solidFill>
                <a:latin typeface="Calibri"/>
                <a:ea typeface="Calibri"/>
                <a:cs typeface="Calibri"/>
                <a:sym typeface="Calibri"/>
              </a:rPr>
              <a:t> </a:t>
            </a:r>
            <a:endParaRPr sz="3000" b="0" i="0" u="none" strike="noStrike" cap="none">
              <a:latin typeface="Arial"/>
              <a:ea typeface="Arial"/>
              <a:cs typeface="Arial"/>
              <a:sym typeface="Arial"/>
            </a:endParaRPr>
          </a:p>
        </p:txBody>
      </p:sp>
    </p:spTree>
    <p:extLst>
      <p:ext uri="{BB962C8B-B14F-4D97-AF65-F5344CB8AC3E}">
        <p14:creationId xmlns:p14="http://schemas.microsoft.com/office/powerpoint/2010/main" val="14264568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71"/>
          <p:cNvSpPr txBox="1"/>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Tertiary structure of proteins</a:t>
            </a:r>
            <a:endParaRPr sz="4400" b="0" i="0" u="none" strike="noStrike" cap="none">
              <a:latin typeface="Arial"/>
              <a:ea typeface="Arial"/>
              <a:cs typeface="Arial"/>
              <a:sym typeface="Arial"/>
            </a:endParaRPr>
          </a:p>
        </p:txBody>
      </p:sp>
      <p:pic>
        <p:nvPicPr>
          <p:cNvPr id="315" name="Google Shape;315;p71"/>
          <p:cNvPicPr preferRelativeResize="0"/>
          <p:nvPr/>
        </p:nvPicPr>
        <p:blipFill rotWithShape="1">
          <a:blip r:embed="rId3">
            <a:alphaModFix/>
          </a:blip>
          <a:srcRect/>
          <a:stretch/>
        </p:blipFill>
        <p:spPr>
          <a:xfrm>
            <a:off x="2075760" y="1690560"/>
            <a:ext cx="8040960" cy="5005800"/>
          </a:xfrm>
          <a:prstGeom prst="rect">
            <a:avLst/>
          </a:prstGeom>
          <a:noFill/>
          <a:ln>
            <a:noFill/>
          </a:ln>
        </p:spPr>
      </p:pic>
    </p:spTree>
    <p:extLst>
      <p:ext uri="{BB962C8B-B14F-4D97-AF65-F5344CB8AC3E}">
        <p14:creationId xmlns:p14="http://schemas.microsoft.com/office/powerpoint/2010/main" val="4191868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DNA sequencing</a:t>
            </a:r>
            <a:endParaRPr lang="en-US" dirty="0"/>
          </a:p>
        </p:txBody>
      </p:sp>
      <p:sp>
        <p:nvSpPr>
          <p:cNvPr id="3" name="Content Placeholder 2"/>
          <p:cNvSpPr>
            <a:spLocks noGrp="1"/>
          </p:cNvSpPr>
          <p:nvPr>
            <p:ph idx="1"/>
          </p:nvPr>
        </p:nvSpPr>
        <p:spPr/>
        <p:txBody>
          <a:bodyPr/>
          <a:lstStyle/>
          <a:p>
            <a:r>
              <a:rPr lang="en-US" dirty="0" smtClean="0"/>
              <a:t>PCR- Polymerase chain reaction</a:t>
            </a:r>
          </a:p>
          <a:p>
            <a:r>
              <a:rPr lang="en-US" dirty="0" smtClean="0"/>
              <a:t>Electrophoresis</a:t>
            </a:r>
          </a:p>
          <a:p>
            <a:r>
              <a:rPr lang="en-US" dirty="0" smtClean="0"/>
              <a:t>Sanger sequencing</a:t>
            </a:r>
          </a:p>
          <a:p>
            <a:r>
              <a:rPr lang="en-US" dirty="0" smtClean="0"/>
              <a:t>Next-generation sequencing</a:t>
            </a:r>
          </a:p>
          <a:p>
            <a:endParaRPr lang="en-US" dirty="0"/>
          </a:p>
        </p:txBody>
      </p:sp>
    </p:spTree>
    <p:extLst>
      <p:ext uri="{BB962C8B-B14F-4D97-AF65-F5344CB8AC3E}">
        <p14:creationId xmlns:p14="http://schemas.microsoft.com/office/powerpoint/2010/main" val="2691867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72"/>
          <p:cNvSpPr txBox="1"/>
          <p:nvPr/>
        </p:nvSpPr>
        <p:spPr>
          <a:xfrm>
            <a:off x="237600" y="150120"/>
            <a:ext cx="535788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Quarternary structure</a:t>
            </a:r>
            <a:endParaRPr sz="4400" b="0" i="0" u="none" strike="noStrike" cap="none">
              <a:latin typeface="Arial"/>
              <a:ea typeface="Arial"/>
              <a:cs typeface="Arial"/>
              <a:sym typeface="Arial"/>
            </a:endParaRPr>
          </a:p>
        </p:txBody>
      </p:sp>
      <p:pic>
        <p:nvPicPr>
          <p:cNvPr id="321" name="Google Shape;321;p72"/>
          <p:cNvPicPr preferRelativeResize="0"/>
          <p:nvPr/>
        </p:nvPicPr>
        <p:blipFill rotWithShape="1">
          <a:blip r:embed="rId3">
            <a:alphaModFix/>
          </a:blip>
          <a:srcRect b="3083"/>
          <a:stretch/>
        </p:blipFill>
        <p:spPr>
          <a:xfrm>
            <a:off x="5595480" y="150120"/>
            <a:ext cx="5385960" cy="6646320"/>
          </a:xfrm>
          <a:prstGeom prst="rect">
            <a:avLst/>
          </a:prstGeom>
          <a:noFill/>
          <a:ln>
            <a:noFill/>
          </a:ln>
        </p:spPr>
      </p:pic>
      <p:sp>
        <p:nvSpPr>
          <p:cNvPr id="322" name="Google Shape;322;p72"/>
          <p:cNvSpPr txBox="1"/>
          <p:nvPr/>
        </p:nvSpPr>
        <p:spPr>
          <a:xfrm>
            <a:off x="832680" y="1475640"/>
            <a:ext cx="3493440" cy="23083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More than one subunits interact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Eg. Hemoglobin molecule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It is made up of 2α and 2β subunits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p:txBody>
      </p:sp>
    </p:spTree>
    <p:extLst>
      <p:ext uri="{BB962C8B-B14F-4D97-AF65-F5344CB8AC3E}">
        <p14:creationId xmlns:p14="http://schemas.microsoft.com/office/powerpoint/2010/main" val="3908866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73"/>
          <p:cNvSpPr txBox="1"/>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Protein secondary structure prediction</a:t>
            </a:r>
            <a:endParaRPr sz="4400" b="0" i="0" u="none" strike="noStrike" cap="none">
              <a:latin typeface="Arial"/>
              <a:ea typeface="Arial"/>
              <a:cs typeface="Arial"/>
              <a:sym typeface="Arial"/>
            </a:endParaRPr>
          </a:p>
        </p:txBody>
      </p:sp>
      <p:sp>
        <p:nvSpPr>
          <p:cNvPr id="328" name="Google Shape;328;p73"/>
          <p:cNvSpPr txBox="1"/>
          <p:nvPr/>
        </p:nvSpPr>
        <p:spPr>
          <a:xfrm>
            <a:off x="838080" y="1825560"/>
            <a:ext cx="10515600" cy="435132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Now you know how the DNA code is decoded to protein sequence.</a:t>
            </a:r>
            <a:endParaRPr sz="2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r>
              <a:rPr lang="en-US" sz="2800" b="0" i="0" u="none" strike="noStrike" cap="none">
                <a:solidFill>
                  <a:srgbClr val="000000"/>
                </a:solidFill>
                <a:latin typeface="Calibri"/>
                <a:ea typeface="Calibri"/>
                <a:cs typeface="Calibri"/>
                <a:sym typeface="Calibri"/>
              </a:rPr>
              <a:t> </a:t>
            </a:r>
            <a:endParaRPr sz="2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r>
              <a:rPr lang="en-US" sz="2800" b="0" i="0" u="none" strike="noStrike" cap="none">
                <a:solidFill>
                  <a:srgbClr val="000000"/>
                </a:solidFill>
                <a:latin typeface="Calibri"/>
                <a:ea typeface="Calibri"/>
                <a:cs typeface="Calibri"/>
                <a:sym typeface="Calibri"/>
              </a:rPr>
              <a:t>Online Expasy tools to translate</a:t>
            </a:r>
            <a:endParaRPr sz="2800" b="0" i="0" u="none" strike="noStrike" cap="none">
              <a:latin typeface="Arial"/>
              <a:ea typeface="Arial"/>
              <a:cs typeface="Arial"/>
              <a:sym typeface="Arial"/>
            </a:endParaRPr>
          </a:p>
          <a:p>
            <a:pPr marL="228600" marR="0" lvl="0" indent="-228600"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GOR- EXPASY</a:t>
            </a:r>
            <a:endParaRPr sz="2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r>
              <a:rPr lang="en-US" sz="2800" b="0" i="0" u="none" strike="noStrike" cap="none">
                <a:solidFill>
                  <a:srgbClr val="000000"/>
                </a:solidFill>
                <a:latin typeface="Calibri"/>
                <a:ea typeface="Calibri"/>
                <a:cs typeface="Calibri"/>
                <a:sym typeface="Calibri"/>
              </a:rPr>
              <a:t>To find related family of proteins w.r.t domain functions</a:t>
            </a:r>
            <a:endParaRPr sz="2800" b="0" i="0" u="none" strike="noStrike" cap="none">
              <a:latin typeface="Arial"/>
              <a:ea typeface="Arial"/>
              <a:cs typeface="Arial"/>
              <a:sym typeface="Arial"/>
            </a:endParaRPr>
          </a:p>
          <a:p>
            <a:pPr marL="228600" marR="0" lvl="0" indent="-228600"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Pfam</a:t>
            </a:r>
            <a:endParaRPr sz="2800" b="0" i="0" u="none" strike="noStrike" cap="none">
              <a:latin typeface="Arial"/>
              <a:ea typeface="Arial"/>
              <a:cs typeface="Arial"/>
              <a:sym typeface="Arial"/>
            </a:endParaRPr>
          </a:p>
          <a:p>
            <a:pPr marL="228600" marR="0" lvl="0" indent="-228600"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SMART</a:t>
            </a:r>
            <a:endParaRPr sz="2800" b="0" i="0" u="none" strike="noStrike" cap="none">
              <a:latin typeface="Arial"/>
              <a:ea typeface="Arial"/>
              <a:cs typeface="Arial"/>
              <a:sym typeface="Arial"/>
            </a:endParaRPr>
          </a:p>
          <a:p>
            <a:pPr marL="228600" marR="0" lvl="0" indent="-228600"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3D- RCSB site</a:t>
            </a:r>
            <a:endParaRPr sz="2800" b="0" i="0" u="none" strike="noStrike" cap="none">
              <a:latin typeface="Arial"/>
              <a:ea typeface="Arial"/>
              <a:cs typeface="Arial"/>
              <a:sym typeface="Arial"/>
            </a:endParaRPr>
          </a:p>
        </p:txBody>
      </p:sp>
    </p:spTree>
    <p:extLst>
      <p:ext uri="{BB962C8B-B14F-4D97-AF65-F5344CB8AC3E}">
        <p14:creationId xmlns:p14="http://schemas.microsoft.com/office/powerpoint/2010/main" val="4013998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PCR-Polymerase Chain Reaction</a:t>
            </a:r>
          </a:p>
        </p:txBody>
      </p:sp>
      <p:pic>
        <p:nvPicPr>
          <p:cNvPr id="3" name="Content Placeholder 3">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rcRect l="32072" t="29556" r="18201" b="34062"/>
          <a:stretch>
            <a:fillRect/>
          </a:stretch>
        </p:blipFill>
        <p:spPr>
          <a:xfrm>
            <a:off x="40992" y="1876568"/>
            <a:ext cx="12110030" cy="4981431"/>
          </a:xfrm>
        </p:spPr>
      </p:pic>
      <p:sp>
        <p:nvSpPr>
          <p:cNvPr id="4" name="Rectangle 4"/>
          <p:cNvSpPr/>
          <p:nvPr/>
        </p:nvSpPr>
        <p:spPr>
          <a:xfrm>
            <a:off x="551520" y="6328726"/>
            <a:ext cx="4892881" cy="369335"/>
          </a:xfrm>
          <a:prstGeom prst="rect">
            <a:avLst/>
          </a:prstGeom>
          <a:noFill/>
          <a:ln cap="flat">
            <a:noFill/>
            <a:prstDash val="solid"/>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ea typeface=""/>
                <a:cs typeface=""/>
              </a:rPr>
              <a:t>https://www.youtube.com/watch?v=iQsu3Kz9NYo</a:t>
            </a:r>
          </a:p>
        </p:txBody>
      </p:sp>
    </p:spTree>
    <p:extLst>
      <p:ext uri="{BB962C8B-B14F-4D97-AF65-F5344CB8AC3E}">
        <p14:creationId xmlns:p14="http://schemas.microsoft.com/office/powerpoint/2010/main" val="2914294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PCR- reaction set up</a:t>
            </a:r>
          </a:p>
        </p:txBody>
      </p:sp>
      <p:sp>
        <p:nvSpPr>
          <p:cNvPr id="3" name="Content Placeholder 2"/>
          <p:cNvSpPr txBox="1">
            <a:spLocks noGrp="1"/>
          </p:cNvSpPr>
          <p:nvPr>
            <p:ph idx="1"/>
          </p:nvPr>
        </p:nvSpPr>
        <p:spPr/>
        <p:txBody>
          <a:bodyPr/>
          <a:lstStyle/>
          <a:p>
            <a:pPr lvl="0"/>
            <a:r>
              <a:rPr lang="en-US"/>
              <a:t>Template DNA</a:t>
            </a:r>
          </a:p>
          <a:p>
            <a:pPr lvl="0"/>
            <a:r>
              <a:rPr lang="en-US"/>
              <a:t>dNTPs, i.e., dATP, dGTP, dCTP and dTTP</a:t>
            </a:r>
          </a:p>
          <a:p>
            <a:pPr lvl="0"/>
            <a:r>
              <a:rPr lang="en-US"/>
              <a:t>Taq polymerase that works at high temperature- made from a thermophilic organism</a:t>
            </a:r>
          </a:p>
          <a:p>
            <a:pPr lvl="0"/>
            <a:endParaRPr lang="en-US"/>
          </a:p>
        </p:txBody>
      </p:sp>
    </p:spTree>
    <p:extLst>
      <p:ext uri="{BB962C8B-B14F-4D97-AF65-F5344CB8AC3E}">
        <p14:creationId xmlns:p14="http://schemas.microsoft.com/office/powerpoint/2010/main" val="1102031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dNTPs vs ddNTPs</a:t>
            </a:r>
          </a:p>
        </p:txBody>
      </p:sp>
      <p:pic>
        <p:nvPicPr>
          <p:cNvPr id="3" name="Content Placeholder 3">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tretch>
            <a:fillRect/>
          </a:stretch>
        </p:blipFill>
        <p:spPr>
          <a:xfrm>
            <a:off x="2266815" y="1925854"/>
            <a:ext cx="8096253" cy="3609978"/>
          </a:xfrm>
        </p:spPr>
      </p:pic>
    </p:spTree>
    <p:extLst>
      <p:ext uri="{BB962C8B-B14F-4D97-AF65-F5344CB8AC3E}">
        <p14:creationId xmlns:p14="http://schemas.microsoft.com/office/powerpoint/2010/main" val="471494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Incorporation of ddNTPs stops the PCR extension reaction</a:t>
            </a:r>
          </a:p>
        </p:txBody>
      </p:sp>
      <p:pic>
        <p:nvPicPr>
          <p:cNvPr id="3" name="Content Placeholder 3">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rcRect b="54347"/>
          <a:stretch>
            <a:fillRect/>
          </a:stretch>
        </p:blipFill>
        <p:spPr>
          <a:xfrm>
            <a:off x="838203" y="1745900"/>
            <a:ext cx="5678350" cy="4485022"/>
          </a:xfrm>
        </p:spPr>
      </p:pic>
      <p:pic>
        <p:nvPicPr>
          <p:cNvPr id="4" name="Content Placeholder 3">
            <a:extLst>
              <a:ext uri="{FF2B5EF4-FFF2-40B4-BE49-F238E27FC236}">
                <a16:creationId xmlns:a16="http://schemas.microsoft.com/office/drawing/2014/main" id="{00000000-0000-0000-0000-000000000000}"/>
              </a:ext>
            </a:extLst>
          </p:cNvPr>
          <p:cNvPicPr>
            <a:picLocks noChangeAspect="1"/>
          </p:cNvPicPr>
          <p:nvPr/>
        </p:nvPicPr>
        <p:blipFill>
          <a:blip r:embed="rId2"/>
          <a:srcRect t="45061"/>
          <a:stretch>
            <a:fillRect/>
          </a:stretch>
        </p:blipFill>
        <p:spPr>
          <a:xfrm>
            <a:off x="6684346" y="1769254"/>
            <a:ext cx="4669456" cy="4438314"/>
          </a:xfrm>
          <a:prstGeom prst="rect">
            <a:avLst/>
          </a:prstGeom>
          <a:noFill/>
          <a:ln cap="flat">
            <a:noFill/>
          </a:ln>
        </p:spPr>
      </p:pic>
    </p:spTree>
    <p:extLst>
      <p:ext uri="{BB962C8B-B14F-4D97-AF65-F5344CB8AC3E}">
        <p14:creationId xmlns:p14="http://schemas.microsoft.com/office/powerpoint/2010/main" val="1991638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Stepwise sequence of events </a:t>
            </a:r>
          </a:p>
        </p:txBody>
      </p:sp>
      <p:sp>
        <p:nvSpPr>
          <p:cNvPr id="3" name="Content Placeholder 2"/>
          <p:cNvSpPr txBox="1">
            <a:spLocks noGrp="1"/>
          </p:cNvSpPr>
          <p:nvPr>
            <p:ph idx="1"/>
          </p:nvPr>
        </p:nvSpPr>
        <p:spPr/>
        <p:txBody>
          <a:bodyPr/>
          <a:lstStyle/>
          <a:p>
            <a:pPr marL="0" lvl="0" indent="0">
              <a:buNone/>
            </a:pPr>
            <a:r>
              <a:rPr lang="en-US"/>
              <a:t>AAGTCGATCGTGAGAGCTA</a:t>
            </a:r>
          </a:p>
          <a:p>
            <a:pPr marL="0" lvl="0" indent="0">
              <a:buNone/>
            </a:pPr>
            <a:r>
              <a:rPr lang="en-US"/>
              <a:t>Let us concentrate on just one strand for understanding the events</a:t>
            </a:r>
          </a:p>
          <a:p>
            <a:pPr marL="0" lvl="0" indent="0">
              <a:buNone/>
            </a:pPr>
            <a:r>
              <a:rPr lang="en-US" b="1">
                <a:solidFill>
                  <a:srgbClr val="85E90B"/>
                </a:solidFill>
              </a:rPr>
              <a:t>ddATP</a:t>
            </a:r>
          </a:p>
          <a:p>
            <a:pPr marL="0" lvl="0" indent="0">
              <a:buNone/>
            </a:pPr>
            <a:r>
              <a:rPr lang="en-US" b="1"/>
              <a:t>ddGTP</a:t>
            </a:r>
          </a:p>
          <a:p>
            <a:pPr marL="0" lvl="0" indent="0">
              <a:buNone/>
            </a:pPr>
            <a:r>
              <a:rPr lang="en-US" b="1">
                <a:solidFill>
                  <a:srgbClr val="1F4E79"/>
                </a:solidFill>
              </a:rPr>
              <a:t>ddCTP</a:t>
            </a:r>
          </a:p>
          <a:p>
            <a:pPr marL="0" lvl="0" indent="0">
              <a:buNone/>
            </a:pPr>
            <a:r>
              <a:rPr lang="en-US" b="1">
                <a:solidFill>
                  <a:srgbClr val="FF0000"/>
                </a:solidFill>
              </a:rPr>
              <a:t>ddTTP</a:t>
            </a:r>
          </a:p>
          <a:p>
            <a:pPr marL="0" lvl="0" indent="0">
              <a:buNone/>
            </a:pPr>
            <a:r>
              <a:rPr lang="en-US">
                <a:solidFill>
                  <a:srgbClr val="FF0000"/>
                </a:solidFill>
              </a:rPr>
              <a:t>The concentration is chosen such that there is a random incorporation of the different dNTPS at different instances</a:t>
            </a:r>
            <a:endParaRPr lang="en-US"/>
          </a:p>
          <a:p>
            <a:pPr lvl="0"/>
            <a:endParaRPr lang="en-US"/>
          </a:p>
        </p:txBody>
      </p:sp>
    </p:spTree>
    <p:extLst>
      <p:ext uri="{BB962C8B-B14F-4D97-AF65-F5344CB8AC3E}">
        <p14:creationId xmlns:p14="http://schemas.microsoft.com/office/powerpoint/2010/main" val="2781063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1811</TotalTime>
  <Words>1078</Words>
  <Application>Microsoft Office PowerPoint</Application>
  <PresentationFormat>Widescreen</PresentationFormat>
  <Paragraphs>221</Paragraphs>
  <Slides>41</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Calibri Light</vt:lpstr>
      <vt:lpstr>GillSans</vt:lpstr>
      <vt:lpstr>GillSans-Italic</vt:lpstr>
      <vt:lpstr>Noto Sans Symbols</vt:lpstr>
      <vt:lpstr>Times New Roman</vt:lpstr>
      <vt:lpstr>Office Theme</vt:lpstr>
      <vt:lpstr>DNA sequencing</vt:lpstr>
      <vt:lpstr>Genbank</vt:lpstr>
      <vt:lpstr>Basic BI tools</vt:lpstr>
      <vt:lpstr>DNA sequencing</vt:lpstr>
      <vt:lpstr>PCR-Polymerase Chain Reaction</vt:lpstr>
      <vt:lpstr>PCR- reaction set up</vt:lpstr>
      <vt:lpstr>dNTPs vs ddNTPs</vt:lpstr>
      <vt:lpstr>Incorporation of ddNTPs stops the PCR extension reaction</vt:lpstr>
      <vt:lpstr>Stepwise sequence of events </vt:lpstr>
      <vt:lpstr>Principle of Electrophoresis</vt:lpstr>
      <vt:lpstr>Electrophoresis</vt:lpstr>
      <vt:lpstr>PowerPoint Presentation</vt:lpstr>
      <vt:lpstr>Sanger sequencing</vt:lpstr>
      <vt:lpstr>Next generation sequencing</vt:lpstr>
      <vt:lpstr>Sanger sequencing video</vt:lpstr>
      <vt:lpstr>Next generation sequencing</vt:lpstr>
      <vt:lpstr>Sanger sequencing- when there were fluorescent dyes</vt:lpstr>
      <vt:lpstr>DNA sequencing</vt:lpstr>
      <vt:lpstr>DNA sequencing</vt:lpstr>
      <vt:lpstr>PowerPoint Presentation</vt:lpstr>
      <vt:lpstr>Next generation sequencing</vt:lpstr>
      <vt:lpstr>Video pertaining to Sanger sequencing</vt:lpstr>
      <vt:lpstr>Next generation sequencing</vt:lpstr>
      <vt:lpstr>PowerPoint Presentation</vt:lpstr>
      <vt:lpstr>Example and activity</vt:lpstr>
      <vt:lpstr>Activity</vt:lpstr>
      <vt:lpstr>Activity</vt:lpstr>
      <vt:lpstr>PowerPoint Presentation</vt:lpstr>
      <vt:lpstr>Databases of Biological Data</vt:lpstr>
      <vt:lpstr>Primary Database</vt:lpstr>
      <vt:lpstr>Secondary Database</vt:lpstr>
      <vt:lpstr>Genbank</vt:lpstr>
      <vt:lpstr>Genbank website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SAILATHA RAVI</dc:creator>
  <cp:lastModifiedBy>SAILATHA RAVI</cp:lastModifiedBy>
  <cp:revision>8</cp:revision>
  <dcterms:created xsi:type="dcterms:W3CDTF">2020-04-09T16:26:06Z</dcterms:created>
  <dcterms:modified xsi:type="dcterms:W3CDTF">2021-03-13T11:34:49Z</dcterms:modified>
</cp:coreProperties>
</file>