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81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58" r:id="rId20"/>
    <p:sldId id="260" r:id="rId21"/>
    <p:sldId id="261" r:id="rId22"/>
    <p:sldId id="262" r:id="rId23"/>
    <p:sldId id="263" r:id="rId24"/>
    <p:sldId id="264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72AA6-F032-483C-97F5-39100DBB8F21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8C48C-0A51-433D-ACB1-F349AEBF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3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709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452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577A-F44D-4DB0-B5DB-B07AE2B6E37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1091-4190-4DE0-84CF-0CA1775B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8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577A-F44D-4DB0-B5DB-B07AE2B6E37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1091-4190-4DE0-84CF-0CA1775B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2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577A-F44D-4DB0-B5DB-B07AE2B6E37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1091-4190-4DE0-84CF-0CA1775B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70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Title, 4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0450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09603" y="27464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09603" y="1600200"/>
            <a:ext cx="5384801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97602" y="1600200"/>
            <a:ext cx="5384801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>
          <a:xfrm>
            <a:off x="609603" y="6245223"/>
            <a:ext cx="2844798" cy="47624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4165604" y="6245223"/>
            <a:ext cx="3860797" cy="47624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8737604" y="6245223"/>
            <a:ext cx="2844798" cy="476246"/>
          </a:xfrm>
        </p:spPr>
        <p:txBody>
          <a:bodyPr/>
          <a:lstStyle>
            <a:lvl1pPr>
              <a:defRPr/>
            </a:lvl1pPr>
          </a:lstStyle>
          <a:p>
            <a:pPr lvl="0"/>
            <a:fld id="{B82382D0-E2E2-49AA-B094-149FA25306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7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577A-F44D-4DB0-B5DB-B07AE2B6E37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1091-4190-4DE0-84CF-0CA1775B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6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577A-F44D-4DB0-B5DB-B07AE2B6E37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1091-4190-4DE0-84CF-0CA1775B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9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577A-F44D-4DB0-B5DB-B07AE2B6E37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1091-4190-4DE0-84CF-0CA1775B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577A-F44D-4DB0-B5DB-B07AE2B6E37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1091-4190-4DE0-84CF-0CA1775B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8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577A-F44D-4DB0-B5DB-B07AE2B6E37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1091-4190-4DE0-84CF-0CA1775B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5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577A-F44D-4DB0-B5DB-B07AE2B6E37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1091-4190-4DE0-84CF-0CA1775B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577A-F44D-4DB0-B5DB-B07AE2B6E37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1091-4190-4DE0-84CF-0CA1775B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5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577A-F44D-4DB0-B5DB-B07AE2B6E37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1091-4190-4DE0-84CF-0CA1775B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B577A-F44D-4DB0-B5DB-B07AE2B6E37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61091-4190-4DE0-84CF-0CA1775B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1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robe/docs/glossary#sn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probe/docs/glossary#inde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gander.wustl.edu/cgi-bin/hgTracks?db=Dere2&amp;lastVirtModeType=default&amp;lastVirtModeExtraState=&amp;virtModeType=default&amp;virtMode=0&amp;nonVirtPosition=&amp;position=contig7%3A32469-32552&amp;hgsid=233875_3xKFBctndOgkOO8zPyiiOwPWCQ1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N3XrrB2u9k" TargetMode="External"/><Relationship Id="rId2" Type="http://schemas.openxmlformats.org/officeDocument/2006/relationships/hyperlink" Target="https://www.youtube.com/watch?v=on4TMnuYTaU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0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Aligning DNA sequences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Problems???</a:t>
            </a:r>
          </a:p>
          <a:p>
            <a:pPr lvl="0"/>
            <a:endParaRPr lang="en-US"/>
          </a:p>
        </p:txBody>
      </p:sp>
      <p:pic>
        <p:nvPicPr>
          <p:cNvPr id="4" name="Picture 2" descr="https://upload.wikimedia.org/wikipedia/en/thumb/1/14/Restriction_Map_Example.svg/429px-Restriction_Map_Example.svg.png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34908" y="2828001"/>
            <a:ext cx="3141540" cy="311224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3" y="1690689"/>
            <a:ext cx="4035905" cy="435291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774224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524" y="1690689"/>
            <a:ext cx="8382835" cy="4022729"/>
          </a:xfrm>
        </p:spPr>
      </p:pic>
      <p:sp>
        <p:nvSpPr>
          <p:cNvPr id="4" name="Oval 3"/>
          <p:cNvSpPr/>
          <p:nvPr/>
        </p:nvSpPr>
        <p:spPr>
          <a:xfrm>
            <a:off x="1751524" y="1690689"/>
            <a:ext cx="7006105" cy="91084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37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Restriction enzyme mapping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274" y="1690689"/>
            <a:ext cx="9659813" cy="3448851"/>
          </a:xfrm>
        </p:spPr>
      </p:pic>
      <p:sp>
        <p:nvSpPr>
          <p:cNvPr id="4" name="TextBox 4"/>
          <p:cNvSpPr txBox="1"/>
          <p:nvPr/>
        </p:nvSpPr>
        <p:spPr>
          <a:xfrm>
            <a:off x="237396" y="5503983"/>
            <a:ext cx="235045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Missing contigs or gaps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Repetitive sequences</a:t>
            </a:r>
          </a:p>
        </p:txBody>
      </p:sp>
    </p:spTree>
    <p:extLst>
      <p:ext uri="{BB962C8B-B14F-4D97-AF65-F5344CB8AC3E}">
        <p14:creationId xmlns:p14="http://schemas.microsoft.com/office/powerpoint/2010/main" val="833517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Analyzing DNA sequence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Searching for patterns</a:t>
            </a:r>
          </a:p>
          <a:p>
            <a:pPr lvl="0"/>
            <a:r>
              <a:rPr lang="en-US"/>
              <a:t>Comparing with existing sequences- Pairwise or multiple sequence alignment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6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0193" y="1618579"/>
            <a:ext cx="7248521" cy="3886200"/>
          </a:xfrm>
        </p:spPr>
      </p:pic>
      <p:sp>
        <p:nvSpPr>
          <p:cNvPr id="4" name="Rectangle 4"/>
          <p:cNvSpPr/>
          <p:nvPr/>
        </p:nvSpPr>
        <p:spPr>
          <a:xfrm>
            <a:off x="627186" y="5870978"/>
            <a:ext cx="11353793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642A8F"/>
                </a:solidFill>
                <a:uFillTx/>
                <a:latin typeface="arial" pitchFamily="34"/>
                <a:hlinkClick r:id="rId3" tooltip="Overview of genome mapping"/>
              </a:rPr>
              <a:t>SNPs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or </a:t>
            </a:r>
            <a:r>
              <a:rPr lang="en-GB" sz="1800" b="0" i="0" u="none" strike="noStrike" kern="1200" cap="none" spc="0" baseline="0">
                <a:solidFill>
                  <a:srgbClr val="642A8F"/>
                </a:solidFill>
                <a:uFillTx/>
                <a:latin typeface="arial" pitchFamily="34"/>
                <a:hlinkClick r:id="rId4" tooltip="Overview of genome mapping"/>
              </a:rPr>
              <a:t>INDELs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 can create or abolish restriction endonuclease (RE) recognition sites, thus affecting quantities and length of DNA fragments resulting from RE digestion.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0483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Defining terminologies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Substitution</a:t>
            </a:r>
          </a:p>
          <a:p>
            <a:pPr lvl="0"/>
            <a:r>
              <a:rPr lang="en-US"/>
              <a:t>Insertion</a:t>
            </a:r>
          </a:p>
          <a:p>
            <a:pPr lvl="0"/>
            <a:r>
              <a:rPr lang="en-US"/>
              <a:t>Deletion</a:t>
            </a:r>
          </a:p>
          <a:p>
            <a:pPr lvl="0"/>
            <a:r>
              <a:rPr lang="en-US"/>
              <a:t>Frame shift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55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/>
              <a:t>Annotation of DNA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DNA annotation is the process of identifying the locations of genes and coding regions in a genome to create ideas about the possible functions of the genes. There are three main steps to annotate the genome, which include to:</a:t>
            </a:r>
          </a:p>
          <a:p>
            <a:pPr lvl="1"/>
            <a:r>
              <a:rPr lang="en-GB"/>
              <a:t>Identify the portions of the genome that are not involved in coding proteins</a:t>
            </a:r>
          </a:p>
          <a:p>
            <a:pPr lvl="1"/>
            <a:r>
              <a:rPr lang="en-GB"/>
              <a:t>Identify the main elements of the genome (gene prediction)</a:t>
            </a:r>
          </a:p>
          <a:p>
            <a:pPr lvl="1"/>
            <a:r>
              <a:rPr lang="en-GB"/>
              <a:t>Connect the main elements of the genome with biological information</a:t>
            </a:r>
          </a:p>
          <a:p>
            <a:pPr lvl="0"/>
            <a:r>
              <a:rPr lang="en-GB"/>
              <a:t>It is important to consider how the genome is similar to other genomes that are already known, as this can help when establishing the role of the gene.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65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26122" y="492066"/>
            <a:ext cx="10515600" cy="1325559"/>
          </a:xfrm>
        </p:spPr>
        <p:txBody>
          <a:bodyPr/>
          <a:lstStyle/>
          <a:p>
            <a:pPr lvl="0"/>
            <a:r>
              <a:rPr lang="en-US">
                <a:latin typeface="Gill Sans MT"/>
              </a:rPr>
              <a:t>Definitions: identity, similarity, conservation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20619" y="1635203"/>
            <a:ext cx="10515600" cy="4351336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US" sz="2400">
                <a:latin typeface="Times New Roman" pitchFamily="18"/>
                <a:cs typeface="Times New Roman" pitchFamily="18"/>
              </a:rPr>
              <a:t>Homology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en-US" sz="2400">
                <a:latin typeface="Times New Roman" pitchFamily="18"/>
                <a:cs typeface="Times New Roman" pitchFamily="18"/>
              </a:rPr>
              <a:t> 	Similarity attributed to descent from a common ancestor.</a:t>
            </a:r>
          </a:p>
          <a:p>
            <a:pPr lvl="0">
              <a:lnSpc>
                <a:spcPct val="80000"/>
              </a:lnSpc>
            </a:pPr>
            <a:r>
              <a:rPr lang="en-US" sz="2400">
                <a:latin typeface="Times New Roman" pitchFamily="18"/>
                <a:cs typeface="Times New Roman" pitchFamily="18"/>
              </a:rPr>
              <a:t>Identity</a:t>
            </a:r>
            <a:br>
              <a:rPr lang="en-US" sz="2400">
                <a:latin typeface="Times New Roman" pitchFamily="18"/>
                <a:cs typeface="Times New Roman" pitchFamily="18"/>
              </a:rPr>
            </a:br>
            <a:r>
              <a:rPr lang="en-US" sz="2400">
                <a:latin typeface="Times New Roman" pitchFamily="18"/>
                <a:cs typeface="Times New Roman" pitchFamily="18"/>
              </a:rPr>
              <a:t>	The extent to which two (nucleotide or amino acid) sequences are invariant.</a:t>
            </a:r>
          </a:p>
          <a:p>
            <a:pPr lvl="0">
              <a:lnSpc>
                <a:spcPct val="80000"/>
              </a:lnSpc>
            </a:pPr>
            <a:r>
              <a:rPr lang="en-US" sz="2400">
                <a:latin typeface="Times New Roman" pitchFamily="18"/>
                <a:cs typeface="Times New Roman" pitchFamily="18"/>
              </a:rPr>
              <a:t>Similarity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en-US" sz="2400">
                <a:latin typeface="Times New Roman" pitchFamily="18"/>
                <a:cs typeface="Times New Roman" pitchFamily="18"/>
              </a:rPr>
              <a:t>	The extent to which nucleotide or protein sequences are related. It is based 	upon identity plus conservation.</a:t>
            </a:r>
          </a:p>
          <a:p>
            <a:pPr lvl="0">
              <a:lnSpc>
                <a:spcPct val="80000"/>
              </a:lnSpc>
            </a:pPr>
            <a:r>
              <a:rPr lang="en-US" sz="2400">
                <a:latin typeface="Times New Roman" pitchFamily="18"/>
                <a:cs typeface="Times New Roman" pitchFamily="18"/>
              </a:rPr>
              <a:t>Conservation 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en-US" sz="2400">
                <a:latin typeface="Times New Roman" pitchFamily="18"/>
                <a:cs typeface="Times New Roman" pitchFamily="18"/>
              </a:rPr>
              <a:t>	Changes at a specific position of an amino acid or (less commonly, DNA) 	sequence that preserve the physico-chemical properties of the original 	residue.</a:t>
            </a:r>
          </a:p>
          <a:p>
            <a:pPr lvl="0">
              <a:lnSpc>
                <a:spcPct val="80000"/>
              </a:lnSpc>
            </a:pPr>
            <a:endParaRPr lang="en-US" sz="2400">
              <a:latin typeface="Times New Roman" pitchFamily="18"/>
              <a:cs typeface="Times New Roman" pitchFamily="18"/>
            </a:endParaRPr>
          </a:p>
          <a:p>
            <a:pPr lvl="0">
              <a:lnSpc>
                <a:spcPct val="80000"/>
              </a:lnSpc>
            </a:pPr>
            <a:endParaRPr lang="en-US" sz="2400">
              <a:latin typeface="Times New Roman" pitchFamily="18"/>
              <a:cs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097948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algorithm</a:t>
            </a:r>
          </a:p>
          <a:p>
            <a:r>
              <a:rPr lang="en-US" dirty="0" smtClean="0"/>
              <a:t>Dynamic programming approach</a:t>
            </a:r>
          </a:p>
          <a:p>
            <a:r>
              <a:rPr lang="en-US" dirty="0" smtClean="0"/>
              <a:t>Dot matrix</a:t>
            </a:r>
          </a:p>
          <a:p>
            <a:r>
              <a:rPr lang="en-US" dirty="0" smtClean="0"/>
              <a:t>Scoring algorithms</a:t>
            </a:r>
          </a:p>
          <a:p>
            <a:r>
              <a:rPr lang="en-US" dirty="0" smtClean="0"/>
              <a:t>Local and global alignment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04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7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 annotation- worksheet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67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http://gander.wustl.edu/cgi-bin/hgTracks?db=Dere2&amp;lastVirtModeType=default&amp;lastVirtModeExtraState=&amp;virtModeType=default&amp;virtMode=0&amp;nonVirtPosition=&amp;position=contig7%3A32469-32552&amp;hgsid=233875_3xKFBctndOgkOO8zPyiiOwPWCQ1V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031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ctrTitle"/>
          </p:nvPr>
        </p:nvSpPr>
        <p:spPr>
          <a:xfrm>
            <a:off x="2133596" y="1219196"/>
            <a:ext cx="7772400" cy="1470026"/>
          </a:xfrm>
        </p:spPr>
        <p:txBody>
          <a:bodyPr anchor="ctr"/>
          <a:lstStyle/>
          <a:p>
            <a:pPr lvl="0"/>
            <a:r>
              <a:rPr lang="en-US" sz="4400"/>
              <a:t>Methods in DNA Sequencing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subTitle" idx="1"/>
          </p:nvPr>
        </p:nvSpPr>
        <p:spPr>
          <a:xfrm>
            <a:off x="2895603" y="3886200"/>
            <a:ext cx="6400800" cy="175260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 descr="239px-DNA_Overview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95603" y="2944816"/>
            <a:ext cx="6553203" cy="261779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268235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Genome annotation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0100" y="1617786"/>
            <a:ext cx="5039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https://www.youtube.com/watch?v=on4TMnuYTaU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https://www.youtube.com/watch?v=_N3XrrB2u9k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100" y="2637696"/>
            <a:ext cx="6330619" cy="400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91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45" y="1437438"/>
            <a:ext cx="70008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42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94" y="799786"/>
            <a:ext cx="71247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07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876" y="1819379"/>
            <a:ext cx="73056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02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78" y="1801899"/>
            <a:ext cx="72199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04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8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Signals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8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Localized motifs of various kinds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971640" marR="0" lvl="1" indent="-5144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AutoNum type="arabicPeriod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promoters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971640" marR="0" lvl="1" indent="-5144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AutoNum type="arabicPeriod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splice sites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971640" marR="0" lvl="1" indent="-5144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AutoNum type="arabicPeriod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codons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971640" marR="0" lvl="1" indent="-5144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AutoNum type="arabicPeriod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stop codons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971640" marR="0" lvl="1" indent="-5144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AutoNum type="arabicPeriod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polyadenylation sites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68"/>
          <p:cNvPicPr preferRelativeResize="0"/>
          <p:nvPr/>
        </p:nvPicPr>
        <p:blipFill rotWithShape="1">
          <a:blip r:embed="rId3">
            <a:alphaModFix/>
          </a:blip>
          <a:srcRect l="9419" t="52020" r="7707" b="17168"/>
          <a:stretch/>
        </p:blipFill>
        <p:spPr>
          <a:xfrm>
            <a:off x="6095880" y="2811600"/>
            <a:ext cx="5036040" cy="14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960" y="4572000"/>
            <a:ext cx="12192120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23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Big Picture</a:t>
            </a:r>
          </a:p>
        </p:txBody>
      </p:sp>
      <p:sp>
        <p:nvSpPr>
          <p:cNvPr id="3" name="Rectangle 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400"/>
              <a:t>Large-scale sequencing requires DNA to be broken into fragments</a:t>
            </a:r>
          </a:p>
          <a:p>
            <a:pPr lvl="1"/>
            <a:r>
              <a:rPr lang="en-US" sz="2000"/>
              <a:t>Cutting (with enzymes) </a:t>
            </a:r>
          </a:p>
          <a:p>
            <a:pPr lvl="1"/>
            <a:r>
              <a:rPr lang="en-US" sz="2000"/>
              <a:t>Shearing (with mechanical forces) </a:t>
            </a:r>
          </a:p>
          <a:p>
            <a:pPr lvl="0"/>
            <a:r>
              <a:rPr lang="en-US" sz="2400"/>
              <a:t>DNA is duplicated into a vector</a:t>
            </a:r>
          </a:p>
          <a:p>
            <a:pPr lvl="0"/>
            <a:r>
              <a:rPr lang="en-US" sz="2400">
                <a:solidFill>
                  <a:srgbClr val="993366"/>
                </a:solidFill>
              </a:rPr>
              <a:t>Individually sequenced</a:t>
            </a:r>
            <a:r>
              <a:rPr lang="en-US" sz="2400"/>
              <a:t> </a:t>
            </a:r>
          </a:p>
          <a:p>
            <a:pPr lvl="0"/>
            <a:r>
              <a:rPr lang="en-US" sz="2400"/>
              <a:t>Assembled electronically</a:t>
            </a:r>
          </a:p>
          <a:p>
            <a:pPr lvl="1"/>
            <a:r>
              <a:rPr lang="en-US" sz="2000"/>
              <a:t>Shotgun sequencing</a:t>
            </a:r>
          </a:p>
        </p:txBody>
      </p:sp>
      <p:pic>
        <p:nvPicPr>
          <p:cNvPr id="4" name="Picture 8" descr="DNA_Sequencing_gDNA_libraries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494461" y="1600200"/>
            <a:ext cx="3394079" cy="4525959"/>
          </a:xfrm>
        </p:spPr>
      </p:pic>
    </p:spTree>
    <p:extLst>
      <p:ext uri="{BB962C8B-B14F-4D97-AF65-F5344CB8AC3E}">
        <p14:creationId xmlns:p14="http://schemas.microsoft.com/office/powerpoint/2010/main" val="3047372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Brief Bio Background 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Polymerase</a:t>
            </a:r>
          </a:p>
          <a:p>
            <a:pPr lvl="1"/>
            <a:r>
              <a:rPr lang="en-US"/>
              <a:t>DNA polymerase can add free nucleotides</a:t>
            </a:r>
          </a:p>
          <a:p>
            <a:pPr lvl="1"/>
            <a:r>
              <a:rPr lang="en-US"/>
              <a:t>No known DNA polymerase is able to begin a new chain</a:t>
            </a:r>
          </a:p>
          <a:p>
            <a:pPr lvl="0"/>
            <a:r>
              <a:rPr lang="en-US"/>
              <a:t>Ligase</a:t>
            </a:r>
          </a:p>
          <a:p>
            <a:pPr lvl="1"/>
            <a:r>
              <a:rPr lang="en-US"/>
              <a:t>Links together DNA fragments</a:t>
            </a:r>
          </a:p>
        </p:txBody>
      </p:sp>
    </p:spTree>
    <p:extLst>
      <p:ext uri="{BB962C8B-B14F-4D97-AF65-F5344CB8AC3E}">
        <p14:creationId xmlns:p14="http://schemas.microsoft.com/office/powerpoint/2010/main" val="860412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First generation sequencing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Sanger Sequencing</a:t>
            </a:r>
          </a:p>
          <a:p>
            <a:pPr lvl="0"/>
            <a:r>
              <a:rPr lang="en-US"/>
              <a:t>Maxan Gilbert- chemical degradation method- toxic and radioactive chemicals</a:t>
            </a:r>
          </a:p>
          <a:p>
            <a:pPr lvl="0"/>
            <a:endParaRPr lang="en-US"/>
          </a:p>
          <a:p>
            <a:pPr lvl="0"/>
            <a:r>
              <a:rPr lang="en-US"/>
              <a:t>Three decades- Sanger sequencing dominated</a:t>
            </a:r>
          </a:p>
          <a:p>
            <a:pPr lvl="0"/>
            <a:r>
              <a:rPr lang="en-US"/>
              <a:t>Costly and time consuming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81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Second generation sequencing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Parallel sequencing</a:t>
            </a:r>
          </a:p>
          <a:p>
            <a:pPr lvl="0"/>
            <a:r>
              <a:rPr lang="en-US"/>
              <a:t>Cost</a:t>
            </a:r>
          </a:p>
          <a:p>
            <a:pPr lvl="0"/>
            <a:r>
              <a:rPr lang="en-US"/>
              <a:t>Time benefits</a:t>
            </a:r>
          </a:p>
          <a:p>
            <a:pPr lvl="0"/>
            <a:r>
              <a:rPr lang="en-US"/>
              <a:t>Sequencing output is read directly without the need for electrophoresis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40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1995 Whole genome sequencing [WGS] of Haemophilus influenzae</a:t>
            </a:r>
          </a:p>
          <a:p>
            <a:pPr lvl="0"/>
            <a:r>
              <a:rPr lang="en-US"/>
              <a:t>Craig Ventor’s group</a:t>
            </a:r>
          </a:p>
          <a:p>
            <a:pPr lvl="0"/>
            <a:r>
              <a:rPr lang="en-US"/>
              <a:t>1.8Mb genome on a circular chromosome</a:t>
            </a:r>
          </a:p>
          <a:p>
            <a:pPr lvl="0"/>
            <a:r>
              <a:rPr lang="en-GB" sz="2000"/>
              <a:t>Reasons given in paper: a) genome size typical for bacteria b) G+C content (38%) similar to human genome c) physical map did not exist </a:t>
            </a:r>
          </a:p>
          <a:p>
            <a:pPr lvl="0"/>
            <a:r>
              <a:rPr lang="en-GB" sz="2000"/>
              <a:t>Additional reason: Hamilton Smith (Nobel Prize Winner, Johns-Hopkins University) had worked on this bacterial strain for a long time. He discovered restriction enzymes working with H. influenzae. He is a senior author on the paper.</a:t>
            </a:r>
            <a:endParaRPr lang="en-US" sz="2000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09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Shot-gun sequencing approaches</a:t>
            </a:r>
          </a:p>
        </p:txBody>
      </p:sp>
      <p:pic>
        <p:nvPicPr>
          <p:cNvPr id="3" name="Content Placeholder 2" descr="Image result for shotgun sequencing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26580" y="1690689"/>
            <a:ext cx="5045339" cy="4791803"/>
          </a:xfrm>
        </p:spPr>
      </p:pic>
    </p:spTree>
    <p:extLst>
      <p:ext uri="{BB962C8B-B14F-4D97-AF65-F5344CB8AC3E}">
        <p14:creationId xmlns:p14="http://schemas.microsoft.com/office/powerpoint/2010/main" val="3795039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Activities and Worksheet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3" y="1753389"/>
            <a:ext cx="5686425" cy="1524003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55" y="3550990"/>
            <a:ext cx="4438653" cy="105727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92106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411</Words>
  <Application>Microsoft Office PowerPoint</Application>
  <PresentationFormat>Widescreen</PresentationFormat>
  <Paragraphs>80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</vt:lpstr>
      <vt:lpstr>Calibri</vt:lpstr>
      <vt:lpstr>Calibri Light</vt:lpstr>
      <vt:lpstr>Gill Sans MT</vt:lpstr>
      <vt:lpstr>Noto Sans Symbols</vt:lpstr>
      <vt:lpstr>Times New Roman</vt:lpstr>
      <vt:lpstr>Office Theme</vt:lpstr>
      <vt:lpstr>Lecture 8</vt:lpstr>
      <vt:lpstr>Methods in DNA Sequencing</vt:lpstr>
      <vt:lpstr>Big Picture</vt:lpstr>
      <vt:lpstr>Brief Bio Background </vt:lpstr>
      <vt:lpstr>First generation sequencing</vt:lpstr>
      <vt:lpstr>Second generation sequencing</vt:lpstr>
      <vt:lpstr>PowerPoint Presentation</vt:lpstr>
      <vt:lpstr>Shot-gun sequencing approaches</vt:lpstr>
      <vt:lpstr>Activities and Worksheet</vt:lpstr>
      <vt:lpstr>Aligning DNA sequences</vt:lpstr>
      <vt:lpstr>PowerPoint Presentation</vt:lpstr>
      <vt:lpstr>Restriction enzyme mapping</vt:lpstr>
      <vt:lpstr>Analyzing DNA sequence</vt:lpstr>
      <vt:lpstr>PowerPoint Presentation</vt:lpstr>
      <vt:lpstr>Defining terminologies</vt:lpstr>
      <vt:lpstr>Annotation of DNA</vt:lpstr>
      <vt:lpstr>Definitions: identity, similarity, conservation</vt:lpstr>
      <vt:lpstr>PowerPoint Presentation</vt:lpstr>
      <vt:lpstr>PowerPoint Presentation</vt:lpstr>
      <vt:lpstr>Genome annotation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SAILATHA RAVI</dc:creator>
  <cp:lastModifiedBy>SAILATHA RAVI</cp:lastModifiedBy>
  <cp:revision>5</cp:revision>
  <dcterms:created xsi:type="dcterms:W3CDTF">2021-03-20T10:53:26Z</dcterms:created>
  <dcterms:modified xsi:type="dcterms:W3CDTF">2021-03-20T11:27:22Z</dcterms:modified>
</cp:coreProperties>
</file>