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4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2192000" cy="6858000"/>
  <p:notesSz cx="6858000" cy="9144000"/>
  <p:embeddedFontLst>
    <p:embeddedFont>
      <p:font typeface="Helvetica Neue" panose="020B0604020202020204"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Bookman Old Style" panose="02050604050505020204" pitchFamily="18" charset="0"/>
      <p:regular r:id="rId54"/>
      <p:bold r:id="rId55"/>
      <p:italic r:id="rId56"/>
      <p:boldItalic r:id="rId57"/>
    </p:embeddedFont>
    <p:embeddedFont>
      <p:font typeface="Arial Black" panose="020B0A04020102020204" pitchFamily="3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C93A4B-6DB6-4FD8-9FF6-2A884FB7D7DF}">
  <a:tblStyle styleId="{54C93A4B-6DB6-4FD8-9FF6-2A884FB7D7D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7.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6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760" y="0"/>
            <a:ext cx="2971800" cy="4586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360"/>
            <a:ext cx="2971800" cy="4586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a:t>
            </a:fld>
            <a:endParaRPr sz="12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0: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1: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2: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12: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13: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4: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5: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6: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6: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7: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8: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8: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9: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9: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0: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20: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1: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2: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2: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3: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23: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4: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5: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25: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6: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6: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7: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8: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8: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9: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29: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0: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0: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1: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1: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2: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2: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3: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33: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4: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34: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5: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5: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6: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37: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8: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38: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9: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39: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4: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5: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6: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7: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8: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p9:notes"/>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35" name="Google Shape;335;p9: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1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1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9"/>
        <p:cNvGrpSpPr/>
        <p:nvPr/>
      </p:nvGrpSpPr>
      <p:grpSpPr>
        <a:xfrm>
          <a:off x="0" y="0"/>
          <a:ext cx="0" cy="0"/>
          <a:chOff x="0" y="0"/>
          <a:chExt cx="0" cy="0"/>
        </a:xfrm>
      </p:grpSpPr>
      <p:sp>
        <p:nvSpPr>
          <p:cNvPr id="90" name="Google Shape;90;p21"/>
          <p:cNvSpPr txBox="1">
            <a:spLocks noGrp="1"/>
          </p:cNvSpPr>
          <p:nvPr>
            <p:ph type="subTitle" idx="1"/>
          </p:nvPr>
        </p:nvSpPr>
        <p:spPr>
          <a:xfrm>
            <a:off x="838080" y="365040"/>
            <a:ext cx="10515600" cy="614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32"/>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9"/>
        <p:cNvGrpSpPr/>
        <p:nvPr/>
      </p:nvGrpSpPr>
      <p:grpSpPr>
        <a:xfrm>
          <a:off x="0" y="0"/>
          <a:ext cx="0" cy="0"/>
          <a:chOff x="0" y="0"/>
          <a:chExt cx="0" cy="0"/>
        </a:xfrm>
      </p:grpSpPr>
      <p:sp>
        <p:nvSpPr>
          <p:cNvPr id="140" name="Google Shape;140;p33"/>
          <p:cNvSpPr txBox="1">
            <a:spLocks noGrp="1"/>
          </p:cNvSpPr>
          <p:nvPr>
            <p:ph type="subTitle" idx="1"/>
          </p:nvPr>
        </p:nvSpPr>
        <p:spPr>
          <a:xfrm>
            <a:off x="838080" y="365040"/>
            <a:ext cx="10515600" cy="614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1"/>
        <p:cNvGrpSpPr/>
        <p:nvPr/>
      </p:nvGrpSpPr>
      <p:grpSpPr>
        <a:xfrm>
          <a:off x="0" y="0"/>
          <a:ext cx="0" cy="0"/>
          <a:chOff x="0" y="0"/>
          <a:chExt cx="0" cy="0"/>
        </a:xfrm>
      </p:grpSpPr>
      <p:sp>
        <p:nvSpPr>
          <p:cNvPr id="142" name="Google Shape;142;p34"/>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4" name="Google Shape;144;p3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5" name="Google Shape;145;p3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6"/>
        <p:cNvGrpSpPr/>
        <p:nvPr/>
      </p:nvGrpSpPr>
      <p:grpSpPr>
        <a:xfrm>
          <a:off x="0" y="0"/>
          <a:ext cx="0" cy="0"/>
          <a:chOff x="0" y="0"/>
          <a:chExt cx="0" cy="0"/>
        </a:xfrm>
      </p:grpSpPr>
      <p:sp>
        <p:nvSpPr>
          <p:cNvPr id="147" name="Google Shape;147;p3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3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5" name="Google Shape;155;p3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6"/>
        <p:cNvGrpSpPr/>
        <p:nvPr/>
      </p:nvGrpSpPr>
      <p:grpSpPr>
        <a:xfrm>
          <a:off x="0" y="0"/>
          <a:ext cx="0" cy="0"/>
          <a:chOff x="0" y="0"/>
          <a:chExt cx="0" cy="0"/>
        </a:xfrm>
      </p:grpSpPr>
      <p:sp>
        <p:nvSpPr>
          <p:cNvPr id="157" name="Google Shape;157;p37"/>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6"/>
        <p:cNvGrpSpPr/>
        <p:nvPr/>
      </p:nvGrpSpPr>
      <p:grpSpPr>
        <a:xfrm>
          <a:off x="0" y="0"/>
          <a:ext cx="0" cy="0"/>
          <a:chOff x="0" y="0"/>
          <a:chExt cx="0" cy="0"/>
        </a:xfrm>
      </p:grpSpPr>
      <p:sp>
        <p:nvSpPr>
          <p:cNvPr id="167" name="Google Shape;167;p39"/>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3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3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1" name="Google Shape;171;p3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3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3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3" name="Google Shape;183;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4" name="Google Shape;184;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43"/>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44"/>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4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4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46"/>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47"/>
          <p:cNvSpPr txBox="1">
            <a:spLocks noGrp="1"/>
          </p:cNvSpPr>
          <p:nvPr>
            <p:ph type="subTitle" idx="1"/>
          </p:nvPr>
        </p:nvSpPr>
        <p:spPr>
          <a:xfrm>
            <a:off x="838080" y="365040"/>
            <a:ext cx="10515600" cy="614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48"/>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3" name="Google Shape;203;p4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4" name="Google Shape;204;p4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5"/>
        <p:cNvGrpSpPr/>
        <p:nvPr/>
      </p:nvGrpSpPr>
      <p:grpSpPr>
        <a:xfrm>
          <a:off x="0" y="0"/>
          <a:ext cx="0" cy="0"/>
          <a:chOff x="0" y="0"/>
          <a:chExt cx="0" cy="0"/>
        </a:xfrm>
      </p:grpSpPr>
      <p:sp>
        <p:nvSpPr>
          <p:cNvPr id="206" name="Google Shape;206;p49"/>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4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8" name="Google Shape;208;p4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9" name="Google Shape;209;p49"/>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50"/>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4"/>
        <p:cNvGrpSpPr/>
        <p:nvPr/>
      </p:nvGrpSpPr>
      <p:grpSpPr>
        <a:xfrm>
          <a:off x="0" y="0"/>
          <a:ext cx="0" cy="0"/>
          <a:chOff x="0" y="0"/>
          <a:chExt cx="0" cy="0"/>
        </a:xfrm>
      </p:grpSpPr>
      <p:sp>
        <p:nvSpPr>
          <p:cNvPr id="215" name="Google Shape;215;p5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7" name="Google Shape;217;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8" name="Google Shape;218;p5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1"/>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0"/>
        <p:cNvGrpSpPr/>
        <p:nvPr/>
      </p:nvGrpSpPr>
      <p:grpSpPr>
        <a:xfrm>
          <a:off x="0" y="0"/>
          <a:ext cx="0" cy="0"/>
          <a:chOff x="0" y="0"/>
          <a:chExt cx="0" cy="0"/>
        </a:xfrm>
      </p:grpSpPr>
      <p:sp>
        <p:nvSpPr>
          <p:cNvPr id="221" name="Google Shape;221;p52"/>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2"/>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3" name="Google Shape;223;p52"/>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4" name="Google Shape;224;p52"/>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52"/>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6" name="Google Shape;226;p52"/>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7" name="Google Shape;227;p52"/>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35"/>
        <p:cNvGrpSpPr/>
        <p:nvPr/>
      </p:nvGrpSpPr>
      <p:grpSpPr>
        <a:xfrm>
          <a:off x="0" y="0"/>
          <a:ext cx="0" cy="0"/>
          <a:chOff x="0" y="0"/>
          <a:chExt cx="0" cy="0"/>
        </a:xfrm>
      </p:grpSpPr>
      <p:sp>
        <p:nvSpPr>
          <p:cNvPr id="236" name="Google Shape;236;p5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5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8"/>
        <p:cNvGrpSpPr/>
        <p:nvPr/>
      </p:nvGrpSpPr>
      <p:grpSpPr>
        <a:xfrm>
          <a:off x="0" y="0"/>
          <a:ext cx="0" cy="0"/>
          <a:chOff x="0" y="0"/>
          <a:chExt cx="0" cy="0"/>
        </a:xfrm>
      </p:grpSpPr>
      <p:sp>
        <p:nvSpPr>
          <p:cNvPr id="239" name="Google Shape;239;p56"/>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1"/>
        <p:cNvGrpSpPr/>
        <p:nvPr/>
      </p:nvGrpSpPr>
      <p:grpSpPr>
        <a:xfrm>
          <a:off x="0" y="0"/>
          <a:ext cx="0" cy="0"/>
          <a:chOff x="0" y="0"/>
          <a:chExt cx="0" cy="0"/>
        </a:xfrm>
      </p:grpSpPr>
      <p:sp>
        <p:nvSpPr>
          <p:cNvPr id="242" name="Google Shape;242;p57"/>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4" name="Google Shape;244;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5"/>
        <p:cNvGrpSpPr/>
        <p:nvPr/>
      </p:nvGrpSpPr>
      <p:grpSpPr>
        <a:xfrm>
          <a:off x="0" y="0"/>
          <a:ext cx="0" cy="0"/>
          <a:chOff x="0" y="0"/>
          <a:chExt cx="0" cy="0"/>
        </a:xfrm>
      </p:grpSpPr>
      <p:sp>
        <p:nvSpPr>
          <p:cNvPr id="246" name="Google Shape;246;p58"/>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7"/>
        <p:cNvGrpSpPr/>
        <p:nvPr/>
      </p:nvGrpSpPr>
      <p:grpSpPr>
        <a:xfrm>
          <a:off x="0" y="0"/>
          <a:ext cx="0" cy="0"/>
          <a:chOff x="0" y="0"/>
          <a:chExt cx="0" cy="0"/>
        </a:xfrm>
      </p:grpSpPr>
      <p:sp>
        <p:nvSpPr>
          <p:cNvPr id="248" name="Google Shape;248;p59"/>
          <p:cNvSpPr txBox="1">
            <a:spLocks noGrp="1"/>
          </p:cNvSpPr>
          <p:nvPr>
            <p:ph type="subTitle" idx="1"/>
          </p:nvPr>
        </p:nvSpPr>
        <p:spPr>
          <a:xfrm>
            <a:off x="838080" y="365040"/>
            <a:ext cx="10515600" cy="614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9"/>
        <p:cNvGrpSpPr/>
        <p:nvPr/>
      </p:nvGrpSpPr>
      <p:grpSpPr>
        <a:xfrm>
          <a:off x="0" y="0"/>
          <a:ext cx="0" cy="0"/>
          <a:chOff x="0" y="0"/>
          <a:chExt cx="0" cy="0"/>
        </a:xfrm>
      </p:grpSpPr>
      <p:sp>
        <p:nvSpPr>
          <p:cNvPr id="250" name="Google Shape;250;p60"/>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2" name="Google Shape;252;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3" name="Google Shape;253;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54"/>
        <p:cNvGrpSpPr/>
        <p:nvPr/>
      </p:nvGrpSpPr>
      <p:grpSpPr>
        <a:xfrm>
          <a:off x="0" y="0"/>
          <a:ext cx="0" cy="0"/>
          <a:chOff x="0" y="0"/>
          <a:chExt cx="0" cy="0"/>
        </a:xfrm>
      </p:grpSpPr>
      <p:sp>
        <p:nvSpPr>
          <p:cNvPr id="255" name="Google Shape;255;p61"/>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7" name="Google Shape;257;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8" name="Google Shape;258;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9"/>
        <p:cNvGrpSpPr/>
        <p:nvPr/>
      </p:nvGrpSpPr>
      <p:grpSpPr>
        <a:xfrm>
          <a:off x="0" y="0"/>
          <a:ext cx="0" cy="0"/>
          <a:chOff x="0" y="0"/>
          <a:chExt cx="0" cy="0"/>
        </a:xfrm>
      </p:grpSpPr>
      <p:sp>
        <p:nvSpPr>
          <p:cNvPr id="260" name="Google Shape;260;p62"/>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2" name="Google Shape;262;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3" name="Google Shape;263;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64"/>
        <p:cNvGrpSpPr/>
        <p:nvPr/>
      </p:nvGrpSpPr>
      <p:grpSpPr>
        <a:xfrm>
          <a:off x="0" y="0"/>
          <a:ext cx="0" cy="0"/>
          <a:chOff x="0" y="0"/>
          <a:chExt cx="0" cy="0"/>
        </a:xfrm>
      </p:grpSpPr>
      <p:sp>
        <p:nvSpPr>
          <p:cNvPr id="265" name="Google Shape;265;p63"/>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7" name="Google Shape;267;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8"/>
        <p:cNvGrpSpPr/>
        <p:nvPr/>
      </p:nvGrpSpPr>
      <p:grpSpPr>
        <a:xfrm>
          <a:off x="0" y="0"/>
          <a:ext cx="0" cy="0"/>
          <a:chOff x="0" y="0"/>
          <a:chExt cx="0" cy="0"/>
        </a:xfrm>
      </p:grpSpPr>
      <p:sp>
        <p:nvSpPr>
          <p:cNvPr id="269" name="Google Shape;269;p64"/>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1" name="Google Shape;271;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2" name="Google Shape;272;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3" name="Google Shape;273;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838080" y="365040"/>
            <a:ext cx="10515600" cy="614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74"/>
        <p:cNvGrpSpPr/>
        <p:nvPr/>
      </p:nvGrpSpPr>
      <p:grpSpPr>
        <a:xfrm>
          <a:off x="0" y="0"/>
          <a:ext cx="0" cy="0"/>
          <a:chOff x="0" y="0"/>
          <a:chExt cx="0" cy="0"/>
        </a:xfrm>
      </p:grpSpPr>
      <p:sp>
        <p:nvSpPr>
          <p:cNvPr id="275" name="Google Shape;275;p65"/>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7" name="Google Shape;277;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8" name="Google Shape;278;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9" name="Google Shape;279;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0" name="Google Shape;280;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1" name="Google Shape;281;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8080" y="365040"/>
            <a:ext cx="10515600" cy="1325520"/>
          </a:xfrm>
          <a:prstGeom prst="rect">
            <a:avLst/>
          </a:prstGeom>
          <a:noFill/>
          <a:ln>
            <a:noFill/>
          </a:ln>
        </p:spPr>
        <p:txBody>
          <a:bodyPr spcFirstLastPara="1" wrap="square" lIns="0" tIns="0" rIns="0" bIns="0" anchor="ctr" anchorCtr="1">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3880" y="1122480"/>
            <a:ext cx="9144000" cy="2387520"/>
          </a:xfrm>
          <a:prstGeom prst="rect">
            <a:avLst/>
          </a:prstGeom>
          <a:noFill/>
          <a:ln>
            <a:noFill/>
          </a:ln>
        </p:spPr>
        <p:txBody>
          <a:bodyPr spcFirstLastPara="1" wrap="square" lIns="91425" tIns="45700" rIns="91425" bIns="45700" anchor="b"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title" idx="2"/>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6" name="Google Shape;66;p14"/>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14"/>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9" name="Google Shape;69;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0" name="Google Shape;120;p27"/>
          <p:cNvSpPr txBox="1">
            <a:spLocks noGrp="1"/>
          </p:cNvSpPr>
          <p:nvPr>
            <p:ph type="title" idx="2"/>
          </p:nvPr>
        </p:nvSpPr>
        <p:spPr>
          <a:xfrm>
            <a:off x="838080" y="1825560"/>
            <a:ext cx="5181480" cy="4351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1" name="Google Shape;121;p27"/>
          <p:cNvSpPr txBox="1">
            <a:spLocks noGrp="1"/>
          </p:cNvSpPr>
          <p:nvPr>
            <p:ph type="title" idx="3"/>
          </p:nvPr>
        </p:nvSpPr>
        <p:spPr>
          <a:xfrm>
            <a:off x="6172200" y="1825560"/>
            <a:ext cx="5181480" cy="4351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2" name="Google Shape;122;p27"/>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3" name="Google Shape;123;p27"/>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4" name="Google Shape;124;p27"/>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5" name="Google Shape;125;p2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6" name="Google Shape;176;p40"/>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7" name="Google Shape;177;p40"/>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8" name="Google Shape;178;p40"/>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79" name="Google Shape;179;p4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0" name="Google Shape;230;p53"/>
          <p:cNvSpPr txBox="1">
            <a:spLocks noGrp="1"/>
          </p:cNvSpPr>
          <p:nvPr>
            <p:ph type="body" id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1" name="Google Shape;231;p53"/>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2" name="Google Shape;232;p53"/>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3" name="Google Shape;233;p53"/>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98989"/>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98989"/>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98989"/>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98989"/>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98989"/>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98989"/>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98989"/>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98989"/>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www.cs.otago.ac.nz/cosc348/alignments/Lecture05_GlobalAlignment.pdf"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hyperlink" Target="https://demonstrations.wolfram.com/GlobalAndLocalSequenceAlignmentAlgorith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5"/>
        <p:cNvGrpSpPr/>
        <p:nvPr/>
      </p:nvGrpSpPr>
      <p:grpSpPr>
        <a:xfrm>
          <a:off x="0" y="0"/>
          <a:ext cx="0" cy="0"/>
          <a:chOff x="0" y="0"/>
          <a:chExt cx="0" cy="0"/>
        </a:xfrm>
      </p:grpSpPr>
      <p:sp>
        <p:nvSpPr>
          <p:cNvPr id="286" name="Google Shape;286;p66"/>
          <p:cNvSpPr txBox="1"/>
          <p:nvPr/>
        </p:nvSpPr>
        <p:spPr>
          <a:xfrm>
            <a:off x="1523880" y="1122480"/>
            <a:ext cx="9144000" cy="2387520"/>
          </a:xfrm>
          <a:prstGeom prst="rect">
            <a:avLst/>
          </a:prstGeom>
          <a:noFill/>
          <a:ln>
            <a:noFill/>
          </a:ln>
        </p:spPr>
        <p:txBody>
          <a:bodyPr spcFirstLastPara="1" wrap="square" lIns="91425" tIns="45700" rIns="91425" bIns="45700" anchor="b" anchorCtr="1">
            <a:noAutofit/>
          </a:bodyPr>
          <a:lstStyle/>
          <a:p>
            <a:pPr marL="0" marR="0" lvl="0" indent="0" algn="ctr" rtl="0">
              <a:lnSpc>
                <a:spcPct val="90000"/>
              </a:lnSpc>
              <a:spcBef>
                <a:spcPts val="0"/>
              </a:spcBef>
              <a:spcAft>
                <a:spcPts val="0"/>
              </a:spcAft>
              <a:buNone/>
            </a:pPr>
            <a:r>
              <a:rPr lang="en-US" sz="6000" b="0" i="0" u="none" strike="noStrike" cap="none">
                <a:solidFill>
                  <a:srgbClr val="000000"/>
                </a:solidFill>
                <a:latin typeface="Calibri"/>
                <a:ea typeface="Calibri"/>
                <a:cs typeface="Calibri"/>
                <a:sym typeface="Calibri"/>
              </a:rPr>
              <a:t>Sequence comparison</a:t>
            </a:r>
            <a:endParaRPr sz="6000" b="0" i="0" u="none" strike="noStrike" cap="none">
              <a:latin typeface="Arial"/>
              <a:ea typeface="Arial"/>
              <a:cs typeface="Arial"/>
              <a:sym typeface="Arial"/>
            </a:endParaRPr>
          </a:p>
        </p:txBody>
      </p:sp>
      <p:sp>
        <p:nvSpPr>
          <p:cNvPr id="287" name="Google Shape;287;p66"/>
          <p:cNvSpPr txBox="1"/>
          <p:nvPr/>
        </p:nvSpPr>
        <p:spPr>
          <a:xfrm>
            <a:off x="1523880" y="3602160"/>
            <a:ext cx="9144000" cy="165564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2"/>
        <p:cNvGrpSpPr/>
        <p:nvPr/>
      </p:nvGrpSpPr>
      <p:grpSpPr>
        <a:xfrm>
          <a:off x="0" y="0"/>
          <a:ext cx="0" cy="0"/>
          <a:chOff x="0" y="0"/>
          <a:chExt cx="0" cy="0"/>
        </a:xfrm>
      </p:grpSpPr>
      <p:sp>
        <p:nvSpPr>
          <p:cNvPr id="343" name="Google Shape;343;p75"/>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Compare the following sequences</a:t>
            </a:r>
            <a:endParaRPr sz="4400" b="0" i="0" u="none" strike="noStrike" cap="none">
              <a:latin typeface="Arial"/>
              <a:ea typeface="Arial"/>
              <a:cs typeface="Arial"/>
              <a:sym typeface="Arial"/>
            </a:endParaRPr>
          </a:p>
        </p:txBody>
      </p:sp>
      <p:sp>
        <p:nvSpPr>
          <p:cNvPr id="344" name="Google Shape;344;p75"/>
          <p:cNvSpPr/>
          <p:nvPr/>
        </p:nvSpPr>
        <p:spPr>
          <a:xfrm>
            <a:off x="1200960" y="2279160"/>
            <a:ext cx="3671280" cy="204732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12600" cap="flat" cmpd="sng">
            <a:solidFill>
              <a:srgbClr val="41719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A b c d e f g h</a:t>
            </a:r>
            <a:endParaRPr sz="3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B c d  f g h I  j</a:t>
            </a:r>
            <a:endParaRPr sz="3000" b="0" i="0" u="none" strike="noStrike" cap="none">
              <a:latin typeface="Arial"/>
              <a:ea typeface="Arial"/>
              <a:cs typeface="Arial"/>
              <a:sym typeface="Arial"/>
            </a:endParaRPr>
          </a:p>
        </p:txBody>
      </p:sp>
      <p:sp>
        <p:nvSpPr>
          <p:cNvPr id="345" name="Google Shape;345;p75"/>
          <p:cNvSpPr/>
          <p:nvPr/>
        </p:nvSpPr>
        <p:spPr>
          <a:xfrm>
            <a:off x="5500080" y="2279160"/>
            <a:ext cx="5324760" cy="204732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12600" cap="flat" cmpd="sng">
            <a:solidFill>
              <a:srgbClr val="FFFF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A b c d e f g h </a:t>
            </a:r>
            <a:r>
              <a:rPr lang="en-US" sz="3000" b="0" i="0" u="none" strike="noStrike" cap="none">
                <a:solidFill>
                  <a:srgbClr val="3C78D8"/>
                </a:solidFill>
                <a:latin typeface="Calibri"/>
                <a:ea typeface="Calibri"/>
                <a:cs typeface="Calibri"/>
                <a:sym typeface="Calibri"/>
              </a:rPr>
              <a:t>klmnp</a:t>
            </a:r>
            <a:endParaRPr sz="3000" b="0" i="0" u="none" strike="noStrike" cap="none">
              <a:solidFill>
                <a:srgbClr val="3C78D8"/>
              </a:solidFill>
              <a:latin typeface="Arial"/>
              <a:ea typeface="Arial"/>
              <a:cs typeface="Arial"/>
              <a:sym typeface="Arial"/>
            </a:endParaRPr>
          </a:p>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B c d  </a:t>
            </a:r>
            <a:r>
              <a:rPr lang="en-US" sz="3000" b="0" i="0" u="none" strike="noStrike" cap="none">
                <a:solidFill>
                  <a:srgbClr val="4A86E8"/>
                </a:solidFill>
                <a:latin typeface="Calibri"/>
                <a:ea typeface="Calibri"/>
                <a:cs typeface="Calibri"/>
                <a:sym typeface="Calibri"/>
              </a:rPr>
              <a:t>klmnp</a:t>
            </a:r>
            <a:r>
              <a:rPr lang="en-US" sz="3000" b="0" i="0" u="none" strike="noStrike" cap="none">
                <a:solidFill>
                  <a:srgbClr val="FF0000"/>
                </a:solidFill>
                <a:latin typeface="Calibri"/>
                <a:ea typeface="Calibri"/>
                <a:cs typeface="Calibri"/>
                <a:sym typeface="Calibri"/>
              </a:rPr>
              <a:t> q v s I  j </a:t>
            </a:r>
            <a:r>
              <a:rPr lang="en-US" sz="3000" b="0" i="0" u="none" strike="noStrike" cap="none">
                <a:solidFill>
                  <a:srgbClr val="E06666"/>
                </a:solidFill>
                <a:latin typeface="Calibri"/>
                <a:ea typeface="Calibri"/>
                <a:cs typeface="Calibri"/>
                <a:sym typeface="Calibri"/>
              </a:rPr>
              <a:t>fhg</a:t>
            </a:r>
            <a:r>
              <a:rPr lang="en-US" sz="3000" b="0" i="0" u="none" strike="noStrike" cap="none">
                <a:solidFill>
                  <a:srgbClr val="FF0000"/>
                </a:solidFill>
                <a:latin typeface="Calibri"/>
                <a:ea typeface="Calibri"/>
                <a:cs typeface="Calibri"/>
                <a:sym typeface="Calibri"/>
              </a:rPr>
              <a:t>bns</a:t>
            </a:r>
            <a:endParaRPr sz="3000" b="0" i="0" u="none" strike="noStrike" cap="none">
              <a:latin typeface="Arial"/>
              <a:ea typeface="Arial"/>
              <a:cs typeface="Arial"/>
              <a:sym typeface="Arial"/>
            </a:endParaRPr>
          </a:p>
        </p:txBody>
      </p:sp>
      <p:sp>
        <p:nvSpPr>
          <p:cNvPr id="346" name="Google Shape;346;p75"/>
          <p:cNvSpPr/>
          <p:nvPr/>
        </p:nvSpPr>
        <p:spPr>
          <a:xfrm>
            <a:off x="1301040" y="4601520"/>
            <a:ext cx="3671280" cy="204732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12600" cap="flat" cmpd="sng">
            <a:solidFill>
              <a:srgbClr val="41719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A b c d e f g h klmnp</a:t>
            </a:r>
            <a:endParaRPr sz="30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3000" b="0" i="0" u="none" strike="noStrike" cap="none">
                <a:solidFill>
                  <a:srgbClr val="FF0000"/>
                </a:solidFill>
                <a:latin typeface="Calibri"/>
                <a:ea typeface="Calibri"/>
                <a:cs typeface="Calibri"/>
                <a:sym typeface="Calibri"/>
              </a:rPr>
              <a:t>B c d  klmnp f g h I  j</a:t>
            </a:r>
            <a:endParaRPr sz="3000" b="0" i="0" u="none" strike="noStrike" cap="none">
              <a:latin typeface="Arial"/>
              <a:ea typeface="Arial"/>
              <a:cs typeface="Arial"/>
              <a:sym typeface="Arial"/>
            </a:endParaRPr>
          </a:p>
        </p:txBody>
      </p:sp>
      <p:sp>
        <p:nvSpPr>
          <p:cNvPr id="347" name="Google Shape;347;p75"/>
          <p:cNvSpPr/>
          <p:nvPr/>
        </p:nvSpPr>
        <p:spPr>
          <a:xfrm>
            <a:off x="5650200" y="5236200"/>
            <a:ext cx="4135320" cy="777960"/>
          </a:xfrm>
          <a:custGeom>
            <a:avLst/>
            <a:gdLst/>
            <a:ahLst/>
            <a:cxnLst/>
            <a:rect l="l" t="t" r="r" b="b"/>
            <a:pathLst>
              <a:path w="21600" h="21600" extrusionOk="0">
                <a:moveTo>
                  <a:pt x="0" y="0"/>
                </a:moveTo>
                <a:lnTo>
                  <a:pt x="21600" y="0"/>
                </a:lnTo>
                <a:lnTo>
                  <a:pt x="21600" y="21600"/>
                </a:lnTo>
                <a:lnTo>
                  <a:pt x="0" y="21600"/>
                </a:lnTo>
                <a:close/>
              </a:path>
            </a:pathLst>
          </a:custGeom>
          <a:solidFill>
            <a:srgbClr val="5B9BD5"/>
          </a:solidFill>
          <a:ln w="12600" cap="flat" cmpd="sng">
            <a:solidFill>
              <a:srgbClr val="41719C"/>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How would you score this?</a:t>
            </a: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What will be your algorithm?</a:t>
            </a:r>
            <a:endParaRPr sz="18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1"/>
        <p:cNvGrpSpPr/>
        <p:nvPr/>
      </p:nvGrpSpPr>
      <p:grpSpPr>
        <a:xfrm>
          <a:off x="0" y="0"/>
          <a:ext cx="0" cy="0"/>
          <a:chOff x="0" y="0"/>
          <a:chExt cx="0" cy="0"/>
        </a:xfrm>
      </p:grpSpPr>
      <p:sp>
        <p:nvSpPr>
          <p:cNvPr id="352" name="Google Shape;352;p76"/>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Dynamic Programming</a:t>
            </a:r>
            <a:endParaRPr sz="4400" b="0" i="0" u="none" strike="noStrike" cap="none">
              <a:latin typeface="Arial"/>
              <a:ea typeface="Arial"/>
              <a:cs typeface="Arial"/>
              <a:sym typeface="Arial"/>
            </a:endParaRPr>
          </a:p>
        </p:txBody>
      </p:sp>
      <p:sp>
        <p:nvSpPr>
          <p:cNvPr id="353" name="Google Shape;353;p76"/>
          <p:cNvSpPr txBox="1"/>
          <p:nvPr/>
        </p:nvSpPr>
        <p:spPr>
          <a:xfrm>
            <a:off x="838080" y="3589200"/>
            <a:ext cx="10899000" cy="2715840"/>
          </a:xfrm>
          <a:prstGeom prst="rect">
            <a:avLst/>
          </a:prstGeom>
          <a:noFill/>
          <a:ln>
            <a:noFill/>
          </a:ln>
        </p:spPr>
        <p:txBody>
          <a:bodyPr spcFirstLastPara="1" wrap="square" lIns="91425" tIns="45700" rIns="91425" bIns="45700" anchor="t" anchorCtr="0">
            <a:noAutofit/>
          </a:bodyPr>
          <a:lstStyle/>
          <a:p>
            <a:pPr marL="685800" marR="0" lvl="1" indent="-228600" algn="l" rtl="0">
              <a:lnSpc>
                <a:spcPct val="9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Needleman-</a:t>
            </a:r>
            <a:r>
              <a:rPr lang="en-US" sz="2400" b="0" i="0" u="none" strike="noStrike" cap="none" dirty="0" err="1">
                <a:solidFill>
                  <a:srgbClr val="000000"/>
                </a:solidFill>
                <a:latin typeface="Calibri"/>
                <a:ea typeface="Calibri"/>
                <a:cs typeface="Calibri"/>
                <a:sym typeface="Calibri"/>
              </a:rPr>
              <a:t>Wunsch</a:t>
            </a:r>
            <a:r>
              <a:rPr lang="en-US" sz="2400" b="0" i="0" u="none" strike="noStrike" cap="none" dirty="0">
                <a:solidFill>
                  <a:srgbClr val="000000"/>
                </a:solidFill>
                <a:latin typeface="Calibri"/>
                <a:ea typeface="Calibri"/>
                <a:cs typeface="Calibri"/>
                <a:sym typeface="Calibri"/>
              </a:rPr>
              <a:t> algorithm – for global alignment</a:t>
            </a:r>
            <a:endParaRPr sz="2400" b="0" i="0" u="none" strike="noStrike" cap="none" dirty="0">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Smith-Waterman algorithm – for local alignment</a:t>
            </a:r>
            <a:endParaRPr sz="2400" b="0" i="0" u="none" strike="noStrike" cap="none" dirty="0">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 </a:t>
            </a:r>
            <a:endParaRPr sz="2400" b="0" i="0" u="none" strike="noStrike" cap="non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dirty="0" smtClean="0">
                <a:solidFill>
                  <a:srgbClr val="000000"/>
                </a:solidFill>
                <a:latin typeface="Calibri"/>
                <a:ea typeface="Calibri"/>
                <a:cs typeface="Calibri"/>
                <a:sym typeface="Calibri"/>
              </a:rPr>
              <a:t> </a:t>
            </a:r>
            <a:endParaRPr sz="2800" b="0" i="0" u="none" strike="noStrike" cap="none" dirty="0">
              <a:latin typeface="Arial"/>
              <a:ea typeface="Arial"/>
              <a:cs typeface="Arial"/>
              <a:sym typeface="Arial"/>
            </a:endParaRPr>
          </a:p>
        </p:txBody>
      </p:sp>
      <p:sp>
        <p:nvSpPr>
          <p:cNvPr id="354" name="Google Shape;354;p76"/>
          <p:cNvSpPr/>
          <p:nvPr/>
        </p:nvSpPr>
        <p:spPr>
          <a:xfrm>
            <a:off x="838080" y="1845000"/>
            <a:ext cx="11144520" cy="9147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222222"/>
                </a:solidFill>
                <a:latin typeface="arial"/>
                <a:ea typeface="arial"/>
                <a:cs typeface="arial"/>
                <a:sym typeface="arial"/>
              </a:rPr>
              <a:t>Dynamic Programming</a:t>
            </a:r>
            <a:r>
              <a:rPr lang="en-US" sz="1800" b="0" i="0" u="none" strike="noStrike" cap="none" dirty="0">
                <a:solidFill>
                  <a:srgbClr val="222222"/>
                </a:solidFill>
                <a:latin typeface="arial"/>
                <a:ea typeface="arial"/>
                <a:cs typeface="arial"/>
                <a:sym typeface="arial"/>
              </a:rPr>
              <a:t> is a method for solving a complex problem by breaking it down into a collection of simpler </a:t>
            </a:r>
            <a:r>
              <a:rPr lang="en-US" sz="1800" b="0" i="0" u="none" strike="noStrike" cap="none" dirty="0" err="1">
                <a:solidFill>
                  <a:srgbClr val="222222"/>
                </a:solidFill>
                <a:latin typeface="arial"/>
                <a:ea typeface="arial"/>
                <a:cs typeface="arial"/>
                <a:sym typeface="arial"/>
              </a:rPr>
              <a:t>subproblems</a:t>
            </a:r>
            <a:r>
              <a:rPr lang="en-US" sz="1800" b="0" i="0" u="none" strike="noStrike" cap="none" dirty="0">
                <a:solidFill>
                  <a:srgbClr val="222222"/>
                </a:solidFill>
                <a:latin typeface="arial"/>
                <a:ea typeface="arial"/>
                <a:cs typeface="arial"/>
                <a:sym typeface="arial"/>
              </a:rPr>
              <a:t>, solving each of those </a:t>
            </a:r>
            <a:r>
              <a:rPr lang="en-US" sz="1800" b="0" i="0" u="none" strike="noStrike" cap="none" dirty="0" err="1">
                <a:solidFill>
                  <a:srgbClr val="222222"/>
                </a:solidFill>
                <a:latin typeface="arial"/>
                <a:ea typeface="arial"/>
                <a:cs typeface="arial"/>
                <a:sym typeface="arial"/>
              </a:rPr>
              <a:t>subproblems</a:t>
            </a:r>
            <a:r>
              <a:rPr lang="en-US" sz="1800" b="0" i="0" u="none" strike="noStrike" cap="none" dirty="0">
                <a:solidFill>
                  <a:srgbClr val="222222"/>
                </a:solidFill>
                <a:latin typeface="arial"/>
                <a:ea typeface="arial"/>
                <a:cs typeface="arial"/>
                <a:sym typeface="arial"/>
              </a:rPr>
              <a:t> just once, and storing their solutions using a memory-based data structure (array, </a:t>
            </a:r>
            <a:r>
              <a:rPr lang="en-US" sz="1800" b="0" i="0" u="none" strike="noStrike" cap="none" dirty="0" err="1">
                <a:solidFill>
                  <a:srgbClr val="222222"/>
                </a:solidFill>
                <a:latin typeface="arial"/>
                <a:ea typeface="arial"/>
                <a:cs typeface="arial"/>
                <a:sym typeface="arial"/>
              </a:rPr>
              <a:t>map,etc</a:t>
            </a:r>
            <a:r>
              <a:rPr lang="en-US" sz="1800" b="0" i="0" u="none" strike="noStrike" cap="none" dirty="0">
                <a:solidFill>
                  <a:srgbClr val="222222"/>
                </a:solidFill>
                <a:latin typeface="arial"/>
                <a:ea typeface="arial"/>
                <a:cs typeface="arial"/>
                <a:sym typeface="arial"/>
              </a:rPr>
              <a:t>).</a:t>
            </a:r>
            <a:endParaRPr sz="18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8"/>
        <p:cNvGrpSpPr/>
        <p:nvPr/>
      </p:nvGrpSpPr>
      <p:grpSpPr>
        <a:xfrm>
          <a:off x="0" y="0"/>
          <a:ext cx="0" cy="0"/>
          <a:chOff x="0" y="0"/>
          <a:chExt cx="0" cy="0"/>
        </a:xfrm>
      </p:grpSpPr>
      <p:sp>
        <p:nvSpPr>
          <p:cNvPr id="359" name="Google Shape;359;p77"/>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Sequence alignmentexample</a:t>
            </a:r>
            <a:endParaRPr sz="4400" b="0" i="0" u="none" strike="noStrike" cap="none">
              <a:latin typeface="Arial"/>
              <a:ea typeface="Arial"/>
              <a:cs typeface="Arial"/>
              <a:sym typeface="Arial"/>
            </a:endParaRPr>
          </a:p>
        </p:txBody>
      </p:sp>
      <p:pic>
        <p:nvPicPr>
          <p:cNvPr id="360" name="Google Shape;360;p77"/>
          <p:cNvPicPr preferRelativeResize="0"/>
          <p:nvPr/>
        </p:nvPicPr>
        <p:blipFill rotWithShape="1">
          <a:blip r:embed="rId3">
            <a:alphaModFix/>
          </a:blip>
          <a:srcRect/>
          <a:stretch/>
        </p:blipFill>
        <p:spPr>
          <a:xfrm>
            <a:off x="2953800" y="1825560"/>
            <a:ext cx="6284520" cy="4351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pic>
        <p:nvPicPr>
          <p:cNvPr id="365" name="Google Shape;365;p78"/>
          <p:cNvPicPr preferRelativeResize="0"/>
          <p:nvPr/>
        </p:nvPicPr>
        <p:blipFill rotWithShape="1">
          <a:blip r:embed="rId3">
            <a:alphaModFix/>
          </a:blip>
          <a:srcRect/>
          <a:stretch/>
        </p:blipFill>
        <p:spPr>
          <a:xfrm>
            <a:off x="1937880" y="455040"/>
            <a:ext cx="8565480" cy="5667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9"/>
        <p:cNvGrpSpPr/>
        <p:nvPr/>
      </p:nvGrpSpPr>
      <p:grpSpPr>
        <a:xfrm>
          <a:off x="0" y="0"/>
          <a:ext cx="0" cy="0"/>
          <a:chOff x="0" y="0"/>
          <a:chExt cx="0" cy="0"/>
        </a:xfrm>
      </p:grpSpPr>
      <p:pic>
        <p:nvPicPr>
          <p:cNvPr id="370" name="Google Shape;370;p79"/>
          <p:cNvPicPr preferRelativeResize="0"/>
          <p:nvPr/>
        </p:nvPicPr>
        <p:blipFill rotWithShape="1">
          <a:blip r:embed="rId3">
            <a:alphaModFix/>
          </a:blip>
          <a:srcRect/>
          <a:stretch/>
        </p:blipFill>
        <p:spPr>
          <a:xfrm>
            <a:off x="1323000" y="477720"/>
            <a:ext cx="9546120" cy="4721400"/>
          </a:xfrm>
          <a:prstGeom prst="rect">
            <a:avLst/>
          </a:prstGeom>
          <a:noFill/>
          <a:ln>
            <a:noFill/>
          </a:ln>
        </p:spPr>
      </p:pic>
      <p:sp>
        <p:nvSpPr>
          <p:cNvPr id="371" name="Google Shape;371;p79"/>
          <p:cNvSpPr txBox="1"/>
          <p:nvPr/>
        </p:nvSpPr>
        <p:spPr>
          <a:xfrm>
            <a:off x="859680" y="5404680"/>
            <a:ext cx="1089108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we have identical matches, you can have a positive definite score. What about similarity? Can you substitute a base or an amino acid in tis position? For this we need a scoring matrix. It is the substitution matrix.</a:t>
            </a:r>
            <a:endParaRPr sz="1800" b="0" i="0" u="none" strike="noStrike" cap="non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Google Shape;376;p80"/>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First let us consider DNA- 4 letters</a:t>
            </a:r>
            <a:endParaRPr sz="4400" b="0" i="0" u="none" strike="noStrike" cap="none">
              <a:latin typeface="Arial"/>
              <a:ea typeface="Arial"/>
              <a:cs typeface="Arial"/>
              <a:sym typeface="Arial"/>
            </a:endParaRPr>
          </a:p>
        </p:txBody>
      </p:sp>
      <p:pic>
        <p:nvPicPr>
          <p:cNvPr id="377" name="Google Shape;377;p80"/>
          <p:cNvPicPr preferRelativeResize="0"/>
          <p:nvPr/>
        </p:nvPicPr>
        <p:blipFill rotWithShape="1">
          <a:blip r:embed="rId3">
            <a:alphaModFix/>
          </a:blip>
          <a:srcRect b="21199"/>
          <a:stretch/>
        </p:blipFill>
        <p:spPr>
          <a:xfrm>
            <a:off x="3875760" y="1361520"/>
            <a:ext cx="6569280" cy="3428640"/>
          </a:xfrm>
          <a:prstGeom prst="rect">
            <a:avLst/>
          </a:prstGeom>
          <a:noFill/>
          <a:ln>
            <a:noFill/>
          </a:ln>
        </p:spPr>
      </p:pic>
      <p:sp>
        <p:nvSpPr>
          <p:cNvPr id="378" name="Google Shape;378;p80"/>
          <p:cNvSpPr txBox="1"/>
          <p:nvPr/>
        </p:nvSpPr>
        <p:spPr>
          <a:xfrm>
            <a:off x="941760" y="2433240"/>
            <a:ext cx="3147840" cy="1446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A simple scoring scheme- </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matches= +1</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mismatches =-1</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gaps = 0</a:t>
            </a:r>
            <a:endParaRPr sz="2200" b="0" i="0" u="none" strike="noStrike" cap="none">
              <a:latin typeface="Arial"/>
              <a:ea typeface="Arial"/>
              <a:cs typeface="Arial"/>
              <a:sym typeface="Arial"/>
            </a:endParaRPr>
          </a:p>
        </p:txBody>
      </p:sp>
      <p:pic>
        <p:nvPicPr>
          <p:cNvPr id="379" name="Google Shape;379;p80"/>
          <p:cNvPicPr preferRelativeResize="0"/>
          <p:nvPr/>
        </p:nvPicPr>
        <p:blipFill rotWithShape="1">
          <a:blip r:embed="rId3">
            <a:alphaModFix/>
          </a:blip>
          <a:srcRect t="79423"/>
          <a:stretch/>
        </p:blipFill>
        <p:spPr>
          <a:xfrm>
            <a:off x="4089600" y="5339160"/>
            <a:ext cx="6569280" cy="895320"/>
          </a:xfrm>
          <a:prstGeom prst="rect">
            <a:avLst/>
          </a:prstGeom>
          <a:noFill/>
          <a:ln>
            <a:noFill/>
          </a:ln>
        </p:spPr>
      </p:pic>
      <p:sp>
        <p:nvSpPr>
          <p:cNvPr id="380" name="Google Shape;380;p80"/>
          <p:cNvSpPr txBox="1"/>
          <p:nvPr/>
        </p:nvSpPr>
        <p:spPr>
          <a:xfrm>
            <a:off x="6273000" y="4880160"/>
            <a:ext cx="2202480" cy="3693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ATGCG versus ATGAG</a:t>
            </a:r>
            <a:endParaRPr sz="1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1"/>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81"/>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Can accommodate for similarities</a:t>
            </a:r>
            <a:endParaRPr sz="4400" b="0" i="0" u="none" strike="noStrike" cap="none">
              <a:latin typeface="Arial"/>
              <a:ea typeface="Arial"/>
              <a:cs typeface="Arial"/>
              <a:sym typeface="Arial"/>
            </a:endParaRPr>
          </a:p>
        </p:txBody>
      </p:sp>
      <p:pic>
        <p:nvPicPr>
          <p:cNvPr id="386" name="Google Shape;386;p81"/>
          <p:cNvPicPr preferRelativeResize="0"/>
          <p:nvPr/>
        </p:nvPicPr>
        <p:blipFill rotWithShape="1">
          <a:blip r:embed="rId3">
            <a:alphaModFix/>
          </a:blip>
          <a:srcRect/>
          <a:stretch/>
        </p:blipFill>
        <p:spPr>
          <a:xfrm>
            <a:off x="3084120" y="1322280"/>
            <a:ext cx="5713560" cy="2818440"/>
          </a:xfrm>
          <a:prstGeom prst="rect">
            <a:avLst/>
          </a:prstGeom>
          <a:noFill/>
          <a:ln>
            <a:noFill/>
          </a:ln>
        </p:spPr>
      </p:pic>
      <p:pic>
        <p:nvPicPr>
          <p:cNvPr id="387" name="Google Shape;387;p81"/>
          <p:cNvPicPr preferRelativeResize="0"/>
          <p:nvPr/>
        </p:nvPicPr>
        <p:blipFill rotWithShape="1">
          <a:blip r:embed="rId4">
            <a:alphaModFix/>
          </a:blip>
          <a:srcRect/>
          <a:stretch/>
        </p:blipFill>
        <p:spPr>
          <a:xfrm>
            <a:off x="2796120" y="4310280"/>
            <a:ext cx="6934320" cy="2181240"/>
          </a:xfrm>
          <a:prstGeom prst="rect">
            <a:avLst/>
          </a:prstGeom>
          <a:noFill/>
          <a:ln>
            <a:noFill/>
          </a:ln>
        </p:spPr>
      </p:pic>
      <p:sp>
        <p:nvSpPr>
          <p:cNvPr id="388" name="Google Shape;388;p81"/>
          <p:cNvSpPr txBox="1"/>
          <p:nvPr/>
        </p:nvSpPr>
        <p:spPr>
          <a:xfrm>
            <a:off x="546840" y="2355480"/>
            <a:ext cx="2828160" cy="17852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A real scoring scheme- </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matches= +2</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Positives= +1</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mismatches =-1</a:t>
            </a:r>
            <a:endParaRPr sz="2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200" b="0" i="0" u="none" strike="noStrike" cap="none">
                <a:solidFill>
                  <a:srgbClr val="000000"/>
                </a:solidFill>
                <a:latin typeface="Calibri"/>
                <a:ea typeface="Calibri"/>
                <a:cs typeface="Calibri"/>
                <a:sym typeface="Calibri"/>
              </a:rPr>
              <a:t>For gaps = 0</a:t>
            </a:r>
            <a:endParaRPr sz="2200" b="0" i="0" u="none" strike="noStrike" cap="non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2"/>
        <p:cNvGrpSpPr/>
        <p:nvPr/>
      </p:nvGrpSpPr>
      <p:grpSpPr>
        <a:xfrm>
          <a:off x="0" y="0"/>
          <a:ext cx="0" cy="0"/>
          <a:chOff x="0" y="0"/>
          <a:chExt cx="0" cy="0"/>
        </a:xfrm>
      </p:grpSpPr>
      <p:pic>
        <p:nvPicPr>
          <p:cNvPr id="393" name="Google Shape;393;p82"/>
          <p:cNvPicPr preferRelativeResize="0"/>
          <p:nvPr/>
        </p:nvPicPr>
        <p:blipFill rotWithShape="1">
          <a:blip r:embed="rId3">
            <a:alphaModFix/>
          </a:blip>
          <a:srcRect/>
          <a:stretch/>
        </p:blipFill>
        <p:spPr>
          <a:xfrm>
            <a:off x="1944360" y="354960"/>
            <a:ext cx="8299800" cy="5753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7"/>
        <p:cNvGrpSpPr/>
        <p:nvPr/>
      </p:nvGrpSpPr>
      <p:grpSpPr>
        <a:xfrm>
          <a:off x="0" y="0"/>
          <a:ext cx="0" cy="0"/>
          <a:chOff x="0" y="0"/>
          <a:chExt cx="0" cy="0"/>
        </a:xfrm>
      </p:grpSpPr>
      <p:sp>
        <p:nvSpPr>
          <p:cNvPr id="398" name="Google Shape;398;p83"/>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Scoring matrices</a:t>
            </a:r>
            <a:endParaRPr sz="4400" b="0" i="0" u="none" strike="noStrike" cap="none">
              <a:latin typeface="Arial"/>
              <a:ea typeface="Arial"/>
              <a:cs typeface="Arial"/>
              <a:sym typeface="Arial"/>
            </a:endParaRPr>
          </a:p>
        </p:txBody>
      </p:sp>
      <p:sp>
        <p:nvSpPr>
          <p:cNvPr id="399" name="Google Shape;399;p83"/>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1" i="0" u="none" strike="noStrike" cap="none">
                <a:solidFill>
                  <a:srgbClr val="000000"/>
                </a:solidFill>
                <a:latin typeface="Calibri"/>
                <a:ea typeface="Calibri"/>
                <a:cs typeface="Calibri"/>
                <a:sym typeface="Calibri"/>
              </a:rPr>
              <a:t>PAM Matrices:</a:t>
            </a:r>
            <a:r>
              <a:rPr lang="en-US" sz="2800" b="0" i="0" u="none" strike="noStrike" cap="none">
                <a:solidFill>
                  <a:srgbClr val="000000"/>
                </a:solidFill>
                <a:latin typeface="Calibri"/>
                <a:ea typeface="Calibri"/>
                <a:cs typeface="Calibri"/>
                <a:sym typeface="Calibri"/>
              </a:rPr>
              <a:t> Margaret Dayhoff was the first one to develop the PAM matrix, PAM stands for Point Accepted Mutations. PAM matrices are calculated by observing the differences in closely related proteins. One PAM unit (PAM1) specifies one accepted point mutation per 100 amino acid residues, i.e. 1% change and 99% remains as such. </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1" i="0" u="none" strike="noStrike" cap="none">
                <a:solidFill>
                  <a:srgbClr val="000000"/>
                </a:solidFill>
                <a:latin typeface="Calibri"/>
                <a:ea typeface="Calibri"/>
                <a:cs typeface="Calibri"/>
                <a:sym typeface="Calibri"/>
              </a:rPr>
              <a:t>BLOSUM: </a:t>
            </a:r>
            <a:r>
              <a:rPr lang="en-US" sz="2800" b="0" i="0" u="none" strike="noStrike" cap="none">
                <a:solidFill>
                  <a:srgbClr val="000000"/>
                </a:solidFill>
                <a:latin typeface="Calibri"/>
                <a:ea typeface="Calibri"/>
                <a:cs typeface="Calibri"/>
                <a:sym typeface="Calibri"/>
              </a:rPr>
              <a:t>BLOcks SUbstitution Matrix, developed by Henikoff and Henikoff in 1992, used conserved regions. These matrices are actual percentage identity values. Simply to say, they depend on similarity. Blosum 62 means there is 62 % similarity</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3"/>
        <p:cNvGrpSpPr/>
        <p:nvPr/>
      </p:nvGrpSpPr>
      <p:grpSpPr>
        <a:xfrm>
          <a:off x="0" y="0"/>
          <a:ext cx="0" cy="0"/>
          <a:chOff x="0" y="0"/>
          <a:chExt cx="0" cy="0"/>
        </a:xfrm>
      </p:grpSpPr>
      <p:pic>
        <p:nvPicPr>
          <p:cNvPr id="404" name="Google Shape;404;p84"/>
          <p:cNvPicPr preferRelativeResize="0"/>
          <p:nvPr/>
        </p:nvPicPr>
        <p:blipFill rotWithShape="1">
          <a:blip r:embed="rId3">
            <a:alphaModFix/>
          </a:blip>
          <a:srcRect/>
          <a:stretch/>
        </p:blipFill>
        <p:spPr>
          <a:xfrm>
            <a:off x="2831053" y="720000"/>
            <a:ext cx="8072675" cy="5541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1"/>
        <p:cNvGrpSpPr/>
        <p:nvPr/>
      </p:nvGrpSpPr>
      <p:grpSpPr>
        <a:xfrm>
          <a:off x="0" y="0"/>
          <a:ext cx="0" cy="0"/>
          <a:chOff x="0" y="0"/>
          <a:chExt cx="0" cy="0"/>
        </a:xfrm>
      </p:grpSpPr>
      <p:sp>
        <p:nvSpPr>
          <p:cNvPr id="292" name="Google Shape;292;p67"/>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Types of mutations</a:t>
            </a:r>
            <a:endParaRPr sz="4400" b="0" i="0" u="none" strike="noStrike" cap="none">
              <a:latin typeface="Arial"/>
              <a:ea typeface="Arial"/>
              <a:cs typeface="Arial"/>
              <a:sym typeface="Arial"/>
            </a:endParaRPr>
          </a:p>
        </p:txBody>
      </p:sp>
      <p:sp>
        <p:nvSpPr>
          <p:cNvPr id="293" name="Google Shape;293;p67"/>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Insertions</a:t>
            </a:r>
            <a:endParaRPr sz="2800" b="0" i="0" u="none" strike="noStrike" cap="non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Deletions</a:t>
            </a:r>
            <a:endParaRPr sz="2800" b="0" i="0" u="none" strike="noStrike" cap="non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Mutations</a:t>
            </a:r>
            <a:endParaRPr sz="2800" b="0" i="0" u="none" strike="noStrike" cap="non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Frameshift</a:t>
            </a:r>
            <a:endParaRPr sz="2800" b="0" i="0" u="none" strike="noStrike" cap="none" dirty="0">
              <a:latin typeface="Arial"/>
              <a:ea typeface="Arial"/>
              <a:cs typeface="Arial"/>
              <a:sym typeface="Arial"/>
            </a:endParaRPr>
          </a:p>
          <a:p>
            <a:pPr marR="0" lvl="0" algn="l" rtl="0">
              <a:lnSpc>
                <a:spcPct val="90000"/>
              </a:lnSpc>
              <a:spcBef>
                <a:spcPts val="1001"/>
              </a:spcBef>
              <a:spcAft>
                <a:spcPts val="0"/>
              </a:spcAft>
              <a:buClr>
                <a:srgbClr val="000000"/>
              </a:buClr>
              <a:buSzPts val="2800"/>
            </a:pPr>
            <a:endParaRPr sz="2800"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p:cNvGrpSpPr/>
        <p:nvPr/>
      </p:nvGrpSpPr>
      <p:grpSpPr>
        <a:xfrm>
          <a:off x="0" y="0"/>
          <a:ext cx="0" cy="0"/>
          <a:chOff x="0" y="0"/>
          <a:chExt cx="0" cy="0"/>
        </a:xfrm>
      </p:grpSpPr>
      <p:sp>
        <p:nvSpPr>
          <p:cNvPr id="409" name="Google Shape;409;p85"/>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Different gap penalties and or gap extensions</a:t>
            </a:r>
            <a:endParaRPr sz="4400" b="0" i="0" u="none" strike="noStrike" cap="none">
              <a:latin typeface="Arial"/>
              <a:ea typeface="Arial"/>
              <a:cs typeface="Arial"/>
              <a:sym typeface="Arial"/>
            </a:endParaRPr>
          </a:p>
        </p:txBody>
      </p:sp>
      <p:pic>
        <p:nvPicPr>
          <p:cNvPr id="410" name="Google Shape;410;p85"/>
          <p:cNvPicPr preferRelativeResize="0"/>
          <p:nvPr/>
        </p:nvPicPr>
        <p:blipFill rotWithShape="1">
          <a:blip r:embed="rId3">
            <a:alphaModFix/>
          </a:blip>
          <a:srcRect t="19353"/>
          <a:stretch/>
        </p:blipFill>
        <p:spPr>
          <a:xfrm>
            <a:off x="600480" y="2302920"/>
            <a:ext cx="6558120" cy="3369240"/>
          </a:xfrm>
          <a:prstGeom prst="rect">
            <a:avLst/>
          </a:prstGeom>
          <a:noFill/>
          <a:ln>
            <a:noFill/>
          </a:ln>
        </p:spPr>
      </p:pic>
      <p:sp>
        <p:nvSpPr>
          <p:cNvPr id="411" name="Google Shape;411;p85"/>
          <p:cNvSpPr txBox="1"/>
          <p:nvPr/>
        </p:nvSpPr>
        <p:spPr>
          <a:xfrm>
            <a:off x="7605360" y="1811880"/>
            <a:ext cx="34632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Consider this</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A T G  -  -  -  T C </a:t>
            </a:r>
            <a:endParaRPr sz="24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A T G A G T T C</a:t>
            </a:r>
            <a:endParaRPr sz="24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A T G  -  -  T  -  C </a:t>
            </a:r>
            <a:endParaRPr sz="24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A T G A G  T T  C</a:t>
            </a:r>
            <a:endParaRPr sz="2400" b="0" i="0" u="none" strike="noStrike" cap="none">
              <a:latin typeface="Arial"/>
              <a:ea typeface="Arial"/>
              <a:cs typeface="Arial"/>
              <a:sym typeface="Arial"/>
            </a:endParaRPr>
          </a:p>
          <a:p>
            <a:pPr marL="457200" marR="0" lvl="1" indent="0" algn="l" rtl="0">
              <a:lnSpc>
                <a:spcPct val="90000"/>
              </a:lnSpc>
              <a:spcBef>
                <a:spcPts val="499"/>
              </a:spcBef>
              <a:spcAft>
                <a:spcPts val="0"/>
              </a:spcAft>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5"/>
        <p:cNvGrpSpPr/>
        <p:nvPr/>
      </p:nvGrpSpPr>
      <p:grpSpPr>
        <a:xfrm>
          <a:off x="0" y="0"/>
          <a:ext cx="0" cy="0"/>
          <a:chOff x="0" y="0"/>
          <a:chExt cx="0" cy="0"/>
        </a:xfrm>
      </p:grpSpPr>
      <p:sp>
        <p:nvSpPr>
          <p:cNvPr id="416" name="Google Shape;416;p86"/>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Gap score or gap penalty:</a:t>
            </a:r>
            <a:r>
              <a:rPr lang="en-US" sz="4400" b="0" i="0" u="none" strike="noStrike" cap="none">
                <a:solidFill>
                  <a:srgbClr val="000000"/>
                </a:solidFill>
                <a:latin typeface="Calibri"/>
                <a:ea typeface="Calibri"/>
                <a:cs typeface="Calibri"/>
                <a:sym typeface="Calibri"/>
              </a:rPr>
              <a:t> </a:t>
            </a:r>
            <a:endParaRPr sz="4400" b="0" i="0" u="none" strike="noStrike" cap="none">
              <a:latin typeface="Arial"/>
              <a:ea typeface="Arial"/>
              <a:cs typeface="Arial"/>
              <a:sym typeface="Arial"/>
            </a:endParaRPr>
          </a:p>
        </p:txBody>
      </p:sp>
      <p:sp>
        <p:nvSpPr>
          <p:cNvPr id="417" name="Google Shape;417;p86"/>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rgbClr val="000000"/>
              </a:buClr>
              <a:buSzPts val="2600"/>
              <a:buFont typeface="Arial"/>
              <a:buChar char="•"/>
            </a:pPr>
            <a:r>
              <a:rPr lang="en-US" sz="2600" b="0" i="0" u="none" strike="noStrike" cap="none">
                <a:solidFill>
                  <a:srgbClr val="000000"/>
                </a:solidFill>
                <a:latin typeface="Calibri"/>
                <a:ea typeface="Calibri"/>
                <a:cs typeface="Calibri"/>
                <a:sym typeface="Calibri"/>
              </a:rPr>
              <a:t>Dynamic programming algorithms use gap penalties to maximize the biological meaning. Gap penalty is subtracted for each gap that has been introduced. There are different gap penalties such as gap open and gap extension. The gap score defines a penalty given to alignment when we have insertion or deletion. During the evolution, there may be a case where we can see continuous gaps all along the sequence, so the linear gap penalty would not be appropriate for the alignment. Thus gap open and gap extension has been introduced when there are continuous gaps (five or more). The open penalty is always applied at the start of the gap, and then the other gaps following it is given with a gap extension penalty which will be less compared to the open penalty. Typical values are –12 for gap opening, and –4 for gap extension.  </a:t>
            </a:r>
            <a:endParaRPr sz="2600" b="0" i="0" u="none" strike="noStrike" cap="non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1"/>
        <p:cNvGrpSpPr/>
        <p:nvPr/>
      </p:nvGrpSpPr>
      <p:grpSpPr>
        <a:xfrm>
          <a:off x="0" y="0"/>
          <a:ext cx="0" cy="0"/>
          <a:chOff x="0" y="0"/>
          <a:chExt cx="0" cy="0"/>
        </a:xfrm>
      </p:grpSpPr>
      <p:pic>
        <p:nvPicPr>
          <p:cNvPr id="422" name="Google Shape;422;p87"/>
          <p:cNvPicPr preferRelativeResize="0"/>
          <p:nvPr/>
        </p:nvPicPr>
        <p:blipFill rotWithShape="1">
          <a:blip r:embed="rId3">
            <a:alphaModFix/>
          </a:blip>
          <a:srcRect/>
          <a:stretch/>
        </p:blipFill>
        <p:spPr>
          <a:xfrm>
            <a:off x="1567080" y="409320"/>
            <a:ext cx="8822160" cy="57265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6"/>
        <p:cNvGrpSpPr/>
        <p:nvPr/>
      </p:nvGrpSpPr>
      <p:grpSpPr>
        <a:xfrm>
          <a:off x="0" y="0"/>
          <a:ext cx="0" cy="0"/>
          <a:chOff x="0" y="0"/>
          <a:chExt cx="0" cy="0"/>
        </a:xfrm>
      </p:grpSpPr>
      <p:pic>
        <p:nvPicPr>
          <p:cNvPr id="427" name="Google Shape;427;p88"/>
          <p:cNvPicPr preferRelativeResize="0"/>
          <p:nvPr/>
        </p:nvPicPr>
        <p:blipFill rotWithShape="1">
          <a:blip r:embed="rId3">
            <a:alphaModFix/>
          </a:blip>
          <a:srcRect/>
          <a:stretch/>
        </p:blipFill>
        <p:spPr>
          <a:xfrm>
            <a:off x="1528560" y="300240"/>
            <a:ext cx="9125640" cy="56174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1"/>
        <p:cNvGrpSpPr/>
        <p:nvPr/>
      </p:nvGrpSpPr>
      <p:grpSpPr>
        <a:xfrm>
          <a:off x="0" y="0"/>
          <a:ext cx="0" cy="0"/>
          <a:chOff x="0" y="0"/>
          <a:chExt cx="0" cy="0"/>
        </a:xfrm>
      </p:grpSpPr>
      <p:sp>
        <p:nvSpPr>
          <p:cNvPr id="432" name="Google Shape;432;p89"/>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1: Initialization</a:t>
            </a:r>
            <a:endParaRPr sz="4400" b="0" i="0" u="none" strike="noStrike" cap="none">
              <a:latin typeface="Arial"/>
              <a:ea typeface="Arial"/>
              <a:cs typeface="Arial"/>
              <a:sym typeface="Arial"/>
            </a:endParaRPr>
          </a:p>
        </p:txBody>
      </p:sp>
      <p:pic>
        <p:nvPicPr>
          <p:cNvPr id="433" name="Google Shape;433;p89"/>
          <p:cNvPicPr preferRelativeResize="0"/>
          <p:nvPr/>
        </p:nvPicPr>
        <p:blipFill rotWithShape="1">
          <a:blip r:embed="rId3">
            <a:alphaModFix/>
          </a:blip>
          <a:srcRect t="17325"/>
          <a:stretch/>
        </p:blipFill>
        <p:spPr>
          <a:xfrm>
            <a:off x="2585160" y="1690560"/>
            <a:ext cx="7839360" cy="46076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7"/>
        <p:cNvGrpSpPr/>
        <p:nvPr/>
      </p:nvGrpSpPr>
      <p:grpSpPr>
        <a:xfrm>
          <a:off x="0" y="0"/>
          <a:ext cx="0" cy="0"/>
          <a:chOff x="0" y="0"/>
          <a:chExt cx="0" cy="0"/>
        </a:xfrm>
      </p:grpSpPr>
      <p:pic>
        <p:nvPicPr>
          <p:cNvPr id="438" name="Google Shape;438;p90"/>
          <p:cNvPicPr preferRelativeResize="0"/>
          <p:nvPr/>
        </p:nvPicPr>
        <p:blipFill rotWithShape="1">
          <a:blip r:embed="rId3">
            <a:alphaModFix/>
          </a:blip>
          <a:srcRect t="17008"/>
          <a:stretch/>
        </p:blipFill>
        <p:spPr>
          <a:xfrm>
            <a:off x="2372760" y="1487520"/>
            <a:ext cx="7543080" cy="4689360"/>
          </a:xfrm>
          <a:prstGeom prst="rect">
            <a:avLst/>
          </a:prstGeom>
          <a:noFill/>
          <a:ln>
            <a:noFill/>
          </a:ln>
        </p:spPr>
      </p:pic>
      <p:sp>
        <p:nvSpPr>
          <p:cNvPr id="439" name="Google Shape;439;p90"/>
          <p:cNvSpPr/>
          <p:nvPr/>
        </p:nvSpPr>
        <p:spPr>
          <a:xfrm>
            <a:off x="8329320" y="5719320"/>
            <a:ext cx="374040" cy="457920"/>
          </a:xfrm>
          <a:custGeom>
            <a:avLst/>
            <a:gdLst/>
            <a:ahLst/>
            <a:cxnLst/>
            <a:rect l="l" t="t" r="r" b="b"/>
            <a:pathLst>
              <a:path w="21600" h="21600" extrusionOk="0">
                <a:moveTo>
                  <a:pt x="0" y="0"/>
                </a:moveTo>
                <a:lnTo>
                  <a:pt x="21600" y="0"/>
                </a:lnTo>
                <a:lnTo>
                  <a:pt x="21600" y="21600"/>
                </a:lnTo>
                <a:lnTo>
                  <a:pt x="0" y="21600"/>
                </a:lnTo>
                <a:close/>
              </a:path>
            </a:pathLst>
          </a:custGeom>
          <a:solidFill>
            <a:srgbClr val="FFFFFF"/>
          </a:solidFill>
          <a:ln w="12600" cap="flat" cmpd="sng">
            <a:solidFill>
              <a:srgbClr val="FFFFFF"/>
            </a:solidFill>
            <a:prstDash val="solid"/>
            <a:miter lim="8000"/>
            <a:headEnd type="none" w="sm" len="sm"/>
            <a:tailEnd type="none" w="sm" len="sm"/>
          </a:ln>
        </p:spPr>
      </p:sp>
      <p:sp>
        <p:nvSpPr>
          <p:cNvPr id="440" name="Google Shape;440;p90"/>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2: Calculation of scores</a:t>
            </a:r>
            <a:endParaRPr sz="4400" b="0" i="0" u="none" strike="noStrike" cap="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4"/>
        <p:cNvGrpSpPr/>
        <p:nvPr/>
      </p:nvGrpSpPr>
      <p:grpSpPr>
        <a:xfrm>
          <a:off x="0" y="0"/>
          <a:ext cx="0" cy="0"/>
          <a:chOff x="0" y="0"/>
          <a:chExt cx="0" cy="0"/>
        </a:xfrm>
      </p:grpSpPr>
      <p:sp>
        <p:nvSpPr>
          <p:cNvPr id="445" name="Google Shape;445;p91"/>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2: Calculation of scores</a:t>
            </a:r>
            <a:endParaRPr sz="4400" b="0" i="0" u="none" strike="noStrike" cap="none">
              <a:latin typeface="Arial"/>
              <a:ea typeface="Arial"/>
              <a:cs typeface="Arial"/>
              <a:sym typeface="Arial"/>
            </a:endParaRPr>
          </a:p>
        </p:txBody>
      </p:sp>
      <p:pic>
        <p:nvPicPr>
          <p:cNvPr id="446" name="Google Shape;446;p91"/>
          <p:cNvPicPr preferRelativeResize="0"/>
          <p:nvPr/>
        </p:nvPicPr>
        <p:blipFill rotWithShape="1">
          <a:blip r:embed="rId3">
            <a:alphaModFix/>
          </a:blip>
          <a:srcRect t="18579"/>
          <a:stretch/>
        </p:blipFill>
        <p:spPr>
          <a:xfrm>
            <a:off x="2311560" y="1690560"/>
            <a:ext cx="8160840" cy="498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0"/>
        <p:cNvGrpSpPr/>
        <p:nvPr/>
      </p:nvGrpSpPr>
      <p:grpSpPr>
        <a:xfrm>
          <a:off x="0" y="0"/>
          <a:ext cx="0" cy="0"/>
          <a:chOff x="0" y="0"/>
          <a:chExt cx="0" cy="0"/>
        </a:xfrm>
      </p:grpSpPr>
      <p:sp>
        <p:nvSpPr>
          <p:cNvPr id="451" name="Google Shape;451;p92"/>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2: Calculation of scores and filling in the score matrix</a:t>
            </a:r>
            <a:endParaRPr sz="4400" b="0" i="0" u="none" strike="noStrike" cap="none">
              <a:latin typeface="Arial"/>
              <a:ea typeface="Arial"/>
              <a:cs typeface="Arial"/>
              <a:sym typeface="Arial"/>
            </a:endParaRPr>
          </a:p>
        </p:txBody>
      </p:sp>
      <p:pic>
        <p:nvPicPr>
          <p:cNvPr id="452" name="Google Shape;452;p92"/>
          <p:cNvPicPr preferRelativeResize="0"/>
          <p:nvPr/>
        </p:nvPicPr>
        <p:blipFill rotWithShape="1">
          <a:blip r:embed="rId3">
            <a:alphaModFix/>
          </a:blip>
          <a:srcRect t="23631"/>
          <a:stretch/>
        </p:blipFill>
        <p:spPr>
          <a:xfrm>
            <a:off x="2302560" y="1690560"/>
            <a:ext cx="8515080" cy="4648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6"/>
        <p:cNvGrpSpPr/>
        <p:nvPr/>
      </p:nvGrpSpPr>
      <p:grpSpPr>
        <a:xfrm>
          <a:off x="0" y="0"/>
          <a:ext cx="0" cy="0"/>
          <a:chOff x="0" y="0"/>
          <a:chExt cx="0" cy="0"/>
        </a:xfrm>
      </p:grpSpPr>
      <p:sp>
        <p:nvSpPr>
          <p:cNvPr id="457" name="Google Shape;457;p93"/>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2: Calculation of scores and filling in the traceback matrix</a:t>
            </a:r>
            <a:endParaRPr sz="4400" b="0" i="0" u="none" strike="noStrike" cap="none">
              <a:latin typeface="Arial"/>
              <a:ea typeface="Arial"/>
              <a:cs typeface="Arial"/>
              <a:sym typeface="Arial"/>
            </a:endParaRPr>
          </a:p>
        </p:txBody>
      </p:sp>
      <p:pic>
        <p:nvPicPr>
          <p:cNvPr id="458" name="Google Shape;458;p93"/>
          <p:cNvPicPr preferRelativeResize="0"/>
          <p:nvPr/>
        </p:nvPicPr>
        <p:blipFill rotWithShape="1">
          <a:blip r:embed="rId3">
            <a:alphaModFix/>
          </a:blip>
          <a:srcRect t="22027"/>
          <a:stretch/>
        </p:blipFill>
        <p:spPr>
          <a:xfrm>
            <a:off x="1263240" y="2058120"/>
            <a:ext cx="9928080" cy="46371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2"/>
        <p:cNvGrpSpPr/>
        <p:nvPr/>
      </p:nvGrpSpPr>
      <p:grpSpPr>
        <a:xfrm>
          <a:off x="0" y="0"/>
          <a:ext cx="0" cy="0"/>
          <a:chOff x="0" y="0"/>
          <a:chExt cx="0" cy="0"/>
        </a:xfrm>
      </p:grpSpPr>
      <p:sp>
        <p:nvSpPr>
          <p:cNvPr id="463" name="Google Shape;463;p94"/>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3: Deducing the alignment</a:t>
            </a:r>
            <a:endParaRPr sz="4400" b="0" i="0" u="none" strike="noStrike" cap="none">
              <a:latin typeface="Arial"/>
              <a:ea typeface="Arial"/>
              <a:cs typeface="Arial"/>
              <a:sym typeface="Arial"/>
            </a:endParaRPr>
          </a:p>
        </p:txBody>
      </p:sp>
      <p:pic>
        <p:nvPicPr>
          <p:cNvPr id="464" name="Google Shape;464;p94"/>
          <p:cNvPicPr preferRelativeResize="0"/>
          <p:nvPr/>
        </p:nvPicPr>
        <p:blipFill rotWithShape="1">
          <a:blip r:embed="rId3">
            <a:alphaModFix/>
          </a:blip>
          <a:srcRect t="21714"/>
          <a:stretch/>
        </p:blipFill>
        <p:spPr>
          <a:xfrm>
            <a:off x="2039400" y="1460160"/>
            <a:ext cx="8840880" cy="4771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7"/>
        <p:cNvGrpSpPr/>
        <p:nvPr/>
      </p:nvGrpSpPr>
      <p:grpSpPr>
        <a:xfrm>
          <a:off x="0" y="0"/>
          <a:ext cx="0" cy="0"/>
          <a:chOff x="0" y="0"/>
          <a:chExt cx="0" cy="0"/>
        </a:xfrm>
      </p:grpSpPr>
      <p:sp>
        <p:nvSpPr>
          <p:cNvPr id="298" name="Google Shape;298;p68"/>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Sequence alignment</a:t>
            </a:r>
            <a:endParaRPr sz="4400" b="0" i="0" u="none" strike="noStrike" cap="none">
              <a:latin typeface="Arial"/>
              <a:ea typeface="Arial"/>
              <a:cs typeface="Arial"/>
              <a:sym typeface="Arial"/>
            </a:endParaRPr>
          </a:p>
        </p:txBody>
      </p:sp>
      <p:pic>
        <p:nvPicPr>
          <p:cNvPr id="299" name="Google Shape;299;p68"/>
          <p:cNvPicPr preferRelativeResize="0"/>
          <p:nvPr/>
        </p:nvPicPr>
        <p:blipFill rotWithShape="1">
          <a:blip r:embed="rId3">
            <a:alphaModFix/>
          </a:blip>
          <a:srcRect t="20772"/>
          <a:stretch/>
        </p:blipFill>
        <p:spPr>
          <a:xfrm>
            <a:off x="1213560" y="1690560"/>
            <a:ext cx="10140120" cy="49348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8"/>
        <p:cNvGrpSpPr/>
        <p:nvPr/>
      </p:nvGrpSpPr>
      <p:grpSpPr>
        <a:xfrm>
          <a:off x="0" y="0"/>
          <a:ext cx="0" cy="0"/>
          <a:chOff x="0" y="0"/>
          <a:chExt cx="0" cy="0"/>
        </a:xfrm>
      </p:grpSpPr>
      <p:sp>
        <p:nvSpPr>
          <p:cNvPr id="469" name="Google Shape;469;p95"/>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Step 3: Deducing the alignment</a:t>
            </a:r>
            <a:endParaRPr sz="4400" b="0" i="0" u="none" strike="noStrike" cap="none">
              <a:latin typeface="Arial"/>
              <a:ea typeface="Arial"/>
              <a:cs typeface="Arial"/>
              <a:sym typeface="Arial"/>
            </a:endParaRPr>
          </a:p>
        </p:txBody>
      </p:sp>
      <p:pic>
        <p:nvPicPr>
          <p:cNvPr id="470" name="Google Shape;470;p95"/>
          <p:cNvPicPr preferRelativeResize="0"/>
          <p:nvPr/>
        </p:nvPicPr>
        <p:blipFill rotWithShape="1">
          <a:blip r:embed="rId3">
            <a:alphaModFix/>
          </a:blip>
          <a:srcRect t="15131"/>
          <a:stretch/>
        </p:blipFill>
        <p:spPr>
          <a:xfrm>
            <a:off x="2792160" y="1690560"/>
            <a:ext cx="7039800" cy="49078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4"/>
        <p:cNvGrpSpPr/>
        <p:nvPr/>
      </p:nvGrpSpPr>
      <p:grpSpPr>
        <a:xfrm>
          <a:off x="0" y="0"/>
          <a:ext cx="0" cy="0"/>
          <a:chOff x="0" y="0"/>
          <a:chExt cx="0" cy="0"/>
        </a:xfrm>
      </p:grpSpPr>
      <p:sp>
        <p:nvSpPr>
          <p:cNvPr id="475" name="Google Shape;475;p96"/>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Evaluation of the alignment</a:t>
            </a:r>
            <a:endParaRPr sz="4400" b="0" i="0" u="none" strike="noStrike" cap="none">
              <a:latin typeface="Arial"/>
              <a:ea typeface="Arial"/>
              <a:cs typeface="Arial"/>
              <a:sym typeface="Arial"/>
            </a:endParaRPr>
          </a:p>
        </p:txBody>
      </p:sp>
      <p:pic>
        <p:nvPicPr>
          <p:cNvPr id="476" name="Google Shape;476;p96"/>
          <p:cNvPicPr preferRelativeResize="0"/>
          <p:nvPr/>
        </p:nvPicPr>
        <p:blipFill rotWithShape="1">
          <a:blip r:embed="rId3">
            <a:alphaModFix/>
          </a:blip>
          <a:srcRect t="13871"/>
          <a:stretch/>
        </p:blipFill>
        <p:spPr>
          <a:xfrm>
            <a:off x="2003040" y="1690560"/>
            <a:ext cx="7856640" cy="48394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0"/>
        <p:cNvGrpSpPr/>
        <p:nvPr/>
      </p:nvGrpSpPr>
      <p:grpSpPr>
        <a:xfrm>
          <a:off x="0" y="0"/>
          <a:ext cx="0" cy="0"/>
          <a:chOff x="0" y="0"/>
          <a:chExt cx="0" cy="0"/>
        </a:xfrm>
      </p:grpSpPr>
      <p:sp>
        <p:nvSpPr>
          <p:cNvPr id="481" name="Google Shape;481;p97"/>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Conclusions</a:t>
            </a:r>
            <a:endParaRPr sz="4400" b="0" i="0" u="none" strike="noStrike" cap="none">
              <a:latin typeface="Arial"/>
              <a:ea typeface="Arial"/>
              <a:cs typeface="Arial"/>
              <a:sym typeface="Arial"/>
            </a:endParaRPr>
          </a:p>
        </p:txBody>
      </p:sp>
      <p:pic>
        <p:nvPicPr>
          <p:cNvPr id="482" name="Google Shape;482;p97"/>
          <p:cNvPicPr preferRelativeResize="0"/>
          <p:nvPr/>
        </p:nvPicPr>
        <p:blipFill rotWithShape="1">
          <a:blip r:embed="rId3">
            <a:alphaModFix/>
          </a:blip>
          <a:srcRect t="17011"/>
          <a:stretch/>
        </p:blipFill>
        <p:spPr>
          <a:xfrm>
            <a:off x="2570040" y="1339200"/>
            <a:ext cx="7776720" cy="4687560"/>
          </a:xfrm>
          <a:prstGeom prst="rect">
            <a:avLst/>
          </a:prstGeom>
          <a:noFill/>
          <a:ln>
            <a:noFill/>
          </a:ln>
        </p:spPr>
      </p:pic>
      <p:sp>
        <p:nvSpPr>
          <p:cNvPr id="483" name="Google Shape;483;p97"/>
          <p:cNvSpPr/>
          <p:nvPr/>
        </p:nvSpPr>
        <p:spPr>
          <a:xfrm>
            <a:off x="2963880" y="6251760"/>
            <a:ext cx="7201800" cy="4575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Global score ≤ semi-global score ≤ local score. Discuss !!</a:t>
            </a:r>
            <a:endParaRPr sz="2400" b="0" i="0" u="none" strike="noStrike" cap="non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7"/>
        <p:cNvGrpSpPr/>
        <p:nvPr/>
      </p:nvGrpSpPr>
      <p:grpSpPr>
        <a:xfrm>
          <a:off x="0" y="0"/>
          <a:ext cx="0" cy="0"/>
          <a:chOff x="0" y="0"/>
          <a:chExt cx="0" cy="0"/>
        </a:xfrm>
      </p:grpSpPr>
      <p:sp>
        <p:nvSpPr>
          <p:cNvPr id="488" name="Google Shape;488;p98"/>
          <p:cNvSpPr txBox="1"/>
          <p:nvPr/>
        </p:nvSpPr>
        <p:spPr>
          <a:xfrm>
            <a:off x="1523880" y="1122480"/>
            <a:ext cx="9144000" cy="2387520"/>
          </a:xfrm>
          <a:prstGeom prst="rect">
            <a:avLst/>
          </a:prstGeom>
          <a:noFill/>
          <a:ln>
            <a:noFill/>
          </a:ln>
        </p:spPr>
        <p:txBody>
          <a:bodyPr spcFirstLastPara="1" wrap="square" lIns="91425" tIns="45700" rIns="91425" bIns="45700" anchor="b" anchorCtr="1">
            <a:noAutofit/>
          </a:bodyPr>
          <a:lstStyle/>
          <a:p>
            <a:pPr marL="0" marR="0" lvl="0" indent="0" algn="ctr" rtl="0">
              <a:lnSpc>
                <a:spcPct val="90000"/>
              </a:lnSpc>
              <a:spcBef>
                <a:spcPts val="0"/>
              </a:spcBef>
              <a:spcAft>
                <a:spcPts val="0"/>
              </a:spcAft>
              <a:buNone/>
            </a:pPr>
            <a:r>
              <a:rPr lang="en-US" sz="6000" b="0" i="0" u="none" strike="noStrike" cap="none">
                <a:solidFill>
                  <a:srgbClr val="000000"/>
                </a:solidFill>
                <a:latin typeface="Calibri"/>
                <a:ea typeface="Calibri"/>
                <a:cs typeface="Calibri"/>
                <a:sym typeface="Calibri"/>
              </a:rPr>
              <a:t>Extra slides</a:t>
            </a:r>
            <a:endParaRPr sz="6000" b="0" i="0" u="none" strike="noStrike" cap="none">
              <a:latin typeface="Arial"/>
              <a:ea typeface="Arial"/>
              <a:cs typeface="Arial"/>
              <a:sym typeface="Arial"/>
            </a:endParaRPr>
          </a:p>
        </p:txBody>
      </p:sp>
      <p:sp>
        <p:nvSpPr>
          <p:cNvPr id="489" name="Google Shape;489;p98"/>
          <p:cNvSpPr txBox="1"/>
          <p:nvPr/>
        </p:nvSpPr>
        <p:spPr>
          <a:xfrm>
            <a:off x="1523880" y="3602160"/>
            <a:ext cx="9144000" cy="165564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3"/>
        <p:cNvGrpSpPr/>
        <p:nvPr/>
      </p:nvGrpSpPr>
      <p:grpSpPr>
        <a:xfrm>
          <a:off x="0" y="0"/>
          <a:ext cx="0" cy="0"/>
          <a:chOff x="0" y="0"/>
          <a:chExt cx="0" cy="0"/>
        </a:xfrm>
      </p:grpSpPr>
      <p:sp>
        <p:nvSpPr>
          <p:cNvPr id="494" name="Google Shape;494;p99"/>
          <p:cNvSpPr txBox="1"/>
          <p:nvPr/>
        </p:nvSpPr>
        <p:spPr>
          <a:xfrm>
            <a:off x="2209680" y="457200"/>
            <a:ext cx="77724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000000"/>
                </a:solidFill>
                <a:latin typeface="Calibri"/>
                <a:ea typeface="Calibri"/>
                <a:cs typeface="Calibri"/>
                <a:sym typeface="Calibri"/>
              </a:rPr>
              <a:t>Scoring Matrix: Small Example</a:t>
            </a:r>
            <a:endParaRPr sz="4000" b="0" i="0" u="none" strike="noStrike" cap="none">
              <a:latin typeface="Arial"/>
              <a:ea typeface="Arial"/>
              <a:cs typeface="Arial"/>
              <a:sym typeface="Arial"/>
            </a:endParaRPr>
          </a:p>
        </p:txBody>
      </p:sp>
      <p:grpSp>
        <p:nvGrpSpPr>
          <p:cNvPr id="495" name="Google Shape;495;p99"/>
          <p:cNvGrpSpPr/>
          <p:nvPr/>
        </p:nvGrpSpPr>
        <p:grpSpPr>
          <a:xfrm>
            <a:off x="2590920" y="4224240"/>
            <a:ext cx="3276720" cy="1872000"/>
            <a:chOff x="2590920" y="4224240"/>
            <a:chExt cx="3276720" cy="1872000"/>
          </a:xfrm>
        </p:grpSpPr>
        <p:sp>
          <p:nvSpPr>
            <p:cNvPr id="496" name="Google Shape;496;p99"/>
            <p:cNvSpPr/>
            <p:nvPr/>
          </p:nvSpPr>
          <p:spPr>
            <a:xfrm>
              <a:off x="2590920" y="4224240"/>
              <a:ext cx="3003480" cy="1537560"/>
            </a:xfrm>
            <a:custGeom>
              <a:avLst/>
              <a:gdLst/>
              <a:ahLst/>
              <a:cxnLst/>
              <a:rect l="l" t="t" r="r" b="b"/>
              <a:pathLst>
                <a:path w="21600" h="21600" extrusionOk="0">
                  <a:moveTo>
                    <a:pt x="0" y="0"/>
                  </a:moveTo>
                  <a:lnTo>
                    <a:pt x="21600" y="0"/>
                  </a:lnTo>
                  <a:moveTo>
                    <a:pt x="0" y="21600"/>
                  </a:moveTo>
                  <a:lnTo>
                    <a:pt x="21600" y="2160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n-US" sz="3600" b="0" i="0" u="none" strike="noStrike" cap="none">
                  <a:solidFill>
                    <a:srgbClr val="000000"/>
                  </a:solidFill>
                  <a:latin typeface="Bookman Old Style"/>
                  <a:ea typeface="Bookman Old Style"/>
                  <a:cs typeface="Bookman Old Style"/>
                  <a:sym typeface="Bookman Old Style"/>
                </a:rPr>
                <a:t>AKRAN</a:t>
              </a:r>
              <a:r>
                <a:rPr lang="en-US" sz="3600" b="0" i="0" u="none" strike="noStrike" cap="none">
                  <a:solidFill>
                    <a:srgbClr val="FF0000"/>
                  </a:solidFill>
                  <a:latin typeface="Bookman Old Style"/>
                  <a:ea typeface="Bookman Old Style"/>
                  <a:cs typeface="Bookman Old Style"/>
                  <a:sym typeface="Bookman Old Style"/>
                </a:rPr>
                <a:t>R</a:t>
              </a:r>
              <a:endParaRPr sz="36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3600" b="0" i="0" u="none" strike="noStrike" cap="none">
                  <a:solidFill>
                    <a:srgbClr val="000000"/>
                  </a:solidFill>
                  <a:latin typeface="Bookman Old Style"/>
                  <a:ea typeface="Bookman Old Style"/>
                  <a:cs typeface="Bookman Old Style"/>
                  <a:sym typeface="Bookman Old Style"/>
                </a:rPr>
                <a:t>KAAAN</a:t>
              </a:r>
              <a:r>
                <a:rPr lang="en-US" sz="3600" b="0" i="0" u="none" strike="noStrike" cap="none">
                  <a:solidFill>
                    <a:srgbClr val="FF0000"/>
                  </a:solidFill>
                  <a:latin typeface="Bookman Old Style"/>
                  <a:ea typeface="Bookman Old Style"/>
                  <a:cs typeface="Bookman Old Style"/>
                  <a:sym typeface="Bookman Old Style"/>
                </a:rPr>
                <a:t>K</a:t>
              </a:r>
              <a:endParaRPr sz="3600" b="0" i="0" u="none" strike="noStrike" cap="none">
                <a:latin typeface="Arial"/>
                <a:ea typeface="Arial"/>
                <a:cs typeface="Arial"/>
                <a:sym typeface="Arial"/>
              </a:endParaRPr>
            </a:p>
          </p:txBody>
        </p:sp>
        <p:sp>
          <p:nvSpPr>
            <p:cNvPr id="497" name="Google Shape;497;p99"/>
            <p:cNvSpPr/>
            <p:nvPr/>
          </p:nvSpPr>
          <p:spPr>
            <a:xfrm>
              <a:off x="2590920" y="5837760"/>
              <a:ext cx="3276720" cy="258480"/>
            </a:xfrm>
            <a:custGeom>
              <a:avLst/>
              <a:gdLst/>
              <a:ahLst/>
              <a:cxnLst/>
              <a:rect l="l" t="t" r="r" b="b"/>
              <a:pathLst>
                <a:path w="21600" h="21600" extrusionOk="0">
                  <a:moveTo>
                    <a:pt x="0" y="0"/>
                  </a:moveTo>
                  <a:lnTo>
                    <a:pt x="21600" y="0"/>
                  </a:lnTo>
                  <a:moveTo>
                    <a:pt x="0" y="21600"/>
                  </a:moveTo>
                  <a:lnTo>
                    <a:pt x="21600" y="2160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n-US" sz="3600" b="0" i="0" u="none" strike="noStrike" cap="none">
                  <a:solidFill>
                    <a:srgbClr val="000000"/>
                  </a:solidFill>
                  <a:latin typeface="Arial Black"/>
                  <a:ea typeface="Arial Black"/>
                  <a:cs typeface="Arial Black"/>
                  <a:sym typeface="Arial Black"/>
                </a:rPr>
                <a:t>-1 + (-1) + (-2) + 5 + 7 + </a:t>
              </a:r>
              <a:r>
                <a:rPr lang="en-US" sz="3600" b="0" i="0" u="none" strike="noStrike" cap="none">
                  <a:solidFill>
                    <a:srgbClr val="FF0000"/>
                  </a:solidFill>
                  <a:latin typeface="Arial Black"/>
                  <a:ea typeface="Arial Black"/>
                  <a:cs typeface="Arial Black"/>
                  <a:sym typeface="Arial Black"/>
                </a:rPr>
                <a:t>3</a:t>
              </a:r>
              <a:r>
                <a:rPr lang="en-US" sz="3600" b="0" i="0" u="none" strike="noStrike" cap="none">
                  <a:solidFill>
                    <a:srgbClr val="000000"/>
                  </a:solidFill>
                  <a:latin typeface="Arial Black"/>
                  <a:ea typeface="Arial Black"/>
                  <a:cs typeface="Arial Black"/>
                  <a:sym typeface="Arial Black"/>
                </a:rPr>
                <a:t> = 11</a:t>
              </a:r>
              <a:endParaRPr sz="3600" b="0" i="0" u="none" strike="noStrike" cap="none">
                <a:latin typeface="Arial"/>
                <a:ea typeface="Arial"/>
                <a:cs typeface="Arial"/>
                <a:sym typeface="Arial"/>
              </a:endParaRPr>
            </a:p>
          </p:txBody>
        </p:sp>
      </p:grpSp>
      <p:graphicFrame>
        <p:nvGraphicFramePr>
          <p:cNvPr id="498" name="Google Shape;498;p99"/>
          <p:cNvGraphicFramePr/>
          <p:nvPr/>
        </p:nvGraphicFramePr>
        <p:xfrm>
          <a:off x="2590920" y="1371600"/>
          <a:ext cx="3048125" cy="2514550"/>
        </p:xfrm>
        <a:graphic>
          <a:graphicData uri="http://schemas.openxmlformats.org/drawingml/2006/table">
            <a:tbl>
              <a:tblPr>
                <a:noFill/>
                <a:tableStyleId>{54C93A4B-6DB6-4FD8-9FF6-2A884FB7D7DF}</a:tableStyleId>
              </a:tblPr>
              <a:tblGrid>
                <a:gridCol w="595450">
                  <a:extLst>
                    <a:ext uri="{9D8B030D-6E8A-4147-A177-3AD203B41FA5}">
                      <a16:colId xmlns:a16="http://schemas.microsoft.com/office/drawing/2014/main" val="20000"/>
                    </a:ext>
                  </a:extLst>
                </a:gridCol>
                <a:gridCol w="593650">
                  <a:extLst>
                    <a:ext uri="{9D8B030D-6E8A-4147-A177-3AD203B41FA5}">
                      <a16:colId xmlns:a16="http://schemas.microsoft.com/office/drawing/2014/main" val="20001"/>
                    </a:ext>
                  </a:extLst>
                </a:gridCol>
                <a:gridCol w="596875">
                  <a:extLst>
                    <a:ext uri="{9D8B030D-6E8A-4147-A177-3AD203B41FA5}">
                      <a16:colId xmlns:a16="http://schemas.microsoft.com/office/drawing/2014/main" val="20002"/>
                    </a:ext>
                  </a:extLst>
                </a:gridCol>
                <a:gridCol w="592200">
                  <a:extLst>
                    <a:ext uri="{9D8B030D-6E8A-4147-A177-3AD203B41FA5}">
                      <a16:colId xmlns:a16="http://schemas.microsoft.com/office/drawing/2014/main" val="20003"/>
                    </a:ext>
                  </a:extLst>
                </a:gridCol>
                <a:gridCol w="669950">
                  <a:extLst>
                    <a:ext uri="{9D8B030D-6E8A-4147-A177-3AD203B41FA5}">
                      <a16:colId xmlns:a16="http://schemas.microsoft.com/office/drawing/2014/main" val="20004"/>
                    </a:ext>
                  </a:extLst>
                </a:gridCol>
              </a:tblGrid>
              <a:tr h="520550">
                <a:tc>
                  <a:txBody>
                    <a:bodyPr/>
                    <a:lstStyle/>
                    <a:p>
                      <a:pPr marL="0" lvl="0" indent="0" algn="l" rtl="0">
                        <a:spcBef>
                          <a:spcPts val="0"/>
                        </a:spcBef>
                        <a:spcAft>
                          <a:spcPts val="0"/>
                        </a:spcAft>
                        <a:buNone/>
                      </a:pPr>
                      <a:endParaRPr/>
                    </a:p>
                  </a:txBody>
                  <a:tcPr marL="91425" marR="91425" marT="91425" marB="914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R</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N</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K</a:t>
                      </a:r>
                      <a:endParaRPr sz="2000" b="0" u="none" strike="noStrike" cap="none">
                        <a:latin typeface="Arial"/>
                        <a:ea typeface="Arial"/>
                        <a:cs typeface="Arial"/>
                        <a:sym typeface="Arial"/>
                      </a:endParaRPr>
                    </a:p>
                  </a:txBody>
                  <a:tcPr marL="91450" marR="91450" marT="45725" marB="45725">
                    <a:solidFill>
                      <a:srgbClr val="5B9BD5"/>
                    </a:solidFill>
                  </a:tcPr>
                </a:tc>
                <a:extLst>
                  <a:ext uri="{0D108BD9-81ED-4DB2-BD59-A6C34878D82A}">
                    <a16:rowId xmlns:a16="http://schemas.microsoft.com/office/drawing/2014/main" val="10000"/>
                  </a:ext>
                </a:extLst>
              </a:tr>
              <a:tr h="466550">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5</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-2</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-1</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-1</a:t>
                      </a:r>
                      <a:endParaRPr sz="2000" b="0" u="none" strike="noStrike" cap="none">
                        <a:latin typeface="Arial"/>
                        <a:ea typeface="Arial"/>
                        <a:cs typeface="Arial"/>
                        <a:sym typeface="Arial"/>
                      </a:endParaRPr>
                    </a:p>
                  </a:txBody>
                  <a:tcPr marL="91450" marR="91450" marT="45725" marB="45725">
                    <a:solidFill>
                      <a:srgbClr val="5B9BD5"/>
                    </a:solidFill>
                  </a:tcPr>
                </a:tc>
                <a:extLst>
                  <a:ext uri="{0D108BD9-81ED-4DB2-BD59-A6C34878D82A}">
                    <a16:rowId xmlns:a16="http://schemas.microsoft.com/office/drawing/2014/main" val="10001"/>
                  </a:ext>
                </a:extLst>
              </a:tr>
              <a:tr h="520550">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R</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7</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-1</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3</a:t>
                      </a:r>
                      <a:endParaRPr sz="2000" b="0" u="none" strike="noStrike" cap="none">
                        <a:latin typeface="Arial"/>
                        <a:ea typeface="Arial"/>
                        <a:cs typeface="Arial"/>
                        <a:sym typeface="Arial"/>
                      </a:endParaRPr>
                    </a:p>
                  </a:txBody>
                  <a:tcPr marL="91450" marR="91450" marT="45725" marB="45725">
                    <a:solidFill>
                      <a:srgbClr val="5B9BD5"/>
                    </a:solidFill>
                  </a:tcPr>
                </a:tc>
                <a:extLst>
                  <a:ext uri="{0D108BD9-81ED-4DB2-BD59-A6C34878D82A}">
                    <a16:rowId xmlns:a16="http://schemas.microsoft.com/office/drawing/2014/main" val="10002"/>
                  </a:ext>
                </a:extLst>
              </a:tr>
              <a:tr h="522350">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N</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7</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0</a:t>
                      </a:r>
                      <a:endParaRPr sz="2000" b="0" u="none" strike="noStrike" cap="none">
                        <a:latin typeface="Arial"/>
                        <a:ea typeface="Arial"/>
                        <a:cs typeface="Arial"/>
                        <a:sym typeface="Arial"/>
                      </a:endParaRPr>
                    </a:p>
                  </a:txBody>
                  <a:tcPr marL="91450" marR="91450" marT="45725" marB="45725">
                    <a:solidFill>
                      <a:srgbClr val="5B9BD5"/>
                    </a:solidFill>
                  </a:tcPr>
                </a:tc>
                <a:extLst>
                  <a:ext uri="{0D108BD9-81ED-4DB2-BD59-A6C34878D82A}">
                    <a16:rowId xmlns:a16="http://schemas.microsoft.com/office/drawing/2014/main" val="10003"/>
                  </a:ext>
                </a:extLst>
              </a:tr>
              <a:tr h="484550">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K</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a:t>
                      </a:r>
                      <a:endParaRPr sz="2000" b="0" u="none" strike="noStrike" cap="none">
                        <a:latin typeface="Arial"/>
                        <a:ea typeface="Arial"/>
                        <a:cs typeface="Arial"/>
                        <a:sym typeface="Arial"/>
                      </a:endParaRPr>
                    </a:p>
                  </a:txBody>
                  <a:tcPr marL="91450" marR="91450" marT="45725" marB="45725">
                    <a:solidFill>
                      <a:srgbClr val="5B9BD5"/>
                    </a:solidFill>
                  </a:tcPr>
                </a:tc>
                <a:tc>
                  <a:txBody>
                    <a:bodyPr/>
                    <a:lstStyle/>
                    <a:p>
                      <a:pPr marL="0" marR="0" lvl="0" indent="0" algn="l" rtl="0">
                        <a:lnSpc>
                          <a:spcPct val="100000"/>
                        </a:lnSpc>
                        <a:spcBef>
                          <a:spcPts val="0"/>
                        </a:spcBef>
                        <a:spcAft>
                          <a:spcPts val="0"/>
                        </a:spcAft>
                        <a:buNone/>
                      </a:pPr>
                      <a:r>
                        <a:rPr lang="en-US" sz="2000" b="0" u="none" strike="noStrike" cap="none">
                          <a:solidFill>
                            <a:srgbClr val="000000"/>
                          </a:solidFill>
                          <a:latin typeface="Arial"/>
                          <a:ea typeface="Arial"/>
                          <a:cs typeface="Arial"/>
                          <a:sym typeface="Arial"/>
                        </a:rPr>
                        <a:t>6</a:t>
                      </a:r>
                      <a:endParaRPr sz="2000" b="0" u="none" strike="noStrike" cap="none">
                        <a:latin typeface="Arial"/>
                        <a:ea typeface="Arial"/>
                        <a:cs typeface="Arial"/>
                        <a:sym typeface="Arial"/>
                      </a:endParaRPr>
                    </a:p>
                  </a:txBody>
                  <a:tcPr marL="91450" marR="91450" marT="45725" marB="45725">
                    <a:solidFill>
                      <a:srgbClr val="5B9BD5"/>
                    </a:solidFill>
                  </a:tcPr>
                </a:tc>
                <a:extLst>
                  <a:ext uri="{0D108BD9-81ED-4DB2-BD59-A6C34878D82A}">
                    <a16:rowId xmlns:a16="http://schemas.microsoft.com/office/drawing/2014/main" val="10004"/>
                  </a:ext>
                </a:extLst>
              </a:tr>
            </a:tbl>
          </a:graphicData>
        </a:graphic>
      </p:graphicFrame>
      <p:sp>
        <p:nvSpPr>
          <p:cNvPr id="499" name="Google Shape;499;p99"/>
          <p:cNvSpPr/>
          <p:nvPr/>
        </p:nvSpPr>
        <p:spPr>
          <a:xfrm>
            <a:off x="4952880" y="1447920"/>
            <a:ext cx="380880" cy="380880"/>
          </a:xfrm>
          <a:custGeom>
            <a:avLst/>
            <a:gdLst/>
            <a:ahLst/>
            <a:cxnLst/>
            <a:rect l="l" t="t" r="r" b="b"/>
            <a:pathLst>
              <a:path w="21600" h="21600" extrusionOk="0">
                <a:moveTo>
                  <a:pt x="0" y="10800"/>
                </a:moveTo>
                <a:close/>
              </a:path>
            </a:pathLst>
          </a:custGeom>
          <a:noFill/>
          <a:ln w="28425" cap="flat" cmpd="sng">
            <a:solidFill>
              <a:srgbClr val="FF0000"/>
            </a:solidFill>
            <a:prstDash val="solid"/>
            <a:round/>
            <a:headEnd type="none" w="sm" len="sm"/>
            <a:tailEnd type="none" w="sm" len="sm"/>
          </a:ln>
        </p:spPr>
      </p:sp>
      <p:sp>
        <p:nvSpPr>
          <p:cNvPr id="500" name="Google Shape;500;p99"/>
          <p:cNvSpPr/>
          <p:nvPr/>
        </p:nvSpPr>
        <p:spPr>
          <a:xfrm>
            <a:off x="4952880" y="2362320"/>
            <a:ext cx="380880" cy="380880"/>
          </a:xfrm>
          <a:custGeom>
            <a:avLst/>
            <a:gdLst/>
            <a:ahLst/>
            <a:cxnLst/>
            <a:rect l="l" t="t" r="r" b="b"/>
            <a:pathLst>
              <a:path w="21600" h="21600" extrusionOk="0">
                <a:moveTo>
                  <a:pt x="0" y="10800"/>
                </a:moveTo>
                <a:close/>
              </a:path>
            </a:pathLst>
          </a:custGeom>
          <a:noFill/>
          <a:ln w="28425" cap="flat" cmpd="sng">
            <a:solidFill>
              <a:srgbClr val="FF0000"/>
            </a:solidFill>
            <a:prstDash val="solid"/>
            <a:round/>
            <a:headEnd type="none" w="sm" len="sm"/>
            <a:tailEnd type="none" w="sm" len="sm"/>
          </a:ln>
        </p:spPr>
      </p:sp>
      <p:sp>
        <p:nvSpPr>
          <p:cNvPr id="501" name="Google Shape;501;p99"/>
          <p:cNvSpPr/>
          <p:nvPr/>
        </p:nvSpPr>
        <p:spPr>
          <a:xfrm>
            <a:off x="2666880" y="2362320"/>
            <a:ext cx="380880" cy="380880"/>
          </a:xfrm>
          <a:custGeom>
            <a:avLst/>
            <a:gdLst/>
            <a:ahLst/>
            <a:cxnLst/>
            <a:rect l="l" t="t" r="r" b="b"/>
            <a:pathLst>
              <a:path w="21600" h="21600" extrusionOk="0">
                <a:moveTo>
                  <a:pt x="0" y="10800"/>
                </a:moveTo>
                <a:close/>
              </a:path>
            </a:pathLst>
          </a:custGeom>
          <a:noFill/>
          <a:ln w="28425" cap="flat" cmpd="sng">
            <a:solidFill>
              <a:srgbClr val="FF0000"/>
            </a:solidFill>
            <a:prstDash val="solid"/>
            <a:round/>
            <a:headEnd type="none" w="sm" len="sm"/>
            <a:tailEnd type="none" w="sm" len="sm"/>
          </a:ln>
        </p:spPr>
      </p:sp>
      <p:sp>
        <p:nvSpPr>
          <p:cNvPr id="502" name="Google Shape;502;p99"/>
          <p:cNvSpPr txBox="1"/>
          <p:nvPr/>
        </p:nvSpPr>
        <p:spPr>
          <a:xfrm>
            <a:off x="6095880" y="1508040"/>
            <a:ext cx="4038480" cy="41860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Times New Roman"/>
                <a:ea typeface="Times New Roman"/>
                <a:cs typeface="Times New Roman"/>
                <a:sym typeface="Times New Roman"/>
              </a:rPr>
              <a:t>While R (Arginine) and K (Lysine) are different amino acids, they have a positive score.</a:t>
            </a:r>
            <a:endParaRPr sz="2800" b="0" i="0" u="none" strike="noStrike" cap="none">
              <a:latin typeface="Arial"/>
              <a:ea typeface="Arial"/>
              <a:cs typeface="Arial"/>
              <a:sym typeface="Arial"/>
            </a:endParaRPr>
          </a:p>
          <a:p>
            <a:pPr marL="0" marR="0" lvl="0" indent="0" algn="l" rtl="0">
              <a:lnSpc>
                <a:spcPct val="100000"/>
              </a:lnSpc>
              <a:spcBef>
                <a:spcPts val="1701"/>
              </a:spcBef>
              <a:spcAft>
                <a:spcPts val="0"/>
              </a:spcAft>
              <a:buNone/>
            </a:pPr>
            <a:r>
              <a:rPr lang="en-US" sz="2800" b="0" i="0" u="none" strike="noStrike" cap="none">
                <a:solidFill>
                  <a:srgbClr val="000000"/>
                </a:solidFill>
                <a:latin typeface="Times New Roman"/>
                <a:ea typeface="Times New Roman"/>
                <a:cs typeface="Times New Roman"/>
                <a:sym typeface="Times New Roman"/>
              </a:rPr>
              <a:t>Why? They are both positively charged amino acids, and a substitution will not greatly change function of protein.</a:t>
            </a: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animEffect transition="in" filter="fade">
                                      <p:cBhvr>
                                        <p:cTn id="7" dur="1"/>
                                        <p:tgtEl>
                                          <p:spTgt spid="499"/>
                                        </p:tgtEl>
                                      </p:cBhvr>
                                    </p:animEffect>
                                  </p:childTnLst>
                                </p:cTn>
                              </p:par>
                            </p:childTnLst>
                          </p:cTn>
                        </p:par>
                        <p:par>
                          <p:cTn id="8" fill="hold">
                            <p:stCondLst>
                              <p:cond delay="1"/>
                            </p:stCondLst>
                            <p:childTnLst>
                              <p:par>
                                <p:cTn id="9" presetID="10" presetClass="entr" presetSubtype="0" fill="hold" nodeType="afterEffect">
                                  <p:stCondLst>
                                    <p:cond delay="40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1"/>
                                        <p:tgtEl>
                                          <p:spTgt spid="500"/>
                                        </p:tgtEl>
                                      </p:cBhvr>
                                    </p:animEffect>
                                  </p:childTnLst>
                                </p:cTn>
                              </p:par>
                            </p:childTnLst>
                          </p:cTn>
                        </p:par>
                        <p:par>
                          <p:cTn id="12" fill="hold">
                            <p:stCondLst>
                              <p:cond delay="2"/>
                            </p:stCondLst>
                            <p:childTnLst>
                              <p:par>
                                <p:cTn id="13" presetID="10" presetClass="entr" presetSubtype="0" fill="hold" nodeType="afterEffect">
                                  <p:stCondLst>
                                    <p:cond delay="400"/>
                                  </p:stCondLst>
                                  <p:childTnLst>
                                    <p:set>
                                      <p:cBhvr>
                                        <p:cTn id="14" dur="1" fill="hold">
                                          <p:stCondLst>
                                            <p:cond delay="0"/>
                                          </p:stCondLst>
                                        </p:cTn>
                                        <p:tgtEl>
                                          <p:spTgt spid="501"/>
                                        </p:tgtEl>
                                        <p:attrNameLst>
                                          <p:attrName>style.visibility</p:attrName>
                                        </p:attrNameLst>
                                      </p:cBhvr>
                                      <p:to>
                                        <p:strVal val="visible"/>
                                      </p:to>
                                    </p:set>
                                    <p:animEffect transition="in" filter="fade">
                                      <p:cBhvr>
                                        <p:cTn id="15" dur="1"/>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6"/>
        <p:cNvGrpSpPr/>
        <p:nvPr/>
      </p:nvGrpSpPr>
      <p:grpSpPr>
        <a:xfrm>
          <a:off x="0" y="0"/>
          <a:ext cx="0" cy="0"/>
          <a:chOff x="0" y="0"/>
          <a:chExt cx="0" cy="0"/>
        </a:xfrm>
      </p:grpSpPr>
      <p:sp>
        <p:nvSpPr>
          <p:cNvPr id="507" name="Google Shape;507;p100"/>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The Blosum50 Scoring Matrix</a:t>
            </a:r>
            <a:endParaRPr sz="4400" b="0" i="0" u="none" strike="noStrike" cap="none">
              <a:latin typeface="Arial"/>
              <a:ea typeface="Arial"/>
              <a:cs typeface="Arial"/>
              <a:sym typeface="Arial"/>
            </a:endParaRPr>
          </a:p>
        </p:txBody>
      </p:sp>
      <p:pic>
        <p:nvPicPr>
          <p:cNvPr id="508" name="Google Shape;508;p100"/>
          <p:cNvPicPr preferRelativeResize="0"/>
          <p:nvPr/>
        </p:nvPicPr>
        <p:blipFill rotWithShape="1">
          <a:blip r:embed="rId3">
            <a:alphaModFix/>
          </a:blip>
          <a:srcRect/>
          <a:stretch/>
        </p:blipFill>
        <p:spPr>
          <a:xfrm>
            <a:off x="1321560" y="1219320"/>
            <a:ext cx="8839080" cy="6764400"/>
          </a:xfrm>
          <a:prstGeom prst="rect">
            <a:avLst/>
          </a:prstGeom>
          <a:noFill/>
          <a:ln>
            <a:noFill/>
          </a:ln>
        </p:spPr>
      </p:pic>
      <p:sp>
        <p:nvSpPr>
          <p:cNvPr id="509" name="Google Shape;509;p100"/>
          <p:cNvSpPr/>
          <p:nvPr/>
        </p:nvSpPr>
        <p:spPr>
          <a:xfrm>
            <a:off x="8001000" y="1219320"/>
            <a:ext cx="1143000" cy="1219320"/>
          </a:xfrm>
          <a:custGeom>
            <a:avLst/>
            <a:gdLst/>
            <a:ahLst/>
            <a:cxnLst/>
            <a:rect l="l" t="t" r="r" b="b"/>
            <a:pathLst>
              <a:path w="21600" h="23042" extrusionOk="0">
                <a:moveTo>
                  <a:pt x="0" y="11521"/>
                </a:moveTo>
                <a:close/>
              </a:path>
            </a:pathLst>
          </a:custGeom>
          <a:solidFill>
            <a:srgbClr val="A9D18E">
              <a:alpha val="41960"/>
            </a:srgbClr>
          </a:solidFill>
          <a:ln w="9525" cap="flat" cmpd="sng">
            <a:solidFill>
              <a:srgbClr val="000000"/>
            </a:solidFill>
            <a:prstDash val="solid"/>
            <a:round/>
            <a:headEnd type="none" w="sm" len="sm"/>
            <a:tailEnd type="none" w="sm" len="sm"/>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3"/>
        <p:cNvGrpSpPr/>
        <p:nvPr/>
      </p:nvGrpSpPr>
      <p:grpSpPr>
        <a:xfrm>
          <a:off x="0" y="0"/>
          <a:ext cx="0" cy="0"/>
          <a:chOff x="0" y="0"/>
          <a:chExt cx="0" cy="0"/>
        </a:xfrm>
      </p:grpSpPr>
      <p:sp>
        <p:nvSpPr>
          <p:cNvPr id="514" name="Google Shape;514;p101"/>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Attributes</a:t>
            </a:r>
            <a:endParaRPr sz="4400" b="0" i="0" u="none" strike="noStrike" cap="none">
              <a:latin typeface="Arial"/>
              <a:ea typeface="Arial"/>
              <a:cs typeface="Arial"/>
              <a:sym typeface="Arial"/>
            </a:endParaRPr>
          </a:p>
        </p:txBody>
      </p:sp>
      <p:sp>
        <p:nvSpPr>
          <p:cNvPr id="515" name="Google Shape;515;p101"/>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Hydrophobic/Hydrophilic</a:t>
            </a:r>
            <a:endParaRPr sz="2400" b="0" i="0" u="none" strike="noStrike" cap="none" dirty="0">
              <a:latin typeface="Arial"/>
              <a:ea typeface="Arial"/>
              <a:cs typeface="Arial"/>
              <a:sym typeface="Arial"/>
            </a:endParaRPr>
          </a:p>
          <a:p>
            <a:pPr marL="685800" marR="0" lvl="1" indent="-228600" algn="l" rtl="0">
              <a:lnSpc>
                <a:spcPct val="70000"/>
              </a:lnSpc>
              <a:spcBef>
                <a:spcPts val="499"/>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Hydrophobic: repelled by water</a:t>
            </a:r>
            <a:endParaRPr sz="2400" b="0" i="0" u="none" strike="noStrike" cap="none" dirty="0">
              <a:latin typeface="Arial"/>
              <a:ea typeface="Arial"/>
              <a:cs typeface="Arial"/>
              <a:sym typeface="Arial"/>
            </a:endParaRPr>
          </a:p>
          <a:p>
            <a:pPr marL="685800" marR="0" lvl="1" indent="-228600" algn="l" rtl="0">
              <a:lnSpc>
                <a:spcPct val="70000"/>
              </a:lnSpc>
              <a:spcBef>
                <a:spcPts val="499"/>
              </a:spcBef>
              <a:spcAft>
                <a:spcPts val="0"/>
              </a:spcAft>
              <a:buClr>
                <a:srgbClr val="000000"/>
              </a:buClr>
              <a:buSzPts val="2400"/>
              <a:buFont typeface="Arial"/>
              <a:buChar char="•"/>
            </a:pPr>
            <a:r>
              <a:rPr lang="en-US" sz="2400" b="0" i="0" u="none" strike="noStrike" cap="none" dirty="0" err="1">
                <a:solidFill>
                  <a:srgbClr val="000000"/>
                </a:solidFill>
                <a:latin typeface="Calibri"/>
                <a:ea typeface="Calibri"/>
                <a:cs typeface="Calibri"/>
                <a:sym typeface="Calibri"/>
              </a:rPr>
              <a:t>Hydrphilic</a:t>
            </a:r>
            <a:r>
              <a:rPr lang="en-US" sz="2400" b="0" i="0" u="none" strike="noStrike" cap="none" dirty="0">
                <a:solidFill>
                  <a:srgbClr val="000000"/>
                </a:solidFill>
                <a:latin typeface="Calibri"/>
                <a:ea typeface="Calibri"/>
                <a:cs typeface="Calibri"/>
                <a:sym typeface="Calibri"/>
              </a:rPr>
              <a:t>: water </a:t>
            </a:r>
            <a:r>
              <a:rPr lang="en-US" sz="2400" b="0" i="0" u="none" strike="noStrike" cap="none" dirty="0" err="1">
                <a:solidFill>
                  <a:srgbClr val="000000"/>
                </a:solidFill>
                <a:latin typeface="Calibri"/>
                <a:ea typeface="Calibri"/>
                <a:cs typeface="Calibri"/>
                <a:sym typeface="Calibri"/>
              </a:rPr>
              <a:t>soluable</a:t>
            </a:r>
            <a:endParaRPr sz="2400" b="0" i="0" u="none" strike="noStrike" cap="none" dirty="0">
              <a:latin typeface="Arial"/>
              <a:ea typeface="Arial"/>
              <a:cs typeface="Arial"/>
              <a:sym typeface="Arial"/>
            </a:endParaRPr>
          </a:p>
          <a:p>
            <a:pPr marL="228600" marR="0" lvl="0" indent="-228600" algn="l" rtl="0">
              <a:lnSpc>
                <a:spcPct val="70000"/>
              </a:lnSpc>
              <a:spcBef>
                <a:spcPts val="1001"/>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Aromatic / Aliphatic classification of carbon and hydrogen molecules</a:t>
            </a:r>
            <a:endParaRPr sz="2400" b="0" i="0" u="none" strike="noStrike" cap="none" dirty="0">
              <a:latin typeface="Arial"/>
              <a:ea typeface="Arial"/>
              <a:cs typeface="Arial"/>
              <a:sym typeface="Arial"/>
            </a:endParaRPr>
          </a:p>
          <a:p>
            <a:pPr marL="685800" marR="0" lvl="1" indent="-228600" algn="l" rtl="0">
              <a:lnSpc>
                <a:spcPct val="70000"/>
              </a:lnSpc>
              <a:spcBef>
                <a:spcPts val="499"/>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Aromatic: contain rings, such as benzene rings</a:t>
            </a:r>
            <a:endParaRPr sz="2400" b="0" i="0" u="none" strike="noStrike" cap="none" dirty="0">
              <a:latin typeface="Arial"/>
              <a:ea typeface="Arial"/>
              <a:cs typeface="Arial"/>
              <a:sym typeface="Arial"/>
            </a:endParaRPr>
          </a:p>
          <a:p>
            <a:pPr marL="685800" marR="0" lvl="1" indent="-228600" algn="l" rtl="0">
              <a:lnSpc>
                <a:spcPct val="70000"/>
              </a:lnSpc>
              <a:spcBef>
                <a:spcPts val="499"/>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Aliphatic: do not contain such rings</a:t>
            </a:r>
            <a:endParaRPr sz="2400" b="0" i="0" u="none" strike="noStrike" cap="none" dirty="0">
              <a:latin typeface="Arial"/>
              <a:ea typeface="Arial"/>
              <a:cs typeface="Arial"/>
              <a:sym typeface="Arial"/>
            </a:endParaRPr>
          </a:p>
          <a:p>
            <a:pPr marL="228600" marR="0" lvl="0" indent="-228600" algn="l" rtl="0">
              <a:lnSpc>
                <a:spcPct val="70000"/>
              </a:lnSpc>
              <a:spcBef>
                <a:spcPts val="1001"/>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Polar: separation of electric charge leading to a electric dipole, or separation of positive and negative </a:t>
            </a:r>
            <a:r>
              <a:rPr lang="en-US" sz="2400" b="0" i="0" u="none" strike="noStrike" cap="none" dirty="0" smtClean="0">
                <a:solidFill>
                  <a:srgbClr val="000000"/>
                </a:solidFill>
                <a:latin typeface="Calibri"/>
                <a:ea typeface="Calibri"/>
                <a:cs typeface="Calibri"/>
                <a:sym typeface="Calibri"/>
              </a:rPr>
              <a:t>charges</a:t>
            </a:r>
            <a:endParaRPr sz="2400" b="0" i="0" u="none" strike="noStrike" cap="none" dirty="0">
              <a:latin typeface="Arial"/>
              <a:ea typeface="Arial"/>
              <a:cs typeface="Arial"/>
              <a:sym typeface="Arial"/>
            </a:endParaRPr>
          </a:p>
        </p:txBody>
      </p:sp>
      <p:pic>
        <p:nvPicPr>
          <p:cNvPr id="516" name="Google Shape;516;p101" descr="CellMembrane.jpg"/>
          <p:cNvPicPr preferRelativeResize="0"/>
          <p:nvPr/>
        </p:nvPicPr>
        <p:blipFill rotWithShape="1">
          <a:blip r:embed="rId3">
            <a:alphaModFix/>
          </a:blip>
          <a:srcRect/>
          <a:stretch/>
        </p:blipFill>
        <p:spPr>
          <a:xfrm>
            <a:off x="7467480" y="228600"/>
            <a:ext cx="2927520" cy="1733400"/>
          </a:xfrm>
          <a:prstGeom prst="rect">
            <a:avLst/>
          </a:prstGeom>
          <a:noFill/>
          <a:ln>
            <a:noFill/>
          </a:ln>
        </p:spPr>
      </p:pic>
      <p:sp>
        <p:nvSpPr>
          <p:cNvPr id="517" name="Google Shape;517;p101"/>
          <p:cNvSpPr txBox="1"/>
          <p:nvPr/>
        </p:nvSpPr>
        <p:spPr>
          <a:xfrm>
            <a:off x="7315200" y="1981080"/>
            <a:ext cx="3200400" cy="646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Cell: A molecular Approach</a:t>
            </a:r>
            <a:endParaRPr sz="1800" b="0" i="0" u="none" strike="noStrike" cap="none">
              <a:latin typeface="Arial"/>
              <a:ea typeface="Arial"/>
              <a:cs typeface="Arial"/>
              <a:sym typeface="Arial"/>
            </a:endParaRPr>
          </a:p>
          <a:p>
            <a:pPr marL="0" marR="0" lvl="0" indent="0" algn="r"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Geoffery Cooper</a:t>
            </a:r>
            <a:endParaRPr sz="1800" b="0" i="0" u="none" strike="noStrike" cap="non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1"/>
        <p:cNvGrpSpPr/>
        <p:nvPr/>
      </p:nvGrpSpPr>
      <p:grpSpPr>
        <a:xfrm>
          <a:off x="0" y="0"/>
          <a:ext cx="0" cy="0"/>
          <a:chOff x="0" y="0"/>
          <a:chExt cx="0" cy="0"/>
        </a:xfrm>
      </p:grpSpPr>
      <p:sp>
        <p:nvSpPr>
          <p:cNvPr id="522" name="Google Shape;522;p102"/>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Conservation</a:t>
            </a:r>
            <a:endParaRPr sz="4400" b="0" i="0" u="none" strike="noStrike" cap="none">
              <a:latin typeface="Arial"/>
              <a:ea typeface="Arial"/>
              <a:cs typeface="Arial"/>
              <a:sym typeface="Arial"/>
            </a:endParaRPr>
          </a:p>
        </p:txBody>
      </p:sp>
      <p:sp>
        <p:nvSpPr>
          <p:cNvPr id="523" name="Google Shape;523;p102"/>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Amino acid changes that tend to preserve the physico-chemical properties of the original residue</a:t>
            </a:r>
            <a:endParaRPr sz="2800" b="0" i="0" u="none" strike="noStrike" cap="none">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Polar to polar</a:t>
            </a:r>
            <a:endParaRPr sz="2800" b="0" i="0" u="none" strike="noStrike" cap="none">
              <a:latin typeface="Arial"/>
              <a:ea typeface="Arial"/>
              <a:cs typeface="Arial"/>
              <a:sym typeface="Arial"/>
            </a:endParaRPr>
          </a:p>
          <a:p>
            <a:pPr marL="1143000" marR="0" lvl="2"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aspartate </a:t>
            </a:r>
            <a:r>
              <a:rPr lang="en-US" sz="2800" b="0" i="0" u="none" strike="noStrike" cap="none">
                <a:solidFill>
                  <a:srgbClr val="000000"/>
                </a:solidFill>
                <a:latin typeface="Noto Sans Symbols"/>
                <a:ea typeface="Noto Sans Symbols"/>
                <a:cs typeface="Noto Sans Symbols"/>
                <a:sym typeface="Noto Sans Symbols"/>
              </a:rPr>
              <a:t>🡪</a:t>
            </a:r>
            <a:r>
              <a:rPr lang="en-US" sz="2800" b="0" i="0" u="none" strike="noStrike" cap="none">
                <a:solidFill>
                  <a:srgbClr val="000000"/>
                </a:solidFill>
                <a:latin typeface="Calibri"/>
                <a:ea typeface="Calibri"/>
                <a:cs typeface="Calibri"/>
                <a:sym typeface="Calibri"/>
              </a:rPr>
              <a:t> glutamate</a:t>
            </a:r>
            <a:endParaRPr sz="2800" b="0" i="0" u="none" strike="noStrike" cap="none">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Nonpolar to nonpolar</a:t>
            </a:r>
            <a:endParaRPr sz="2800" b="0" i="0" u="none" strike="noStrike" cap="none">
              <a:latin typeface="Arial"/>
              <a:ea typeface="Arial"/>
              <a:cs typeface="Arial"/>
              <a:sym typeface="Arial"/>
            </a:endParaRPr>
          </a:p>
          <a:p>
            <a:pPr marL="1143000" marR="0" lvl="2"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alanine </a:t>
            </a:r>
            <a:r>
              <a:rPr lang="en-US" sz="2800" b="0" i="0" u="none" strike="noStrike" cap="none">
                <a:solidFill>
                  <a:srgbClr val="000000"/>
                </a:solidFill>
                <a:latin typeface="Noto Sans Symbols"/>
                <a:ea typeface="Noto Sans Symbols"/>
                <a:cs typeface="Noto Sans Symbols"/>
                <a:sym typeface="Noto Sans Symbols"/>
              </a:rPr>
              <a:t>🡪</a:t>
            </a:r>
            <a:r>
              <a:rPr lang="en-US" sz="2800" b="0" i="0" u="none" strike="noStrike" cap="none">
                <a:solidFill>
                  <a:srgbClr val="000000"/>
                </a:solidFill>
                <a:latin typeface="Calibri"/>
                <a:ea typeface="Calibri"/>
                <a:cs typeface="Calibri"/>
                <a:sym typeface="Calibri"/>
              </a:rPr>
              <a:t> valine</a:t>
            </a:r>
            <a:endParaRPr sz="2800" b="0" i="0" u="none" strike="noStrike" cap="none">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Similarly behaving residues</a:t>
            </a:r>
            <a:endParaRPr sz="2800" b="0" i="0" u="none" strike="noStrike" cap="none">
              <a:latin typeface="Arial"/>
              <a:ea typeface="Arial"/>
              <a:cs typeface="Arial"/>
              <a:sym typeface="Arial"/>
            </a:endParaRPr>
          </a:p>
          <a:p>
            <a:pPr marL="1143000" marR="0" lvl="2" indent="-228600" algn="l" rtl="0">
              <a:lnSpc>
                <a:spcPct val="90000"/>
              </a:lnSpc>
              <a:spcBef>
                <a:spcPts val="499"/>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leucine </a:t>
            </a:r>
            <a:r>
              <a:rPr lang="en-US" sz="2800" b="0" i="0" u="none" strike="noStrike" cap="none">
                <a:solidFill>
                  <a:srgbClr val="000000"/>
                </a:solidFill>
                <a:latin typeface="Noto Sans Symbols"/>
                <a:ea typeface="Noto Sans Symbols"/>
                <a:cs typeface="Noto Sans Symbols"/>
                <a:sym typeface="Noto Sans Symbols"/>
              </a:rPr>
              <a:t>🡪</a:t>
            </a:r>
            <a:r>
              <a:rPr lang="en-US" sz="2800" b="0" i="0" u="none" strike="noStrike" cap="none">
                <a:solidFill>
                  <a:srgbClr val="000000"/>
                </a:solidFill>
                <a:latin typeface="Calibri"/>
                <a:ea typeface="Calibri"/>
                <a:cs typeface="Calibri"/>
                <a:sym typeface="Calibri"/>
              </a:rPr>
              <a:t> isoleucine</a:t>
            </a:r>
            <a:endParaRPr sz="2800" b="0" i="0" u="none" strike="noStrike" cap="non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sp>
        <p:nvSpPr>
          <p:cNvPr id="528" name="Google Shape;528;p103"/>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 </a:t>
            </a:r>
            <a:endParaRPr sz="4400" b="0" i="0" u="none" strike="noStrike" cap="none">
              <a:latin typeface="Arial"/>
              <a:ea typeface="Arial"/>
              <a:cs typeface="Arial"/>
              <a:sym typeface="Arial"/>
            </a:endParaRPr>
          </a:p>
        </p:txBody>
      </p:sp>
      <p:sp>
        <p:nvSpPr>
          <p:cNvPr id="529" name="Google Shape;529;p103"/>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strike="noStrike">
              <a:latin typeface="Arial"/>
              <a:ea typeface="Arial"/>
              <a:cs typeface="Arial"/>
              <a:sym typeface="Arial"/>
            </a:endParaRPr>
          </a:p>
        </p:txBody>
      </p:sp>
      <p:pic>
        <p:nvPicPr>
          <p:cNvPr id="530" name="Google Shape;530;p103" descr="jembossappiv-1"/>
          <p:cNvPicPr preferRelativeResize="0"/>
          <p:nvPr/>
        </p:nvPicPr>
        <p:blipFill rotWithShape="1">
          <a:blip r:embed="rId3">
            <a:alphaModFix/>
          </a:blip>
          <a:srcRect/>
          <a:stretch/>
        </p:blipFill>
        <p:spPr>
          <a:xfrm>
            <a:off x="1523880" y="262080"/>
            <a:ext cx="9144000" cy="63356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104"/>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b="0" strike="noStrike">
              <a:latin typeface="Arial"/>
              <a:ea typeface="Arial"/>
              <a:cs typeface="Arial"/>
              <a:sym typeface="Arial"/>
            </a:endParaRPr>
          </a:p>
        </p:txBody>
      </p:sp>
      <p:sp>
        <p:nvSpPr>
          <p:cNvPr id="536" name="Google Shape;536;p104"/>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800" b="0" strike="noStrike" dirty="0">
                <a:solidFill>
                  <a:srgbClr val="000000"/>
                </a:solidFill>
                <a:latin typeface="Calibri"/>
                <a:ea typeface="Calibri"/>
                <a:cs typeface="Calibri"/>
                <a:sym typeface="Calibri"/>
              </a:rPr>
              <a:t>slides adapted from </a:t>
            </a:r>
            <a:endParaRPr sz="2800" b="0" strike="noStrik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u="sng" strike="noStrike" dirty="0">
                <a:solidFill>
                  <a:schemeClr val="hlink"/>
                </a:solidFill>
                <a:latin typeface="Calibri"/>
                <a:ea typeface="Calibri"/>
                <a:cs typeface="Calibri"/>
                <a:sym typeface="Calibri"/>
                <a:hlinkClick r:id="rId3"/>
              </a:rPr>
              <a:t>http://www.cs.otago.ac.nz/cosc348/alignments/Lecture05_GlobalAlignment.pdf</a:t>
            </a:r>
            <a:endParaRPr sz="2800" b="0" strike="noStrik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u="sng" strike="noStrike" dirty="0">
                <a:solidFill>
                  <a:schemeClr val="hlink"/>
                </a:solidFill>
                <a:latin typeface="Calibri"/>
                <a:ea typeface="Calibri"/>
                <a:cs typeface="Calibri"/>
                <a:sym typeface="Calibri"/>
                <a:hlinkClick r:id="rId4"/>
              </a:rPr>
              <a:t>https://demonstrations.wolfram.com/GlobalAndLocalSequenceAlignmentAlgorithms/</a:t>
            </a:r>
            <a:endParaRPr sz="2800" b="0" strike="noStrik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 </a:t>
            </a:r>
            <a:endParaRPr sz="2800" b="0" strike="noStrike" dirty="0">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 </a:t>
            </a:r>
            <a:endParaRPr sz="2800" b="0" strike="noStrike"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3"/>
        <p:cNvGrpSpPr/>
        <p:nvPr/>
      </p:nvGrpSpPr>
      <p:grpSpPr>
        <a:xfrm>
          <a:off x="0" y="0"/>
          <a:ext cx="0" cy="0"/>
          <a:chOff x="0" y="0"/>
          <a:chExt cx="0" cy="0"/>
        </a:xfrm>
      </p:grpSpPr>
      <p:sp>
        <p:nvSpPr>
          <p:cNvPr id="304" name="Google Shape;304;p69"/>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BLAST Saccharomyces and Staphylococcus aureus Dihydrofolate reductase</a:t>
            </a:r>
            <a:endParaRPr sz="4400" b="0" i="0" u="none" strike="noStrike" cap="none">
              <a:latin typeface="Arial"/>
              <a:ea typeface="Arial"/>
              <a:cs typeface="Arial"/>
              <a:sym typeface="Arial"/>
            </a:endParaRPr>
          </a:p>
        </p:txBody>
      </p:sp>
      <p:sp>
        <p:nvSpPr>
          <p:cNvPr id="305" name="Google Shape;305;p69"/>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Score?</a:t>
            </a:r>
            <a:endParaRPr sz="2800" b="0" i="0" u="none" strike="noStrike" cap="none">
              <a:latin typeface="Arial"/>
              <a:ea typeface="Arial"/>
              <a:cs typeface="Arial"/>
              <a:sym typeface="Arial"/>
            </a:endParaRPr>
          </a:p>
          <a:p>
            <a:pPr marL="228600" marR="0" lvl="0" indent="-22860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70"/>
          <p:cNvSpPr txBox="1"/>
          <p:nvPr/>
        </p:nvSpPr>
        <p:spPr>
          <a:xfrm>
            <a:off x="838080" y="21672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BLAST result- Yet they perform same function</a:t>
            </a:r>
            <a:endParaRPr sz="4400" b="0" i="0" u="none" strike="noStrike" cap="none">
              <a:latin typeface="Arial"/>
              <a:ea typeface="Arial"/>
              <a:cs typeface="Arial"/>
              <a:sym typeface="Arial"/>
            </a:endParaRPr>
          </a:p>
        </p:txBody>
      </p:sp>
      <p:pic>
        <p:nvPicPr>
          <p:cNvPr id="311" name="Google Shape;311;p70"/>
          <p:cNvPicPr preferRelativeResize="0"/>
          <p:nvPr/>
        </p:nvPicPr>
        <p:blipFill rotWithShape="1">
          <a:blip r:embed="rId3">
            <a:alphaModFix/>
          </a:blip>
          <a:srcRect t="43986" r="47120" b="15556"/>
          <a:stretch/>
        </p:blipFill>
        <p:spPr>
          <a:xfrm>
            <a:off x="165600" y="1542240"/>
            <a:ext cx="11516400" cy="49539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5"/>
        <p:cNvGrpSpPr/>
        <p:nvPr/>
      </p:nvGrpSpPr>
      <p:grpSpPr>
        <a:xfrm>
          <a:off x="0" y="0"/>
          <a:ext cx="0" cy="0"/>
          <a:chOff x="0" y="0"/>
          <a:chExt cx="0" cy="0"/>
        </a:xfrm>
      </p:grpSpPr>
      <p:sp>
        <p:nvSpPr>
          <p:cNvPr id="316" name="Google Shape;316;p71"/>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Similarity versus Identity</a:t>
            </a:r>
            <a:endParaRPr sz="4400" b="0" i="0" u="none" strike="noStrike" cap="none">
              <a:latin typeface="Arial"/>
              <a:ea typeface="Arial"/>
              <a:cs typeface="Arial"/>
              <a:sym typeface="Arial"/>
            </a:endParaRPr>
          </a:p>
        </p:txBody>
      </p:sp>
      <p:sp>
        <p:nvSpPr>
          <p:cNvPr id="317" name="Google Shape;317;p71"/>
          <p:cNvSpPr/>
          <p:nvPr/>
        </p:nvSpPr>
        <p:spPr>
          <a:xfrm>
            <a:off x="605160" y="1815840"/>
            <a:ext cx="10449720" cy="1189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33333"/>
                </a:solidFill>
                <a:latin typeface="Helvetica Neue"/>
                <a:ea typeface="Helvetica Neue"/>
                <a:cs typeface="Helvetica Neue"/>
                <a:sym typeface="Helvetica Neue"/>
              </a:rPr>
              <a:t>Identity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400" b="0" i="1" u="none" strike="noStrike" cap="none">
                <a:solidFill>
                  <a:srgbClr val="333333"/>
                </a:solidFill>
                <a:latin typeface="Helvetica Neue"/>
                <a:ea typeface="Helvetica Neue"/>
                <a:cs typeface="Helvetica Neue"/>
                <a:sym typeface="Helvetica Neue"/>
              </a:rPr>
              <a:t>Identity</a:t>
            </a:r>
            <a:r>
              <a:rPr lang="en-US" sz="2400" b="0" i="0" u="none" strike="noStrike" cap="none">
                <a:solidFill>
                  <a:srgbClr val="333333"/>
                </a:solidFill>
                <a:latin typeface="Helvetica Neue"/>
                <a:ea typeface="Helvetica Neue"/>
                <a:cs typeface="Helvetica Neue"/>
                <a:sym typeface="Helvetica Neue"/>
              </a:rPr>
              <a:t> defines the percentage of amino acids (or nucleotides) with a direct match in the alignment.</a:t>
            </a:r>
            <a:endParaRPr sz="2400" b="0" i="0" u="none" strike="noStrike" cap="none">
              <a:latin typeface="Arial"/>
              <a:ea typeface="Arial"/>
              <a:cs typeface="Arial"/>
              <a:sym typeface="Arial"/>
            </a:endParaRPr>
          </a:p>
        </p:txBody>
      </p:sp>
      <p:sp>
        <p:nvSpPr>
          <p:cNvPr id="318" name="Google Shape;318;p71"/>
          <p:cNvSpPr/>
          <p:nvPr/>
        </p:nvSpPr>
        <p:spPr>
          <a:xfrm>
            <a:off x="605160" y="3405240"/>
            <a:ext cx="10708920" cy="2560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33333"/>
                </a:solidFill>
                <a:latin typeface="Helvetica Neue"/>
                <a:ea typeface="Helvetica Neue"/>
                <a:cs typeface="Helvetica Neue"/>
                <a:sym typeface="Helvetica Neue"/>
              </a:rPr>
              <a:t>Similarity (aka Positives)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2400" b="0" i="0" u="none" strike="noStrike" cap="none">
                <a:solidFill>
                  <a:srgbClr val="333333"/>
                </a:solidFill>
                <a:latin typeface="Helvetica Neue"/>
                <a:ea typeface="Helvetica Neue"/>
                <a:cs typeface="Helvetica Neue"/>
                <a:sym typeface="Helvetica Neue"/>
              </a:rPr>
              <a:t>When one amino acid is mutated to a similar residue such that the physiochemical properties are preserved, a </a:t>
            </a:r>
            <a:r>
              <a:rPr lang="en-US" sz="2400" b="0" i="1" u="none" strike="noStrike" cap="none">
                <a:solidFill>
                  <a:srgbClr val="333333"/>
                </a:solidFill>
                <a:latin typeface="Helvetica Neue"/>
                <a:ea typeface="Helvetica Neue"/>
                <a:cs typeface="Helvetica Neue"/>
                <a:sym typeface="Helvetica Neue"/>
              </a:rPr>
              <a:t>conservative substitution</a:t>
            </a:r>
            <a:r>
              <a:rPr lang="en-US" sz="2400" b="0" i="0" u="none" strike="noStrike" cap="none">
                <a:solidFill>
                  <a:srgbClr val="333333"/>
                </a:solidFill>
                <a:latin typeface="Helvetica Neue"/>
                <a:ea typeface="Helvetica Neue"/>
                <a:cs typeface="Helvetica Neue"/>
                <a:sym typeface="Helvetica Neue"/>
              </a:rPr>
              <a:t> is said to have occurred.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333333"/>
                </a:solidFill>
                <a:latin typeface="Helvetica Neue"/>
                <a:ea typeface="Helvetica Neue"/>
                <a:cs typeface="Helvetica Neue"/>
                <a:sym typeface="Helvetica Neue"/>
              </a:rPr>
              <a:t>For example, a change from arginine to lysine maintains the +1 positive charge. This is far more likely to be acceptable since the two residues are similar in property and won't compromise the translated protein. Thus, </a:t>
            </a:r>
            <a:r>
              <a:rPr lang="en-US" sz="1800" b="0" i="1" u="none" strike="noStrike" cap="none">
                <a:solidFill>
                  <a:srgbClr val="333333"/>
                </a:solidFill>
                <a:latin typeface="Helvetica Neue"/>
                <a:ea typeface="Helvetica Neue"/>
                <a:cs typeface="Helvetica Neue"/>
                <a:sym typeface="Helvetica Neue"/>
              </a:rPr>
              <a:t>percent similarity</a:t>
            </a:r>
            <a:r>
              <a:rPr lang="en-US" sz="1800" b="0" i="0" u="none" strike="noStrike" cap="none">
                <a:solidFill>
                  <a:srgbClr val="333333"/>
                </a:solidFill>
                <a:latin typeface="Helvetica Neue"/>
                <a:ea typeface="Helvetica Neue"/>
                <a:cs typeface="Helvetica Neue"/>
                <a:sym typeface="Helvetica Neue"/>
              </a:rPr>
              <a:t> of two sequences is the sum of both identical and similar matches (residues that have undergone conservative substitution). Similarity measurements are dependent on the criteria of how two amino acid residues are to each other.</a:t>
            </a:r>
            <a:endParaRPr sz="1800" b="0" i="0" u="none" strike="noStrike" cap="non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2"/>
        <p:cNvGrpSpPr/>
        <p:nvPr/>
      </p:nvGrpSpPr>
      <p:grpSpPr>
        <a:xfrm>
          <a:off x="0" y="0"/>
          <a:ext cx="0" cy="0"/>
          <a:chOff x="0" y="0"/>
          <a:chExt cx="0" cy="0"/>
        </a:xfrm>
      </p:grpSpPr>
      <p:pic>
        <p:nvPicPr>
          <p:cNvPr id="323" name="Google Shape;323;p72"/>
          <p:cNvPicPr preferRelativeResize="0"/>
          <p:nvPr/>
        </p:nvPicPr>
        <p:blipFill rotWithShape="1">
          <a:blip r:embed="rId3">
            <a:alphaModFix/>
          </a:blip>
          <a:srcRect t="7361"/>
          <a:stretch/>
        </p:blipFill>
        <p:spPr>
          <a:xfrm>
            <a:off x="1162800" y="384840"/>
            <a:ext cx="9360360" cy="5790960"/>
          </a:xfrm>
          <a:prstGeom prst="rect">
            <a:avLst/>
          </a:prstGeom>
          <a:noFill/>
          <a:ln>
            <a:noFill/>
          </a:ln>
        </p:spPr>
      </p:pic>
      <p:sp>
        <p:nvSpPr>
          <p:cNvPr id="324" name="Google Shape;324;p72"/>
          <p:cNvSpPr/>
          <p:nvPr/>
        </p:nvSpPr>
        <p:spPr>
          <a:xfrm>
            <a:off x="5968080" y="6544440"/>
            <a:ext cx="6043680" cy="3049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http://www.cs.otago.ac.nz/cosc348/alignments/Lecture05_GlobalAlignment.pdf</a:t>
            </a:r>
            <a:endParaRPr sz="14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8"/>
        <p:cNvGrpSpPr/>
        <p:nvPr/>
      </p:nvGrpSpPr>
      <p:grpSpPr>
        <a:xfrm>
          <a:off x="0" y="0"/>
          <a:ext cx="0" cy="0"/>
          <a:chOff x="0" y="0"/>
          <a:chExt cx="0" cy="0"/>
        </a:xfrm>
      </p:grpSpPr>
      <p:sp>
        <p:nvSpPr>
          <p:cNvPr id="329" name="Google Shape;329;p73"/>
          <p:cNvSpPr txBox="1"/>
          <p:nvPr/>
        </p:nvSpPr>
        <p:spPr>
          <a:xfrm>
            <a:off x="838080" y="365040"/>
            <a:ext cx="10515600" cy="13255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Sequence alignment- definitions</a:t>
            </a:r>
            <a:endParaRPr sz="4400" b="0" i="0" u="none" strike="noStrike" cap="none">
              <a:latin typeface="Arial"/>
              <a:ea typeface="Arial"/>
              <a:cs typeface="Arial"/>
              <a:sym typeface="Arial"/>
            </a:endParaRPr>
          </a:p>
        </p:txBody>
      </p:sp>
      <p:sp>
        <p:nvSpPr>
          <p:cNvPr id="330" name="Google Shape;330;p73"/>
          <p:cNvSpPr txBox="1"/>
          <p:nvPr/>
        </p:nvSpPr>
        <p:spPr>
          <a:xfrm>
            <a:off x="838080" y="1825560"/>
            <a:ext cx="10515600" cy="43513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685800" marR="0" lvl="1" indent="-228600"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331" name="Google Shape;331;p73"/>
          <p:cNvSpPr/>
          <p:nvPr/>
        </p:nvSpPr>
        <p:spPr>
          <a:xfrm>
            <a:off x="1044720" y="1825560"/>
            <a:ext cx="10309320" cy="2560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Sequence alignment is a way of arranging two or more sequences of characters to identify regions of similarity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b/c similarities may be a consequence of functional or evolutionary relationships between these 	sequences.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Another definition: Procedure for comparing two or more sequences by searching for a series of individual characters that are in the same order in those sequences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Pair-wise alignment: compare two sequences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Multiple sequence alignment: compare &gt; 2 sequences</a:t>
            </a:r>
            <a:endParaRPr sz="18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pic>
        <p:nvPicPr>
          <p:cNvPr id="337" name="Google Shape;337;p74" descr="5&#10;Global Vs Local Alignment&#10;â¢ Global Alignment&#10;â A general global alignment technique is the NeedlemanâWunsch&#10;algorithm, w..."/>
          <p:cNvPicPr preferRelativeResize="0"/>
          <p:nvPr/>
        </p:nvPicPr>
        <p:blipFill rotWithShape="1">
          <a:blip r:embed="rId3">
            <a:alphaModFix/>
          </a:blip>
          <a:srcRect b="14849"/>
          <a:stretch/>
        </p:blipFill>
        <p:spPr>
          <a:xfrm>
            <a:off x="532080" y="156600"/>
            <a:ext cx="9894600" cy="6332040"/>
          </a:xfrm>
          <a:prstGeom prst="rect">
            <a:avLst/>
          </a:prstGeom>
          <a:noFill/>
          <a:ln>
            <a:noFill/>
          </a:ln>
        </p:spPr>
      </p:pic>
      <p:sp>
        <p:nvSpPr>
          <p:cNvPr id="338" name="Google Shape;338;p74"/>
          <p:cNvSpPr txBox="1"/>
          <p:nvPr/>
        </p:nvSpPr>
        <p:spPr>
          <a:xfrm>
            <a:off x="9824760" y="6488640"/>
            <a:ext cx="2367360" cy="3693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Adapted from slidesare</a:t>
            </a:r>
            <a:endParaRPr sz="18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Widescreen</PresentationFormat>
  <Paragraphs>141</Paragraphs>
  <Slides>39</Slides>
  <Notes>39</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39</vt:i4>
      </vt:variant>
    </vt:vector>
  </HeadingPairs>
  <TitlesOfParts>
    <vt:vector size="52" baseType="lpstr">
      <vt:lpstr>Helvetica Neue</vt:lpstr>
      <vt:lpstr>Calibri</vt:lpstr>
      <vt:lpstr>Bookman Old Style</vt:lpstr>
      <vt:lpstr>arial</vt:lpstr>
      <vt:lpstr>Noto Sans Symbols</vt:lpstr>
      <vt:lpstr>arial</vt:lpstr>
      <vt:lpstr>Times New Roman</vt:lpstr>
      <vt:lpstr>Arial Black</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SAILATHA RAVI</cp:lastModifiedBy>
  <cp:revision>1</cp:revision>
  <dcterms:modified xsi:type="dcterms:W3CDTF">2021-03-27T09:55:59Z</dcterms:modified>
</cp:coreProperties>
</file>