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E2036-55F6-4DD7-9A8D-18B3D404B37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FB95B-42D0-4435-8EA5-C9C9E8FA5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7ABC77-B50F-4F8E-A18F-30D797C5BA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9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10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</p:spPr>
        <p:txBody>
          <a:bodyPr lIns="91421" tIns="91421" rIns="91421" bIns="91421"/>
          <a:lstStyle/>
          <a:p>
            <a:endParaRPr lang="en-US"/>
          </a:p>
        </p:txBody>
      </p:sp>
      <p:sp>
        <p:nvSpPr>
          <p:cNvPr id="3" name="Google Shape;123;p10:notes"/>
          <p:cNvSpPr>
            <a:spLocks noGrp="1" noRot="1" noChangeAspect="1"/>
          </p:cNvSpPr>
          <p:nvPr>
            <p:ph type="sldImg"/>
          </p:nvPr>
        </p:nvSpPr>
        <p:spPr>
          <a:xfrm>
            <a:off x="1143228" y="685800"/>
            <a:ext cx="4572228" cy="3429000"/>
          </a:xfrm>
        </p:spPr>
      </p:sp>
    </p:spTree>
    <p:extLst>
      <p:ext uri="{BB962C8B-B14F-4D97-AF65-F5344CB8AC3E}">
        <p14:creationId xmlns:p14="http://schemas.microsoft.com/office/powerpoint/2010/main" val="161095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11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</p:spPr>
        <p:txBody>
          <a:bodyPr lIns="91421" tIns="91421" rIns="91421" bIns="91421"/>
          <a:lstStyle/>
          <a:p>
            <a:endParaRPr lang="en-US"/>
          </a:p>
        </p:txBody>
      </p:sp>
      <p:sp>
        <p:nvSpPr>
          <p:cNvPr id="3" name="Google Shape;129;p11:notes"/>
          <p:cNvSpPr>
            <a:spLocks noGrp="1" noRot="1" noChangeAspect="1"/>
          </p:cNvSpPr>
          <p:nvPr>
            <p:ph type="sldImg"/>
          </p:nvPr>
        </p:nvSpPr>
        <p:spPr>
          <a:xfrm>
            <a:off x="1143228" y="685800"/>
            <a:ext cx="4572228" cy="3429000"/>
          </a:xfrm>
        </p:spPr>
      </p:sp>
    </p:spTree>
    <p:extLst>
      <p:ext uri="{BB962C8B-B14F-4D97-AF65-F5344CB8AC3E}">
        <p14:creationId xmlns:p14="http://schemas.microsoft.com/office/powerpoint/2010/main" val="384816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CFD78C-A19D-4F6E-BECB-5F4206DC2C38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82088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6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2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EE6C2-4563-4519-BE5A-258386147B52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3455-0AA2-4944-8EAB-1699FDF5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2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21"/>
          <p:cNvSpPr txBox="1">
            <a:spLocks noGrp="1"/>
          </p:cNvSpPr>
          <p:nvPr>
            <p:ph type="title"/>
          </p:nvPr>
        </p:nvSpPr>
        <p:spPr/>
        <p:txBody>
          <a:bodyPr lIns="91421" tIns="45701" rIns="91421" bIns="45701">
            <a:noAutofit/>
          </a:bodyPr>
          <a:lstStyle/>
          <a:p>
            <a:pPr lvl="0"/>
            <a:r>
              <a:rPr lang="en-US"/>
              <a:t>Causes of mutation</a:t>
            </a:r>
          </a:p>
        </p:txBody>
      </p:sp>
      <p:sp>
        <p:nvSpPr>
          <p:cNvPr id="3" name="Google Shape;132;p21"/>
          <p:cNvSpPr txBox="1">
            <a:spLocks noGrp="1"/>
          </p:cNvSpPr>
          <p:nvPr>
            <p:ph idx="1"/>
          </p:nvPr>
        </p:nvSpPr>
        <p:spPr/>
        <p:txBody>
          <a:bodyPr lIns="91421" tIns="45701" rIns="91421" bIns="45701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/>
              <a:t>DNA fails to copy accurately</a:t>
            </a:r>
          </a:p>
          <a:p>
            <a:pPr lvl="0">
              <a:buClr>
                <a:srgbClr val="000000"/>
              </a:buClr>
              <a:buSzPts val="2800"/>
            </a:pPr>
            <a:r>
              <a:rPr lang="en-US"/>
              <a:t>External influences can create mutations- harmful chemicals and radiation</a:t>
            </a:r>
          </a:p>
          <a:p>
            <a:pPr lvl="0" indent="-50804">
              <a:buNone/>
            </a:pPr>
            <a:endParaRPr lang="en-US"/>
          </a:p>
          <a:p>
            <a:pPr lvl="0" indent="-50804">
              <a:buNone/>
            </a:pPr>
            <a:endParaRPr lang="en-US"/>
          </a:p>
          <a:p>
            <a:pPr lvl="0" indent="-50804">
              <a:buNone/>
            </a:pPr>
            <a:endParaRPr lang="en-US"/>
          </a:p>
          <a:p>
            <a:pPr lvl="0" indent="-50804">
              <a:buNone/>
            </a:pPr>
            <a:endParaRPr lang="en-US"/>
          </a:p>
          <a:p>
            <a:pPr lvl="0">
              <a:buClr>
                <a:srgbClr val="000000"/>
              </a:buClr>
              <a:buSzPts val="2800"/>
            </a:pPr>
            <a:r>
              <a:rPr lang="en-US"/>
              <a:t>Cell can repair- But is not perfect</a:t>
            </a:r>
          </a:p>
          <a:p>
            <a:pPr lvl="0" indent="-50804">
              <a:buNone/>
            </a:pPr>
            <a:endParaRPr lang="en-US"/>
          </a:p>
          <a:p>
            <a:pPr lvl="0" indent="-50804">
              <a:buNone/>
            </a:pPr>
            <a:endParaRPr lang="en-US"/>
          </a:p>
          <a:p>
            <a:pPr lvl="0" indent="-50804">
              <a:buNone/>
            </a:pPr>
            <a:endParaRPr lang="en-US"/>
          </a:p>
          <a:p>
            <a:pPr lvl="0" indent="-50804">
              <a:buNone/>
            </a:pPr>
            <a:endParaRPr lang="en-US"/>
          </a:p>
          <a:p>
            <a:pPr lvl="0" indent="-50804">
              <a:buNone/>
            </a:pPr>
            <a:endParaRPr lang="en-US"/>
          </a:p>
        </p:txBody>
      </p:sp>
      <p:pic>
        <p:nvPicPr>
          <p:cNvPr id="4" name="Google Shape;133;p2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28090" t="37104" r="39204" b="36486"/>
          <a:stretch>
            <a:fillRect/>
          </a:stretch>
        </p:blipFill>
        <p:spPr>
          <a:xfrm>
            <a:off x="2581415" y="2728533"/>
            <a:ext cx="5734513" cy="260350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Google Shape;134;p2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73528" t="59546" r="12213" b="14366"/>
          <a:stretch>
            <a:fillRect/>
          </a:stretch>
        </p:blipFill>
        <p:spPr>
          <a:xfrm>
            <a:off x="8803760" y="2860499"/>
            <a:ext cx="2712649" cy="279015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435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 b="1"/>
              <a:t>Hutchinson-Gilford Progeria Syndrome – a disease of accelerated aging due to Alternative Splicing</a:t>
            </a:r>
            <a:br>
              <a:rPr lang="en-US" sz="2900" b="1"/>
            </a:br>
            <a:endParaRPr lang="en-US" sz="290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76" y="1682816"/>
            <a:ext cx="8520470" cy="5175183"/>
          </a:xfrm>
        </p:spPr>
      </p:pic>
      <p:sp>
        <p:nvSpPr>
          <p:cNvPr id="4" name="Rectangle 6"/>
          <p:cNvSpPr/>
          <p:nvPr/>
        </p:nvSpPr>
        <p:spPr>
          <a:xfrm>
            <a:off x="168322" y="6396337"/>
            <a:ext cx="6096003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http://www.anti-agingfirewalls.com/2016/02/04/hutchinson-gilford-progeria-syndrome-a-disease-of-accelerated-aging-due-to-alternative-splicing/</a:t>
            </a:r>
          </a:p>
        </p:txBody>
      </p:sp>
    </p:spTree>
    <p:extLst>
      <p:ext uri="{BB962C8B-B14F-4D97-AF65-F5344CB8AC3E}">
        <p14:creationId xmlns:p14="http://schemas.microsoft.com/office/powerpoint/2010/main" val="159322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000" i="1"/>
              <a:t>“HGPS is a major clue to solving the “puzzle of aging” and the molecular mechanisms here are relevant to normal aging. ” </a:t>
            </a:r>
            <a:r>
              <a:rPr lang="en-US" sz="3000" b="1"/>
              <a:t/>
            </a:r>
            <a:br>
              <a:rPr lang="en-US" sz="3000" b="1"/>
            </a:br>
            <a:endParaRPr lang="en-US" sz="300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621" y="1937979"/>
            <a:ext cx="4702210" cy="3791157"/>
          </a:xfrm>
        </p:spPr>
      </p:pic>
      <p:sp>
        <p:nvSpPr>
          <p:cNvPr id="4" name="TextBox 3"/>
          <p:cNvSpPr txBox="1"/>
          <p:nvPr/>
        </p:nvSpPr>
        <p:spPr>
          <a:xfrm>
            <a:off x="7292211" y="5825148"/>
            <a:ext cx="392511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https://en.wikipedia.org/wiki/Progeria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1441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Genetic code/ Triplet code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are 4 bases A,U,G, C</a:t>
            </a:r>
          </a:p>
          <a:p>
            <a:pPr lvl="0"/>
            <a:r>
              <a:rPr lang="en-US" dirty="0"/>
              <a:t>For a triplet code, how many combinations are possible?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Protein is made of 20 different amino acids</a:t>
            </a:r>
          </a:p>
        </p:txBody>
      </p:sp>
    </p:spTree>
    <p:extLst>
      <p:ext uri="{BB962C8B-B14F-4D97-AF65-F5344CB8AC3E}">
        <p14:creationId xmlns:p14="http://schemas.microsoft.com/office/powerpoint/2010/main" val="14931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PCR-Polymerase Chain Reaction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2072" t="29556" r="18201" b="34062"/>
          <a:stretch>
            <a:fillRect/>
          </a:stretch>
        </p:blipFill>
        <p:spPr>
          <a:xfrm>
            <a:off x="40992" y="1876568"/>
            <a:ext cx="12110030" cy="4981431"/>
          </a:xfrm>
        </p:spPr>
      </p:pic>
      <p:sp>
        <p:nvSpPr>
          <p:cNvPr id="4" name="Rectangle 4"/>
          <p:cNvSpPr/>
          <p:nvPr/>
        </p:nvSpPr>
        <p:spPr>
          <a:xfrm>
            <a:off x="551520" y="6328726"/>
            <a:ext cx="4892881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https://www.youtube.com/watch?v=iQsu3Kz9NYo</a:t>
            </a:r>
          </a:p>
        </p:txBody>
      </p:sp>
    </p:spTree>
    <p:extLst>
      <p:ext uri="{BB962C8B-B14F-4D97-AF65-F5344CB8AC3E}">
        <p14:creationId xmlns:p14="http://schemas.microsoft.com/office/powerpoint/2010/main" val="131924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l="8619" t="20460" r="35305" b="13988"/>
          <a:stretch>
            <a:fillRect/>
          </a:stretch>
        </p:blipFill>
        <p:spPr>
          <a:xfrm>
            <a:off x="1191481" y="391783"/>
            <a:ext cx="9007525" cy="5920118"/>
          </a:xfrm>
        </p:spPr>
      </p:pic>
      <p:sp>
        <p:nvSpPr>
          <p:cNvPr id="3" name="TextBox 3"/>
          <p:cNvSpPr txBox="1"/>
          <p:nvPr/>
        </p:nvSpPr>
        <p:spPr>
          <a:xfrm>
            <a:off x="982641" y="6311902"/>
            <a:ext cx="9425205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https://www.bizjournals.com/albany/prnewswire/press_releases/New_York/2017/11/02/SP34015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9357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Structure of DNA/ RNA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609" t="10423" r="20140" b="6775"/>
          <a:stretch>
            <a:fillRect/>
          </a:stretch>
        </p:blipFill>
        <p:spPr>
          <a:xfrm>
            <a:off x="4978203" y="1799621"/>
            <a:ext cx="6437933" cy="5058378"/>
          </a:xfrm>
        </p:spPr>
      </p:pic>
      <p:sp>
        <p:nvSpPr>
          <p:cNvPr id="4" name="TextBox 5"/>
          <p:cNvSpPr txBox="1"/>
          <p:nvPr/>
        </p:nvSpPr>
        <p:spPr>
          <a:xfrm>
            <a:off x="838203" y="1492401"/>
            <a:ext cx="2704456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Double helix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Consists of 4 base pairs</a:t>
            </a:r>
          </a:p>
        </p:txBody>
      </p:sp>
      <p:sp>
        <p:nvSpPr>
          <p:cNvPr id="5" name="Rounded Rectangle 6"/>
          <p:cNvSpPr/>
          <p:nvPr/>
        </p:nvSpPr>
        <p:spPr>
          <a:xfrm>
            <a:off x="7724631" y="4135273"/>
            <a:ext cx="1023579" cy="81886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28575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Right Arrow 7"/>
          <p:cNvSpPr/>
          <p:nvPr/>
        </p:nvSpPr>
        <p:spPr>
          <a:xfrm rot="10799991">
            <a:off x="3542659" y="4451564"/>
            <a:ext cx="4181971" cy="93140"/>
          </a:xfrm>
          <a:custGeom>
            <a:avLst>
              <a:gd name="f0" fmla="val 2135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327547" y="3957852"/>
            <a:ext cx="3215112" cy="736978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  <a:ea typeface=""/>
                <a:cs typeface=""/>
              </a:rPr>
              <a:t>Sugar- Phosphate backbone</a:t>
            </a:r>
          </a:p>
        </p:txBody>
      </p:sp>
      <p:sp>
        <p:nvSpPr>
          <p:cNvPr id="8" name="Rectangle 9"/>
          <p:cNvSpPr/>
          <p:nvPr/>
        </p:nvSpPr>
        <p:spPr>
          <a:xfrm>
            <a:off x="327547" y="5011122"/>
            <a:ext cx="3807726" cy="1502825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  <a:ea typeface=""/>
                <a:cs typeface=""/>
              </a:rPr>
              <a:t>Colored blocks are the bases.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  <a:ea typeface=""/>
                <a:cs typeface=""/>
              </a:rPr>
              <a:t>There are 2 strands of the backbone that runs in opposite direction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  <a:ea typeface=""/>
                <a:cs typeface=""/>
              </a:rPr>
              <a:t>The bases on the 2 strands base pair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361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rules pertaining to the basic DNA structure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There are 4 bases- Adenine [A], Guanine[G], Thymine [T], Cytosine [C].</a:t>
            </a:r>
          </a:p>
          <a:p>
            <a:pPr lvl="0"/>
            <a:r>
              <a:rPr lang="en-US"/>
              <a:t>A pairs with T [2 H-bonds]</a:t>
            </a:r>
          </a:p>
          <a:p>
            <a:pPr lvl="0"/>
            <a:r>
              <a:rPr lang="en-US"/>
              <a:t>G pairs with C [3 H-bonds]</a:t>
            </a:r>
          </a:p>
          <a:p>
            <a:pPr lv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74" y="2544482"/>
            <a:ext cx="5611215" cy="34093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4842" y="3808485"/>
            <a:ext cx="5240737" cy="38164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Note!!!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The 2 strands are anti-parallel to each other.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Observe the sugar-Phosphate backbone to understand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------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1" i="0" u="none" strike="noStrike" kern="1200" cap="none" spc="0" baseline="0">
              <a:solidFill>
                <a:srgbClr val="FF0000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Other terminologies- Complementary strands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1" i="0" u="none" strike="noStrike" kern="1200" cap="none" spc="0" baseline="0">
              <a:solidFill>
                <a:srgbClr val="FF0000"/>
              </a:solidFill>
              <a:uFillTx/>
              <a:latin typeface="Calibri"/>
              <a:ea typeface=""/>
              <a:cs typeface="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1" i="0" u="none" strike="noStrike" kern="1200" cap="none" spc="0" baseline="0">
              <a:solidFill>
                <a:srgbClr val="FF0000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305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Replication- Making copies of DNA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499" y="1595152"/>
            <a:ext cx="7683803" cy="4720050"/>
          </a:xfrm>
        </p:spPr>
      </p:pic>
      <p:sp>
        <p:nvSpPr>
          <p:cNvPr id="4" name="TextBox 6"/>
          <p:cNvSpPr txBox="1"/>
          <p:nvPr/>
        </p:nvSpPr>
        <p:spPr>
          <a:xfrm>
            <a:off x="838203" y="2688610"/>
            <a:ext cx="2961567" cy="28930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Simple steps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Helicases- Unwinds DNA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Polymerases- Creates Complementary strand</a:t>
            </a:r>
          </a:p>
        </p:txBody>
      </p:sp>
    </p:spTree>
    <p:extLst>
      <p:ext uri="{BB962C8B-B14F-4D97-AF65-F5344CB8AC3E}">
        <p14:creationId xmlns:p14="http://schemas.microsoft.com/office/powerpoint/2010/main" val="8228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Replication – More details pertaining to directionality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253" t="33947" r="27546" b="29671"/>
          <a:stretch>
            <a:fillRect/>
          </a:stretch>
        </p:blipFill>
        <p:spPr>
          <a:xfrm>
            <a:off x="1610999" y="2346469"/>
            <a:ext cx="8877644" cy="3930557"/>
          </a:xfrm>
        </p:spPr>
      </p:pic>
    </p:spTree>
    <p:extLst>
      <p:ext uri="{BB962C8B-B14F-4D97-AF65-F5344CB8AC3E}">
        <p14:creationId xmlns:p14="http://schemas.microsoft.com/office/powerpoint/2010/main" val="28210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DNA to mRNA</a:t>
            </a:r>
          </a:p>
        </p:txBody>
      </p:sp>
      <p:sp>
        <p:nvSpPr>
          <p:cNvPr id="3" name="Content Placeholder 5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098575" cy="1081342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 5’ TAC GCT GCT AGC TAG TCA  3’</a:t>
            </a:r>
          </a:p>
          <a:p>
            <a:pPr marL="0" lvl="0" indent="0">
              <a:buNone/>
            </a:pPr>
            <a:r>
              <a:rPr lang="en-US"/>
              <a:t>3’  				  5’  ??</a:t>
            </a:r>
          </a:p>
          <a:p>
            <a:pPr lvl="0"/>
            <a:endParaRPr lang="en-US"/>
          </a:p>
        </p:txBody>
      </p:sp>
      <p:sp>
        <p:nvSpPr>
          <p:cNvPr id="4" name="Down Arrow 6"/>
          <p:cNvSpPr/>
          <p:nvPr/>
        </p:nvSpPr>
        <p:spPr>
          <a:xfrm>
            <a:off x="2947915" y="2906969"/>
            <a:ext cx="409431" cy="914400"/>
          </a:xfrm>
          <a:custGeom>
            <a:avLst>
              <a:gd name="f0" fmla="val 1676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5B9BD5"/>
          </a:solidFill>
          <a:ln w="12701" cap="flat">
            <a:solidFill>
              <a:srgbClr val="41719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5" name="Content Placeholder 5"/>
          <p:cNvSpPr txBox="1"/>
          <p:nvPr/>
        </p:nvSpPr>
        <p:spPr>
          <a:xfrm>
            <a:off x="838203" y="4182291"/>
            <a:ext cx="5098575" cy="10813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5’ TAC GCT GCT AGC TAG TCA  3’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3’  ATG CGA CGA TCG ATC AGT  5’  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6" name="Content Placeholder 5"/>
          <p:cNvSpPr txBox="1"/>
          <p:nvPr/>
        </p:nvSpPr>
        <p:spPr>
          <a:xfrm>
            <a:off x="6255227" y="1825627"/>
            <a:ext cx="5098575" cy="10813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3’ ATG  CGA  </a:t>
            </a:r>
            <a:r>
              <a:rPr lang="en-US" sz="2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CGA</a:t>
            </a:r>
            <a:r>
              <a:rPr lang="en-US" sz="2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 TCG  ATC  AGT  5’  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5’ UAC GCU  </a:t>
            </a:r>
            <a:r>
              <a:rPr lang="en-US" sz="2600" b="0" i="0" u="none" strike="noStrike" kern="1200" cap="none" spc="0" baseline="0" dirty="0" err="1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GCU</a:t>
            </a:r>
            <a:r>
              <a:rPr lang="en-US" sz="2600" b="0" i="0" u="none" strike="noStrike" kern="1200" cap="none" spc="0" baseline="0" dirty="0">
                <a:solidFill>
                  <a:srgbClr val="FF0000"/>
                </a:solidFill>
                <a:uFillTx/>
                <a:latin typeface="Calibri"/>
                <a:ea typeface=""/>
                <a:cs typeface=""/>
              </a:rPr>
              <a:t>  AGC UAG UCA  3’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sp>
        <p:nvSpPr>
          <p:cNvPr id="7" name="Content Placeholder 5"/>
          <p:cNvSpPr txBox="1"/>
          <p:nvPr/>
        </p:nvSpPr>
        <p:spPr>
          <a:xfrm>
            <a:off x="6255227" y="4182291"/>
            <a:ext cx="5098575" cy="10813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96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Triplet code/ mRNA to Protein code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367" t="27047" r="32660" b="19740"/>
          <a:stretch>
            <a:fillRect/>
          </a:stretch>
        </p:blipFill>
        <p:spPr>
          <a:xfrm>
            <a:off x="2989438" y="1376793"/>
            <a:ext cx="6213128" cy="5167310"/>
          </a:xfrm>
        </p:spPr>
      </p:pic>
    </p:spTree>
    <p:extLst>
      <p:ext uri="{BB962C8B-B14F-4D97-AF65-F5344CB8AC3E}">
        <p14:creationId xmlns:p14="http://schemas.microsoft.com/office/powerpoint/2010/main" val="8228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Speed and Precision of DNA replication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Polymerase 700 bp per sec</a:t>
            </a:r>
          </a:p>
          <a:p>
            <a:pPr lvl="0"/>
            <a:r>
              <a:rPr lang="en-US"/>
              <a:t>Errors 1 in 10^7 nucleotides</a:t>
            </a:r>
          </a:p>
          <a:p>
            <a:pPr lvl="0"/>
            <a:r>
              <a:rPr lang="en-US"/>
              <a:t>With proof-reading 1 in 10^9 nucleotides</a:t>
            </a:r>
          </a:p>
        </p:txBody>
      </p:sp>
    </p:spTree>
    <p:extLst>
      <p:ext uri="{BB962C8B-B14F-4D97-AF65-F5344CB8AC3E}">
        <p14:creationId xmlns:p14="http://schemas.microsoft.com/office/powerpoint/2010/main" val="242811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20"/>
          <p:cNvSpPr txBox="1">
            <a:spLocks noGrp="1"/>
          </p:cNvSpPr>
          <p:nvPr>
            <p:ph type="title"/>
          </p:nvPr>
        </p:nvSpPr>
        <p:spPr/>
        <p:txBody>
          <a:bodyPr lIns="91421" tIns="45701" rIns="91421" bIns="45701">
            <a:noAutofit/>
          </a:bodyPr>
          <a:lstStyle/>
          <a:p>
            <a:pPr lvl="0"/>
            <a:r>
              <a:rPr lang="en-US"/>
              <a:t>Types of mutations</a:t>
            </a:r>
          </a:p>
        </p:txBody>
      </p:sp>
      <p:sp>
        <p:nvSpPr>
          <p:cNvPr id="3" name="Google Shape;126;p20"/>
          <p:cNvSpPr txBox="1">
            <a:spLocks noGrp="1"/>
          </p:cNvSpPr>
          <p:nvPr>
            <p:ph idx="1"/>
          </p:nvPr>
        </p:nvSpPr>
        <p:spPr/>
        <p:txBody>
          <a:bodyPr lIns="91421" tIns="45701" rIns="91421" bIns="45701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en-US"/>
              <a:t>Substitution- Exchanges one base for another</a:t>
            </a:r>
          </a:p>
          <a:p>
            <a:pPr lvl="0">
              <a:buClr>
                <a:srgbClr val="000000"/>
              </a:buClr>
              <a:buSzPts val="2800"/>
            </a:pPr>
            <a:r>
              <a:rPr lang="en-US"/>
              <a:t>Insertion- Insertion of extra base pairs</a:t>
            </a:r>
          </a:p>
          <a:p>
            <a:pPr lvl="0">
              <a:buClr>
                <a:srgbClr val="000000"/>
              </a:buClr>
              <a:buSzPts val="2800"/>
            </a:pPr>
            <a:r>
              <a:rPr lang="en-US"/>
              <a:t>Deletion- Deletion of a base pair or sections of DNA</a:t>
            </a:r>
          </a:p>
          <a:p>
            <a:pPr lvl="0">
              <a:buClr>
                <a:srgbClr val="000000"/>
              </a:buClr>
              <a:buSzPts val="2800"/>
            </a:pPr>
            <a:r>
              <a:rPr lang="en-US"/>
              <a:t>Frame shift- Insertions or deletions resulting in altered proteins due to a shift in the frames.</a:t>
            </a:r>
          </a:p>
          <a:p>
            <a:pPr lvl="0" indent="-50804">
              <a:buNone/>
            </a:pPr>
            <a:endParaRPr lang="en-US"/>
          </a:p>
          <a:p>
            <a:pPr lvl="0">
              <a:buClr>
                <a:srgbClr val="000000"/>
              </a:buClr>
              <a:buSzPts val="2800"/>
            </a:pPr>
            <a:r>
              <a:rPr lang="en-US"/>
              <a:t>There are other types but the above ones are the basic.</a:t>
            </a:r>
          </a:p>
          <a:p>
            <a:pPr lvl="0" indent="-50804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378</Words>
  <Application>Microsoft Office PowerPoint</Application>
  <PresentationFormat>Widescreen</PresentationFormat>
  <Paragraphs>67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Structure of DNA/ RNA</vt:lpstr>
      <vt:lpstr>The rules pertaining to the basic DNA structure</vt:lpstr>
      <vt:lpstr>Replication- Making copies of DNA</vt:lpstr>
      <vt:lpstr>Replication – More details pertaining to directionality</vt:lpstr>
      <vt:lpstr>DNA to mRNA</vt:lpstr>
      <vt:lpstr>Triplet code/ mRNA to Protein code</vt:lpstr>
      <vt:lpstr>Speed and Precision of DNA replication</vt:lpstr>
      <vt:lpstr>Types of mutations</vt:lpstr>
      <vt:lpstr>Causes of mutation</vt:lpstr>
      <vt:lpstr>Hutchinson-Gilford Progeria Syndrome – a disease of accelerated aging due to Alternative Splicing </vt:lpstr>
      <vt:lpstr>“HGPS is a major clue to solving the “puzzle of aging” and the molecular mechanisms here are relevant to normal aging. ”  </vt:lpstr>
      <vt:lpstr>Genetic code/ Triplet code</vt:lpstr>
      <vt:lpstr>PCR-Polymerase Chain Reaction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SAILATHA RAVI</dc:creator>
  <cp:lastModifiedBy>SAILATHA RAVI</cp:lastModifiedBy>
  <cp:revision>3</cp:revision>
  <dcterms:created xsi:type="dcterms:W3CDTF">2021-02-06T11:20:54Z</dcterms:created>
  <dcterms:modified xsi:type="dcterms:W3CDTF">2021-02-06T18:18:13Z</dcterms:modified>
</cp:coreProperties>
</file>