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71" r:id="rId3"/>
    <p:sldId id="282" r:id="rId4"/>
    <p:sldId id="280" r:id="rId5"/>
    <p:sldId id="287" r:id="rId6"/>
    <p:sldId id="321" r:id="rId7"/>
    <p:sldId id="307" r:id="rId8"/>
    <p:sldId id="310" r:id="rId9"/>
    <p:sldId id="322" r:id="rId10"/>
    <p:sldId id="309" r:id="rId11"/>
    <p:sldId id="288" r:id="rId12"/>
    <p:sldId id="323" r:id="rId13"/>
    <p:sldId id="289" r:id="rId14"/>
    <p:sldId id="290" r:id="rId15"/>
    <p:sldId id="292" r:id="rId16"/>
    <p:sldId id="294" r:id="rId17"/>
    <p:sldId id="324" r:id="rId18"/>
    <p:sldId id="295" r:id="rId19"/>
    <p:sldId id="291" r:id="rId20"/>
    <p:sldId id="297" r:id="rId21"/>
    <p:sldId id="325" r:id="rId22"/>
    <p:sldId id="299" r:id="rId23"/>
    <p:sldId id="301" r:id="rId24"/>
    <p:sldId id="300" r:id="rId25"/>
    <p:sldId id="302" r:id="rId26"/>
    <p:sldId id="303" r:id="rId27"/>
    <p:sldId id="326" r:id="rId28"/>
    <p:sldId id="304" r:id="rId29"/>
    <p:sldId id="281" r:id="rId30"/>
    <p:sldId id="298" r:id="rId31"/>
    <p:sldId id="296" r:id="rId32"/>
    <p:sldId id="305" r:id="rId33"/>
    <p:sldId id="327" r:id="rId34"/>
    <p:sldId id="308" r:id="rId35"/>
    <p:sldId id="274" r:id="rId36"/>
    <p:sldId id="311" r:id="rId37"/>
    <p:sldId id="312" r:id="rId38"/>
    <p:sldId id="313" r:id="rId39"/>
    <p:sldId id="314" r:id="rId40"/>
    <p:sldId id="316" r:id="rId41"/>
    <p:sldId id="318" r:id="rId42"/>
    <p:sldId id="320" r:id="rId43"/>
    <p:sldId id="269" r:id="rId44"/>
    <p:sldId id="277" r:id="rId45"/>
    <p:sldId id="268" r:id="rId46"/>
    <p:sldId id="284" r:id="rId47"/>
    <p:sldId id="285" r:id="rId48"/>
    <p:sldId id="286" r:id="rId49"/>
    <p:sldId id="279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59C21-0258-4290-9A28-19B0B7FCEF64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DDFB6-5E39-4B1E-97BD-F6E894EA99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18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7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4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12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69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56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49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6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69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15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0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60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40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1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76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90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71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22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45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61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Sistemul</a:t>
            </a:r>
            <a:r>
              <a:rPr lang="en-US" dirty="0" smtClean="0"/>
              <a:t> e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cunostinte</a:t>
            </a:r>
            <a:r>
              <a:rPr lang="en-US" dirty="0" smtClean="0"/>
              <a:t>. </a:t>
            </a:r>
            <a:r>
              <a:rPr lang="en-US" dirty="0" err="1" smtClean="0"/>
              <a:t>Atat</a:t>
            </a:r>
            <a:r>
              <a:rPr lang="en-US" dirty="0" smtClean="0"/>
              <a:t> </a:t>
            </a:r>
            <a:r>
              <a:rPr lang="en-US" dirty="0" err="1" smtClean="0"/>
              <a:t>fctii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/</a:t>
            </a:r>
            <a:r>
              <a:rPr lang="en-US" dirty="0" err="1" smtClean="0"/>
              <a:t>publice</a:t>
            </a:r>
            <a:r>
              <a:rPr lang="en-US" dirty="0" smtClean="0"/>
              <a:t> cat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nr</a:t>
            </a:r>
            <a:r>
              <a:rPr lang="en-US" dirty="0" smtClean="0"/>
              <a:t> de </a:t>
            </a:r>
            <a:r>
              <a:rPr lang="en-US" dirty="0" err="1" smtClean="0"/>
              <a:t>apelari</a:t>
            </a:r>
            <a:r>
              <a:rPr lang="en-US" dirty="0" smtClean="0"/>
              <a:t>, </a:t>
            </a:r>
            <a:r>
              <a:rPr lang="en-US" dirty="0" err="1" smtClean="0"/>
              <a:t>modul</a:t>
            </a:r>
            <a:r>
              <a:rPr lang="en-US" dirty="0" smtClean="0"/>
              <a:t> in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 2 </a:t>
            </a:r>
            <a:r>
              <a:rPr lang="en-US" dirty="0" err="1" smtClean="0"/>
              <a:t>functii</a:t>
            </a:r>
            <a:r>
              <a:rPr lang="en-US" dirty="0" smtClean="0"/>
              <a:t> (</a:t>
            </a:r>
            <a:r>
              <a:rPr lang="en-US" dirty="0" err="1" smtClean="0"/>
              <a:t>dupa</a:t>
            </a:r>
            <a:r>
              <a:rPr lang="en-US" dirty="0" smtClean="0"/>
              <a:t> mod</a:t>
            </a:r>
            <a:r>
              <a:rPr lang="en-US" baseline="0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ori</a:t>
            </a:r>
            <a:r>
              <a:rPr lang="en-US" dirty="0" smtClean="0"/>
              <a:t> se </a:t>
            </a:r>
            <a:r>
              <a:rPr lang="en-US" dirty="0" err="1" smtClean="0"/>
              <a:t>pune</a:t>
            </a:r>
            <a:r>
              <a:rPr lang="en-US" dirty="0" smtClean="0"/>
              <a:t> ==</a:t>
            </a:r>
            <a:r>
              <a:rPr lang="en-US" dirty="0" err="1" smtClean="0"/>
              <a:t>Int</a:t>
            </a:r>
            <a:r>
              <a:rPr lang="en-US" dirty="0" smtClean="0"/>
              <a:t>), </a:t>
            </a:r>
            <a:r>
              <a:rPr lang="en-US" dirty="0" err="1" smtClean="0"/>
              <a:t>nr</a:t>
            </a:r>
            <a:r>
              <a:rPr lang="en-US" dirty="0" smtClean="0"/>
              <a:t> de SC </a:t>
            </a:r>
            <a:r>
              <a:rPr lang="en-US" dirty="0" err="1" smtClean="0"/>
              <a:t>investiti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58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2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Somon</a:t>
            </a:r>
            <a:r>
              <a:rPr lang="en-US" dirty="0" smtClean="0"/>
              <a:t>-o </a:t>
            </a:r>
            <a:r>
              <a:rPr lang="en-US" dirty="0" err="1" smtClean="0"/>
              <a:t>platforma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facut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executat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.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executare</a:t>
            </a:r>
            <a:r>
              <a:rPr lang="en-US" dirty="0" smtClean="0"/>
              <a:t> (</a:t>
            </a:r>
            <a:r>
              <a:rPr lang="en-US" dirty="0" err="1" smtClean="0"/>
              <a:t>minat</a:t>
            </a:r>
            <a:r>
              <a:rPr lang="en-US" dirty="0" smtClean="0"/>
              <a:t>) se </a:t>
            </a:r>
            <a:r>
              <a:rPr lang="en-US" dirty="0" err="1" smtClean="0"/>
              <a:t>obtin</a:t>
            </a:r>
            <a:r>
              <a:rPr lang="en-US" dirty="0" smtClean="0"/>
              <a:t> </a:t>
            </a:r>
            <a:r>
              <a:rPr lang="en-US" dirty="0" err="1" smtClean="0"/>
              <a:t>sc</a:t>
            </a:r>
            <a:r>
              <a:rPr lang="en-US" dirty="0" smtClean="0"/>
              <a:t> care se pot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vota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 err="1" smtClean="0"/>
              <a:t>instante</a:t>
            </a:r>
            <a:r>
              <a:rPr lang="en-US" dirty="0" smtClean="0"/>
              <a:t> cu </a:t>
            </a:r>
            <a:r>
              <a:rPr lang="en-US" dirty="0" err="1" smtClean="0"/>
              <a:t>prioritate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2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45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69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15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807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204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02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136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215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0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279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74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864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530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304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653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59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518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970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01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143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9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20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5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39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3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omon.xyz/" TargetMode="External"/><Relationship Id="rId4" Type="http://schemas.openxmlformats.org/officeDocument/2006/relationships/hyperlink" Target="https://github.com/teo2mirce/Som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extfiles.com/etext/AUTHORS/" TargetMode="External"/><Relationship Id="rId4" Type="http://schemas.openxmlformats.org/officeDocument/2006/relationships/hyperlink" Target="https://github.com/rmcelreath/rethinking/blob/master/data/Howell1.cs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0720"/>
            <a:ext cx="7772400" cy="1200999"/>
          </a:xfrm>
        </p:spPr>
        <p:txBody>
          <a:bodyPr>
            <a:normAutofit/>
          </a:bodyPr>
          <a:lstStyle/>
          <a:p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UNIVERSITATEA  DIN  BUCUREȘTI  FACULTATEA DE  MATEMATICĂ  ȘI  INFORMATICĂ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700152"/>
            <a:ext cx="8077200" cy="2514600"/>
          </a:xfrm>
        </p:spPr>
        <p:txBody>
          <a:bodyPr>
            <a:noAutofit/>
          </a:bodyPr>
          <a:lstStyle/>
          <a:p>
            <a:r>
              <a:rPr lang="vi-VN" sz="4000" b="1" dirty="0">
                <a:solidFill>
                  <a:schemeClr val="tx1"/>
                </a:solidFill>
                <a:latin typeface="+mj-lt"/>
              </a:rPr>
              <a:t>Sistem Online de Modelare Orientat pe Neuroni (S.O.M.O.N.)</a:t>
            </a:r>
            <a:endParaRPr lang="en-US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54864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Coordonator științific:</a:t>
            </a:r>
          </a:p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Conf. Dr.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Traian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ȘERBĂNUȚĂ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9026" y="5462826"/>
            <a:ext cx="44321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Absolvent:</a:t>
            </a:r>
          </a:p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Teodor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Mircea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POPESCU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Vizualizare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date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38"/>
          <a:stretch>
            <a:fillRect/>
          </a:stretch>
        </p:blipFill>
        <p:spPr bwMode="auto">
          <a:xfrm>
            <a:off x="211530" y="1165009"/>
            <a:ext cx="8720941" cy="538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5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Histograme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53" y="776428"/>
            <a:ext cx="4552763" cy="34145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13" y="762000"/>
            <a:ext cx="4715987" cy="3536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5" y="3955676"/>
            <a:ext cx="3869766" cy="2902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26" y="4057650"/>
            <a:ext cx="3733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4644" y="2921169"/>
            <a:ext cx="59747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702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Everything solver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A6EFCD-7511-41B7-ACE8-CE5EF4E557B6}"/>
              </a:ext>
            </a:extLst>
          </p:cNvPr>
          <p:cNvSpPr/>
          <p:nvPr/>
        </p:nvSpPr>
        <p:spPr>
          <a:xfrm>
            <a:off x="190500" y="1536174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SepL,SepW,PetL,PetW</a:t>
            </a:r>
            <a:endParaRPr lang="en-US" sz="2400" b="1" dirty="0"/>
          </a:p>
          <a:p>
            <a:endParaRPr lang="ro-RO" sz="2400" b="1" dirty="0" smtClean="0"/>
          </a:p>
          <a:p>
            <a:r>
              <a:rPr lang="de-DE" sz="2400" b="1" dirty="0" err="1" smtClean="0"/>
              <a:t>Formul</a:t>
            </a:r>
            <a:r>
              <a:rPr lang="ro-RO" sz="2400" b="1" dirty="0" smtClean="0"/>
              <a:t>ă</a:t>
            </a:r>
            <a:r>
              <a:rPr lang="de-DE" sz="2400" b="1" dirty="0" smtClean="0"/>
              <a:t> g</a:t>
            </a:r>
            <a:r>
              <a:rPr lang="ro-RO" sz="2400" b="1" dirty="0" smtClean="0"/>
              <a:t>ă</a:t>
            </a:r>
            <a:r>
              <a:rPr lang="de-DE" sz="2400" b="1" dirty="0" err="1" smtClean="0"/>
              <a:t>sit</a:t>
            </a:r>
            <a:r>
              <a:rPr lang="ro-RO" sz="2400" b="1" dirty="0" smtClean="0"/>
              <a:t>ă</a:t>
            </a:r>
            <a:r>
              <a:rPr lang="de-DE" sz="2400" b="1" dirty="0" smtClean="0"/>
              <a:t> </a:t>
            </a:r>
            <a:r>
              <a:rPr lang="de-DE" sz="2400" b="1" dirty="0"/>
              <a:t>sub 5 </a:t>
            </a:r>
            <a:r>
              <a:rPr lang="de-DE" sz="2400" b="1" dirty="0" err="1" smtClean="0"/>
              <a:t>secunde</a:t>
            </a:r>
            <a:r>
              <a:rPr lang="de-DE" sz="2400" b="1" dirty="0" smtClean="0"/>
              <a:t> (</a:t>
            </a:r>
            <a:r>
              <a:rPr lang="de-DE" sz="2400" b="1" dirty="0" err="1" smtClean="0"/>
              <a:t>din</a:t>
            </a:r>
            <a:r>
              <a:rPr lang="de-DE" sz="2400" b="1" dirty="0" smtClean="0"/>
              <a:t> </a:t>
            </a:r>
            <a:r>
              <a:rPr lang="de-DE" sz="2400" b="1" dirty="0" smtClean="0"/>
              <a:t>100</a:t>
            </a:r>
            <a:r>
              <a:rPr lang="ro-RO" sz="2400" b="1" dirty="0" smtClean="0"/>
              <a:t> secunde disponibile</a:t>
            </a:r>
            <a:r>
              <a:rPr lang="de-DE" sz="2400" b="1" dirty="0" smtClean="0"/>
              <a:t>):</a:t>
            </a:r>
            <a:endParaRPr lang="de-DE" sz="2400" b="1" dirty="0"/>
          </a:p>
          <a:p>
            <a:r>
              <a:rPr lang="de-DE" sz="2400" b="1" dirty="0"/>
              <a:t>-(Abs(x2 - 1) - 1.0)*Abs(-x0 + x2 + Abs(x3 + 10))</a:t>
            </a:r>
          </a:p>
          <a:p>
            <a:r>
              <a:rPr lang="en-US" sz="2400" b="1" dirty="0"/>
              <a:t>=</a:t>
            </a:r>
          </a:p>
          <a:p>
            <a:r>
              <a:rPr lang="en-US" sz="2400" b="1" dirty="0"/>
              <a:t>-(Abs(</a:t>
            </a:r>
            <a:r>
              <a:rPr lang="en-US" sz="2400" b="1" dirty="0" err="1"/>
              <a:t>PetL</a:t>
            </a:r>
            <a:r>
              <a:rPr lang="en-US" sz="2400" b="1" dirty="0"/>
              <a:t> - 1) - 1.0)*Abs(-</a:t>
            </a:r>
            <a:r>
              <a:rPr lang="en-US" sz="2400" b="1" dirty="0" err="1"/>
              <a:t>SepL</a:t>
            </a:r>
            <a:r>
              <a:rPr lang="en-US" sz="2400" b="1" dirty="0"/>
              <a:t> + </a:t>
            </a:r>
            <a:r>
              <a:rPr lang="en-US" sz="2400" b="1" dirty="0" err="1"/>
              <a:t>PetL</a:t>
            </a:r>
            <a:r>
              <a:rPr lang="en-US" sz="2400" b="1" dirty="0"/>
              <a:t> + Abs(</a:t>
            </a:r>
            <a:r>
              <a:rPr lang="en-US" sz="2400" b="1" dirty="0" err="1"/>
              <a:t>PetW</a:t>
            </a:r>
            <a:r>
              <a:rPr lang="en-US" sz="2400" b="1" dirty="0"/>
              <a:t> + 10))</a:t>
            </a:r>
          </a:p>
          <a:p>
            <a:endParaRPr lang="en-US" sz="2400" b="1" dirty="0"/>
          </a:p>
          <a:p>
            <a:r>
              <a:rPr lang="ro-RO" sz="2400" b="1" dirty="0" smtClean="0"/>
              <a:t>Exemplu din cl</a:t>
            </a:r>
            <a:r>
              <a:rPr lang="en-US" sz="2400" b="1" dirty="0" err="1" smtClean="0"/>
              <a:t>asa</a:t>
            </a:r>
            <a:r>
              <a:rPr lang="en-US" sz="2400" b="1" dirty="0" smtClean="0"/>
              <a:t> </a:t>
            </a:r>
            <a:r>
              <a:rPr lang="en-US" sz="2400" b="1" dirty="0"/>
              <a:t>0) 7,3.2,4.7,1.4</a:t>
            </a:r>
          </a:p>
          <a:p>
            <a:r>
              <a:rPr lang="en-US" sz="2400" b="1" dirty="0"/>
              <a:t>-(Abs(4.7 - 1) - 1.0)*Abs(-7 + 4.7 + Abs(1.4 + 10</a:t>
            </a:r>
            <a:r>
              <a:rPr lang="en-US" sz="2400" b="1" dirty="0" smtClean="0"/>
              <a:t>)) </a:t>
            </a:r>
            <a:r>
              <a:rPr lang="ro-RO" sz="2400" b="1" dirty="0" smtClean="0"/>
              <a:t>    </a:t>
            </a:r>
            <a:r>
              <a:rPr lang="en-US" sz="2400" b="1" dirty="0" smtClean="0"/>
              <a:t>=</a:t>
            </a:r>
            <a:r>
              <a:rPr lang="ro-RO" sz="2400" b="1" dirty="0" smtClean="0"/>
              <a:t> </a:t>
            </a:r>
            <a:r>
              <a:rPr lang="en-US" sz="2400" b="1" dirty="0" smtClean="0"/>
              <a:t>-</a:t>
            </a:r>
            <a:r>
              <a:rPr lang="en-US" sz="2400" b="1" dirty="0"/>
              <a:t>24.57 </a:t>
            </a:r>
            <a:r>
              <a:rPr lang="en-US" sz="2400" b="1" dirty="0" smtClean="0"/>
              <a:t>&lt;</a:t>
            </a:r>
            <a:r>
              <a:rPr lang="ro-RO" sz="2400" b="1" dirty="0" smtClean="0"/>
              <a:t>0</a:t>
            </a:r>
            <a:endParaRPr lang="en-US" sz="2400" b="1" dirty="0"/>
          </a:p>
          <a:p>
            <a:endParaRPr lang="en-US" sz="2400" b="1" dirty="0"/>
          </a:p>
          <a:p>
            <a:r>
              <a:rPr lang="ro-RO" sz="2400" b="1" dirty="0"/>
              <a:t>Exemplu din cl</a:t>
            </a:r>
            <a:r>
              <a:rPr lang="en-US" sz="2400" b="1" dirty="0" err="1"/>
              <a:t>asa</a:t>
            </a:r>
            <a:r>
              <a:rPr lang="en-US" sz="2400" b="1" dirty="0"/>
              <a:t> </a:t>
            </a:r>
            <a:r>
              <a:rPr lang="en-US" sz="2400" b="1" dirty="0"/>
              <a:t>1) 5,3.3,1.4,0.2</a:t>
            </a:r>
          </a:p>
          <a:p>
            <a:r>
              <a:rPr lang="en-US" sz="2400" b="1" dirty="0"/>
              <a:t>-(abs(1.4 - 1) - 1.0)*abs(-5 + 1.4 + abs(0.2 + 10))   </a:t>
            </a:r>
            <a:r>
              <a:rPr lang="en-US" sz="2400" b="1" dirty="0" smtClean="0"/>
              <a:t>   </a:t>
            </a:r>
            <a:r>
              <a:rPr lang="en-US" sz="2400" b="1" dirty="0"/>
              <a:t>=   3.96  </a:t>
            </a:r>
            <a:r>
              <a:rPr lang="en-US" sz="2400" b="1" dirty="0" smtClean="0"/>
              <a:t> </a:t>
            </a:r>
            <a:r>
              <a:rPr lang="en-US" sz="2400" b="1" dirty="0"/>
              <a:t>&gt;</a:t>
            </a:r>
            <a:r>
              <a:rPr lang="en-US" sz="2400" b="1" dirty="0" smtClean="0"/>
              <a:t>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39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A6EFCD-7511-41B7-ACE8-CE5EF4E557B6}"/>
              </a:ext>
            </a:extLst>
          </p:cNvPr>
          <p:cNvSpPr/>
          <p:nvPr/>
        </p:nvSpPr>
        <p:spPr>
          <a:xfrm>
            <a:off x="190500" y="841712"/>
            <a:ext cx="8763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/>
              <a:t>None   LR   1.0  time:  0.005047321319580078</a:t>
            </a:r>
          </a:p>
          <a:p>
            <a:r>
              <a:rPr lang="de-DE" sz="2000" b="1" dirty="0"/>
              <a:t>None   LDA   1.0  time:  0.010020732879638672</a:t>
            </a:r>
          </a:p>
          <a:p>
            <a:r>
              <a:rPr lang="de-DE" sz="2000" b="1" dirty="0"/>
              <a:t>None   KNNC1   1.0  time:  0.014037609100341797</a:t>
            </a:r>
          </a:p>
          <a:p>
            <a:r>
              <a:rPr lang="de-DE" sz="2000" b="1" dirty="0"/>
              <a:t>None   KNNC9D   1.0  time:  0.009027242660522461</a:t>
            </a:r>
          </a:p>
          <a:p>
            <a:r>
              <a:rPr lang="de-DE" sz="2000" b="1" dirty="0"/>
              <a:t>None   DTC   1.0  time:  0.004983425140380859</a:t>
            </a:r>
          </a:p>
          <a:p>
            <a:r>
              <a:rPr lang="de-DE" sz="2000" b="1" dirty="0"/>
              <a:t>None   RFC   1.0  time:  0.0898277759552002</a:t>
            </a:r>
          </a:p>
          <a:p>
            <a:r>
              <a:rPr lang="de-DE" sz="2000" b="1" dirty="0"/>
              <a:t>None   MLPC   1.0  time:  1.2221267223358154</a:t>
            </a:r>
          </a:p>
          <a:p>
            <a:r>
              <a:rPr lang="de-DE" sz="2000" b="1" dirty="0"/>
              <a:t>None   ABC   1.0  time:  0.013057708740234375</a:t>
            </a:r>
          </a:p>
          <a:p>
            <a:r>
              <a:rPr lang="de-DE" sz="2000" b="1" dirty="0"/>
              <a:t>None   GNB   1.0  time:  0.006525278091430664</a:t>
            </a:r>
          </a:p>
          <a:p>
            <a:r>
              <a:rPr lang="de-DE" sz="2000" b="1" dirty="0"/>
              <a:t>None   QDA   1.0  time:  0.0060367584228515625</a:t>
            </a:r>
          </a:p>
          <a:p>
            <a:r>
              <a:rPr lang="de-DE" sz="2000" b="1" dirty="0"/>
              <a:t>None   GBC   1.0  time:  0.21617555618286133</a:t>
            </a:r>
          </a:p>
          <a:p>
            <a:r>
              <a:rPr lang="de-DE" sz="2000" b="1" dirty="0"/>
              <a:t>None   ETC   0.99  time:  0.0040094852447509766</a:t>
            </a:r>
          </a:p>
          <a:p>
            <a:r>
              <a:rPr lang="de-DE" sz="2000" b="1" dirty="0"/>
              <a:t>None   BC   1.0  time:  0.09194278717041016</a:t>
            </a:r>
          </a:p>
          <a:p>
            <a:r>
              <a:rPr lang="de-DE" sz="2000" b="1" dirty="0"/>
              <a:t>None   SGDC   1.0  time:  0.00803375244140625</a:t>
            </a:r>
          </a:p>
          <a:p>
            <a:r>
              <a:rPr lang="de-DE" sz="2000" b="1" dirty="0"/>
              <a:t>None   RC   1.0  time:  0.013685226440429688</a:t>
            </a:r>
          </a:p>
          <a:p>
            <a:r>
              <a:rPr lang="de-DE" sz="2000" b="1" dirty="0"/>
              <a:t>None   PAC   1.0  time:  0.005012989044189453</a:t>
            </a:r>
          </a:p>
          <a:p>
            <a:r>
              <a:rPr lang="de-DE" sz="2000" b="1" dirty="0"/>
              <a:t>None   ETSC   1.0  time:  0.08673596382141113</a:t>
            </a:r>
          </a:p>
          <a:p>
            <a:r>
              <a:rPr lang="de-DE" sz="2000" b="1" dirty="0"/>
              <a:t>None   BNB   0.4  time:  0.009024620056152344</a:t>
            </a:r>
          </a:p>
          <a:p>
            <a:r>
              <a:rPr lang="de-DE" sz="2000" b="1" dirty="0"/>
              <a:t>None   GM   0.5  time:  0.02008199691772461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575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Machine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A6EFCD-7511-41B7-ACE8-CE5EF4E557B6}"/>
              </a:ext>
            </a:extLst>
          </p:cNvPr>
          <p:cNvSpPr/>
          <p:nvPr/>
        </p:nvSpPr>
        <p:spPr>
          <a:xfrm>
            <a:off x="152400" y="917912"/>
            <a:ext cx="8763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-LR </a:t>
            </a:r>
            <a:r>
              <a:rPr lang="en-US" sz="2000" b="1" dirty="0"/>
              <a:t>=</a:t>
            </a:r>
            <a:r>
              <a:rPr lang="en-US" sz="2000" b="1" dirty="0" err="1"/>
              <a:t>LogisticRegression</a:t>
            </a:r>
            <a:endParaRPr lang="en-US" sz="2000" b="1" dirty="0"/>
          </a:p>
          <a:p>
            <a:r>
              <a:rPr lang="en-US" sz="2000" b="1" dirty="0"/>
              <a:t>-LDA =</a:t>
            </a:r>
            <a:r>
              <a:rPr lang="en-US" sz="2000" b="1" dirty="0" err="1"/>
              <a:t>LinearDiscriminantAnalysis</a:t>
            </a:r>
            <a:endParaRPr lang="en-US" sz="2000" b="1" dirty="0"/>
          </a:p>
          <a:p>
            <a:r>
              <a:rPr lang="en-US" sz="2000" b="1" dirty="0"/>
              <a:t>-KNNC1 =</a:t>
            </a:r>
            <a:r>
              <a:rPr lang="en-US" sz="2000" b="1" dirty="0" err="1"/>
              <a:t>KNeighborsClassifier</a:t>
            </a:r>
            <a:r>
              <a:rPr lang="en-US" sz="2000" b="1" dirty="0"/>
              <a:t>(1)</a:t>
            </a:r>
          </a:p>
          <a:p>
            <a:r>
              <a:rPr lang="en-US" sz="2000" b="1" dirty="0"/>
              <a:t>-KNNC9D =</a:t>
            </a:r>
            <a:r>
              <a:rPr lang="en-US" sz="2000" b="1" dirty="0" err="1"/>
              <a:t>KNeighborsClassifier</a:t>
            </a:r>
            <a:r>
              <a:rPr lang="en-US" sz="2000" b="1" dirty="0"/>
              <a:t>(9, weights='distance')</a:t>
            </a:r>
          </a:p>
          <a:p>
            <a:r>
              <a:rPr lang="en-US" sz="2000" b="1" dirty="0"/>
              <a:t>-DTC =</a:t>
            </a:r>
            <a:r>
              <a:rPr lang="en-US" sz="2000" b="1" dirty="0" err="1"/>
              <a:t>DecisionTreeClassifier</a:t>
            </a:r>
            <a:r>
              <a:rPr lang="en-US" sz="2000" b="1" dirty="0"/>
              <a:t>(</a:t>
            </a:r>
            <a:r>
              <a:rPr lang="en-US" sz="2000" b="1" dirty="0" err="1"/>
              <a:t>max_depth</a:t>
            </a:r>
            <a:r>
              <a:rPr lang="en-US" sz="2000" b="1" dirty="0"/>
              <a:t>=5)</a:t>
            </a:r>
          </a:p>
          <a:p>
            <a:r>
              <a:rPr lang="en-US" sz="2000" b="1" dirty="0"/>
              <a:t>-RFC =</a:t>
            </a:r>
            <a:r>
              <a:rPr lang="en-US" sz="2000" b="1" dirty="0" err="1"/>
              <a:t>RandomForestClassifier</a:t>
            </a:r>
            <a:r>
              <a:rPr lang="en-US" sz="2000" b="1" dirty="0"/>
              <a:t>(</a:t>
            </a:r>
            <a:r>
              <a:rPr lang="en-US" sz="2000" b="1" dirty="0" err="1"/>
              <a:t>max_depth</a:t>
            </a:r>
            <a:r>
              <a:rPr lang="en-US" sz="2000" b="1" dirty="0"/>
              <a:t>=5, </a:t>
            </a:r>
            <a:r>
              <a:rPr lang="en-US" sz="2000" b="1" dirty="0" err="1"/>
              <a:t>n_estimators</a:t>
            </a:r>
            <a:r>
              <a:rPr lang="en-US" sz="2000" b="1" dirty="0"/>
              <a:t>=10, </a:t>
            </a:r>
            <a:r>
              <a:rPr lang="en-US" sz="2000" b="1" dirty="0" err="1"/>
              <a:t>max_features</a:t>
            </a:r>
            <a:r>
              <a:rPr lang="en-US" sz="2000" b="1" dirty="0"/>
              <a:t>=1)</a:t>
            </a:r>
          </a:p>
          <a:p>
            <a:r>
              <a:rPr lang="en-US" sz="2000" b="1" dirty="0"/>
              <a:t>-MLPC =</a:t>
            </a:r>
            <a:r>
              <a:rPr lang="en-US" sz="2000" b="1" dirty="0" err="1"/>
              <a:t>MLPClassifier</a:t>
            </a:r>
            <a:r>
              <a:rPr lang="en-US" sz="2000" b="1" dirty="0"/>
              <a:t>(alpha=0.1)</a:t>
            </a:r>
          </a:p>
          <a:p>
            <a:r>
              <a:rPr lang="en-US" sz="2000" b="1" dirty="0"/>
              <a:t>-ABC =</a:t>
            </a:r>
            <a:r>
              <a:rPr lang="en-US" sz="2000" b="1" dirty="0" err="1"/>
              <a:t>AdaBoostClassifier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-GNB =</a:t>
            </a:r>
            <a:r>
              <a:rPr lang="en-US" sz="2000" b="1" dirty="0" err="1"/>
              <a:t>GaussianNB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-QDA =</a:t>
            </a:r>
            <a:r>
              <a:rPr lang="en-US" sz="2000" b="1" dirty="0" err="1"/>
              <a:t>QuadraticDiscriminantAnalysis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-GBC =</a:t>
            </a:r>
            <a:r>
              <a:rPr lang="en-US" sz="2000" b="1" dirty="0" err="1"/>
              <a:t>GradientBoostingClassifier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-ETC =</a:t>
            </a:r>
            <a:r>
              <a:rPr lang="en-US" sz="2000" b="1" dirty="0" err="1"/>
              <a:t>ExtraTreeClassifier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-BC =</a:t>
            </a:r>
            <a:r>
              <a:rPr lang="en-US" sz="2000" b="1" dirty="0" err="1"/>
              <a:t>BaggingClassifier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-SGDC =</a:t>
            </a:r>
            <a:r>
              <a:rPr lang="en-US" sz="2000" b="1" dirty="0" err="1"/>
              <a:t>SGDClassifier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-RC =</a:t>
            </a:r>
            <a:r>
              <a:rPr lang="en-US" sz="2000" b="1" dirty="0" err="1"/>
              <a:t>RidgeClassifier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-PAC =</a:t>
            </a:r>
            <a:r>
              <a:rPr lang="en-US" sz="2000" b="1" dirty="0" err="1"/>
              <a:t>PassiveAggressiveClassifier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-ETSC =</a:t>
            </a:r>
            <a:r>
              <a:rPr lang="en-US" sz="2000" b="1" dirty="0" err="1"/>
              <a:t>ExtraTreesClassifier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-BNB =</a:t>
            </a:r>
            <a:r>
              <a:rPr lang="en-US" sz="2000" b="1" dirty="0" err="1"/>
              <a:t>BernoulliNB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-GM =</a:t>
            </a:r>
            <a:r>
              <a:rPr lang="en-US" sz="2000" b="1" dirty="0" err="1"/>
              <a:t>GaussianMixture</a:t>
            </a:r>
            <a:r>
              <a:rPr lang="en-US" sz="20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06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Body mass index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A6EFCD-7511-41B7-ACE8-CE5EF4E557B6}"/>
              </a:ext>
            </a:extLst>
          </p:cNvPr>
          <p:cNvSpPr/>
          <p:nvPr/>
        </p:nvSpPr>
        <p:spPr>
          <a:xfrm>
            <a:off x="152400" y="917912"/>
            <a:ext cx="8763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x0*(x1 - x2)  -&gt; 0.5477941176470589</a:t>
            </a:r>
          </a:p>
          <a:p>
            <a:r>
              <a:rPr lang="en-US" sz="2000" b="1" dirty="0"/>
              <a:t>54</a:t>
            </a:r>
            <a:r>
              <a:rPr lang="en-US" sz="2000" b="1" dirty="0" smtClean="0"/>
              <a:t>% </a:t>
            </a:r>
            <a:r>
              <a:rPr lang="en-US" sz="2000" b="1" dirty="0" smtClean="0"/>
              <a:t>ac</a:t>
            </a:r>
            <a:r>
              <a:rPr lang="ro-RO" sz="2000" b="1" dirty="0" smtClean="0"/>
              <a:t>c.</a:t>
            </a:r>
            <a:r>
              <a:rPr lang="en-US" sz="2000" b="1" dirty="0" smtClean="0"/>
              <a:t> </a:t>
            </a:r>
            <a:r>
              <a:rPr lang="en-US" sz="2000" b="1" dirty="0" smtClean="0"/>
              <a:t>cu </a:t>
            </a:r>
            <a:r>
              <a:rPr lang="ro-RO" sz="2000" b="1" dirty="0" smtClean="0"/>
              <a:t>E</a:t>
            </a:r>
            <a:r>
              <a:rPr lang="en-US" sz="2000" b="1" dirty="0" err="1" smtClean="0"/>
              <a:t>verything</a:t>
            </a:r>
            <a:r>
              <a:rPr lang="ro-RO" sz="2000" b="1" dirty="0"/>
              <a:t>S</a:t>
            </a:r>
            <a:r>
              <a:rPr lang="en-US" sz="2000" b="1" dirty="0" err="1" smtClean="0"/>
              <a:t>olver</a:t>
            </a:r>
            <a:r>
              <a:rPr lang="en-US" sz="2000" b="1" dirty="0" smtClean="0"/>
              <a:t> </a:t>
            </a:r>
            <a:r>
              <a:rPr lang="en-US" sz="2000" b="1" dirty="0" smtClean="0"/>
              <a:t>in 100 </a:t>
            </a:r>
            <a:r>
              <a:rPr lang="en-US" sz="2000" b="1" dirty="0" err="1" smtClean="0"/>
              <a:t>secunde</a:t>
            </a:r>
            <a:r>
              <a:rPr lang="ro-RO" sz="2000" b="1" dirty="0"/>
              <a:t>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pe</a:t>
            </a:r>
            <a:r>
              <a:rPr lang="en-US" sz="2000" b="1" dirty="0" smtClean="0"/>
              <a:t> 544 </a:t>
            </a:r>
            <a:r>
              <a:rPr lang="en-US" sz="2000" b="1" dirty="0" err="1" smtClean="0"/>
              <a:t>linii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65% </a:t>
            </a:r>
            <a:r>
              <a:rPr lang="en-US" sz="2000" b="1" dirty="0" smtClean="0"/>
              <a:t>ac</a:t>
            </a:r>
            <a:r>
              <a:rPr lang="ro-RO" sz="2000" b="1" dirty="0" smtClean="0"/>
              <a:t>c.</a:t>
            </a:r>
            <a:r>
              <a:rPr lang="en-US" sz="2000" b="1" dirty="0" smtClean="0"/>
              <a:t> </a:t>
            </a:r>
            <a:r>
              <a:rPr lang="en-US" sz="2000" b="1" dirty="0" smtClean="0"/>
              <a:t>cu ML (</a:t>
            </a:r>
            <a:r>
              <a:rPr lang="en-US" sz="2000" b="1" dirty="0" err="1" smtClean="0"/>
              <a:t>pe</a:t>
            </a:r>
            <a:r>
              <a:rPr lang="en-US" sz="2000" b="1" dirty="0" smtClean="0"/>
              <a:t> 40 </a:t>
            </a:r>
            <a:r>
              <a:rPr lang="en-US" sz="2000" b="1" dirty="0" err="1" smtClean="0"/>
              <a:t>linii</a:t>
            </a:r>
            <a:r>
              <a:rPr lang="en-US" sz="2000" b="1" dirty="0" smtClean="0"/>
              <a:t>):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Gen,Inaltime,Greutate,Varsta</a:t>
            </a:r>
            <a:endParaRPr lang="en-US" sz="2000" b="1" dirty="0" smtClean="0"/>
          </a:p>
          <a:p>
            <a:r>
              <a:rPr lang="en-US" sz="2000" b="1" dirty="0" smtClean="0"/>
              <a:t>?,190,80,24</a:t>
            </a:r>
          </a:p>
          <a:p>
            <a:r>
              <a:rPr lang="en-US" sz="2000" b="1" dirty="0" smtClean="0"/>
              <a:t>?,</a:t>
            </a:r>
            <a:r>
              <a:rPr lang="en-US" sz="2000" b="1" dirty="0"/>
              <a:t>160,51,22</a:t>
            </a:r>
          </a:p>
          <a:p>
            <a:r>
              <a:rPr lang="en-US" sz="2000" b="1" dirty="0"/>
              <a:t>?,109,16,7</a:t>
            </a:r>
          </a:p>
          <a:p>
            <a:r>
              <a:rPr lang="en-US" sz="2000" b="1" dirty="0"/>
              <a:t>?,147,39,42</a:t>
            </a:r>
          </a:p>
          <a:p>
            <a:r>
              <a:rPr lang="en-US" sz="2000" b="1" dirty="0"/>
              <a:t>?,148,50,19</a:t>
            </a:r>
          </a:p>
          <a:p>
            <a:r>
              <a:rPr lang="en-US" sz="2000" b="1" dirty="0"/>
              <a:t>?,145,29,17</a:t>
            </a:r>
          </a:p>
          <a:p>
            <a:endParaRPr lang="en-US" sz="2000" b="1" dirty="0"/>
          </a:p>
          <a:p>
            <a:r>
              <a:rPr lang="en-US" sz="2000" b="1" dirty="0"/>
              <a:t>(1=</a:t>
            </a:r>
            <a:r>
              <a:rPr lang="en-US" sz="2000" b="1" dirty="0" err="1"/>
              <a:t>barbat</a:t>
            </a:r>
            <a:r>
              <a:rPr lang="en-US" sz="2000" b="1" dirty="0"/>
              <a:t> 0=</a:t>
            </a:r>
            <a:r>
              <a:rPr lang="en-US" sz="2000" b="1" dirty="0" err="1"/>
              <a:t>femeie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1.0   100.0 %</a:t>
            </a:r>
          </a:p>
          <a:p>
            <a:r>
              <a:rPr lang="en-US" sz="2000" b="1" dirty="0"/>
              <a:t>1.0   80.0 %</a:t>
            </a:r>
          </a:p>
          <a:p>
            <a:r>
              <a:rPr lang="en-US" sz="2000" b="1" dirty="0"/>
              <a:t>0.0   100.0 %</a:t>
            </a:r>
          </a:p>
          <a:p>
            <a:r>
              <a:rPr lang="en-US" sz="2000" b="1" dirty="0"/>
              <a:t>0.0   80.0 %</a:t>
            </a:r>
          </a:p>
          <a:p>
            <a:r>
              <a:rPr lang="en-US" sz="2000" b="1" dirty="0"/>
              <a:t>0.0   80.0 %</a:t>
            </a:r>
          </a:p>
          <a:p>
            <a:r>
              <a:rPr lang="en-US" sz="2000" b="1" dirty="0"/>
              <a:t>1.0   70.0 %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36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46372" y="2921169"/>
            <a:ext cx="22512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34053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ImageFeatures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758A9-07AE-4E15-8C7A-C088F36E302C}"/>
              </a:ext>
            </a:extLst>
          </p:cNvPr>
          <p:cNvSpPr/>
          <p:nvPr/>
        </p:nvSpPr>
        <p:spPr>
          <a:xfrm>
            <a:off x="723900" y="5090871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12529"/>
                </a:solidFill>
                <a:latin typeface="-apple-system"/>
              </a:rPr>
              <a:t>[0.134,  </a:t>
            </a:r>
            <a:r>
              <a:rPr lang="en-US" b="1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b="1" dirty="0" smtClean="0">
                <a:solidFill>
                  <a:srgbClr val="212529"/>
                </a:solidFill>
                <a:latin typeface="-apple-system"/>
              </a:rPr>
              <a:t>  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0.228,  </a:t>
            </a:r>
            <a:r>
              <a:rPr lang="en-US" b="1" dirty="0" smtClean="0">
                <a:solidFill>
                  <a:srgbClr val="212529"/>
                </a:solidFill>
                <a:latin typeface="-apple-system"/>
              </a:rPr>
              <a:t>   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0.161, </a:t>
            </a:r>
            <a:r>
              <a:rPr lang="en-US" b="1" dirty="0" smtClean="0">
                <a:solidFill>
                  <a:srgbClr val="212529"/>
                </a:solidFill>
                <a:latin typeface="-apple-system"/>
              </a:rPr>
              <a:t>    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0.375,     </a:t>
            </a:r>
            <a:r>
              <a:rPr lang="en-US" b="1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0.000,  </a:t>
            </a:r>
            <a:r>
              <a:rPr lang="en-US" b="1" dirty="0" smtClean="0">
                <a:solidFill>
                  <a:srgbClr val="212529"/>
                </a:solidFill>
                <a:latin typeface="-apple-system"/>
              </a:rPr>
              <a:t>  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0.000,   </a:t>
            </a:r>
            <a:r>
              <a:rPr lang="en-US" b="1" dirty="0" smtClean="0">
                <a:solidFill>
                  <a:srgbClr val="212529"/>
                </a:solidFill>
                <a:latin typeface="-apple-system"/>
              </a:rPr>
              <a:t>  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0.022,    </a:t>
            </a:r>
            <a:r>
              <a:rPr lang="en-US" b="1" dirty="0" smtClean="0">
                <a:solidFill>
                  <a:srgbClr val="212529"/>
                </a:solidFill>
                <a:latin typeface="-apple-system"/>
              </a:rPr>
              <a:t>  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0.079]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C3069-549F-48E7-8CB1-D8645B97F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86" y="895705"/>
            <a:ext cx="5371429" cy="2838095"/>
          </a:xfrm>
          <a:prstGeom prst="rect">
            <a:avLst/>
          </a:prstGeom>
        </p:spPr>
      </p:pic>
      <p:pic>
        <p:nvPicPr>
          <p:cNvPr id="4098" name="Picture 2" descr="https://www.photojoiner.net/image/Dy2l7CmI">
            <a:extLst>
              <a:ext uri="{FF2B5EF4-FFF2-40B4-BE49-F238E27FC236}">
                <a16:creationId xmlns:a16="http://schemas.microsoft.com/office/drawing/2014/main" id="{425017B9-1021-4188-A227-EA9EF326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86045"/>
            <a:ext cx="7620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23308D-561E-4179-A549-12D2F7EBC7B8}"/>
              </a:ext>
            </a:extLst>
          </p:cNvPr>
          <p:cNvSpPr/>
          <p:nvPr/>
        </p:nvSpPr>
        <p:spPr>
          <a:xfrm>
            <a:off x="510466" y="4206386"/>
            <a:ext cx="13484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16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(0,0,0)</a:t>
            </a:r>
            <a:r>
              <a:rPr lang="en-US" sz="16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</a:p>
          <a:p>
            <a:pPr algn="ctr"/>
            <a:r>
              <a:rPr lang="ro-RO" sz="16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(128,128,128)</a:t>
            </a:r>
            <a:endParaRPr lang="en-US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5295B-B3EA-4AC3-9EC3-351FDA505B28}"/>
              </a:ext>
            </a:extLst>
          </p:cNvPr>
          <p:cNvSpPr/>
          <p:nvPr/>
        </p:nvSpPr>
        <p:spPr>
          <a:xfrm>
            <a:off x="3352056" y="4206386"/>
            <a:ext cx="1399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16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(0,128,128)</a:t>
            </a:r>
            <a:endParaRPr lang="en-US" sz="1600" b="1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ctr"/>
            <a:r>
              <a:rPr lang="ro-RO" sz="16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(128,255,255) 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BC093-A403-4BF7-B496-664A728E4E19}"/>
              </a:ext>
            </a:extLst>
          </p:cNvPr>
          <p:cNvSpPr/>
          <p:nvPr/>
        </p:nvSpPr>
        <p:spPr>
          <a:xfrm>
            <a:off x="7257714" y="4206386"/>
            <a:ext cx="13484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16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(128,128,128)</a:t>
            </a:r>
            <a:endParaRPr lang="en-US" sz="1600" b="1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ctr"/>
            <a:r>
              <a:rPr lang="ro-RO" sz="16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(255,255,255)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347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Blur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9FC10-C429-46B9-B725-77EE0C125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6800"/>
            <a:ext cx="9144000" cy="452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Cuprins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249" y="1219200"/>
            <a:ext cx="84087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somon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800" b="1" dirty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rezolvarea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de AI: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Colectare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Procesare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date</a:t>
            </a: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Vizualizare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date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Folosirea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ro-RO" sz="2800" b="1" dirty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(ML/Vision/Text):</a:t>
            </a: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-Guess/Simplify function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-AI Functions</a:t>
            </a:r>
          </a:p>
        </p:txBody>
      </p:sp>
    </p:spTree>
    <p:extLst>
      <p:ext uri="{BB962C8B-B14F-4D97-AF65-F5344CB8AC3E}">
        <p14:creationId xmlns:p14="http://schemas.microsoft.com/office/powerpoint/2010/main" val="14671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Blur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16EFA-4F03-4B14-B8F9-39527C3C3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" y="1085850"/>
            <a:ext cx="906018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8795" y="2921169"/>
            <a:ext cx="37464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Text / NLP</a:t>
            </a:r>
          </a:p>
        </p:txBody>
      </p:sp>
    </p:spTree>
    <p:extLst>
      <p:ext uri="{BB962C8B-B14F-4D97-AF65-F5344CB8AC3E}">
        <p14:creationId xmlns:p14="http://schemas.microsoft.com/office/powerpoint/2010/main" val="16495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Word-sense disambiguation (WSD)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9BA07C-8FC4-48EE-8F44-6B58CBB4CE06}"/>
              </a:ext>
            </a:extLst>
          </p:cNvPr>
          <p:cNvSpPr/>
          <p:nvPr/>
        </p:nvSpPr>
        <p:spPr>
          <a:xfrm>
            <a:off x="1545082" y="1066800"/>
            <a:ext cx="6053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String: t</a:t>
            </a:r>
            <a:r>
              <a:rPr lang="ro-RO" sz="3200" b="1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he</a:t>
            </a:r>
            <a:r>
              <a:rPr lang="ro-RO" sz="32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ro-RO" sz="3200" b="1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tank</a:t>
            </a:r>
            <a:r>
              <a:rPr lang="ro-RO" sz="32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ro-RO" sz="3200" b="1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is</a:t>
            </a:r>
            <a:r>
              <a:rPr lang="ro-RO" sz="32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 full of nitrogen</a:t>
            </a:r>
            <a:endParaRPr lang="en-US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91437-523C-45AE-BF26-4A0B6C315C8E}"/>
              </a:ext>
            </a:extLst>
          </p:cNvPr>
          <p:cNvSpPr/>
          <p:nvPr/>
        </p:nvSpPr>
        <p:spPr>
          <a:xfrm>
            <a:off x="3460253" y="1905000"/>
            <a:ext cx="2223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Word: </a:t>
            </a:r>
            <a:r>
              <a:rPr lang="ro-RO" sz="3200" b="1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tank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B0475-83B8-48DB-BD3F-3D86C0812AB4}"/>
              </a:ext>
            </a:extLst>
          </p:cNvPr>
          <p:cNvSpPr/>
          <p:nvPr/>
        </p:nvSpPr>
        <p:spPr>
          <a:xfrm>
            <a:off x="155012" y="2743200"/>
            <a:ext cx="8833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Possible </a:t>
            </a:r>
            <a:r>
              <a:rPr lang="en-US" b="1" dirty="0" err="1"/>
              <a:t>synsets</a:t>
            </a:r>
            <a:endParaRPr lang="en-US" b="1" dirty="0"/>
          </a:p>
          <a:p>
            <a:r>
              <a:rPr lang="en-US" b="1" dirty="0"/>
              <a:t>1 an enclosed armored military vehicle; has a cannon and moves on caterpillar treads</a:t>
            </a:r>
          </a:p>
          <a:p>
            <a:r>
              <a:rPr lang="en-US" b="1" dirty="0"/>
              <a:t>2 a large (usually metallic) vessel for holding gases or liquids</a:t>
            </a:r>
          </a:p>
          <a:p>
            <a:r>
              <a:rPr lang="en-US" b="1" dirty="0"/>
              <a:t>3 as much as a tank will hold</a:t>
            </a:r>
          </a:p>
          <a:p>
            <a:r>
              <a:rPr lang="en-US" b="1" dirty="0"/>
              <a:t>4 a freight car that transports liquids or gases in bulk</a:t>
            </a:r>
          </a:p>
          <a:p>
            <a:r>
              <a:rPr lang="en-US" b="1" dirty="0"/>
              <a:t>5 a cell for violent prisoners</a:t>
            </a:r>
          </a:p>
          <a:p>
            <a:r>
              <a:rPr lang="en-US" b="1" dirty="0"/>
              <a:t>Prediction:</a:t>
            </a:r>
          </a:p>
          <a:p>
            <a:r>
              <a:rPr lang="en-US" b="1" dirty="0"/>
              <a:t>2 with 53.48837209302326 % -  a large (usually metallic) vessel for holding gases or liquids</a:t>
            </a:r>
          </a:p>
          <a:p>
            <a:r>
              <a:rPr lang="en-US" b="1" dirty="0"/>
              <a:t>1 with 35.65891472868217 % -  an enclosed armored military vehicle; has a cannon and moves on caterpillar treads</a:t>
            </a:r>
          </a:p>
          <a:p>
            <a:r>
              <a:rPr lang="en-US" b="1" dirty="0"/>
              <a:t>3 with 6.2015503875969 % -  as much as a tank will hold</a:t>
            </a:r>
          </a:p>
          <a:p>
            <a:r>
              <a:rPr lang="en-US" b="1" dirty="0"/>
              <a:t>4 with 4.651162790697675 % -  a freight car that transports liquids or gases in bulk</a:t>
            </a:r>
          </a:p>
        </p:txBody>
      </p:sp>
    </p:spTree>
    <p:extLst>
      <p:ext uri="{BB962C8B-B14F-4D97-AF65-F5344CB8AC3E}">
        <p14:creationId xmlns:p14="http://schemas.microsoft.com/office/powerpoint/2010/main" val="4078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WSD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imagini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3287F-DF9C-420F-A122-A573C4A96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1896"/>
            <a:ext cx="9144000" cy="469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WSD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imagini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0ADE85-2C5F-4BA2-9650-89B1FF81C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909637"/>
            <a:ext cx="8991600" cy="5038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FF3FB1-9814-47C8-B0CD-88DBC133DEC3}"/>
              </a:ext>
            </a:extLst>
          </p:cNvPr>
          <p:cNvSpPr/>
          <p:nvPr/>
        </p:nvSpPr>
        <p:spPr>
          <a:xfrm>
            <a:off x="3163698" y="6197024"/>
            <a:ext cx="28166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Word: 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43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WSD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imagini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AA07E-618B-4030-81CB-04E0B218784F}"/>
              </a:ext>
            </a:extLst>
          </p:cNvPr>
          <p:cNvSpPr/>
          <p:nvPr/>
        </p:nvSpPr>
        <p:spPr>
          <a:xfrm>
            <a:off x="228600" y="172084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Possible </a:t>
            </a:r>
            <a:r>
              <a:rPr lang="en-US" sz="2000" b="1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synsets</a:t>
            </a:r>
            <a:endParaRPr lang="en-US" sz="2000" b="1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1 a homogeneous mixture of two or more substances; frequently (but not necessarily) a liquid solution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2 a statement that solves a problem or explains how to solve the problem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3 a method for solving a problem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4 the set of values that give a true statement when substituted into an equation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5 the successful action of solving a problem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Prediction: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1 with 56.58914728682171 % -  a homogeneous mixture of two or more substances; frequently (but not necessarily) a liquid solution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5 with 21.705426356589147 % -  the successful action of solving a problem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3 with 21.705426356589147 % -  a method for solving a problem</a:t>
            </a:r>
          </a:p>
        </p:txBody>
      </p:sp>
    </p:spTree>
    <p:extLst>
      <p:ext uri="{BB962C8B-B14F-4D97-AF65-F5344CB8AC3E}">
        <p14:creationId xmlns:p14="http://schemas.microsoft.com/office/powerpoint/2010/main" val="7490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ro-RO" sz="3200" b="1" dirty="0">
                <a:latin typeface="Times New Roman" pitchFamily="18" charset="0"/>
                <a:cs typeface="Times New Roman" pitchFamily="18" charset="0"/>
              </a:rPr>
              <a:t>Kernel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AA07E-618B-4030-81CB-04E0B218784F}"/>
              </a:ext>
            </a:extLst>
          </p:cNvPr>
          <p:cNvSpPr/>
          <p:nvPr/>
        </p:nvSpPr>
        <p:spPr>
          <a:xfrm>
            <a:off x="228600" y="1720840"/>
            <a:ext cx="8686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Max acc:  0.8130841121495327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Norm:  False</a:t>
            </a:r>
          </a:p>
          <a:p>
            <a:r>
              <a:rPr lang="en-US" sz="2000" b="1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m_pgram</a:t>
            </a:r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:  3</a:t>
            </a:r>
          </a:p>
          <a:p>
            <a:r>
              <a:rPr lang="en-US" sz="2000" b="1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m_func</a:t>
            </a:r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:  &lt;function KernelFrom2ListsK3RN3L at 0x03AE5C00&gt;</a:t>
            </a:r>
          </a:p>
          <a:p>
            <a:r>
              <a:rPr lang="en-US" sz="2000" b="1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m_nu</a:t>
            </a:r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:  0.1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res/test/12_9.txt -&gt; </a:t>
            </a:r>
            <a:r>
              <a:rPr lang="en-US" sz="2000" b="1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Pozitiveimdb</a:t>
            </a:r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   100.0 %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res/test/26_3.txt -&gt; </a:t>
            </a:r>
            <a:r>
              <a:rPr lang="en-US" sz="2000" b="1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Negativeimdb</a:t>
            </a:r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   100.0 %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res/test/26_9.txt -&gt; </a:t>
            </a:r>
            <a:r>
              <a:rPr lang="en-US" sz="2000" b="1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Pozitiveimdb</a:t>
            </a:r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   100.0 %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res/test/38_10.txt -&gt; </a:t>
            </a:r>
            <a:r>
              <a:rPr lang="en-US" sz="2000" b="1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Pozitiveimdb</a:t>
            </a:r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   100.0 %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res/test/42_3.txt -&gt; </a:t>
            </a:r>
            <a:r>
              <a:rPr lang="en-US" sz="2000" b="1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Negativeimdb</a:t>
            </a:r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   100.0 %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res/test/9_1.txt -&gt; </a:t>
            </a:r>
            <a:r>
              <a:rPr lang="en-US" sz="2000" b="1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Negativeimdb</a:t>
            </a:r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   100.0 %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res/test/plato-gorgias-343.txt -&gt; Plato   100.0 %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res/test/plato-seventh-358.txt -&gt; Plato   100.0 %</a:t>
            </a:r>
          </a:p>
        </p:txBody>
      </p:sp>
    </p:spTree>
    <p:extLst>
      <p:ext uri="{BB962C8B-B14F-4D97-AF65-F5344CB8AC3E}">
        <p14:creationId xmlns:p14="http://schemas.microsoft.com/office/powerpoint/2010/main" val="38130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72383" y="2921169"/>
            <a:ext cx="53992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Guess / simplify</a:t>
            </a:r>
          </a:p>
        </p:txBody>
      </p:sp>
    </p:spTree>
    <p:extLst>
      <p:ext uri="{BB962C8B-B14F-4D97-AF65-F5344CB8AC3E}">
        <p14:creationId xmlns:p14="http://schemas.microsoft.com/office/powerpoint/2010/main" val="39632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Guess function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1F9EB9-1FD7-434E-A63C-C24343883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783" y="828675"/>
            <a:ext cx="4156434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Mp3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music sheet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40267F-B30C-4351-BCC7-27F9F882A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140" y="914400"/>
            <a:ext cx="642372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3200" b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omon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E45DFB-9F99-4F1E-95E9-64015CE00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7471"/>
            <a:ext cx="9144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Mp3 to music 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939B0-AEF5-4A0B-855E-0A1E1C18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1" y="1066800"/>
            <a:ext cx="9053579" cy="490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AI code completion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3652B-C94C-46C2-9F5E-9DD925714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816321"/>
            <a:ext cx="5334000" cy="60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Simplify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D31B5-FA91-41B9-B38D-69D66A05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0" y="762000"/>
            <a:ext cx="4343400" cy="62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93207" y="2921169"/>
            <a:ext cx="19575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Misc.</a:t>
            </a:r>
          </a:p>
        </p:txBody>
      </p:sp>
    </p:spTree>
    <p:extLst>
      <p:ext uri="{BB962C8B-B14F-4D97-AF65-F5344CB8AC3E}">
        <p14:creationId xmlns:p14="http://schemas.microsoft.com/office/powerpoint/2010/main" val="32804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Filter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600200"/>
            <a:ext cx="83974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Int</a:t>
            </a:r>
            <a:r>
              <a:rPr lang="en-US" sz="2400" b="1" dirty="0"/>
              <a:t> -&gt; Bool (care </a:t>
            </a:r>
            <a:r>
              <a:rPr lang="en-US" sz="2400" b="1" dirty="0" err="1" smtClean="0"/>
              <a:t>verific</a:t>
            </a:r>
            <a:r>
              <a:rPr lang="ro-RO" sz="2400" b="1" dirty="0" smtClean="0"/>
              <a:t>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dac</a:t>
            </a:r>
            <a:r>
              <a:rPr lang="ro-RO" sz="2400" b="1" dirty="0" smtClean="0"/>
              <a:t>ă</a:t>
            </a:r>
            <a:r>
              <a:rPr lang="en-US" sz="2400" b="1" dirty="0" smtClean="0"/>
              <a:t> </a:t>
            </a:r>
            <a:r>
              <a:rPr lang="en-US" sz="2400" b="1" dirty="0"/>
              <a:t>un </a:t>
            </a:r>
            <a:r>
              <a:rPr lang="en-US" sz="2400" b="1" dirty="0" err="1" smtClean="0"/>
              <a:t>num</a:t>
            </a:r>
            <a:r>
              <a:rPr lang="ro-RO" sz="2400" b="1" dirty="0" smtClean="0"/>
              <a:t>ă</a:t>
            </a:r>
            <a:r>
              <a:rPr lang="en-US" sz="2400" b="1" dirty="0" smtClean="0"/>
              <a:t>r </a:t>
            </a:r>
            <a:r>
              <a:rPr lang="en-US" sz="2400" b="1" dirty="0" err="1" smtClean="0"/>
              <a:t>este</a:t>
            </a:r>
            <a:r>
              <a:rPr lang="en-US" sz="2400" b="1" dirty="0" smtClean="0"/>
              <a:t> </a:t>
            </a:r>
            <a:r>
              <a:rPr lang="en-US" sz="2400" b="1" dirty="0"/>
              <a:t>prim </a:t>
            </a:r>
            <a:r>
              <a:rPr lang="en-US" sz="2400" b="1" dirty="0" err="1"/>
              <a:t>sau</a:t>
            </a:r>
            <a:r>
              <a:rPr lang="en-US" sz="2400" b="1" dirty="0"/>
              <a:t> nu)</a:t>
            </a:r>
          </a:p>
          <a:p>
            <a:r>
              <a:rPr lang="en-US" sz="2400" b="1" dirty="0" smtClean="0"/>
              <a:t>Exist</a:t>
            </a:r>
            <a:r>
              <a:rPr lang="ro-RO" sz="2400" b="1" dirty="0" smtClean="0"/>
              <a:t>ă</a:t>
            </a:r>
            <a:r>
              <a:rPr lang="en-US" sz="2400" b="1" dirty="0" smtClean="0"/>
              <a:t> </a:t>
            </a:r>
            <a:r>
              <a:rPr lang="en-US" sz="2400" b="1" dirty="0" err="1"/>
              <a:t>doar</a:t>
            </a:r>
            <a:r>
              <a:rPr lang="en-US" sz="2400" b="1" dirty="0"/>
              <a:t> un mod </a:t>
            </a:r>
            <a:r>
              <a:rPr lang="ro-RO" sz="2400" b="1" dirty="0" smtClean="0"/>
              <a:t>î</a:t>
            </a:r>
            <a:r>
              <a:rPr lang="en-US" sz="2400" b="1" dirty="0" smtClean="0"/>
              <a:t>n </a:t>
            </a:r>
            <a:r>
              <a:rPr lang="en-US" sz="2400" b="1" dirty="0"/>
              <a:t>care </a:t>
            </a:r>
            <a:r>
              <a:rPr lang="en-US" sz="2400" b="1" dirty="0" err="1"/>
              <a:t>poate</a:t>
            </a:r>
            <a:r>
              <a:rPr lang="en-US" sz="2400" b="1" dirty="0"/>
              <a:t> “</a:t>
            </a:r>
            <a:r>
              <a:rPr lang="en-US" sz="2400" b="1" dirty="0" err="1"/>
              <a:t>evolua</a:t>
            </a:r>
            <a:r>
              <a:rPr lang="en-US" sz="2400" b="1" dirty="0" smtClean="0"/>
              <a:t>”:</a:t>
            </a:r>
            <a:endParaRPr lang="en-US" sz="2400" b="1" dirty="0"/>
          </a:p>
          <a:p>
            <a:r>
              <a:rPr lang="en-US" sz="2400" b="1" dirty="0"/>
              <a:t>[</a:t>
            </a:r>
            <a:r>
              <a:rPr lang="en-US" sz="2400" b="1" dirty="0" err="1"/>
              <a:t>Int</a:t>
            </a:r>
            <a:r>
              <a:rPr lang="en-US" sz="2400" b="1" dirty="0"/>
              <a:t>] -&gt; [</a:t>
            </a:r>
            <a:r>
              <a:rPr lang="en-US" sz="2400" b="1" dirty="0" err="1"/>
              <a:t>Int</a:t>
            </a:r>
            <a:r>
              <a:rPr lang="en-US" sz="2400" b="1" dirty="0" smtClean="0"/>
              <a:t>] (</a:t>
            </a:r>
            <a:r>
              <a:rPr lang="en-US" sz="2400" b="1" dirty="0" err="1" smtClean="0"/>
              <a:t>func</a:t>
            </a:r>
            <a:r>
              <a:rPr lang="ro-RO" sz="2400" b="1" dirty="0" smtClean="0"/>
              <a:t>ț</a:t>
            </a:r>
            <a:r>
              <a:rPr lang="en-US" sz="2400" b="1" dirty="0" err="1" smtClean="0"/>
              <a:t>ie</a:t>
            </a:r>
            <a:r>
              <a:rPr lang="en-US" sz="2400" b="1" dirty="0" smtClean="0"/>
              <a:t> </a:t>
            </a:r>
            <a:r>
              <a:rPr lang="en-US" sz="2400" b="1" dirty="0" smtClean="0"/>
              <a:t>care </a:t>
            </a:r>
            <a:r>
              <a:rPr lang="ro-RO" sz="2400" b="1" dirty="0" smtClean="0"/>
              <a:t>pă</a:t>
            </a:r>
            <a:r>
              <a:rPr lang="en-US" sz="2400" b="1" dirty="0" err="1" smtClean="0"/>
              <a:t>streaz</a:t>
            </a:r>
            <a:r>
              <a:rPr lang="ro-RO" sz="2400" b="1" dirty="0" smtClean="0"/>
              <a:t>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doar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numerele</a:t>
            </a:r>
            <a:r>
              <a:rPr lang="en-US" sz="2400" b="1" dirty="0" smtClean="0"/>
              <a:t> prime)</a:t>
            </a:r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Un </a:t>
            </a:r>
            <a:r>
              <a:rPr lang="en-US" sz="2400" b="1" dirty="0" err="1" smtClean="0"/>
              <a:t>exemplu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mai</a:t>
            </a:r>
            <a:r>
              <a:rPr lang="en-US" sz="2400" b="1" dirty="0" smtClean="0"/>
              <a:t> complex:</a:t>
            </a:r>
          </a:p>
          <a:p>
            <a:r>
              <a:rPr lang="en-US" sz="2400" b="1" dirty="0" smtClean="0"/>
              <a:t>String, Image -&gt; Bool (</a:t>
            </a:r>
            <a:r>
              <a:rPr lang="en-US" sz="2400" b="1" dirty="0" err="1" smtClean="0"/>
              <a:t>dac</a:t>
            </a:r>
            <a:r>
              <a:rPr lang="ro-RO" sz="2400" b="1" dirty="0" smtClean="0"/>
              <a:t>ă</a:t>
            </a:r>
            <a:r>
              <a:rPr lang="en-US" sz="2400" b="1" dirty="0" smtClean="0"/>
              <a:t> </a:t>
            </a:r>
            <a:r>
              <a:rPr lang="en-US" sz="2400" b="1" dirty="0" smtClean="0"/>
              <a:t>un string </a:t>
            </a:r>
            <a:r>
              <a:rPr lang="en-US" sz="2400" b="1" dirty="0" err="1" smtClean="0"/>
              <a:t>este</a:t>
            </a:r>
            <a:r>
              <a:rPr lang="en-US" sz="2400" b="1" dirty="0" smtClean="0"/>
              <a:t> </a:t>
            </a:r>
            <a:r>
              <a:rPr lang="ro-RO" sz="2400" b="1" dirty="0" err="1"/>
              <a:t>î</a:t>
            </a:r>
            <a:r>
              <a:rPr lang="en-US" sz="2400" b="1" dirty="0" err="1" smtClean="0"/>
              <a:t>ntr</a:t>
            </a:r>
            <a:r>
              <a:rPr lang="en-US" sz="2400" b="1" dirty="0" smtClean="0"/>
              <a:t>-o </a:t>
            </a:r>
            <a:r>
              <a:rPr lang="en-US" sz="2400" b="1" dirty="0" smtClean="0"/>
              <a:t>imagine)</a:t>
            </a:r>
          </a:p>
          <a:p>
            <a:endParaRPr lang="en-US" sz="2400" b="1" dirty="0"/>
          </a:p>
          <a:p>
            <a:r>
              <a:rPr lang="en-US" sz="2400" b="1" dirty="0" err="1" smtClean="0"/>
              <a:t>Putem</a:t>
            </a:r>
            <a:r>
              <a:rPr lang="en-US" sz="2400" b="1" dirty="0" smtClean="0"/>
              <a:t> “</a:t>
            </a:r>
            <a:r>
              <a:rPr lang="en-US" sz="2400" b="1" dirty="0" err="1" smtClean="0"/>
              <a:t>evolua</a:t>
            </a:r>
            <a:r>
              <a:rPr lang="en-US" sz="2400" b="1" dirty="0" smtClean="0"/>
              <a:t>” </a:t>
            </a:r>
            <a:r>
              <a:rPr lang="en-US" sz="2400" b="1" dirty="0" err="1" smtClean="0"/>
              <a:t>aceast</a:t>
            </a:r>
            <a:r>
              <a:rPr lang="ro-RO" sz="2400" b="1" dirty="0" smtClean="0"/>
              <a:t>ă </a:t>
            </a:r>
            <a:r>
              <a:rPr lang="en-US" sz="2400" b="1" dirty="0" err="1" smtClean="0"/>
              <a:t>func</a:t>
            </a:r>
            <a:r>
              <a:rPr lang="ro-RO" sz="2400" b="1" dirty="0" smtClean="0"/>
              <a:t>ț</a:t>
            </a:r>
            <a:r>
              <a:rPr lang="en-US" sz="2400" b="1" dirty="0" err="1" smtClean="0"/>
              <a:t>ie</a:t>
            </a:r>
            <a:r>
              <a:rPr lang="en-US" sz="2400" b="1" dirty="0" smtClean="0"/>
              <a:t> </a:t>
            </a:r>
            <a:r>
              <a:rPr lang="en-US" sz="2400" b="1" dirty="0" smtClean="0"/>
              <a:t>la:</a:t>
            </a:r>
          </a:p>
          <a:p>
            <a:r>
              <a:rPr lang="en-US" sz="2400" b="1" dirty="0" smtClean="0"/>
              <a:t>[String], Image -&gt; [String] (</a:t>
            </a:r>
            <a:r>
              <a:rPr lang="en-US" sz="2400" b="1" dirty="0" smtClean="0"/>
              <a:t>c</a:t>
            </a:r>
            <a:r>
              <a:rPr lang="ro-RO" sz="2400" b="1" dirty="0" smtClean="0"/>
              <a:t>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stringuri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apar</a:t>
            </a:r>
            <a:r>
              <a:rPr lang="en-US" sz="2400" b="1" dirty="0" smtClean="0"/>
              <a:t> </a:t>
            </a:r>
            <a:r>
              <a:rPr lang="ro-RO" sz="2400" b="1" dirty="0" err="1" smtClean="0"/>
              <a:t>î</a:t>
            </a:r>
            <a:r>
              <a:rPr lang="en-US" sz="2400" b="1" dirty="0" err="1" smtClean="0"/>
              <a:t>ntr</a:t>
            </a:r>
            <a:r>
              <a:rPr lang="en-US" sz="2400" b="1" dirty="0" smtClean="0"/>
              <a:t>-o </a:t>
            </a:r>
            <a:r>
              <a:rPr lang="en-US" sz="2400" b="1" dirty="0" smtClean="0"/>
              <a:t>imagine)</a:t>
            </a:r>
            <a:endParaRPr lang="en-US" sz="2400" b="1" dirty="0"/>
          </a:p>
          <a:p>
            <a:r>
              <a:rPr lang="en-US" sz="2400" b="1" dirty="0" smtClean="0"/>
              <a:t>SAU</a:t>
            </a:r>
            <a:br>
              <a:rPr lang="en-US" sz="2400" b="1" dirty="0" smtClean="0"/>
            </a:br>
            <a:r>
              <a:rPr lang="en-US" sz="2400" b="1" dirty="0" smtClean="0"/>
              <a:t>String,[Image] -&gt; [Image] (</a:t>
            </a:r>
            <a:r>
              <a:rPr lang="en-US" sz="2400" b="1" dirty="0" smtClean="0"/>
              <a:t>c</a:t>
            </a:r>
            <a:r>
              <a:rPr lang="ro-RO" sz="2400" b="1" dirty="0" smtClean="0"/>
              <a:t>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imagini</a:t>
            </a:r>
            <a:r>
              <a:rPr lang="en-US" sz="2400" b="1" dirty="0" smtClean="0"/>
              <a:t> </a:t>
            </a:r>
            <a:r>
              <a:rPr lang="en-US" sz="2400" b="1" dirty="0" smtClean="0"/>
              <a:t>con</a:t>
            </a:r>
            <a:r>
              <a:rPr lang="ro-RO" sz="2400" b="1" dirty="0" smtClean="0"/>
              <a:t>ț</a:t>
            </a:r>
            <a:r>
              <a:rPr lang="en-US" sz="2400" b="1" dirty="0" smtClean="0"/>
              <a:t>in </a:t>
            </a:r>
            <a:r>
              <a:rPr lang="en-US" sz="2400" b="1" dirty="0" err="1" smtClean="0"/>
              <a:t>cuv</a:t>
            </a:r>
            <a:r>
              <a:rPr lang="ro-RO" sz="2400" b="1" dirty="0" smtClean="0"/>
              <a:t>â</a:t>
            </a:r>
            <a:r>
              <a:rPr lang="en-US" sz="2400" b="1" dirty="0" err="1" smtClean="0"/>
              <a:t>ntul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respectiv</a:t>
            </a:r>
            <a:r>
              <a:rPr lang="ro-RO" sz="2400" b="1" dirty="0" smtClean="0"/>
              <a:t>)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536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Exemple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9124" y="5127265"/>
            <a:ext cx="9922248" cy="12863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1581596"/>
            <a:ext cx="83058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Dependințe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53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5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Paralelizare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1066800"/>
            <a:ext cx="782955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23585" y="6248400"/>
            <a:ext cx="919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 Se </a:t>
            </a:r>
            <a:r>
              <a:rPr lang="en-US" sz="2400" b="1" dirty="0" err="1" smtClean="0"/>
              <a:t>poate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rula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oric</a:t>
            </a:r>
            <a:r>
              <a:rPr lang="ro-RO" sz="2400" b="1" dirty="0" smtClean="0"/>
              <a:t>â</a:t>
            </a:r>
            <a:r>
              <a:rPr lang="en-US" sz="2400" b="1" dirty="0" err="1" smtClean="0"/>
              <a:t>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</a:t>
            </a:r>
            <a:r>
              <a:rPr lang="en-US" sz="2400" b="1" dirty="0" smtClean="0"/>
              <a:t> un calculator </a:t>
            </a:r>
            <a:r>
              <a:rPr lang="en-US" sz="2400" b="1" dirty="0" err="1" smtClean="0"/>
              <a:t>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oric</a:t>
            </a:r>
            <a:r>
              <a:rPr lang="ro-RO" sz="2400" b="1" dirty="0" smtClean="0"/>
              <a:t>â</a:t>
            </a:r>
            <a:r>
              <a:rPr lang="en-US" sz="2400" b="1" dirty="0" err="1" smtClean="0"/>
              <a:t>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calculatoare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38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Portabilitate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- prim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telefon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lh3.googleusercontent.com/-tDGheIjoGeY/XRJL6tFwrDI/AAAAAAAADKY/Rkm-4BsccBkh62jAD7ClnRm0_MRP7YVYACK8BGAs/s0/2019-06-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54" y="1295400"/>
            <a:ext cx="8234892" cy="46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1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Utilizare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simplă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990600"/>
            <a:ext cx="6858000" cy="567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10102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noduri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249" y="1219200"/>
            <a:ext cx="84087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-Constant</a:t>
            </a: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-IF</a:t>
            </a: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-Default</a:t>
            </a: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-Done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-Recursive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-Class</a:t>
            </a: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ClassGetter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-Filter</a:t>
            </a:r>
          </a:p>
        </p:txBody>
      </p:sp>
    </p:spTree>
    <p:extLst>
      <p:ext uri="{BB962C8B-B14F-4D97-AF65-F5344CB8AC3E}">
        <p14:creationId xmlns:p14="http://schemas.microsoft.com/office/powerpoint/2010/main" val="33930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Utilizare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simplă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85" y="1189513"/>
            <a:ext cx="7924430" cy="5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„Cod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clar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81000" y="2094839"/>
            <a:ext cx="40386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30000"/>
              </a:lnSpc>
            </a:pPr>
            <a:r>
              <a:rPr lang="en-US" b="1" dirty="0" err="1">
                <a:latin typeface="Times New Roman" panose="02020603050405020304" pitchFamily="18" charset="0"/>
                <a:ea typeface="Batang"/>
              </a:rPr>
              <a:t>Int</a:t>
            </a:r>
            <a:r>
              <a:rPr lang="en-US" b="1" dirty="0">
                <a:latin typeface="Times New Roman" panose="02020603050405020304" pitchFamily="18" charset="0"/>
                <a:ea typeface="Batang"/>
              </a:rPr>
              <a:t> f(</a:t>
            </a:r>
            <a:r>
              <a:rPr lang="en-US" b="1" dirty="0" err="1">
                <a:latin typeface="Times New Roman" panose="02020603050405020304" pitchFamily="18" charset="0"/>
                <a:ea typeface="Batang"/>
              </a:rPr>
              <a:t>int</a:t>
            </a:r>
            <a:r>
              <a:rPr lang="en-US" b="1" dirty="0">
                <a:latin typeface="Times New Roman" panose="02020603050405020304" pitchFamily="18" charset="0"/>
                <a:ea typeface="Batang"/>
              </a:rPr>
              <a:t> n)</a:t>
            </a:r>
          </a:p>
          <a:p>
            <a:pPr indent="457200" algn="just">
              <a:lnSpc>
                <a:spcPct val="130000"/>
              </a:lnSpc>
            </a:pPr>
            <a:r>
              <a:rPr lang="en-US" b="1" dirty="0">
                <a:latin typeface="Times New Roman" panose="02020603050405020304" pitchFamily="18" charset="0"/>
                <a:ea typeface="Batang"/>
              </a:rPr>
              <a:t>{</a:t>
            </a:r>
          </a:p>
          <a:p>
            <a:pPr indent="457200" algn="just">
              <a:lnSpc>
                <a:spcPct val="130000"/>
              </a:lnSpc>
            </a:pPr>
            <a:r>
              <a:rPr lang="en-US" b="1" dirty="0">
                <a:latin typeface="Times New Roman" panose="02020603050405020304" pitchFamily="18" charset="0"/>
                <a:ea typeface="Batang"/>
              </a:rPr>
              <a:t>	vector&lt;</a:t>
            </a:r>
            <a:r>
              <a:rPr lang="en-US" b="1" dirty="0" err="1">
                <a:latin typeface="Times New Roman" panose="02020603050405020304" pitchFamily="18" charset="0"/>
                <a:ea typeface="Batang"/>
              </a:rPr>
              <a:t>int</a:t>
            </a:r>
            <a:r>
              <a:rPr lang="en-US" b="1" dirty="0">
                <a:latin typeface="Times New Roman" panose="02020603050405020304" pitchFamily="18" charset="0"/>
                <a:ea typeface="Batang"/>
              </a:rPr>
              <a:t>&gt; </a:t>
            </a:r>
            <a:r>
              <a:rPr lang="en-US" b="1" dirty="0" err="1">
                <a:latin typeface="Times New Roman" panose="02020603050405020304" pitchFamily="18" charset="0"/>
                <a:ea typeface="Batang"/>
              </a:rPr>
              <a:t>inutil</a:t>
            </a:r>
            <a:r>
              <a:rPr lang="en-US" b="1" dirty="0">
                <a:latin typeface="Times New Roman" panose="02020603050405020304" pitchFamily="18" charset="0"/>
                <a:ea typeface="Batang"/>
              </a:rPr>
              <a:t>;</a:t>
            </a:r>
          </a:p>
          <a:p>
            <a:pPr indent="457200" algn="just">
              <a:lnSpc>
                <a:spcPct val="130000"/>
              </a:lnSpc>
            </a:pPr>
            <a:r>
              <a:rPr lang="en-US" b="1" dirty="0">
                <a:latin typeface="Times New Roman" panose="02020603050405020304" pitchFamily="18" charset="0"/>
                <a:ea typeface="Batang"/>
              </a:rPr>
              <a:t>	for(</a:t>
            </a:r>
            <a:r>
              <a:rPr lang="en-US" b="1" dirty="0" err="1">
                <a:latin typeface="Times New Roman" panose="02020603050405020304" pitchFamily="18" charset="0"/>
                <a:ea typeface="Batang"/>
              </a:rPr>
              <a:t>i</a:t>
            </a:r>
            <a:r>
              <a:rPr lang="en-US" b="1" dirty="0">
                <a:latin typeface="Times New Roman" panose="02020603050405020304" pitchFamily="18" charset="0"/>
                <a:ea typeface="Batang"/>
              </a:rPr>
              <a:t>=1;1&lt;1000;i++)</a:t>
            </a:r>
          </a:p>
          <a:p>
            <a:pPr indent="457200" algn="just">
              <a:lnSpc>
                <a:spcPct val="130000"/>
              </a:lnSpc>
            </a:pPr>
            <a:r>
              <a:rPr lang="en-US" b="1" dirty="0">
                <a:latin typeface="Times New Roman" panose="02020603050405020304" pitchFamily="18" charset="0"/>
                <a:ea typeface="Batang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ea typeface="Batang"/>
              </a:rPr>
              <a:t>if(</a:t>
            </a:r>
            <a:r>
              <a:rPr lang="en-US" b="1" dirty="0" err="1" smtClean="0">
                <a:latin typeface="Times New Roman" panose="02020603050405020304" pitchFamily="18" charset="0"/>
                <a:ea typeface="Batang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ea typeface="Batang"/>
              </a:rPr>
              <a:t>&gt;500</a:t>
            </a:r>
            <a:r>
              <a:rPr lang="en-US" b="1" dirty="0">
                <a:latin typeface="Times New Roman" panose="02020603050405020304" pitchFamily="18" charset="0"/>
                <a:ea typeface="Batang"/>
              </a:rPr>
              <a:t>)</a:t>
            </a:r>
          </a:p>
          <a:p>
            <a:pPr indent="457200" algn="just">
              <a:lnSpc>
                <a:spcPct val="130000"/>
              </a:lnSpc>
            </a:pPr>
            <a:r>
              <a:rPr lang="en-US" b="1" dirty="0">
                <a:latin typeface="Times New Roman" panose="02020603050405020304" pitchFamily="18" charset="0"/>
                <a:ea typeface="Batang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ea typeface="Batang"/>
              </a:rPr>
              <a:t>inutil.push_back</a:t>
            </a:r>
            <a:r>
              <a:rPr lang="en-US" b="1" dirty="0">
                <a:latin typeface="Times New Roman" panose="02020603050405020304" pitchFamily="18" charset="0"/>
                <a:ea typeface="Batang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ea typeface="Batang"/>
              </a:rPr>
              <a:t>i</a:t>
            </a:r>
            <a:r>
              <a:rPr lang="en-US" b="1" dirty="0">
                <a:latin typeface="Times New Roman" panose="02020603050405020304" pitchFamily="18" charset="0"/>
                <a:ea typeface="Batang"/>
              </a:rPr>
              <a:t>);</a:t>
            </a:r>
          </a:p>
          <a:p>
            <a:pPr indent="457200" algn="just">
              <a:lnSpc>
                <a:spcPct val="130000"/>
              </a:lnSpc>
            </a:pPr>
            <a:r>
              <a:rPr lang="en-US" b="1" dirty="0">
                <a:latin typeface="Times New Roman" panose="02020603050405020304" pitchFamily="18" charset="0"/>
                <a:ea typeface="Batang"/>
              </a:rPr>
              <a:t>	return n%2==0;</a:t>
            </a:r>
          </a:p>
          <a:p>
            <a:pPr indent="457200" algn="just">
              <a:lnSpc>
                <a:spcPct val="130000"/>
              </a:lnSpc>
            </a:pPr>
            <a:r>
              <a:rPr lang="en-US" b="1" dirty="0">
                <a:latin typeface="Times New Roman" panose="02020603050405020304" pitchFamily="18" charset="0"/>
                <a:ea typeface="Batang"/>
              </a:rPr>
              <a:t>}</a:t>
            </a:r>
            <a:endParaRPr lang="en-US" sz="2800" b="1" dirty="0">
              <a:effectLst/>
              <a:latin typeface="Times New Roman" panose="02020603050405020304" pitchFamily="18" charset="0"/>
              <a:ea typeface="Batang"/>
            </a:endParaRPr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657515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6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„Cod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clar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81000" y="1212546"/>
            <a:ext cx="4038600" cy="4737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30000"/>
              </a:lnSpc>
            </a:pPr>
            <a:r>
              <a:rPr lang="pt-BR" b="1">
                <a:latin typeface="Times New Roman" panose="02020603050405020304" pitchFamily="18" charset="0"/>
                <a:ea typeface="Batang"/>
              </a:rPr>
              <a:t>Int f()</a:t>
            </a:r>
          </a:p>
          <a:p>
            <a:pPr indent="457200" algn="just">
              <a:lnSpc>
                <a:spcPct val="130000"/>
              </a:lnSpc>
            </a:pPr>
            <a:r>
              <a:rPr lang="pt-BR" b="1" dirty="0">
                <a:latin typeface="Times New Roman" panose="02020603050405020304" pitchFamily="18" charset="0"/>
                <a:ea typeface="Batang"/>
              </a:rPr>
              <a:t>{</a:t>
            </a:r>
          </a:p>
          <a:p>
            <a:pPr indent="457200" algn="just">
              <a:lnSpc>
                <a:spcPct val="130000"/>
              </a:lnSpc>
            </a:pPr>
            <a:r>
              <a:rPr lang="pt-BR" b="1" dirty="0">
                <a:latin typeface="Times New Roman" panose="02020603050405020304" pitchFamily="18" charset="0"/>
                <a:ea typeface="Batang"/>
              </a:rPr>
              <a:t>	A=3</a:t>
            </a:r>
          </a:p>
          <a:p>
            <a:pPr indent="457200" algn="just">
              <a:lnSpc>
                <a:spcPct val="130000"/>
              </a:lnSpc>
            </a:pPr>
            <a:r>
              <a:rPr lang="pt-BR" b="1" dirty="0">
                <a:latin typeface="Times New Roman" panose="02020603050405020304" pitchFamily="18" charset="0"/>
                <a:ea typeface="Batang"/>
              </a:rPr>
              <a:t>	D=2</a:t>
            </a:r>
          </a:p>
          <a:p>
            <a:pPr indent="457200" algn="just">
              <a:lnSpc>
                <a:spcPct val="130000"/>
              </a:lnSpc>
            </a:pPr>
            <a:r>
              <a:rPr lang="pt-BR" b="1" dirty="0">
                <a:latin typeface="Times New Roman" panose="02020603050405020304" pitchFamily="18" charset="0"/>
                <a:ea typeface="Batang"/>
              </a:rPr>
              <a:t>	B=A</a:t>
            </a:r>
          </a:p>
          <a:p>
            <a:pPr indent="457200" algn="just">
              <a:lnSpc>
                <a:spcPct val="130000"/>
              </a:lnSpc>
            </a:pPr>
            <a:r>
              <a:rPr lang="pt-BR" b="1" dirty="0">
                <a:latin typeface="Times New Roman" panose="02020603050405020304" pitchFamily="18" charset="0"/>
                <a:ea typeface="Batang"/>
              </a:rPr>
              <a:t>	E=D</a:t>
            </a:r>
          </a:p>
          <a:p>
            <a:pPr indent="457200" algn="just">
              <a:lnSpc>
                <a:spcPct val="130000"/>
              </a:lnSpc>
            </a:pPr>
            <a:r>
              <a:rPr lang="pt-BR" b="1" dirty="0">
                <a:latin typeface="Times New Roman" panose="02020603050405020304" pitchFamily="18" charset="0"/>
                <a:ea typeface="Batang"/>
              </a:rPr>
              <a:t>	F=A</a:t>
            </a:r>
          </a:p>
          <a:p>
            <a:pPr indent="457200" algn="just">
              <a:lnSpc>
                <a:spcPct val="130000"/>
              </a:lnSpc>
            </a:pPr>
            <a:r>
              <a:rPr lang="pt-BR" b="1" dirty="0">
                <a:latin typeface="Times New Roman" panose="02020603050405020304" pitchFamily="18" charset="0"/>
                <a:ea typeface="Batang"/>
              </a:rPr>
              <a:t>	G=D</a:t>
            </a:r>
          </a:p>
          <a:p>
            <a:pPr indent="457200" algn="just">
              <a:lnSpc>
                <a:spcPct val="130000"/>
              </a:lnSpc>
            </a:pPr>
            <a:r>
              <a:rPr lang="pt-BR" b="1" dirty="0">
                <a:latin typeface="Times New Roman" panose="02020603050405020304" pitchFamily="18" charset="0"/>
                <a:ea typeface="Batang"/>
              </a:rPr>
              <a:t>	R=B+A</a:t>
            </a:r>
          </a:p>
          <a:p>
            <a:pPr indent="457200" algn="just">
              <a:lnSpc>
                <a:spcPct val="130000"/>
              </a:lnSpc>
            </a:pPr>
            <a:r>
              <a:rPr lang="pt-BR" b="1" dirty="0">
                <a:latin typeface="Times New Roman" panose="02020603050405020304" pitchFamily="18" charset="0"/>
                <a:ea typeface="Batang"/>
              </a:rPr>
              <a:t>	H=G</a:t>
            </a:r>
          </a:p>
          <a:p>
            <a:pPr indent="457200" algn="just">
              <a:lnSpc>
                <a:spcPct val="130000"/>
              </a:lnSpc>
            </a:pPr>
            <a:r>
              <a:rPr lang="pt-BR" b="1" dirty="0">
                <a:latin typeface="Times New Roman" panose="02020603050405020304" pitchFamily="18" charset="0"/>
                <a:ea typeface="Batang"/>
              </a:rPr>
              <a:t>	Q=R+H</a:t>
            </a:r>
          </a:p>
          <a:p>
            <a:pPr indent="457200" algn="just">
              <a:lnSpc>
                <a:spcPct val="130000"/>
              </a:lnSpc>
            </a:pPr>
            <a:r>
              <a:rPr lang="pt-BR" b="1" dirty="0">
                <a:latin typeface="Times New Roman" panose="02020603050405020304" pitchFamily="18" charset="0"/>
                <a:ea typeface="Batang"/>
              </a:rPr>
              <a:t>	return Q;</a:t>
            </a:r>
          </a:p>
          <a:p>
            <a:pPr indent="457200" algn="just">
              <a:lnSpc>
                <a:spcPct val="130000"/>
              </a:lnSpc>
            </a:pPr>
            <a:r>
              <a:rPr lang="pt-BR" b="1" dirty="0">
                <a:latin typeface="Times New Roman" panose="02020603050405020304" pitchFamily="18" charset="0"/>
                <a:ea typeface="Batang"/>
              </a:rPr>
              <a:t>}</a:t>
            </a:r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" r="8702"/>
          <a:stretch>
            <a:fillRect/>
          </a:stretch>
        </p:blipFill>
        <p:spPr bwMode="auto">
          <a:xfrm>
            <a:off x="1842671" y="1181492"/>
            <a:ext cx="722512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Stocarea </a:t>
            </a:r>
            <a:r>
              <a:rPr lang="ro-RO" sz="3200" b="1" dirty="0">
                <a:latin typeface="Times New Roman" pitchFamily="18" charset="0"/>
                <a:cs typeface="Times New Roman" pitchFamily="18" charset="0"/>
              </a:rPr>
              <a:t>puterii computaționale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2109956"/>
            <a:ext cx="8458200" cy="263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Direc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ro-RO" sz="3200" b="1" dirty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mbun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ăț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ire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75" y="1874727"/>
            <a:ext cx="55131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Utilizarea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SC</a:t>
            </a: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Ordinea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executării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-Translator 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alte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limbaje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Variantă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locală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Optimizări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-Securitate</a:t>
            </a: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Paralelizabil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FEDDDC-A890-4192-98A8-19952289654A}"/>
              </a:ext>
            </a:extLst>
          </p:cNvPr>
          <p:cNvSpPr/>
          <p:nvPr/>
        </p:nvSpPr>
        <p:spPr>
          <a:xfrm>
            <a:off x="4419600" y="1874728"/>
            <a:ext cx="518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Setări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-High order functions</a:t>
            </a: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-Mai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statistici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Simplificarea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utilizării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Erori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de date</a:t>
            </a:r>
          </a:p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-Guess function from example</a:t>
            </a:r>
          </a:p>
        </p:txBody>
      </p:sp>
    </p:spTree>
    <p:extLst>
      <p:ext uri="{BB962C8B-B14F-4D97-AF65-F5344CB8AC3E}">
        <p14:creationId xmlns:p14="http://schemas.microsoft.com/office/powerpoint/2010/main" val="40215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Programe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similare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- 1974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02D201-D369-4429-9739-4FFFBE20E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684" y="1066800"/>
            <a:ext cx="9355369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Programe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similare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Tensorflow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Image result for tensorboard">
            <a:extLst>
              <a:ext uri="{FF2B5EF4-FFF2-40B4-BE49-F238E27FC236}">
                <a16:creationId xmlns:a16="http://schemas.microsoft.com/office/drawing/2014/main" id="{09A34E75-5E40-4ABA-910E-3ACD894D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0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Programe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similare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Flowgorithm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Image result for flowgorithm">
            <a:extLst>
              <a:ext uri="{FF2B5EF4-FFF2-40B4-BE49-F238E27FC236}">
                <a16:creationId xmlns:a16="http://schemas.microsoft.com/office/drawing/2014/main" id="{E5DE588F-1C73-4E96-8DF6-DC426486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963491"/>
            <a:ext cx="7658100" cy="578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3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Programe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similare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- MVPL</a:t>
            </a:r>
          </a:p>
        </p:txBody>
      </p:sp>
      <p:pic>
        <p:nvPicPr>
          <p:cNvPr id="3074" name="Picture 2" descr="Image result for microsoft visual programming language">
            <a:extLst>
              <a:ext uri="{FF2B5EF4-FFF2-40B4-BE49-F238E27FC236}">
                <a16:creationId xmlns:a16="http://schemas.microsoft.com/office/drawing/2014/main" id="{5DC981F9-41AF-4787-86F6-FFD095CB9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4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surs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3200" b="1" dirty="0" err="1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site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249" y="1219200"/>
            <a:ext cx="8408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endParaRPr lang="ro-RO" sz="2400" b="1" dirty="0" smtClean="0">
              <a:hlinkClick r:id="rId4"/>
            </a:endParaRPr>
          </a:p>
          <a:p>
            <a:pPr marL="514350" indent="-514350"/>
            <a:r>
              <a:rPr lang="en-US" sz="2400" b="1" dirty="0" smtClean="0">
                <a:hlinkClick r:id="rId4"/>
              </a:rPr>
              <a:t>https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github.com/teo2mirce/Somon</a:t>
            </a:r>
            <a:endParaRPr lang="en-US" sz="2400" b="1" dirty="0"/>
          </a:p>
          <a:p>
            <a:pPr marL="514350" indent="-514350"/>
            <a:r>
              <a:rPr lang="en-US" sz="2400" b="1" dirty="0">
                <a:hlinkClick r:id="rId5"/>
              </a:rPr>
              <a:t>http://somon.xyz</a:t>
            </a:r>
            <a:endParaRPr lang="en-US" sz="21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8836" y="2921169"/>
            <a:ext cx="83663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ctr"/>
            <a:r>
              <a:rPr lang="en-US" sz="6000" b="1" dirty="0" err="1">
                <a:latin typeface="Times New Roman" pitchFamily="18" charset="0"/>
                <a:cs typeface="Times New Roman" pitchFamily="18" charset="0"/>
              </a:rPr>
              <a:t>Colectare</a:t>
            </a: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6000" b="1" dirty="0" err="1">
                <a:latin typeface="Times New Roman" pitchFamily="18" charset="0"/>
                <a:cs typeface="Times New Roman" pitchFamily="18" charset="0"/>
              </a:rPr>
              <a:t>Procesare</a:t>
            </a: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360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Surse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folosite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219200"/>
            <a:ext cx="8408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Dennis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J.B. (1974) First version of a data flow procedure language. In: Robinet B. 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eds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 Programming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Symposium. Lecture Notes in Computer Science, vol 19. Springer,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Berlin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Heidelberg</a:t>
            </a:r>
            <a:endParaRPr lang="en-US" sz="21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000" b="1" dirty="0" smtClean="0">
                <a:hlinkClick r:id="rId4"/>
              </a:rPr>
              <a:t>https</a:t>
            </a:r>
            <a:r>
              <a:rPr lang="en-US" sz="2000" b="1" dirty="0">
                <a:hlinkClick r:id="rId4"/>
              </a:rPr>
              <a:t>://</a:t>
            </a:r>
            <a:r>
              <a:rPr lang="en-US" sz="2000" b="1" dirty="0" smtClean="0">
                <a:hlinkClick r:id="rId4"/>
              </a:rPr>
              <a:t>github.com/rmcelreath/rethinking/blob/master/data/Howell1.csv</a:t>
            </a:r>
            <a:endParaRPr lang="ro-RO" sz="20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000" b="1" dirty="0">
                <a:hlinkClick r:id="rId5"/>
              </a:rPr>
              <a:t>http://www.textfiles.com/etext/AUTHORS/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Generare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colectare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17DEF-0393-4970-A469-6E0F2B0CF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8200"/>
            <a:ext cx="9144000" cy="13921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9402" y="6197024"/>
            <a:ext cx="853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(Dar nu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ro-RO" b="1" dirty="0" smtClean="0"/>
              <a:t>î</a:t>
            </a:r>
            <a:r>
              <a:rPr lang="en-US" b="1" dirty="0" err="1" smtClean="0"/>
              <a:t>ntre</a:t>
            </a:r>
            <a:r>
              <a:rPr lang="en-US" b="1" dirty="0" smtClean="0"/>
              <a:t> 20</a:t>
            </a:r>
            <a:r>
              <a:rPr lang="ro-RO" b="1" dirty="0" smtClean="0"/>
              <a:t> ș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smtClean="0"/>
              <a:t>21 ci </a:t>
            </a:r>
            <a:r>
              <a:rPr lang="ro-RO" b="1" dirty="0" err="1"/>
              <a:t>î</a:t>
            </a:r>
            <a:r>
              <a:rPr lang="en-US" b="1" dirty="0" err="1" smtClean="0"/>
              <a:t>ntre</a:t>
            </a:r>
            <a:r>
              <a:rPr lang="en-US" b="1" dirty="0" smtClean="0"/>
              <a:t> </a:t>
            </a:r>
            <a:r>
              <a:rPr lang="en-US" b="1" dirty="0" smtClean="0"/>
              <a:t>23 </a:t>
            </a:r>
            <a:r>
              <a:rPr lang="ro-RO" b="1" dirty="0" err="1" smtClean="0"/>
              <a:t>ș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smtClean="0"/>
              <a:t>24, din motive de </a:t>
            </a:r>
            <a:r>
              <a:rPr lang="en-US" b="1" dirty="0" err="1" smtClean="0"/>
              <a:t>timezone</a:t>
            </a:r>
            <a:r>
              <a:rPr lang="en-US" b="1" dirty="0" smtClean="0"/>
              <a:t> +2 </a:t>
            </a:r>
            <a:r>
              <a:rPr lang="ro-RO" b="1" dirty="0" err="1"/>
              <a:t>ș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ora</a:t>
            </a:r>
            <a:r>
              <a:rPr lang="en-US" b="1" dirty="0" smtClean="0"/>
              <a:t> de </a:t>
            </a:r>
            <a:r>
              <a:rPr lang="en-US" b="1" dirty="0" err="1" smtClean="0"/>
              <a:t>vara</a:t>
            </a:r>
            <a:r>
              <a:rPr lang="en-US" b="1" dirty="0" smtClean="0"/>
              <a:t> +1)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813" y="1219200"/>
            <a:ext cx="68103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Generare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colectare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98" y="1104900"/>
            <a:ext cx="8768404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Histograme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47" y="1974056"/>
            <a:ext cx="8266906" cy="29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19868" y="2921169"/>
            <a:ext cx="55042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Vizualizare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date</a:t>
            </a:r>
          </a:p>
        </p:txBody>
      </p:sp>
    </p:spTree>
    <p:extLst>
      <p:ext uri="{BB962C8B-B14F-4D97-AF65-F5344CB8AC3E}">
        <p14:creationId xmlns:p14="http://schemas.microsoft.com/office/powerpoint/2010/main" val="16242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3457</TotalTime>
  <Words>1355</Words>
  <Application>Microsoft Office PowerPoint</Application>
  <PresentationFormat>On-screen Show (4:3)</PresentationFormat>
  <Paragraphs>292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-apple-system</vt:lpstr>
      <vt:lpstr>Arial</vt:lpstr>
      <vt:lpstr>Batang</vt:lpstr>
      <vt:lpstr>Calibri</vt:lpstr>
      <vt:lpstr>Times New Roman</vt:lpstr>
      <vt:lpstr>Office Theme</vt:lpstr>
      <vt:lpstr>UNIVERSITATEA  DIN  BUCUREȘTI  FACULTATEA DE  MATEMATICĂ  ȘI  INFORMATICĂ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Neo</dc:creator>
  <cp:lastModifiedBy>Windows User</cp:lastModifiedBy>
  <cp:revision>466</cp:revision>
  <dcterms:created xsi:type="dcterms:W3CDTF">2006-08-16T00:00:00Z</dcterms:created>
  <dcterms:modified xsi:type="dcterms:W3CDTF">2019-06-25T19:56:36Z</dcterms:modified>
</cp:coreProperties>
</file>