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5" r:id="rId3"/>
    <p:sldId id="257" r:id="rId4"/>
    <p:sldId id="260" r:id="rId5"/>
    <p:sldId id="264" r:id="rId6"/>
    <p:sldId id="262" r:id="rId7"/>
    <p:sldId id="263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4D7A-711C-4B16-BFDE-E46D82F7ADF9}" v="1602" dt="2021-04-02T07:34:08.168"/>
    <p1510:client id="{1C59C59F-7047-B000-F611-D3B179F13682}" v="10" dt="2021-05-06T20:36:40.213"/>
    <p1510:client id="{8493C59F-4084-B000-F611-DE84BDCA68A6}" v="9" dt="2021-05-07T13:37:14.853"/>
    <p1510:client id="{AE0CD5C1-38B1-3E75-470F-804F4E6A57BE}" v="849" dt="2021-05-06T23:03:30.497"/>
    <p1510:client id="{B7B0BE9F-10E3-C000-16AF-593084E866B7}" v="12" dt="2021-04-16T04:09:58.469"/>
    <p1510:client id="{DC3ABA9F-C0AB-C000-14DC-869C1A1CBD0C}" v="26" dt="2021-04-02T07:36:46.733"/>
    <p1510:client id="{EAD01368-39D2-318B-0154-A7BD8700C864}" v="709" dt="2021-04-16T06:53:46.145"/>
    <p1510:client id="{F78FC59F-000B-C000-16AF-5E67698877E6}" v="119" dt="2021-05-07T13:09:23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35F4-EE73-4498-933F-8C194163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SQuAD2.0 Challenge</a:t>
            </a: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F025-2047-4C44-87E5-7E5B444B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363" y="2176272"/>
            <a:ext cx="9367204" cy="4041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cs typeface="Calibri"/>
              </a:rPr>
              <a:t>SQuAD2.0(</a:t>
            </a:r>
            <a:r>
              <a:rPr lang="en-US" sz="1700" dirty="0" err="1">
                <a:cs typeface="Calibri"/>
              </a:rPr>
              <a:t>Rakpurkar</a:t>
            </a:r>
            <a:r>
              <a:rPr lang="en-US" sz="1700" dirty="0">
                <a:cs typeface="Calibri"/>
              </a:rPr>
              <a:t> et al. 2018) or Stanford Question Answering Dataset is  a reading comprehension dataset </a:t>
            </a:r>
          </a:p>
          <a:p>
            <a:r>
              <a:rPr lang="en-US" sz="1700" dirty="0">
                <a:cs typeface="Calibri"/>
              </a:rPr>
              <a:t>It consists of Wikipedia articles and questions posed from each of the article in JSON format</a:t>
            </a:r>
          </a:p>
          <a:p>
            <a:r>
              <a:rPr lang="en-US" sz="1700" dirty="0">
                <a:cs typeface="Calibri"/>
              </a:rPr>
              <a:t>Question and Answers are generated by crowd workers</a:t>
            </a:r>
          </a:p>
          <a:p>
            <a:r>
              <a:rPr lang="en-US" sz="1700" dirty="0">
                <a:cs typeface="Calibri"/>
              </a:rPr>
              <a:t>SQuAD2.0 added 50,000 unanswerable questions combining with 100,000 questions from SQuAD1.1</a:t>
            </a:r>
          </a:p>
          <a:p>
            <a:r>
              <a:rPr lang="en-US" sz="1700" dirty="0">
                <a:cs typeface="Calibri"/>
              </a:rPr>
              <a:t>The Challenge is to provide answer to the question if the answer can be found in the comprehension, </a:t>
            </a:r>
            <a:r>
              <a:rPr lang="en-US" sz="1700" dirty="0">
                <a:ea typeface="+mn-lt"/>
                <a:cs typeface="+mn-lt"/>
              </a:rPr>
              <a:t>associated</a:t>
            </a:r>
            <a:r>
              <a:rPr lang="en-US" sz="1700" dirty="0">
                <a:cs typeface="Calibri"/>
              </a:rPr>
              <a:t> with the question</a:t>
            </a:r>
          </a:p>
          <a:p>
            <a:r>
              <a:rPr lang="en-US" sz="1700" dirty="0">
                <a:cs typeface="Calibri"/>
              </a:rPr>
              <a:t>If the Question is not answerable, then the output should be an empty string</a:t>
            </a:r>
          </a:p>
          <a:p>
            <a:r>
              <a:rPr lang="en-US" sz="1700" dirty="0">
                <a:cs typeface="Calibri"/>
              </a:rPr>
              <a:t>Participants are evaluated with Exact Match(EM) value of answers and with an F1 score</a:t>
            </a:r>
          </a:p>
          <a:p>
            <a:r>
              <a:rPr lang="en-US" sz="1700" dirty="0">
                <a:cs typeface="Calibri"/>
              </a:rPr>
              <a:t>Still an ongoing contest</a:t>
            </a:r>
          </a:p>
        </p:txBody>
      </p:sp>
    </p:spTree>
    <p:extLst>
      <p:ext uri="{BB962C8B-B14F-4D97-AF65-F5344CB8AC3E}">
        <p14:creationId xmlns:p14="http://schemas.microsoft.com/office/powerpoint/2010/main" val="84936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CDC51F52-8D8D-44D4-9E13-48945387A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0" b="348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4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AB301A-66F6-44A2-B208-80FBC65400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3" b="7085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2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2224721-1683-4EDE-989C-25319E4D3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0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4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>
                <a:cs typeface="Calibri Light"/>
              </a:rPr>
              <a:t>SQuAD 2.0 Dataset</a:t>
            </a:r>
            <a:endParaRPr lang="en-US" sz="3600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600">
                <a:cs typeface="Calibri"/>
              </a:rPr>
              <a:t>The dataset is a  Json file with each components consists of a context paragraph, questions and answers</a:t>
            </a:r>
          </a:p>
          <a:p>
            <a:r>
              <a:rPr lang="en-US" sz="1600">
                <a:cs typeface="Calibri"/>
              </a:rPr>
              <a:t>Each question can have multiple answers</a:t>
            </a:r>
            <a:endParaRPr lang="en-US" sz="1600" dirty="0">
              <a:cs typeface="Calibri"/>
            </a:endParaRPr>
          </a:p>
          <a:p>
            <a:r>
              <a:rPr lang="en-US" sz="1600">
                <a:cs typeface="Calibri"/>
              </a:rPr>
              <a:t>Also, with each question has another attribute called </a:t>
            </a:r>
            <a:r>
              <a:rPr lang="en-US" sz="1600" b="1">
                <a:cs typeface="Calibri"/>
              </a:rPr>
              <a:t>is_impossible</a:t>
            </a:r>
            <a:r>
              <a:rPr lang="en-US" sz="1600">
                <a:cs typeface="Calibri"/>
              </a:rPr>
              <a:t> which determines whether the question is answarable or not</a:t>
            </a:r>
            <a:endParaRPr lang="en-US" sz="1600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 input into the model is the concatenation of two tokenized sequences: " [CLS] query [SEP] context [SEP]"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AC2CE66D-C7CC-48B3-BB40-77D66BBA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41763"/>
            <a:ext cx="5628018" cy="474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8C44-6058-4585-B5E0-13F160C3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91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cs typeface="Calibri Light"/>
              </a:rPr>
              <a:t>Model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DC287-291C-41A2-8D99-F8E010DF2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0425"/>
            <a:ext cx="10515600" cy="5316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>
              <a:cs typeface="Calibri" panose="020F050202020403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D773F6-AD4D-40FA-8727-383F2806E306}"/>
              </a:ext>
            </a:extLst>
          </p:cNvPr>
          <p:cNvSpPr/>
          <p:nvPr/>
        </p:nvSpPr>
        <p:spPr>
          <a:xfrm>
            <a:off x="1117601" y="1176866"/>
            <a:ext cx="1337732" cy="75353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cs typeface="Calibri"/>
              </a:rPr>
              <a:t>SQuAD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1E0B0-B45A-4149-B2C6-6797B5C79F85}"/>
              </a:ext>
            </a:extLst>
          </p:cNvPr>
          <p:cNvSpPr/>
          <p:nvPr/>
        </p:nvSpPr>
        <p:spPr>
          <a:xfrm>
            <a:off x="10209742" y="1023409"/>
            <a:ext cx="914400" cy="4698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Pre-TrainedBert</a:t>
            </a:r>
          </a:p>
          <a:p>
            <a:pPr algn="ctr"/>
            <a:r>
              <a:rPr lang="en-US">
                <a:cs typeface="Calibri"/>
              </a:rPr>
              <a:t>Model</a:t>
            </a:r>
            <a:endParaRPr lang="en-US" dirty="0">
              <a:cs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18D06D-0489-4693-B5F2-63DA97AC52EB}"/>
              </a:ext>
            </a:extLst>
          </p:cNvPr>
          <p:cNvCxnSpPr/>
          <p:nvPr/>
        </p:nvCxnSpPr>
        <p:spPr>
          <a:xfrm>
            <a:off x="8955616" y="1344084"/>
            <a:ext cx="1253066" cy="84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27CFF8-94A5-4E76-9CC2-90E493C6B8BE}"/>
              </a:ext>
            </a:extLst>
          </p:cNvPr>
          <p:cNvCxnSpPr>
            <a:cxnSpLocks/>
          </p:cNvCxnSpPr>
          <p:nvPr/>
        </p:nvCxnSpPr>
        <p:spPr>
          <a:xfrm>
            <a:off x="8955616" y="3028950"/>
            <a:ext cx="1253066" cy="84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1775E4-1579-4EA0-8425-737432E93F16}"/>
              </a:ext>
            </a:extLst>
          </p:cNvPr>
          <p:cNvCxnSpPr>
            <a:cxnSpLocks/>
          </p:cNvCxnSpPr>
          <p:nvPr/>
        </p:nvCxnSpPr>
        <p:spPr>
          <a:xfrm>
            <a:off x="8955615" y="3697816"/>
            <a:ext cx="1253066" cy="84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C62550-F334-4437-AC9B-06CBC34CE7C1}"/>
              </a:ext>
            </a:extLst>
          </p:cNvPr>
          <p:cNvSpPr/>
          <p:nvPr/>
        </p:nvSpPr>
        <p:spPr>
          <a:xfrm>
            <a:off x="7836958" y="1072092"/>
            <a:ext cx="1117600" cy="550334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BertForQuestionAnsweringSpanMask Model</a:t>
            </a:r>
            <a:endParaRPr lang="en-US" sz="100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BCFCD3-709B-4163-BAAD-C86305348BB9}"/>
              </a:ext>
            </a:extLst>
          </p:cNvPr>
          <p:cNvSpPr/>
          <p:nvPr/>
        </p:nvSpPr>
        <p:spPr>
          <a:xfrm>
            <a:off x="7836958" y="3434292"/>
            <a:ext cx="11176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FP16_Optimizer</a:t>
            </a:r>
            <a:endParaRPr lang="en-US" sz="100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61BFEE-0C02-49A2-B447-A5D99D09DF7F}"/>
              </a:ext>
            </a:extLst>
          </p:cNvPr>
          <p:cNvSpPr/>
          <p:nvPr/>
        </p:nvSpPr>
        <p:spPr>
          <a:xfrm>
            <a:off x="7836958" y="2765425"/>
            <a:ext cx="11176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ea typeface="+mn-lt"/>
                <a:cs typeface="+mn-lt"/>
              </a:rPr>
              <a:t>FusedAdam</a:t>
            </a:r>
            <a:endParaRPr lang="en-US" sz="1000">
              <a:cs typeface="Calibri"/>
            </a:endParaRPr>
          </a:p>
          <a:p>
            <a:pPr algn="ctr"/>
            <a:r>
              <a:rPr lang="en-US" sz="1000">
                <a:cs typeface="Calibri"/>
              </a:rPr>
              <a:t>Optimizer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97CB0F-2BDF-4B69-9644-067CBFDDB9E2}"/>
              </a:ext>
            </a:extLst>
          </p:cNvPr>
          <p:cNvSpPr/>
          <p:nvPr/>
        </p:nvSpPr>
        <p:spPr>
          <a:xfrm>
            <a:off x="1087967" y="2171701"/>
            <a:ext cx="1371600" cy="3784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72E2E1-94F2-458B-BD40-349FCC26F86F}"/>
              </a:ext>
            </a:extLst>
          </p:cNvPr>
          <p:cNvSpPr/>
          <p:nvPr/>
        </p:nvSpPr>
        <p:spPr>
          <a:xfrm>
            <a:off x="7828491" y="4120092"/>
            <a:ext cx="1117600" cy="533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BertAdam</a:t>
            </a:r>
            <a:endParaRPr lang="en-US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  <a:p>
            <a:pPr algn="ctr"/>
            <a:endParaRPr lang="en-US" sz="1000" dirty="0">
              <a:cs typeface="Calibr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07D7E-E368-4D17-992B-D6588EDBF061}"/>
              </a:ext>
            </a:extLst>
          </p:cNvPr>
          <p:cNvCxnSpPr>
            <a:cxnSpLocks/>
          </p:cNvCxnSpPr>
          <p:nvPr/>
        </p:nvCxnSpPr>
        <p:spPr>
          <a:xfrm>
            <a:off x="8955615" y="4358216"/>
            <a:ext cx="1253066" cy="84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EBAE44A-5E46-4803-B79A-283AE6759AD2}"/>
              </a:ext>
            </a:extLst>
          </p:cNvPr>
          <p:cNvSpPr/>
          <p:nvPr/>
        </p:nvSpPr>
        <p:spPr>
          <a:xfrm>
            <a:off x="1315508" y="2373841"/>
            <a:ext cx="914400" cy="5842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Load </a:t>
            </a:r>
            <a:r>
              <a:rPr lang="en-US" sz="900" dirty="0" err="1">
                <a:cs typeface="Calibri"/>
              </a:rPr>
              <a:t>SQuAD</a:t>
            </a:r>
            <a:r>
              <a:rPr lang="en-US" sz="900" dirty="0">
                <a:cs typeface="Calibri"/>
              </a:rPr>
              <a:t> data &amp; Generate Feature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98198D-65FA-459F-9E11-6C805ADFE8C5}"/>
              </a:ext>
            </a:extLst>
          </p:cNvPr>
          <p:cNvSpPr/>
          <p:nvPr/>
        </p:nvSpPr>
        <p:spPr>
          <a:xfrm>
            <a:off x="1315508" y="3703107"/>
            <a:ext cx="914400" cy="38946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Pre-Trained BERT</a:t>
            </a:r>
            <a:endParaRPr lang="en-US" sz="1000" dirty="0"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ED3976-A2D0-42D1-BADC-31E589803376}"/>
              </a:ext>
            </a:extLst>
          </p:cNvPr>
          <p:cNvSpPr/>
          <p:nvPr/>
        </p:nvSpPr>
        <p:spPr>
          <a:xfrm>
            <a:off x="1315507" y="4194174"/>
            <a:ext cx="914400" cy="3894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Optimizer</a:t>
            </a:r>
            <a:endParaRPr lang="en-US" sz="1000" dirty="0"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64E969-FBF7-41C5-99D4-4243141CEB3F}"/>
              </a:ext>
            </a:extLst>
          </p:cNvPr>
          <p:cNvSpPr/>
          <p:nvPr/>
        </p:nvSpPr>
        <p:spPr>
          <a:xfrm>
            <a:off x="1315508" y="4685241"/>
            <a:ext cx="931333" cy="304801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Start Train</a:t>
            </a:r>
            <a:endParaRPr lang="en-US" sz="1000" dirty="0"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55AD25-CF46-4EE1-86EC-1A7352BAE38B}"/>
              </a:ext>
            </a:extLst>
          </p:cNvPr>
          <p:cNvCxnSpPr/>
          <p:nvPr/>
        </p:nvCxnSpPr>
        <p:spPr>
          <a:xfrm flipH="1">
            <a:off x="2211917" y="3075517"/>
            <a:ext cx="5638798" cy="13377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BF3E06-DF4C-43C8-A433-CAB0E3CF5DBF}"/>
              </a:ext>
            </a:extLst>
          </p:cNvPr>
          <p:cNvCxnSpPr>
            <a:cxnSpLocks/>
          </p:cNvCxnSpPr>
          <p:nvPr/>
        </p:nvCxnSpPr>
        <p:spPr>
          <a:xfrm flipH="1">
            <a:off x="2245783" y="3744383"/>
            <a:ext cx="5571066" cy="6688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0AFE69-7728-4FBF-9D79-6199390A6B7D}"/>
              </a:ext>
            </a:extLst>
          </p:cNvPr>
          <p:cNvCxnSpPr>
            <a:cxnSpLocks/>
          </p:cNvCxnSpPr>
          <p:nvPr/>
        </p:nvCxnSpPr>
        <p:spPr>
          <a:xfrm flipH="1">
            <a:off x="2237316" y="4328583"/>
            <a:ext cx="5613400" cy="169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30FF9EF-C321-40B1-B762-17F3E208D178}"/>
              </a:ext>
            </a:extLst>
          </p:cNvPr>
          <p:cNvSpPr txBox="1"/>
          <p:nvPr/>
        </p:nvSpPr>
        <p:spPr>
          <a:xfrm rot="20820000">
            <a:off x="6435726" y="2176248"/>
            <a:ext cx="1253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Import Bert Tokenizer</a:t>
            </a:r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7D7D49-40E5-4B78-BEF9-CA1191DFB4D1}"/>
              </a:ext>
            </a:extLst>
          </p:cNvPr>
          <p:cNvSpPr/>
          <p:nvPr/>
        </p:nvSpPr>
        <p:spPr>
          <a:xfrm>
            <a:off x="7853891" y="1724025"/>
            <a:ext cx="1117600" cy="550334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000" dirty="0">
              <a:ea typeface="+mn-lt"/>
              <a:cs typeface="+mn-lt"/>
            </a:endParaRPr>
          </a:p>
          <a:p>
            <a:pPr algn="ctr"/>
            <a:r>
              <a:rPr lang="en-US" sz="1000">
                <a:ea typeface="+mn-lt"/>
                <a:cs typeface="+mn-lt"/>
              </a:rPr>
              <a:t>Bert Tokenizer</a:t>
            </a:r>
            <a:endParaRPr lang="en-US"/>
          </a:p>
          <a:p>
            <a:pPr algn="ctr"/>
            <a:endParaRPr lang="en-US" sz="1000" dirty="0"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36F52A-FE49-4EEB-AFF7-8045DD8120DE}"/>
              </a:ext>
            </a:extLst>
          </p:cNvPr>
          <p:cNvCxnSpPr>
            <a:cxnSpLocks/>
          </p:cNvCxnSpPr>
          <p:nvPr/>
        </p:nvCxnSpPr>
        <p:spPr>
          <a:xfrm>
            <a:off x="8972549" y="1996017"/>
            <a:ext cx="1253066" cy="846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DF15BD-59AE-40C2-ACD5-67055CADF2E7}"/>
              </a:ext>
            </a:extLst>
          </p:cNvPr>
          <p:cNvSpPr txBox="1"/>
          <p:nvPr/>
        </p:nvSpPr>
        <p:spPr>
          <a:xfrm rot="-420000">
            <a:off x="5961592" y="3522447"/>
            <a:ext cx="1253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If 16-bit float and </a:t>
            </a:r>
            <a:r>
              <a:rPr lang="en-US" sz="1000"/>
              <a:t>loss scaling used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119D3-1046-4A67-A87D-1A0806847692}"/>
              </a:ext>
            </a:extLst>
          </p:cNvPr>
          <p:cNvSpPr txBox="1"/>
          <p:nvPr/>
        </p:nvSpPr>
        <p:spPr>
          <a:xfrm>
            <a:off x="5766858" y="4149724"/>
            <a:ext cx="125306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If 32-bit</a:t>
            </a:r>
            <a:r>
              <a:rPr lang="en-US" sz="1000" dirty="0"/>
              <a:t> float is used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2FE6DD-5E3E-4761-AD39-4D62121BF346}"/>
              </a:ext>
            </a:extLst>
          </p:cNvPr>
          <p:cNvSpPr/>
          <p:nvPr/>
        </p:nvSpPr>
        <p:spPr>
          <a:xfrm>
            <a:off x="1315508" y="3161240"/>
            <a:ext cx="914400" cy="389467"/>
          </a:xfrm>
          <a:prstGeom prst="rect">
            <a:avLst/>
          </a:prstGeom>
          <a:solidFill>
            <a:srgbClr val="7030A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BERT Tokenizer</a:t>
            </a:r>
            <a:endParaRPr lang="en-US" sz="1000" dirty="0">
              <a:cs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651DF3-F3F1-4281-B942-86F0B2F21FA3}"/>
              </a:ext>
            </a:extLst>
          </p:cNvPr>
          <p:cNvCxnSpPr>
            <a:cxnSpLocks/>
          </p:cNvCxnSpPr>
          <p:nvPr/>
        </p:nvCxnSpPr>
        <p:spPr>
          <a:xfrm flipH="1">
            <a:off x="2220383" y="1983317"/>
            <a:ext cx="5638798" cy="133773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4F2105-090E-41E3-9160-DD97DBD4FC08}"/>
              </a:ext>
            </a:extLst>
          </p:cNvPr>
          <p:cNvSpPr/>
          <p:nvPr/>
        </p:nvSpPr>
        <p:spPr>
          <a:xfrm>
            <a:off x="1315508" y="5150906"/>
            <a:ext cx="931333" cy="3217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Save Model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6BFBD5-FED5-48A7-8706-D8844ACE974D}"/>
              </a:ext>
            </a:extLst>
          </p:cNvPr>
          <p:cNvCxnSpPr>
            <a:cxnSpLocks/>
          </p:cNvCxnSpPr>
          <p:nvPr/>
        </p:nvCxnSpPr>
        <p:spPr>
          <a:xfrm flipH="1">
            <a:off x="2271183" y="1432984"/>
            <a:ext cx="5537199" cy="24976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718248-84BC-4886-8F70-EEDFD706CCBB}"/>
              </a:ext>
            </a:extLst>
          </p:cNvPr>
          <p:cNvSpPr txBox="1"/>
          <p:nvPr/>
        </p:nvSpPr>
        <p:spPr>
          <a:xfrm rot="20160000">
            <a:off x="5298762" y="1481933"/>
            <a:ext cx="257386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Using PreTrained </a:t>
            </a:r>
            <a:r>
              <a:rPr lang="en-US" sz="1000">
                <a:ea typeface="+mn-lt"/>
                <a:cs typeface="+mn-lt"/>
              </a:rPr>
              <a:t>  BertForQuestionAnsweringSpanMask</a:t>
            </a:r>
            <a:endParaRPr lang="en-US" sz="1000">
              <a:cs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BB5F-90A0-4340-B010-443FA9409B39}"/>
              </a:ext>
            </a:extLst>
          </p:cNvPr>
          <p:cNvSpPr/>
          <p:nvPr/>
        </p:nvSpPr>
        <p:spPr>
          <a:xfrm>
            <a:off x="1298574" y="5565773"/>
            <a:ext cx="931333" cy="3217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>
                <a:cs typeface="Calibri"/>
              </a:rPr>
              <a:t>Calculate Accuracy</a:t>
            </a:r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3707D6-BD63-4FE7-A19E-A185EB26C766}"/>
              </a:ext>
            </a:extLst>
          </p:cNvPr>
          <p:cNvCxnSpPr/>
          <p:nvPr/>
        </p:nvCxnSpPr>
        <p:spPr>
          <a:xfrm>
            <a:off x="1785408" y="1946274"/>
            <a:ext cx="1" cy="2540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FED8D7-569E-4C9E-AE84-909D96F1D677}"/>
              </a:ext>
            </a:extLst>
          </p:cNvPr>
          <p:cNvCxnSpPr>
            <a:cxnSpLocks/>
          </p:cNvCxnSpPr>
          <p:nvPr/>
        </p:nvCxnSpPr>
        <p:spPr>
          <a:xfrm>
            <a:off x="1785409" y="2987674"/>
            <a:ext cx="1" cy="2032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AEB3AF-E9A3-469A-953E-C9B5FB67BE14}"/>
              </a:ext>
            </a:extLst>
          </p:cNvPr>
          <p:cNvCxnSpPr>
            <a:cxnSpLocks/>
          </p:cNvCxnSpPr>
          <p:nvPr/>
        </p:nvCxnSpPr>
        <p:spPr>
          <a:xfrm>
            <a:off x="1785407" y="3580340"/>
            <a:ext cx="1" cy="169333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2F54E2-CB55-4303-AE55-7D9913E7C461}"/>
              </a:ext>
            </a:extLst>
          </p:cNvPr>
          <p:cNvCxnSpPr>
            <a:cxnSpLocks/>
          </p:cNvCxnSpPr>
          <p:nvPr/>
        </p:nvCxnSpPr>
        <p:spPr>
          <a:xfrm>
            <a:off x="1785407" y="4096806"/>
            <a:ext cx="1" cy="1016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9E48D0-4E1B-427F-B2E5-9AF27B8EB15A}"/>
              </a:ext>
            </a:extLst>
          </p:cNvPr>
          <p:cNvCxnSpPr>
            <a:cxnSpLocks/>
          </p:cNvCxnSpPr>
          <p:nvPr/>
        </p:nvCxnSpPr>
        <p:spPr>
          <a:xfrm>
            <a:off x="1785408" y="4596340"/>
            <a:ext cx="1" cy="101601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04F76B-2A6A-40FC-A0A5-30B5B6BC9445}"/>
              </a:ext>
            </a:extLst>
          </p:cNvPr>
          <p:cNvCxnSpPr>
            <a:cxnSpLocks/>
          </p:cNvCxnSpPr>
          <p:nvPr/>
        </p:nvCxnSpPr>
        <p:spPr>
          <a:xfrm>
            <a:off x="1793872" y="4977340"/>
            <a:ext cx="3" cy="20320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0452F6-C54E-4322-9E77-FFA0D71690EC}"/>
              </a:ext>
            </a:extLst>
          </p:cNvPr>
          <p:cNvCxnSpPr>
            <a:cxnSpLocks/>
          </p:cNvCxnSpPr>
          <p:nvPr/>
        </p:nvCxnSpPr>
        <p:spPr>
          <a:xfrm>
            <a:off x="1785406" y="5485339"/>
            <a:ext cx="1" cy="93134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9DCEC3-13FB-4433-8DAB-9460CC92EB83}"/>
              </a:ext>
            </a:extLst>
          </p:cNvPr>
          <p:cNvSpPr txBox="1"/>
          <p:nvPr/>
        </p:nvSpPr>
        <p:spPr>
          <a:xfrm>
            <a:off x="2511425" y="135149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Dataset is a JSON file with a paragraph, a Question with ground truth answer from the paragraph.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07455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cs typeface="Calibri Light"/>
              </a:rPr>
              <a:t>Argument Parsers</a:t>
            </a:r>
            <a:endParaRPr lang="en-US" dirty="0">
              <a:solidFill>
                <a:schemeClr val="bg1"/>
              </a:solidFill>
              <a:cs typeface="Calibri Light" panose="020F03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08C6A70-F0FE-4F61-B591-01907521A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7" r="3" b="3"/>
          <a:stretch/>
        </p:blipFill>
        <p:spPr>
          <a:xfrm>
            <a:off x="545413" y="2337483"/>
            <a:ext cx="6711337" cy="3839479"/>
          </a:xfrm>
          <a:prstGeom prst="rect">
            <a:avLst/>
          </a:prstGeom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337483"/>
            <a:ext cx="4099738" cy="38394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cs typeface="Calibri"/>
              </a:rPr>
              <a:t>Inline argument are passed during compilation</a:t>
            </a:r>
            <a:endParaRPr lang="en-US" dirty="0"/>
          </a:p>
          <a:p>
            <a:r>
              <a:rPr lang="en-US" sz="1800" dirty="0">
                <a:cs typeface="Calibri"/>
              </a:rPr>
              <a:t>Provides BERT model name, tokenizer etc.</a:t>
            </a:r>
          </a:p>
          <a:p>
            <a:r>
              <a:rPr lang="en-US" sz="1800" dirty="0">
                <a:cs typeface="Calibri"/>
              </a:rPr>
              <a:t>Also includes hyperparameters, e.g., learning rate, batch size, epoch, sequence length etc.</a:t>
            </a:r>
          </a:p>
          <a:p>
            <a:r>
              <a:rPr lang="en-US" sz="1800" dirty="0">
                <a:cs typeface="Calibri"/>
              </a:rPr>
              <a:t>Input file names like test and train tag file, input and output directory etc.</a:t>
            </a:r>
          </a:p>
          <a:p>
            <a:r>
              <a:rPr lang="en-US" sz="1800" dirty="0">
                <a:cs typeface="Calibri"/>
              </a:rPr>
              <a:t>Also includes params to determine whether to use GPU or not and use of 16- or 32-bit float precession</a:t>
            </a:r>
          </a:p>
          <a:p>
            <a:endParaRPr lang="en-US" sz="1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09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>
                <a:cs typeface="Calibri Light"/>
              </a:rPr>
              <a:t>Feature Conversion</a:t>
            </a:r>
            <a:endParaRPr lang="en-US" sz="40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Generate Unique Id for each example</a:t>
            </a:r>
          </a:p>
          <a:p>
            <a:r>
              <a:rPr lang="en-US" sz="2000">
                <a:cs typeface="Calibri"/>
              </a:rPr>
              <a:t>Generate token id using BERT tokenizer</a:t>
            </a:r>
          </a:p>
          <a:p>
            <a:r>
              <a:rPr lang="en-US" sz="2000">
                <a:cs typeface="Calibri"/>
              </a:rPr>
              <a:t>Iterate over all the examples to generate features</a:t>
            </a:r>
          </a:p>
          <a:p>
            <a:r>
              <a:rPr lang="en-US" sz="2000">
                <a:cs typeface="Calibri"/>
              </a:rPr>
              <a:t>Generate input mask and input span mask for each of the examples with 0's and 1's</a:t>
            </a:r>
          </a:p>
          <a:p>
            <a:r>
              <a:rPr lang="en-US" sz="2000">
                <a:cs typeface="Calibri"/>
              </a:rPr>
              <a:t>Finally appending all the generated features into the InputFeatures object.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116306A9-5479-4328-B774-08053C69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r="20043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6395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31144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  <a:cs typeface="Calibri Light"/>
              </a:rPr>
              <a:t>Tokenizer and Model</a:t>
            </a:r>
            <a:endParaRPr lang="en-US">
              <a:cs typeface="Calibri Light" panose="020F0302020204030204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70B9A0CB-C61C-432B-A3A6-D478527A0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3" r="1" b="332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29" name="Rectangle 3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Tokenizer: Here they imported a pretrained tokenizer from </a:t>
            </a:r>
            <a:r>
              <a:rPr lang="en-US" sz="1800" dirty="0" err="1">
                <a:solidFill>
                  <a:srgbClr val="FFFFFF"/>
                </a:solidFill>
                <a:cs typeface="Calibri"/>
              </a:rPr>
              <a:t>BertTokenizer</a:t>
            </a:r>
            <a:r>
              <a:rPr lang="en-US" sz="1800" dirty="0">
                <a:solidFill>
                  <a:srgbClr val="FFFFFF"/>
                </a:solidFill>
                <a:cs typeface="Calibri"/>
              </a:rPr>
              <a:t>. </a:t>
            </a:r>
            <a:endParaRPr lang="en-US" dirty="0"/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Does not differentiate between upper and lower case.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Read training file already downloaded locally.</a:t>
            </a:r>
          </a:p>
          <a:p>
            <a:r>
              <a:rPr lang="en-US" sz="1800" dirty="0">
                <a:solidFill>
                  <a:srgbClr val="FFFFFF"/>
                </a:solidFill>
                <a:cs typeface="Calibri"/>
              </a:rPr>
              <a:t>Model name: 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bert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-large-cased-whole-word-masking</a:t>
            </a:r>
          </a:p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FP16 is 16-bit floating point precession which improves accuracy.</a:t>
            </a:r>
          </a:p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Used 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DataParallel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wrapper provided by </a:t>
            </a:r>
            <a:r>
              <a:rPr lang="en-US" sz="1800" dirty="0" err="1">
                <a:solidFill>
                  <a:schemeClr val="bg1"/>
                </a:solidFill>
                <a:cs typeface="Calibri"/>
              </a:rPr>
              <a:t>pytorch</a:t>
            </a:r>
            <a:r>
              <a:rPr lang="en-US" sz="1800" dirty="0">
                <a:solidFill>
                  <a:schemeClr val="bg1"/>
                </a:solidFill>
                <a:cs typeface="Calibri"/>
              </a:rPr>
              <a:t> to train on multiple GPU</a:t>
            </a:r>
          </a:p>
          <a:p>
            <a:endParaRPr lang="en-US" sz="1800" dirty="0">
              <a:solidFill>
                <a:srgbClr val="FFFFFF"/>
              </a:solidFill>
              <a:cs typeface="Calibri"/>
            </a:endParaRPr>
          </a:p>
          <a:p>
            <a:endParaRPr lang="en-US" sz="1800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663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3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5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sz="4800" b="1">
                <a:cs typeface="Calibri Light"/>
              </a:rPr>
              <a:t>Training and Test</a:t>
            </a:r>
            <a:endParaRPr lang="en-US" sz="480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US" sz="1900">
                <a:cs typeface="Calibri"/>
              </a:rPr>
              <a:t>Iterate over the train_dataloader for the given number of epochs</a:t>
            </a:r>
          </a:p>
          <a:p>
            <a:r>
              <a:rPr lang="en-US" sz="1900">
                <a:cs typeface="Calibri"/>
              </a:rPr>
              <a:t>Get the features for each training examples with the input mask</a:t>
            </a:r>
          </a:p>
          <a:p>
            <a:r>
              <a:rPr lang="en-US" sz="1900">
                <a:cs typeface="Calibri"/>
              </a:rPr>
              <a:t>Run the model, calculate the loss</a:t>
            </a:r>
          </a:p>
          <a:p>
            <a:r>
              <a:rPr lang="en-US" sz="1900">
                <a:cs typeface="Calibri"/>
              </a:rPr>
              <a:t>Calculate the gradient in backpropagation layer and update the gradient</a:t>
            </a:r>
          </a:p>
          <a:p>
            <a:r>
              <a:rPr lang="en-US" sz="1900">
                <a:cs typeface="Calibri"/>
              </a:rPr>
              <a:t>Calculate training and validation loss to keep track of the efficiency of the model.</a:t>
            </a:r>
          </a:p>
          <a:p>
            <a:endParaRPr lang="en-US" sz="1900">
              <a:cs typeface="Calibri"/>
            </a:endParaRPr>
          </a:p>
        </p:txBody>
      </p:sp>
      <p:sp>
        <p:nvSpPr>
          <p:cNvPr id="33" name="Rectangle 37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9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A34956E-8E2B-493C-A157-40E7086AE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63" r="30865" b="-2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2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00171-F438-40C1-84B2-CCD24455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 err="1">
                <a:cs typeface="Calibri Light"/>
              </a:rPr>
              <a:t>BertAdam</a:t>
            </a:r>
            <a:r>
              <a:rPr lang="en-US" sz="4000" b="1" dirty="0">
                <a:cs typeface="Calibri Light"/>
              </a:rPr>
              <a:t> Optimizer</a:t>
            </a:r>
            <a:endParaRPr lang="en-US" dirty="0">
              <a:cs typeface="Calibri Light" panose="020F0302020204030204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51C99E4-F1DB-462C-B452-683451B18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cs typeface="Calibri"/>
              </a:rPr>
              <a:t>Work in progress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116306A9-5479-4328-B774-08053C69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2" r="20043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5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7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1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600A60AB-FDD3-4E6D-AADD-7FFBB4A9E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0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SQuAD2.0 Challenge</vt:lpstr>
      <vt:lpstr>SQuAD 2.0 Dataset</vt:lpstr>
      <vt:lpstr>Model Architecture</vt:lpstr>
      <vt:lpstr>Argument Parsers</vt:lpstr>
      <vt:lpstr>Feature Conversion</vt:lpstr>
      <vt:lpstr>Tokenizer and Model</vt:lpstr>
      <vt:lpstr>Training and Test</vt:lpstr>
      <vt:lpstr>BertAdam Optimizer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550</cp:revision>
  <dcterms:created xsi:type="dcterms:W3CDTF">2021-04-02T03:10:14Z</dcterms:created>
  <dcterms:modified xsi:type="dcterms:W3CDTF">2021-05-18T22:14:19Z</dcterms:modified>
</cp:coreProperties>
</file>