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1" r:id="rId6"/>
    <p:sldId id="265" r:id="rId7"/>
    <p:sldId id="266" r:id="rId8"/>
    <p:sldId id="267" r:id="rId9"/>
    <p:sldId id="268" r:id="rId10"/>
    <p:sldId id="269" r:id="rId11"/>
    <p:sldId id="270" r:id="rId12"/>
    <p:sldId id="271" r:id="rId13"/>
    <p:sldId id="272" r:id="rId14"/>
    <p:sldId id="273" r:id="rId15"/>
    <p:sldId id="277" r:id="rId16"/>
    <p:sldId id="276" r:id="rId17"/>
    <p:sldId id="278"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84" autoAdjust="0"/>
  </p:normalViewPr>
  <p:slideViewPr>
    <p:cSldViewPr snapToGrid="0">
      <p:cViewPr varScale="1">
        <p:scale>
          <a:sx n="103" d="100"/>
          <a:sy n="103" d="100"/>
        </p:scale>
        <p:origin x="144"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7C79B8-87E6-4BCA-9C57-C10A6822E97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FF7A3B0-E9C1-439F-9DEF-297FFD59B03E}">
      <dgm:prSet/>
      <dgm:spPr/>
      <dgm:t>
        <a:bodyPr/>
        <a:lstStyle/>
        <a:p>
          <a:r>
            <a:rPr lang="en-US"/>
            <a:t>Create dummy variables for object features</a:t>
          </a:r>
        </a:p>
      </dgm:t>
    </dgm:pt>
    <dgm:pt modelId="{6D89C259-99E7-434E-97FD-80E21A657557}" type="parTrans" cxnId="{C3726ED1-2A60-43DC-A7F8-26D41DDDD0AC}">
      <dgm:prSet/>
      <dgm:spPr/>
      <dgm:t>
        <a:bodyPr/>
        <a:lstStyle/>
        <a:p>
          <a:endParaRPr lang="en-US"/>
        </a:p>
      </dgm:t>
    </dgm:pt>
    <dgm:pt modelId="{22D05A36-247D-4AA2-AD84-FA30AB75C502}" type="sibTrans" cxnId="{C3726ED1-2A60-43DC-A7F8-26D41DDDD0AC}">
      <dgm:prSet/>
      <dgm:spPr/>
      <dgm:t>
        <a:bodyPr/>
        <a:lstStyle/>
        <a:p>
          <a:endParaRPr lang="en-US"/>
        </a:p>
      </dgm:t>
    </dgm:pt>
    <dgm:pt modelId="{BFBFA187-44B4-4BEC-93FE-03D934A5C098}">
      <dgm:prSet/>
      <dgm:spPr/>
      <dgm:t>
        <a:bodyPr/>
        <a:lstStyle/>
        <a:p>
          <a:r>
            <a:rPr lang="en-US"/>
            <a:t>Split data into target feature and predicting features</a:t>
          </a:r>
        </a:p>
      </dgm:t>
    </dgm:pt>
    <dgm:pt modelId="{182D1C2C-CD7B-42D4-B69B-FEF478FF65CE}" type="parTrans" cxnId="{C7DCE977-8597-4066-AAAF-CBFF6116EB06}">
      <dgm:prSet/>
      <dgm:spPr/>
      <dgm:t>
        <a:bodyPr/>
        <a:lstStyle/>
        <a:p>
          <a:endParaRPr lang="en-US"/>
        </a:p>
      </dgm:t>
    </dgm:pt>
    <dgm:pt modelId="{EF596012-F9C5-427E-A0A4-B78CBA8B75B1}" type="sibTrans" cxnId="{C7DCE977-8597-4066-AAAF-CBFF6116EB06}">
      <dgm:prSet/>
      <dgm:spPr/>
      <dgm:t>
        <a:bodyPr/>
        <a:lstStyle/>
        <a:p>
          <a:endParaRPr lang="en-US"/>
        </a:p>
      </dgm:t>
    </dgm:pt>
    <dgm:pt modelId="{B83FD421-2202-41B8-940C-19E87500578F}">
      <dgm:prSet/>
      <dgm:spPr/>
      <dgm:t>
        <a:bodyPr/>
        <a:lstStyle/>
        <a:p>
          <a:r>
            <a:rPr lang="en-US"/>
            <a:t>Feature Scaling</a:t>
          </a:r>
        </a:p>
      </dgm:t>
    </dgm:pt>
    <dgm:pt modelId="{7BB22B25-6A9F-44F3-AFEC-C6EBBAFF6746}" type="parTrans" cxnId="{A66DDBD8-19AE-4E95-BFE5-11ED70BA041D}">
      <dgm:prSet/>
      <dgm:spPr/>
      <dgm:t>
        <a:bodyPr/>
        <a:lstStyle/>
        <a:p>
          <a:endParaRPr lang="en-US"/>
        </a:p>
      </dgm:t>
    </dgm:pt>
    <dgm:pt modelId="{600D34F3-91CB-4CAB-953D-0BF855BDB8B5}" type="sibTrans" cxnId="{A66DDBD8-19AE-4E95-BFE5-11ED70BA041D}">
      <dgm:prSet/>
      <dgm:spPr/>
      <dgm:t>
        <a:bodyPr/>
        <a:lstStyle/>
        <a:p>
          <a:endParaRPr lang="en-US"/>
        </a:p>
      </dgm:t>
    </dgm:pt>
    <dgm:pt modelId="{F7AB1802-52F9-4145-AC04-FA37293C3B39}">
      <dgm:prSet/>
      <dgm:spPr/>
      <dgm:t>
        <a:bodyPr/>
        <a:lstStyle/>
        <a:p>
          <a:r>
            <a:rPr lang="en-US"/>
            <a:t>Random over-sampling</a:t>
          </a:r>
        </a:p>
      </dgm:t>
    </dgm:pt>
    <dgm:pt modelId="{23F5A87C-102A-4D60-AE40-44F7B6579EB7}" type="parTrans" cxnId="{7B0043C2-8076-412B-9ED7-CDB0B9226559}">
      <dgm:prSet/>
      <dgm:spPr/>
      <dgm:t>
        <a:bodyPr/>
        <a:lstStyle/>
        <a:p>
          <a:endParaRPr lang="en-US"/>
        </a:p>
      </dgm:t>
    </dgm:pt>
    <dgm:pt modelId="{46B5629B-C5DD-4228-A447-6ACB7A697E4D}" type="sibTrans" cxnId="{7B0043C2-8076-412B-9ED7-CDB0B9226559}">
      <dgm:prSet/>
      <dgm:spPr/>
      <dgm:t>
        <a:bodyPr/>
        <a:lstStyle/>
        <a:p>
          <a:endParaRPr lang="en-US"/>
        </a:p>
      </dgm:t>
    </dgm:pt>
    <dgm:pt modelId="{BE8706B6-CE65-4297-AAD8-BC835896A498}">
      <dgm:prSet/>
      <dgm:spPr/>
      <dgm:t>
        <a:bodyPr/>
        <a:lstStyle/>
        <a:p>
          <a:r>
            <a:rPr lang="en-US"/>
            <a:t>Train – Test – Split</a:t>
          </a:r>
        </a:p>
      </dgm:t>
    </dgm:pt>
    <dgm:pt modelId="{A620B22A-F7B3-4EAA-8C46-7702BAFF3582}" type="parTrans" cxnId="{3396D1E8-1E7B-44BD-9657-78110C0C998D}">
      <dgm:prSet/>
      <dgm:spPr/>
      <dgm:t>
        <a:bodyPr/>
        <a:lstStyle/>
        <a:p>
          <a:endParaRPr lang="en-US"/>
        </a:p>
      </dgm:t>
    </dgm:pt>
    <dgm:pt modelId="{1353C827-ED82-4B72-907B-335709FBCA38}" type="sibTrans" cxnId="{3396D1E8-1E7B-44BD-9657-78110C0C998D}">
      <dgm:prSet/>
      <dgm:spPr/>
      <dgm:t>
        <a:bodyPr/>
        <a:lstStyle/>
        <a:p>
          <a:endParaRPr lang="en-US"/>
        </a:p>
      </dgm:t>
    </dgm:pt>
    <dgm:pt modelId="{6D48F9E9-4D6E-4090-8AAE-117DDAA33568}" type="pres">
      <dgm:prSet presAssocID="{D97C79B8-87E6-4BCA-9C57-C10A6822E970}" presName="linear" presStyleCnt="0">
        <dgm:presLayoutVars>
          <dgm:animLvl val="lvl"/>
          <dgm:resizeHandles val="exact"/>
        </dgm:presLayoutVars>
      </dgm:prSet>
      <dgm:spPr/>
    </dgm:pt>
    <dgm:pt modelId="{A625574D-0A60-4B01-8BBB-63C1EE223ACC}" type="pres">
      <dgm:prSet presAssocID="{5FF7A3B0-E9C1-439F-9DEF-297FFD59B03E}" presName="parentText" presStyleLbl="node1" presStyleIdx="0" presStyleCnt="5">
        <dgm:presLayoutVars>
          <dgm:chMax val="0"/>
          <dgm:bulletEnabled val="1"/>
        </dgm:presLayoutVars>
      </dgm:prSet>
      <dgm:spPr/>
    </dgm:pt>
    <dgm:pt modelId="{CF71C4E2-EA67-4CF9-ACAE-BB694A9C1072}" type="pres">
      <dgm:prSet presAssocID="{22D05A36-247D-4AA2-AD84-FA30AB75C502}" presName="spacer" presStyleCnt="0"/>
      <dgm:spPr/>
    </dgm:pt>
    <dgm:pt modelId="{555BAADF-5F6F-407B-B4E4-AF22C6828F2A}" type="pres">
      <dgm:prSet presAssocID="{BFBFA187-44B4-4BEC-93FE-03D934A5C098}" presName="parentText" presStyleLbl="node1" presStyleIdx="1" presStyleCnt="5">
        <dgm:presLayoutVars>
          <dgm:chMax val="0"/>
          <dgm:bulletEnabled val="1"/>
        </dgm:presLayoutVars>
      </dgm:prSet>
      <dgm:spPr/>
    </dgm:pt>
    <dgm:pt modelId="{C2D08929-AA7C-4052-B83E-DF1F186F4BB0}" type="pres">
      <dgm:prSet presAssocID="{EF596012-F9C5-427E-A0A4-B78CBA8B75B1}" presName="spacer" presStyleCnt="0"/>
      <dgm:spPr/>
    </dgm:pt>
    <dgm:pt modelId="{9C02633C-7F91-4E1D-A15E-5C04805D9E5E}" type="pres">
      <dgm:prSet presAssocID="{B83FD421-2202-41B8-940C-19E87500578F}" presName="parentText" presStyleLbl="node1" presStyleIdx="2" presStyleCnt="5">
        <dgm:presLayoutVars>
          <dgm:chMax val="0"/>
          <dgm:bulletEnabled val="1"/>
        </dgm:presLayoutVars>
      </dgm:prSet>
      <dgm:spPr/>
    </dgm:pt>
    <dgm:pt modelId="{BC579022-D591-4694-8A61-EA8101F45505}" type="pres">
      <dgm:prSet presAssocID="{600D34F3-91CB-4CAB-953D-0BF855BDB8B5}" presName="spacer" presStyleCnt="0"/>
      <dgm:spPr/>
    </dgm:pt>
    <dgm:pt modelId="{A468C5FE-A244-47A4-AD24-E275834C2EA4}" type="pres">
      <dgm:prSet presAssocID="{F7AB1802-52F9-4145-AC04-FA37293C3B39}" presName="parentText" presStyleLbl="node1" presStyleIdx="3" presStyleCnt="5">
        <dgm:presLayoutVars>
          <dgm:chMax val="0"/>
          <dgm:bulletEnabled val="1"/>
        </dgm:presLayoutVars>
      </dgm:prSet>
      <dgm:spPr/>
    </dgm:pt>
    <dgm:pt modelId="{39A68596-EC4F-4D33-9D9E-35EA487CC0B2}" type="pres">
      <dgm:prSet presAssocID="{46B5629B-C5DD-4228-A447-6ACB7A697E4D}" presName="spacer" presStyleCnt="0"/>
      <dgm:spPr/>
    </dgm:pt>
    <dgm:pt modelId="{F7E8CF91-C130-4BA6-8F48-09AA8241CADB}" type="pres">
      <dgm:prSet presAssocID="{BE8706B6-CE65-4297-AAD8-BC835896A498}" presName="parentText" presStyleLbl="node1" presStyleIdx="4" presStyleCnt="5">
        <dgm:presLayoutVars>
          <dgm:chMax val="0"/>
          <dgm:bulletEnabled val="1"/>
        </dgm:presLayoutVars>
      </dgm:prSet>
      <dgm:spPr/>
    </dgm:pt>
  </dgm:ptLst>
  <dgm:cxnLst>
    <dgm:cxn modelId="{BCB42D12-2B77-4ED7-BBDE-EF11A3503882}" type="presOf" srcId="{B83FD421-2202-41B8-940C-19E87500578F}" destId="{9C02633C-7F91-4E1D-A15E-5C04805D9E5E}" srcOrd="0" destOrd="0" presId="urn:microsoft.com/office/officeart/2005/8/layout/vList2"/>
    <dgm:cxn modelId="{68AAF924-596B-476D-B618-905DBF3F95D4}" type="presOf" srcId="{BFBFA187-44B4-4BEC-93FE-03D934A5C098}" destId="{555BAADF-5F6F-407B-B4E4-AF22C6828F2A}" srcOrd="0" destOrd="0" presId="urn:microsoft.com/office/officeart/2005/8/layout/vList2"/>
    <dgm:cxn modelId="{626D102A-78A3-4F68-8DE5-99A87232D678}" type="presOf" srcId="{BE8706B6-CE65-4297-AAD8-BC835896A498}" destId="{F7E8CF91-C130-4BA6-8F48-09AA8241CADB}" srcOrd="0" destOrd="0" presId="urn:microsoft.com/office/officeart/2005/8/layout/vList2"/>
    <dgm:cxn modelId="{0230413F-28F4-4F25-8099-E2A087731184}" type="presOf" srcId="{D97C79B8-87E6-4BCA-9C57-C10A6822E970}" destId="{6D48F9E9-4D6E-4090-8AAE-117DDAA33568}" srcOrd="0" destOrd="0" presId="urn:microsoft.com/office/officeart/2005/8/layout/vList2"/>
    <dgm:cxn modelId="{C7DCE977-8597-4066-AAAF-CBFF6116EB06}" srcId="{D97C79B8-87E6-4BCA-9C57-C10A6822E970}" destId="{BFBFA187-44B4-4BEC-93FE-03D934A5C098}" srcOrd="1" destOrd="0" parTransId="{182D1C2C-CD7B-42D4-B69B-FEF478FF65CE}" sibTransId="{EF596012-F9C5-427E-A0A4-B78CBA8B75B1}"/>
    <dgm:cxn modelId="{5019C7B0-FE0A-4B19-8AE3-27D5E6DDEA70}" type="presOf" srcId="{5FF7A3B0-E9C1-439F-9DEF-297FFD59B03E}" destId="{A625574D-0A60-4B01-8BBB-63C1EE223ACC}" srcOrd="0" destOrd="0" presId="urn:microsoft.com/office/officeart/2005/8/layout/vList2"/>
    <dgm:cxn modelId="{7B0043C2-8076-412B-9ED7-CDB0B9226559}" srcId="{D97C79B8-87E6-4BCA-9C57-C10A6822E970}" destId="{F7AB1802-52F9-4145-AC04-FA37293C3B39}" srcOrd="3" destOrd="0" parTransId="{23F5A87C-102A-4D60-AE40-44F7B6579EB7}" sibTransId="{46B5629B-C5DD-4228-A447-6ACB7A697E4D}"/>
    <dgm:cxn modelId="{C3726ED1-2A60-43DC-A7F8-26D41DDDD0AC}" srcId="{D97C79B8-87E6-4BCA-9C57-C10A6822E970}" destId="{5FF7A3B0-E9C1-439F-9DEF-297FFD59B03E}" srcOrd="0" destOrd="0" parTransId="{6D89C259-99E7-434E-97FD-80E21A657557}" sibTransId="{22D05A36-247D-4AA2-AD84-FA30AB75C502}"/>
    <dgm:cxn modelId="{A66DDBD8-19AE-4E95-BFE5-11ED70BA041D}" srcId="{D97C79B8-87E6-4BCA-9C57-C10A6822E970}" destId="{B83FD421-2202-41B8-940C-19E87500578F}" srcOrd="2" destOrd="0" parTransId="{7BB22B25-6A9F-44F3-AFEC-C6EBBAFF6746}" sibTransId="{600D34F3-91CB-4CAB-953D-0BF855BDB8B5}"/>
    <dgm:cxn modelId="{B01DC5E1-9186-4460-A8E3-C3BBAC4D2FB0}" type="presOf" srcId="{F7AB1802-52F9-4145-AC04-FA37293C3B39}" destId="{A468C5FE-A244-47A4-AD24-E275834C2EA4}" srcOrd="0" destOrd="0" presId="urn:microsoft.com/office/officeart/2005/8/layout/vList2"/>
    <dgm:cxn modelId="{3396D1E8-1E7B-44BD-9657-78110C0C998D}" srcId="{D97C79B8-87E6-4BCA-9C57-C10A6822E970}" destId="{BE8706B6-CE65-4297-AAD8-BC835896A498}" srcOrd="4" destOrd="0" parTransId="{A620B22A-F7B3-4EAA-8C46-7702BAFF3582}" sibTransId="{1353C827-ED82-4B72-907B-335709FBCA38}"/>
    <dgm:cxn modelId="{D0B7E825-89C3-43BE-BF28-90722928255C}" type="presParOf" srcId="{6D48F9E9-4D6E-4090-8AAE-117DDAA33568}" destId="{A625574D-0A60-4B01-8BBB-63C1EE223ACC}" srcOrd="0" destOrd="0" presId="urn:microsoft.com/office/officeart/2005/8/layout/vList2"/>
    <dgm:cxn modelId="{73CF7050-BC46-4855-B8F8-C90E8DA09AA6}" type="presParOf" srcId="{6D48F9E9-4D6E-4090-8AAE-117DDAA33568}" destId="{CF71C4E2-EA67-4CF9-ACAE-BB694A9C1072}" srcOrd="1" destOrd="0" presId="urn:microsoft.com/office/officeart/2005/8/layout/vList2"/>
    <dgm:cxn modelId="{D41BF3BF-904F-4A83-8BA8-36B4815AAD7C}" type="presParOf" srcId="{6D48F9E9-4D6E-4090-8AAE-117DDAA33568}" destId="{555BAADF-5F6F-407B-B4E4-AF22C6828F2A}" srcOrd="2" destOrd="0" presId="urn:microsoft.com/office/officeart/2005/8/layout/vList2"/>
    <dgm:cxn modelId="{2A5D0796-0DF9-4A99-8085-F5813AEB7CD8}" type="presParOf" srcId="{6D48F9E9-4D6E-4090-8AAE-117DDAA33568}" destId="{C2D08929-AA7C-4052-B83E-DF1F186F4BB0}" srcOrd="3" destOrd="0" presId="urn:microsoft.com/office/officeart/2005/8/layout/vList2"/>
    <dgm:cxn modelId="{BB623FB2-8AD8-421E-939A-CB05414829DF}" type="presParOf" srcId="{6D48F9E9-4D6E-4090-8AAE-117DDAA33568}" destId="{9C02633C-7F91-4E1D-A15E-5C04805D9E5E}" srcOrd="4" destOrd="0" presId="urn:microsoft.com/office/officeart/2005/8/layout/vList2"/>
    <dgm:cxn modelId="{07827A07-6BD6-47C4-B734-E93B7945A4CB}" type="presParOf" srcId="{6D48F9E9-4D6E-4090-8AAE-117DDAA33568}" destId="{BC579022-D591-4694-8A61-EA8101F45505}" srcOrd="5" destOrd="0" presId="urn:microsoft.com/office/officeart/2005/8/layout/vList2"/>
    <dgm:cxn modelId="{6C0B6FFC-A303-4895-B3ED-321CE81CA3A7}" type="presParOf" srcId="{6D48F9E9-4D6E-4090-8AAE-117DDAA33568}" destId="{A468C5FE-A244-47A4-AD24-E275834C2EA4}" srcOrd="6" destOrd="0" presId="urn:microsoft.com/office/officeart/2005/8/layout/vList2"/>
    <dgm:cxn modelId="{F8057863-48C2-4489-BD89-ED140D664FDB}" type="presParOf" srcId="{6D48F9E9-4D6E-4090-8AAE-117DDAA33568}" destId="{39A68596-EC4F-4D33-9D9E-35EA487CC0B2}" srcOrd="7" destOrd="0" presId="urn:microsoft.com/office/officeart/2005/8/layout/vList2"/>
    <dgm:cxn modelId="{13BF7DFB-F9FC-4B7E-970C-7E6BB987C24F}" type="presParOf" srcId="{6D48F9E9-4D6E-4090-8AAE-117DDAA33568}" destId="{F7E8CF91-C130-4BA6-8F48-09AA8241CAD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A509D1-F0F8-46E5-882D-E97F37F138FD}"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C4C0A25A-A288-400B-9AF1-477CD7F32F9B}">
      <dgm:prSet/>
      <dgm:spPr/>
      <dgm:t>
        <a:bodyPr/>
        <a:lstStyle/>
        <a:p>
          <a:r>
            <a:rPr lang="en-US"/>
            <a:t>Recommend use Random Forest Classifier to predict customer churn</a:t>
          </a:r>
        </a:p>
      </dgm:t>
    </dgm:pt>
    <dgm:pt modelId="{BE54B230-8F70-4A6F-AF06-D771AC1E1949}" type="parTrans" cxnId="{DB453CDA-EABC-41FC-AE8E-DDAD62A79E40}">
      <dgm:prSet/>
      <dgm:spPr/>
      <dgm:t>
        <a:bodyPr/>
        <a:lstStyle/>
        <a:p>
          <a:endParaRPr lang="en-US"/>
        </a:p>
      </dgm:t>
    </dgm:pt>
    <dgm:pt modelId="{6B6FEFB1-489E-4FB9-A92D-94B14E02C54B}" type="sibTrans" cxnId="{DB453CDA-EABC-41FC-AE8E-DDAD62A79E40}">
      <dgm:prSet/>
      <dgm:spPr/>
      <dgm:t>
        <a:bodyPr/>
        <a:lstStyle/>
        <a:p>
          <a:endParaRPr lang="en-US"/>
        </a:p>
      </dgm:t>
    </dgm:pt>
    <dgm:pt modelId="{0B7B1DF4-0D20-4C56-98AE-03E65BFC84FD}">
      <dgm:prSet/>
      <dgm:spPr/>
      <dgm:t>
        <a:bodyPr/>
        <a:lstStyle/>
        <a:p>
          <a:r>
            <a:rPr lang="en-US"/>
            <a:t>Pay attention to customer who are non-sensor, without dependents has  Fiber Optic service and payment method is electronic check. They have the highest chance to churn</a:t>
          </a:r>
        </a:p>
      </dgm:t>
    </dgm:pt>
    <dgm:pt modelId="{AEFFCB8C-2A5B-46DF-8733-0FCF380EF21D}" type="parTrans" cxnId="{C088BCF8-D37E-4546-A4FA-D68962D2279E}">
      <dgm:prSet/>
      <dgm:spPr/>
      <dgm:t>
        <a:bodyPr/>
        <a:lstStyle/>
        <a:p>
          <a:endParaRPr lang="en-US"/>
        </a:p>
      </dgm:t>
    </dgm:pt>
    <dgm:pt modelId="{5EA5B082-F45B-4E5C-9C04-004AC5A00D98}" type="sibTrans" cxnId="{C088BCF8-D37E-4546-A4FA-D68962D2279E}">
      <dgm:prSet/>
      <dgm:spPr/>
      <dgm:t>
        <a:bodyPr/>
        <a:lstStyle/>
        <a:p>
          <a:endParaRPr lang="en-US"/>
        </a:p>
      </dgm:t>
    </dgm:pt>
    <dgm:pt modelId="{1A0C868B-9548-4267-8CE7-ADA49000DEB2}">
      <dgm:prSet/>
      <dgm:spPr/>
      <dgm:t>
        <a:bodyPr/>
        <a:lstStyle/>
        <a:p>
          <a:r>
            <a:rPr lang="en-US"/>
            <a:t>For future work, I would like to collect more information from the customers</a:t>
          </a:r>
        </a:p>
      </dgm:t>
    </dgm:pt>
    <dgm:pt modelId="{88C53B7D-045A-4913-9BEA-790D51C99D9B}" type="parTrans" cxnId="{D2754AC3-A1F2-4A1C-8667-88FC3F823402}">
      <dgm:prSet/>
      <dgm:spPr/>
      <dgm:t>
        <a:bodyPr/>
        <a:lstStyle/>
        <a:p>
          <a:endParaRPr lang="en-US"/>
        </a:p>
      </dgm:t>
    </dgm:pt>
    <dgm:pt modelId="{1639D7F4-8B14-41C2-AD12-E7F8EF225FF7}" type="sibTrans" cxnId="{D2754AC3-A1F2-4A1C-8667-88FC3F823402}">
      <dgm:prSet/>
      <dgm:spPr/>
      <dgm:t>
        <a:bodyPr/>
        <a:lstStyle/>
        <a:p>
          <a:endParaRPr lang="en-US"/>
        </a:p>
      </dgm:t>
    </dgm:pt>
    <dgm:pt modelId="{07DADBF1-5D8A-47A7-B1B2-7FFDBA46D875}">
      <dgm:prSet/>
      <dgm:spPr/>
      <dgm:t>
        <a:bodyPr/>
        <a:lstStyle/>
        <a:p>
          <a:r>
            <a:rPr lang="en-US"/>
            <a:t>Add question to website to ask the churn customer the reason they leave</a:t>
          </a:r>
        </a:p>
      </dgm:t>
    </dgm:pt>
    <dgm:pt modelId="{D1D27EE5-3EF7-41E0-B662-B64CF137AFD0}" type="parTrans" cxnId="{42C6F6E9-C0F3-437B-B5F6-54D1D44F59E2}">
      <dgm:prSet/>
      <dgm:spPr/>
      <dgm:t>
        <a:bodyPr/>
        <a:lstStyle/>
        <a:p>
          <a:endParaRPr lang="en-US"/>
        </a:p>
      </dgm:t>
    </dgm:pt>
    <dgm:pt modelId="{B2B6EA8F-E2BB-4F2D-B32A-A2CECD383CEE}" type="sibTrans" cxnId="{42C6F6E9-C0F3-437B-B5F6-54D1D44F59E2}">
      <dgm:prSet/>
      <dgm:spPr/>
      <dgm:t>
        <a:bodyPr/>
        <a:lstStyle/>
        <a:p>
          <a:endParaRPr lang="en-US"/>
        </a:p>
      </dgm:t>
    </dgm:pt>
    <dgm:pt modelId="{DD061FF5-EC88-498C-8994-FEA841658E98}" type="pres">
      <dgm:prSet presAssocID="{E9A509D1-F0F8-46E5-882D-E97F37F138FD}" presName="Name0" presStyleCnt="0">
        <dgm:presLayoutVars>
          <dgm:dir/>
          <dgm:resizeHandles val="exact"/>
        </dgm:presLayoutVars>
      </dgm:prSet>
      <dgm:spPr/>
    </dgm:pt>
    <dgm:pt modelId="{6643880F-7811-46E4-AB92-C7858F4BF8E7}" type="pres">
      <dgm:prSet presAssocID="{C4C0A25A-A288-400B-9AF1-477CD7F32F9B}" presName="node" presStyleLbl="node1" presStyleIdx="0" presStyleCnt="4">
        <dgm:presLayoutVars>
          <dgm:bulletEnabled val="1"/>
        </dgm:presLayoutVars>
      </dgm:prSet>
      <dgm:spPr/>
    </dgm:pt>
    <dgm:pt modelId="{A972C50E-107D-45A8-9D97-20CD3D252E8F}" type="pres">
      <dgm:prSet presAssocID="{6B6FEFB1-489E-4FB9-A92D-94B14E02C54B}" presName="sibTrans" presStyleLbl="sibTrans1D1" presStyleIdx="0" presStyleCnt="3"/>
      <dgm:spPr/>
    </dgm:pt>
    <dgm:pt modelId="{3604A753-F69C-4658-84BF-94B15E957C1E}" type="pres">
      <dgm:prSet presAssocID="{6B6FEFB1-489E-4FB9-A92D-94B14E02C54B}" presName="connectorText" presStyleLbl="sibTrans1D1" presStyleIdx="0" presStyleCnt="3"/>
      <dgm:spPr/>
    </dgm:pt>
    <dgm:pt modelId="{5A2FB52A-8E2B-4D1C-8B34-8C429CF4E7F1}" type="pres">
      <dgm:prSet presAssocID="{0B7B1DF4-0D20-4C56-98AE-03E65BFC84FD}" presName="node" presStyleLbl="node1" presStyleIdx="1" presStyleCnt="4">
        <dgm:presLayoutVars>
          <dgm:bulletEnabled val="1"/>
        </dgm:presLayoutVars>
      </dgm:prSet>
      <dgm:spPr/>
    </dgm:pt>
    <dgm:pt modelId="{32EFD764-0C92-4178-BC8D-61DE6F59394C}" type="pres">
      <dgm:prSet presAssocID="{5EA5B082-F45B-4E5C-9C04-004AC5A00D98}" presName="sibTrans" presStyleLbl="sibTrans1D1" presStyleIdx="1" presStyleCnt="3"/>
      <dgm:spPr/>
    </dgm:pt>
    <dgm:pt modelId="{9114F9DD-0C0D-4159-B2C7-994BBD001642}" type="pres">
      <dgm:prSet presAssocID="{5EA5B082-F45B-4E5C-9C04-004AC5A00D98}" presName="connectorText" presStyleLbl="sibTrans1D1" presStyleIdx="1" presStyleCnt="3"/>
      <dgm:spPr/>
    </dgm:pt>
    <dgm:pt modelId="{DD7DE7AD-2BA6-4013-B8CC-C2EA3F6CE08C}" type="pres">
      <dgm:prSet presAssocID="{1A0C868B-9548-4267-8CE7-ADA49000DEB2}" presName="node" presStyleLbl="node1" presStyleIdx="2" presStyleCnt="4">
        <dgm:presLayoutVars>
          <dgm:bulletEnabled val="1"/>
        </dgm:presLayoutVars>
      </dgm:prSet>
      <dgm:spPr/>
    </dgm:pt>
    <dgm:pt modelId="{4E93CB2C-D538-4183-BAF8-C1E32AE2882A}" type="pres">
      <dgm:prSet presAssocID="{1639D7F4-8B14-41C2-AD12-E7F8EF225FF7}" presName="sibTrans" presStyleLbl="sibTrans1D1" presStyleIdx="2" presStyleCnt="3"/>
      <dgm:spPr/>
    </dgm:pt>
    <dgm:pt modelId="{15235CEC-C400-4CAC-AC5A-BD953652A03D}" type="pres">
      <dgm:prSet presAssocID="{1639D7F4-8B14-41C2-AD12-E7F8EF225FF7}" presName="connectorText" presStyleLbl="sibTrans1D1" presStyleIdx="2" presStyleCnt="3"/>
      <dgm:spPr/>
    </dgm:pt>
    <dgm:pt modelId="{AFC0BCF7-CD11-4C31-83FA-82754BEBAB4C}" type="pres">
      <dgm:prSet presAssocID="{07DADBF1-5D8A-47A7-B1B2-7FFDBA46D875}" presName="node" presStyleLbl="node1" presStyleIdx="3" presStyleCnt="4">
        <dgm:presLayoutVars>
          <dgm:bulletEnabled val="1"/>
        </dgm:presLayoutVars>
      </dgm:prSet>
      <dgm:spPr/>
    </dgm:pt>
  </dgm:ptLst>
  <dgm:cxnLst>
    <dgm:cxn modelId="{674F5A14-FE7E-4213-9CB4-B64396FD445F}" type="presOf" srcId="{6B6FEFB1-489E-4FB9-A92D-94B14E02C54B}" destId="{3604A753-F69C-4658-84BF-94B15E957C1E}" srcOrd="1" destOrd="0" presId="urn:microsoft.com/office/officeart/2016/7/layout/RepeatingBendingProcessNew"/>
    <dgm:cxn modelId="{C2A9D12F-A196-4507-9847-15CE332F5287}" type="presOf" srcId="{5EA5B082-F45B-4E5C-9C04-004AC5A00D98}" destId="{32EFD764-0C92-4178-BC8D-61DE6F59394C}" srcOrd="0" destOrd="0" presId="urn:microsoft.com/office/officeart/2016/7/layout/RepeatingBendingProcessNew"/>
    <dgm:cxn modelId="{2CADE030-2EEC-433C-B8CF-86A3A508640E}" type="presOf" srcId="{6B6FEFB1-489E-4FB9-A92D-94B14E02C54B}" destId="{A972C50E-107D-45A8-9D97-20CD3D252E8F}" srcOrd="0" destOrd="0" presId="urn:microsoft.com/office/officeart/2016/7/layout/RepeatingBendingProcessNew"/>
    <dgm:cxn modelId="{C0CCE061-DB97-436B-93A6-0569E7270BFD}" type="presOf" srcId="{C4C0A25A-A288-400B-9AF1-477CD7F32F9B}" destId="{6643880F-7811-46E4-AB92-C7858F4BF8E7}" srcOrd="0" destOrd="0" presId="urn:microsoft.com/office/officeart/2016/7/layout/RepeatingBendingProcessNew"/>
    <dgm:cxn modelId="{2E268F45-D0AE-4488-83ED-8CF83B6847EE}" type="presOf" srcId="{0B7B1DF4-0D20-4C56-98AE-03E65BFC84FD}" destId="{5A2FB52A-8E2B-4D1C-8B34-8C429CF4E7F1}" srcOrd="0" destOrd="0" presId="urn:microsoft.com/office/officeart/2016/7/layout/RepeatingBendingProcessNew"/>
    <dgm:cxn modelId="{C314E355-18D3-411F-AD35-EAA2BDCFD64F}" type="presOf" srcId="{1639D7F4-8B14-41C2-AD12-E7F8EF225FF7}" destId="{15235CEC-C400-4CAC-AC5A-BD953652A03D}" srcOrd="1" destOrd="0" presId="urn:microsoft.com/office/officeart/2016/7/layout/RepeatingBendingProcessNew"/>
    <dgm:cxn modelId="{4612E07B-2CD2-44BF-B447-0A67FE012C3C}" type="presOf" srcId="{E9A509D1-F0F8-46E5-882D-E97F37F138FD}" destId="{DD061FF5-EC88-498C-8994-FEA841658E98}" srcOrd="0" destOrd="0" presId="urn:microsoft.com/office/officeart/2016/7/layout/RepeatingBendingProcessNew"/>
    <dgm:cxn modelId="{0CF99186-A9B1-4481-A3E5-94161FE892DF}" type="presOf" srcId="{07DADBF1-5D8A-47A7-B1B2-7FFDBA46D875}" destId="{AFC0BCF7-CD11-4C31-83FA-82754BEBAB4C}" srcOrd="0" destOrd="0" presId="urn:microsoft.com/office/officeart/2016/7/layout/RepeatingBendingProcessNew"/>
    <dgm:cxn modelId="{68A765AF-798A-4181-B792-D4D69A0E504D}" type="presOf" srcId="{1A0C868B-9548-4267-8CE7-ADA49000DEB2}" destId="{DD7DE7AD-2BA6-4013-B8CC-C2EA3F6CE08C}" srcOrd="0" destOrd="0" presId="urn:microsoft.com/office/officeart/2016/7/layout/RepeatingBendingProcessNew"/>
    <dgm:cxn modelId="{D2754AC3-A1F2-4A1C-8667-88FC3F823402}" srcId="{E9A509D1-F0F8-46E5-882D-E97F37F138FD}" destId="{1A0C868B-9548-4267-8CE7-ADA49000DEB2}" srcOrd="2" destOrd="0" parTransId="{88C53B7D-045A-4913-9BEA-790D51C99D9B}" sibTransId="{1639D7F4-8B14-41C2-AD12-E7F8EF225FF7}"/>
    <dgm:cxn modelId="{DB453CDA-EABC-41FC-AE8E-DDAD62A79E40}" srcId="{E9A509D1-F0F8-46E5-882D-E97F37F138FD}" destId="{C4C0A25A-A288-400B-9AF1-477CD7F32F9B}" srcOrd="0" destOrd="0" parTransId="{BE54B230-8F70-4A6F-AF06-D771AC1E1949}" sibTransId="{6B6FEFB1-489E-4FB9-A92D-94B14E02C54B}"/>
    <dgm:cxn modelId="{42C6F6E9-C0F3-437B-B5F6-54D1D44F59E2}" srcId="{E9A509D1-F0F8-46E5-882D-E97F37F138FD}" destId="{07DADBF1-5D8A-47A7-B1B2-7FFDBA46D875}" srcOrd="3" destOrd="0" parTransId="{D1D27EE5-3EF7-41E0-B662-B64CF137AFD0}" sibTransId="{B2B6EA8F-E2BB-4F2D-B32A-A2CECD383CEE}"/>
    <dgm:cxn modelId="{C38E62EE-C9AD-45C6-88D4-728E17F8E3BB}" type="presOf" srcId="{5EA5B082-F45B-4E5C-9C04-004AC5A00D98}" destId="{9114F9DD-0C0D-4159-B2C7-994BBD001642}" srcOrd="1" destOrd="0" presId="urn:microsoft.com/office/officeart/2016/7/layout/RepeatingBendingProcessNew"/>
    <dgm:cxn modelId="{AC51D1F3-8D63-45D8-9F85-1FC4E91188E0}" type="presOf" srcId="{1639D7F4-8B14-41C2-AD12-E7F8EF225FF7}" destId="{4E93CB2C-D538-4183-BAF8-C1E32AE2882A}" srcOrd="0" destOrd="0" presId="urn:microsoft.com/office/officeart/2016/7/layout/RepeatingBendingProcessNew"/>
    <dgm:cxn modelId="{C088BCF8-D37E-4546-A4FA-D68962D2279E}" srcId="{E9A509D1-F0F8-46E5-882D-E97F37F138FD}" destId="{0B7B1DF4-0D20-4C56-98AE-03E65BFC84FD}" srcOrd="1" destOrd="0" parTransId="{AEFFCB8C-2A5B-46DF-8733-0FCF380EF21D}" sibTransId="{5EA5B082-F45B-4E5C-9C04-004AC5A00D98}"/>
    <dgm:cxn modelId="{CC4B4643-1B94-4B34-A4F1-B25C493ED33A}" type="presParOf" srcId="{DD061FF5-EC88-498C-8994-FEA841658E98}" destId="{6643880F-7811-46E4-AB92-C7858F4BF8E7}" srcOrd="0" destOrd="0" presId="urn:microsoft.com/office/officeart/2016/7/layout/RepeatingBendingProcessNew"/>
    <dgm:cxn modelId="{F9A5FD09-1869-4603-9D35-1144028F2038}" type="presParOf" srcId="{DD061FF5-EC88-498C-8994-FEA841658E98}" destId="{A972C50E-107D-45A8-9D97-20CD3D252E8F}" srcOrd="1" destOrd="0" presId="urn:microsoft.com/office/officeart/2016/7/layout/RepeatingBendingProcessNew"/>
    <dgm:cxn modelId="{FBF8F071-81A6-441B-96A8-8B646C50EC1D}" type="presParOf" srcId="{A972C50E-107D-45A8-9D97-20CD3D252E8F}" destId="{3604A753-F69C-4658-84BF-94B15E957C1E}" srcOrd="0" destOrd="0" presId="urn:microsoft.com/office/officeart/2016/7/layout/RepeatingBendingProcessNew"/>
    <dgm:cxn modelId="{66B60DCF-DF70-4E24-9AEA-85B346BE3DD3}" type="presParOf" srcId="{DD061FF5-EC88-498C-8994-FEA841658E98}" destId="{5A2FB52A-8E2B-4D1C-8B34-8C429CF4E7F1}" srcOrd="2" destOrd="0" presId="urn:microsoft.com/office/officeart/2016/7/layout/RepeatingBendingProcessNew"/>
    <dgm:cxn modelId="{B5FC74DF-7DC4-4FCB-845F-FD0D1C03017B}" type="presParOf" srcId="{DD061FF5-EC88-498C-8994-FEA841658E98}" destId="{32EFD764-0C92-4178-BC8D-61DE6F59394C}" srcOrd="3" destOrd="0" presId="urn:microsoft.com/office/officeart/2016/7/layout/RepeatingBendingProcessNew"/>
    <dgm:cxn modelId="{1547ECB6-8500-45F7-B2C3-03C7B9829A2E}" type="presParOf" srcId="{32EFD764-0C92-4178-BC8D-61DE6F59394C}" destId="{9114F9DD-0C0D-4159-B2C7-994BBD001642}" srcOrd="0" destOrd="0" presId="urn:microsoft.com/office/officeart/2016/7/layout/RepeatingBendingProcessNew"/>
    <dgm:cxn modelId="{885E50D7-8DE7-497A-BCB8-35107B0C4943}" type="presParOf" srcId="{DD061FF5-EC88-498C-8994-FEA841658E98}" destId="{DD7DE7AD-2BA6-4013-B8CC-C2EA3F6CE08C}" srcOrd="4" destOrd="0" presId="urn:microsoft.com/office/officeart/2016/7/layout/RepeatingBendingProcessNew"/>
    <dgm:cxn modelId="{CD421483-72BF-40E0-8675-47EB6707C1D1}" type="presParOf" srcId="{DD061FF5-EC88-498C-8994-FEA841658E98}" destId="{4E93CB2C-D538-4183-BAF8-C1E32AE2882A}" srcOrd="5" destOrd="0" presId="urn:microsoft.com/office/officeart/2016/7/layout/RepeatingBendingProcessNew"/>
    <dgm:cxn modelId="{3AD0B52F-9E5E-4790-A780-281037E019FE}" type="presParOf" srcId="{4E93CB2C-D538-4183-BAF8-C1E32AE2882A}" destId="{15235CEC-C400-4CAC-AC5A-BD953652A03D}" srcOrd="0" destOrd="0" presId="urn:microsoft.com/office/officeart/2016/7/layout/RepeatingBendingProcessNew"/>
    <dgm:cxn modelId="{04904E4B-D272-44C0-99A3-6558FEDB3196}" type="presParOf" srcId="{DD061FF5-EC88-498C-8994-FEA841658E98}" destId="{AFC0BCF7-CD11-4C31-83FA-82754BEBAB4C}"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5574D-0A60-4B01-8BBB-63C1EE223ACC}">
      <dsp:nvSpPr>
        <dsp:cNvPr id="0" name=""/>
        <dsp:cNvSpPr/>
      </dsp:nvSpPr>
      <dsp:spPr>
        <a:xfrm>
          <a:off x="0" y="6335"/>
          <a:ext cx="6253721" cy="95340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Create dummy variables for object features</a:t>
          </a:r>
        </a:p>
      </dsp:txBody>
      <dsp:txXfrm>
        <a:off x="46541" y="52876"/>
        <a:ext cx="6160639" cy="860321"/>
      </dsp:txXfrm>
    </dsp:sp>
    <dsp:sp modelId="{555BAADF-5F6F-407B-B4E4-AF22C6828F2A}">
      <dsp:nvSpPr>
        <dsp:cNvPr id="0" name=""/>
        <dsp:cNvSpPr/>
      </dsp:nvSpPr>
      <dsp:spPr>
        <a:xfrm>
          <a:off x="0" y="1028859"/>
          <a:ext cx="6253721" cy="953403"/>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Split data into target feature and predicting features</a:t>
          </a:r>
        </a:p>
      </dsp:txBody>
      <dsp:txXfrm>
        <a:off x="46541" y="1075400"/>
        <a:ext cx="6160639" cy="860321"/>
      </dsp:txXfrm>
    </dsp:sp>
    <dsp:sp modelId="{9C02633C-7F91-4E1D-A15E-5C04805D9E5E}">
      <dsp:nvSpPr>
        <dsp:cNvPr id="0" name=""/>
        <dsp:cNvSpPr/>
      </dsp:nvSpPr>
      <dsp:spPr>
        <a:xfrm>
          <a:off x="0" y="2051383"/>
          <a:ext cx="6253721" cy="953403"/>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Feature Scaling</a:t>
          </a:r>
        </a:p>
      </dsp:txBody>
      <dsp:txXfrm>
        <a:off x="46541" y="2097924"/>
        <a:ext cx="6160639" cy="860321"/>
      </dsp:txXfrm>
    </dsp:sp>
    <dsp:sp modelId="{A468C5FE-A244-47A4-AD24-E275834C2EA4}">
      <dsp:nvSpPr>
        <dsp:cNvPr id="0" name=""/>
        <dsp:cNvSpPr/>
      </dsp:nvSpPr>
      <dsp:spPr>
        <a:xfrm>
          <a:off x="0" y="3073906"/>
          <a:ext cx="6253721" cy="953403"/>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Random over-sampling</a:t>
          </a:r>
        </a:p>
      </dsp:txBody>
      <dsp:txXfrm>
        <a:off x="46541" y="3120447"/>
        <a:ext cx="6160639" cy="860321"/>
      </dsp:txXfrm>
    </dsp:sp>
    <dsp:sp modelId="{F7E8CF91-C130-4BA6-8F48-09AA8241CADB}">
      <dsp:nvSpPr>
        <dsp:cNvPr id="0" name=""/>
        <dsp:cNvSpPr/>
      </dsp:nvSpPr>
      <dsp:spPr>
        <a:xfrm>
          <a:off x="0" y="4096430"/>
          <a:ext cx="6253721" cy="95340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Train – Test – Split</a:t>
          </a:r>
        </a:p>
      </dsp:txBody>
      <dsp:txXfrm>
        <a:off x="46541" y="4142971"/>
        <a:ext cx="6160639" cy="8603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2C50E-107D-45A8-9D97-20CD3D252E8F}">
      <dsp:nvSpPr>
        <dsp:cNvPr id="0" name=""/>
        <dsp:cNvSpPr/>
      </dsp:nvSpPr>
      <dsp:spPr>
        <a:xfrm>
          <a:off x="2802695" y="1319044"/>
          <a:ext cx="614131" cy="91440"/>
        </a:xfrm>
        <a:custGeom>
          <a:avLst/>
          <a:gdLst/>
          <a:ahLst/>
          <a:cxnLst/>
          <a:rect l="0" t="0" r="0" b="0"/>
          <a:pathLst>
            <a:path>
              <a:moveTo>
                <a:pt x="0" y="45720"/>
              </a:moveTo>
              <a:lnTo>
                <a:pt x="614131"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3642" y="1361540"/>
        <a:ext cx="32236" cy="6447"/>
      </dsp:txXfrm>
    </dsp:sp>
    <dsp:sp modelId="{6643880F-7811-46E4-AB92-C7858F4BF8E7}">
      <dsp:nvSpPr>
        <dsp:cNvPr id="0" name=""/>
        <dsp:cNvSpPr/>
      </dsp:nvSpPr>
      <dsp:spPr>
        <a:xfrm>
          <a:off x="1313" y="523809"/>
          <a:ext cx="2803182" cy="168190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358" tIns="144182" rIns="137358" bIns="144182" numCol="1" spcCol="1270" anchor="ctr" anchorCtr="0">
          <a:noAutofit/>
        </a:bodyPr>
        <a:lstStyle/>
        <a:p>
          <a:pPr marL="0" lvl="0" indent="0" algn="ctr" defTabSz="711200">
            <a:lnSpc>
              <a:spcPct val="90000"/>
            </a:lnSpc>
            <a:spcBef>
              <a:spcPct val="0"/>
            </a:spcBef>
            <a:spcAft>
              <a:spcPct val="35000"/>
            </a:spcAft>
            <a:buNone/>
          </a:pPr>
          <a:r>
            <a:rPr lang="en-US" sz="1600" kern="1200"/>
            <a:t>Recommend use Random Forest Classifier to predict customer churn</a:t>
          </a:r>
        </a:p>
      </dsp:txBody>
      <dsp:txXfrm>
        <a:off x="1313" y="523809"/>
        <a:ext cx="2803182" cy="1681909"/>
      </dsp:txXfrm>
    </dsp:sp>
    <dsp:sp modelId="{32EFD764-0C92-4178-BC8D-61DE6F59394C}">
      <dsp:nvSpPr>
        <dsp:cNvPr id="0" name=""/>
        <dsp:cNvSpPr/>
      </dsp:nvSpPr>
      <dsp:spPr>
        <a:xfrm>
          <a:off x="1402904" y="2203919"/>
          <a:ext cx="3447913" cy="614131"/>
        </a:xfrm>
        <a:custGeom>
          <a:avLst/>
          <a:gdLst/>
          <a:ahLst/>
          <a:cxnLst/>
          <a:rect l="0" t="0" r="0" b="0"/>
          <a:pathLst>
            <a:path>
              <a:moveTo>
                <a:pt x="3447913" y="0"/>
              </a:moveTo>
              <a:lnTo>
                <a:pt x="3447913" y="324165"/>
              </a:lnTo>
              <a:lnTo>
                <a:pt x="0" y="324165"/>
              </a:lnTo>
              <a:lnTo>
                <a:pt x="0" y="614131"/>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9169" y="2507761"/>
        <a:ext cx="175383" cy="6447"/>
      </dsp:txXfrm>
    </dsp:sp>
    <dsp:sp modelId="{5A2FB52A-8E2B-4D1C-8B34-8C429CF4E7F1}">
      <dsp:nvSpPr>
        <dsp:cNvPr id="0" name=""/>
        <dsp:cNvSpPr/>
      </dsp:nvSpPr>
      <dsp:spPr>
        <a:xfrm>
          <a:off x="3449226" y="523809"/>
          <a:ext cx="2803182" cy="1681909"/>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358" tIns="144182" rIns="137358" bIns="144182" numCol="1" spcCol="1270" anchor="ctr" anchorCtr="0">
          <a:noAutofit/>
        </a:bodyPr>
        <a:lstStyle/>
        <a:p>
          <a:pPr marL="0" lvl="0" indent="0" algn="ctr" defTabSz="711200">
            <a:lnSpc>
              <a:spcPct val="90000"/>
            </a:lnSpc>
            <a:spcBef>
              <a:spcPct val="0"/>
            </a:spcBef>
            <a:spcAft>
              <a:spcPct val="35000"/>
            </a:spcAft>
            <a:buNone/>
          </a:pPr>
          <a:r>
            <a:rPr lang="en-US" sz="1600" kern="1200"/>
            <a:t>Pay attention to customer who are non-sensor, without dependents has  Fiber Optic service and payment method is electronic check. They have the highest chance to churn</a:t>
          </a:r>
        </a:p>
      </dsp:txBody>
      <dsp:txXfrm>
        <a:off x="3449226" y="523809"/>
        <a:ext cx="2803182" cy="1681909"/>
      </dsp:txXfrm>
    </dsp:sp>
    <dsp:sp modelId="{4E93CB2C-D538-4183-BAF8-C1E32AE2882A}">
      <dsp:nvSpPr>
        <dsp:cNvPr id="0" name=""/>
        <dsp:cNvSpPr/>
      </dsp:nvSpPr>
      <dsp:spPr>
        <a:xfrm>
          <a:off x="2802695" y="3645685"/>
          <a:ext cx="614131" cy="91440"/>
        </a:xfrm>
        <a:custGeom>
          <a:avLst/>
          <a:gdLst/>
          <a:ahLst/>
          <a:cxnLst/>
          <a:rect l="0" t="0" r="0" b="0"/>
          <a:pathLst>
            <a:path>
              <a:moveTo>
                <a:pt x="0" y="45720"/>
              </a:moveTo>
              <a:lnTo>
                <a:pt x="614131"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3642" y="3688181"/>
        <a:ext cx="32236" cy="6447"/>
      </dsp:txXfrm>
    </dsp:sp>
    <dsp:sp modelId="{DD7DE7AD-2BA6-4013-B8CC-C2EA3F6CE08C}">
      <dsp:nvSpPr>
        <dsp:cNvPr id="0" name=""/>
        <dsp:cNvSpPr/>
      </dsp:nvSpPr>
      <dsp:spPr>
        <a:xfrm>
          <a:off x="1313" y="2850450"/>
          <a:ext cx="2803182" cy="1681909"/>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358" tIns="144182" rIns="137358" bIns="144182" numCol="1" spcCol="1270" anchor="ctr" anchorCtr="0">
          <a:noAutofit/>
        </a:bodyPr>
        <a:lstStyle/>
        <a:p>
          <a:pPr marL="0" lvl="0" indent="0" algn="ctr" defTabSz="711200">
            <a:lnSpc>
              <a:spcPct val="90000"/>
            </a:lnSpc>
            <a:spcBef>
              <a:spcPct val="0"/>
            </a:spcBef>
            <a:spcAft>
              <a:spcPct val="35000"/>
            </a:spcAft>
            <a:buNone/>
          </a:pPr>
          <a:r>
            <a:rPr lang="en-US" sz="1600" kern="1200"/>
            <a:t>For future work, I would like to collect more information from the customers</a:t>
          </a:r>
        </a:p>
      </dsp:txBody>
      <dsp:txXfrm>
        <a:off x="1313" y="2850450"/>
        <a:ext cx="2803182" cy="1681909"/>
      </dsp:txXfrm>
    </dsp:sp>
    <dsp:sp modelId="{AFC0BCF7-CD11-4C31-83FA-82754BEBAB4C}">
      <dsp:nvSpPr>
        <dsp:cNvPr id="0" name=""/>
        <dsp:cNvSpPr/>
      </dsp:nvSpPr>
      <dsp:spPr>
        <a:xfrm>
          <a:off x="3449226" y="2850450"/>
          <a:ext cx="2803182" cy="1681909"/>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358" tIns="144182" rIns="137358" bIns="144182" numCol="1" spcCol="1270" anchor="ctr" anchorCtr="0">
          <a:noAutofit/>
        </a:bodyPr>
        <a:lstStyle/>
        <a:p>
          <a:pPr marL="0" lvl="0" indent="0" algn="ctr" defTabSz="711200">
            <a:lnSpc>
              <a:spcPct val="90000"/>
            </a:lnSpc>
            <a:spcBef>
              <a:spcPct val="0"/>
            </a:spcBef>
            <a:spcAft>
              <a:spcPct val="35000"/>
            </a:spcAft>
            <a:buNone/>
          </a:pPr>
          <a:r>
            <a:rPr lang="en-US" sz="1600" kern="1200"/>
            <a:t>Add question to website to ask the churn customer the reason they leave</a:t>
          </a:r>
        </a:p>
      </dsp:txBody>
      <dsp:txXfrm>
        <a:off x="3449226" y="2850450"/>
        <a:ext cx="2803182" cy="16819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CBD3BD-E89B-4819-8927-3E541C2EE489}" type="datetimeFigureOut">
              <a:rPr lang="en-US" smtClean="0"/>
              <a:t>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6BD510-B987-4390-B8B6-9A5AB7755233}" type="slidenum">
              <a:rPr lang="en-US" smtClean="0"/>
              <a:t>‹#›</a:t>
            </a:fld>
            <a:endParaRPr lang="en-US"/>
          </a:p>
        </p:txBody>
      </p:sp>
    </p:spTree>
    <p:extLst>
      <p:ext uri="{BB962C8B-B14F-4D97-AF65-F5344CB8AC3E}">
        <p14:creationId xmlns:p14="http://schemas.microsoft.com/office/powerpoint/2010/main" val="364743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6BD510-B987-4390-B8B6-9A5AB7755233}" type="slidenum">
              <a:rPr lang="en-US" smtClean="0"/>
              <a:t>5</a:t>
            </a:fld>
            <a:endParaRPr lang="en-US"/>
          </a:p>
        </p:txBody>
      </p:sp>
    </p:spTree>
    <p:extLst>
      <p:ext uri="{BB962C8B-B14F-4D97-AF65-F5344CB8AC3E}">
        <p14:creationId xmlns:p14="http://schemas.microsoft.com/office/powerpoint/2010/main" val="1246894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Regression and KNN did not charge</a:t>
            </a:r>
          </a:p>
          <a:p>
            <a:r>
              <a:rPr lang="en-US" dirty="0"/>
              <a:t>RFC everything increase</a:t>
            </a:r>
          </a:p>
          <a:p>
            <a:r>
              <a:rPr lang="en-US" dirty="0"/>
              <a:t>XGBoost got a little worse</a:t>
            </a:r>
          </a:p>
        </p:txBody>
      </p:sp>
      <p:sp>
        <p:nvSpPr>
          <p:cNvPr id="4" name="Slide Number Placeholder 3"/>
          <p:cNvSpPr>
            <a:spLocks noGrp="1"/>
          </p:cNvSpPr>
          <p:nvPr>
            <p:ph type="sldNum" sz="quarter" idx="5"/>
          </p:nvPr>
        </p:nvSpPr>
        <p:spPr/>
        <p:txBody>
          <a:bodyPr/>
          <a:lstStyle/>
          <a:p>
            <a:fld id="{396BD510-B987-4390-B8B6-9A5AB7755233}" type="slidenum">
              <a:rPr lang="en-US" smtClean="0"/>
              <a:t>18</a:t>
            </a:fld>
            <a:endParaRPr lang="en-US"/>
          </a:p>
        </p:txBody>
      </p:sp>
    </p:spTree>
    <p:extLst>
      <p:ext uri="{BB962C8B-B14F-4D97-AF65-F5344CB8AC3E}">
        <p14:creationId xmlns:p14="http://schemas.microsoft.com/office/powerpoint/2010/main" val="336291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Tenure: Customers who churn have the highest probability of occurring before 20 months of tenure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Monthly Charges: Generally speaking, Likelihood of a customer churning increases as charges increase, and customers have the highest probability of churning when their monthly charges exceed 60 dollars. Customers who do not churn are most likely to have bills around 20 dollars, followed by just over 80 dollars.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Total Charges: Distributions mostly too general for impact of feature (Monthly is most likely more important)</a:t>
            </a:r>
          </a:p>
          <a:p>
            <a:endParaRPr lang="en-US" dirty="0"/>
          </a:p>
        </p:txBody>
      </p:sp>
      <p:sp>
        <p:nvSpPr>
          <p:cNvPr id="4" name="Slide Number Placeholder 3"/>
          <p:cNvSpPr>
            <a:spLocks noGrp="1"/>
          </p:cNvSpPr>
          <p:nvPr>
            <p:ph type="sldNum" sz="quarter" idx="5"/>
          </p:nvPr>
        </p:nvSpPr>
        <p:spPr/>
        <p:txBody>
          <a:bodyPr/>
          <a:lstStyle/>
          <a:p>
            <a:fld id="{396BD510-B987-4390-B8B6-9A5AB7755233}" type="slidenum">
              <a:rPr lang="en-US" smtClean="0"/>
              <a:t>7</a:t>
            </a:fld>
            <a:endParaRPr lang="en-US"/>
          </a:p>
        </p:txBody>
      </p:sp>
    </p:spTree>
    <p:extLst>
      <p:ext uri="{BB962C8B-B14F-4D97-AF65-F5344CB8AC3E}">
        <p14:creationId xmlns:p14="http://schemas.microsoft.com/office/powerpoint/2010/main" val="454782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Our dataset has significantly fewer senior citizens than non-senior citizens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Overall, more non-senior citizens will churn than senior citizen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A higher proportion of senior citizens will churn than non-senior citizens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Senior citizens and non-senior citizens both begin to churn once the monthly charges rise above $60</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Non-senior citizens are most likely to have monthly charges around 20 dollars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Non-senior citizens will churn are slightly more likely to churn at monthly charges lower than $60 than senior-citizens</a:t>
            </a:r>
          </a:p>
          <a:p>
            <a:endParaRPr lang="en-US" dirty="0"/>
          </a:p>
        </p:txBody>
      </p:sp>
      <p:sp>
        <p:nvSpPr>
          <p:cNvPr id="4" name="Slide Number Placeholder 3"/>
          <p:cNvSpPr>
            <a:spLocks noGrp="1"/>
          </p:cNvSpPr>
          <p:nvPr>
            <p:ph type="sldNum" sz="quarter" idx="5"/>
          </p:nvPr>
        </p:nvSpPr>
        <p:spPr/>
        <p:txBody>
          <a:bodyPr/>
          <a:lstStyle/>
          <a:p>
            <a:fld id="{396BD510-B987-4390-B8B6-9A5AB7755233}" type="slidenum">
              <a:rPr lang="en-US" smtClean="0"/>
              <a:t>8</a:t>
            </a:fld>
            <a:endParaRPr lang="en-US"/>
          </a:p>
        </p:txBody>
      </p:sp>
    </p:spTree>
    <p:extLst>
      <p:ext uri="{BB962C8B-B14F-4D97-AF65-F5344CB8AC3E}">
        <p14:creationId xmlns:p14="http://schemas.microsoft.com/office/powerpoint/2010/main" val="2058795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Overall, those without partners are more likely to churn than those with partners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Customers without dependents are more likely to churn than those with dependents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Monthly charges among those who churn and don’t churn are pretty similar for both partner values and both dependent values</a:t>
            </a:r>
            <a:endParaRPr lang="en-US" dirty="0"/>
          </a:p>
        </p:txBody>
      </p:sp>
      <p:sp>
        <p:nvSpPr>
          <p:cNvPr id="4" name="Slide Number Placeholder 3"/>
          <p:cNvSpPr>
            <a:spLocks noGrp="1"/>
          </p:cNvSpPr>
          <p:nvPr>
            <p:ph type="sldNum" sz="quarter" idx="5"/>
          </p:nvPr>
        </p:nvSpPr>
        <p:spPr/>
        <p:txBody>
          <a:bodyPr/>
          <a:lstStyle/>
          <a:p>
            <a:fld id="{396BD510-B987-4390-B8B6-9A5AB7755233}" type="slidenum">
              <a:rPr lang="en-US" smtClean="0"/>
              <a:t>9</a:t>
            </a:fld>
            <a:endParaRPr lang="en-US"/>
          </a:p>
        </p:txBody>
      </p:sp>
    </p:spTree>
    <p:extLst>
      <p:ext uri="{BB962C8B-B14F-4D97-AF65-F5344CB8AC3E}">
        <p14:creationId xmlns:p14="http://schemas.microsoft.com/office/powerpoint/2010/main" val="969269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Significantly more customers with only phone service will not churn than those other customers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People with only phone service churn about 25% of the time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Customers with phone services only pay a higher average monthly charge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Customers with multiple lines churn at approximately the same rate as those with a singular line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Customers with multiple lines more frequently pay a higher monthly charge than those with singular phone lines</a:t>
            </a:r>
          </a:p>
          <a:p>
            <a:endParaRPr lang="en-US" dirty="0"/>
          </a:p>
        </p:txBody>
      </p:sp>
      <p:sp>
        <p:nvSpPr>
          <p:cNvPr id="4" name="Slide Number Placeholder 3"/>
          <p:cNvSpPr>
            <a:spLocks noGrp="1"/>
          </p:cNvSpPr>
          <p:nvPr>
            <p:ph type="sldNum" sz="quarter" idx="5"/>
          </p:nvPr>
        </p:nvSpPr>
        <p:spPr/>
        <p:txBody>
          <a:bodyPr/>
          <a:lstStyle/>
          <a:p>
            <a:fld id="{396BD510-B987-4390-B8B6-9A5AB7755233}" type="slidenum">
              <a:rPr lang="en-US" smtClean="0"/>
              <a:t>10</a:t>
            </a:fld>
            <a:endParaRPr lang="en-US"/>
          </a:p>
        </p:txBody>
      </p:sp>
    </p:spTree>
    <p:extLst>
      <p:ext uri="{BB962C8B-B14F-4D97-AF65-F5344CB8AC3E}">
        <p14:creationId xmlns:p14="http://schemas.microsoft.com/office/powerpoint/2010/main" val="1474809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Fiber Optic is the most popular internet option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Fiber optic Internet Customers churn at significantly proportions than DSL or No Internet customers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Fiber Optic is a significantly more expensive service, and customers churn slightly more than not when they have this service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Customer with DSL are most likely to churn when their monthly charges are between $40 and $60.</a:t>
            </a:r>
          </a:p>
          <a:p>
            <a:endParaRPr lang="en-US" dirty="0"/>
          </a:p>
        </p:txBody>
      </p:sp>
      <p:sp>
        <p:nvSpPr>
          <p:cNvPr id="4" name="Slide Number Placeholder 3"/>
          <p:cNvSpPr>
            <a:spLocks noGrp="1"/>
          </p:cNvSpPr>
          <p:nvPr>
            <p:ph type="sldNum" sz="quarter" idx="5"/>
          </p:nvPr>
        </p:nvSpPr>
        <p:spPr/>
        <p:txBody>
          <a:bodyPr/>
          <a:lstStyle/>
          <a:p>
            <a:fld id="{396BD510-B987-4390-B8B6-9A5AB7755233}" type="slidenum">
              <a:rPr lang="en-US" smtClean="0"/>
              <a:t>11</a:t>
            </a:fld>
            <a:endParaRPr lang="en-US"/>
          </a:p>
        </p:txBody>
      </p:sp>
    </p:spTree>
    <p:extLst>
      <p:ext uri="{BB962C8B-B14F-4D97-AF65-F5344CB8AC3E}">
        <p14:creationId xmlns:p14="http://schemas.microsoft.com/office/powerpoint/2010/main" val="2824289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Customers with TV streaming and/or Movie Streaming services churn more than all other add-on services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Churn for customer in most categories will peak around a monthly charge of $100</a:t>
            </a:r>
          </a:p>
          <a:p>
            <a:pPr marL="0" marR="0">
              <a:lnSpc>
                <a:spcPct val="107000"/>
              </a:lnSpc>
              <a:spcBef>
                <a:spcPts val="0"/>
              </a:spcBef>
              <a:spcAft>
                <a:spcPts val="800"/>
              </a:spcAft>
            </a:pPr>
            <a:r>
              <a:rPr lang="en-US" sz="1800" b="1" dirty="0">
                <a:effectLst/>
                <a:latin typeface="Calibri" panose="020F0502020204030204" pitchFamily="34" charset="0"/>
                <a:ea typeface="DengXian" panose="02010600030101010101" pitchFamily="2" charset="-122"/>
                <a:cs typeface="Times New Roman" panose="02020603050405020304" pitchFamily="18" charset="0"/>
              </a:rPr>
              <a:t>Contracts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More than half of customers use a monthly payment option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Significantly more customers churn on monthly plans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The longer the plan, the lower the churn rate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Monthly charges are generally higher the longer the contract is</a:t>
            </a:r>
          </a:p>
          <a:p>
            <a:endParaRPr lang="en-US" dirty="0"/>
          </a:p>
        </p:txBody>
      </p:sp>
      <p:sp>
        <p:nvSpPr>
          <p:cNvPr id="4" name="Slide Number Placeholder 3"/>
          <p:cNvSpPr>
            <a:spLocks noGrp="1"/>
          </p:cNvSpPr>
          <p:nvPr>
            <p:ph type="sldNum" sz="quarter" idx="5"/>
          </p:nvPr>
        </p:nvSpPr>
        <p:spPr/>
        <p:txBody>
          <a:bodyPr/>
          <a:lstStyle/>
          <a:p>
            <a:fld id="{396BD510-B987-4390-B8B6-9A5AB7755233}" type="slidenum">
              <a:rPr lang="en-US" smtClean="0"/>
              <a:t>12</a:t>
            </a:fld>
            <a:endParaRPr lang="en-US"/>
          </a:p>
        </p:txBody>
      </p:sp>
    </p:spTree>
    <p:extLst>
      <p:ext uri="{BB962C8B-B14F-4D97-AF65-F5344CB8AC3E}">
        <p14:creationId xmlns:p14="http://schemas.microsoft.com/office/powerpoint/2010/main" val="580171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Customers with non-paperless billing churn almost 15% more than paperless customers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Paperless customers churn at similar rates as non-paperless customers when the monthly price is below 60 dollars, once above 60 more paperless customers churn than non-paperless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Customers who pay with e-check churn more than 10% customers with all other payments methods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Customers who pay by credit have consistent churn rates regardless of monthly charge, whereas customers paying by bank transfer, e-check, or mailed check all see an up tick in churn once monthly charges rise above 60.</a:t>
            </a:r>
          </a:p>
          <a:p>
            <a:endParaRPr lang="en-US" dirty="0"/>
          </a:p>
        </p:txBody>
      </p:sp>
      <p:sp>
        <p:nvSpPr>
          <p:cNvPr id="4" name="Slide Number Placeholder 3"/>
          <p:cNvSpPr>
            <a:spLocks noGrp="1"/>
          </p:cNvSpPr>
          <p:nvPr>
            <p:ph type="sldNum" sz="quarter" idx="5"/>
          </p:nvPr>
        </p:nvSpPr>
        <p:spPr/>
        <p:txBody>
          <a:bodyPr/>
          <a:lstStyle/>
          <a:p>
            <a:fld id="{396BD510-B987-4390-B8B6-9A5AB7755233}" type="slidenum">
              <a:rPr lang="en-US" smtClean="0"/>
              <a:t>13</a:t>
            </a:fld>
            <a:endParaRPr lang="en-US"/>
          </a:p>
        </p:txBody>
      </p:sp>
    </p:spTree>
    <p:extLst>
      <p:ext uri="{BB962C8B-B14F-4D97-AF65-F5344CB8AC3E}">
        <p14:creationId xmlns:p14="http://schemas.microsoft.com/office/powerpoint/2010/main" val="3579454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there is no signal features has very strong correlation with customer churn. The features that have the highest correlation are Tenure, -0.35, internet service fiber optic .31 and payment method, 0.3.</a:t>
            </a:r>
          </a:p>
          <a:p>
            <a:endParaRPr lang="en-US" dirty="0"/>
          </a:p>
        </p:txBody>
      </p:sp>
      <p:sp>
        <p:nvSpPr>
          <p:cNvPr id="4" name="Slide Number Placeholder 3"/>
          <p:cNvSpPr>
            <a:spLocks noGrp="1"/>
          </p:cNvSpPr>
          <p:nvPr>
            <p:ph type="sldNum" sz="quarter" idx="5"/>
          </p:nvPr>
        </p:nvSpPr>
        <p:spPr/>
        <p:txBody>
          <a:bodyPr/>
          <a:lstStyle/>
          <a:p>
            <a:fld id="{396BD510-B987-4390-B8B6-9A5AB7755233}" type="slidenum">
              <a:rPr lang="en-US" smtClean="0"/>
              <a:t>14</a:t>
            </a:fld>
            <a:endParaRPr lang="en-US"/>
          </a:p>
        </p:txBody>
      </p:sp>
    </p:spTree>
    <p:extLst>
      <p:ext uri="{BB962C8B-B14F-4D97-AF65-F5344CB8AC3E}">
        <p14:creationId xmlns:p14="http://schemas.microsoft.com/office/powerpoint/2010/main" val="1966446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23D85-0A21-41FA-B9A9-BD000E03FD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967F8A-925E-4E21-AEC9-BC6CDDE1CC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96FE6E-3B5A-4B30-AD02-318E586AB1BE}"/>
              </a:ext>
            </a:extLst>
          </p:cNvPr>
          <p:cNvSpPr>
            <a:spLocks noGrp="1"/>
          </p:cNvSpPr>
          <p:nvPr>
            <p:ph type="dt" sz="half" idx="10"/>
          </p:nvPr>
        </p:nvSpPr>
        <p:spPr/>
        <p:txBody>
          <a:bodyPr/>
          <a:lstStyle/>
          <a:p>
            <a:fld id="{D7D04B12-AD97-4E99-ABEC-DF5AF2E08302}" type="datetimeFigureOut">
              <a:rPr lang="en-US" smtClean="0"/>
              <a:t>1/1/2022</a:t>
            </a:fld>
            <a:endParaRPr lang="en-US"/>
          </a:p>
        </p:txBody>
      </p:sp>
      <p:sp>
        <p:nvSpPr>
          <p:cNvPr id="5" name="Footer Placeholder 4">
            <a:extLst>
              <a:ext uri="{FF2B5EF4-FFF2-40B4-BE49-F238E27FC236}">
                <a16:creationId xmlns:a16="http://schemas.microsoft.com/office/drawing/2014/main" id="{66243C5F-8C7E-429A-8EFB-3828883B2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8BBFA-8428-44B5-88FC-86207B20AA5A}"/>
              </a:ext>
            </a:extLst>
          </p:cNvPr>
          <p:cNvSpPr>
            <a:spLocks noGrp="1"/>
          </p:cNvSpPr>
          <p:nvPr>
            <p:ph type="sldNum" sz="quarter" idx="12"/>
          </p:nvPr>
        </p:nvSpPr>
        <p:spPr/>
        <p:txBody>
          <a:bodyPr/>
          <a:lstStyle/>
          <a:p>
            <a:fld id="{6D7B84CC-7669-4F84-BCB7-D60236968474}" type="slidenum">
              <a:rPr lang="en-US" smtClean="0"/>
              <a:t>‹#›</a:t>
            </a:fld>
            <a:endParaRPr lang="en-US"/>
          </a:p>
        </p:txBody>
      </p:sp>
    </p:spTree>
    <p:extLst>
      <p:ext uri="{BB962C8B-B14F-4D97-AF65-F5344CB8AC3E}">
        <p14:creationId xmlns:p14="http://schemas.microsoft.com/office/powerpoint/2010/main" val="3113748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550B-1BCE-432B-80CB-5FCA543871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9CE156-0711-4BB5-9531-0BD75F46C5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4170E-2D46-464E-B569-A04B66F70087}"/>
              </a:ext>
            </a:extLst>
          </p:cNvPr>
          <p:cNvSpPr>
            <a:spLocks noGrp="1"/>
          </p:cNvSpPr>
          <p:nvPr>
            <p:ph type="dt" sz="half" idx="10"/>
          </p:nvPr>
        </p:nvSpPr>
        <p:spPr/>
        <p:txBody>
          <a:bodyPr/>
          <a:lstStyle/>
          <a:p>
            <a:fld id="{D7D04B12-AD97-4E99-ABEC-DF5AF2E08302}" type="datetimeFigureOut">
              <a:rPr lang="en-US" smtClean="0"/>
              <a:t>1/1/2022</a:t>
            </a:fld>
            <a:endParaRPr lang="en-US"/>
          </a:p>
        </p:txBody>
      </p:sp>
      <p:sp>
        <p:nvSpPr>
          <p:cNvPr id="5" name="Footer Placeholder 4">
            <a:extLst>
              <a:ext uri="{FF2B5EF4-FFF2-40B4-BE49-F238E27FC236}">
                <a16:creationId xmlns:a16="http://schemas.microsoft.com/office/drawing/2014/main" id="{398108E7-146C-4877-B313-8C85D8007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243DB-A625-48DA-AE97-07AC239A603C}"/>
              </a:ext>
            </a:extLst>
          </p:cNvPr>
          <p:cNvSpPr>
            <a:spLocks noGrp="1"/>
          </p:cNvSpPr>
          <p:nvPr>
            <p:ph type="sldNum" sz="quarter" idx="12"/>
          </p:nvPr>
        </p:nvSpPr>
        <p:spPr/>
        <p:txBody>
          <a:bodyPr/>
          <a:lstStyle/>
          <a:p>
            <a:fld id="{6D7B84CC-7669-4F84-BCB7-D60236968474}" type="slidenum">
              <a:rPr lang="en-US" smtClean="0"/>
              <a:t>‹#›</a:t>
            </a:fld>
            <a:endParaRPr lang="en-US"/>
          </a:p>
        </p:txBody>
      </p:sp>
    </p:spTree>
    <p:extLst>
      <p:ext uri="{BB962C8B-B14F-4D97-AF65-F5344CB8AC3E}">
        <p14:creationId xmlns:p14="http://schemas.microsoft.com/office/powerpoint/2010/main" val="900400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1FEF6E-A758-48CA-828D-A3825E4762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4775F5-7A5C-4596-B2F3-FF66E799FA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61B77D-CC27-4B03-B266-21C2F513F6F4}"/>
              </a:ext>
            </a:extLst>
          </p:cNvPr>
          <p:cNvSpPr>
            <a:spLocks noGrp="1"/>
          </p:cNvSpPr>
          <p:nvPr>
            <p:ph type="dt" sz="half" idx="10"/>
          </p:nvPr>
        </p:nvSpPr>
        <p:spPr/>
        <p:txBody>
          <a:bodyPr/>
          <a:lstStyle/>
          <a:p>
            <a:fld id="{D7D04B12-AD97-4E99-ABEC-DF5AF2E08302}" type="datetimeFigureOut">
              <a:rPr lang="en-US" smtClean="0"/>
              <a:t>1/1/2022</a:t>
            </a:fld>
            <a:endParaRPr lang="en-US"/>
          </a:p>
        </p:txBody>
      </p:sp>
      <p:sp>
        <p:nvSpPr>
          <p:cNvPr id="5" name="Footer Placeholder 4">
            <a:extLst>
              <a:ext uri="{FF2B5EF4-FFF2-40B4-BE49-F238E27FC236}">
                <a16:creationId xmlns:a16="http://schemas.microsoft.com/office/drawing/2014/main" id="{A8899CF6-1725-47FE-B80F-40AEFA41D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98227-C82B-480D-9D6E-38A5BE1815BD}"/>
              </a:ext>
            </a:extLst>
          </p:cNvPr>
          <p:cNvSpPr>
            <a:spLocks noGrp="1"/>
          </p:cNvSpPr>
          <p:nvPr>
            <p:ph type="sldNum" sz="quarter" idx="12"/>
          </p:nvPr>
        </p:nvSpPr>
        <p:spPr/>
        <p:txBody>
          <a:bodyPr/>
          <a:lstStyle/>
          <a:p>
            <a:fld id="{6D7B84CC-7669-4F84-BCB7-D60236968474}" type="slidenum">
              <a:rPr lang="en-US" smtClean="0"/>
              <a:t>‹#›</a:t>
            </a:fld>
            <a:endParaRPr lang="en-US"/>
          </a:p>
        </p:txBody>
      </p:sp>
    </p:spTree>
    <p:extLst>
      <p:ext uri="{BB962C8B-B14F-4D97-AF65-F5344CB8AC3E}">
        <p14:creationId xmlns:p14="http://schemas.microsoft.com/office/powerpoint/2010/main" val="812986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B7C2-631B-4E06-B4F6-F137E68909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809557-6969-4016-9FF0-EE4EB61A55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4F4248-EE29-40F3-B141-C8BFB0083FC4}"/>
              </a:ext>
            </a:extLst>
          </p:cNvPr>
          <p:cNvSpPr>
            <a:spLocks noGrp="1"/>
          </p:cNvSpPr>
          <p:nvPr>
            <p:ph type="dt" sz="half" idx="10"/>
          </p:nvPr>
        </p:nvSpPr>
        <p:spPr/>
        <p:txBody>
          <a:bodyPr/>
          <a:lstStyle/>
          <a:p>
            <a:fld id="{D7D04B12-AD97-4E99-ABEC-DF5AF2E08302}" type="datetimeFigureOut">
              <a:rPr lang="en-US" smtClean="0"/>
              <a:t>1/1/2022</a:t>
            </a:fld>
            <a:endParaRPr lang="en-US"/>
          </a:p>
        </p:txBody>
      </p:sp>
      <p:sp>
        <p:nvSpPr>
          <p:cNvPr id="5" name="Footer Placeholder 4">
            <a:extLst>
              <a:ext uri="{FF2B5EF4-FFF2-40B4-BE49-F238E27FC236}">
                <a16:creationId xmlns:a16="http://schemas.microsoft.com/office/drawing/2014/main" id="{22E444AD-60C6-4257-B1E2-65B2E1555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3DA64-5768-45DF-A951-73BFA6F76132}"/>
              </a:ext>
            </a:extLst>
          </p:cNvPr>
          <p:cNvSpPr>
            <a:spLocks noGrp="1"/>
          </p:cNvSpPr>
          <p:nvPr>
            <p:ph type="sldNum" sz="quarter" idx="12"/>
          </p:nvPr>
        </p:nvSpPr>
        <p:spPr/>
        <p:txBody>
          <a:bodyPr/>
          <a:lstStyle/>
          <a:p>
            <a:fld id="{6D7B84CC-7669-4F84-BCB7-D60236968474}" type="slidenum">
              <a:rPr lang="en-US" smtClean="0"/>
              <a:t>‹#›</a:t>
            </a:fld>
            <a:endParaRPr lang="en-US"/>
          </a:p>
        </p:txBody>
      </p:sp>
    </p:spTree>
    <p:extLst>
      <p:ext uri="{BB962C8B-B14F-4D97-AF65-F5344CB8AC3E}">
        <p14:creationId xmlns:p14="http://schemas.microsoft.com/office/powerpoint/2010/main" val="26247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8750-479F-4A0F-8C99-C065296E37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566215-DF96-4CC4-9A4E-6ECB7FD792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AE740C-6ECB-4FC7-8D7F-708B948C441F}"/>
              </a:ext>
            </a:extLst>
          </p:cNvPr>
          <p:cNvSpPr>
            <a:spLocks noGrp="1"/>
          </p:cNvSpPr>
          <p:nvPr>
            <p:ph type="dt" sz="half" idx="10"/>
          </p:nvPr>
        </p:nvSpPr>
        <p:spPr/>
        <p:txBody>
          <a:bodyPr/>
          <a:lstStyle/>
          <a:p>
            <a:fld id="{D7D04B12-AD97-4E99-ABEC-DF5AF2E08302}" type="datetimeFigureOut">
              <a:rPr lang="en-US" smtClean="0"/>
              <a:t>1/1/2022</a:t>
            </a:fld>
            <a:endParaRPr lang="en-US"/>
          </a:p>
        </p:txBody>
      </p:sp>
      <p:sp>
        <p:nvSpPr>
          <p:cNvPr id="5" name="Footer Placeholder 4">
            <a:extLst>
              <a:ext uri="{FF2B5EF4-FFF2-40B4-BE49-F238E27FC236}">
                <a16:creationId xmlns:a16="http://schemas.microsoft.com/office/drawing/2014/main" id="{456C654A-DEC9-40AC-A18B-8BF968D70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57020-5EEE-4BBF-AE59-E01626D0D7CB}"/>
              </a:ext>
            </a:extLst>
          </p:cNvPr>
          <p:cNvSpPr>
            <a:spLocks noGrp="1"/>
          </p:cNvSpPr>
          <p:nvPr>
            <p:ph type="sldNum" sz="quarter" idx="12"/>
          </p:nvPr>
        </p:nvSpPr>
        <p:spPr/>
        <p:txBody>
          <a:bodyPr/>
          <a:lstStyle/>
          <a:p>
            <a:fld id="{6D7B84CC-7669-4F84-BCB7-D60236968474}" type="slidenum">
              <a:rPr lang="en-US" smtClean="0"/>
              <a:t>‹#›</a:t>
            </a:fld>
            <a:endParaRPr lang="en-US"/>
          </a:p>
        </p:txBody>
      </p:sp>
    </p:spTree>
    <p:extLst>
      <p:ext uri="{BB962C8B-B14F-4D97-AF65-F5344CB8AC3E}">
        <p14:creationId xmlns:p14="http://schemas.microsoft.com/office/powerpoint/2010/main" val="320459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743F8-8DAC-4FB5-B2BF-452A4AE8E0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D58664-9463-4DB8-B263-D69B1866E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214A09-F1C7-4D2E-AAE1-AD441C7E0C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774A28-B965-4C35-A672-9E82023F61A4}"/>
              </a:ext>
            </a:extLst>
          </p:cNvPr>
          <p:cNvSpPr>
            <a:spLocks noGrp="1"/>
          </p:cNvSpPr>
          <p:nvPr>
            <p:ph type="dt" sz="half" idx="10"/>
          </p:nvPr>
        </p:nvSpPr>
        <p:spPr/>
        <p:txBody>
          <a:bodyPr/>
          <a:lstStyle/>
          <a:p>
            <a:fld id="{D7D04B12-AD97-4E99-ABEC-DF5AF2E08302}" type="datetimeFigureOut">
              <a:rPr lang="en-US" smtClean="0"/>
              <a:t>1/1/2022</a:t>
            </a:fld>
            <a:endParaRPr lang="en-US"/>
          </a:p>
        </p:txBody>
      </p:sp>
      <p:sp>
        <p:nvSpPr>
          <p:cNvPr id="6" name="Footer Placeholder 5">
            <a:extLst>
              <a:ext uri="{FF2B5EF4-FFF2-40B4-BE49-F238E27FC236}">
                <a16:creationId xmlns:a16="http://schemas.microsoft.com/office/drawing/2014/main" id="{3774254E-0580-4B11-A3AD-C86F913A20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4A16E0-28E6-4EE8-A22F-DA88A4EEC28D}"/>
              </a:ext>
            </a:extLst>
          </p:cNvPr>
          <p:cNvSpPr>
            <a:spLocks noGrp="1"/>
          </p:cNvSpPr>
          <p:nvPr>
            <p:ph type="sldNum" sz="quarter" idx="12"/>
          </p:nvPr>
        </p:nvSpPr>
        <p:spPr/>
        <p:txBody>
          <a:bodyPr/>
          <a:lstStyle/>
          <a:p>
            <a:fld id="{6D7B84CC-7669-4F84-BCB7-D60236968474}" type="slidenum">
              <a:rPr lang="en-US" smtClean="0"/>
              <a:t>‹#›</a:t>
            </a:fld>
            <a:endParaRPr lang="en-US"/>
          </a:p>
        </p:txBody>
      </p:sp>
    </p:spTree>
    <p:extLst>
      <p:ext uri="{BB962C8B-B14F-4D97-AF65-F5344CB8AC3E}">
        <p14:creationId xmlns:p14="http://schemas.microsoft.com/office/powerpoint/2010/main" val="3642343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FAAC-EF4B-4186-B07B-587426AF1C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009855-E0D7-435F-B70B-B1185E7DDB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9A085B-9524-4D2B-A725-4745F22C68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0AAA62-E182-4135-A230-41AB12A3DE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77981-E46B-42BA-90B5-859FE29A23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8F4ABA-B5FC-4059-9C40-51C97CE2B0F4}"/>
              </a:ext>
            </a:extLst>
          </p:cNvPr>
          <p:cNvSpPr>
            <a:spLocks noGrp="1"/>
          </p:cNvSpPr>
          <p:nvPr>
            <p:ph type="dt" sz="half" idx="10"/>
          </p:nvPr>
        </p:nvSpPr>
        <p:spPr/>
        <p:txBody>
          <a:bodyPr/>
          <a:lstStyle/>
          <a:p>
            <a:fld id="{D7D04B12-AD97-4E99-ABEC-DF5AF2E08302}" type="datetimeFigureOut">
              <a:rPr lang="en-US" smtClean="0"/>
              <a:t>1/1/2022</a:t>
            </a:fld>
            <a:endParaRPr lang="en-US"/>
          </a:p>
        </p:txBody>
      </p:sp>
      <p:sp>
        <p:nvSpPr>
          <p:cNvPr id="8" name="Footer Placeholder 7">
            <a:extLst>
              <a:ext uri="{FF2B5EF4-FFF2-40B4-BE49-F238E27FC236}">
                <a16:creationId xmlns:a16="http://schemas.microsoft.com/office/drawing/2014/main" id="{E6DA5AC8-D882-4F49-AB88-B590DECFCB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AD4638-4199-4D6C-9465-3F82F71F2588}"/>
              </a:ext>
            </a:extLst>
          </p:cNvPr>
          <p:cNvSpPr>
            <a:spLocks noGrp="1"/>
          </p:cNvSpPr>
          <p:nvPr>
            <p:ph type="sldNum" sz="quarter" idx="12"/>
          </p:nvPr>
        </p:nvSpPr>
        <p:spPr/>
        <p:txBody>
          <a:bodyPr/>
          <a:lstStyle/>
          <a:p>
            <a:fld id="{6D7B84CC-7669-4F84-BCB7-D60236968474}" type="slidenum">
              <a:rPr lang="en-US" smtClean="0"/>
              <a:t>‹#›</a:t>
            </a:fld>
            <a:endParaRPr lang="en-US"/>
          </a:p>
        </p:txBody>
      </p:sp>
    </p:spTree>
    <p:extLst>
      <p:ext uri="{BB962C8B-B14F-4D97-AF65-F5344CB8AC3E}">
        <p14:creationId xmlns:p14="http://schemas.microsoft.com/office/powerpoint/2010/main" val="78344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0DEF-75F2-4F65-AD3D-91AA2C2C57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0073D1-8CF8-46D8-94D4-1E0CC7465AD4}"/>
              </a:ext>
            </a:extLst>
          </p:cNvPr>
          <p:cNvSpPr>
            <a:spLocks noGrp="1"/>
          </p:cNvSpPr>
          <p:nvPr>
            <p:ph type="dt" sz="half" idx="10"/>
          </p:nvPr>
        </p:nvSpPr>
        <p:spPr/>
        <p:txBody>
          <a:bodyPr/>
          <a:lstStyle/>
          <a:p>
            <a:fld id="{D7D04B12-AD97-4E99-ABEC-DF5AF2E08302}" type="datetimeFigureOut">
              <a:rPr lang="en-US" smtClean="0"/>
              <a:t>1/1/2022</a:t>
            </a:fld>
            <a:endParaRPr lang="en-US"/>
          </a:p>
        </p:txBody>
      </p:sp>
      <p:sp>
        <p:nvSpPr>
          <p:cNvPr id="4" name="Footer Placeholder 3">
            <a:extLst>
              <a:ext uri="{FF2B5EF4-FFF2-40B4-BE49-F238E27FC236}">
                <a16:creationId xmlns:a16="http://schemas.microsoft.com/office/drawing/2014/main" id="{C69EC27B-ABFD-452D-877D-0FD5AD6208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D63882-5C28-49B6-AD15-B2C7D5D78A32}"/>
              </a:ext>
            </a:extLst>
          </p:cNvPr>
          <p:cNvSpPr>
            <a:spLocks noGrp="1"/>
          </p:cNvSpPr>
          <p:nvPr>
            <p:ph type="sldNum" sz="quarter" idx="12"/>
          </p:nvPr>
        </p:nvSpPr>
        <p:spPr/>
        <p:txBody>
          <a:bodyPr/>
          <a:lstStyle/>
          <a:p>
            <a:fld id="{6D7B84CC-7669-4F84-BCB7-D60236968474}" type="slidenum">
              <a:rPr lang="en-US" smtClean="0"/>
              <a:t>‹#›</a:t>
            </a:fld>
            <a:endParaRPr lang="en-US"/>
          </a:p>
        </p:txBody>
      </p:sp>
    </p:spTree>
    <p:extLst>
      <p:ext uri="{BB962C8B-B14F-4D97-AF65-F5344CB8AC3E}">
        <p14:creationId xmlns:p14="http://schemas.microsoft.com/office/powerpoint/2010/main" val="428365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BC845B-AF55-4168-8E41-928E9F5FF1E3}"/>
              </a:ext>
            </a:extLst>
          </p:cNvPr>
          <p:cNvSpPr>
            <a:spLocks noGrp="1"/>
          </p:cNvSpPr>
          <p:nvPr>
            <p:ph type="dt" sz="half" idx="10"/>
          </p:nvPr>
        </p:nvSpPr>
        <p:spPr/>
        <p:txBody>
          <a:bodyPr/>
          <a:lstStyle/>
          <a:p>
            <a:fld id="{D7D04B12-AD97-4E99-ABEC-DF5AF2E08302}" type="datetimeFigureOut">
              <a:rPr lang="en-US" smtClean="0"/>
              <a:t>1/1/2022</a:t>
            </a:fld>
            <a:endParaRPr lang="en-US"/>
          </a:p>
        </p:txBody>
      </p:sp>
      <p:sp>
        <p:nvSpPr>
          <p:cNvPr id="3" name="Footer Placeholder 2">
            <a:extLst>
              <a:ext uri="{FF2B5EF4-FFF2-40B4-BE49-F238E27FC236}">
                <a16:creationId xmlns:a16="http://schemas.microsoft.com/office/drawing/2014/main" id="{B9D0BA87-7C95-4C44-B70F-5520EEB7B5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91570B-8A90-45B8-8624-291F6D9DFFED}"/>
              </a:ext>
            </a:extLst>
          </p:cNvPr>
          <p:cNvSpPr>
            <a:spLocks noGrp="1"/>
          </p:cNvSpPr>
          <p:nvPr>
            <p:ph type="sldNum" sz="quarter" idx="12"/>
          </p:nvPr>
        </p:nvSpPr>
        <p:spPr/>
        <p:txBody>
          <a:bodyPr/>
          <a:lstStyle/>
          <a:p>
            <a:fld id="{6D7B84CC-7669-4F84-BCB7-D60236968474}" type="slidenum">
              <a:rPr lang="en-US" smtClean="0"/>
              <a:t>‹#›</a:t>
            </a:fld>
            <a:endParaRPr lang="en-US"/>
          </a:p>
        </p:txBody>
      </p:sp>
    </p:spTree>
    <p:extLst>
      <p:ext uri="{BB962C8B-B14F-4D97-AF65-F5344CB8AC3E}">
        <p14:creationId xmlns:p14="http://schemas.microsoft.com/office/powerpoint/2010/main" val="2350584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1804-3009-485D-B7EF-D7B82709A7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B4A8A4-B9E8-4EC9-8388-547C8CE9D3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B50B96-E4F9-43B2-959D-C1DE22157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09DE-48AB-43FA-AB2C-4BB1B6B8F830}"/>
              </a:ext>
            </a:extLst>
          </p:cNvPr>
          <p:cNvSpPr>
            <a:spLocks noGrp="1"/>
          </p:cNvSpPr>
          <p:nvPr>
            <p:ph type="dt" sz="half" idx="10"/>
          </p:nvPr>
        </p:nvSpPr>
        <p:spPr/>
        <p:txBody>
          <a:bodyPr/>
          <a:lstStyle/>
          <a:p>
            <a:fld id="{D7D04B12-AD97-4E99-ABEC-DF5AF2E08302}" type="datetimeFigureOut">
              <a:rPr lang="en-US" smtClean="0"/>
              <a:t>1/1/2022</a:t>
            </a:fld>
            <a:endParaRPr lang="en-US"/>
          </a:p>
        </p:txBody>
      </p:sp>
      <p:sp>
        <p:nvSpPr>
          <p:cNvPr id="6" name="Footer Placeholder 5">
            <a:extLst>
              <a:ext uri="{FF2B5EF4-FFF2-40B4-BE49-F238E27FC236}">
                <a16:creationId xmlns:a16="http://schemas.microsoft.com/office/drawing/2014/main" id="{1EC2F966-4621-483C-AABC-AD349A5873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F56CD5-FD06-47FB-8CCE-BD99536FDE4A}"/>
              </a:ext>
            </a:extLst>
          </p:cNvPr>
          <p:cNvSpPr>
            <a:spLocks noGrp="1"/>
          </p:cNvSpPr>
          <p:nvPr>
            <p:ph type="sldNum" sz="quarter" idx="12"/>
          </p:nvPr>
        </p:nvSpPr>
        <p:spPr/>
        <p:txBody>
          <a:bodyPr/>
          <a:lstStyle/>
          <a:p>
            <a:fld id="{6D7B84CC-7669-4F84-BCB7-D60236968474}" type="slidenum">
              <a:rPr lang="en-US" smtClean="0"/>
              <a:t>‹#›</a:t>
            </a:fld>
            <a:endParaRPr lang="en-US"/>
          </a:p>
        </p:txBody>
      </p:sp>
    </p:spTree>
    <p:extLst>
      <p:ext uri="{BB962C8B-B14F-4D97-AF65-F5344CB8AC3E}">
        <p14:creationId xmlns:p14="http://schemas.microsoft.com/office/powerpoint/2010/main" val="214806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BF63B-12C1-42DA-B6B1-6FBB02B05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22B9D2-1398-49F4-8526-6AF233A579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558207-A61D-43B5-9C31-3777EA9492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62767A-2917-4D27-A6C8-F00F125AF220}"/>
              </a:ext>
            </a:extLst>
          </p:cNvPr>
          <p:cNvSpPr>
            <a:spLocks noGrp="1"/>
          </p:cNvSpPr>
          <p:nvPr>
            <p:ph type="dt" sz="half" idx="10"/>
          </p:nvPr>
        </p:nvSpPr>
        <p:spPr/>
        <p:txBody>
          <a:bodyPr/>
          <a:lstStyle/>
          <a:p>
            <a:fld id="{D7D04B12-AD97-4E99-ABEC-DF5AF2E08302}" type="datetimeFigureOut">
              <a:rPr lang="en-US" smtClean="0"/>
              <a:t>1/1/2022</a:t>
            </a:fld>
            <a:endParaRPr lang="en-US"/>
          </a:p>
        </p:txBody>
      </p:sp>
      <p:sp>
        <p:nvSpPr>
          <p:cNvPr id="6" name="Footer Placeholder 5">
            <a:extLst>
              <a:ext uri="{FF2B5EF4-FFF2-40B4-BE49-F238E27FC236}">
                <a16:creationId xmlns:a16="http://schemas.microsoft.com/office/drawing/2014/main" id="{3EB8ECD8-465A-4E4E-B114-F84437E848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A37764-D019-4B15-BBFD-982E5C227EDE}"/>
              </a:ext>
            </a:extLst>
          </p:cNvPr>
          <p:cNvSpPr>
            <a:spLocks noGrp="1"/>
          </p:cNvSpPr>
          <p:nvPr>
            <p:ph type="sldNum" sz="quarter" idx="12"/>
          </p:nvPr>
        </p:nvSpPr>
        <p:spPr/>
        <p:txBody>
          <a:bodyPr/>
          <a:lstStyle/>
          <a:p>
            <a:fld id="{6D7B84CC-7669-4F84-BCB7-D60236968474}" type="slidenum">
              <a:rPr lang="en-US" smtClean="0"/>
              <a:t>‹#›</a:t>
            </a:fld>
            <a:endParaRPr lang="en-US"/>
          </a:p>
        </p:txBody>
      </p:sp>
    </p:spTree>
    <p:extLst>
      <p:ext uri="{BB962C8B-B14F-4D97-AF65-F5344CB8AC3E}">
        <p14:creationId xmlns:p14="http://schemas.microsoft.com/office/powerpoint/2010/main" val="3886191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8DD1DD-3032-41BF-A859-A7DA0A2D4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79A35D-C2B5-4636-ADA6-41CC5AD8EF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746DF-D89E-4AA0-967D-233B15211C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04B12-AD97-4E99-ABEC-DF5AF2E08302}" type="datetimeFigureOut">
              <a:rPr lang="en-US" smtClean="0"/>
              <a:t>1/1/2022</a:t>
            </a:fld>
            <a:endParaRPr lang="en-US"/>
          </a:p>
        </p:txBody>
      </p:sp>
      <p:sp>
        <p:nvSpPr>
          <p:cNvPr id="5" name="Footer Placeholder 4">
            <a:extLst>
              <a:ext uri="{FF2B5EF4-FFF2-40B4-BE49-F238E27FC236}">
                <a16:creationId xmlns:a16="http://schemas.microsoft.com/office/drawing/2014/main" id="{8D25D931-2888-4BC3-ACF7-DDFCE0E407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8E5C67-2AD9-414B-BC52-6D21A5DCC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B84CC-7669-4F84-BCB7-D60236968474}" type="slidenum">
              <a:rPr lang="en-US" smtClean="0"/>
              <a:t>‹#›</a:t>
            </a:fld>
            <a:endParaRPr lang="en-US"/>
          </a:p>
        </p:txBody>
      </p:sp>
    </p:spTree>
    <p:extLst>
      <p:ext uri="{BB962C8B-B14F-4D97-AF65-F5344CB8AC3E}">
        <p14:creationId xmlns:p14="http://schemas.microsoft.com/office/powerpoint/2010/main" val="1110221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arashnic/marketing-series-customer-churn"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EAFFD8-B699-47F6-A2EA-B99223294A0B}"/>
              </a:ext>
            </a:extLst>
          </p:cNvPr>
          <p:cNvSpPr>
            <a:spLocks noGrp="1"/>
          </p:cNvSpPr>
          <p:nvPr>
            <p:ph type="ctrTitle"/>
          </p:nvPr>
        </p:nvSpPr>
        <p:spPr>
          <a:xfrm>
            <a:off x="6746628" y="1783959"/>
            <a:ext cx="4645250" cy="2889114"/>
          </a:xfrm>
        </p:spPr>
        <p:txBody>
          <a:bodyPr anchor="b">
            <a:normAutofit/>
          </a:bodyPr>
          <a:lstStyle/>
          <a:p>
            <a:pPr algn="l"/>
            <a:r>
              <a:rPr lang="en-US" altLang="zh-CN" sz="5600">
                <a:solidFill>
                  <a:schemeClr val="bg1"/>
                </a:solidFill>
              </a:rPr>
              <a:t>Telecom Customer Churn Analysis</a:t>
            </a:r>
            <a:endParaRPr lang="en-US" sz="5600">
              <a:solidFill>
                <a:schemeClr val="bg1"/>
              </a:solidFill>
            </a:endParaRPr>
          </a:p>
        </p:txBody>
      </p:sp>
      <p:sp>
        <p:nvSpPr>
          <p:cNvPr id="3" name="Subtitle 2">
            <a:extLst>
              <a:ext uri="{FF2B5EF4-FFF2-40B4-BE49-F238E27FC236}">
                <a16:creationId xmlns:a16="http://schemas.microsoft.com/office/drawing/2014/main" id="{9C372751-1689-4259-9368-AC3DB6FEBE6E}"/>
              </a:ext>
            </a:extLst>
          </p:cNvPr>
          <p:cNvSpPr>
            <a:spLocks noGrp="1"/>
          </p:cNvSpPr>
          <p:nvPr>
            <p:ph type="subTitle" idx="1"/>
          </p:nvPr>
        </p:nvSpPr>
        <p:spPr>
          <a:xfrm>
            <a:off x="6746627" y="4750893"/>
            <a:ext cx="4645250" cy="1147863"/>
          </a:xfrm>
        </p:spPr>
        <p:txBody>
          <a:bodyPr anchor="t">
            <a:normAutofit/>
          </a:bodyPr>
          <a:lstStyle/>
          <a:p>
            <a:pPr algn="l"/>
            <a:r>
              <a:rPr lang="en-US" sz="1900">
                <a:solidFill>
                  <a:schemeClr val="bg1"/>
                </a:solidFill>
              </a:rPr>
              <a:t>Nick (JinShuo) Chen        </a:t>
            </a:r>
          </a:p>
          <a:p>
            <a:pPr algn="l"/>
            <a:r>
              <a:rPr lang="en-US" sz="1900">
                <a:solidFill>
                  <a:schemeClr val="bg1"/>
                </a:solidFill>
              </a:rPr>
              <a:t>Data Science Capstone Project,</a:t>
            </a:r>
          </a:p>
          <a:p>
            <a:pPr algn="l"/>
            <a:r>
              <a:rPr lang="en-US" sz="1900">
                <a:solidFill>
                  <a:schemeClr val="bg1"/>
                </a:solidFill>
              </a:rPr>
              <a:t>January 1</a:t>
            </a:r>
            <a:r>
              <a:rPr lang="en-US" sz="1900" baseline="30000">
                <a:solidFill>
                  <a:schemeClr val="bg1"/>
                </a:solidFill>
              </a:rPr>
              <a:t>st</a:t>
            </a:r>
            <a:r>
              <a:rPr lang="en-US" sz="1900">
                <a:solidFill>
                  <a:schemeClr val="bg1"/>
                </a:solidFill>
              </a:rPr>
              <a:t>, 2022</a:t>
            </a:r>
          </a:p>
        </p:txBody>
      </p:sp>
      <p:sp>
        <p:nvSpPr>
          <p:cNvPr id="27" name="Freeform: Shape 26">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Springboard Logo - Software Engineering Daily">
            <a:extLst>
              <a:ext uri="{FF2B5EF4-FFF2-40B4-BE49-F238E27FC236}">
                <a16:creationId xmlns:a16="http://schemas.microsoft.com/office/drawing/2014/main" id="{32449834-6BD2-4211-B56F-3D0BF48501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962" b="19259"/>
          <a:stretch/>
        </p:blipFill>
        <p:spPr bwMode="auto">
          <a:xfrm>
            <a:off x="419382" y="2135773"/>
            <a:ext cx="4047843" cy="1218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896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BEB6E4-6860-461B-9FC9-BCEFE4260E9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Phone Service &amp; Quantity of Lines</a:t>
            </a:r>
          </a:p>
        </p:txBody>
      </p:sp>
      <p:pic>
        <p:nvPicPr>
          <p:cNvPr id="4" name="Content Placeholder 3" descr="Graphical user interface, application&#10;&#10;Description automatically generated">
            <a:extLst>
              <a:ext uri="{FF2B5EF4-FFF2-40B4-BE49-F238E27FC236}">
                <a16:creationId xmlns:a16="http://schemas.microsoft.com/office/drawing/2014/main" id="{124A1C67-8ED6-4077-9BDD-1C657EE2D3E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4777316" y="1173253"/>
            <a:ext cx="6780700" cy="4509164"/>
          </a:xfrm>
          <a:prstGeom prst="rect">
            <a:avLst/>
          </a:prstGeom>
          <a:noFill/>
        </p:spPr>
      </p:pic>
    </p:spTree>
    <p:extLst>
      <p:ext uri="{BB962C8B-B14F-4D97-AF65-F5344CB8AC3E}">
        <p14:creationId xmlns:p14="http://schemas.microsoft.com/office/powerpoint/2010/main" val="2168196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6B8979-404E-4BE7-B3D3-A6DFB4F70B03}"/>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Internet Service</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Chart, bar chart&#10;&#10;Description automatically generated">
            <a:extLst>
              <a:ext uri="{FF2B5EF4-FFF2-40B4-BE49-F238E27FC236}">
                <a16:creationId xmlns:a16="http://schemas.microsoft.com/office/drawing/2014/main" id="{DA681342-7759-4570-8A49-359A0EAFC0D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320040" y="2558128"/>
            <a:ext cx="11496821" cy="3736463"/>
          </a:xfrm>
          <a:prstGeom prst="rect">
            <a:avLst/>
          </a:prstGeom>
          <a:noFill/>
        </p:spPr>
      </p:pic>
    </p:spTree>
    <p:extLst>
      <p:ext uri="{BB962C8B-B14F-4D97-AF65-F5344CB8AC3E}">
        <p14:creationId xmlns:p14="http://schemas.microsoft.com/office/powerpoint/2010/main" val="1873921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cxnSp>
        <p:nvCxnSpPr>
          <p:cNvPr id="31" name="Straight Connector 24">
            <a:extLst>
              <a:ext uri="{FF2B5EF4-FFF2-40B4-BE49-F238E27FC236}">
                <a16:creationId xmlns:a16="http://schemas.microsoft.com/office/drawing/2014/main" id="{29A9ABB9-3FE5-49D5-B8B3-4489C4CE4F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4300" y="2395983"/>
            <a:ext cx="0" cy="2228850"/>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hape, circle&#10;&#10;Description automatically generated">
            <a:extLst>
              <a:ext uri="{FF2B5EF4-FFF2-40B4-BE49-F238E27FC236}">
                <a16:creationId xmlns:a16="http://schemas.microsoft.com/office/drawing/2014/main" id="{53BD8975-63FE-428E-B2A4-AA6FCDB6453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41350" y="1447800"/>
            <a:ext cx="7256463" cy="2260600"/>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5E4128F6-5141-4014-AF25-D24B0F3DA59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350" y="3759200"/>
            <a:ext cx="7256463" cy="1812925"/>
          </a:xfrm>
          <a:prstGeom prst="rect">
            <a:avLst/>
          </a:prstGeom>
        </p:spPr>
      </p:pic>
      <p:sp>
        <p:nvSpPr>
          <p:cNvPr id="2" name="Title 1">
            <a:extLst>
              <a:ext uri="{FF2B5EF4-FFF2-40B4-BE49-F238E27FC236}">
                <a16:creationId xmlns:a16="http://schemas.microsoft.com/office/drawing/2014/main" id="{67E02055-2F9F-4C3E-BF02-81AEAD773738}"/>
              </a:ext>
            </a:extLst>
          </p:cNvPr>
          <p:cNvSpPr>
            <a:spLocks noGrp="1"/>
          </p:cNvSpPr>
          <p:nvPr>
            <p:ph type="title"/>
          </p:nvPr>
        </p:nvSpPr>
        <p:spPr>
          <a:xfrm>
            <a:off x="8540496" y="1282700"/>
            <a:ext cx="2799907" cy="4455416"/>
          </a:xfrm>
        </p:spPr>
        <p:txBody>
          <a:bodyPr anchor="ctr">
            <a:normAutofit/>
          </a:bodyPr>
          <a:lstStyle/>
          <a:p>
            <a:r>
              <a:rPr lang="en-US" sz="4000"/>
              <a:t>Add-on Serivces</a:t>
            </a:r>
          </a:p>
        </p:txBody>
      </p:sp>
    </p:spTree>
    <p:extLst>
      <p:ext uri="{BB962C8B-B14F-4D97-AF65-F5344CB8AC3E}">
        <p14:creationId xmlns:p14="http://schemas.microsoft.com/office/powerpoint/2010/main" val="48518384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Chart, bar chart&#10;&#10;Description automatically generated">
            <a:extLst>
              <a:ext uri="{FF2B5EF4-FFF2-40B4-BE49-F238E27FC236}">
                <a16:creationId xmlns:a16="http://schemas.microsoft.com/office/drawing/2014/main" id="{97408C37-1D3B-47A1-8DC7-56448A39393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1165225"/>
            <a:ext cx="7315200" cy="2238375"/>
          </a:xfrm>
          <a:prstGeom prst="rect">
            <a:avLst/>
          </a:prstGeom>
        </p:spPr>
      </p:pic>
      <p:pic>
        <p:nvPicPr>
          <p:cNvPr id="5" name="Picture 4" descr="Chart, bar chart&#10;&#10;Description automatically generated">
            <a:extLst>
              <a:ext uri="{FF2B5EF4-FFF2-40B4-BE49-F238E27FC236}">
                <a16:creationId xmlns:a16="http://schemas.microsoft.com/office/drawing/2014/main" id="{6D7266AF-4919-4FFB-8857-031A0DF1211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8600" y="3459163"/>
            <a:ext cx="7315200" cy="2230438"/>
          </a:xfrm>
          <a:prstGeom prst="rect">
            <a:avLst/>
          </a:prstGeom>
        </p:spPr>
      </p:pic>
      <p:sp>
        <p:nvSpPr>
          <p:cNvPr id="2" name="Title 1">
            <a:extLst>
              <a:ext uri="{FF2B5EF4-FFF2-40B4-BE49-F238E27FC236}">
                <a16:creationId xmlns:a16="http://schemas.microsoft.com/office/drawing/2014/main" id="{A8246C0F-9483-4C6F-9DCD-939D84949536}"/>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Paperless Billing &amp; Payments</a:t>
            </a:r>
            <a:endParaRPr lang="en-US" sz="2600" dirty="0">
              <a:solidFill>
                <a:srgbClr val="FFFFFF"/>
              </a:solidFill>
            </a:endParaRPr>
          </a:p>
        </p:txBody>
      </p:sp>
    </p:spTree>
    <p:extLst>
      <p:ext uri="{BB962C8B-B14F-4D97-AF65-F5344CB8AC3E}">
        <p14:creationId xmlns:p14="http://schemas.microsoft.com/office/powerpoint/2010/main" val="1515786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Chart&#10;&#10;Description automatically generated">
            <a:extLst>
              <a:ext uri="{FF2B5EF4-FFF2-40B4-BE49-F238E27FC236}">
                <a16:creationId xmlns:a16="http://schemas.microsoft.com/office/drawing/2014/main" id="{672B2C69-2C10-4D64-B81E-A1005582B5D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7425"/>
          <a:stretch/>
        </p:blipFill>
        <p:spPr bwMode="auto">
          <a:xfrm>
            <a:off x="-1504" y="0"/>
            <a:ext cx="12191980" cy="6856718"/>
          </a:xfrm>
          <a:prstGeom prst="rect">
            <a:avLst/>
          </a:prstGeom>
          <a:noFill/>
        </p:spPr>
      </p:pic>
      <p:sp>
        <p:nvSpPr>
          <p:cNvPr id="5" name="Arrow: Up 4">
            <a:extLst>
              <a:ext uri="{FF2B5EF4-FFF2-40B4-BE49-F238E27FC236}">
                <a16:creationId xmlns:a16="http://schemas.microsoft.com/office/drawing/2014/main" id="{D20A9995-85FB-42AD-97AF-36387D7978DD}"/>
              </a:ext>
            </a:extLst>
          </p:cNvPr>
          <p:cNvSpPr/>
          <p:nvPr/>
        </p:nvSpPr>
        <p:spPr>
          <a:xfrm>
            <a:off x="3212123" y="6135077"/>
            <a:ext cx="179754" cy="36732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BCE9607-3667-4A2D-89F6-3F006D77EEE4}"/>
              </a:ext>
            </a:extLst>
          </p:cNvPr>
          <p:cNvSpPr/>
          <p:nvPr/>
        </p:nvSpPr>
        <p:spPr>
          <a:xfrm>
            <a:off x="3104661" y="2046349"/>
            <a:ext cx="402494" cy="24099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BF9BE89-3151-465C-8F32-7D3E41474944}"/>
              </a:ext>
            </a:extLst>
          </p:cNvPr>
          <p:cNvSpPr/>
          <p:nvPr/>
        </p:nvSpPr>
        <p:spPr>
          <a:xfrm>
            <a:off x="3104661" y="5354821"/>
            <a:ext cx="402494" cy="24099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EC183D5-30C1-4FED-8344-1315B1D4CED5}"/>
              </a:ext>
            </a:extLst>
          </p:cNvPr>
          <p:cNvSpPr/>
          <p:nvPr/>
        </p:nvSpPr>
        <p:spPr>
          <a:xfrm>
            <a:off x="3100753" y="368056"/>
            <a:ext cx="402494" cy="24099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2051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26" name="Straight Connector 25">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0" name="Straight Connector 49">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F2D0D58-52F9-4554-9194-49BC52254195}"/>
              </a:ext>
            </a:extLst>
          </p:cNvPr>
          <p:cNvSpPr>
            <a:spLocks noGrp="1"/>
          </p:cNvSpPr>
          <p:nvPr>
            <p:ph type="title"/>
          </p:nvPr>
        </p:nvSpPr>
        <p:spPr>
          <a:xfrm>
            <a:off x="630936" y="495992"/>
            <a:ext cx="4195140" cy="5638831"/>
          </a:xfrm>
          <a:noFill/>
        </p:spPr>
        <p:txBody>
          <a:bodyPr anchor="ctr">
            <a:normAutofit/>
          </a:bodyPr>
          <a:lstStyle/>
          <a:p>
            <a:r>
              <a:rPr lang="en-US" altLang="zh-CN" sz="4800"/>
              <a:t>Data Preprocessing</a:t>
            </a:r>
            <a:endParaRPr lang="en-US" sz="4800"/>
          </a:p>
        </p:txBody>
      </p:sp>
      <p:graphicFrame>
        <p:nvGraphicFramePr>
          <p:cNvPr id="5" name="Content Placeholder 2">
            <a:extLst>
              <a:ext uri="{FF2B5EF4-FFF2-40B4-BE49-F238E27FC236}">
                <a16:creationId xmlns:a16="http://schemas.microsoft.com/office/drawing/2014/main" id="{3E8FD1DF-2DF8-4996-9CFE-5700A875B164}"/>
              </a:ext>
            </a:extLst>
          </p:cNvPr>
          <p:cNvGraphicFramePr>
            <a:graphicFrameLocks noGrp="1"/>
          </p:cNvGraphicFramePr>
          <p:nvPr>
            <p:ph idx="1"/>
            <p:extLst>
              <p:ext uri="{D42A27DB-BD31-4B8C-83A1-F6EECF244321}">
                <p14:modId xmlns:p14="http://schemas.microsoft.com/office/powerpoint/2010/main" val="1710725799"/>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792689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1">
            <a:extLst>
              <a:ext uri="{FF2B5EF4-FFF2-40B4-BE49-F238E27FC236}">
                <a16:creationId xmlns:a16="http://schemas.microsoft.com/office/drawing/2014/main" id="{E68504EC-7F4B-457E-AB94-6B489F71A315}"/>
              </a:ext>
            </a:extLst>
          </p:cNvPr>
          <p:cNvGraphicFramePr>
            <a:graphicFrameLocks noGrp="1"/>
          </p:cNvGraphicFramePr>
          <p:nvPr>
            <p:extLst>
              <p:ext uri="{D42A27DB-BD31-4B8C-83A1-F6EECF244321}">
                <p14:modId xmlns:p14="http://schemas.microsoft.com/office/powerpoint/2010/main" val="3714760227"/>
              </p:ext>
            </p:extLst>
          </p:nvPr>
        </p:nvGraphicFramePr>
        <p:xfrm>
          <a:off x="838200" y="1774605"/>
          <a:ext cx="10512424" cy="2244716"/>
        </p:xfrm>
        <a:graphic>
          <a:graphicData uri="http://schemas.openxmlformats.org/drawingml/2006/table">
            <a:tbl>
              <a:tblPr firstRow="1" bandRow="1">
                <a:tableStyleId>{5C22544A-7EE6-4342-B048-85BDC9FD1C3A}</a:tableStyleId>
              </a:tblPr>
              <a:tblGrid>
                <a:gridCol w="2628106">
                  <a:extLst>
                    <a:ext uri="{9D8B030D-6E8A-4147-A177-3AD203B41FA5}">
                      <a16:colId xmlns:a16="http://schemas.microsoft.com/office/drawing/2014/main" val="290869097"/>
                    </a:ext>
                  </a:extLst>
                </a:gridCol>
                <a:gridCol w="2628106">
                  <a:extLst>
                    <a:ext uri="{9D8B030D-6E8A-4147-A177-3AD203B41FA5}">
                      <a16:colId xmlns:a16="http://schemas.microsoft.com/office/drawing/2014/main" val="294739470"/>
                    </a:ext>
                  </a:extLst>
                </a:gridCol>
                <a:gridCol w="2628106">
                  <a:extLst>
                    <a:ext uri="{9D8B030D-6E8A-4147-A177-3AD203B41FA5}">
                      <a16:colId xmlns:a16="http://schemas.microsoft.com/office/drawing/2014/main" val="2324493631"/>
                    </a:ext>
                  </a:extLst>
                </a:gridCol>
                <a:gridCol w="2628106">
                  <a:extLst>
                    <a:ext uri="{9D8B030D-6E8A-4147-A177-3AD203B41FA5}">
                      <a16:colId xmlns:a16="http://schemas.microsoft.com/office/drawing/2014/main" val="3724241556"/>
                    </a:ext>
                  </a:extLst>
                </a:gridCol>
              </a:tblGrid>
              <a:tr h="438467">
                <a:tc gridSpan="4">
                  <a:txBody>
                    <a:bodyPr/>
                    <a:lstStyle/>
                    <a:p>
                      <a:r>
                        <a:rPr lang="en-US" sz="2400" dirty="0"/>
                        <a:t>Results with default hyperparameters</a:t>
                      </a:r>
                    </a:p>
                  </a:txBody>
                  <a:tcPr marL="73844" marR="73844" marT="36923" marB="36923"/>
                </a:tc>
                <a:tc hMerge="1">
                  <a:txBody>
                    <a:bodyPr/>
                    <a:lstStyle/>
                    <a:p>
                      <a:endParaRPr lang="en-US" sz="1400" dirty="0"/>
                    </a:p>
                  </a:txBody>
                  <a:tcPr marL="73844" marR="73844" marT="36923" marB="36923"/>
                </a:tc>
                <a:tc hMerge="1">
                  <a:txBody>
                    <a:bodyPr/>
                    <a:lstStyle/>
                    <a:p>
                      <a:endParaRPr lang="en-US" sz="1400" dirty="0"/>
                    </a:p>
                  </a:txBody>
                  <a:tcPr marL="73844" marR="73844" marT="36923" marB="36923"/>
                </a:tc>
                <a:tc hMerge="1">
                  <a:txBody>
                    <a:bodyPr/>
                    <a:lstStyle/>
                    <a:p>
                      <a:endParaRPr lang="en-US" sz="1400" dirty="0"/>
                    </a:p>
                  </a:txBody>
                  <a:tcPr marL="73844" marR="73844" marT="36923" marB="36923"/>
                </a:tc>
                <a:extLst>
                  <a:ext uri="{0D108BD9-81ED-4DB2-BD59-A6C34878D82A}">
                    <a16:rowId xmlns:a16="http://schemas.microsoft.com/office/drawing/2014/main" val="3209057469"/>
                  </a:ext>
                </a:extLst>
              </a:tr>
              <a:tr h="438467">
                <a:tc>
                  <a:txBody>
                    <a:bodyPr/>
                    <a:lstStyle/>
                    <a:p>
                      <a:r>
                        <a:rPr lang="en-US" sz="1400" b="1" u="sng" dirty="0"/>
                        <a:t>Model</a:t>
                      </a:r>
                    </a:p>
                  </a:txBody>
                  <a:tcPr marL="73844" marR="73844" marT="36923" marB="36923"/>
                </a:tc>
                <a:tc>
                  <a:txBody>
                    <a:bodyPr/>
                    <a:lstStyle/>
                    <a:p>
                      <a:r>
                        <a:rPr lang="en-US" sz="1400" b="1" u="sng" dirty="0"/>
                        <a:t>Accuracy</a:t>
                      </a:r>
                    </a:p>
                  </a:txBody>
                  <a:tcPr marL="73844" marR="73844" marT="36923" marB="36923"/>
                </a:tc>
                <a:tc>
                  <a:txBody>
                    <a:bodyPr/>
                    <a:lstStyle/>
                    <a:p>
                      <a:r>
                        <a:rPr lang="en-US" sz="1400" b="1" u="sng" dirty="0"/>
                        <a:t>False Negative Rate</a:t>
                      </a:r>
                    </a:p>
                  </a:txBody>
                  <a:tcPr marL="73844" marR="73844" marT="36923" marB="36923"/>
                </a:tc>
                <a:tc>
                  <a:txBody>
                    <a:bodyPr/>
                    <a:lstStyle/>
                    <a:p>
                      <a:r>
                        <a:rPr lang="en-US" sz="1400" b="1" u="sng" dirty="0"/>
                        <a:t>AUC</a:t>
                      </a:r>
                    </a:p>
                  </a:txBody>
                  <a:tcPr marL="73844" marR="73844" marT="36923" marB="36923"/>
                </a:tc>
                <a:extLst>
                  <a:ext uri="{0D108BD9-81ED-4DB2-BD59-A6C34878D82A}">
                    <a16:rowId xmlns:a16="http://schemas.microsoft.com/office/drawing/2014/main" val="3594920079"/>
                  </a:ext>
                </a:extLst>
              </a:tr>
              <a:tr h="318576">
                <a:tc>
                  <a:txBody>
                    <a:bodyPr/>
                    <a:lstStyle/>
                    <a:p>
                      <a:r>
                        <a:rPr lang="en-US" sz="1400" dirty="0"/>
                        <a:t>Logistic Regression</a:t>
                      </a:r>
                    </a:p>
                  </a:txBody>
                  <a:tcPr marL="73844" marR="73844" marT="36923" marB="36923"/>
                </a:tc>
                <a:tc>
                  <a:txBody>
                    <a:bodyPr/>
                    <a:lstStyle/>
                    <a:p>
                      <a:r>
                        <a:rPr lang="en-US" sz="1400" dirty="0"/>
                        <a:t>76.55%</a:t>
                      </a:r>
                    </a:p>
                  </a:txBody>
                  <a:tcPr marL="73844" marR="73844" marT="36923" marB="36923"/>
                </a:tc>
                <a:tc>
                  <a:txBody>
                    <a:bodyPr/>
                    <a:lstStyle/>
                    <a:p>
                      <a:r>
                        <a:rPr lang="en-US" sz="1400" dirty="0"/>
                        <a:t>21.45%</a:t>
                      </a:r>
                    </a:p>
                  </a:txBody>
                  <a:tcPr marL="73844" marR="73844" marT="36923" marB="36923"/>
                </a:tc>
                <a:tc>
                  <a:txBody>
                    <a:bodyPr/>
                    <a:lstStyle/>
                    <a:p>
                      <a:r>
                        <a:rPr lang="en-US" sz="1400" dirty="0"/>
                        <a:t>0.840</a:t>
                      </a:r>
                    </a:p>
                  </a:txBody>
                  <a:tcPr marL="73844" marR="73844" marT="36923" marB="36923"/>
                </a:tc>
                <a:extLst>
                  <a:ext uri="{0D108BD9-81ED-4DB2-BD59-A6C34878D82A}">
                    <a16:rowId xmlns:a16="http://schemas.microsoft.com/office/drawing/2014/main" val="3721122474"/>
                  </a:ext>
                </a:extLst>
              </a:tr>
              <a:tr h="304800">
                <a:tc>
                  <a:txBody>
                    <a:bodyPr/>
                    <a:lstStyle/>
                    <a:p>
                      <a:r>
                        <a:rPr lang="en-US" sz="1400"/>
                        <a:t>K-Nearest Neighbors</a:t>
                      </a:r>
                    </a:p>
                  </a:txBody>
                  <a:tcPr marL="73844" marR="73844" marT="36923" marB="369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75.48%</a:t>
                      </a:r>
                    </a:p>
                  </a:txBody>
                  <a:tcPr marL="73844" marR="73844" marT="36923" marB="36923"/>
                </a:tc>
                <a:tc>
                  <a:txBody>
                    <a:bodyPr/>
                    <a:lstStyle/>
                    <a:p>
                      <a:r>
                        <a:rPr lang="en-US" sz="1400" dirty="0"/>
                        <a:t>17.30%</a:t>
                      </a:r>
                    </a:p>
                  </a:txBody>
                  <a:tcPr marL="73844" marR="73844" marT="36923" marB="36923"/>
                </a:tc>
                <a:tc>
                  <a:txBody>
                    <a:bodyPr/>
                    <a:lstStyle/>
                    <a:p>
                      <a:r>
                        <a:rPr lang="en-US" sz="1400" dirty="0"/>
                        <a:t>0.816</a:t>
                      </a:r>
                    </a:p>
                  </a:txBody>
                  <a:tcPr marL="73844" marR="73844" marT="36923" marB="36923"/>
                </a:tc>
                <a:extLst>
                  <a:ext uri="{0D108BD9-81ED-4DB2-BD59-A6C34878D82A}">
                    <a16:rowId xmlns:a16="http://schemas.microsoft.com/office/drawing/2014/main" val="4079311382"/>
                  </a:ext>
                </a:extLst>
              </a:tr>
              <a:tr h="304800">
                <a:tc>
                  <a:txBody>
                    <a:bodyPr/>
                    <a:lstStyle/>
                    <a:p>
                      <a:r>
                        <a:rPr lang="en-US" sz="1400"/>
                        <a:t>Random Forest Classifier</a:t>
                      </a:r>
                    </a:p>
                  </a:txBody>
                  <a:tcPr marL="73844" marR="73844" marT="36923" marB="36923"/>
                </a:tc>
                <a:tc>
                  <a:txBody>
                    <a:bodyPr/>
                    <a:lstStyle/>
                    <a:p>
                      <a:r>
                        <a:rPr lang="en-US" sz="1400" dirty="0"/>
                        <a:t>88.14%</a:t>
                      </a:r>
                    </a:p>
                  </a:txBody>
                  <a:tcPr marL="73844" marR="73844" marT="36923" marB="36923"/>
                </a:tc>
                <a:tc>
                  <a:txBody>
                    <a:bodyPr/>
                    <a:lstStyle/>
                    <a:p>
                      <a:r>
                        <a:rPr lang="en-US" sz="1400" dirty="0"/>
                        <a:t>5.95%</a:t>
                      </a:r>
                    </a:p>
                  </a:txBody>
                  <a:tcPr marL="73844" marR="73844" marT="36923" marB="36923"/>
                </a:tc>
                <a:tc>
                  <a:txBody>
                    <a:bodyPr/>
                    <a:lstStyle/>
                    <a:p>
                      <a:r>
                        <a:rPr lang="en-US" sz="1400" dirty="0"/>
                        <a:t>0.960</a:t>
                      </a:r>
                    </a:p>
                  </a:txBody>
                  <a:tcPr marL="73844" marR="73844" marT="36923" marB="36923"/>
                </a:tc>
                <a:extLst>
                  <a:ext uri="{0D108BD9-81ED-4DB2-BD59-A6C34878D82A}">
                    <a16:rowId xmlns:a16="http://schemas.microsoft.com/office/drawing/2014/main" val="3371219359"/>
                  </a:ext>
                </a:extLst>
              </a:tr>
              <a:tr h="438467">
                <a:tc>
                  <a:txBody>
                    <a:bodyPr/>
                    <a:lstStyle/>
                    <a:p>
                      <a:r>
                        <a:rPr lang="en-US" sz="1400"/>
                        <a:t>XGBoost</a:t>
                      </a:r>
                    </a:p>
                  </a:txBody>
                  <a:tcPr marL="73844" marR="73844" marT="36923" marB="36923"/>
                </a:tc>
                <a:tc>
                  <a:txBody>
                    <a:bodyPr/>
                    <a:lstStyle/>
                    <a:p>
                      <a:r>
                        <a:rPr lang="en-US" sz="1400" dirty="0"/>
                        <a:t>78.31%</a:t>
                      </a:r>
                    </a:p>
                  </a:txBody>
                  <a:tcPr marL="73844" marR="73844" marT="36923" marB="36923"/>
                </a:tc>
                <a:tc>
                  <a:txBody>
                    <a:bodyPr/>
                    <a:lstStyle/>
                    <a:p>
                      <a:r>
                        <a:rPr lang="en-US" sz="1400" dirty="0"/>
                        <a:t>18.58%</a:t>
                      </a:r>
                    </a:p>
                  </a:txBody>
                  <a:tcPr marL="73844" marR="73844" marT="36923" marB="36923"/>
                </a:tc>
                <a:tc>
                  <a:txBody>
                    <a:bodyPr/>
                    <a:lstStyle/>
                    <a:p>
                      <a:r>
                        <a:rPr lang="en-US" sz="1400" dirty="0"/>
                        <a:t>0.855</a:t>
                      </a:r>
                    </a:p>
                  </a:txBody>
                  <a:tcPr marL="73844" marR="73844" marT="36923" marB="36923"/>
                </a:tc>
                <a:extLst>
                  <a:ext uri="{0D108BD9-81ED-4DB2-BD59-A6C34878D82A}">
                    <a16:rowId xmlns:a16="http://schemas.microsoft.com/office/drawing/2014/main" val="3198156105"/>
                  </a:ext>
                </a:extLst>
              </a:tr>
            </a:tbl>
          </a:graphicData>
        </a:graphic>
      </p:graphicFrame>
      <p:sp>
        <p:nvSpPr>
          <p:cNvPr id="2" name="Title 1">
            <a:extLst>
              <a:ext uri="{FF2B5EF4-FFF2-40B4-BE49-F238E27FC236}">
                <a16:creationId xmlns:a16="http://schemas.microsoft.com/office/drawing/2014/main" id="{14F2B751-DA7C-4A8A-B2C3-87DA88B98448}"/>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Baseline Modeling</a:t>
            </a:r>
          </a:p>
        </p:txBody>
      </p:sp>
      <p:graphicFrame>
        <p:nvGraphicFramePr>
          <p:cNvPr id="10" name="Table 10">
            <a:extLst>
              <a:ext uri="{FF2B5EF4-FFF2-40B4-BE49-F238E27FC236}">
                <a16:creationId xmlns:a16="http://schemas.microsoft.com/office/drawing/2014/main" id="{483586D1-B32D-410C-A6FD-557929C82D6C}"/>
              </a:ext>
            </a:extLst>
          </p:cNvPr>
          <p:cNvGraphicFramePr>
            <a:graphicFrameLocks noGrp="1"/>
          </p:cNvGraphicFramePr>
          <p:nvPr>
            <p:ph idx="1"/>
            <p:extLst>
              <p:ext uri="{D42A27DB-BD31-4B8C-83A1-F6EECF244321}">
                <p14:modId xmlns:p14="http://schemas.microsoft.com/office/powerpoint/2010/main" val="2100829707"/>
              </p:ext>
            </p:extLst>
          </p:nvPr>
        </p:nvGraphicFramePr>
        <p:xfrm>
          <a:off x="838200" y="4102100"/>
          <a:ext cx="10512424" cy="2077253"/>
        </p:xfrm>
        <a:graphic>
          <a:graphicData uri="http://schemas.openxmlformats.org/drawingml/2006/table">
            <a:tbl>
              <a:tblPr firstRow="1" bandRow="1">
                <a:tableStyleId>{5C22544A-7EE6-4342-B048-85BDC9FD1C3A}</a:tableStyleId>
              </a:tblPr>
              <a:tblGrid>
                <a:gridCol w="2628106">
                  <a:extLst>
                    <a:ext uri="{9D8B030D-6E8A-4147-A177-3AD203B41FA5}">
                      <a16:colId xmlns:a16="http://schemas.microsoft.com/office/drawing/2014/main" val="3202964622"/>
                    </a:ext>
                  </a:extLst>
                </a:gridCol>
                <a:gridCol w="2628106">
                  <a:extLst>
                    <a:ext uri="{9D8B030D-6E8A-4147-A177-3AD203B41FA5}">
                      <a16:colId xmlns:a16="http://schemas.microsoft.com/office/drawing/2014/main" val="171307753"/>
                    </a:ext>
                  </a:extLst>
                </a:gridCol>
                <a:gridCol w="2628106">
                  <a:extLst>
                    <a:ext uri="{9D8B030D-6E8A-4147-A177-3AD203B41FA5}">
                      <a16:colId xmlns:a16="http://schemas.microsoft.com/office/drawing/2014/main" val="4134961953"/>
                    </a:ext>
                  </a:extLst>
                </a:gridCol>
                <a:gridCol w="2628106">
                  <a:extLst>
                    <a:ext uri="{9D8B030D-6E8A-4147-A177-3AD203B41FA5}">
                      <a16:colId xmlns:a16="http://schemas.microsoft.com/office/drawing/2014/main" val="1013741152"/>
                    </a:ext>
                  </a:extLst>
                </a:gridCol>
              </a:tblGrid>
              <a:tr h="438467">
                <a:tc gridSpan="4">
                  <a:txBody>
                    <a:bodyPr/>
                    <a:lstStyle/>
                    <a:p>
                      <a:r>
                        <a:rPr lang="en-US" sz="2400" dirty="0"/>
                        <a:t>Results After </a:t>
                      </a:r>
                      <a:r>
                        <a:rPr lang="en-US" sz="2400" b="1" kern="1200" dirty="0">
                          <a:solidFill>
                            <a:schemeClr val="lt1"/>
                          </a:solidFill>
                          <a:effectLst/>
                          <a:latin typeface="+mn-lt"/>
                          <a:ea typeface="+mn-ea"/>
                          <a:cs typeface="+mn-cs"/>
                        </a:rPr>
                        <a:t>Hyperparameters Tuning </a:t>
                      </a:r>
                      <a:endParaRPr lang="en-US" sz="2400" dirty="0"/>
                    </a:p>
                  </a:txBody>
                  <a:tcPr marL="73844" marR="73844" marT="36923" marB="36923"/>
                </a:tc>
                <a:tc hMerge="1">
                  <a:txBody>
                    <a:bodyPr/>
                    <a:lstStyle/>
                    <a:p>
                      <a:endParaRPr lang="en-US" sz="1400" dirty="0"/>
                    </a:p>
                  </a:txBody>
                  <a:tcPr marL="73844" marR="73844" marT="36923" marB="36923"/>
                </a:tc>
                <a:tc hMerge="1">
                  <a:txBody>
                    <a:bodyPr/>
                    <a:lstStyle/>
                    <a:p>
                      <a:endParaRPr lang="en-US" sz="1400" dirty="0"/>
                    </a:p>
                  </a:txBody>
                  <a:tcPr marL="73844" marR="73844" marT="36923" marB="36923"/>
                </a:tc>
                <a:tc hMerge="1">
                  <a:txBody>
                    <a:bodyPr/>
                    <a:lstStyle/>
                    <a:p>
                      <a:endParaRPr lang="en-US" sz="1400" dirty="0"/>
                    </a:p>
                  </a:txBody>
                  <a:tcPr marL="73844" marR="73844" marT="36923" marB="36923"/>
                </a:tc>
                <a:extLst>
                  <a:ext uri="{0D108BD9-81ED-4DB2-BD59-A6C34878D82A}">
                    <a16:rowId xmlns:a16="http://schemas.microsoft.com/office/drawing/2014/main" val="2257046437"/>
                  </a:ext>
                </a:extLst>
              </a:tr>
              <a:tr h="438467">
                <a:tc>
                  <a:txBody>
                    <a:bodyPr/>
                    <a:lstStyle/>
                    <a:p>
                      <a:r>
                        <a:rPr lang="en-US" sz="1400" b="1" u="sng" dirty="0"/>
                        <a:t>Model</a:t>
                      </a:r>
                    </a:p>
                  </a:txBody>
                  <a:tcPr marL="73844" marR="73844" marT="36923" marB="36923"/>
                </a:tc>
                <a:tc>
                  <a:txBody>
                    <a:bodyPr/>
                    <a:lstStyle/>
                    <a:p>
                      <a:r>
                        <a:rPr lang="en-US" sz="1400" b="1" u="sng" dirty="0"/>
                        <a:t>Accuracy</a:t>
                      </a:r>
                    </a:p>
                  </a:txBody>
                  <a:tcPr marL="73844" marR="73844" marT="36923" marB="36923"/>
                </a:tc>
                <a:tc>
                  <a:txBody>
                    <a:bodyPr/>
                    <a:lstStyle/>
                    <a:p>
                      <a:r>
                        <a:rPr lang="en-US" sz="1400" b="1" u="sng" dirty="0"/>
                        <a:t>False Negative Rate</a:t>
                      </a:r>
                    </a:p>
                  </a:txBody>
                  <a:tcPr marL="73844" marR="73844" marT="36923" marB="36923"/>
                </a:tc>
                <a:tc>
                  <a:txBody>
                    <a:bodyPr/>
                    <a:lstStyle/>
                    <a:p>
                      <a:r>
                        <a:rPr lang="en-US" sz="1400" b="1" u="sng" dirty="0"/>
                        <a:t>AUC</a:t>
                      </a:r>
                    </a:p>
                  </a:txBody>
                  <a:tcPr marL="73844" marR="73844" marT="36923" marB="36923"/>
                </a:tc>
                <a:extLst>
                  <a:ext uri="{0D108BD9-81ED-4DB2-BD59-A6C34878D82A}">
                    <a16:rowId xmlns:a16="http://schemas.microsoft.com/office/drawing/2014/main" val="945065418"/>
                  </a:ext>
                </a:extLst>
              </a:tr>
              <a:tr h="312787">
                <a:tc>
                  <a:txBody>
                    <a:bodyPr/>
                    <a:lstStyle/>
                    <a:p>
                      <a:r>
                        <a:rPr lang="en-US" sz="1400"/>
                        <a:t>Logistic Regression</a:t>
                      </a:r>
                    </a:p>
                  </a:txBody>
                  <a:tcPr marL="73844" marR="73844" marT="36923" marB="36923"/>
                </a:tc>
                <a:tc>
                  <a:txBody>
                    <a:bodyPr/>
                    <a:lstStyle/>
                    <a:p>
                      <a:r>
                        <a:rPr lang="en-US" sz="1400" dirty="0"/>
                        <a:t>76.69%</a:t>
                      </a:r>
                    </a:p>
                  </a:txBody>
                  <a:tcPr marL="73844" marR="73844" marT="36923" marB="36923"/>
                </a:tc>
                <a:tc>
                  <a:txBody>
                    <a:bodyPr/>
                    <a:lstStyle/>
                    <a:p>
                      <a:r>
                        <a:rPr lang="en-US" sz="1400"/>
                        <a:t>20.74%</a:t>
                      </a:r>
                    </a:p>
                  </a:txBody>
                  <a:tcPr marL="73844" marR="73844" marT="36923" marB="36923"/>
                </a:tc>
                <a:tc>
                  <a:txBody>
                    <a:bodyPr/>
                    <a:lstStyle/>
                    <a:p>
                      <a:r>
                        <a:rPr lang="en-US" sz="1400"/>
                        <a:t>0.840</a:t>
                      </a:r>
                    </a:p>
                  </a:txBody>
                  <a:tcPr marL="73844" marR="73844" marT="36923" marB="36923"/>
                </a:tc>
                <a:extLst>
                  <a:ext uri="{0D108BD9-81ED-4DB2-BD59-A6C34878D82A}">
                    <a16:rowId xmlns:a16="http://schemas.microsoft.com/office/drawing/2014/main" val="596810129"/>
                  </a:ext>
                </a:extLst>
              </a:tr>
              <a:tr h="311981">
                <a:tc>
                  <a:txBody>
                    <a:bodyPr/>
                    <a:lstStyle/>
                    <a:p>
                      <a:r>
                        <a:rPr lang="en-US" sz="1400" dirty="0"/>
                        <a:t>K-Nearest Neighbors</a:t>
                      </a:r>
                    </a:p>
                  </a:txBody>
                  <a:tcPr marL="73844" marR="73844" marT="36923" marB="369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84.24%</a:t>
                      </a:r>
                    </a:p>
                  </a:txBody>
                  <a:tcPr marL="73844" marR="73844" marT="36923" marB="36923"/>
                </a:tc>
                <a:tc>
                  <a:txBody>
                    <a:bodyPr/>
                    <a:lstStyle/>
                    <a:p>
                      <a:r>
                        <a:rPr lang="en-US" sz="1400"/>
                        <a:t>8.04%</a:t>
                      </a:r>
                    </a:p>
                  </a:txBody>
                  <a:tcPr marL="73844" marR="73844" marT="36923" marB="36923"/>
                </a:tc>
                <a:tc>
                  <a:txBody>
                    <a:bodyPr/>
                    <a:lstStyle/>
                    <a:p>
                      <a:r>
                        <a:rPr lang="en-US" sz="1400"/>
                        <a:t>0.841</a:t>
                      </a:r>
                    </a:p>
                  </a:txBody>
                  <a:tcPr marL="73844" marR="73844" marT="36923" marB="36923"/>
                </a:tc>
                <a:extLst>
                  <a:ext uri="{0D108BD9-81ED-4DB2-BD59-A6C34878D82A}">
                    <a16:rowId xmlns:a16="http://schemas.microsoft.com/office/drawing/2014/main" val="3613777326"/>
                  </a:ext>
                </a:extLst>
              </a:tr>
              <a:tr h="279914">
                <a:tc>
                  <a:txBody>
                    <a:bodyPr/>
                    <a:lstStyle/>
                    <a:p>
                      <a:r>
                        <a:rPr lang="en-US" sz="1400"/>
                        <a:t>Random Forest Classifier</a:t>
                      </a:r>
                    </a:p>
                  </a:txBody>
                  <a:tcPr marL="73844" marR="73844" marT="36923" marB="36923"/>
                </a:tc>
                <a:tc>
                  <a:txBody>
                    <a:bodyPr/>
                    <a:lstStyle/>
                    <a:p>
                      <a:r>
                        <a:rPr lang="en-US" sz="1400"/>
                        <a:t>88.32%</a:t>
                      </a:r>
                    </a:p>
                  </a:txBody>
                  <a:tcPr marL="73844" marR="73844" marT="36923" marB="36923"/>
                </a:tc>
                <a:tc>
                  <a:txBody>
                    <a:bodyPr/>
                    <a:lstStyle/>
                    <a:p>
                      <a:r>
                        <a:rPr lang="en-US" sz="1400"/>
                        <a:t>5.86%</a:t>
                      </a:r>
                    </a:p>
                  </a:txBody>
                  <a:tcPr marL="73844" marR="73844" marT="36923" marB="36923"/>
                </a:tc>
                <a:tc>
                  <a:txBody>
                    <a:bodyPr/>
                    <a:lstStyle/>
                    <a:p>
                      <a:r>
                        <a:rPr lang="en-US" sz="1400" dirty="0"/>
                        <a:t>0.959</a:t>
                      </a:r>
                    </a:p>
                  </a:txBody>
                  <a:tcPr marL="73844" marR="73844" marT="36923" marB="36923"/>
                </a:tc>
                <a:extLst>
                  <a:ext uri="{0D108BD9-81ED-4DB2-BD59-A6C34878D82A}">
                    <a16:rowId xmlns:a16="http://schemas.microsoft.com/office/drawing/2014/main" val="4258475451"/>
                  </a:ext>
                </a:extLst>
              </a:tr>
              <a:tr h="247847">
                <a:tc>
                  <a:txBody>
                    <a:bodyPr/>
                    <a:lstStyle/>
                    <a:p>
                      <a:r>
                        <a:rPr lang="en-US" sz="1400" dirty="0"/>
                        <a:t>XGBoost</a:t>
                      </a:r>
                    </a:p>
                  </a:txBody>
                  <a:tcPr marL="73844" marR="73844" marT="36923" marB="36923"/>
                </a:tc>
                <a:tc>
                  <a:txBody>
                    <a:bodyPr/>
                    <a:lstStyle/>
                    <a:p>
                      <a:r>
                        <a:rPr lang="en-US" sz="1400"/>
                        <a:t>89.53%</a:t>
                      </a:r>
                    </a:p>
                  </a:txBody>
                  <a:tcPr marL="73844" marR="73844" marT="36923" marB="36923"/>
                </a:tc>
                <a:tc>
                  <a:txBody>
                    <a:bodyPr/>
                    <a:lstStyle/>
                    <a:p>
                      <a:r>
                        <a:rPr lang="en-US" sz="1400"/>
                        <a:t>6.17%</a:t>
                      </a:r>
                    </a:p>
                  </a:txBody>
                  <a:tcPr marL="73844" marR="73844" marT="36923" marB="36923"/>
                </a:tc>
                <a:tc>
                  <a:txBody>
                    <a:bodyPr/>
                    <a:lstStyle/>
                    <a:p>
                      <a:r>
                        <a:rPr lang="en-US" sz="1400" dirty="0"/>
                        <a:t>0.960</a:t>
                      </a:r>
                    </a:p>
                  </a:txBody>
                  <a:tcPr marL="73844" marR="73844" marT="36923" marB="36923"/>
                </a:tc>
                <a:extLst>
                  <a:ext uri="{0D108BD9-81ED-4DB2-BD59-A6C34878D82A}">
                    <a16:rowId xmlns:a16="http://schemas.microsoft.com/office/drawing/2014/main" val="1128856437"/>
                  </a:ext>
                </a:extLst>
              </a:tr>
            </a:tbl>
          </a:graphicData>
        </a:graphic>
      </p:graphicFrame>
      <p:sp>
        <p:nvSpPr>
          <p:cNvPr id="12" name="Rectangle 11">
            <a:extLst>
              <a:ext uri="{FF2B5EF4-FFF2-40B4-BE49-F238E27FC236}">
                <a16:creationId xmlns:a16="http://schemas.microsoft.com/office/drawing/2014/main" id="{F9E63352-A79C-4389-9727-17F23B6786AA}"/>
              </a:ext>
            </a:extLst>
          </p:cNvPr>
          <p:cNvSpPr/>
          <p:nvPr/>
        </p:nvSpPr>
        <p:spPr>
          <a:xfrm>
            <a:off x="838200" y="5588000"/>
            <a:ext cx="10512424" cy="33866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1659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F60F8-9FCF-40F2-87A3-3DC6489DC7F2}"/>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Extended Modeling</a:t>
            </a:r>
          </a:p>
        </p:txBody>
      </p:sp>
      <p:cxnSp>
        <p:nvCxnSpPr>
          <p:cNvPr id="81" name="Straight Connector 8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4104" name="Content Placeholder 4101">
            <a:extLst>
              <a:ext uri="{FF2B5EF4-FFF2-40B4-BE49-F238E27FC236}">
                <a16:creationId xmlns:a16="http://schemas.microsoft.com/office/drawing/2014/main" id="{C15D28B3-A2C0-4CD5-A558-F6B1A8267B23}"/>
              </a:ext>
            </a:extLst>
          </p:cNvPr>
          <p:cNvSpPr>
            <a:spLocks noGrp="1"/>
          </p:cNvSpPr>
          <p:nvPr>
            <p:ph idx="1"/>
          </p:nvPr>
        </p:nvSpPr>
        <p:spPr>
          <a:xfrm>
            <a:off x="593610" y="2121763"/>
            <a:ext cx="3822192" cy="3773010"/>
          </a:xfrm>
        </p:spPr>
        <p:txBody>
          <a:bodyPr>
            <a:normAutofit/>
          </a:bodyPr>
          <a:lstStyle/>
          <a:p>
            <a:r>
              <a:rPr lang="en-US" sz="2000">
                <a:solidFill>
                  <a:schemeClr val="bg1"/>
                </a:solidFill>
              </a:rPr>
              <a:t>Applied unsupervised clustering to do customer segmentation </a:t>
            </a:r>
          </a:p>
          <a:p>
            <a:r>
              <a:rPr lang="en-US" sz="2000">
                <a:solidFill>
                  <a:schemeClr val="bg1"/>
                </a:solidFill>
              </a:rPr>
              <a:t>Add the results back the data as a feature to predict customer churn</a:t>
            </a:r>
          </a:p>
          <a:p>
            <a:r>
              <a:rPr lang="en-US" sz="2000">
                <a:solidFill>
                  <a:schemeClr val="bg1"/>
                </a:solidFill>
              </a:rPr>
              <a:t>Used Elbow method and Silhouette Analysis to determine how many clusters</a:t>
            </a:r>
          </a:p>
          <a:p>
            <a:r>
              <a:rPr lang="en-US" sz="2000">
                <a:solidFill>
                  <a:schemeClr val="bg1"/>
                </a:solidFill>
              </a:rPr>
              <a:t>Used n_clusters = 2</a:t>
            </a:r>
          </a:p>
        </p:txBody>
      </p:sp>
      <p:pic>
        <p:nvPicPr>
          <p:cNvPr id="4098" name="Picture 2">
            <a:extLst>
              <a:ext uri="{FF2B5EF4-FFF2-40B4-BE49-F238E27FC236}">
                <a16:creationId xmlns:a16="http://schemas.microsoft.com/office/drawing/2014/main" id="{46C40938-31A6-4925-8EA9-3877087A5F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10716" y="1198684"/>
            <a:ext cx="6596652" cy="4305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958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49C50-EC1D-4292-8161-E25FEE6395BB}"/>
              </a:ext>
            </a:extLst>
          </p:cNvPr>
          <p:cNvSpPr>
            <a:spLocks noGrp="1"/>
          </p:cNvSpPr>
          <p:nvPr>
            <p:ph type="title"/>
          </p:nvPr>
        </p:nvSpPr>
        <p:spPr/>
        <p:txBody>
          <a:bodyPr/>
          <a:lstStyle/>
          <a:p>
            <a:r>
              <a:rPr lang="en-US" dirty="0"/>
              <a:t>Extended Modeling</a:t>
            </a:r>
          </a:p>
        </p:txBody>
      </p:sp>
      <p:graphicFrame>
        <p:nvGraphicFramePr>
          <p:cNvPr id="4" name="Table 10">
            <a:extLst>
              <a:ext uri="{FF2B5EF4-FFF2-40B4-BE49-F238E27FC236}">
                <a16:creationId xmlns:a16="http://schemas.microsoft.com/office/drawing/2014/main" id="{62645991-8608-4C68-9E23-0D17F598F944}"/>
              </a:ext>
            </a:extLst>
          </p:cNvPr>
          <p:cNvGraphicFramePr>
            <a:graphicFrameLocks noGrp="1"/>
          </p:cNvGraphicFramePr>
          <p:nvPr>
            <p:ph idx="1"/>
            <p:extLst>
              <p:ext uri="{D42A27DB-BD31-4B8C-83A1-F6EECF244321}">
                <p14:modId xmlns:p14="http://schemas.microsoft.com/office/powerpoint/2010/main" val="3141711783"/>
              </p:ext>
            </p:extLst>
          </p:nvPr>
        </p:nvGraphicFramePr>
        <p:xfrm>
          <a:off x="838200" y="1825625"/>
          <a:ext cx="10512424" cy="2077253"/>
        </p:xfrm>
        <a:graphic>
          <a:graphicData uri="http://schemas.openxmlformats.org/drawingml/2006/table">
            <a:tbl>
              <a:tblPr firstRow="1" bandRow="1">
                <a:tableStyleId>{5C22544A-7EE6-4342-B048-85BDC9FD1C3A}</a:tableStyleId>
              </a:tblPr>
              <a:tblGrid>
                <a:gridCol w="2628106">
                  <a:extLst>
                    <a:ext uri="{9D8B030D-6E8A-4147-A177-3AD203B41FA5}">
                      <a16:colId xmlns:a16="http://schemas.microsoft.com/office/drawing/2014/main" val="3202964622"/>
                    </a:ext>
                  </a:extLst>
                </a:gridCol>
                <a:gridCol w="2628106">
                  <a:extLst>
                    <a:ext uri="{9D8B030D-6E8A-4147-A177-3AD203B41FA5}">
                      <a16:colId xmlns:a16="http://schemas.microsoft.com/office/drawing/2014/main" val="171307753"/>
                    </a:ext>
                  </a:extLst>
                </a:gridCol>
                <a:gridCol w="2628106">
                  <a:extLst>
                    <a:ext uri="{9D8B030D-6E8A-4147-A177-3AD203B41FA5}">
                      <a16:colId xmlns:a16="http://schemas.microsoft.com/office/drawing/2014/main" val="4134961953"/>
                    </a:ext>
                  </a:extLst>
                </a:gridCol>
                <a:gridCol w="2628106">
                  <a:extLst>
                    <a:ext uri="{9D8B030D-6E8A-4147-A177-3AD203B41FA5}">
                      <a16:colId xmlns:a16="http://schemas.microsoft.com/office/drawing/2014/main" val="1013741152"/>
                    </a:ext>
                  </a:extLst>
                </a:gridCol>
              </a:tblGrid>
              <a:tr h="438467">
                <a:tc gridSpan="4">
                  <a:txBody>
                    <a:bodyPr/>
                    <a:lstStyle/>
                    <a:p>
                      <a:r>
                        <a:rPr lang="en-US" sz="2400" dirty="0"/>
                        <a:t>Baseline Modeling</a:t>
                      </a:r>
                    </a:p>
                  </a:txBody>
                  <a:tcPr marL="73844" marR="73844" marT="36923" marB="36923"/>
                </a:tc>
                <a:tc hMerge="1">
                  <a:txBody>
                    <a:bodyPr/>
                    <a:lstStyle/>
                    <a:p>
                      <a:endParaRPr lang="en-US" sz="1400" dirty="0"/>
                    </a:p>
                  </a:txBody>
                  <a:tcPr marL="73844" marR="73844" marT="36923" marB="36923"/>
                </a:tc>
                <a:tc hMerge="1">
                  <a:txBody>
                    <a:bodyPr/>
                    <a:lstStyle/>
                    <a:p>
                      <a:endParaRPr lang="en-US" sz="1400" dirty="0"/>
                    </a:p>
                  </a:txBody>
                  <a:tcPr marL="73844" marR="73844" marT="36923" marB="36923"/>
                </a:tc>
                <a:tc hMerge="1">
                  <a:txBody>
                    <a:bodyPr/>
                    <a:lstStyle/>
                    <a:p>
                      <a:endParaRPr lang="en-US" sz="1400" dirty="0"/>
                    </a:p>
                  </a:txBody>
                  <a:tcPr marL="73844" marR="73844" marT="36923" marB="36923"/>
                </a:tc>
                <a:extLst>
                  <a:ext uri="{0D108BD9-81ED-4DB2-BD59-A6C34878D82A}">
                    <a16:rowId xmlns:a16="http://schemas.microsoft.com/office/drawing/2014/main" val="2257046437"/>
                  </a:ext>
                </a:extLst>
              </a:tr>
              <a:tr h="438467">
                <a:tc>
                  <a:txBody>
                    <a:bodyPr/>
                    <a:lstStyle/>
                    <a:p>
                      <a:r>
                        <a:rPr lang="en-US" sz="1400" b="1" u="sng" dirty="0"/>
                        <a:t>Model</a:t>
                      </a:r>
                    </a:p>
                  </a:txBody>
                  <a:tcPr marL="73844" marR="73844" marT="36923" marB="36923"/>
                </a:tc>
                <a:tc>
                  <a:txBody>
                    <a:bodyPr/>
                    <a:lstStyle/>
                    <a:p>
                      <a:r>
                        <a:rPr lang="en-US" sz="1400" b="1" u="sng" dirty="0"/>
                        <a:t>Accuracy</a:t>
                      </a:r>
                    </a:p>
                  </a:txBody>
                  <a:tcPr marL="73844" marR="73844" marT="36923" marB="36923"/>
                </a:tc>
                <a:tc>
                  <a:txBody>
                    <a:bodyPr/>
                    <a:lstStyle/>
                    <a:p>
                      <a:r>
                        <a:rPr lang="en-US" sz="1400" b="1" u="sng" dirty="0"/>
                        <a:t>False Negative Rate</a:t>
                      </a:r>
                    </a:p>
                  </a:txBody>
                  <a:tcPr marL="73844" marR="73844" marT="36923" marB="36923"/>
                </a:tc>
                <a:tc>
                  <a:txBody>
                    <a:bodyPr/>
                    <a:lstStyle/>
                    <a:p>
                      <a:r>
                        <a:rPr lang="en-US" sz="1400" b="1" u="sng" dirty="0"/>
                        <a:t>AUC</a:t>
                      </a:r>
                    </a:p>
                  </a:txBody>
                  <a:tcPr marL="73844" marR="73844" marT="36923" marB="36923"/>
                </a:tc>
                <a:extLst>
                  <a:ext uri="{0D108BD9-81ED-4DB2-BD59-A6C34878D82A}">
                    <a16:rowId xmlns:a16="http://schemas.microsoft.com/office/drawing/2014/main" val="945065418"/>
                  </a:ext>
                </a:extLst>
              </a:tr>
              <a:tr h="312787">
                <a:tc>
                  <a:txBody>
                    <a:bodyPr/>
                    <a:lstStyle/>
                    <a:p>
                      <a:r>
                        <a:rPr lang="en-US" sz="1400"/>
                        <a:t>Logistic Regression</a:t>
                      </a:r>
                    </a:p>
                  </a:txBody>
                  <a:tcPr marL="73844" marR="73844" marT="36923" marB="36923"/>
                </a:tc>
                <a:tc>
                  <a:txBody>
                    <a:bodyPr/>
                    <a:lstStyle/>
                    <a:p>
                      <a:r>
                        <a:rPr lang="en-US" sz="1400" dirty="0"/>
                        <a:t>76.69%</a:t>
                      </a:r>
                    </a:p>
                  </a:txBody>
                  <a:tcPr marL="73844" marR="73844" marT="36923" marB="36923"/>
                </a:tc>
                <a:tc>
                  <a:txBody>
                    <a:bodyPr/>
                    <a:lstStyle/>
                    <a:p>
                      <a:r>
                        <a:rPr lang="en-US" sz="1400"/>
                        <a:t>20.74%</a:t>
                      </a:r>
                    </a:p>
                  </a:txBody>
                  <a:tcPr marL="73844" marR="73844" marT="36923" marB="36923"/>
                </a:tc>
                <a:tc>
                  <a:txBody>
                    <a:bodyPr/>
                    <a:lstStyle/>
                    <a:p>
                      <a:r>
                        <a:rPr lang="en-US" sz="1400"/>
                        <a:t>0.840</a:t>
                      </a:r>
                    </a:p>
                  </a:txBody>
                  <a:tcPr marL="73844" marR="73844" marT="36923" marB="36923"/>
                </a:tc>
                <a:extLst>
                  <a:ext uri="{0D108BD9-81ED-4DB2-BD59-A6C34878D82A}">
                    <a16:rowId xmlns:a16="http://schemas.microsoft.com/office/drawing/2014/main" val="596810129"/>
                  </a:ext>
                </a:extLst>
              </a:tr>
              <a:tr h="311981">
                <a:tc>
                  <a:txBody>
                    <a:bodyPr/>
                    <a:lstStyle/>
                    <a:p>
                      <a:r>
                        <a:rPr lang="en-US" sz="1400" dirty="0"/>
                        <a:t>K-Nearest Neighbors</a:t>
                      </a:r>
                    </a:p>
                  </a:txBody>
                  <a:tcPr marL="73844" marR="73844" marT="36923" marB="369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84.24%</a:t>
                      </a:r>
                    </a:p>
                  </a:txBody>
                  <a:tcPr marL="73844" marR="73844" marT="36923" marB="36923"/>
                </a:tc>
                <a:tc>
                  <a:txBody>
                    <a:bodyPr/>
                    <a:lstStyle/>
                    <a:p>
                      <a:r>
                        <a:rPr lang="en-US" sz="1400"/>
                        <a:t>8.04%</a:t>
                      </a:r>
                    </a:p>
                  </a:txBody>
                  <a:tcPr marL="73844" marR="73844" marT="36923" marB="36923"/>
                </a:tc>
                <a:tc>
                  <a:txBody>
                    <a:bodyPr/>
                    <a:lstStyle/>
                    <a:p>
                      <a:r>
                        <a:rPr lang="en-US" sz="1400"/>
                        <a:t>0.841</a:t>
                      </a:r>
                    </a:p>
                  </a:txBody>
                  <a:tcPr marL="73844" marR="73844" marT="36923" marB="36923"/>
                </a:tc>
                <a:extLst>
                  <a:ext uri="{0D108BD9-81ED-4DB2-BD59-A6C34878D82A}">
                    <a16:rowId xmlns:a16="http://schemas.microsoft.com/office/drawing/2014/main" val="3613777326"/>
                  </a:ext>
                </a:extLst>
              </a:tr>
              <a:tr h="279914">
                <a:tc>
                  <a:txBody>
                    <a:bodyPr/>
                    <a:lstStyle/>
                    <a:p>
                      <a:r>
                        <a:rPr lang="en-US" sz="1400"/>
                        <a:t>Random Forest Classifier</a:t>
                      </a:r>
                    </a:p>
                  </a:txBody>
                  <a:tcPr marL="73844" marR="73844" marT="36923" marB="36923"/>
                </a:tc>
                <a:tc>
                  <a:txBody>
                    <a:bodyPr/>
                    <a:lstStyle/>
                    <a:p>
                      <a:r>
                        <a:rPr lang="en-US" sz="1400"/>
                        <a:t>88.32%</a:t>
                      </a:r>
                    </a:p>
                  </a:txBody>
                  <a:tcPr marL="73844" marR="73844" marT="36923" marB="36923"/>
                </a:tc>
                <a:tc>
                  <a:txBody>
                    <a:bodyPr/>
                    <a:lstStyle/>
                    <a:p>
                      <a:r>
                        <a:rPr lang="en-US" sz="1400"/>
                        <a:t>5.86%</a:t>
                      </a:r>
                    </a:p>
                  </a:txBody>
                  <a:tcPr marL="73844" marR="73844" marT="36923" marB="36923"/>
                </a:tc>
                <a:tc>
                  <a:txBody>
                    <a:bodyPr/>
                    <a:lstStyle/>
                    <a:p>
                      <a:r>
                        <a:rPr lang="en-US" sz="1400" dirty="0"/>
                        <a:t>0.959</a:t>
                      </a:r>
                    </a:p>
                  </a:txBody>
                  <a:tcPr marL="73844" marR="73844" marT="36923" marB="36923"/>
                </a:tc>
                <a:extLst>
                  <a:ext uri="{0D108BD9-81ED-4DB2-BD59-A6C34878D82A}">
                    <a16:rowId xmlns:a16="http://schemas.microsoft.com/office/drawing/2014/main" val="4258475451"/>
                  </a:ext>
                </a:extLst>
              </a:tr>
              <a:tr h="247847">
                <a:tc>
                  <a:txBody>
                    <a:bodyPr/>
                    <a:lstStyle/>
                    <a:p>
                      <a:r>
                        <a:rPr lang="en-US" sz="1400"/>
                        <a:t>XGBoost</a:t>
                      </a:r>
                    </a:p>
                  </a:txBody>
                  <a:tcPr marL="73844" marR="73844" marT="36923" marB="36923"/>
                </a:tc>
                <a:tc>
                  <a:txBody>
                    <a:bodyPr/>
                    <a:lstStyle/>
                    <a:p>
                      <a:r>
                        <a:rPr lang="en-US" sz="1400"/>
                        <a:t>89.53%</a:t>
                      </a:r>
                    </a:p>
                  </a:txBody>
                  <a:tcPr marL="73844" marR="73844" marT="36923" marB="36923"/>
                </a:tc>
                <a:tc>
                  <a:txBody>
                    <a:bodyPr/>
                    <a:lstStyle/>
                    <a:p>
                      <a:r>
                        <a:rPr lang="en-US" sz="1400" dirty="0"/>
                        <a:t>6.17%</a:t>
                      </a:r>
                    </a:p>
                  </a:txBody>
                  <a:tcPr marL="73844" marR="73844" marT="36923" marB="36923"/>
                </a:tc>
                <a:tc>
                  <a:txBody>
                    <a:bodyPr/>
                    <a:lstStyle/>
                    <a:p>
                      <a:r>
                        <a:rPr lang="en-US" sz="1400" dirty="0"/>
                        <a:t>0.960</a:t>
                      </a:r>
                    </a:p>
                  </a:txBody>
                  <a:tcPr marL="73844" marR="73844" marT="36923" marB="36923"/>
                </a:tc>
                <a:extLst>
                  <a:ext uri="{0D108BD9-81ED-4DB2-BD59-A6C34878D82A}">
                    <a16:rowId xmlns:a16="http://schemas.microsoft.com/office/drawing/2014/main" val="1128856437"/>
                  </a:ext>
                </a:extLst>
              </a:tr>
            </a:tbl>
          </a:graphicData>
        </a:graphic>
      </p:graphicFrame>
      <p:graphicFrame>
        <p:nvGraphicFramePr>
          <p:cNvPr id="5" name="Table 10">
            <a:extLst>
              <a:ext uri="{FF2B5EF4-FFF2-40B4-BE49-F238E27FC236}">
                <a16:creationId xmlns:a16="http://schemas.microsoft.com/office/drawing/2014/main" id="{0A7D875E-8C04-4C81-8CB8-E0D6472A5B01}"/>
              </a:ext>
            </a:extLst>
          </p:cNvPr>
          <p:cNvGraphicFramePr>
            <a:graphicFrameLocks/>
          </p:cNvGraphicFramePr>
          <p:nvPr>
            <p:extLst>
              <p:ext uri="{D42A27DB-BD31-4B8C-83A1-F6EECF244321}">
                <p14:modId xmlns:p14="http://schemas.microsoft.com/office/powerpoint/2010/main" val="297818282"/>
              </p:ext>
            </p:extLst>
          </p:nvPr>
        </p:nvGraphicFramePr>
        <p:xfrm>
          <a:off x="838200" y="4161366"/>
          <a:ext cx="10512424" cy="2077253"/>
        </p:xfrm>
        <a:graphic>
          <a:graphicData uri="http://schemas.openxmlformats.org/drawingml/2006/table">
            <a:tbl>
              <a:tblPr firstRow="1" bandRow="1">
                <a:tableStyleId>{5C22544A-7EE6-4342-B048-85BDC9FD1C3A}</a:tableStyleId>
              </a:tblPr>
              <a:tblGrid>
                <a:gridCol w="2628106">
                  <a:extLst>
                    <a:ext uri="{9D8B030D-6E8A-4147-A177-3AD203B41FA5}">
                      <a16:colId xmlns:a16="http://schemas.microsoft.com/office/drawing/2014/main" val="3202964622"/>
                    </a:ext>
                  </a:extLst>
                </a:gridCol>
                <a:gridCol w="2628106">
                  <a:extLst>
                    <a:ext uri="{9D8B030D-6E8A-4147-A177-3AD203B41FA5}">
                      <a16:colId xmlns:a16="http://schemas.microsoft.com/office/drawing/2014/main" val="171307753"/>
                    </a:ext>
                  </a:extLst>
                </a:gridCol>
                <a:gridCol w="2628106">
                  <a:extLst>
                    <a:ext uri="{9D8B030D-6E8A-4147-A177-3AD203B41FA5}">
                      <a16:colId xmlns:a16="http://schemas.microsoft.com/office/drawing/2014/main" val="4134961953"/>
                    </a:ext>
                  </a:extLst>
                </a:gridCol>
                <a:gridCol w="2628106">
                  <a:extLst>
                    <a:ext uri="{9D8B030D-6E8A-4147-A177-3AD203B41FA5}">
                      <a16:colId xmlns:a16="http://schemas.microsoft.com/office/drawing/2014/main" val="1013741152"/>
                    </a:ext>
                  </a:extLst>
                </a:gridCol>
              </a:tblGrid>
              <a:tr h="438467">
                <a:tc gridSpan="4">
                  <a:txBody>
                    <a:bodyPr/>
                    <a:lstStyle/>
                    <a:p>
                      <a:r>
                        <a:rPr lang="en-US" sz="2400" dirty="0"/>
                        <a:t>Extended Modeling</a:t>
                      </a:r>
                    </a:p>
                  </a:txBody>
                  <a:tcPr marL="73844" marR="73844" marT="36923" marB="36923"/>
                </a:tc>
                <a:tc hMerge="1">
                  <a:txBody>
                    <a:bodyPr/>
                    <a:lstStyle/>
                    <a:p>
                      <a:endParaRPr lang="en-US" sz="1400" dirty="0"/>
                    </a:p>
                  </a:txBody>
                  <a:tcPr marL="73844" marR="73844" marT="36923" marB="36923"/>
                </a:tc>
                <a:tc hMerge="1">
                  <a:txBody>
                    <a:bodyPr/>
                    <a:lstStyle/>
                    <a:p>
                      <a:endParaRPr lang="en-US" sz="1400" dirty="0"/>
                    </a:p>
                  </a:txBody>
                  <a:tcPr marL="73844" marR="73844" marT="36923" marB="36923"/>
                </a:tc>
                <a:tc hMerge="1">
                  <a:txBody>
                    <a:bodyPr/>
                    <a:lstStyle/>
                    <a:p>
                      <a:endParaRPr lang="en-US" sz="1400" dirty="0"/>
                    </a:p>
                  </a:txBody>
                  <a:tcPr marL="73844" marR="73844" marT="36923" marB="36923"/>
                </a:tc>
                <a:extLst>
                  <a:ext uri="{0D108BD9-81ED-4DB2-BD59-A6C34878D82A}">
                    <a16:rowId xmlns:a16="http://schemas.microsoft.com/office/drawing/2014/main" val="2257046437"/>
                  </a:ext>
                </a:extLst>
              </a:tr>
              <a:tr h="438467">
                <a:tc>
                  <a:txBody>
                    <a:bodyPr/>
                    <a:lstStyle/>
                    <a:p>
                      <a:r>
                        <a:rPr lang="en-US" sz="1400" b="1" u="sng" dirty="0"/>
                        <a:t>Model</a:t>
                      </a:r>
                    </a:p>
                  </a:txBody>
                  <a:tcPr marL="73844" marR="73844" marT="36923" marB="36923"/>
                </a:tc>
                <a:tc>
                  <a:txBody>
                    <a:bodyPr/>
                    <a:lstStyle/>
                    <a:p>
                      <a:r>
                        <a:rPr lang="en-US" sz="1400" b="1" u="sng" dirty="0"/>
                        <a:t>Accuracy</a:t>
                      </a:r>
                    </a:p>
                  </a:txBody>
                  <a:tcPr marL="73844" marR="73844" marT="36923" marB="36923"/>
                </a:tc>
                <a:tc>
                  <a:txBody>
                    <a:bodyPr/>
                    <a:lstStyle/>
                    <a:p>
                      <a:r>
                        <a:rPr lang="en-US" sz="1400" b="1" u="sng" dirty="0"/>
                        <a:t>False Negative Rate</a:t>
                      </a:r>
                    </a:p>
                  </a:txBody>
                  <a:tcPr marL="73844" marR="73844" marT="36923" marB="36923"/>
                </a:tc>
                <a:tc>
                  <a:txBody>
                    <a:bodyPr/>
                    <a:lstStyle/>
                    <a:p>
                      <a:r>
                        <a:rPr lang="en-US" sz="1400" b="1" u="sng" dirty="0"/>
                        <a:t>AUC</a:t>
                      </a:r>
                    </a:p>
                  </a:txBody>
                  <a:tcPr marL="73844" marR="73844" marT="36923" marB="36923"/>
                </a:tc>
                <a:extLst>
                  <a:ext uri="{0D108BD9-81ED-4DB2-BD59-A6C34878D82A}">
                    <a16:rowId xmlns:a16="http://schemas.microsoft.com/office/drawing/2014/main" val="945065418"/>
                  </a:ext>
                </a:extLst>
              </a:tr>
              <a:tr h="312787">
                <a:tc>
                  <a:txBody>
                    <a:bodyPr/>
                    <a:lstStyle/>
                    <a:p>
                      <a:r>
                        <a:rPr lang="en-US" sz="1400" dirty="0"/>
                        <a:t>Logistic Regression</a:t>
                      </a:r>
                    </a:p>
                  </a:txBody>
                  <a:tcPr marL="73844" marR="73844" marT="36923" marB="36923"/>
                </a:tc>
                <a:tc>
                  <a:txBody>
                    <a:bodyPr/>
                    <a:lstStyle/>
                    <a:p>
                      <a:r>
                        <a:rPr lang="en-US" sz="1400" dirty="0"/>
                        <a:t>76.69%</a:t>
                      </a:r>
                    </a:p>
                  </a:txBody>
                  <a:tcPr marL="73844" marR="73844" marT="36923" marB="36923"/>
                </a:tc>
                <a:tc>
                  <a:txBody>
                    <a:bodyPr/>
                    <a:lstStyle/>
                    <a:p>
                      <a:r>
                        <a:rPr lang="en-US" sz="1400"/>
                        <a:t>20.74%</a:t>
                      </a:r>
                    </a:p>
                  </a:txBody>
                  <a:tcPr marL="73844" marR="73844" marT="36923" marB="36923"/>
                </a:tc>
                <a:tc>
                  <a:txBody>
                    <a:bodyPr/>
                    <a:lstStyle/>
                    <a:p>
                      <a:r>
                        <a:rPr lang="en-US" sz="1400" dirty="0"/>
                        <a:t>0.840</a:t>
                      </a:r>
                    </a:p>
                  </a:txBody>
                  <a:tcPr marL="73844" marR="73844" marT="36923" marB="36923"/>
                </a:tc>
                <a:extLst>
                  <a:ext uri="{0D108BD9-81ED-4DB2-BD59-A6C34878D82A}">
                    <a16:rowId xmlns:a16="http://schemas.microsoft.com/office/drawing/2014/main" val="596810129"/>
                  </a:ext>
                </a:extLst>
              </a:tr>
              <a:tr h="311981">
                <a:tc>
                  <a:txBody>
                    <a:bodyPr/>
                    <a:lstStyle/>
                    <a:p>
                      <a:r>
                        <a:rPr lang="en-US" sz="1400" dirty="0"/>
                        <a:t>K-Nearest Neighbors</a:t>
                      </a:r>
                    </a:p>
                  </a:txBody>
                  <a:tcPr marL="73844" marR="73844" marT="36923" marB="369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84.24%</a:t>
                      </a:r>
                    </a:p>
                  </a:txBody>
                  <a:tcPr marL="73844" marR="73844" marT="36923" marB="36923"/>
                </a:tc>
                <a:tc>
                  <a:txBody>
                    <a:bodyPr/>
                    <a:lstStyle/>
                    <a:p>
                      <a:r>
                        <a:rPr lang="en-US" sz="1400" dirty="0"/>
                        <a:t>8.04%</a:t>
                      </a:r>
                    </a:p>
                  </a:txBody>
                  <a:tcPr marL="73844" marR="73844" marT="36923" marB="36923"/>
                </a:tc>
                <a:tc>
                  <a:txBody>
                    <a:bodyPr/>
                    <a:lstStyle/>
                    <a:p>
                      <a:r>
                        <a:rPr lang="en-US" sz="1400"/>
                        <a:t>0.841</a:t>
                      </a:r>
                    </a:p>
                  </a:txBody>
                  <a:tcPr marL="73844" marR="73844" marT="36923" marB="36923"/>
                </a:tc>
                <a:extLst>
                  <a:ext uri="{0D108BD9-81ED-4DB2-BD59-A6C34878D82A}">
                    <a16:rowId xmlns:a16="http://schemas.microsoft.com/office/drawing/2014/main" val="3613777326"/>
                  </a:ext>
                </a:extLst>
              </a:tr>
              <a:tr h="279914">
                <a:tc>
                  <a:txBody>
                    <a:bodyPr/>
                    <a:lstStyle/>
                    <a:p>
                      <a:r>
                        <a:rPr lang="en-US" sz="1400"/>
                        <a:t>Random Forest Classifier</a:t>
                      </a:r>
                    </a:p>
                  </a:txBody>
                  <a:tcPr marL="73844" marR="73844" marT="36923" marB="36923"/>
                </a:tc>
                <a:tc>
                  <a:txBody>
                    <a:bodyPr/>
                    <a:lstStyle/>
                    <a:p>
                      <a:r>
                        <a:rPr lang="en-US" sz="1400" dirty="0"/>
                        <a:t>88.74%</a:t>
                      </a:r>
                    </a:p>
                  </a:txBody>
                  <a:tcPr marL="73844" marR="73844" marT="36923" marB="36923"/>
                </a:tc>
                <a:tc>
                  <a:txBody>
                    <a:bodyPr/>
                    <a:lstStyle/>
                    <a:p>
                      <a:r>
                        <a:rPr lang="en-US" sz="1400" dirty="0"/>
                        <a:t>5.77%</a:t>
                      </a:r>
                    </a:p>
                  </a:txBody>
                  <a:tcPr marL="73844" marR="73844" marT="36923" marB="36923"/>
                </a:tc>
                <a:tc>
                  <a:txBody>
                    <a:bodyPr/>
                    <a:lstStyle/>
                    <a:p>
                      <a:r>
                        <a:rPr lang="en-US" sz="1400" dirty="0"/>
                        <a:t>0.960</a:t>
                      </a:r>
                    </a:p>
                  </a:txBody>
                  <a:tcPr marL="73844" marR="73844" marT="36923" marB="36923"/>
                </a:tc>
                <a:extLst>
                  <a:ext uri="{0D108BD9-81ED-4DB2-BD59-A6C34878D82A}">
                    <a16:rowId xmlns:a16="http://schemas.microsoft.com/office/drawing/2014/main" val="4258475451"/>
                  </a:ext>
                </a:extLst>
              </a:tr>
              <a:tr h="247847">
                <a:tc>
                  <a:txBody>
                    <a:bodyPr/>
                    <a:lstStyle/>
                    <a:p>
                      <a:r>
                        <a:rPr lang="en-US" sz="1400"/>
                        <a:t>XGBoost</a:t>
                      </a:r>
                    </a:p>
                  </a:txBody>
                  <a:tcPr marL="73844" marR="73844" marT="36923" marB="36923"/>
                </a:tc>
                <a:tc>
                  <a:txBody>
                    <a:bodyPr/>
                    <a:lstStyle/>
                    <a:p>
                      <a:r>
                        <a:rPr lang="en-US" sz="1400" dirty="0"/>
                        <a:t>89.48%</a:t>
                      </a:r>
                    </a:p>
                  </a:txBody>
                  <a:tcPr marL="73844" marR="73844" marT="36923" marB="36923"/>
                </a:tc>
                <a:tc>
                  <a:txBody>
                    <a:bodyPr/>
                    <a:lstStyle/>
                    <a:p>
                      <a:r>
                        <a:rPr lang="en-US" sz="1400" dirty="0"/>
                        <a:t>6.27%</a:t>
                      </a:r>
                    </a:p>
                  </a:txBody>
                  <a:tcPr marL="73844" marR="73844" marT="36923" marB="36923"/>
                </a:tc>
                <a:tc>
                  <a:txBody>
                    <a:bodyPr/>
                    <a:lstStyle/>
                    <a:p>
                      <a:r>
                        <a:rPr lang="en-US" sz="1400" dirty="0"/>
                        <a:t>0.960</a:t>
                      </a:r>
                    </a:p>
                  </a:txBody>
                  <a:tcPr marL="73844" marR="73844" marT="36923" marB="36923"/>
                </a:tc>
                <a:extLst>
                  <a:ext uri="{0D108BD9-81ED-4DB2-BD59-A6C34878D82A}">
                    <a16:rowId xmlns:a16="http://schemas.microsoft.com/office/drawing/2014/main" val="1128856437"/>
                  </a:ext>
                </a:extLst>
              </a:tr>
            </a:tbl>
          </a:graphicData>
        </a:graphic>
      </p:graphicFrame>
      <p:sp>
        <p:nvSpPr>
          <p:cNvPr id="6" name="Rectangle 5">
            <a:extLst>
              <a:ext uri="{FF2B5EF4-FFF2-40B4-BE49-F238E27FC236}">
                <a16:creationId xmlns:a16="http://schemas.microsoft.com/office/drawing/2014/main" id="{8F068DE8-980C-4EA8-BDBD-04DAD1E1D3A2}"/>
              </a:ext>
            </a:extLst>
          </p:cNvPr>
          <p:cNvSpPr/>
          <p:nvPr/>
        </p:nvSpPr>
        <p:spPr>
          <a:xfrm>
            <a:off x="838200" y="5638800"/>
            <a:ext cx="10583333" cy="34713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6190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18">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0">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22">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24" name="Straight Connector 23">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24">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0" name="Oval 29">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0" name="Straight Connector 39">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5" name="Rectangle 44">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8" name="Straight Connector 47">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0C23437-93C9-4FD7-B449-08BE73EDB77D}"/>
              </a:ext>
            </a:extLst>
          </p:cNvPr>
          <p:cNvSpPr>
            <a:spLocks noGrp="1"/>
          </p:cNvSpPr>
          <p:nvPr>
            <p:ph type="title"/>
          </p:nvPr>
        </p:nvSpPr>
        <p:spPr>
          <a:xfrm>
            <a:off x="630936" y="495992"/>
            <a:ext cx="4195140" cy="5638831"/>
          </a:xfrm>
          <a:noFill/>
        </p:spPr>
        <p:txBody>
          <a:bodyPr anchor="ctr">
            <a:normAutofit/>
          </a:bodyPr>
          <a:lstStyle/>
          <a:p>
            <a:r>
              <a:rPr lang="en-US"/>
              <a:t>Recommendation and Future work</a:t>
            </a:r>
          </a:p>
        </p:txBody>
      </p:sp>
      <p:graphicFrame>
        <p:nvGraphicFramePr>
          <p:cNvPr id="46" name="Content Placeholder 2">
            <a:extLst>
              <a:ext uri="{FF2B5EF4-FFF2-40B4-BE49-F238E27FC236}">
                <a16:creationId xmlns:a16="http://schemas.microsoft.com/office/drawing/2014/main" id="{81DECAA1-E346-4FDF-B4F2-07E4D775BC41}"/>
              </a:ext>
            </a:extLst>
          </p:cNvPr>
          <p:cNvGraphicFramePr>
            <a:graphicFrameLocks noGrp="1"/>
          </p:cNvGraphicFramePr>
          <p:nvPr>
            <p:ph idx="1"/>
            <p:extLst>
              <p:ext uri="{D42A27DB-BD31-4B8C-83A1-F6EECF244321}">
                <p14:modId xmlns:p14="http://schemas.microsoft.com/office/powerpoint/2010/main" val="2636853746"/>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31684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546C4E63-5F8D-44B8-9860-1D7841E3D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1004"/>
            <a:ext cx="12188952" cy="6860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Freeform: Shape 4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CDB525-0FD3-4C94-BC61-EEA143F20B6C}"/>
              </a:ext>
            </a:extLst>
          </p:cNvPr>
          <p:cNvSpPr>
            <a:spLocks noGrp="1"/>
          </p:cNvSpPr>
          <p:nvPr>
            <p:ph type="title"/>
          </p:nvPr>
        </p:nvSpPr>
        <p:spPr>
          <a:xfrm>
            <a:off x="750242" y="632990"/>
            <a:ext cx="4062643" cy="1043409"/>
          </a:xfrm>
        </p:spPr>
        <p:txBody>
          <a:bodyPr>
            <a:normAutofit/>
          </a:bodyPr>
          <a:lstStyle/>
          <a:p>
            <a:r>
              <a:rPr lang="en-US" sz="3600"/>
              <a:t>Problem Statement</a:t>
            </a:r>
          </a:p>
        </p:txBody>
      </p:sp>
      <p:sp>
        <p:nvSpPr>
          <p:cNvPr id="8" name="Content Placeholder 7">
            <a:extLst>
              <a:ext uri="{FF2B5EF4-FFF2-40B4-BE49-F238E27FC236}">
                <a16:creationId xmlns:a16="http://schemas.microsoft.com/office/drawing/2014/main" id="{9411E071-4954-4CDC-875E-61D64A00BF2D}"/>
              </a:ext>
            </a:extLst>
          </p:cNvPr>
          <p:cNvSpPr>
            <a:spLocks noGrp="1"/>
          </p:cNvSpPr>
          <p:nvPr>
            <p:ph idx="1"/>
          </p:nvPr>
        </p:nvSpPr>
        <p:spPr>
          <a:xfrm>
            <a:off x="518474" y="1774372"/>
            <a:ext cx="4064409" cy="2754086"/>
          </a:xfrm>
        </p:spPr>
        <p:txBody>
          <a:bodyPr anchor="t">
            <a:normAutofit/>
          </a:bodyPr>
          <a:lstStyle/>
          <a:p>
            <a:r>
              <a:rPr lang="en-US" sz="1800"/>
              <a:t>Currently, high customer churn rate has been leaded to a direct loss of returning revenue</a:t>
            </a:r>
          </a:p>
          <a:p>
            <a:r>
              <a:rPr lang="en-US" sz="1800"/>
              <a:t>Stakeholders want this problem solve immediately</a:t>
            </a:r>
          </a:p>
          <a:p>
            <a:r>
              <a:rPr lang="en-US" sz="1800"/>
              <a:t>To retain customers, our marketing team needs to know who are the customers will churn?</a:t>
            </a:r>
          </a:p>
        </p:txBody>
      </p:sp>
      <p:pic>
        <p:nvPicPr>
          <p:cNvPr id="4" name="Content Placeholder 3" descr="Text&#10;&#10;Description automatically generated with medium confidence">
            <a:extLst>
              <a:ext uri="{FF2B5EF4-FFF2-40B4-BE49-F238E27FC236}">
                <a16:creationId xmlns:a16="http://schemas.microsoft.com/office/drawing/2014/main" id="{5C088176-A0EA-497B-965D-36B47C32F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357504" y="1965506"/>
            <a:ext cx="4869635" cy="2605254"/>
          </a:xfrm>
          <a:prstGeom prst="rect">
            <a:avLst/>
          </a:prstGeom>
          <a:noFill/>
        </p:spPr>
      </p:pic>
    </p:spTree>
    <p:extLst>
      <p:ext uri="{BB962C8B-B14F-4D97-AF65-F5344CB8AC3E}">
        <p14:creationId xmlns:p14="http://schemas.microsoft.com/office/powerpoint/2010/main" val="102790044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B5FC-429E-49C0-9448-183A9C40DD94}"/>
              </a:ext>
            </a:extLst>
          </p:cNvPr>
          <p:cNvSpPr>
            <a:spLocks noGrp="1"/>
          </p:cNvSpPr>
          <p:nvPr>
            <p:ph type="title"/>
          </p:nvPr>
        </p:nvSpPr>
        <p:spPr>
          <a:xfrm>
            <a:off x="804673" y="1445494"/>
            <a:ext cx="3616856" cy="4376572"/>
          </a:xfrm>
        </p:spPr>
        <p:txBody>
          <a:bodyPr anchor="ctr">
            <a:normAutofit/>
          </a:bodyPr>
          <a:lstStyle/>
          <a:p>
            <a:r>
              <a:rPr lang="en-US" sz="4800"/>
              <a:t>The Data Science Approach</a:t>
            </a:r>
          </a:p>
        </p:txBody>
      </p:sp>
      <p:sp>
        <p:nvSpPr>
          <p:cNvPr id="17" name="Freeform: Shape 16">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A12780-65C8-4BD9-AC94-9FD37483531C}"/>
              </a:ext>
            </a:extLst>
          </p:cNvPr>
          <p:cNvSpPr>
            <a:spLocks noGrp="1"/>
          </p:cNvSpPr>
          <p:nvPr>
            <p:ph idx="1"/>
          </p:nvPr>
        </p:nvSpPr>
        <p:spPr>
          <a:xfrm>
            <a:off x="6096000" y="1399032"/>
            <a:ext cx="5501834" cy="4471416"/>
          </a:xfrm>
        </p:spPr>
        <p:txBody>
          <a:bodyPr anchor="ctr">
            <a:normAutofit/>
          </a:bodyPr>
          <a:lstStyle/>
          <a:p>
            <a:r>
              <a:rPr lang="en-US" sz="2200">
                <a:solidFill>
                  <a:schemeClr val="bg1"/>
                </a:solidFill>
              </a:rPr>
              <a:t>Data acquisition and wrangling: collect all possible customer information/data in our company’s databases. And clean it for easy access and analysis</a:t>
            </a:r>
          </a:p>
          <a:p>
            <a:r>
              <a:rPr lang="en-US" sz="2200">
                <a:solidFill>
                  <a:schemeClr val="bg1"/>
                </a:solidFill>
              </a:rPr>
              <a:t>Exploratory data analysis: discover patterns between each feature in the data and the customer churn</a:t>
            </a:r>
          </a:p>
          <a:p>
            <a:r>
              <a:rPr lang="en-US" sz="2200">
                <a:solidFill>
                  <a:schemeClr val="bg1"/>
                </a:solidFill>
              </a:rPr>
              <a:t>Modeling: Build models to predict who are customers will churn</a:t>
            </a:r>
          </a:p>
        </p:txBody>
      </p:sp>
    </p:spTree>
    <p:extLst>
      <p:ext uri="{BB962C8B-B14F-4D97-AF65-F5344CB8AC3E}">
        <p14:creationId xmlns:p14="http://schemas.microsoft.com/office/powerpoint/2010/main" val="142288611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2205E-B249-452F-8DFB-2DE57EF6013D}"/>
              </a:ext>
            </a:extLst>
          </p:cNvPr>
          <p:cNvSpPr>
            <a:spLocks noGrp="1"/>
          </p:cNvSpPr>
          <p:nvPr>
            <p:ph type="title"/>
          </p:nvPr>
        </p:nvSpPr>
        <p:spPr>
          <a:xfrm>
            <a:off x="804673" y="1445494"/>
            <a:ext cx="3616856" cy="4376572"/>
          </a:xfrm>
        </p:spPr>
        <p:txBody>
          <a:bodyPr anchor="ctr">
            <a:normAutofit/>
          </a:bodyPr>
          <a:lstStyle/>
          <a:p>
            <a:r>
              <a:rPr lang="en-US" sz="4800"/>
              <a:t>Results</a:t>
            </a:r>
          </a:p>
        </p:txBody>
      </p:sp>
      <p:sp>
        <p:nvSpPr>
          <p:cNvPr id="17" name="Freeform: Shape 16">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ED8A5F-81C0-4FC4-93C5-C668C97E4D1C}"/>
              </a:ext>
            </a:extLst>
          </p:cNvPr>
          <p:cNvSpPr>
            <a:spLocks noGrp="1"/>
          </p:cNvSpPr>
          <p:nvPr>
            <p:ph idx="1"/>
          </p:nvPr>
        </p:nvSpPr>
        <p:spPr>
          <a:xfrm>
            <a:off x="6096000" y="1399032"/>
            <a:ext cx="5501834" cy="4471416"/>
          </a:xfrm>
        </p:spPr>
        <p:txBody>
          <a:bodyPr anchor="ctr">
            <a:normAutofit/>
          </a:bodyPr>
          <a:lstStyle/>
          <a:p>
            <a:r>
              <a:rPr lang="en-US" sz="2200">
                <a:solidFill>
                  <a:schemeClr val="bg1"/>
                </a:solidFill>
              </a:rPr>
              <a:t>Built 4 models, </a:t>
            </a:r>
            <a:r>
              <a:rPr lang="en-US" sz="220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logistic Regression, K-Nearest, Random Forest Classifier and XGBoost. </a:t>
            </a:r>
          </a:p>
          <a:p>
            <a:r>
              <a:rPr lang="en-US" sz="2200">
                <a:solidFill>
                  <a:schemeClr val="bg1"/>
                </a:solidFill>
              </a:rPr>
              <a:t> Random Forest Classifier is best model has accuracy rate </a:t>
            </a:r>
            <a:r>
              <a:rPr lang="en-US" sz="2200">
                <a:solidFill>
                  <a:schemeClr val="bg1"/>
                </a:solidFill>
                <a:highlight>
                  <a:srgbClr val="FFFF00"/>
                </a:highlight>
              </a:rPr>
              <a:t>88.74% </a:t>
            </a:r>
            <a:r>
              <a:rPr lang="en-US" sz="2200">
                <a:solidFill>
                  <a:schemeClr val="bg1"/>
                </a:solidFill>
              </a:rPr>
              <a:t>and false negative rate only </a:t>
            </a:r>
            <a:r>
              <a:rPr lang="en-US" sz="2200">
                <a:solidFill>
                  <a:schemeClr val="bg1"/>
                </a:solidFill>
                <a:highlight>
                  <a:srgbClr val="FFFF00"/>
                </a:highlight>
              </a:rPr>
              <a:t>5.77%</a:t>
            </a:r>
          </a:p>
          <a:p>
            <a:r>
              <a:rPr lang="en-US" sz="2200">
                <a:solidFill>
                  <a:schemeClr val="bg1"/>
                </a:solidFill>
              </a:rPr>
              <a:t>False negative rate is the chance the model predicted the customer will not churn, but they do churn which we want as lower as possible</a:t>
            </a:r>
          </a:p>
          <a:p>
            <a:r>
              <a:rPr lang="en-US" sz="2200">
                <a:solidFill>
                  <a:schemeClr val="bg1"/>
                </a:solidFill>
              </a:rPr>
              <a:t>Discovered useful patterns for marketing team, will explain more detail in data exploratory section </a:t>
            </a:r>
          </a:p>
        </p:txBody>
      </p:sp>
    </p:spTree>
    <p:extLst>
      <p:ext uri="{BB962C8B-B14F-4D97-AF65-F5344CB8AC3E}">
        <p14:creationId xmlns:p14="http://schemas.microsoft.com/office/powerpoint/2010/main" val="59921627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46C4E63-5F8D-44B8-9860-1D7841E3D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1004"/>
            <a:ext cx="12188952" cy="6860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407801-50BB-442F-AA76-9CED4EB1A634}"/>
              </a:ext>
            </a:extLst>
          </p:cNvPr>
          <p:cNvSpPr>
            <a:spLocks noGrp="1"/>
          </p:cNvSpPr>
          <p:nvPr>
            <p:ph type="title"/>
          </p:nvPr>
        </p:nvSpPr>
        <p:spPr>
          <a:xfrm>
            <a:off x="750242" y="632990"/>
            <a:ext cx="4062643" cy="1043409"/>
          </a:xfrm>
        </p:spPr>
        <p:txBody>
          <a:bodyPr vert="horz" lIns="91440" tIns="45720" rIns="91440" bIns="45720" rtlCol="0" anchor="ctr">
            <a:normAutofit/>
          </a:bodyPr>
          <a:lstStyle/>
          <a:p>
            <a:r>
              <a:rPr lang="en-US" sz="3600" kern="1200">
                <a:solidFill>
                  <a:schemeClr val="tx1"/>
                </a:solidFill>
                <a:latin typeface="+mj-lt"/>
                <a:ea typeface="+mj-ea"/>
                <a:cs typeface="+mj-cs"/>
              </a:rPr>
              <a:t>Data information</a:t>
            </a:r>
          </a:p>
        </p:txBody>
      </p:sp>
      <p:sp>
        <p:nvSpPr>
          <p:cNvPr id="4" name="Text Placeholder 3">
            <a:extLst>
              <a:ext uri="{FF2B5EF4-FFF2-40B4-BE49-F238E27FC236}">
                <a16:creationId xmlns:a16="http://schemas.microsoft.com/office/drawing/2014/main" id="{71C3C50C-379C-4156-9575-EA2708C72D6B}"/>
              </a:ext>
            </a:extLst>
          </p:cNvPr>
          <p:cNvSpPr>
            <a:spLocks noGrp="1"/>
          </p:cNvSpPr>
          <p:nvPr>
            <p:ph type="body" sz="half" idx="2"/>
          </p:nvPr>
        </p:nvSpPr>
        <p:spPr>
          <a:xfrm>
            <a:off x="518474" y="1774372"/>
            <a:ext cx="4064409" cy="2754086"/>
          </a:xfrm>
        </p:spPr>
        <p:txBody>
          <a:bodyPr vert="horz" lIns="91440" tIns="45720" rIns="91440" bIns="45720" rtlCol="0" anchor="t">
            <a:normAutofit/>
          </a:bodyPr>
          <a:lstStyle/>
          <a:p>
            <a:pPr marL="285750" indent="-228600">
              <a:buFont typeface="Arial" panose="020B0604020202020204" pitchFamily="34" charset="0"/>
              <a:buChar char="•"/>
            </a:pPr>
            <a:r>
              <a:rPr lang="en-US" sz="1700"/>
              <a:t>“Marketing Series: Customer Churn” dataset from </a:t>
            </a:r>
            <a:r>
              <a:rPr lang="en-US" sz="1700">
                <a:hlinkClick r:id="rId3"/>
              </a:rPr>
              <a:t>Kaggle.com </a:t>
            </a:r>
            <a:r>
              <a:rPr lang="en-US" sz="1700"/>
              <a:t>which is sourced from squarkai.com (Yes, our company store customer information in Squark </a:t>
            </a:r>
            <a:r>
              <a:rPr lang="en-US" altLang="zh-CN" sz="1700"/>
              <a:t>AI</a:t>
            </a:r>
            <a:r>
              <a:rPr lang="en-US" sz="1700"/>
              <a:t>’s database)</a:t>
            </a:r>
          </a:p>
          <a:p>
            <a:pPr marL="285750" indent="-228600">
              <a:buFont typeface="Arial" panose="020B0604020202020204" pitchFamily="34" charset="0"/>
              <a:buChar char="•"/>
            </a:pPr>
            <a:r>
              <a:rPr lang="en-US" sz="1700"/>
              <a:t>Contains 6499 rows (each representing a unique customer) with 21 columns: 19 features, 1 target feature (Churn).</a:t>
            </a:r>
          </a:p>
          <a:p>
            <a:pPr marL="285750" indent="-228600">
              <a:buFont typeface="Arial" panose="020B0604020202020204" pitchFamily="34" charset="0"/>
              <a:buChar char="•"/>
            </a:pPr>
            <a:r>
              <a:rPr lang="en-US" sz="1700"/>
              <a:t>Stored in CSV file</a:t>
            </a:r>
          </a:p>
        </p:txBody>
      </p:sp>
      <p:pic>
        <p:nvPicPr>
          <p:cNvPr id="8" name="Content Placeholder 7">
            <a:extLst>
              <a:ext uri="{FF2B5EF4-FFF2-40B4-BE49-F238E27FC236}">
                <a16:creationId xmlns:a16="http://schemas.microsoft.com/office/drawing/2014/main" id="{1209BA2E-C25A-4C9B-9805-12D85DD780F0}"/>
              </a:ext>
            </a:extLst>
          </p:cNvPr>
          <p:cNvPicPr>
            <a:picLocks noGrp="1" noChangeAspect="1"/>
          </p:cNvPicPr>
          <p:nvPr>
            <p:ph idx="1"/>
          </p:nvPr>
        </p:nvPicPr>
        <p:blipFill>
          <a:blip r:embed="rId4"/>
          <a:stretch>
            <a:fillRect/>
          </a:stretch>
        </p:blipFill>
        <p:spPr>
          <a:xfrm>
            <a:off x="6357504" y="1228974"/>
            <a:ext cx="4869635" cy="4078318"/>
          </a:xfrm>
          <a:prstGeom prst="rect">
            <a:avLst/>
          </a:prstGeom>
        </p:spPr>
      </p:pic>
    </p:spTree>
    <p:extLst>
      <p:ext uri="{BB962C8B-B14F-4D97-AF65-F5344CB8AC3E}">
        <p14:creationId xmlns:p14="http://schemas.microsoft.com/office/powerpoint/2010/main" val="158376350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B9C6E0-E09A-4343-B2DE-60ABABD8183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Exploratory analysis</a:t>
            </a:r>
          </a:p>
        </p:txBody>
      </p:sp>
      <p:pic>
        <p:nvPicPr>
          <p:cNvPr id="9" name="Content Placeholder 8" descr="Chart, pie chart&#10;&#10;Description automatically generated">
            <a:extLst>
              <a:ext uri="{FF2B5EF4-FFF2-40B4-BE49-F238E27FC236}">
                <a16:creationId xmlns:a16="http://schemas.microsoft.com/office/drawing/2014/main" id="{1BAB206B-88C4-422A-A9AF-52A043236F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741136"/>
            <a:ext cx="6780700" cy="3373398"/>
          </a:xfrm>
          <a:prstGeom prst="rect">
            <a:avLst/>
          </a:prstGeom>
          <a:noFill/>
        </p:spPr>
      </p:pic>
    </p:spTree>
    <p:extLst>
      <p:ext uri="{BB962C8B-B14F-4D97-AF65-F5344CB8AC3E}">
        <p14:creationId xmlns:p14="http://schemas.microsoft.com/office/powerpoint/2010/main" val="368405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8" name="Rectangle 137">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Chart, line chart&#10;&#10;Description automatically generated">
            <a:extLst>
              <a:ext uri="{FF2B5EF4-FFF2-40B4-BE49-F238E27FC236}">
                <a16:creationId xmlns:a16="http://schemas.microsoft.com/office/drawing/2014/main" id="{FE56CB00-ED59-4435-8777-B3E47FE6EF3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54663" y="642938"/>
            <a:ext cx="5899150" cy="1811338"/>
          </a:xfrm>
          <a:prstGeom prst="rect">
            <a:avLst/>
          </a:prstGeom>
        </p:spPr>
      </p:pic>
      <p:pic>
        <p:nvPicPr>
          <p:cNvPr id="7" name="Picture 6" descr="Chart, line chart&#10;&#10;Description automatically generated">
            <a:extLst>
              <a:ext uri="{FF2B5EF4-FFF2-40B4-BE49-F238E27FC236}">
                <a16:creationId xmlns:a16="http://schemas.microsoft.com/office/drawing/2014/main" id="{D59AF759-A832-4C94-BF36-5E94D4818B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5554663" y="2524125"/>
            <a:ext cx="5899150" cy="1811338"/>
          </a:xfrm>
          <a:prstGeom prst="rect">
            <a:avLst/>
          </a:prstGeom>
        </p:spPr>
      </p:pic>
      <p:pic>
        <p:nvPicPr>
          <p:cNvPr id="6" name="Picture 5" descr="Chart, line chart&#10;&#10;Description automatically generated">
            <a:extLst>
              <a:ext uri="{FF2B5EF4-FFF2-40B4-BE49-F238E27FC236}">
                <a16:creationId xmlns:a16="http://schemas.microsoft.com/office/drawing/2014/main" id="{E1FF5086-7F19-47BA-979F-0E2591C69C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5554663" y="4403725"/>
            <a:ext cx="5899150" cy="1811338"/>
          </a:xfrm>
          <a:prstGeom prst="rect">
            <a:avLst/>
          </a:prstGeom>
        </p:spPr>
      </p:pic>
      <p:sp>
        <p:nvSpPr>
          <p:cNvPr id="2" name="Title 1">
            <a:extLst>
              <a:ext uri="{FF2B5EF4-FFF2-40B4-BE49-F238E27FC236}">
                <a16:creationId xmlns:a16="http://schemas.microsoft.com/office/drawing/2014/main" id="{58B2AD1C-04E7-471A-A669-ADC9B018D341}"/>
              </a:ext>
            </a:extLst>
          </p:cNvPr>
          <p:cNvSpPr>
            <a:spLocks noGrp="1"/>
          </p:cNvSpPr>
          <p:nvPr>
            <p:ph type="title"/>
          </p:nvPr>
        </p:nvSpPr>
        <p:spPr>
          <a:xfrm>
            <a:off x="838200" y="811161"/>
            <a:ext cx="3335594" cy="5403370"/>
          </a:xfrm>
        </p:spPr>
        <p:txBody>
          <a:bodyPr vert="horz" lIns="91440" tIns="45720" rIns="91440" bIns="45720" rtlCol="0">
            <a:normAutofit/>
          </a:bodyPr>
          <a:lstStyle/>
          <a:p>
            <a:r>
              <a:rPr lang="en-US">
                <a:solidFill>
                  <a:srgbClr val="FFFFFF"/>
                </a:solidFill>
              </a:rPr>
              <a:t>Numerical Features</a:t>
            </a:r>
          </a:p>
        </p:txBody>
      </p:sp>
    </p:spTree>
    <p:extLst>
      <p:ext uri="{BB962C8B-B14F-4D97-AF65-F5344CB8AC3E}">
        <p14:creationId xmlns:p14="http://schemas.microsoft.com/office/powerpoint/2010/main" val="210149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4CBAFF-C3F3-4E2D-AACD-4B0ACCC9E2E6}"/>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Age</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Chart, bar chart&#10;&#10;Description automatically generated">
            <a:extLst>
              <a:ext uri="{FF2B5EF4-FFF2-40B4-BE49-F238E27FC236}">
                <a16:creationId xmlns:a16="http://schemas.microsoft.com/office/drawing/2014/main" id="{499B563C-66CD-42ED-8E13-5AC8B9EEB90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320040" y="2543755"/>
            <a:ext cx="11496821" cy="3765208"/>
          </a:xfrm>
          <a:prstGeom prst="rect">
            <a:avLst/>
          </a:prstGeom>
          <a:noFill/>
        </p:spPr>
      </p:pic>
    </p:spTree>
    <p:extLst>
      <p:ext uri="{BB962C8B-B14F-4D97-AF65-F5344CB8AC3E}">
        <p14:creationId xmlns:p14="http://schemas.microsoft.com/office/powerpoint/2010/main" val="1620443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A10B83-53FF-4DB0-90FA-B58723CD228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Partner &amp; Dependents</a:t>
            </a:r>
          </a:p>
        </p:txBody>
      </p:sp>
      <p:pic>
        <p:nvPicPr>
          <p:cNvPr id="4" name="Content Placeholder 3" descr="Chart&#10;&#10;Description automatically generated with low confidence">
            <a:extLst>
              <a:ext uri="{FF2B5EF4-FFF2-40B4-BE49-F238E27FC236}">
                <a16:creationId xmlns:a16="http://schemas.microsoft.com/office/drawing/2014/main" id="{E8C7ECEB-62AE-489C-B65D-7D70D8DC806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5297182" y="643466"/>
            <a:ext cx="5740968" cy="5568739"/>
          </a:xfrm>
          <a:prstGeom prst="rect">
            <a:avLst/>
          </a:prstGeom>
          <a:noFill/>
        </p:spPr>
      </p:pic>
    </p:spTree>
    <p:extLst>
      <p:ext uri="{BB962C8B-B14F-4D97-AF65-F5344CB8AC3E}">
        <p14:creationId xmlns:p14="http://schemas.microsoft.com/office/powerpoint/2010/main" val="413501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1207</TotalTime>
  <Words>1133</Words>
  <Application>Microsoft Office PowerPoint</Application>
  <PresentationFormat>Widescreen</PresentationFormat>
  <Paragraphs>177</Paragraphs>
  <Slides>19</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Symbol</vt:lpstr>
      <vt:lpstr>Office Theme</vt:lpstr>
      <vt:lpstr>Telecom Customer Churn Analysis</vt:lpstr>
      <vt:lpstr>Problem Statement</vt:lpstr>
      <vt:lpstr>The Data Science Approach</vt:lpstr>
      <vt:lpstr>Results</vt:lpstr>
      <vt:lpstr>Data information</vt:lpstr>
      <vt:lpstr>Exploratory analysis</vt:lpstr>
      <vt:lpstr>Numerical Features</vt:lpstr>
      <vt:lpstr>Age</vt:lpstr>
      <vt:lpstr>Partner &amp; Dependents</vt:lpstr>
      <vt:lpstr>Phone Service &amp; Quantity of Lines</vt:lpstr>
      <vt:lpstr>Internet Service</vt:lpstr>
      <vt:lpstr>Add-on Serivces</vt:lpstr>
      <vt:lpstr>Paperless Billing &amp; Payments</vt:lpstr>
      <vt:lpstr>PowerPoint Presentation</vt:lpstr>
      <vt:lpstr>Data Preprocessing</vt:lpstr>
      <vt:lpstr>Baseline Modeling</vt:lpstr>
      <vt:lpstr>Extended Modeling</vt:lpstr>
      <vt:lpstr>Extended Modeling</vt:lpstr>
      <vt:lpstr>Recommendation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Customer Churn Analysis</dc:title>
  <dc:creator>Nick Chen</dc:creator>
  <cp:lastModifiedBy>Nick Chen</cp:lastModifiedBy>
  <cp:revision>3</cp:revision>
  <dcterms:created xsi:type="dcterms:W3CDTF">2022-01-02T02:42:34Z</dcterms:created>
  <dcterms:modified xsi:type="dcterms:W3CDTF">2022-01-02T22:49:44Z</dcterms:modified>
</cp:coreProperties>
</file>