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73" r:id="rId2"/>
    <p:sldId id="258" r:id="rId3"/>
    <p:sldId id="257" r:id="rId4"/>
    <p:sldId id="272" r:id="rId5"/>
    <p:sldId id="270" r:id="rId6"/>
    <p:sldId id="271" r:id="rId7"/>
    <p:sldId id="260" r:id="rId8"/>
    <p:sldId id="261" r:id="rId9"/>
    <p:sldId id="263" r:id="rId10"/>
    <p:sldId id="264"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3FC41-6D8B-4FAF-B0BA-8436927E898F}" type="doc">
      <dgm:prSet loTypeId="urn:microsoft.com/office/officeart/2005/8/layout/bProcess4" loCatId="process" qsTypeId="urn:microsoft.com/office/officeart/2005/8/quickstyle/simple1" qsCatId="simple" csTypeId="urn:microsoft.com/office/officeart/2005/8/colors/accent4_2" csCatId="accent4" phldr="1"/>
      <dgm:spPr/>
      <dgm:t>
        <a:bodyPr/>
        <a:lstStyle/>
        <a:p>
          <a:endParaRPr lang="en-US"/>
        </a:p>
      </dgm:t>
    </dgm:pt>
    <dgm:pt modelId="{1A8FA87C-8FF7-49A3-B416-02D2778ACAA7}">
      <dgm:prSet/>
      <dgm:spPr/>
      <dgm:t>
        <a:bodyPr/>
        <a:lstStyle/>
        <a:p>
          <a:r>
            <a:rPr lang="en-US" b="1"/>
            <a:t>Adaptable software</a:t>
          </a:r>
          <a:r>
            <a:rPr lang="en-US"/>
            <a:t>  is able to handle autonomous decision-making, according to varying conditions. Recent development approaches such as </a:t>
          </a:r>
          <a:r>
            <a:rPr lang="en-US" b="1"/>
            <a:t>Dynamic Software</a:t>
          </a:r>
          <a:r>
            <a:rPr lang="en-US"/>
            <a:t> Product Lines (DSPLs) attempt to face the challenges.</a:t>
          </a:r>
        </a:p>
      </dgm:t>
    </dgm:pt>
    <dgm:pt modelId="{D1619FC3-7B87-497E-8A14-D0C5127C621E}" type="parTrans" cxnId="{61E41193-0CB1-4379-BD5B-10FAD8ED227D}">
      <dgm:prSet/>
      <dgm:spPr/>
      <dgm:t>
        <a:bodyPr/>
        <a:lstStyle/>
        <a:p>
          <a:endParaRPr lang="en-US"/>
        </a:p>
      </dgm:t>
    </dgm:pt>
    <dgm:pt modelId="{31347D3E-6916-4FCF-ADB4-A4819B129C5A}" type="sibTrans" cxnId="{61E41193-0CB1-4379-BD5B-10FAD8ED227D}">
      <dgm:prSet/>
      <dgm:spPr/>
      <dgm:t>
        <a:bodyPr/>
        <a:lstStyle/>
        <a:p>
          <a:endParaRPr lang="en-US"/>
        </a:p>
      </dgm:t>
    </dgm:pt>
    <dgm:pt modelId="{FE99DDED-F805-4160-8775-EB61B1B2F686}">
      <dgm:prSet/>
      <dgm:spPr/>
      <dgm:t>
        <a:bodyPr/>
        <a:lstStyle/>
        <a:p>
          <a:r>
            <a:rPr lang="en-US" dirty="0"/>
            <a:t>Variability modeling </a:t>
          </a:r>
        </a:p>
      </dgm:t>
    </dgm:pt>
    <dgm:pt modelId="{B349832D-B6D6-48E3-94E7-BA116321195A}" type="parTrans" cxnId="{F863B51A-6074-498B-87B7-D069291D1EF3}">
      <dgm:prSet/>
      <dgm:spPr/>
      <dgm:t>
        <a:bodyPr/>
        <a:lstStyle/>
        <a:p>
          <a:endParaRPr lang="en-US"/>
        </a:p>
      </dgm:t>
    </dgm:pt>
    <dgm:pt modelId="{F7E60C08-4527-4281-935F-8F1D870E7EA4}" type="sibTrans" cxnId="{F863B51A-6074-498B-87B7-D069291D1EF3}">
      <dgm:prSet/>
      <dgm:spPr/>
      <dgm:t>
        <a:bodyPr/>
        <a:lstStyle/>
        <a:p>
          <a:endParaRPr lang="en-US"/>
        </a:p>
      </dgm:t>
    </dgm:pt>
    <dgm:pt modelId="{BC087E97-B60E-4B84-BED6-4D981C774C5F}">
      <dgm:prSet/>
      <dgm:spPr/>
      <dgm:t>
        <a:bodyPr/>
        <a:lstStyle/>
        <a:p>
          <a:r>
            <a:rPr lang="en-US" dirty="0"/>
            <a:t>Contextual-Variability Modeling Techniques</a:t>
          </a:r>
        </a:p>
      </dgm:t>
    </dgm:pt>
    <dgm:pt modelId="{344ACB65-B7C9-4F1D-B6DB-4CB406B11262}" type="parTrans" cxnId="{8CEE610C-ACE4-4E19-8131-BE891B380CD8}">
      <dgm:prSet/>
      <dgm:spPr/>
      <dgm:t>
        <a:bodyPr/>
        <a:lstStyle/>
        <a:p>
          <a:endParaRPr lang="en-US"/>
        </a:p>
      </dgm:t>
    </dgm:pt>
    <dgm:pt modelId="{2CD30030-1B4B-4812-984A-1330688293AE}" type="sibTrans" cxnId="{8CEE610C-ACE4-4E19-8131-BE891B380CD8}">
      <dgm:prSet/>
      <dgm:spPr/>
      <dgm:t>
        <a:bodyPr/>
        <a:lstStyle/>
        <a:p>
          <a:endParaRPr lang="en-US"/>
        </a:p>
      </dgm:t>
    </dgm:pt>
    <dgm:pt modelId="{0C355C7C-4E52-46A9-8058-AD032A00656D}">
      <dgm:prSet/>
      <dgm:spPr/>
      <dgm:t>
        <a:bodyPr/>
        <a:lstStyle/>
        <a:p>
          <a:r>
            <a:rPr lang="en-US" dirty="0"/>
            <a:t>The Best Way to Model</a:t>
          </a:r>
        </a:p>
      </dgm:t>
    </dgm:pt>
    <dgm:pt modelId="{AE4AC70A-ECD1-4138-A302-2D1FC1250972}" type="parTrans" cxnId="{406298EB-AFF6-494E-8709-8F7D5188B17F}">
      <dgm:prSet/>
      <dgm:spPr/>
      <dgm:t>
        <a:bodyPr/>
        <a:lstStyle/>
        <a:p>
          <a:endParaRPr lang="en-US"/>
        </a:p>
      </dgm:t>
    </dgm:pt>
    <dgm:pt modelId="{D6CABB0D-8FBF-40BA-BC88-0456ECAE54DB}" type="sibTrans" cxnId="{406298EB-AFF6-494E-8709-8F7D5188B17F}">
      <dgm:prSet/>
      <dgm:spPr/>
      <dgm:t>
        <a:bodyPr/>
        <a:lstStyle/>
        <a:p>
          <a:endParaRPr lang="en-US"/>
        </a:p>
      </dgm:t>
    </dgm:pt>
    <dgm:pt modelId="{2BA98128-A39B-4F01-8FDF-A15E7636A0C9}">
      <dgm:prSet/>
      <dgm:spPr/>
      <dgm:t>
        <a:bodyPr/>
        <a:lstStyle/>
        <a:p>
          <a:r>
            <a:rPr lang="en-US"/>
            <a:t>Model-Checking Adaptive Behavior</a:t>
          </a:r>
        </a:p>
      </dgm:t>
    </dgm:pt>
    <dgm:pt modelId="{97D1057E-AE1C-4305-AF3B-17FF7C8CE307}" type="parTrans" cxnId="{D6772904-F3F7-4028-95A8-E104BD8F5474}">
      <dgm:prSet/>
      <dgm:spPr/>
      <dgm:t>
        <a:bodyPr/>
        <a:lstStyle/>
        <a:p>
          <a:endParaRPr lang="en-US"/>
        </a:p>
      </dgm:t>
    </dgm:pt>
    <dgm:pt modelId="{43D3C2D8-B297-4BA8-87D5-B1277BE672B2}" type="sibTrans" cxnId="{D6772904-F3F7-4028-95A8-E104BD8F5474}">
      <dgm:prSet/>
      <dgm:spPr/>
      <dgm:t>
        <a:bodyPr/>
        <a:lstStyle/>
        <a:p>
          <a:endParaRPr lang="en-US"/>
        </a:p>
      </dgm:t>
    </dgm:pt>
    <dgm:pt modelId="{E35930C5-FE58-46A6-BCBD-F05B1B2459EC}">
      <dgm:prSet/>
      <dgm:spPr/>
      <dgm:t>
        <a:bodyPr/>
        <a:lstStyle/>
        <a:p>
          <a:r>
            <a:rPr lang="en-US"/>
            <a:t>Tips for Working with Dynamically Adaptable Software</a:t>
          </a:r>
        </a:p>
      </dgm:t>
    </dgm:pt>
    <dgm:pt modelId="{4AE311D8-322C-4330-A687-0DCDDC4F1839}" type="parTrans" cxnId="{7812F3FC-F4C4-4B54-90A6-F96353A7183A}">
      <dgm:prSet/>
      <dgm:spPr/>
      <dgm:t>
        <a:bodyPr/>
        <a:lstStyle/>
        <a:p>
          <a:endParaRPr lang="en-US"/>
        </a:p>
      </dgm:t>
    </dgm:pt>
    <dgm:pt modelId="{569A1F0E-80EA-403F-B68C-FA22D3976A0E}" type="sibTrans" cxnId="{7812F3FC-F4C4-4B54-90A6-F96353A7183A}">
      <dgm:prSet/>
      <dgm:spPr/>
      <dgm:t>
        <a:bodyPr/>
        <a:lstStyle/>
        <a:p>
          <a:endParaRPr lang="en-US"/>
        </a:p>
      </dgm:t>
    </dgm:pt>
    <dgm:pt modelId="{F2D5C67B-D519-4038-A33F-F4EA9F816D50}" type="pres">
      <dgm:prSet presAssocID="{BE53FC41-6D8B-4FAF-B0BA-8436927E898F}" presName="Name0" presStyleCnt="0">
        <dgm:presLayoutVars>
          <dgm:dir/>
          <dgm:resizeHandles/>
        </dgm:presLayoutVars>
      </dgm:prSet>
      <dgm:spPr/>
    </dgm:pt>
    <dgm:pt modelId="{D2FEC68E-87A0-4222-9896-A3AD8CCD1D5C}" type="pres">
      <dgm:prSet presAssocID="{1A8FA87C-8FF7-49A3-B416-02D2778ACAA7}" presName="compNode" presStyleCnt="0"/>
      <dgm:spPr/>
    </dgm:pt>
    <dgm:pt modelId="{8A878BEE-D96A-4A11-9829-C62F49FE44E9}" type="pres">
      <dgm:prSet presAssocID="{1A8FA87C-8FF7-49A3-B416-02D2778ACAA7}" presName="dummyConnPt" presStyleCnt="0"/>
      <dgm:spPr/>
    </dgm:pt>
    <dgm:pt modelId="{3E529EDD-5682-4D63-8A91-B2036548E7A3}" type="pres">
      <dgm:prSet presAssocID="{1A8FA87C-8FF7-49A3-B416-02D2778ACAA7}" presName="node" presStyleLbl="node1" presStyleIdx="0" presStyleCnt="6">
        <dgm:presLayoutVars>
          <dgm:bulletEnabled val="1"/>
        </dgm:presLayoutVars>
      </dgm:prSet>
      <dgm:spPr/>
    </dgm:pt>
    <dgm:pt modelId="{0D77F4DF-7A3C-47BD-B7AB-78845EA86A91}" type="pres">
      <dgm:prSet presAssocID="{31347D3E-6916-4FCF-ADB4-A4819B129C5A}" presName="sibTrans" presStyleLbl="bgSibTrans2D1" presStyleIdx="0" presStyleCnt="5"/>
      <dgm:spPr/>
    </dgm:pt>
    <dgm:pt modelId="{8DD8E5FD-E4DB-4385-8800-0B5E57A9E615}" type="pres">
      <dgm:prSet presAssocID="{FE99DDED-F805-4160-8775-EB61B1B2F686}" presName="compNode" presStyleCnt="0"/>
      <dgm:spPr/>
    </dgm:pt>
    <dgm:pt modelId="{E57F7AE6-1CB9-42CE-BF06-2AF6D0AA5115}" type="pres">
      <dgm:prSet presAssocID="{FE99DDED-F805-4160-8775-EB61B1B2F686}" presName="dummyConnPt" presStyleCnt="0"/>
      <dgm:spPr/>
    </dgm:pt>
    <dgm:pt modelId="{365B3BA2-A7E0-4D1D-A617-2B06259511C2}" type="pres">
      <dgm:prSet presAssocID="{FE99DDED-F805-4160-8775-EB61B1B2F686}" presName="node" presStyleLbl="node1" presStyleIdx="1" presStyleCnt="6">
        <dgm:presLayoutVars>
          <dgm:bulletEnabled val="1"/>
        </dgm:presLayoutVars>
      </dgm:prSet>
      <dgm:spPr/>
    </dgm:pt>
    <dgm:pt modelId="{AFC528FE-DB94-46D0-83B8-4607C787DB9C}" type="pres">
      <dgm:prSet presAssocID="{F7E60C08-4527-4281-935F-8F1D870E7EA4}" presName="sibTrans" presStyleLbl="bgSibTrans2D1" presStyleIdx="1" presStyleCnt="5"/>
      <dgm:spPr/>
    </dgm:pt>
    <dgm:pt modelId="{7A4EB0A7-2206-4896-B83C-392976722589}" type="pres">
      <dgm:prSet presAssocID="{BC087E97-B60E-4B84-BED6-4D981C774C5F}" presName="compNode" presStyleCnt="0"/>
      <dgm:spPr/>
    </dgm:pt>
    <dgm:pt modelId="{A00AA0E8-89CE-4233-B33D-A9C824122FFB}" type="pres">
      <dgm:prSet presAssocID="{BC087E97-B60E-4B84-BED6-4D981C774C5F}" presName="dummyConnPt" presStyleCnt="0"/>
      <dgm:spPr/>
    </dgm:pt>
    <dgm:pt modelId="{C13CE0DD-EDB8-41E7-80A9-3EFE8D61E0C4}" type="pres">
      <dgm:prSet presAssocID="{BC087E97-B60E-4B84-BED6-4D981C774C5F}" presName="node" presStyleLbl="node1" presStyleIdx="2" presStyleCnt="6">
        <dgm:presLayoutVars>
          <dgm:bulletEnabled val="1"/>
        </dgm:presLayoutVars>
      </dgm:prSet>
      <dgm:spPr/>
    </dgm:pt>
    <dgm:pt modelId="{2D54FD2D-BABB-4872-9089-2878FEB568BE}" type="pres">
      <dgm:prSet presAssocID="{2CD30030-1B4B-4812-984A-1330688293AE}" presName="sibTrans" presStyleLbl="bgSibTrans2D1" presStyleIdx="2" presStyleCnt="5"/>
      <dgm:spPr/>
    </dgm:pt>
    <dgm:pt modelId="{448BCE1A-1089-4092-84B9-6573105F0678}" type="pres">
      <dgm:prSet presAssocID="{0C355C7C-4E52-46A9-8058-AD032A00656D}" presName="compNode" presStyleCnt="0"/>
      <dgm:spPr/>
    </dgm:pt>
    <dgm:pt modelId="{11689F3E-F880-47D3-8646-7B43B611504B}" type="pres">
      <dgm:prSet presAssocID="{0C355C7C-4E52-46A9-8058-AD032A00656D}" presName="dummyConnPt" presStyleCnt="0"/>
      <dgm:spPr/>
    </dgm:pt>
    <dgm:pt modelId="{97A4BEE1-FCB2-46EE-A93C-3DC6A40FAA58}" type="pres">
      <dgm:prSet presAssocID="{0C355C7C-4E52-46A9-8058-AD032A00656D}" presName="node" presStyleLbl="node1" presStyleIdx="3" presStyleCnt="6">
        <dgm:presLayoutVars>
          <dgm:bulletEnabled val="1"/>
        </dgm:presLayoutVars>
      </dgm:prSet>
      <dgm:spPr/>
    </dgm:pt>
    <dgm:pt modelId="{FA745EDF-5DC0-4C9C-A6CD-7CAF9D24F48A}" type="pres">
      <dgm:prSet presAssocID="{D6CABB0D-8FBF-40BA-BC88-0456ECAE54DB}" presName="sibTrans" presStyleLbl="bgSibTrans2D1" presStyleIdx="3" presStyleCnt="5"/>
      <dgm:spPr/>
    </dgm:pt>
    <dgm:pt modelId="{720BC048-844C-47AC-AB70-9AF383860775}" type="pres">
      <dgm:prSet presAssocID="{2BA98128-A39B-4F01-8FDF-A15E7636A0C9}" presName="compNode" presStyleCnt="0"/>
      <dgm:spPr/>
    </dgm:pt>
    <dgm:pt modelId="{988E0DF1-2A63-406E-8656-E895BCD0AF5C}" type="pres">
      <dgm:prSet presAssocID="{2BA98128-A39B-4F01-8FDF-A15E7636A0C9}" presName="dummyConnPt" presStyleCnt="0"/>
      <dgm:spPr/>
    </dgm:pt>
    <dgm:pt modelId="{F9BE5CFA-AAAA-4655-935B-548DBC51B741}" type="pres">
      <dgm:prSet presAssocID="{2BA98128-A39B-4F01-8FDF-A15E7636A0C9}" presName="node" presStyleLbl="node1" presStyleIdx="4" presStyleCnt="6">
        <dgm:presLayoutVars>
          <dgm:bulletEnabled val="1"/>
        </dgm:presLayoutVars>
      </dgm:prSet>
      <dgm:spPr/>
    </dgm:pt>
    <dgm:pt modelId="{B42178F7-F602-49F3-B672-0D7732E645F0}" type="pres">
      <dgm:prSet presAssocID="{43D3C2D8-B297-4BA8-87D5-B1277BE672B2}" presName="sibTrans" presStyleLbl="bgSibTrans2D1" presStyleIdx="4" presStyleCnt="5"/>
      <dgm:spPr/>
    </dgm:pt>
    <dgm:pt modelId="{0E257FA3-7514-4D5A-8E40-FB91ACF2F84F}" type="pres">
      <dgm:prSet presAssocID="{E35930C5-FE58-46A6-BCBD-F05B1B2459EC}" presName="compNode" presStyleCnt="0"/>
      <dgm:spPr/>
    </dgm:pt>
    <dgm:pt modelId="{EEC28462-B7CA-4071-AD4B-DDC63C402B69}" type="pres">
      <dgm:prSet presAssocID="{E35930C5-FE58-46A6-BCBD-F05B1B2459EC}" presName="dummyConnPt" presStyleCnt="0"/>
      <dgm:spPr/>
    </dgm:pt>
    <dgm:pt modelId="{ADB72AFD-5B97-4C51-A168-C2083272990B}" type="pres">
      <dgm:prSet presAssocID="{E35930C5-FE58-46A6-BCBD-F05B1B2459EC}" presName="node" presStyleLbl="node1" presStyleIdx="5" presStyleCnt="6">
        <dgm:presLayoutVars>
          <dgm:bulletEnabled val="1"/>
        </dgm:presLayoutVars>
      </dgm:prSet>
      <dgm:spPr/>
    </dgm:pt>
  </dgm:ptLst>
  <dgm:cxnLst>
    <dgm:cxn modelId="{D6772904-F3F7-4028-95A8-E104BD8F5474}" srcId="{BE53FC41-6D8B-4FAF-B0BA-8436927E898F}" destId="{2BA98128-A39B-4F01-8FDF-A15E7636A0C9}" srcOrd="4" destOrd="0" parTransId="{97D1057E-AE1C-4305-AF3B-17FF7C8CE307}" sibTransId="{43D3C2D8-B297-4BA8-87D5-B1277BE672B2}"/>
    <dgm:cxn modelId="{8CEE610C-ACE4-4E19-8131-BE891B380CD8}" srcId="{BE53FC41-6D8B-4FAF-B0BA-8436927E898F}" destId="{BC087E97-B60E-4B84-BED6-4D981C774C5F}" srcOrd="2" destOrd="0" parTransId="{344ACB65-B7C9-4F1D-B6DB-4CB406B11262}" sibTransId="{2CD30030-1B4B-4812-984A-1330688293AE}"/>
    <dgm:cxn modelId="{F863B51A-6074-498B-87B7-D069291D1EF3}" srcId="{BE53FC41-6D8B-4FAF-B0BA-8436927E898F}" destId="{FE99DDED-F805-4160-8775-EB61B1B2F686}" srcOrd="1" destOrd="0" parTransId="{B349832D-B6D6-48E3-94E7-BA116321195A}" sibTransId="{F7E60C08-4527-4281-935F-8F1D870E7EA4}"/>
    <dgm:cxn modelId="{91217F20-D1B1-47EF-B231-059E2D607185}" type="presOf" srcId="{FE99DDED-F805-4160-8775-EB61B1B2F686}" destId="{365B3BA2-A7E0-4D1D-A617-2B06259511C2}" srcOrd="0" destOrd="0" presId="urn:microsoft.com/office/officeart/2005/8/layout/bProcess4"/>
    <dgm:cxn modelId="{55998F20-D9FA-4306-B88C-25C79F756034}" type="presOf" srcId="{BC087E97-B60E-4B84-BED6-4D981C774C5F}" destId="{C13CE0DD-EDB8-41E7-80A9-3EFE8D61E0C4}" srcOrd="0" destOrd="0" presId="urn:microsoft.com/office/officeart/2005/8/layout/bProcess4"/>
    <dgm:cxn modelId="{7B84AE2D-2F34-45A3-8E28-9594905A51F7}" type="presOf" srcId="{E35930C5-FE58-46A6-BCBD-F05B1B2459EC}" destId="{ADB72AFD-5B97-4C51-A168-C2083272990B}" srcOrd="0" destOrd="0" presId="urn:microsoft.com/office/officeart/2005/8/layout/bProcess4"/>
    <dgm:cxn modelId="{7BD9E158-1902-464D-AD03-CDCA9E4C9EB8}" type="presOf" srcId="{D6CABB0D-8FBF-40BA-BC88-0456ECAE54DB}" destId="{FA745EDF-5DC0-4C9C-A6CD-7CAF9D24F48A}" srcOrd="0" destOrd="0" presId="urn:microsoft.com/office/officeart/2005/8/layout/bProcess4"/>
    <dgm:cxn modelId="{EE074B66-D79E-4957-B63F-72C574C68CFC}" type="presOf" srcId="{43D3C2D8-B297-4BA8-87D5-B1277BE672B2}" destId="{B42178F7-F602-49F3-B672-0D7732E645F0}" srcOrd="0" destOrd="0" presId="urn:microsoft.com/office/officeart/2005/8/layout/bProcess4"/>
    <dgm:cxn modelId="{A53D6091-5298-40C0-BB26-B573DDFEED0D}" type="presOf" srcId="{1A8FA87C-8FF7-49A3-B416-02D2778ACAA7}" destId="{3E529EDD-5682-4D63-8A91-B2036548E7A3}" srcOrd="0" destOrd="0" presId="urn:microsoft.com/office/officeart/2005/8/layout/bProcess4"/>
    <dgm:cxn modelId="{61E41193-0CB1-4379-BD5B-10FAD8ED227D}" srcId="{BE53FC41-6D8B-4FAF-B0BA-8436927E898F}" destId="{1A8FA87C-8FF7-49A3-B416-02D2778ACAA7}" srcOrd="0" destOrd="0" parTransId="{D1619FC3-7B87-497E-8A14-D0C5127C621E}" sibTransId="{31347D3E-6916-4FCF-ADB4-A4819B129C5A}"/>
    <dgm:cxn modelId="{2F11F2AE-A99C-4FE1-ADA7-7B3B2A838318}" type="presOf" srcId="{31347D3E-6916-4FCF-ADB4-A4819B129C5A}" destId="{0D77F4DF-7A3C-47BD-B7AB-78845EA86A91}" srcOrd="0" destOrd="0" presId="urn:microsoft.com/office/officeart/2005/8/layout/bProcess4"/>
    <dgm:cxn modelId="{0ADDBFBA-672B-47EF-84A7-ED117ABC61E1}" type="presOf" srcId="{2CD30030-1B4B-4812-984A-1330688293AE}" destId="{2D54FD2D-BABB-4872-9089-2878FEB568BE}" srcOrd="0" destOrd="0" presId="urn:microsoft.com/office/officeart/2005/8/layout/bProcess4"/>
    <dgm:cxn modelId="{899391E0-5A04-4F8C-BE8A-603801E17FE9}" type="presOf" srcId="{2BA98128-A39B-4F01-8FDF-A15E7636A0C9}" destId="{F9BE5CFA-AAAA-4655-935B-548DBC51B741}" srcOrd="0" destOrd="0" presId="urn:microsoft.com/office/officeart/2005/8/layout/bProcess4"/>
    <dgm:cxn modelId="{F32EA5E0-B03C-4CBD-A682-442059385850}" type="presOf" srcId="{0C355C7C-4E52-46A9-8058-AD032A00656D}" destId="{97A4BEE1-FCB2-46EE-A93C-3DC6A40FAA58}" srcOrd="0" destOrd="0" presId="urn:microsoft.com/office/officeart/2005/8/layout/bProcess4"/>
    <dgm:cxn modelId="{06D83BEB-A136-41EC-9895-ECF8621940EE}" type="presOf" srcId="{BE53FC41-6D8B-4FAF-B0BA-8436927E898F}" destId="{F2D5C67B-D519-4038-A33F-F4EA9F816D50}" srcOrd="0" destOrd="0" presId="urn:microsoft.com/office/officeart/2005/8/layout/bProcess4"/>
    <dgm:cxn modelId="{406298EB-AFF6-494E-8709-8F7D5188B17F}" srcId="{BE53FC41-6D8B-4FAF-B0BA-8436927E898F}" destId="{0C355C7C-4E52-46A9-8058-AD032A00656D}" srcOrd="3" destOrd="0" parTransId="{AE4AC70A-ECD1-4138-A302-2D1FC1250972}" sibTransId="{D6CABB0D-8FBF-40BA-BC88-0456ECAE54DB}"/>
    <dgm:cxn modelId="{7812F3FC-F4C4-4B54-90A6-F96353A7183A}" srcId="{BE53FC41-6D8B-4FAF-B0BA-8436927E898F}" destId="{E35930C5-FE58-46A6-BCBD-F05B1B2459EC}" srcOrd="5" destOrd="0" parTransId="{4AE311D8-322C-4330-A687-0DCDDC4F1839}" sibTransId="{569A1F0E-80EA-403F-B68C-FA22D3976A0E}"/>
    <dgm:cxn modelId="{46D464FE-43FE-46BD-AD3C-13BD94C8B09C}" type="presOf" srcId="{F7E60C08-4527-4281-935F-8F1D870E7EA4}" destId="{AFC528FE-DB94-46D0-83B8-4607C787DB9C}" srcOrd="0" destOrd="0" presId="urn:microsoft.com/office/officeart/2005/8/layout/bProcess4"/>
    <dgm:cxn modelId="{21A03662-3278-4DF5-9490-6264FAEB4DF7}" type="presParOf" srcId="{F2D5C67B-D519-4038-A33F-F4EA9F816D50}" destId="{D2FEC68E-87A0-4222-9896-A3AD8CCD1D5C}" srcOrd="0" destOrd="0" presId="urn:microsoft.com/office/officeart/2005/8/layout/bProcess4"/>
    <dgm:cxn modelId="{B321C10D-A1B2-497C-B0D0-3C58644F9172}" type="presParOf" srcId="{D2FEC68E-87A0-4222-9896-A3AD8CCD1D5C}" destId="{8A878BEE-D96A-4A11-9829-C62F49FE44E9}" srcOrd="0" destOrd="0" presId="urn:microsoft.com/office/officeart/2005/8/layout/bProcess4"/>
    <dgm:cxn modelId="{6D62222B-2F94-45F7-8600-F108263095D3}" type="presParOf" srcId="{D2FEC68E-87A0-4222-9896-A3AD8CCD1D5C}" destId="{3E529EDD-5682-4D63-8A91-B2036548E7A3}" srcOrd="1" destOrd="0" presId="urn:microsoft.com/office/officeart/2005/8/layout/bProcess4"/>
    <dgm:cxn modelId="{B9F6E353-D812-4F26-AB43-7B4C2F21B923}" type="presParOf" srcId="{F2D5C67B-D519-4038-A33F-F4EA9F816D50}" destId="{0D77F4DF-7A3C-47BD-B7AB-78845EA86A91}" srcOrd="1" destOrd="0" presId="urn:microsoft.com/office/officeart/2005/8/layout/bProcess4"/>
    <dgm:cxn modelId="{61F420D6-099C-42BA-85B9-BE0E68E9DF9E}" type="presParOf" srcId="{F2D5C67B-D519-4038-A33F-F4EA9F816D50}" destId="{8DD8E5FD-E4DB-4385-8800-0B5E57A9E615}" srcOrd="2" destOrd="0" presId="urn:microsoft.com/office/officeart/2005/8/layout/bProcess4"/>
    <dgm:cxn modelId="{233C4A7F-389C-47D4-9E89-DB8B1D4FBF18}" type="presParOf" srcId="{8DD8E5FD-E4DB-4385-8800-0B5E57A9E615}" destId="{E57F7AE6-1CB9-42CE-BF06-2AF6D0AA5115}" srcOrd="0" destOrd="0" presId="urn:microsoft.com/office/officeart/2005/8/layout/bProcess4"/>
    <dgm:cxn modelId="{B27F7072-B622-4D83-998B-2F91C293C74B}" type="presParOf" srcId="{8DD8E5FD-E4DB-4385-8800-0B5E57A9E615}" destId="{365B3BA2-A7E0-4D1D-A617-2B06259511C2}" srcOrd="1" destOrd="0" presId="urn:microsoft.com/office/officeart/2005/8/layout/bProcess4"/>
    <dgm:cxn modelId="{57EE69AD-849D-48EC-9E7D-55A765F06F49}" type="presParOf" srcId="{F2D5C67B-D519-4038-A33F-F4EA9F816D50}" destId="{AFC528FE-DB94-46D0-83B8-4607C787DB9C}" srcOrd="3" destOrd="0" presId="urn:microsoft.com/office/officeart/2005/8/layout/bProcess4"/>
    <dgm:cxn modelId="{49CCA408-A7EB-48C0-AA36-B3BB064FA934}" type="presParOf" srcId="{F2D5C67B-D519-4038-A33F-F4EA9F816D50}" destId="{7A4EB0A7-2206-4896-B83C-392976722589}" srcOrd="4" destOrd="0" presId="urn:microsoft.com/office/officeart/2005/8/layout/bProcess4"/>
    <dgm:cxn modelId="{9B66E347-AA38-41D9-8301-B1634D6D9A6E}" type="presParOf" srcId="{7A4EB0A7-2206-4896-B83C-392976722589}" destId="{A00AA0E8-89CE-4233-B33D-A9C824122FFB}" srcOrd="0" destOrd="0" presId="urn:microsoft.com/office/officeart/2005/8/layout/bProcess4"/>
    <dgm:cxn modelId="{38891D28-B8E5-482E-B8E2-2FB90BB54FD8}" type="presParOf" srcId="{7A4EB0A7-2206-4896-B83C-392976722589}" destId="{C13CE0DD-EDB8-41E7-80A9-3EFE8D61E0C4}" srcOrd="1" destOrd="0" presId="urn:microsoft.com/office/officeart/2005/8/layout/bProcess4"/>
    <dgm:cxn modelId="{F394A056-005A-481E-A616-CC1EE2215A62}" type="presParOf" srcId="{F2D5C67B-D519-4038-A33F-F4EA9F816D50}" destId="{2D54FD2D-BABB-4872-9089-2878FEB568BE}" srcOrd="5" destOrd="0" presId="urn:microsoft.com/office/officeart/2005/8/layout/bProcess4"/>
    <dgm:cxn modelId="{E33C1B6F-F4DF-4008-9203-F13F2AF9B1A6}" type="presParOf" srcId="{F2D5C67B-D519-4038-A33F-F4EA9F816D50}" destId="{448BCE1A-1089-4092-84B9-6573105F0678}" srcOrd="6" destOrd="0" presId="urn:microsoft.com/office/officeart/2005/8/layout/bProcess4"/>
    <dgm:cxn modelId="{1554C30A-8E31-414C-BEF3-3A8C3BE6B650}" type="presParOf" srcId="{448BCE1A-1089-4092-84B9-6573105F0678}" destId="{11689F3E-F880-47D3-8646-7B43B611504B}" srcOrd="0" destOrd="0" presId="urn:microsoft.com/office/officeart/2005/8/layout/bProcess4"/>
    <dgm:cxn modelId="{4D9048C8-8471-471F-865C-77149063C524}" type="presParOf" srcId="{448BCE1A-1089-4092-84B9-6573105F0678}" destId="{97A4BEE1-FCB2-46EE-A93C-3DC6A40FAA58}" srcOrd="1" destOrd="0" presId="urn:microsoft.com/office/officeart/2005/8/layout/bProcess4"/>
    <dgm:cxn modelId="{BA4A5E9F-FE27-4347-AC43-8D5BD1712063}" type="presParOf" srcId="{F2D5C67B-D519-4038-A33F-F4EA9F816D50}" destId="{FA745EDF-5DC0-4C9C-A6CD-7CAF9D24F48A}" srcOrd="7" destOrd="0" presId="urn:microsoft.com/office/officeart/2005/8/layout/bProcess4"/>
    <dgm:cxn modelId="{9C94E6FF-FF4B-43EB-BFFA-A40949A5A59D}" type="presParOf" srcId="{F2D5C67B-D519-4038-A33F-F4EA9F816D50}" destId="{720BC048-844C-47AC-AB70-9AF383860775}" srcOrd="8" destOrd="0" presId="urn:microsoft.com/office/officeart/2005/8/layout/bProcess4"/>
    <dgm:cxn modelId="{C5985717-9986-4FFD-B0C7-5AFFE588AB8C}" type="presParOf" srcId="{720BC048-844C-47AC-AB70-9AF383860775}" destId="{988E0DF1-2A63-406E-8656-E895BCD0AF5C}" srcOrd="0" destOrd="0" presId="urn:microsoft.com/office/officeart/2005/8/layout/bProcess4"/>
    <dgm:cxn modelId="{C5F0E918-2C0E-4ACB-8AB8-BD51294517A1}" type="presParOf" srcId="{720BC048-844C-47AC-AB70-9AF383860775}" destId="{F9BE5CFA-AAAA-4655-935B-548DBC51B741}" srcOrd="1" destOrd="0" presId="urn:microsoft.com/office/officeart/2005/8/layout/bProcess4"/>
    <dgm:cxn modelId="{CB30D2F5-D2E4-4584-98B1-A31F4F3149AA}" type="presParOf" srcId="{F2D5C67B-D519-4038-A33F-F4EA9F816D50}" destId="{B42178F7-F602-49F3-B672-0D7732E645F0}" srcOrd="9" destOrd="0" presId="urn:microsoft.com/office/officeart/2005/8/layout/bProcess4"/>
    <dgm:cxn modelId="{526EEB21-3CDD-454A-A7FA-FD0B76D7C5DE}" type="presParOf" srcId="{F2D5C67B-D519-4038-A33F-F4EA9F816D50}" destId="{0E257FA3-7514-4D5A-8E40-FB91ACF2F84F}" srcOrd="10" destOrd="0" presId="urn:microsoft.com/office/officeart/2005/8/layout/bProcess4"/>
    <dgm:cxn modelId="{CF98DD94-E673-46D1-AA8C-CF2E43741CC0}" type="presParOf" srcId="{0E257FA3-7514-4D5A-8E40-FB91ACF2F84F}" destId="{EEC28462-B7CA-4071-AD4B-DDC63C402B69}" srcOrd="0" destOrd="0" presId="urn:microsoft.com/office/officeart/2005/8/layout/bProcess4"/>
    <dgm:cxn modelId="{7FBF1E06-0AA2-456E-8C53-6B5CED33C0B1}" type="presParOf" srcId="{0E257FA3-7514-4D5A-8E40-FB91ACF2F84F}" destId="{ADB72AFD-5B97-4C51-A168-C2083272990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7F4DF-7A3C-47BD-B7AB-78845EA86A91}">
      <dsp:nvSpPr>
        <dsp:cNvPr id="0" name=""/>
        <dsp:cNvSpPr/>
      </dsp:nvSpPr>
      <dsp:spPr>
        <a:xfrm rot="5400000">
          <a:off x="-374936" y="1195612"/>
          <a:ext cx="1858253" cy="224815"/>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529EDD-5682-4D63-8A91-B2036548E7A3}">
      <dsp:nvSpPr>
        <dsp:cNvPr id="0" name=""/>
        <dsp:cNvSpPr/>
      </dsp:nvSpPr>
      <dsp:spPr>
        <a:xfrm>
          <a:off x="46998" y="1486"/>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Adaptable software</a:t>
          </a:r>
          <a:r>
            <a:rPr lang="en-US" sz="1400" kern="1200"/>
            <a:t>  is able to handle autonomous decision-making, according to varying conditions. Recent development approaches such as </a:t>
          </a:r>
          <a:r>
            <a:rPr lang="en-US" sz="1400" b="1" kern="1200"/>
            <a:t>Dynamic Software</a:t>
          </a:r>
          <a:r>
            <a:rPr lang="en-US" sz="1400" kern="1200"/>
            <a:t> Product Lines (DSPLs) attempt to face the challenges.</a:t>
          </a:r>
        </a:p>
      </dsp:txBody>
      <dsp:txXfrm>
        <a:off x="90895" y="45383"/>
        <a:ext cx="2410150" cy="1410972"/>
      </dsp:txXfrm>
    </dsp:sp>
    <dsp:sp modelId="{AFC528FE-DB94-46D0-83B8-4607C787DB9C}">
      <dsp:nvSpPr>
        <dsp:cNvPr id="0" name=""/>
        <dsp:cNvSpPr/>
      </dsp:nvSpPr>
      <dsp:spPr>
        <a:xfrm rot="5400000">
          <a:off x="-374936" y="3069071"/>
          <a:ext cx="1858253" cy="224815"/>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5B3BA2-A7E0-4D1D-A617-2B06259511C2}">
      <dsp:nvSpPr>
        <dsp:cNvPr id="0" name=""/>
        <dsp:cNvSpPr/>
      </dsp:nvSpPr>
      <dsp:spPr>
        <a:xfrm>
          <a:off x="46998" y="1874945"/>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Variability modeling </a:t>
          </a:r>
        </a:p>
      </dsp:txBody>
      <dsp:txXfrm>
        <a:off x="90895" y="1918842"/>
        <a:ext cx="2410150" cy="1410972"/>
      </dsp:txXfrm>
    </dsp:sp>
    <dsp:sp modelId="{2D54FD2D-BABB-4872-9089-2878FEB568BE}">
      <dsp:nvSpPr>
        <dsp:cNvPr id="0" name=""/>
        <dsp:cNvSpPr/>
      </dsp:nvSpPr>
      <dsp:spPr>
        <a:xfrm>
          <a:off x="561792" y="4005800"/>
          <a:ext cx="3307061" cy="224815"/>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CE0DD-EDB8-41E7-80A9-3EFE8D61E0C4}">
      <dsp:nvSpPr>
        <dsp:cNvPr id="0" name=""/>
        <dsp:cNvSpPr/>
      </dsp:nvSpPr>
      <dsp:spPr>
        <a:xfrm>
          <a:off x="46998" y="3748403"/>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Contextual-Variability Modeling Techniques</a:t>
          </a:r>
        </a:p>
      </dsp:txBody>
      <dsp:txXfrm>
        <a:off x="90895" y="3792300"/>
        <a:ext cx="2410150" cy="1410972"/>
      </dsp:txXfrm>
    </dsp:sp>
    <dsp:sp modelId="{FA745EDF-5DC0-4C9C-A6CD-7CAF9D24F48A}">
      <dsp:nvSpPr>
        <dsp:cNvPr id="0" name=""/>
        <dsp:cNvSpPr/>
      </dsp:nvSpPr>
      <dsp:spPr>
        <a:xfrm rot="16200000">
          <a:off x="2947330" y="3069071"/>
          <a:ext cx="1858253" cy="224815"/>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A4BEE1-FCB2-46EE-A93C-3DC6A40FAA58}">
      <dsp:nvSpPr>
        <dsp:cNvPr id="0" name=""/>
        <dsp:cNvSpPr/>
      </dsp:nvSpPr>
      <dsp:spPr>
        <a:xfrm>
          <a:off x="3369265" y="3748403"/>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Best Way to Model</a:t>
          </a:r>
        </a:p>
      </dsp:txBody>
      <dsp:txXfrm>
        <a:off x="3413162" y="3792300"/>
        <a:ext cx="2410150" cy="1410972"/>
      </dsp:txXfrm>
    </dsp:sp>
    <dsp:sp modelId="{B42178F7-F602-49F3-B672-0D7732E645F0}">
      <dsp:nvSpPr>
        <dsp:cNvPr id="0" name=""/>
        <dsp:cNvSpPr/>
      </dsp:nvSpPr>
      <dsp:spPr>
        <a:xfrm rot="16200000">
          <a:off x="2947330" y="1195612"/>
          <a:ext cx="1858253" cy="224815"/>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BE5CFA-AAAA-4655-935B-548DBC51B741}">
      <dsp:nvSpPr>
        <dsp:cNvPr id="0" name=""/>
        <dsp:cNvSpPr/>
      </dsp:nvSpPr>
      <dsp:spPr>
        <a:xfrm>
          <a:off x="3369265" y="1874945"/>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Model-Checking Adaptive Behavior</a:t>
          </a:r>
        </a:p>
      </dsp:txBody>
      <dsp:txXfrm>
        <a:off x="3413162" y="1918842"/>
        <a:ext cx="2410150" cy="1410972"/>
      </dsp:txXfrm>
    </dsp:sp>
    <dsp:sp modelId="{ADB72AFD-5B97-4C51-A168-C2083272990B}">
      <dsp:nvSpPr>
        <dsp:cNvPr id="0" name=""/>
        <dsp:cNvSpPr/>
      </dsp:nvSpPr>
      <dsp:spPr>
        <a:xfrm>
          <a:off x="3369265" y="1486"/>
          <a:ext cx="2497944" cy="149876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Tips for Working with Dynamically Adaptable Software</a:t>
          </a:r>
        </a:p>
      </dsp:txBody>
      <dsp:txXfrm>
        <a:off x="3413162" y="45383"/>
        <a:ext cx="2410150" cy="14109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72E88-5FF2-2744-A67E-CF10917AE0E6}" type="datetimeFigureOut">
              <a:rPr lang="en-US" smtClean="0"/>
              <a:t>4/9/18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9583E-757E-7A47-9984-CFA78020BCD9}" type="slidenum">
              <a:rPr lang="en-US" smtClean="0"/>
              <a:t>‹#›</a:t>
            </a:fld>
            <a:endParaRPr lang="en-US"/>
          </a:p>
        </p:txBody>
      </p:sp>
    </p:spTree>
    <p:extLst>
      <p:ext uri="{BB962C8B-B14F-4D97-AF65-F5344CB8AC3E}">
        <p14:creationId xmlns:p14="http://schemas.microsoft.com/office/powerpoint/2010/main" val="221350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FF5D99-5BB4-1149-91F4-F7E478E1576A}" type="datetime1">
              <a:rPr lang="en-US" smtClean="0"/>
              <a:t>4/9/18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C9F5F6-08A3-9247-B4FA-FE3E34D7CC1C}" type="datetime1">
              <a:rPr lang="en-US" smtClean="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A16A44-8C6A-294A-AFBC-F96364B3F343}"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A1FD76-1773-DD4D-B360-46E69684DAC8}"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DB627F-71B4-EA49-BE9F-054CF305B848}"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0CF3F1-083E-8F4C-92BA-E322C2DDB3AA}"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6C6857-9653-804F-998A-62BBEB3896F7}"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7DE60-6A74-9549-9E85-2071E52D0493}"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337EC-CC2C-2C4D-A19A-EEA401209DB0}"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BB99F-C3FB-3A4D-8C3C-FC70B8FED605}"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9089AE-A51A-1546-90BE-BEF8A57787B3}" type="datetime1">
              <a:rPr lang="en-US" smtClean="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4F91EF-F1B5-9443-8A95-6950DF092FA5}" type="datetime1">
              <a:rPr lang="en-US" smtClean="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4C25E-B997-DF4C-BCD2-A56FA320C14C}" type="datetime1">
              <a:rPr lang="en-US" smtClean="0"/>
              <a:t>4/9/18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B958D-238D-5047-A633-4062B98B3119}" type="datetime1">
              <a:rPr lang="en-US" smtClean="0"/>
              <a:t>4/9/18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23303-FF3D-DB42-9146-5B9B1DBCC5CB}" type="datetime1">
              <a:rPr lang="en-US" smtClean="0"/>
              <a:t>4/9/18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9D683-C3A5-014A-AA34-F8DB955F1397}" type="datetime1">
              <a:rPr lang="en-US" smtClean="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3098E8-6BF4-2A42-A073-DB05A0F32471}" type="datetime1">
              <a:rPr lang="en-US" smtClean="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A9F53C-BFD2-4747-A0E7-1A2E701C349E}" type="datetime1">
              <a:rPr lang="en-US" smtClean="0"/>
              <a:t>4/9/18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37A5-2519-4EB3-ADEA-A8C957CB4667}"/>
              </a:ext>
            </a:extLst>
          </p:cNvPr>
          <p:cNvSpPr>
            <a:spLocks noGrp="1"/>
          </p:cNvSpPr>
          <p:nvPr>
            <p:ph type="title"/>
          </p:nvPr>
        </p:nvSpPr>
        <p:spPr>
          <a:xfrm>
            <a:off x="1180101" y="982132"/>
            <a:ext cx="8956358" cy="1303867"/>
          </a:xfrm>
        </p:spPr>
        <p:txBody>
          <a:bodyPr>
            <a:normAutofit fontScale="90000"/>
          </a:bodyPr>
          <a:lstStyle/>
          <a:p>
            <a:r>
              <a:rPr lang="en-US" b="1" u="sng" dirty="0">
                <a:effectLst>
                  <a:outerShdw blurRad="38100" dist="38100" dir="2700000" algn="tl">
                    <a:srgbClr val="000000">
                      <a:alpha val="43137"/>
                    </a:srgbClr>
                  </a:outerShdw>
                </a:effectLst>
              </a:rPr>
              <a:t>Dynamically Adaptable Software Is All About Modeling Contextual Variability And Avoiding Failures</a:t>
            </a:r>
            <a:endParaRPr lang="en-US" b="1" dirty="0"/>
          </a:p>
        </p:txBody>
      </p:sp>
      <p:sp>
        <p:nvSpPr>
          <p:cNvPr id="3" name="Slide Number Placeholder 2">
            <a:extLst>
              <a:ext uri="{FF2B5EF4-FFF2-40B4-BE49-F238E27FC236}">
                <a16:creationId xmlns:a16="http://schemas.microsoft.com/office/drawing/2014/main" id="{1716B833-ED48-3341-AD26-7DC722028E84}"/>
              </a:ext>
            </a:extLst>
          </p:cNvPr>
          <p:cNvSpPr>
            <a:spLocks noGrp="1"/>
          </p:cNvSpPr>
          <p:nvPr>
            <p:ph type="sldNum" sz="quarter" idx="12"/>
          </p:nvPr>
        </p:nvSpPr>
        <p:spPr/>
        <p:txBody>
          <a:bodyPr/>
          <a:lstStyle/>
          <a:p>
            <a:fld id="{5D84065D-F351-4B03-BD91-D8A6B8D4B362}" type="slidenum">
              <a:rPr lang="en-US" smtClean="0"/>
              <a:t>1</a:t>
            </a:fld>
            <a:endParaRPr lang="en-US" dirty="0"/>
          </a:p>
        </p:txBody>
      </p:sp>
      <p:sp>
        <p:nvSpPr>
          <p:cNvPr id="6" name="TextBox 5">
            <a:extLst>
              <a:ext uri="{FF2B5EF4-FFF2-40B4-BE49-F238E27FC236}">
                <a16:creationId xmlns:a16="http://schemas.microsoft.com/office/drawing/2014/main" id="{292AF560-F28E-074A-9457-6548CF7180B0}"/>
              </a:ext>
            </a:extLst>
          </p:cNvPr>
          <p:cNvSpPr txBox="1"/>
          <p:nvPr/>
        </p:nvSpPr>
        <p:spPr>
          <a:xfrm>
            <a:off x="4337824" y="2877014"/>
            <a:ext cx="4415883" cy="1477328"/>
          </a:xfrm>
          <a:prstGeom prst="rect">
            <a:avLst/>
          </a:prstGeom>
          <a:noFill/>
        </p:spPr>
        <p:txBody>
          <a:bodyPr wrap="square" rtlCol="0">
            <a:spAutoFit/>
          </a:bodyPr>
          <a:lstStyle/>
          <a:p>
            <a:r>
              <a:rPr lang="en-US" sz="3600" b="1" dirty="0"/>
              <a:t>PAPER #6</a:t>
            </a:r>
          </a:p>
          <a:p>
            <a:r>
              <a:rPr lang="en-US" sz="3600" b="1" dirty="0"/>
              <a:t>CRITIQUE</a:t>
            </a:r>
          </a:p>
          <a:p>
            <a:endParaRPr lang="en-US" dirty="0"/>
          </a:p>
        </p:txBody>
      </p:sp>
      <p:sp>
        <p:nvSpPr>
          <p:cNvPr id="8" name="TextBox 7">
            <a:extLst>
              <a:ext uri="{FF2B5EF4-FFF2-40B4-BE49-F238E27FC236}">
                <a16:creationId xmlns:a16="http://schemas.microsoft.com/office/drawing/2014/main" id="{420D9331-2443-5341-8EF1-42E14DE66E4D}"/>
              </a:ext>
            </a:extLst>
          </p:cNvPr>
          <p:cNvSpPr txBox="1"/>
          <p:nvPr/>
        </p:nvSpPr>
        <p:spPr>
          <a:xfrm>
            <a:off x="7393259" y="4482791"/>
            <a:ext cx="3936381"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SWATI SINGH (CLASS ID: 38)</a:t>
            </a:r>
          </a:p>
          <a:p>
            <a:r>
              <a:rPr lang="en-US" b="1" dirty="0">
                <a:latin typeface="Times New Roman" panose="02020603050405020304" pitchFamily="18" charset="0"/>
                <a:cs typeface="Times New Roman" panose="02020603050405020304" pitchFamily="18" charset="0"/>
              </a:rPr>
              <a:t>SAMHITHA (CLASS ID: 45)</a:t>
            </a:r>
          </a:p>
          <a:p>
            <a:r>
              <a:rPr lang="en-US" b="1" dirty="0">
                <a:latin typeface="Times New Roman" panose="02020603050405020304" pitchFamily="18" charset="0"/>
                <a:cs typeface="Times New Roman" panose="02020603050405020304" pitchFamily="18" charset="0"/>
              </a:rPr>
              <a:t>ZEENAT TARIQ (CLASS ID: 42)</a:t>
            </a:r>
          </a:p>
          <a:p>
            <a:r>
              <a:rPr lang="en-US" b="1" dirty="0">
                <a:latin typeface="Times New Roman" panose="02020603050405020304" pitchFamily="18" charset="0"/>
                <a:cs typeface="Times New Roman" panose="02020603050405020304" pitchFamily="18" charset="0"/>
              </a:rPr>
              <a:t>KHUSHAL SHAH (CLASS ID: 34)</a:t>
            </a:r>
          </a:p>
        </p:txBody>
      </p:sp>
    </p:spTree>
    <p:extLst>
      <p:ext uri="{BB962C8B-B14F-4D97-AF65-F5344CB8AC3E}">
        <p14:creationId xmlns:p14="http://schemas.microsoft.com/office/powerpoint/2010/main" val="418842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Groups Specification</a:t>
            </a:r>
          </a:p>
        </p:txBody>
      </p:sp>
      <p:sp>
        <p:nvSpPr>
          <p:cNvPr id="3" name="Content Placeholder 2"/>
          <p:cNvSpPr>
            <a:spLocks noGrp="1"/>
          </p:cNvSpPr>
          <p:nvPr>
            <p:ph idx="1"/>
          </p:nvPr>
        </p:nvSpPr>
        <p:spPr/>
        <p:txBody>
          <a:bodyPr/>
          <a:lstStyle/>
          <a:p>
            <a:r>
              <a:rPr lang="en-US" dirty="0"/>
              <a:t>What were the limitations of CFM that </a:t>
            </a:r>
            <a:r>
              <a:rPr lang="en-US" dirty="0" err="1"/>
              <a:t>eCFM</a:t>
            </a:r>
            <a:r>
              <a:rPr lang="en-US" dirty="0"/>
              <a:t> was introduced?</a:t>
            </a:r>
          </a:p>
          <a:p>
            <a:pPr marL="0" indent="0">
              <a:buNone/>
            </a:pPr>
            <a:endParaRPr lang="en-US" dirty="0"/>
          </a:p>
          <a:p>
            <a:r>
              <a:rPr lang="en-US" altLang="en-US" dirty="0"/>
              <a:t>On what basis/relationships the Context features specification were made?</a:t>
            </a:r>
          </a:p>
        </p:txBody>
      </p:sp>
      <p:sp>
        <p:nvSpPr>
          <p:cNvPr id="4" name="Slide Number Placeholder 3">
            <a:extLst>
              <a:ext uri="{FF2B5EF4-FFF2-40B4-BE49-F238E27FC236}">
                <a16:creationId xmlns:a16="http://schemas.microsoft.com/office/drawing/2014/main" id="{8A9E4673-96FF-6046-B258-34976F8AF59D}"/>
              </a:ext>
            </a:extLst>
          </p:cNvPr>
          <p:cNvSpPr>
            <a:spLocks noGrp="1"/>
          </p:cNvSpPr>
          <p:nvPr>
            <p:ph type="sldNum" sz="quarter" idx="12"/>
          </p:nvPr>
        </p:nvSpPr>
        <p:spPr/>
        <p:txBody>
          <a:bodyPr/>
          <a:lstStyle/>
          <a:p>
            <a:fld id="{5D84065D-F351-4B03-BD91-D8A6B8D4B362}" type="slidenum">
              <a:rPr lang="en-US" smtClean="0"/>
              <a:t>10</a:t>
            </a:fld>
            <a:endParaRPr lang="en-US" dirty="0"/>
          </a:p>
        </p:txBody>
      </p:sp>
    </p:spTree>
    <p:extLst>
      <p:ext uri="{BB962C8B-B14F-4D97-AF65-F5344CB8AC3E}">
        <p14:creationId xmlns:p14="http://schemas.microsoft.com/office/powerpoint/2010/main" val="397960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r>
              <a:rPr lang="en-US" altLang="en-US" dirty="0"/>
              <a:t>What will be the advantage and disadvantage of specifying group other than OR/XOR ?</a:t>
            </a:r>
          </a:p>
          <a:p>
            <a:pPr marL="0" indent="0">
              <a:buNone/>
            </a:pPr>
            <a:endParaRPr lang="en-US" altLang="en-US" dirty="0"/>
          </a:p>
          <a:p>
            <a:r>
              <a:rPr lang="en-US" altLang="en-US" dirty="0"/>
              <a:t>Can you give one Example (not included in the paper)in which the dynamic Model is beneficial?</a:t>
            </a:r>
          </a:p>
          <a:p>
            <a:pPr marL="0" indent="0">
              <a:buNone/>
            </a:pPr>
            <a:endParaRPr lang="en-US" altLang="en-US" dirty="0"/>
          </a:p>
          <a:p>
            <a:endParaRPr lang="en-US" dirty="0"/>
          </a:p>
        </p:txBody>
      </p:sp>
      <p:sp>
        <p:nvSpPr>
          <p:cNvPr id="4" name="Slide Number Placeholder 3">
            <a:extLst>
              <a:ext uri="{FF2B5EF4-FFF2-40B4-BE49-F238E27FC236}">
                <a16:creationId xmlns:a16="http://schemas.microsoft.com/office/drawing/2014/main" id="{F816421B-2D2D-014E-B059-FA9EA7490A2D}"/>
              </a:ext>
            </a:extLst>
          </p:cNvPr>
          <p:cNvSpPr>
            <a:spLocks noGrp="1"/>
          </p:cNvSpPr>
          <p:nvPr>
            <p:ph type="sldNum" sz="quarter" idx="12"/>
          </p:nvPr>
        </p:nvSpPr>
        <p:spPr/>
        <p:txBody>
          <a:bodyPr/>
          <a:lstStyle/>
          <a:p>
            <a:fld id="{5D84065D-F351-4B03-BD91-D8A6B8D4B362}" type="slidenum">
              <a:rPr lang="en-US" smtClean="0"/>
              <a:t>11</a:t>
            </a:fld>
            <a:endParaRPr lang="en-US" dirty="0"/>
          </a:p>
        </p:txBody>
      </p:sp>
    </p:spTree>
    <p:extLst>
      <p:ext uri="{BB962C8B-B14F-4D97-AF65-F5344CB8AC3E}">
        <p14:creationId xmlns:p14="http://schemas.microsoft.com/office/powerpoint/2010/main" val="158487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C1FAB-2888-46AD-81B0-462674174398}"/>
              </a:ext>
            </a:extLst>
          </p:cNvPr>
          <p:cNvSpPr txBox="1"/>
          <p:nvPr/>
        </p:nvSpPr>
        <p:spPr>
          <a:xfrm>
            <a:off x="3805822" y="2682905"/>
            <a:ext cx="6441260" cy="830997"/>
          </a:xfrm>
          <a:prstGeom prst="rect">
            <a:avLst/>
          </a:prstGeom>
          <a:noFill/>
        </p:spPr>
        <p:txBody>
          <a:bodyPr wrap="square" rtlCol="0">
            <a:spAutoFit/>
          </a:bodyPr>
          <a:lstStyle/>
          <a:p>
            <a:r>
              <a:rPr lang="en-US" sz="4800" dirty="0"/>
              <a:t>THANK YOU !!</a:t>
            </a:r>
          </a:p>
        </p:txBody>
      </p:sp>
      <p:sp>
        <p:nvSpPr>
          <p:cNvPr id="3" name="Slide Number Placeholder 2">
            <a:extLst>
              <a:ext uri="{FF2B5EF4-FFF2-40B4-BE49-F238E27FC236}">
                <a16:creationId xmlns:a16="http://schemas.microsoft.com/office/drawing/2014/main" id="{B1329CD3-5AC8-B84F-AAD6-F9B32A0AC3E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9030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D2860E-0FC7-4712-8780-EBC3BB9B28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953B73F-3789-45BA-81CD-3EFA7AC39D5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9" name="Straight Connector 18">
            <a:extLst>
              <a:ext uri="{FF2B5EF4-FFF2-40B4-BE49-F238E27FC236}">
                <a16:creationId xmlns:a16="http://schemas.microsoft.com/office/drawing/2014/main" id="{873DBC5E-E984-4F21-8861-4F0200900F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7054C251-22EF-4198-BA86-1C6603BDAD1D}"/>
              </a:ext>
            </a:extLst>
          </p:cNvPr>
          <p:cNvPicPr>
            <a:picLocks noChangeAspect="1"/>
          </p:cNvPicPr>
          <p:nvPr/>
        </p:nvPicPr>
        <p:blipFill rotWithShape="1">
          <a:blip r:embed="rId4"/>
          <a:srcRect t="2447" r="-4" b="3812"/>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10" name="Content Placeholder 4">
            <a:extLst>
              <a:ext uri="{FF2B5EF4-FFF2-40B4-BE49-F238E27FC236}">
                <a16:creationId xmlns:a16="http://schemas.microsoft.com/office/drawing/2014/main" id="{309DDA25-B597-4246-B39C-1BE7BCA1EE5A}"/>
              </a:ext>
            </a:extLst>
          </p:cNvPr>
          <p:cNvPicPr>
            <a:picLocks noChangeAspect="1"/>
          </p:cNvPicPr>
          <p:nvPr/>
        </p:nvPicPr>
        <p:blipFill rotWithShape="1">
          <a:blip r:embed="rId5"/>
          <a:srcRect l="9758" r="14170" b="4"/>
          <a:stretch/>
        </p:blipFill>
        <p:spPr>
          <a:xfrm>
            <a:off x="8135453" y="3631646"/>
            <a:ext cx="2843021" cy="2066544"/>
          </a:xfrm>
          <a:prstGeom prst="rect">
            <a:avLst/>
          </a:prstGeom>
          <a:ln w="57150" cmpd="thickThin">
            <a:solidFill>
              <a:schemeClr val="tx1">
                <a:lumMod val="50000"/>
                <a:lumOff val="50000"/>
              </a:schemeClr>
            </a:solidFill>
            <a:miter lim="800000"/>
          </a:ln>
        </p:spPr>
      </p:pic>
      <p:sp>
        <p:nvSpPr>
          <p:cNvPr id="2" name="Title 1">
            <a:extLst>
              <a:ext uri="{FF2B5EF4-FFF2-40B4-BE49-F238E27FC236}">
                <a16:creationId xmlns:a16="http://schemas.microsoft.com/office/drawing/2014/main" id="{3A7037A5-2519-4EB3-ADEA-A8C957CB4667}"/>
              </a:ext>
            </a:extLst>
          </p:cNvPr>
          <p:cNvSpPr>
            <a:spLocks noGrp="1"/>
          </p:cNvSpPr>
          <p:nvPr>
            <p:ph type="title"/>
          </p:nvPr>
        </p:nvSpPr>
        <p:spPr>
          <a:xfrm>
            <a:off x="1180101" y="982132"/>
            <a:ext cx="6354633" cy="1303867"/>
          </a:xfrm>
        </p:spPr>
        <p:txBody>
          <a:bodyPr>
            <a:normAutofit/>
          </a:bodyPr>
          <a:lstStyle/>
          <a:p>
            <a:r>
              <a:rPr lang="en-US" b="1" dirty="0"/>
              <a:t>ABOUT</a:t>
            </a:r>
          </a:p>
        </p:txBody>
      </p:sp>
      <p:sp>
        <p:nvSpPr>
          <p:cNvPr id="12" name="Content Placeholder 11">
            <a:extLst>
              <a:ext uri="{FF2B5EF4-FFF2-40B4-BE49-F238E27FC236}">
                <a16:creationId xmlns:a16="http://schemas.microsoft.com/office/drawing/2014/main" id="{D21936BC-1140-47A8-AA4E-A6F723A84787}"/>
              </a:ext>
            </a:extLst>
          </p:cNvPr>
          <p:cNvSpPr>
            <a:spLocks noGrp="1"/>
          </p:cNvSpPr>
          <p:nvPr>
            <p:ph idx="1"/>
          </p:nvPr>
        </p:nvSpPr>
        <p:spPr>
          <a:xfrm>
            <a:off x="1167385" y="2556932"/>
            <a:ext cx="6380065" cy="3318936"/>
          </a:xfrm>
        </p:spPr>
        <p:txBody>
          <a:bodyPr>
            <a:normAutofit/>
          </a:bodyPr>
          <a:lstStyle/>
          <a:p>
            <a:r>
              <a:rPr lang="en-US" dirty="0"/>
              <a:t>DAS can be considered a dynamic software product line (DSPL) in which variabilities are bound at runtime. So, practitioners have used DSPL engineering to support DAS development. This has helped DAS developers cope with contextual variability and the large number of configurations.</a:t>
            </a:r>
          </a:p>
        </p:txBody>
      </p:sp>
      <p:sp>
        <p:nvSpPr>
          <p:cNvPr id="3" name="Slide Number Placeholder 2">
            <a:extLst>
              <a:ext uri="{FF2B5EF4-FFF2-40B4-BE49-F238E27FC236}">
                <a16:creationId xmlns:a16="http://schemas.microsoft.com/office/drawing/2014/main" id="{1716B833-ED48-3341-AD26-7DC722028E84}"/>
              </a:ext>
            </a:extLst>
          </p:cNvPr>
          <p:cNvSpPr>
            <a:spLocks noGrp="1"/>
          </p:cNvSpPr>
          <p:nvPr>
            <p:ph type="sldNum" sz="quarter" idx="12"/>
          </p:nvPr>
        </p:nvSpPr>
        <p:spPr/>
        <p:txBody>
          <a:bodyPr/>
          <a:lstStyle/>
          <a:p>
            <a:fld id="{5D84065D-F351-4B03-BD91-D8A6B8D4B362}" type="slidenum">
              <a:rPr lang="en-US" smtClean="0"/>
              <a:t>2</a:t>
            </a:fld>
            <a:endParaRPr lang="en-US" dirty="0"/>
          </a:p>
        </p:txBody>
      </p:sp>
    </p:spTree>
    <p:extLst>
      <p:ext uri="{BB962C8B-B14F-4D97-AF65-F5344CB8AC3E}">
        <p14:creationId xmlns:p14="http://schemas.microsoft.com/office/powerpoint/2010/main" val="29855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553AB8-AFF8-40AE-A53C-09FBBC03C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6D6575D-C99F-4105-BC67-882C8B1ED1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991975BE-39CD-4AC1-85C4-5653651604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A4931-48B4-4217-82D4-37A839238A7B}"/>
              </a:ext>
            </a:extLst>
          </p:cNvPr>
          <p:cNvSpPr>
            <a:spLocks noGrp="1"/>
          </p:cNvSpPr>
          <p:nvPr>
            <p:ph type="title"/>
          </p:nvPr>
        </p:nvSpPr>
        <p:spPr>
          <a:xfrm>
            <a:off x="1055599" y="1055077"/>
            <a:ext cx="2532909" cy="4794578"/>
          </a:xfrm>
        </p:spPr>
        <p:txBody>
          <a:bodyPr>
            <a:normAutofit/>
          </a:bodyPr>
          <a:lstStyle/>
          <a:p>
            <a:r>
              <a:rPr lang="en-US" sz="3100" b="1">
                <a:solidFill>
                  <a:srgbClr val="262626"/>
                </a:solidFill>
              </a:rPr>
              <a:t>OVERVIEW</a:t>
            </a:r>
          </a:p>
        </p:txBody>
      </p:sp>
      <p:graphicFrame>
        <p:nvGraphicFramePr>
          <p:cNvPr id="38" name="Content Placeholder 2">
            <a:extLst>
              <a:ext uri="{FF2B5EF4-FFF2-40B4-BE49-F238E27FC236}">
                <a16:creationId xmlns:a16="http://schemas.microsoft.com/office/drawing/2014/main" id="{45269420-8522-4ECC-A158-49A54FD8D63F}"/>
              </a:ext>
            </a:extLst>
          </p:cNvPr>
          <p:cNvGraphicFramePr>
            <a:graphicFrameLocks noGrp="1"/>
          </p:cNvGraphicFramePr>
          <p:nvPr>
            <p:ph idx="1"/>
            <p:extLst>
              <p:ext uri="{D42A27DB-BD31-4B8C-83A1-F6EECF244321}">
                <p14:modId xmlns:p14="http://schemas.microsoft.com/office/powerpoint/2010/main" val="386570494"/>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F1BFC82-2272-7F41-AFE9-CB12217709DE}"/>
              </a:ext>
            </a:extLst>
          </p:cNvPr>
          <p:cNvSpPr>
            <a:spLocks noGrp="1"/>
          </p:cNvSpPr>
          <p:nvPr>
            <p:ph type="sldNum" sz="quarter" idx="12"/>
          </p:nvPr>
        </p:nvSpPr>
        <p:spPr/>
        <p:txBody>
          <a:bodyPr/>
          <a:lstStyle/>
          <a:p>
            <a:fld id="{5D84065D-F351-4B03-BD91-D8A6B8D4B362}" type="slidenum">
              <a:rPr lang="en-US" smtClean="0"/>
              <a:t>3</a:t>
            </a:fld>
            <a:endParaRPr lang="en-US" dirty="0"/>
          </a:p>
        </p:txBody>
      </p:sp>
    </p:spTree>
    <p:extLst>
      <p:ext uri="{BB962C8B-B14F-4D97-AF65-F5344CB8AC3E}">
        <p14:creationId xmlns:p14="http://schemas.microsoft.com/office/powerpoint/2010/main" val="56729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3785-7CED-784C-A386-4EB5FF198F7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 criticism of the study design</a:t>
            </a:r>
          </a:p>
        </p:txBody>
      </p:sp>
      <p:sp>
        <p:nvSpPr>
          <p:cNvPr id="3" name="Content Placeholder 2">
            <a:extLst>
              <a:ext uri="{FF2B5EF4-FFF2-40B4-BE49-F238E27FC236}">
                <a16:creationId xmlns:a16="http://schemas.microsoft.com/office/drawing/2014/main" id="{4F711A46-30C1-FE42-AE92-CA0899454CCB}"/>
              </a:ext>
            </a:extLst>
          </p:cNvPr>
          <p:cNvSpPr>
            <a:spLocks noGrp="1"/>
          </p:cNvSpPr>
          <p:nvPr>
            <p:ph idx="1"/>
          </p:nvPr>
        </p:nvSpPr>
        <p:spPr/>
        <p:txBody>
          <a:bodyPr>
            <a:normAutofit fontScale="32500" lnSpcReduction="20000"/>
          </a:bodyPr>
          <a:lstStyle/>
          <a:p>
            <a:pPr marL="0" indent="0">
              <a:buNone/>
            </a:pPr>
            <a:r>
              <a:rPr lang="en-US" sz="4500" b="1" dirty="0">
                <a:latin typeface="Times New Roman" panose="02020603050405020304" pitchFamily="18" charset="0"/>
                <a:cs typeface="Times New Roman" panose="02020603050405020304" pitchFamily="18" charset="0"/>
              </a:rPr>
              <a:t>Positive criticism:</a:t>
            </a:r>
          </a:p>
          <a:p>
            <a:endParaRPr lang="en-US" sz="3400" b="1" dirty="0">
              <a:latin typeface="Times New Roman" panose="02020603050405020304" pitchFamily="18" charset="0"/>
              <a:cs typeface="Times New Roman" panose="02020603050405020304" pitchFamily="18" charset="0"/>
            </a:endParaRPr>
          </a:p>
          <a:p>
            <a:pPr>
              <a:buFont typeface="Wingdings" pitchFamily="2" charset="2"/>
              <a:buChar char="Ø"/>
            </a:pPr>
            <a:r>
              <a:rPr lang="en-US" sz="3400" dirty="0">
                <a:latin typeface="Times New Roman" panose="02020603050405020304" pitchFamily="18" charset="0"/>
                <a:cs typeface="Times New Roman" panose="02020603050405020304" pitchFamily="18" charset="0"/>
              </a:rPr>
              <a:t>Appreciable research done on comparison of CFM and </a:t>
            </a:r>
            <a:r>
              <a:rPr lang="en-US" sz="3400" dirty="0" err="1">
                <a:latin typeface="Times New Roman" panose="02020603050405020304" pitchFamily="18" charset="0"/>
                <a:cs typeface="Times New Roman" panose="02020603050405020304" pitchFamily="18" charset="0"/>
              </a:rPr>
              <a:t>eCFM</a:t>
            </a:r>
            <a:r>
              <a:rPr lang="en-US" sz="3400" dirty="0">
                <a:latin typeface="Times New Roman" panose="02020603050405020304" pitchFamily="18" charset="0"/>
                <a:cs typeface="Times New Roman" panose="02020603050405020304" pitchFamily="18" charset="0"/>
              </a:rPr>
              <a:t>.</a:t>
            </a:r>
          </a:p>
          <a:p>
            <a:pPr>
              <a:buFont typeface="Wingdings" pitchFamily="2" charset="2"/>
              <a:buChar char="Ø"/>
            </a:pPr>
            <a:r>
              <a:rPr lang="en-US" sz="3400" dirty="0">
                <a:latin typeface="Times New Roman" panose="02020603050405020304" pitchFamily="18" charset="0"/>
                <a:cs typeface="Times New Roman" panose="02020603050405020304" pitchFamily="18" charset="0"/>
              </a:rPr>
              <a:t>Lot of time and effort was spent in conducting survey.</a:t>
            </a:r>
          </a:p>
          <a:p>
            <a:pPr>
              <a:buFont typeface="Wingdings" pitchFamily="2" charset="2"/>
              <a:buChar char="Ø"/>
            </a:pPr>
            <a:r>
              <a:rPr lang="en-US" sz="3400" dirty="0">
                <a:latin typeface="Times New Roman" panose="02020603050405020304" pitchFamily="18" charset="0"/>
                <a:cs typeface="Times New Roman" panose="02020603050405020304" pitchFamily="18" charset="0"/>
              </a:rPr>
              <a:t>Provided tips for Software Engineers who work on DAS.</a:t>
            </a:r>
          </a:p>
          <a:p>
            <a:endParaRPr lang="en-US" sz="3400"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Negative criticism:</a:t>
            </a:r>
          </a:p>
          <a:p>
            <a:endParaRPr lang="en-US" sz="3400" b="1" dirty="0">
              <a:latin typeface="Times New Roman" panose="02020603050405020304" pitchFamily="18" charset="0"/>
              <a:cs typeface="Times New Roman" panose="02020603050405020304" pitchFamily="18" charset="0"/>
            </a:endParaRPr>
          </a:p>
          <a:p>
            <a:pPr>
              <a:buFont typeface="Wingdings" pitchFamily="2" charset="2"/>
              <a:buChar char="Ø"/>
            </a:pPr>
            <a:r>
              <a:rPr lang="en-US" sz="3400" dirty="0">
                <a:latin typeface="Times New Roman" panose="02020603050405020304" pitchFamily="18" charset="0"/>
                <a:cs typeface="Times New Roman" panose="02020603050405020304" pitchFamily="18" charset="0"/>
              </a:rPr>
              <a:t>It doesn’t solve all the modelling issues.</a:t>
            </a:r>
          </a:p>
          <a:p>
            <a:pPr>
              <a:buFont typeface="Wingdings" pitchFamily="2" charset="2"/>
              <a:buChar char="Ø"/>
            </a:pPr>
            <a:r>
              <a:rPr lang="en-US" sz="3400" dirty="0">
                <a:latin typeface="Times New Roman" panose="02020603050405020304" pitchFamily="18" charset="0"/>
                <a:cs typeface="Times New Roman" panose="02020603050405020304" pitchFamily="18" charset="0"/>
              </a:rPr>
              <a:t>Only five behavioral properties were considered while evaluating CFM.</a:t>
            </a:r>
          </a:p>
          <a:p>
            <a:pPr>
              <a:buFont typeface="Wingdings" pitchFamily="2" charset="2"/>
              <a:buChar char="Ø"/>
            </a:pPr>
            <a:r>
              <a:rPr lang="en-US" sz="3400" dirty="0">
                <a:latin typeface="Times New Roman" panose="02020603050405020304" pitchFamily="18" charset="0"/>
                <a:cs typeface="Times New Roman" panose="02020603050405020304" pitchFamily="18" charset="0"/>
              </a:rPr>
              <a:t>Survey would need different participant profiles and the population needs to be more.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4712294-E21A-B54D-A4DE-85B2CAEBFE91}"/>
              </a:ext>
            </a:extLst>
          </p:cNvPr>
          <p:cNvSpPr>
            <a:spLocks noGrp="1"/>
          </p:cNvSpPr>
          <p:nvPr>
            <p:ph type="sldNum" sz="quarter" idx="12"/>
          </p:nvPr>
        </p:nvSpPr>
        <p:spPr/>
        <p:txBody>
          <a:bodyPr/>
          <a:lstStyle/>
          <a:p>
            <a:fld id="{5D84065D-F351-4B03-BD91-D8A6B8D4B362}" type="slidenum">
              <a:rPr lang="en-US" smtClean="0"/>
              <a:t>4</a:t>
            </a:fld>
            <a:endParaRPr lang="en-US" dirty="0"/>
          </a:p>
        </p:txBody>
      </p:sp>
    </p:spTree>
    <p:extLst>
      <p:ext uri="{BB962C8B-B14F-4D97-AF65-F5344CB8AC3E}">
        <p14:creationId xmlns:p14="http://schemas.microsoft.com/office/powerpoint/2010/main" val="16197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3785-7CED-784C-A386-4EB5FF198F7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Positive Constraints</a:t>
            </a:r>
          </a:p>
        </p:txBody>
      </p:sp>
      <p:sp>
        <p:nvSpPr>
          <p:cNvPr id="3" name="Content Placeholder 2">
            <a:extLst>
              <a:ext uri="{FF2B5EF4-FFF2-40B4-BE49-F238E27FC236}">
                <a16:creationId xmlns:a16="http://schemas.microsoft.com/office/drawing/2014/main" id="{4F711A46-30C1-FE42-AE92-CA0899454CCB}"/>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Lets Software engineers to model constraints among context features.</a:t>
            </a:r>
          </a:p>
          <a:p>
            <a:r>
              <a:rPr lang="en-US" sz="2000" dirty="0">
                <a:solidFill>
                  <a:schemeClr val="tx1"/>
                </a:solidFill>
                <a:latin typeface="Times New Roman" panose="02020603050405020304" pitchFamily="18" charset="0"/>
                <a:cs typeface="Times New Roman" panose="02020603050405020304" pitchFamily="18" charset="0"/>
              </a:rPr>
              <a:t>Group concepts lets Engineers organize context features into categories.</a:t>
            </a:r>
          </a:p>
          <a:p>
            <a:r>
              <a:rPr lang="en-US" sz="2000" dirty="0">
                <a:solidFill>
                  <a:schemeClr val="tx1"/>
                </a:solidFill>
                <a:latin typeface="Times New Roman" panose="02020603050405020304" pitchFamily="18" charset="0"/>
                <a:cs typeface="Times New Roman" panose="02020603050405020304" pitchFamily="18" charset="0"/>
              </a:rPr>
              <a:t>Faults are identified in the early stage.</a:t>
            </a:r>
          </a:p>
          <a:p>
            <a:r>
              <a:rPr lang="en-US" sz="2000" dirty="0">
                <a:solidFill>
                  <a:schemeClr val="tx1"/>
                </a:solidFill>
                <a:latin typeface="Times New Roman" panose="02020603050405020304" pitchFamily="18" charset="0"/>
                <a:cs typeface="Times New Roman" panose="02020603050405020304" pitchFamily="18" charset="0"/>
              </a:rPr>
              <a:t>It helps Engineers handle diverse contexts.</a:t>
            </a:r>
          </a:p>
          <a:p>
            <a:r>
              <a:rPr lang="en-US" sz="2000" dirty="0">
                <a:solidFill>
                  <a:schemeClr val="tx1"/>
                </a:solidFill>
                <a:latin typeface="Times New Roman" panose="02020603050405020304" pitchFamily="18" charset="0"/>
                <a:cs typeface="Times New Roman" panose="02020603050405020304" pitchFamily="18" charset="0"/>
              </a:rPr>
              <a:t>It helps in avoiding adaptation failures during DAS execution.</a:t>
            </a:r>
          </a:p>
          <a:p>
            <a:r>
              <a:rPr lang="en-US" sz="2000" dirty="0">
                <a:solidFill>
                  <a:schemeClr val="tx1"/>
                </a:solidFill>
                <a:latin typeface="Times New Roman" panose="02020603050405020304" pitchFamily="18" charset="0"/>
                <a:cs typeface="Times New Roman" panose="02020603050405020304" pitchFamily="18" charset="0"/>
              </a:rPr>
              <a:t>Lets the Engineers to define context groups according to the context source.</a:t>
            </a:r>
          </a:p>
          <a:p>
            <a:endParaRPr lang="en-US" dirty="0"/>
          </a:p>
          <a:p>
            <a:endParaRPr lang="en-US" dirty="0"/>
          </a:p>
        </p:txBody>
      </p:sp>
      <p:sp>
        <p:nvSpPr>
          <p:cNvPr id="4" name="Slide Number Placeholder 3">
            <a:extLst>
              <a:ext uri="{FF2B5EF4-FFF2-40B4-BE49-F238E27FC236}">
                <a16:creationId xmlns:a16="http://schemas.microsoft.com/office/drawing/2014/main" id="{D615697A-350B-3F45-95BC-934DC8B07655}"/>
              </a:ext>
            </a:extLst>
          </p:cNvPr>
          <p:cNvSpPr>
            <a:spLocks noGrp="1"/>
          </p:cNvSpPr>
          <p:nvPr>
            <p:ph type="sldNum" sz="quarter" idx="12"/>
          </p:nvPr>
        </p:nvSpPr>
        <p:spPr/>
        <p:txBody>
          <a:bodyPr/>
          <a:lstStyle/>
          <a:p>
            <a:fld id="{5D84065D-F351-4B03-BD91-D8A6B8D4B362}" type="slidenum">
              <a:rPr lang="en-US" smtClean="0"/>
              <a:t>5</a:t>
            </a:fld>
            <a:endParaRPr lang="en-US" dirty="0"/>
          </a:p>
        </p:txBody>
      </p:sp>
    </p:spTree>
    <p:extLst>
      <p:ext uri="{BB962C8B-B14F-4D97-AF65-F5344CB8AC3E}">
        <p14:creationId xmlns:p14="http://schemas.microsoft.com/office/powerpoint/2010/main" val="32354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7FCC-D392-574E-893B-A02E58086B8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Negative Constraints</a:t>
            </a:r>
          </a:p>
        </p:txBody>
      </p:sp>
      <p:sp>
        <p:nvSpPr>
          <p:cNvPr id="3" name="Content Placeholder 2">
            <a:extLst>
              <a:ext uri="{FF2B5EF4-FFF2-40B4-BE49-F238E27FC236}">
                <a16:creationId xmlns:a16="http://schemas.microsoft.com/office/drawing/2014/main" id="{68E85C63-1827-C044-9F2F-C95210B548CE}"/>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Incomplete information on the criteria used in evaluation of CFM.</a:t>
            </a:r>
          </a:p>
          <a:p>
            <a:r>
              <a:rPr lang="en-US" sz="2000" dirty="0">
                <a:solidFill>
                  <a:schemeClr val="tx1"/>
                </a:solidFill>
                <a:latin typeface="Times New Roman" panose="02020603050405020304" pitchFamily="18" charset="0"/>
                <a:cs typeface="Times New Roman" panose="02020603050405020304" pitchFamily="18" charset="0"/>
              </a:rPr>
              <a:t>Main VMTs were identified based on DSPL Literature based on 12 criteria is mentioned in the journal. No information regarding how the criteria was defined.</a:t>
            </a:r>
          </a:p>
          <a:p>
            <a:r>
              <a:rPr lang="en-US" sz="2000" dirty="0">
                <a:solidFill>
                  <a:schemeClr val="tx1"/>
                </a:solidFill>
                <a:latin typeface="Times New Roman" panose="02020603050405020304" pitchFamily="18" charset="0"/>
                <a:cs typeface="Times New Roman" panose="02020603050405020304" pitchFamily="18" charset="0"/>
              </a:rPr>
              <a:t>Since experiments were used in identifying CFM&gt;TGMC, the data might not be accurate completely.</a:t>
            </a:r>
          </a:p>
          <a:p>
            <a:r>
              <a:rPr lang="en-US" sz="2000" dirty="0">
                <a:solidFill>
                  <a:schemeClr val="tx1"/>
                </a:solidFill>
                <a:latin typeface="Times New Roman" panose="02020603050405020304" pitchFamily="18" charset="0"/>
                <a:cs typeface="Times New Roman" panose="02020603050405020304" pitchFamily="18" charset="0"/>
              </a:rPr>
              <a:t>CFM has limited expressiveness – doesn’t allow to define constraints among contexts.</a:t>
            </a:r>
          </a:p>
          <a:p>
            <a:r>
              <a:rPr lang="en-US" sz="2000" dirty="0">
                <a:solidFill>
                  <a:schemeClr val="tx1"/>
                </a:solidFill>
                <a:latin typeface="Times New Roman" panose="02020603050405020304" pitchFamily="18" charset="0"/>
                <a:cs typeface="Times New Roman" panose="02020603050405020304" pitchFamily="18" charset="0"/>
              </a:rPr>
              <a:t>As the number of properties to verify increase in model checking, the time taken to verify them increases.</a:t>
            </a:r>
          </a:p>
        </p:txBody>
      </p:sp>
      <p:sp>
        <p:nvSpPr>
          <p:cNvPr id="4" name="Slide Number Placeholder 3">
            <a:extLst>
              <a:ext uri="{FF2B5EF4-FFF2-40B4-BE49-F238E27FC236}">
                <a16:creationId xmlns:a16="http://schemas.microsoft.com/office/drawing/2014/main" id="{44DFB891-CB7E-9A43-AD81-7A846D757101}"/>
              </a:ext>
            </a:extLst>
          </p:cNvPr>
          <p:cNvSpPr>
            <a:spLocks noGrp="1"/>
          </p:cNvSpPr>
          <p:nvPr>
            <p:ph type="sldNum" sz="quarter" idx="12"/>
          </p:nvPr>
        </p:nvSpPr>
        <p:spPr/>
        <p:txBody>
          <a:bodyPr/>
          <a:lstStyle/>
          <a:p>
            <a:fld id="{5D84065D-F351-4B03-BD91-D8A6B8D4B362}" type="slidenum">
              <a:rPr lang="en-US" smtClean="0"/>
              <a:t>6</a:t>
            </a:fld>
            <a:endParaRPr lang="en-US" dirty="0"/>
          </a:p>
        </p:txBody>
      </p:sp>
    </p:spTree>
    <p:extLst>
      <p:ext uri="{BB962C8B-B14F-4D97-AF65-F5344CB8AC3E}">
        <p14:creationId xmlns:p14="http://schemas.microsoft.com/office/powerpoint/2010/main" val="121640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 Topic</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Model Techniques</a:t>
            </a:r>
          </a:p>
          <a:p>
            <a:pPr lvl="1"/>
            <a:r>
              <a:rPr lang="en-US" dirty="0">
                <a:latin typeface="Times New Roman" panose="02020603050405020304" pitchFamily="18" charset="0"/>
                <a:cs typeface="Times New Roman" panose="02020603050405020304" pitchFamily="18" charset="0"/>
              </a:rPr>
              <a:t>Dynamically adaptable Software (DAS)</a:t>
            </a:r>
          </a:p>
          <a:p>
            <a:pPr lvl="1"/>
            <a:r>
              <a:rPr lang="en-US" dirty="0">
                <a:latin typeface="Times New Roman" panose="02020603050405020304" pitchFamily="18" charset="0"/>
                <a:cs typeface="Times New Roman" panose="02020603050405020304" pitchFamily="18" charset="0"/>
              </a:rPr>
              <a:t>Dynamic Software Product Line (DSPL)</a:t>
            </a:r>
          </a:p>
          <a:p>
            <a:pPr lvl="1"/>
            <a:r>
              <a:rPr lang="en-US" dirty="0">
                <a:latin typeface="Times New Roman" panose="02020603050405020304" pitchFamily="18" charset="0"/>
                <a:cs typeface="Times New Roman" panose="02020603050405020304" pitchFamily="18" charset="0"/>
              </a:rPr>
              <a:t>Variability Modeling Technique (VMT) for DAS</a:t>
            </a:r>
          </a:p>
          <a:p>
            <a:pPr lvl="1"/>
            <a:r>
              <a:rPr lang="en-US" dirty="0">
                <a:latin typeface="Times New Roman" panose="02020603050405020304" pitchFamily="18" charset="0"/>
                <a:cs typeface="Times New Roman" panose="02020603050405020304" pitchFamily="18" charset="0"/>
              </a:rPr>
              <a:t>Context Aware Feature Modeling</a:t>
            </a:r>
          </a:p>
          <a:p>
            <a:pPr lvl="1"/>
            <a:r>
              <a:rPr lang="en-US" dirty="0" err="1">
                <a:latin typeface="Times New Roman" panose="02020603050405020304" pitchFamily="18" charset="0"/>
                <a:cs typeface="Times New Roman" panose="02020603050405020304" pitchFamily="18" charset="0"/>
              </a:rPr>
              <a:t>Tropos</a:t>
            </a:r>
            <a:r>
              <a:rPr lang="en-US" dirty="0">
                <a:latin typeface="Times New Roman" panose="02020603050405020304" pitchFamily="18" charset="0"/>
                <a:cs typeface="Times New Roman" panose="02020603050405020304" pitchFamily="18" charset="0"/>
              </a:rPr>
              <a:t> Goal Model (TGMC)</a:t>
            </a:r>
          </a:p>
          <a:p>
            <a:r>
              <a:rPr lang="en-US" dirty="0">
                <a:latin typeface="Times New Roman" panose="02020603050405020304" pitchFamily="18" charset="0"/>
                <a:cs typeface="Times New Roman" panose="02020603050405020304" pitchFamily="18" charset="0"/>
              </a:rPr>
              <a:t>Groups Specification</a:t>
            </a:r>
          </a:p>
          <a:p>
            <a:pPr lvl="1"/>
            <a:r>
              <a:rPr lang="en-US" dirty="0">
                <a:latin typeface="Times New Roman" panose="02020603050405020304" pitchFamily="18" charset="0"/>
                <a:cs typeface="Times New Roman" panose="02020603050405020304" pitchFamily="18" charset="0"/>
              </a:rPr>
              <a:t>Advantages and Disadvantages</a:t>
            </a:r>
          </a:p>
          <a:p>
            <a:pPr lvl="1"/>
            <a:r>
              <a:rPr lang="en-US" dirty="0">
                <a:latin typeface="Times New Roman" panose="02020603050405020304" pitchFamily="18" charset="0"/>
                <a:cs typeface="Times New Roman" panose="02020603050405020304" pitchFamily="18" charset="0"/>
              </a:rPr>
              <a:t>Real World Scenario</a:t>
            </a:r>
          </a:p>
          <a:p>
            <a:pPr lvl="1"/>
            <a:endParaRPr lang="en-US" dirty="0"/>
          </a:p>
        </p:txBody>
      </p:sp>
      <p:sp>
        <p:nvSpPr>
          <p:cNvPr id="4" name="Slide Number Placeholder 3">
            <a:extLst>
              <a:ext uri="{FF2B5EF4-FFF2-40B4-BE49-F238E27FC236}">
                <a16:creationId xmlns:a16="http://schemas.microsoft.com/office/drawing/2014/main" id="{FB8EF71A-8F9E-6C46-827E-EBA8CD4AD218}"/>
              </a:ext>
            </a:extLst>
          </p:cNvPr>
          <p:cNvSpPr>
            <a:spLocks noGrp="1"/>
          </p:cNvSpPr>
          <p:nvPr>
            <p:ph type="sldNum" sz="quarter" idx="12"/>
          </p:nvPr>
        </p:nvSpPr>
        <p:spPr/>
        <p:txBody>
          <a:bodyPr/>
          <a:lstStyle/>
          <a:p>
            <a:fld id="{5D84065D-F351-4B03-BD91-D8A6B8D4B362}" type="slidenum">
              <a:rPr lang="en-US" smtClean="0"/>
              <a:t>7</a:t>
            </a:fld>
            <a:endParaRPr lang="en-US" dirty="0"/>
          </a:p>
        </p:txBody>
      </p:sp>
    </p:spTree>
    <p:extLst>
      <p:ext uri="{BB962C8B-B14F-4D97-AF65-F5344CB8AC3E}">
        <p14:creationId xmlns:p14="http://schemas.microsoft.com/office/powerpoint/2010/main" val="423281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Model Techniques</a:t>
            </a:r>
          </a:p>
        </p:txBody>
      </p:sp>
      <p:sp>
        <p:nvSpPr>
          <p:cNvPr id="3" name="Content Placeholder 2"/>
          <p:cNvSpPr>
            <a:spLocks noGrp="1"/>
          </p:cNvSpPr>
          <p:nvPr>
            <p:ph idx="1"/>
          </p:nvPr>
        </p:nvSpPr>
        <p:spPr/>
        <p:txBody>
          <a:bodyPr/>
          <a:lstStyle/>
          <a:p>
            <a:r>
              <a:rPr lang="en-US" dirty="0"/>
              <a:t>Why the practitioners have used DSPL Engineering to support DAS development?</a:t>
            </a:r>
          </a:p>
          <a:p>
            <a:pPr marL="0" indent="0">
              <a:buNone/>
            </a:pPr>
            <a:endParaRPr lang="en-US" dirty="0"/>
          </a:p>
          <a:p>
            <a:r>
              <a:rPr lang="en-US" dirty="0"/>
              <a:t>What were the positive aspects/results after using DSPL?</a:t>
            </a:r>
          </a:p>
          <a:p>
            <a:endParaRPr lang="en-US" dirty="0"/>
          </a:p>
        </p:txBody>
      </p:sp>
      <p:sp>
        <p:nvSpPr>
          <p:cNvPr id="4" name="Slide Number Placeholder 3">
            <a:extLst>
              <a:ext uri="{FF2B5EF4-FFF2-40B4-BE49-F238E27FC236}">
                <a16:creationId xmlns:a16="http://schemas.microsoft.com/office/drawing/2014/main" id="{9265EADC-5493-1E46-9CE4-E81D01E551D8}"/>
              </a:ext>
            </a:extLst>
          </p:cNvPr>
          <p:cNvSpPr>
            <a:spLocks noGrp="1"/>
          </p:cNvSpPr>
          <p:nvPr>
            <p:ph type="sldNum" sz="quarter" idx="12"/>
          </p:nvPr>
        </p:nvSpPr>
        <p:spPr/>
        <p:txBody>
          <a:bodyPr/>
          <a:lstStyle/>
          <a:p>
            <a:fld id="{5D84065D-F351-4B03-BD91-D8A6B8D4B362}" type="slidenum">
              <a:rPr lang="en-US" smtClean="0"/>
              <a:t>8</a:t>
            </a:fld>
            <a:endParaRPr lang="en-US" dirty="0"/>
          </a:p>
        </p:txBody>
      </p:sp>
    </p:spTree>
    <p:extLst>
      <p:ext uri="{BB962C8B-B14F-4D97-AF65-F5344CB8AC3E}">
        <p14:creationId xmlns:p14="http://schemas.microsoft.com/office/powerpoint/2010/main" val="249639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r>
              <a:rPr lang="en-US" dirty="0"/>
              <a:t>What were the Models and criteria's on which VMTs were calculated?</a:t>
            </a:r>
          </a:p>
          <a:p>
            <a:pPr marL="0" indent="0">
              <a:buNone/>
            </a:pPr>
            <a:endParaRPr lang="en-US" dirty="0"/>
          </a:p>
          <a:p>
            <a:r>
              <a:rPr lang="en-US" dirty="0"/>
              <a:t>TGMC and CFM are similar regarding the dynamic elements they can model. On what parameters CFM was found to be more effective than TGMC?</a:t>
            </a:r>
          </a:p>
          <a:p>
            <a:endParaRPr lang="en-US" dirty="0"/>
          </a:p>
        </p:txBody>
      </p:sp>
      <p:sp>
        <p:nvSpPr>
          <p:cNvPr id="4" name="Slide Number Placeholder 3">
            <a:extLst>
              <a:ext uri="{FF2B5EF4-FFF2-40B4-BE49-F238E27FC236}">
                <a16:creationId xmlns:a16="http://schemas.microsoft.com/office/drawing/2014/main" id="{741CD7CF-960F-4C48-AD74-20A5123D7727}"/>
              </a:ext>
            </a:extLst>
          </p:cNvPr>
          <p:cNvSpPr>
            <a:spLocks noGrp="1"/>
          </p:cNvSpPr>
          <p:nvPr>
            <p:ph type="sldNum" sz="quarter" idx="12"/>
          </p:nvPr>
        </p:nvSpPr>
        <p:spPr/>
        <p:txBody>
          <a:bodyPr/>
          <a:lstStyle/>
          <a:p>
            <a:fld id="{5D84065D-F351-4B03-BD91-D8A6B8D4B362}" type="slidenum">
              <a:rPr lang="en-US" smtClean="0"/>
              <a:t>9</a:t>
            </a:fld>
            <a:endParaRPr lang="en-US" dirty="0"/>
          </a:p>
        </p:txBody>
      </p:sp>
    </p:spTree>
    <p:extLst>
      <p:ext uri="{BB962C8B-B14F-4D97-AF65-F5344CB8AC3E}">
        <p14:creationId xmlns:p14="http://schemas.microsoft.com/office/powerpoint/2010/main" val="4049701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308</TotalTime>
  <Words>531</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Garamond</vt:lpstr>
      <vt:lpstr>Times New Roman</vt:lpstr>
      <vt:lpstr>Wingdings</vt:lpstr>
      <vt:lpstr>Organic</vt:lpstr>
      <vt:lpstr>Dynamically Adaptable Software Is All About Modeling Contextual Variability And Avoiding Failures</vt:lpstr>
      <vt:lpstr>ABOUT</vt:lpstr>
      <vt:lpstr>OVERVIEW</vt:lpstr>
      <vt:lpstr>General criticism of the study design</vt:lpstr>
      <vt:lpstr>Positive Constraints</vt:lpstr>
      <vt:lpstr>Negative Constraints</vt:lpstr>
      <vt:lpstr>Questions Topic</vt:lpstr>
      <vt:lpstr>Model Techniques</vt:lpstr>
      <vt:lpstr>Contd..</vt:lpstr>
      <vt:lpstr>Groups Specification</vt:lpstr>
      <vt:lpstr>Contd..</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Dynamically Adaptable Software Is All About Modeling Contextual Variability And Avoiding Failures</dc:title>
  <dc:creator>Singh, Swati (UMKC-Student)</dc:creator>
  <cp:lastModifiedBy>Tummanapalli, Samhitha (UMKC-Student)</cp:lastModifiedBy>
  <cp:revision>9</cp:revision>
  <dcterms:created xsi:type="dcterms:W3CDTF">2018-04-09T18:33:28Z</dcterms:created>
  <dcterms:modified xsi:type="dcterms:W3CDTF">2018-04-10T00:09:01Z</dcterms:modified>
</cp:coreProperties>
</file>