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1" r:id="rId6"/>
    <p:sldId id="263" r:id="rId7"/>
    <p:sldId id="259" r:id="rId8"/>
    <p:sldId id="267" r:id="rId9"/>
    <p:sldId id="268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B1D61-446C-6B4E-997B-EB838D019170}">
          <p14:sldIdLst>
            <p14:sldId id="256"/>
            <p14:sldId id="258"/>
            <p14:sldId id="265"/>
            <p14:sldId id="266"/>
            <p14:sldId id="261"/>
            <p14:sldId id="263"/>
            <p14:sldId id="259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CB59-08BA-1045-83C6-BE10B8B4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535B-6A80-544D-A579-3A05CE53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C356-9AD5-A94D-9D74-0657B8C9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4DED-0BF2-7944-AAAF-4A5645F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68BB-7800-A749-AE21-33C6623B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0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F31-536E-D240-9A6F-6399C6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E8B5-8A9C-D04D-A9E9-7598040F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B035-BB4A-9B44-9735-44C297AF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62BA-DEAF-9C43-9D27-C927B2D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4FD2-515B-204C-B094-1154D7BA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35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5AEDD-D77F-E64C-AF8C-670288E0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8570-9974-8C4D-907F-1629DB84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F954-DB1F-E349-BD75-E24191B3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AF39-E653-5F47-B443-DA500D7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53EF-9165-FC43-8E28-89A9916F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00A-7D57-7346-9717-BDF32EAD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4EFD-250D-7443-A9BF-D64ADDF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FF7F-B3D9-1D48-844D-6A2B8F57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47B7-3D42-5641-BAF6-8556F855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96BD-A6F7-0A40-92D1-97F86A4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F5A-3EF8-744B-B66F-1E4950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9290-7D77-4F4C-BBE9-8C5A810D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2B0D-51B2-AA46-81FD-AB916AB2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AEE2-5EB2-5F41-ACB5-C116B07C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5F03-0C64-E049-8675-2DBF9F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922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A382-2052-5446-B97C-C1261340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4570-F75A-A547-BD73-56AB0A1B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D5DA-1ABC-F04A-8296-57DD17E9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8144-6C60-9D4C-A13C-ED2FD7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EADAE-64ED-8B46-B0AC-C6E95C24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0F05-7539-B84D-8A95-AD886C1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20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33C-7E20-6746-8847-00992826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0042-7F8D-1C4E-A64F-7B178F00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F412-A722-864E-A5C5-979354C5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ADEF4-FD06-394B-8DD3-B14027C0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8ADB3-B507-6448-B1A6-2A3D320F2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2D7A8-ADB6-DB4B-8C73-00D73791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F7C5-D2A0-D042-8B5A-08ED2ED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6DFC4-07AF-614D-A1E9-4E27E31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00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FEC4-F0E3-FC47-93CD-DC0D8007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2264B-FDFE-2140-89D6-53A96ED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EC983-C6FD-E045-B9C2-3B16A51C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AD14-17E3-214F-A9D6-7B4E42A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8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0A8C3-DA5B-2740-957F-3B75421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F3BF4-FC42-D14E-8D7E-547AEBA9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12E2-9433-9846-A5E3-22E9B905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108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0663-5760-FE4F-A2C6-A432638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016-5E78-3D48-A9B8-6386FFA5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3C15-4434-2F42-989B-B98FD21A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CBB6-D410-BC40-95BB-70383A9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567A-F977-E246-92B5-181A207C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72E-41EF-1346-9A6E-8DD1833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35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028-DA6A-EA4A-83E5-6346575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55A4A-A8D2-6E41-B54F-BD7B7503D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AD86-6B00-1B4F-B044-2919C4DE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35C4-A472-F54A-9496-0B2B7E4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308D-C62E-7046-968A-94071F1B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0947-8D1B-3448-836D-F1E7BF0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59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DE8D-CD89-5644-85E7-5054D1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DE2B-3162-2645-A4E0-459BEDD7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CF50-800A-9943-8259-2B59CE33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D1DB-B541-ED48-8F59-602EA5FC26DB}" type="datetimeFigureOut">
              <a:rPr lang="en-KR" smtClean="0"/>
              <a:t>2021/12/05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FD84-BF9A-154B-9B6F-F13D2146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460A-534D-8447-85ED-E801B671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0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F3CF-37A4-E741-A3CA-26C68CE6B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Process VS 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F7B3-1BD2-974D-AB2E-A9E75FF59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2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BFBC-B056-BA4A-9001-9E13A18A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1800" dirty="0"/>
              <a:t>Program: </a:t>
            </a:r>
            <a:r>
              <a:rPr lang="ko-KR" altLang="en-US" sz="1800" dirty="0"/>
              <a:t>작업을 위해 실행될 수 있는 파일</a:t>
            </a:r>
            <a:endParaRPr lang="en-KR" sz="1800" dirty="0"/>
          </a:p>
          <a:p>
            <a:r>
              <a:rPr lang="en-KR" sz="1800" dirty="0"/>
              <a:t>Process:</a:t>
            </a:r>
            <a:r>
              <a:rPr lang="ko-KR" altLang="en-US" sz="1800" dirty="0"/>
              <a:t> 실행 중인 프로그램으로 최소한 하나의 </a:t>
            </a:r>
            <a:r>
              <a:rPr lang="en-US" altLang="ko-KR" sz="1800" dirty="0"/>
              <a:t>Thread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갖는다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Thread: </a:t>
            </a:r>
            <a:r>
              <a:rPr lang="ko-KR" altLang="en-US" sz="1800" dirty="0"/>
              <a:t>프로세스의 실행 단위</a:t>
            </a:r>
            <a:endParaRPr lang="en-US" sz="1800" dirty="0"/>
          </a:p>
          <a:p>
            <a:r>
              <a:rPr lang="en-US" sz="1800" dirty="0"/>
              <a:t>Concurrency </a:t>
            </a:r>
            <a:r>
              <a:rPr lang="en-US" altLang="ko-KR" sz="1800" dirty="0"/>
              <a:t>(</a:t>
            </a:r>
            <a:r>
              <a:rPr lang="ko-KR" altLang="en-US" sz="1800" dirty="0"/>
              <a:t>동시성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병행성</a:t>
            </a:r>
            <a:r>
              <a:rPr lang="en-US" altLang="ko-KR" sz="1800" dirty="0"/>
              <a:t>): Multi Tasking</a:t>
            </a:r>
            <a:r>
              <a:rPr lang="ko-KR" altLang="en-US" sz="1800" dirty="0"/>
              <a:t>을 위해 </a:t>
            </a:r>
            <a:r>
              <a:rPr lang="en-US" altLang="ko-KR" sz="1800" dirty="0"/>
              <a:t>Single Core</a:t>
            </a:r>
            <a:r>
              <a:rPr lang="ko-KR" altLang="en-US" sz="1800" dirty="0"/>
              <a:t>에서 여러 개의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돌아가며 실행되는 성질이다</a:t>
            </a:r>
            <a:r>
              <a:rPr lang="en-US" altLang="ko-KR" sz="1800" dirty="0"/>
              <a:t>. (</a:t>
            </a:r>
            <a:r>
              <a:rPr lang="ko-KR" altLang="en-US" sz="1800" dirty="0"/>
              <a:t>소프트웨어적인 용어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동시에 시간을 나누어 쓴다 </a:t>
            </a:r>
            <a:r>
              <a:rPr lang="en-US" altLang="ko-KR" sz="1400" dirty="0"/>
              <a:t>(Time sharing</a:t>
            </a:r>
            <a:r>
              <a:rPr lang="ko-KR" altLang="en-US" sz="1400" dirty="0"/>
              <a:t> 한다</a:t>
            </a:r>
            <a:r>
              <a:rPr lang="en-US" altLang="ko-KR" sz="1400" dirty="0"/>
              <a:t>.)</a:t>
            </a:r>
          </a:p>
          <a:p>
            <a:r>
              <a:rPr lang="en-US" altLang="ko-KR" sz="1800" dirty="0"/>
              <a:t>Parallelism(</a:t>
            </a:r>
            <a:r>
              <a:rPr lang="ko-KR" altLang="en-US" sz="1800" dirty="0" err="1"/>
              <a:t>병렬성</a:t>
            </a:r>
            <a:r>
              <a:rPr lang="en-US" altLang="ko-KR" sz="1800" dirty="0"/>
              <a:t>):</a:t>
            </a:r>
            <a:r>
              <a:rPr lang="ko-KR" altLang="en-US" sz="1800" dirty="0"/>
              <a:t> </a:t>
            </a:r>
            <a:r>
              <a:rPr lang="en-US" altLang="ko-KR" sz="1800" dirty="0"/>
              <a:t>Multi Core</a:t>
            </a:r>
            <a:r>
              <a:rPr lang="ko-KR" altLang="en-US" sz="1800" dirty="0"/>
              <a:t>로 </a:t>
            </a:r>
            <a:r>
              <a:rPr lang="en-US" altLang="ko-KR" sz="1800" dirty="0"/>
              <a:t>Multi Tasking</a:t>
            </a:r>
            <a:r>
              <a:rPr lang="ko-KR" altLang="en-US" sz="1800" dirty="0"/>
              <a:t>하는 방식으로 동시에 작업이 처리된다</a:t>
            </a:r>
            <a:r>
              <a:rPr lang="en-US" altLang="ko-KR" sz="1800" dirty="0"/>
              <a:t>.(</a:t>
            </a:r>
            <a:r>
              <a:rPr lang="ko-KR" altLang="en-US" sz="1800" dirty="0"/>
              <a:t>하드웨어적인 용어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Context</a:t>
            </a:r>
            <a:r>
              <a:rPr lang="ko-KR" altLang="en-US" sz="1800" dirty="0"/>
              <a:t> </a:t>
            </a:r>
            <a:r>
              <a:rPr lang="en-US" altLang="ko-KR" sz="1800" dirty="0"/>
              <a:t>Switching : CPU </a:t>
            </a:r>
            <a:r>
              <a:rPr lang="ko-KR" altLang="en-US" sz="1800" dirty="0"/>
              <a:t>자원을 프로세스 </a:t>
            </a:r>
            <a:r>
              <a:rPr lang="en-US" altLang="ko-KR" sz="1800" dirty="0"/>
              <a:t>-&gt;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/ </a:t>
            </a:r>
            <a:r>
              <a:rPr lang="ko-KR" altLang="en-US" sz="1800" dirty="0"/>
              <a:t>스레드</a:t>
            </a:r>
            <a:r>
              <a:rPr lang="en-US" altLang="ko-KR" sz="1800" dirty="0"/>
              <a:t> -&gt;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/</a:t>
            </a:r>
            <a:r>
              <a:rPr lang="ko-KR" altLang="en-US" sz="1800" dirty="0"/>
              <a:t> 스레드 </a:t>
            </a:r>
            <a:r>
              <a:rPr lang="en-US" altLang="ko-KR" sz="1800" dirty="0"/>
              <a:t>-&gt;</a:t>
            </a:r>
            <a:r>
              <a:rPr lang="ko-KR" altLang="en-US" sz="1800" dirty="0"/>
              <a:t> 스레드로 전환하는 것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3395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</a:t>
            </a:r>
            <a:r>
              <a:rPr lang="en-US" altLang="ko-KR" dirty="0"/>
              <a:t>y(</a:t>
            </a:r>
            <a:r>
              <a:rPr lang="ko-KR" altLang="en-US" dirty="0"/>
              <a:t>동시성</a:t>
            </a:r>
            <a:r>
              <a:rPr lang="en-US" altLang="ko-KR" dirty="0"/>
              <a:t>)</a:t>
            </a:r>
            <a:endParaRPr lang="en-KR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A55EC-74AB-1A46-9877-1BC2989F5EEF}"/>
              </a:ext>
            </a:extLst>
          </p:cNvPr>
          <p:cNvGrpSpPr/>
          <p:nvPr/>
        </p:nvGrpSpPr>
        <p:grpSpPr>
          <a:xfrm>
            <a:off x="1042988" y="1900234"/>
            <a:ext cx="1971675" cy="1404622"/>
            <a:chOff x="1042988" y="1900234"/>
            <a:chExt cx="2266950" cy="2006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D78671-5B64-C141-B50B-7288FB3FC32A}"/>
                </a:ext>
              </a:extLst>
            </p:cNvPr>
            <p:cNvSpPr/>
            <p:nvPr/>
          </p:nvSpPr>
          <p:spPr>
            <a:xfrm>
              <a:off x="1652588" y="190023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9DF1F3-E083-0E43-98C0-C204A53F3477}"/>
                </a:ext>
              </a:extLst>
            </p:cNvPr>
            <p:cNvSpPr/>
            <p:nvPr/>
          </p:nvSpPr>
          <p:spPr>
            <a:xfrm>
              <a:off x="1042988" y="2581277"/>
              <a:ext cx="400050" cy="847726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FDDCDD-91A5-6747-BD4B-41EC3DDF3DFF}"/>
                </a:ext>
              </a:extLst>
            </p:cNvPr>
            <p:cNvSpPr/>
            <p:nvPr/>
          </p:nvSpPr>
          <p:spPr>
            <a:xfrm>
              <a:off x="1652588" y="2581274"/>
              <a:ext cx="400050" cy="8477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53CE4-3157-734F-96AD-3668841703B2}"/>
                </a:ext>
              </a:extLst>
            </p:cNvPr>
            <p:cNvSpPr/>
            <p:nvPr/>
          </p:nvSpPr>
          <p:spPr>
            <a:xfrm>
              <a:off x="2262188" y="2595563"/>
              <a:ext cx="400050" cy="83343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D5DE13-1460-0641-82B9-01A21A0EC642}"/>
                </a:ext>
              </a:extLst>
            </p:cNvPr>
            <p:cNvSpPr/>
            <p:nvPr/>
          </p:nvSpPr>
          <p:spPr>
            <a:xfrm>
              <a:off x="2909888" y="2581274"/>
              <a:ext cx="400050" cy="13255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2E4156-DB01-E049-A43B-25F1DF934942}"/>
                </a:ext>
              </a:extLst>
            </p:cNvPr>
            <p:cNvSpPr/>
            <p:nvPr/>
          </p:nvSpPr>
          <p:spPr>
            <a:xfrm>
              <a:off x="1042988" y="1900234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E3854-0D85-274E-83F4-3CE82342512A}"/>
                </a:ext>
              </a:extLst>
            </p:cNvPr>
            <p:cNvSpPr/>
            <p:nvPr/>
          </p:nvSpPr>
          <p:spPr>
            <a:xfrm>
              <a:off x="2262188" y="190023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7CD29C-8187-FD42-A71E-7CE0089A9477}"/>
                </a:ext>
              </a:extLst>
            </p:cNvPr>
            <p:cNvSpPr/>
            <p:nvPr/>
          </p:nvSpPr>
          <p:spPr>
            <a:xfrm>
              <a:off x="2871788" y="190023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50CDFF-50B9-0240-84DC-2F9BB09ACCA5}"/>
              </a:ext>
            </a:extLst>
          </p:cNvPr>
          <p:cNvGrpSpPr/>
          <p:nvPr/>
        </p:nvGrpSpPr>
        <p:grpSpPr>
          <a:xfrm>
            <a:off x="4117822" y="1900234"/>
            <a:ext cx="2143326" cy="1800228"/>
            <a:chOff x="5753101" y="1943095"/>
            <a:chExt cx="2266950" cy="2571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45A628-4E06-614D-B944-970CDEABD9E4}"/>
                </a:ext>
              </a:extLst>
            </p:cNvPr>
            <p:cNvSpPr/>
            <p:nvPr/>
          </p:nvSpPr>
          <p:spPr>
            <a:xfrm>
              <a:off x="6972301" y="194309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66B21D-55DB-9147-A6C3-ECC69FEE683E}"/>
                </a:ext>
              </a:extLst>
            </p:cNvPr>
            <p:cNvSpPr/>
            <p:nvPr/>
          </p:nvSpPr>
          <p:spPr>
            <a:xfrm>
              <a:off x="5753101" y="2624137"/>
              <a:ext cx="400050" cy="1076325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2F3EE9-D197-AD48-8500-A256E2A9D065}"/>
                </a:ext>
              </a:extLst>
            </p:cNvPr>
            <p:cNvSpPr/>
            <p:nvPr/>
          </p:nvSpPr>
          <p:spPr>
            <a:xfrm>
              <a:off x="6362701" y="2624136"/>
              <a:ext cx="400050" cy="18907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86B101-3296-234E-944B-DDA583A53A78}"/>
                </a:ext>
              </a:extLst>
            </p:cNvPr>
            <p:cNvSpPr/>
            <p:nvPr/>
          </p:nvSpPr>
          <p:spPr>
            <a:xfrm>
              <a:off x="6972301" y="2638425"/>
              <a:ext cx="400050" cy="148862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597FF9-3681-3247-AAFF-57F435265128}"/>
                </a:ext>
              </a:extLst>
            </p:cNvPr>
            <p:cNvSpPr/>
            <p:nvPr/>
          </p:nvSpPr>
          <p:spPr>
            <a:xfrm>
              <a:off x="7620001" y="2624136"/>
              <a:ext cx="400050" cy="13255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DA909E-99DB-F046-9CA5-61A6DCF5BC56}"/>
                </a:ext>
              </a:extLst>
            </p:cNvPr>
            <p:cNvSpPr/>
            <p:nvPr/>
          </p:nvSpPr>
          <p:spPr>
            <a:xfrm>
              <a:off x="57531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768E65-D370-F044-8D85-2DD399C0D26E}"/>
                </a:ext>
              </a:extLst>
            </p:cNvPr>
            <p:cNvSpPr/>
            <p:nvPr/>
          </p:nvSpPr>
          <p:spPr>
            <a:xfrm>
              <a:off x="63627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6657F7-9045-754E-8AC3-518C36762D30}"/>
                </a:ext>
              </a:extLst>
            </p:cNvPr>
            <p:cNvSpPr/>
            <p:nvPr/>
          </p:nvSpPr>
          <p:spPr>
            <a:xfrm>
              <a:off x="7581901" y="1943098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B5934B-D78E-984A-B5E5-2CB5C950BB51}"/>
              </a:ext>
            </a:extLst>
          </p:cNvPr>
          <p:cNvGrpSpPr/>
          <p:nvPr/>
        </p:nvGrpSpPr>
        <p:grpSpPr>
          <a:xfrm>
            <a:off x="7361422" y="1900234"/>
            <a:ext cx="2143326" cy="1971679"/>
            <a:chOff x="5753101" y="1943095"/>
            <a:chExt cx="2266950" cy="28166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2E140F-A499-2E49-831A-C7CB3F033B15}"/>
                </a:ext>
              </a:extLst>
            </p:cNvPr>
            <p:cNvSpPr/>
            <p:nvPr/>
          </p:nvSpPr>
          <p:spPr>
            <a:xfrm>
              <a:off x="7617054" y="194309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F4E39E-5814-1C44-8FB8-967588A429CE}"/>
                </a:ext>
              </a:extLst>
            </p:cNvPr>
            <p:cNvSpPr/>
            <p:nvPr/>
          </p:nvSpPr>
          <p:spPr>
            <a:xfrm>
              <a:off x="5753101" y="2624137"/>
              <a:ext cx="400050" cy="1076325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2F9A07-43FD-BC4D-83E1-3EA837A1E174}"/>
                </a:ext>
              </a:extLst>
            </p:cNvPr>
            <p:cNvSpPr/>
            <p:nvPr/>
          </p:nvSpPr>
          <p:spPr>
            <a:xfrm>
              <a:off x="6362701" y="2624136"/>
              <a:ext cx="400050" cy="18907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25FFF4-4F29-FB45-9AEC-1D145041D909}"/>
                </a:ext>
              </a:extLst>
            </p:cNvPr>
            <p:cNvSpPr/>
            <p:nvPr/>
          </p:nvSpPr>
          <p:spPr>
            <a:xfrm>
              <a:off x="6972301" y="2638424"/>
              <a:ext cx="400050" cy="131127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5EC4A5-910A-1443-8CCB-5D9A7206C4DA}"/>
                </a:ext>
              </a:extLst>
            </p:cNvPr>
            <p:cNvSpPr/>
            <p:nvPr/>
          </p:nvSpPr>
          <p:spPr>
            <a:xfrm>
              <a:off x="7620001" y="2624137"/>
              <a:ext cx="400050" cy="213564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803388-9117-6A40-A202-ED500A0D0EA5}"/>
                </a:ext>
              </a:extLst>
            </p:cNvPr>
            <p:cNvSpPr/>
            <p:nvPr/>
          </p:nvSpPr>
          <p:spPr>
            <a:xfrm>
              <a:off x="57531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3FEDA9-8D01-DF4D-A30C-91D40204934F}"/>
                </a:ext>
              </a:extLst>
            </p:cNvPr>
            <p:cNvSpPr/>
            <p:nvPr/>
          </p:nvSpPr>
          <p:spPr>
            <a:xfrm>
              <a:off x="63627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832E39-B43D-4F40-92F2-5BEA4E47DA5A}"/>
                </a:ext>
              </a:extLst>
            </p:cNvPr>
            <p:cNvSpPr/>
            <p:nvPr/>
          </p:nvSpPr>
          <p:spPr>
            <a:xfrm>
              <a:off x="6972301" y="1943095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90CBA5-7C4E-B842-8710-AA036734BB01}"/>
              </a:ext>
            </a:extLst>
          </p:cNvPr>
          <p:cNvSpPr txBox="1"/>
          <p:nvPr/>
        </p:nvSpPr>
        <p:spPr>
          <a:xfrm>
            <a:off x="881063" y="3829547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AD6CC0-3CFD-2446-8854-B3F263ADE999}"/>
              </a:ext>
            </a:extLst>
          </p:cNvPr>
          <p:cNvSpPr txBox="1"/>
          <p:nvPr/>
        </p:nvSpPr>
        <p:spPr>
          <a:xfrm>
            <a:off x="1426608" y="384335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1488C-177D-0849-A331-1BEF2EBD8ED8}"/>
              </a:ext>
            </a:extLst>
          </p:cNvPr>
          <p:cNvSpPr txBox="1"/>
          <p:nvPr/>
        </p:nvSpPr>
        <p:spPr>
          <a:xfrm>
            <a:off x="1987503" y="382954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30190-3089-7544-80FE-E006D1CD888B}"/>
              </a:ext>
            </a:extLst>
          </p:cNvPr>
          <p:cNvSpPr txBox="1"/>
          <p:nvPr/>
        </p:nvSpPr>
        <p:spPr>
          <a:xfrm>
            <a:off x="2520142" y="384038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210CF-1EC3-F941-8BE3-382FFFB1875B}"/>
              </a:ext>
            </a:extLst>
          </p:cNvPr>
          <p:cNvSpPr txBox="1"/>
          <p:nvPr/>
        </p:nvSpPr>
        <p:spPr>
          <a:xfrm>
            <a:off x="3999781" y="3829547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7DD87-19B8-E64C-8DA2-7F1522D70C0E}"/>
              </a:ext>
            </a:extLst>
          </p:cNvPr>
          <p:cNvSpPr txBox="1"/>
          <p:nvPr/>
        </p:nvSpPr>
        <p:spPr>
          <a:xfrm>
            <a:off x="4545326" y="384335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292EA-7881-C548-B9D0-25BD40AF4375}"/>
              </a:ext>
            </a:extLst>
          </p:cNvPr>
          <p:cNvSpPr txBox="1"/>
          <p:nvPr/>
        </p:nvSpPr>
        <p:spPr>
          <a:xfrm>
            <a:off x="5106221" y="382954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44593-E121-8F43-9761-BD0DDAA55018}"/>
              </a:ext>
            </a:extLst>
          </p:cNvPr>
          <p:cNvSpPr txBox="1"/>
          <p:nvPr/>
        </p:nvSpPr>
        <p:spPr>
          <a:xfrm>
            <a:off x="5638860" y="384038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E8E60C-6ECF-9948-8631-62E07633E494}"/>
              </a:ext>
            </a:extLst>
          </p:cNvPr>
          <p:cNvSpPr txBox="1"/>
          <p:nvPr/>
        </p:nvSpPr>
        <p:spPr>
          <a:xfrm>
            <a:off x="7113075" y="386107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7F036-48FB-354E-A566-3CB94B4B3D65}"/>
              </a:ext>
            </a:extLst>
          </p:cNvPr>
          <p:cNvSpPr txBox="1"/>
          <p:nvPr/>
        </p:nvSpPr>
        <p:spPr>
          <a:xfrm>
            <a:off x="7658620" y="3874881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E042DE-FC89-AF4F-985F-3424B70A8C02}"/>
              </a:ext>
            </a:extLst>
          </p:cNvPr>
          <p:cNvSpPr txBox="1"/>
          <p:nvPr/>
        </p:nvSpPr>
        <p:spPr>
          <a:xfrm>
            <a:off x="8219515" y="3861073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CE0846-C241-3843-8F24-6B0021BF020E}"/>
              </a:ext>
            </a:extLst>
          </p:cNvPr>
          <p:cNvSpPr txBox="1"/>
          <p:nvPr/>
        </p:nvSpPr>
        <p:spPr>
          <a:xfrm>
            <a:off x="8752154" y="3871913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753339-0A1F-124F-9861-4B686F9BE4AF}"/>
              </a:ext>
            </a:extLst>
          </p:cNvPr>
          <p:cNvSpPr txBox="1"/>
          <p:nvPr/>
        </p:nvSpPr>
        <p:spPr>
          <a:xfrm>
            <a:off x="881063" y="505893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프로세서</a:t>
            </a:r>
            <a:r>
              <a:rPr lang="ko-KR" altLang="en-US" dirty="0"/>
              <a:t>가 빠르게 돌아가며 마치 여러 개의 작업이 한 번에 이뤄지는 것처럼 보이게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빠르게 돌아가는 기술을 </a:t>
            </a:r>
            <a:r>
              <a:rPr lang="en-US" altLang="ko-KR" b="1" dirty="0"/>
              <a:t>Context Switching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850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</a:t>
            </a:r>
            <a:r>
              <a:rPr lang="ko-KR" altLang="en-US" dirty="0" err="1"/>
              <a:t>병렬성</a:t>
            </a:r>
            <a:r>
              <a:rPr lang="en-US" dirty="0"/>
              <a:t>)</a:t>
            </a:r>
            <a:endParaRPr lang="en-K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89AA97-33CF-C949-9FCA-894DE35F8E4D}"/>
              </a:ext>
            </a:extLst>
          </p:cNvPr>
          <p:cNvSpPr/>
          <p:nvPr/>
        </p:nvSpPr>
        <p:spPr>
          <a:xfrm>
            <a:off x="3207363" y="1815776"/>
            <a:ext cx="1050304" cy="978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2B4B7A-4C2E-4F4A-8C25-068D375C7B04}"/>
              </a:ext>
            </a:extLst>
          </p:cNvPr>
          <p:cNvSpPr/>
          <p:nvPr/>
        </p:nvSpPr>
        <p:spPr>
          <a:xfrm>
            <a:off x="937156" y="3351953"/>
            <a:ext cx="617131" cy="2466300"/>
          </a:xfrm>
          <a:prstGeom prst="rect">
            <a:avLst/>
          </a:prstGeom>
          <a:solidFill>
            <a:schemeClr val="accent6">
              <a:lumMod val="5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246CBE-EC3D-B240-AB49-332598B78B4C}"/>
              </a:ext>
            </a:extLst>
          </p:cNvPr>
          <p:cNvSpPr/>
          <p:nvPr/>
        </p:nvSpPr>
        <p:spPr>
          <a:xfrm>
            <a:off x="6114950" y="3351952"/>
            <a:ext cx="617131" cy="24663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362CE4-7E1C-5748-8170-6D717AC5F275}"/>
              </a:ext>
            </a:extLst>
          </p:cNvPr>
          <p:cNvSpPr/>
          <p:nvPr/>
        </p:nvSpPr>
        <p:spPr>
          <a:xfrm>
            <a:off x="2413111" y="3351950"/>
            <a:ext cx="617131" cy="24663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A88B8F-8066-114F-A132-BE37E4777689}"/>
              </a:ext>
            </a:extLst>
          </p:cNvPr>
          <p:cNvSpPr/>
          <p:nvPr/>
        </p:nvSpPr>
        <p:spPr>
          <a:xfrm>
            <a:off x="4506199" y="3351951"/>
            <a:ext cx="617131" cy="24663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AC2D5A-D0B6-8E41-B92A-9242EA826D33}"/>
              </a:ext>
            </a:extLst>
          </p:cNvPr>
          <p:cNvSpPr/>
          <p:nvPr/>
        </p:nvSpPr>
        <p:spPr>
          <a:xfrm>
            <a:off x="3305259" y="1948290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757FE2-97C2-AC4F-BC22-F2E3B0051575}"/>
              </a:ext>
            </a:extLst>
          </p:cNvPr>
          <p:cNvSpPr/>
          <p:nvPr/>
        </p:nvSpPr>
        <p:spPr>
          <a:xfrm>
            <a:off x="3752887" y="1940848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B7AE2E-296C-BB47-8C23-84517934C30D}"/>
              </a:ext>
            </a:extLst>
          </p:cNvPr>
          <p:cNvSpPr/>
          <p:nvPr/>
        </p:nvSpPr>
        <p:spPr>
          <a:xfrm>
            <a:off x="3305259" y="2363417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D19F0A-B0C1-2147-9D10-14B7C6981F9A}"/>
              </a:ext>
            </a:extLst>
          </p:cNvPr>
          <p:cNvSpPr/>
          <p:nvPr/>
        </p:nvSpPr>
        <p:spPr>
          <a:xfrm>
            <a:off x="3752887" y="2363417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E4016D-1B1A-D849-90A6-FD8A863B2822}"/>
              </a:ext>
            </a:extLst>
          </p:cNvPr>
          <p:cNvCxnSpPr>
            <a:cxnSpLocks/>
            <a:stCxn id="60" idx="1"/>
            <a:endCxn id="54" idx="0"/>
          </p:cNvCxnSpPr>
          <p:nvPr/>
        </p:nvCxnSpPr>
        <p:spPr>
          <a:xfrm rot="10800000" flipV="1">
            <a:off x="1245723" y="2123773"/>
            <a:ext cx="2059537" cy="122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B4DFE8E-4AEC-BD44-B884-C1938CDDDF2E}"/>
              </a:ext>
            </a:extLst>
          </p:cNvPr>
          <p:cNvCxnSpPr>
            <a:cxnSpLocks/>
            <a:stCxn id="61" idx="3"/>
            <a:endCxn id="55" idx="0"/>
          </p:cNvCxnSpPr>
          <p:nvPr/>
        </p:nvCxnSpPr>
        <p:spPr>
          <a:xfrm>
            <a:off x="4105221" y="2116332"/>
            <a:ext cx="2318295" cy="1235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9F46146-CE09-E744-B1B3-2CD8EC3CFA3A}"/>
              </a:ext>
            </a:extLst>
          </p:cNvPr>
          <p:cNvCxnSpPr>
            <a:cxnSpLocks/>
            <a:stCxn id="63" idx="3"/>
            <a:endCxn id="57" idx="0"/>
          </p:cNvCxnSpPr>
          <p:nvPr/>
        </p:nvCxnSpPr>
        <p:spPr>
          <a:xfrm>
            <a:off x="4105221" y="2538901"/>
            <a:ext cx="709544" cy="81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B871714-F5A9-4F48-B2B0-D5FA6C0672AD}"/>
              </a:ext>
            </a:extLst>
          </p:cNvPr>
          <p:cNvCxnSpPr>
            <a:cxnSpLocks/>
            <a:stCxn id="62" idx="1"/>
            <a:endCxn id="56" idx="0"/>
          </p:cNvCxnSpPr>
          <p:nvPr/>
        </p:nvCxnSpPr>
        <p:spPr>
          <a:xfrm rot="10800000" flipV="1">
            <a:off x="2721677" y="2538900"/>
            <a:ext cx="583582" cy="81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2434C5-1447-A54C-A3B6-00DF8C5C97D3}"/>
              </a:ext>
            </a:extLst>
          </p:cNvPr>
          <p:cNvSpPr txBox="1"/>
          <p:nvPr/>
        </p:nvSpPr>
        <p:spPr>
          <a:xfrm>
            <a:off x="7433167" y="1940848"/>
            <a:ext cx="45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CPU</a:t>
            </a:r>
            <a:r>
              <a:rPr lang="ko-KR" altLang="en-US" dirty="0"/>
              <a:t>의 여러 개의 코어를 사용해서 여러 개의 작업을 동시에 수행한다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991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ko-KR" altLang="en-US" dirty="0"/>
              <a:t>실행 과정</a:t>
            </a:r>
            <a:endParaRPr lang="en-KR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E76AA-923E-654E-8EF8-BD0341CCD238}"/>
              </a:ext>
            </a:extLst>
          </p:cNvPr>
          <p:cNvGrpSpPr/>
          <p:nvPr/>
        </p:nvGrpSpPr>
        <p:grpSpPr>
          <a:xfrm>
            <a:off x="1240596" y="1970922"/>
            <a:ext cx="4186238" cy="3105324"/>
            <a:chOff x="838200" y="2270693"/>
            <a:chExt cx="4486274" cy="32054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27308B-8230-364C-83C5-8594EA07AE90}"/>
                </a:ext>
              </a:extLst>
            </p:cNvPr>
            <p:cNvGrpSpPr/>
            <p:nvPr/>
          </p:nvGrpSpPr>
          <p:grpSpPr>
            <a:xfrm>
              <a:off x="3763476" y="2270693"/>
              <a:ext cx="1560998" cy="3200401"/>
              <a:chOff x="5235089" y="2271712"/>
              <a:chExt cx="1560998" cy="320040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59A620-5D34-F641-88D1-411E5E62F9F5}"/>
                  </a:ext>
                </a:extLst>
              </p:cNvPr>
              <p:cNvSpPr/>
              <p:nvPr/>
            </p:nvSpPr>
            <p:spPr>
              <a:xfrm>
                <a:off x="5235089" y="2271712"/>
                <a:ext cx="1560998" cy="26859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7D83A0-CEB0-6D44-BDE9-D2C70E892A12}"/>
                  </a:ext>
                </a:extLst>
              </p:cNvPr>
              <p:cNvSpPr/>
              <p:nvPr/>
            </p:nvSpPr>
            <p:spPr>
              <a:xfrm>
                <a:off x="5357104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E71D4E-A66A-B644-B9E0-09AC04F0573D}"/>
                  </a:ext>
                </a:extLst>
              </p:cNvPr>
              <p:cNvSpPr/>
              <p:nvPr/>
            </p:nvSpPr>
            <p:spPr>
              <a:xfrm>
                <a:off x="5706328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73C7C7-D57E-D44D-B085-BF979AC24C12}"/>
                  </a:ext>
                </a:extLst>
              </p:cNvPr>
              <p:cNvSpPr/>
              <p:nvPr/>
            </p:nvSpPr>
            <p:spPr>
              <a:xfrm>
                <a:off x="6055553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8F22FD-1830-0645-B331-1BF3A25CF28A}"/>
                  </a:ext>
                </a:extLst>
              </p:cNvPr>
              <p:cNvSpPr/>
              <p:nvPr/>
            </p:nvSpPr>
            <p:spPr>
              <a:xfrm>
                <a:off x="6402678" y="2472153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F22189-6A9F-1442-BC98-F66D8AAE55CB}"/>
                  </a:ext>
                </a:extLst>
              </p:cNvPr>
              <p:cNvSpPr/>
              <p:nvPr/>
            </p:nvSpPr>
            <p:spPr>
              <a:xfrm>
                <a:off x="5357104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0C353B-0D08-C54F-ACCA-40D2B0D7B8B5}"/>
                  </a:ext>
                </a:extLst>
              </p:cNvPr>
              <p:cNvSpPr/>
              <p:nvPr/>
            </p:nvSpPr>
            <p:spPr>
              <a:xfrm>
                <a:off x="5706328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31EE3-5C76-F74D-9EC9-9F940C23C645}"/>
                  </a:ext>
                </a:extLst>
              </p:cNvPr>
              <p:cNvSpPr/>
              <p:nvPr/>
            </p:nvSpPr>
            <p:spPr>
              <a:xfrm>
                <a:off x="6055553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F9A399-D81F-4B4E-A464-56D32D18C2D2}"/>
                  </a:ext>
                </a:extLst>
              </p:cNvPr>
              <p:cNvSpPr/>
              <p:nvPr/>
            </p:nvSpPr>
            <p:spPr>
              <a:xfrm>
                <a:off x="6402678" y="2899761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6DEB2D-8676-624B-9041-14406A4E0F7D}"/>
                  </a:ext>
                </a:extLst>
              </p:cNvPr>
              <p:cNvSpPr/>
              <p:nvPr/>
            </p:nvSpPr>
            <p:spPr>
              <a:xfrm>
                <a:off x="5357104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ADAA01-D1CC-F94E-92D4-E0ACCEE89491}"/>
                  </a:ext>
                </a:extLst>
              </p:cNvPr>
              <p:cNvSpPr/>
              <p:nvPr/>
            </p:nvSpPr>
            <p:spPr>
              <a:xfrm>
                <a:off x="5706328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8BD7F8-6AC5-A441-A5E5-32B85220AD84}"/>
                  </a:ext>
                </a:extLst>
              </p:cNvPr>
              <p:cNvSpPr/>
              <p:nvPr/>
            </p:nvSpPr>
            <p:spPr>
              <a:xfrm>
                <a:off x="6055553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6CAB4B-3034-A747-9C12-5AF62BCD2D1B}"/>
                  </a:ext>
                </a:extLst>
              </p:cNvPr>
              <p:cNvSpPr/>
              <p:nvPr/>
            </p:nvSpPr>
            <p:spPr>
              <a:xfrm>
                <a:off x="6402678" y="332736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6B8D1B-FB33-8F41-BDD0-51EBF5456499}"/>
                  </a:ext>
                </a:extLst>
              </p:cNvPr>
              <p:cNvSpPr/>
              <p:nvPr/>
            </p:nvSpPr>
            <p:spPr>
              <a:xfrm>
                <a:off x="5357104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FAAE0-5FDD-DF42-90BC-9D7F54446519}"/>
                  </a:ext>
                </a:extLst>
              </p:cNvPr>
              <p:cNvSpPr/>
              <p:nvPr/>
            </p:nvSpPr>
            <p:spPr>
              <a:xfrm>
                <a:off x="5706328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D6A9D7-CF4B-1B43-A782-4A6F6218CAAA}"/>
                  </a:ext>
                </a:extLst>
              </p:cNvPr>
              <p:cNvSpPr/>
              <p:nvPr/>
            </p:nvSpPr>
            <p:spPr>
              <a:xfrm>
                <a:off x="6055553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B68BE8-7D0E-2E45-BCC1-29B5E9F0D235}"/>
                  </a:ext>
                </a:extLst>
              </p:cNvPr>
              <p:cNvSpPr/>
              <p:nvPr/>
            </p:nvSpPr>
            <p:spPr>
              <a:xfrm>
                <a:off x="6402678" y="3754976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5D9EE6-517F-044C-9FB9-777F592419B9}"/>
                  </a:ext>
                </a:extLst>
              </p:cNvPr>
              <p:cNvSpPr/>
              <p:nvPr/>
            </p:nvSpPr>
            <p:spPr>
              <a:xfrm>
                <a:off x="5357104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40EED6-6FC5-864A-9BF5-B15BE23D1622}"/>
                  </a:ext>
                </a:extLst>
              </p:cNvPr>
              <p:cNvSpPr/>
              <p:nvPr/>
            </p:nvSpPr>
            <p:spPr>
              <a:xfrm>
                <a:off x="5706328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388C80-AB10-7C44-87F9-A7C7F07BDCE4}"/>
                  </a:ext>
                </a:extLst>
              </p:cNvPr>
              <p:cNvSpPr/>
              <p:nvPr/>
            </p:nvSpPr>
            <p:spPr>
              <a:xfrm>
                <a:off x="6055553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48D68F-AB63-6C47-B1F0-0CE527D6B7B9}"/>
                  </a:ext>
                </a:extLst>
              </p:cNvPr>
              <p:cNvSpPr/>
              <p:nvPr/>
            </p:nvSpPr>
            <p:spPr>
              <a:xfrm>
                <a:off x="6402678" y="4182583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A3BA5FF-7114-C041-B3D9-3225EABA4D87}"/>
                  </a:ext>
                </a:extLst>
              </p:cNvPr>
              <p:cNvSpPr/>
              <p:nvPr/>
            </p:nvSpPr>
            <p:spPr>
              <a:xfrm>
                <a:off x="5357104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4022CD-AC2A-B346-BB8E-2E68CF94A642}"/>
                  </a:ext>
                </a:extLst>
              </p:cNvPr>
              <p:cNvSpPr/>
              <p:nvPr/>
            </p:nvSpPr>
            <p:spPr>
              <a:xfrm>
                <a:off x="5706328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E18A81-03AE-AF47-B156-4C256925E5AB}"/>
                  </a:ext>
                </a:extLst>
              </p:cNvPr>
              <p:cNvSpPr/>
              <p:nvPr/>
            </p:nvSpPr>
            <p:spPr>
              <a:xfrm>
                <a:off x="6055553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965E52-3D51-2548-B401-5B111E9C09AE}"/>
                  </a:ext>
                </a:extLst>
              </p:cNvPr>
              <p:cNvSpPr/>
              <p:nvPr/>
            </p:nvSpPr>
            <p:spPr>
              <a:xfrm>
                <a:off x="6402678" y="457901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B64AB-762F-5E4C-B64D-26C6F88D5A8B}"/>
                  </a:ext>
                </a:extLst>
              </p:cNvPr>
              <p:cNvSpPr txBox="1"/>
              <p:nvPr/>
            </p:nvSpPr>
            <p:spPr>
              <a:xfrm>
                <a:off x="5387611" y="5126683"/>
                <a:ext cx="1255953" cy="34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램</a:t>
                </a:r>
                <a:endParaRPr lang="en-KR" sz="1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53597DF-1CAB-CB43-B7BE-B1F952AA6D08}"/>
                </a:ext>
              </a:extLst>
            </p:cNvPr>
            <p:cNvGrpSpPr/>
            <p:nvPr/>
          </p:nvGrpSpPr>
          <p:grpSpPr>
            <a:xfrm>
              <a:off x="838200" y="2271713"/>
              <a:ext cx="3047291" cy="3204443"/>
              <a:chOff x="838200" y="2271713"/>
              <a:chExt cx="3047291" cy="3204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EC9B374-A834-0843-81AF-E92FFBDBECE2}"/>
                  </a:ext>
                </a:extLst>
              </p:cNvPr>
              <p:cNvSpPr/>
              <p:nvPr/>
            </p:nvSpPr>
            <p:spPr>
              <a:xfrm>
                <a:off x="838200" y="2271713"/>
                <a:ext cx="1741924" cy="26859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C95CCEA-6B0C-DE44-A701-E891D28EEEB1}"/>
                  </a:ext>
                </a:extLst>
              </p:cNvPr>
              <p:cNvSpPr/>
              <p:nvPr/>
            </p:nvSpPr>
            <p:spPr>
              <a:xfrm>
                <a:off x="1084341" y="2726049"/>
                <a:ext cx="1255953" cy="120265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6EF878-89E1-EF47-8048-EE08A9D4FC1A}"/>
                  </a:ext>
                </a:extLst>
              </p:cNvPr>
              <p:cNvSpPr/>
              <p:nvPr/>
            </p:nvSpPr>
            <p:spPr>
              <a:xfrm>
                <a:off x="1595558" y="2939852"/>
                <a:ext cx="627975" cy="3875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.</a:t>
                </a:r>
                <a:r>
                  <a:rPr lang="en-US" altLang="ko-KR" sz="2000" dirty="0" err="1"/>
                  <a:t>py</a:t>
                </a:r>
                <a:endParaRPr lang="en-KR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CCBF45-559B-AF47-9AAA-D4EEF83C4DE6}"/>
                  </a:ext>
                </a:extLst>
              </p:cNvPr>
              <p:cNvSpPr txBox="1"/>
              <p:nvPr/>
            </p:nvSpPr>
            <p:spPr>
              <a:xfrm>
                <a:off x="967582" y="5126684"/>
                <a:ext cx="1372711" cy="34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하드디스크</a:t>
                </a:r>
                <a:endParaRPr lang="en-KR" sz="1600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636BB2A-040F-7642-AD3B-C8B5B934CD8B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 flipV="1">
                <a:off x="2223533" y="2598082"/>
                <a:ext cx="1661958" cy="535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205788-C469-E747-89CC-DDFBBE0B9291}"/>
              </a:ext>
            </a:extLst>
          </p:cNvPr>
          <p:cNvSpPr txBox="1"/>
          <p:nvPr/>
        </p:nvSpPr>
        <p:spPr>
          <a:xfrm>
            <a:off x="6765166" y="1970922"/>
            <a:ext cx="41862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하드디스크에 있는 프로그램을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램에 메모리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할당된 메모리에 바이너리 코드 올라간다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번이 이뤄지는 순간부터 </a:t>
            </a:r>
            <a:r>
              <a:rPr lang="en-US" altLang="ko-KR" sz="2000" b="1" dirty="0"/>
              <a:t>Process</a:t>
            </a:r>
            <a:r>
              <a:rPr lang="ko-KR" altLang="en-US" sz="2000" b="1" dirty="0"/>
              <a:t>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8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ko-KR" altLang="en-US" dirty="0"/>
              <a:t>가 할당된 메모리 구성</a:t>
            </a:r>
            <a:endParaRPr lang="en-K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051DCC-9EE0-D64C-8A59-8821B74D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412"/>
            <a:ext cx="3048000" cy="429208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00C47EA-A894-2946-B2E9-CBE9B2E2DB1F}"/>
              </a:ext>
            </a:extLst>
          </p:cNvPr>
          <p:cNvSpPr txBox="1"/>
          <p:nvPr/>
        </p:nvSpPr>
        <p:spPr>
          <a:xfrm>
            <a:off x="4112418" y="1762128"/>
            <a:ext cx="807958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Stack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프로그램이 자동으로 사용하는 임시 메모리 영역으로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지역변수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매개변수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리턴 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 등이 잠시 사용되었다가 사라지는 데이터를 저장하는 영역입니다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함수 호출 시 생성되고 함수가 끝나면 반환됩니다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endParaRPr lang="en-US" sz="2000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Heap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 </a:t>
            </a:r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(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동적 데이터 영역</a:t>
            </a:r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)</a:t>
            </a:r>
            <a:endParaRPr lang="en-US" sz="2000" b="1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venir" panose="02000503020000020003" pitchFamily="2" charset="0"/>
              </a:rPr>
              <a:t>필요에 의해 메모리를 동적 할당할 때 사용되는 영역</a:t>
            </a:r>
            <a:endParaRPr lang="en-US" altLang="ko-KR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endParaRPr lang="en-US" sz="1600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Data 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영역</a:t>
            </a:r>
            <a:endParaRPr lang="en-US" altLang="ko-KR" sz="2000" b="1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ko-KR" altLang="en-US" dirty="0"/>
              <a:t>프로그램이 실행될 때 생성되고 프로그램이 종료되면 시스템에 반환되며 </a:t>
            </a:r>
            <a:r>
              <a:rPr lang="ko-KR" altLang="en-US" b="1" dirty="0" err="1"/>
              <a:t>전역변수</a:t>
            </a:r>
            <a:r>
              <a:rPr lang="en-US" altLang="ko-KR" b="1" dirty="0"/>
              <a:t>, </a:t>
            </a:r>
            <a:r>
              <a:rPr lang="ko-KR" altLang="en-US" b="1" dirty="0" err="1"/>
              <a:t>정적변수</a:t>
            </a:r>
            <a:r>
              <a:rPr lang="en-US" altLang="ko-KR" b="1" dirty="0"/>
              <a:t>, </a:t>
            </a:r>
            <a:r>
              <a:rPr lang="ko-KR" altLang="en-US" b="1" dirty="0"/>
              <a:t>배열</a:t>
            </a:r>
            <a:r>
              <a:rPr lang="en-US" altLang="ko-KR" b="1" dirty="0"/>
              <a:t>, </a:t>
            </a:r>
            <a:r>
              <a:rPr lang="ko-KR" altLang="en-US" b="1" dirty="0"/>
              <a:t>구조체 </a:t>
            </a:r>
            <a:r>
              <a:rPr lang="ko-KR" altLang="en-US" dirty="0"/>
              <a:t>등이 저장됩니다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b="1" dirty="0"/>
              <a:t>Code(Text)</a:t>
            </a:r>
            <a:r>
              <a:rPr lang="ko-KR" altLang="en-US" sz="2000" b="1" dirty="0"/>
              <a:t> 영역</a:t>
            </a:r>
            <a:endParaRPr lang="en-US" altLang="ko-KR" sz="2000" b="1" dirty="0"/>
          </a:p>
          <a:p>
            <a:r>
              <a:rPr lang="ko-KR" altLang="en-US" dirty="0"/>
              <a:t>코드 자체를 구성하는 메모리</a:t>
            </a:r>
            <a:r>
              <a:rPr lang="en-US" altLang="ko-KR" dirty="0"/>
              <a:t>. </a:t>
            </a:r>
            <a:r>
              <a:rPr lang="ko-KR" altLang="en-US" dirty="0"/>
              <a:t>영역으로 </a:t>
            </a:r>
            <a:r>
              <a:rPr lang="en-US" altLang="ko-KR" dirty="0"/>
              <a:t>Hex</a:t>
            </a:r>
            <a:r>
              <a:rPr lang="ko-KR" altLang="en-US" dirty="0"/>
              <a:t>파일이나 </a:t>
            </a:r>
            <a:r>
              <a:rPr lang="en-US" altLang="ko-KR" dirty="0"/>
              <a:t>Bin </a:t>
            </a:r>
            <a:r>
              <a:rPr lang="ko-KR" altLang="en-US" dirty="0"/>
              <a:t>파일 메모리</a:t>
            </a:r>
            <a:r>
              <a:rPr lang="en-US" altLang="ko-KR" dirty="0"/>
              <a:t>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184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1F8BF66-E93B-5743-8B7F-6236B5181282}"/>
              </a:ext>
            </a:extLst>
          </p:cNvPr>
          <p:cNvSpPr txBox="1"/>
          <p:nvPr/>
        </p:nvSpPr>
        <p:spPr>
          <a:xfrm>
            <a:off x="6754365" y="1870227"/>
            <a:ext cx="4928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Process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KR" dirty="0"/>
              <a:t>Process</a:t>
            </a:r>
            <a:r>
              <a:rPr lang="ko-KR" altLang="en-US" dirty="0"/>
              <a:t>는 프로그램 실행 단위다</a:t>
            </a:r>
            <a:r>
              <a:rPr lang="en-US" altLang="ko-KR" dirty="0"/>
              <a:t>.</a:t>
            </a:r>
            <a:endParaRPr lang="en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KR" dirty="0"/>
              <a:t>Process</a:t>
            </a:r>
            <a:r>
              <a:rPr lang="ko-KR" altLang="en-US" dirty="0"/>
              <a:t>는 메모리 공간을 </a:t>
            </a:r>
            <a:r>
              <a:rPr lang="en-US" altLang="ko-KR" dirty="0"/>
              <a:t>OS</a:t>
            </a:r>
            <a:r>
              <a:rPr lang="ko-KR" altLang="en-US" dirty="0"/>
              <a:t>로부터 할당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하나의 </a:t>
            </a:r>
            <a:r>
              <a:rPr lang="en-US" altLang="ko-KR" dirty="0"/>
              <a:t>Process</a:t>
            </a:r>
            <a:r>
              <a:rPr lang="ko-KR" altLang="en-US" dirty="0"/>
              <a:t>는 여러 개의 </a:t>
            </a:r>
            <a:r>
              <a:rPr lang="en-US" altLang="ko-KR" dirty="0"/>
              <a:t>Thread</a:t>
            </a:r>
            <a:r>
              <a:rPr lang="ko-KR" altLang="en-US" dirty="0" err="1"/>
              <a:t>를</a:t>
            </a:r>
            <a:r>
              <a:rPr lang="ko-KR" altLang="en-US" dirty="0"/>
              <a:t>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Parallelism</a:t>
            </a:r>
            <a:r>
              <a:rPr lang="ko-KR" altLang="en-US" dirty="0">
                <a:latin typeface="+mn-ea"/>
              </a:rPr>
              <a:t>한 특성을 갖는다</a:t>
            </a:r>
            <a:endParaRPr lang="en-US" altLang="ko-KR" dirty="0">
              <a:latin typeface="+mn-ea"/>
            </a:endParaRPr>
          </a:p>
          <a:p>
            <a:endParaRPr lang="en-US" dirty="0"/>
          </a:p>
          <a:p>
            <a:r>
              <a:rPr lang="en-KR" sz="2000" b="1" dirty="0"/>
              <a:t>Thread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Concurrency</a:t>
            </a:r>
            <a:r>
              <a:rPr lang="ko-KR" altLang="en-US" dirty="0"/>
              <a:t>한 특성을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내 </a:t>
            </a:r>
            <a:r>
              <a:rPr lang="en-US" altLang="ko-KR" dirty="0"/>
              <a:t>Code,</a:t>
            </a:r>
            <a:r>
              <a:rPr lang="ko-KR" altLang="en-US" dirty="0"/>
              <a:t> </a:t>
            </a:r>
            <a:r>
              <a:rPr lang="en-US" altLang="ko-KR" dirty="0"/>
              <a:t>Data, Heap </a:t>
            </a:r>
            <a:r>
              <a:rPr lang="ko-KR" altLang="en-US" dirty="0"/>
              <a:t>자원을 공유한다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하나의 </a:t>
            </a:r>
            <a:r>
              <a:rPr lang="en-US" altLang="ko-KR" dirty="0"/>
              <a:t>Thread</a:t>
            </a:r>
            <a:r>
              <a:rPr lang="ko-KR" altLang="en-US" dirty="0"/>
              <a:t>는 독자적인 </a:t>
            </a:r>
            <a:r>
              <a:rPr lang="en-US" altLang="ko-KR" dirty="0"/>
              <a:t>Stack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FD1E8-50BE-2B49-BEEE-38B19BBFAAAB}"/>
              </a:ext>
            </a:extLst>
          </p:cNvPr>
          <p:cNvGrpSpPr/>
          <p:nvPr/>
        </p:nvGrpSpPr>
        <p:grpSpPr>
          <a:xfrm>
            <a:off x="838200" y="1690688"/>
            <a:ext cx="5517399" cy="4138769"/>
            <a:chOff x="578601" y="1396152"/>
            <a:chExt cx="5865061" cy="487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C8E20D-904F-8B42-A338-5F5543EF9DC8}"/>
                </a:ext>
              </a:extLst>
            </p:cNvPr>
            <p:cNvGrpSpPr/>
            <p:nvPr/>
          </p:nvGrpSpPr>
          <p:grpSpPr>
            <a:xfrm>
              <a:off x="838200" y="1957559"/>
              <a:ext cx="5257800" cy="2328691"/>
              <a:chOff x="838200" y="1707612"/>
              <a:chExt cx="6848475" cy="40645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7DEB3-C6CC-7A45-9721-0C3F650EB7C8}"/>
                  </a:ext>
                </a:extLst>
              </p:cNvPr>
              <p:cNvSpPr/>
              <p:nvPr/>
            </p:nvSpPr>
            <p:spPr>
              <a:xfrm>
                <a:off x="838200" y="2223406"/>
                <a:ext cx="6848475" cy="3548742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479F94-8119-0747-A3E7-A7160C4D2842}"/>
                  </a:ext>
                </a:extLst>
              </p:cNvPr>
              <p:cNvSpPr/>
              <p:nvPr/>
            </p:nvSpPr>
            <p:spPr>
              <a:xfrm>
                <a:off x="2785630" y="1707612"/>
                <a:ext cx="2505077" cy="812006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Process</a:t>
                </a:r>
                <a:endParaRPr lang="en-KR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8E143F-E5AB-B247-9DE9-E58FA8B62088}"/>
                  </a:ext>
                </a:extLst>
              </p:cNvPr>
              <p:cNvSpPr/>
              <p:nvPr/>
            </p:nvSpPr>
            <p:spPr>
              <a:xfrm>
                <a:off x="1193007" y="2815827"/>
                <a:ext cx="1821657" cy="8120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</a:t>
                </a:r>
                <a:endParaRPr lang="en-KR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B8CBF5-0C6E-3D45-BAF3-46A264B54071}"/>
                  </a:ext>
                </a:extLst>
              </p:cNvPr>
              <p:cNvSpPr/>
              <p:nvPr/>
            </p:nvSpPr>
            <p:spPr>
              <a:xfrm>
                <a:off x="3359945" y="2815827"/>
                <a:ext cx="1821657" cy="8120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</a:t>
                </a:r>
                <a:endParaRPr lang="en-KR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0296DD-C348-D74F-85AE-AB695C4A66A5}"/>
                  </a:ext>
                </a:extLst>
              </p:cNvPr>
              <p:cNvSpPr/>
              <p:nvPr/>
            </p:nvSpPr>
            <p:spPr>
              <a:xfrm>
                <a:off x="5526883" y="2815827"/>
                <a:ext cx="1821657" cy="8120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Heap</a:t>
                </a:r>
                <a:endParaRPr lang="en-KR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69F322-CD64-A24F-85F1-AA16A87F3D70}"/>
                  </a:ext>
                </a:extLst>
              </p:cNvPr>
              <p:cNvSpPr/>
              <p:nvPr/>
            </p:nvSpPr>
            <p:spPr>
              <a:xfrm>
                <a:off x="1193006" y="3997776"/>
                <a:ext cx="2566988" cy="1176679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KR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BF9C73-EC61-1A4D-B20A-88350A02BD47}"/>
                  </a:ext>
                </a:extLst>
              </p:cNvPr>
              <p:cNvSpPr/>
              <p:nvPr/>
            </p:nvSpPr>
            <p:spPr>
              <a:xfrm>
                <a:off x="4439840" y="3997775"/>
                <a:ext cx="2566988" cy="1176679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KR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4492B2-8040-1941-A1B7-C7102EDE3294}"/>
                  </a:ext>
                </a:extLst>
              </p:cNvPr>
              <p:cNvSpPr/>
              <p:nvPr/>
            </p:nvSpPr>
            <p:spPr>
              <a:xfrm>
                <a:off x="1737716" y="4474367"/>
                <a:ext cx="1477567" cy="51502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en-KR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9004D5-99E8-6040-8828-619A5EA04E2D}"/>
                  </a:ext>
                </a:extLst>
              </p:cNvPr>
              <p:cNvSpPr/>
              <p:nvPr/>
            </p:nvSpPr>
            <p:spPr>
              <a:xfrm>
                <a:off x="4984551" y="4474367"/>
                <a:ext cx="1477567" cy="51502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en-KR" sz="14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9E8BF2-FE09-194B-9A0D-7DCABC583782}"/>
                </a:ext>
              </a:extLst>
            </p:cNvPr>
            <p:cNvSpPr/>
            <p:nvPr/>
          </p:nvSpPr>
          <p:spPr>
            <a:xfrm>
              <a:off x="838200" y="4727791"/>
              <a:ext cx="5257800" cy="1325563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Process</a:t>
              </a:r>
              <a:endParaRPr lang="en-KR" sz="2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DE4237-FF96-1446-BE74-54E6C538C8BA}"/>
                </a:ext>
              </a:extLst>
            </p:cNvPr>
            <p:cNvSpPr/>
            <p:nvPr/>
          </p:nvSpPr>
          <p:spPr>
            <a:xfrm>
              <a:off x="578601" y="1690688"/>
              <a:ext cx="5865061" cy="45769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DFAA5C-6BB1-0745-89C6-76DFA9758B84}"/>
                </a:ext>
              </a:extLst>
            </p:cNvPr>
            <p:cNvSpPr/>
            <p:nvPr/>
          </p:nvSpPr>
          <p:spPr>
            <a:xfrm>
              <a:off x="2249543" y="1396152"/>
              <a:ext cx="2090757" cy="422647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OS</a:t>
              </a:r>
              <a:endParaRPr lang="en-KR" sz="2000" dirty="0"/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90AF9E2C-EB71-F748-86F9-CAD59EC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ko-KR" altLang="en-US" dirty="0"/>
              <a:t>구조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674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0AF9E2C-EB71-F748-86F9-CAD59EC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필요한 이유</a:t>
            </a:r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D42C2-1E58-4C40-A00A-B967D38E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550"/>
            <a:ext cx="4876800" cy="885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B398A-698E-D846-9B59-E08B832FEAE1}"/>
              </a:ext>
            </a:extLst>
          </p:cNvPr>
          <p:cNvSpPr txBox="1"/>
          <p:nvPr/>
        </p:nvSpPr>
        <p:spPr>
          <a:xfrm>
            <a:off x="838200" y="3670394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일을 할 때도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페이지를 돌아다닐 수 있어야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유튜브 동영상을 받을 수 있어야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동영상을 재생할 수 있어야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하나의 프로세스 내에서도 여러 갈래의 작업들이 존재한다</a:t>
            </a:r>
            <a:r>
              <a:rPr lang="en-US" altLang="ko-KR" b="1" dirty="0"/>
              <a:t>.</a:t>
            </a:r>
            <a:r>
              <a:rPr lang="ko-KR" altLang="en-US" b="1" dirty="0"/>
              <a:t> 따라서 </a:t>
            </a:r>
            <a:r>
              <a:rPr lang="en-US" altLang="ko-KR" b="1" dirty="0"/>
              <a:t>Thread</a:t>
            </a:r>
            <a:r>
              <a:rPr lang="ko-KR" altLang="en-US" b="1" dirty="0"/>
              <a:t>가 필요하다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41DF3C-F701-1E4F-8572-9A4327AE7DB8}"/>
              </a:ext>
            </a:extLst>
          </p:cNvPr>
          <p:cNvSpPr txBox="1"/>
          <p:nvPr/>
        </p:nvSpPr>
        <p:spPr>
          <a:xfrm>
            <a:off x="7208043" y="7984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https://www.youtube.com/watch?v=iks_Xb9DtTM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8CAD8-EF33-CC46-B6DD-7B1B8507E5FA}"/>
              </a:ext>
            </a:extLst>
          </p:cNvPr>
          <p:cNvCxnSpPr>
            <a:stCxn id="28" idx="2"/>
          </p:cNvCxnSpPr>
          <p:nvPr/>
        </p:nvCxnSpPr>
        <p:spPr>
          <a:xfrm>
            <a:off x="6096000" y="1690688"/>
            <a:ext cx="0" cy="471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EB6D0-8EE5-194C-AA47-13B69E3E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1690688"/>
            <a:ext cx="3738559" cy="18491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1788CB-3CBE-0B4F-BB7B-9D1EE470828A}"/>
              </a:ext>
            </a:extLst>
          </p:cNvPr>
          <p:cNvSpPr txBox="1"/>
          <p:nvPr/>
        </p:nvSpPr>
        <p:spPr>
          <a:xfrm>
            <a:off x="6865143" y="3741101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메뉴의 스레드들은 같은 조리대에서 작업된다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공유 자원</a:t>
            </a:r>
            <a:r>
              <a:rPr lang="en-US" altLang="ko-KR" b="1" dirty="0"/>
              <a:t>(Code Heap, Data)</a:t>
            </a:r>
            <a:r>
              <a:rPr lang="ko-KR" altLang="en-US" dirty="0"/>
              <a:t>을 통해 </a:t>
            </a:r>
            <a:r>
              <a:rPr lang="ko-KR" altLang="en-US" b="1" dirty="0"/>
              <a:t>효율적으로 </a:t>
            </a:r>
            <a:r>
              <a:rPr lang="ko-KR" altLang="en-US" dirty="0"/>
              <a:t>작업할 수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두 개 이상의 </a:t>
            </a:r>
            <a:r>
              <a:rPr lang="en-US" altLang="ko-KR" dirty="0"/>
              <a:t>Thread</a:t>
            </a:r>
            <a:r>
              <a:rPr lang="ko-KR" altLang="en-US" dirty="0"/>
              <a:t>가 동시에 공유되는 자원에 손 대는 </a:t>
            </a:r>
            <a:r>
              <a:rPr lang="ko-KR" altLang="en-US" b="1" dirty="0"/>
              <a:t>동기화 문제</a:t>
            </a:r>
            <a:r>
              <a:rPr lang="ko-KR" altLang="en-US" dirty="0"/>
              <a:t>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Lambda, Closure, Functional Programming</a:t>
            </a:r>
            <a:r>
              <a:rPr lang="ko-KR" altLang="en-US" dirty="0"/>
              <a:t> 등으로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08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8583B-C7A8-6A40-BECD-A1B55D99F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90"/>
          <a:stretch/>
        </p:blipFill>
        <p:spPr>
          <a:xfrm>
            <a:off x="128586" y="1536699"/>
            <a:ext cx="6443664" cy="4313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684A8-9BE6-9847-9E2B-9D33F625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468437"/>
            <a:ext cx="6146800" cy="4381500"/>
          </a:xfrm>
          <a:prstGeom prst="rect">
            <a:avLst/>
          </a:prstGeom>
        </p:spPr>
      </p:pic>
      <p:sp>
        <p:nvSpPr>
          <p:cNvPr id="7" name="Title 27">
            <a:extLst>
              <a:ext uri="{FF2B5EF4-FFF2-40B4-BE49-F238E27FC236}">
                <a16:creationId xmlns:a16="http://schemas.microsoft.com/office/drawing/2014/main" id="{37ABF3DC-D72D-7C45-9251-C9863BF0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6" y="142874"/>
            <a:ext cx="10515600" cy="1325563"/>
          </a:xfrm>
        </p:spPr>
        <p:txBody>
          <a:bodyPr/>
          <a:lstStyle/>
          <a:p>
            <a:r>
              <a:rPr lang="ko-KR" altLang="en-US" dirty="0"/>
              <a:t>멀티 프로세스 </a:t>
            </a:r>
            <a:r>
              <a:rPr lang="en-US" altLang="ko-KR" dirty="0"/>
              <a:t>VS </a:t>
            </a:r>
            <a:r>
              <a:rPr lang="ko-KR" altLang="en-US" dirty="0"/>
              <a:t>멀티 스레드 장단점 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1DDE5-D6C8-F54E-A478-6BB2631876F4}"/>
              </a:ext>
            </a:extLst>
          </p:cNvPr>
          <p:cNvSpPr txBox="1"/>
          <p:nvPr/>
        </p:nvSpPr>
        <p:spPr>
          <a:xfrm>
            <a:off x="339327" y="6134100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800" dirty="0"/>
              <a:t>https://velog.io/@nnnyeong/OS-%EB%A9%80%ED%8B%B0%ED%94%84%EB%A1%9C%EC%84%B8%EC%8A%A4-%EB%A9%80%ED%8B%B0%EC%8A%A4%EB%A0%88%EB%93%9C-%EB%A9%80%ED%8B%B0-%ED%94%84%EB%A1%9C%EA%B7%B8%EB%9E%98%EB%B0%8D-%EB%A9%80%ED%8B%B0%ED%94%84%EB%A1%9C%EC%84%B8%EC%8A%A4-%EB%A9%80%ED%8B%B0%EC%8A%A4%EB%A0%88%EB%93%9C%EC%97%90%EC%84%9C%EC%9D%98-%EB%8D%B0%EC%9D%B4%ED%84%B0-%ED%86%B5%EC%8B%A0</a:t>
            </a:r>
          </a:p>
        </p:txBody>
      </p:sp>
    </p:spTree>
    <p:extLst>
      <p:ext uri="{BB962C8B-B14F-4D97-AF65-F5344CB8AC3E}">
        <p14:creationId xmlns:p14="http://schemas.microsoft.com/office/powerpoint/2010/main" val="13084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661</Words>
  <Application>Microsoft Macintosh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Avenir</vt:lpstr>
      <vt:lpstr>Calibri</vt:lpstr>
      <vt:lpstr>Calibri Light</vt:lpstr>
      <vt:lpstr>Office Theme</vt:lpstr>
      <vt:lpstr>Process VS Thread</vt:lpstr>
      <vt:lpstr>용어 정의</vt:lpstr>
      <vt:lpstr>Concurrency(동시성)</vt:lpstr>
      <vt:lpstr>Parallelism (병렬성)</vt:lpstr>
      <vt:lpstr>Process 실행 과정</vt:lpstr>
      <vt:lpstr>Process가 할당된 메모리 구성</vt:lpstr>
      <vt:lpstr>Process 구조</vt:lpstr>
      <vt:lpstr>Thread가 필요한 이유</vt:lpstr>
      <vt:lpstr>멀티 프로세스 VS 멀티 스레드 장단점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VS Thread</dc:title>
  <dc:creator>vpq</dc:creator>
  <cp:lastModifiedBy>vpq</cp:lastModifiedBy>
  <cp:revision>29</cp:revision>
  <dcterms:created xsi:type="dcterms:W3CDTF">2021-12-05T13:25:31Z</dcterms:created>
  <dcterms:modified xsi:type="dcterms:W3CDTF">2021-12-05T15:58:42Z</dcterms:modified>
</cp:coreProperties>
</file>