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82" r:id="rId3"/>
    <p:sldId id="266" r:id="rId4"/>
    <p:sldId id="258" r:id="rId5"/>
    <p:sldId id="283" r:id="rId6"/>
    <p:sldId id="281" r:id="rId7"/>
    <p:sldId id="259" r:id="rId8"/>
    <p:sldId id="260" r:id="rId9"/>
    <p:sldId id="264" r:id="rId10"/>
    <p:sldId id="261" r:id="rId11"/>
    <p:sldId id="267" r:id="rId12"/>
    <p:sldId id="269" r:id="rId13"/>
    <p:sldId id="270" r:id="rId14"/>
    <p:sldId id="272" r:id="rId15"/>
    <p:sldId id="284" r:id="rId16"/>
    <p:sldId id="273" r:id="rId17"/>
    <p:sldId id="274" r:id="rId18"/>
    <p:sldId id="275" r:id="rId19"/>
    <p:sldId id="276" r:id="rId20"/>
    <p:sldId id="277" r:id="rId21"/>
    <p:sldId id="268" r:id="rId22"/>
    <p:sldId id="263" r:id="rId23"/>
    <p:sldId id="285" r:id="rId24"/>
    <p:sldId id="271" r:id="rId25"/>
    <p:sldId id="265" r:id="rId26"/>
    <p:sldId id="286" r:id="rId27"/>
    <p:sldId id="278" r:id="rId28"/>
    <p:sldId id="287" r:id="rId29"/>
    <p:sldId id="280" r:id="rId30"/>
    <p:sldId id="288" r:id="rId31"/>
    <p:sldId id="289" r:id="rId32"/>
    <p:sldId id="290" r:id="rId33"/>
    <p:sldId id="291"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6" autoAdjust="0"/>
    <p:restoredTop sz="73715" autoAdjust="0"/>
  </p:normalViewPr>
  <p:slideViewPr>
    <p:cSldViewPr snapToGrid="0">
      <p:cViewPr varScale="1">
        <p:scale>
          <a:sx n="64" d="100"/>
          <a:sy n="64" d="100"/>
        </p:scale>
        <p:origin x="76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786696-5E03-4692-941D-8DB163B89D29}" type="datetimeFigureOut">
              <a:rPr lang="zh-CN" altLang="en-US" smtClean="0"/>
              <a:t>2021/2/19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C32F38-F7FE-474C-99D7-79CC09A5BB8D}" type="slidenum">
              <a:rPr lang="zh-CN" altLang="en-US" smtClean="0"/>
              <a:t>‹#›</a:t>
            </a:fld>
            <a:endParaRPr lang="zh-CN" altLang="en-US"/>
          </a:p>
        </p:txBody>
      </p:sp>
    </p:spTree>
    <p:extLst>
      <p:ext uri="{BB962C8B-B14F-4D97-AF65-F5344CB8AC3E}">
        <p14:creationId xmlns:p14="http://schemas.microsoft.com/office/powerpoint/2010/main" val="2783100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Multiplayer_online_battle_arena"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Hello, everyone, my name is Sixiang, Qiu, a student from Information technology.</a:t>
            </a:r>
          </a:p>
          <a:p>
            <a:r>
              <a:rPr lang="en-US" altLang="zh-CN" dirty="0"/>
              <a:t>What I am doing today is to give you a presentation about the project what I am working on to get my BA degree.</a:t>
            </a:r>
          </a:p>
          <a:p>
            <a:r>
              <a:rPr lang="en-US" altLang="zh-CN" dirty="0"/>
              <a:t>The project, namely, is a web development of a virtual Dota2 Pre-game assistant using Statistical Intelligence.</a:t>
            </a:r>
          </a:p>
          <a:p>
            <a:r>
              <a:rPr lang="en-US" altLang="zh-CN" dirty="0"/>
              <a:t>which is mentioned above the slide, while at the bottom is the full version of task descriptions.</a:t>
            </a:r>
          </a:p>
          <a:p>
            <a:r>
              <a:rPr lang="en-US" altLang="zh-CN" dirty="0"/>
              <a:t>First, what we do is collecting data from DOTA2 matches</a:t>
            </a:r>
          </a:p>
          <a:p>
            <a:r>
              <a:rPr lang="en-US" altLang="zh-CN" dirty="0"/>
              <a:t>Then data is analyzed and visualized to offer users the recommendation.</a:t>
            </a:r>
          </a:p>
        </p:txBody>
      </p:sp>
      <p:sp>
        <p:nvSpPr>
          <p:cNvPr id="4" name="灯片编号占位符 3"/>
          <p:cNvSpPr>
            <a:spLocks noGrp="1"/>
          </p:cNvSpPr>
          <p:nvPr>
            <p:ph type="sldNum" sz="quarter" idx="5"/>
          </p:nvPr>
        </p:nvSpPr>
        <p:spPr/>
        <p:txBody>
          <a:bodyPr/>
          <a:lstStyle/>
          <a:p>
            <a:fld id="{42C32F38-F7FE-474C-99D7-79CC09A5BB8D}" type="slidenum">
              <a:rPr lang="zh-CN" altLang="en-US" smtClean="0"/>
              <a:t>1</a:t>
            </a:fld>
            <a:endParaRPr lang="zh-CN" altLang="en-US"/>
          </a:p>
        </p:txBody>
      </p:sp>
    </p:spTree>
    <p:extLst>
      <p:ext uri="{BB962C8B-B14F-4D97-AF65-F5344CB8AC3E}">
        <p14:creationId xmlns:p14="http://schemas.microsoft.com/office/powerpoint/2010/main" val="3081236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Illustrated from the figure, from original data, a pipeline is implemented to convert it to format which is more operatable. The operatable data format stands for features for example, the hero combination of two teams is exactly one of the features.</a:t>
            </a:r>
            <a:endParaRPr lang="zh-CN" altLang="en-US" dirty="0"/>
          </a:p>
        </p:txBody>
      </p:sp>
      <p:sp>
        <p:nvSpPr>
          <p:cNvPr id="4" name="灯片编号占位符 3"/>
          <p:cNvSpPr>
            <a:spLocks noGrp="1"/>
          </p:cNvSpPr>
          <p:nvPr>
            <p:ph type="sldNum" sz="quarter" idx="5"/>
          </p:nvPr>
        </p:nvSpPr>
        <p:spPr/>
        <p:txBody>
          <a:bodyPr/>
          <a:lstStyle/>
          <a:p>
            <a:fld id="{42C32F38-F7FE-474C-99D7-79CC09A5BB8D}" type="slidenum">
              <a:rPr lang="zh-CN" altLang="en-US" smtClean="0"/>
              <a:t>10</a:t>
            </a:fld>
            <a:endParaRPr lang="zh-CN" altLang="en-US"/>
          </a:p>
        </p:txBody>
      </p:sp>
    </p:spTree>
    <p:extLst>
      <p:ext uri="{BB962C8B-B14F-4D97-AF65-F5344CB8AC3E}">
        <p14:creationId xmlns:p14="http://schemas.microsoft.com/office/powerpoint/2010/main" val="99758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Now, we have the correct form of the data, ten heroes and the label element representing the result of the match.</a:t>
            </a:r>
          </a:p>
          <a:p>
            <a:r>
              <a:rPr lang="en-GB" altLang="zh-CN" dirty="0"/>
              <a:t>Then, we need to transfer it to its features. That includes a question that, how does the machine learning algorithms recognize all these hero ids as features?</a:t>
            </a:r>
            <a:endParaRPr lang="zh-CN" altLang="en-US" dirty="0"/>
          </a:p>
        </p:txBody>
      </p:sp>
      <p:sp>
        <p:nvSpPr>
          <p:cNvPr id="4" name="灯片编号占位符 3"/>
          <p:cNvSpPr>
            <a:spLocks noGrp="1"/>
          </p:cNvSpPr>
          <p:nvPr>
            <p:ph type="sldNum" sz="quarter" idx="5"/>
          </p:nvPr>
        </p:nvSpPr>
        <p:spPr/>
        <p:txBody>
          <a:bodyPr/>
          <a:lstStyle/>
          <a:p>
            <a:fld id="{42C32F38-F7FE-474C-99D7-79CC09A5BB8D}" type="slidenum">
              <a:rPr lang="zh-CN" altLang="en-US" smtClean="0"/>
              <a:t>11</a:t>
            </a:fld>
            <a:endParaRPr lang="zh-CN" altLang="en-US"/>
          </a:p>
        </p:txBody>
      </p:sp>
    </p:spTree>
    <p:extLst>
      <p:ext uri="{BB962C8B-B14F-4D97-AF65-F5344CB8AC3E}">
        <p14:creationId xmlns:p14="http://schemas.microsoft.com/office/powerpoint/2010/main" val="33116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From up to 50,000 data that has been collected, we integrate them into a dataset which can be described in the form of a matrix like this. Each data yields for a sample being placed vertically in the matrix with an input and an output placed horizontally.</a:t>
            </a:r>
          </a:p>
          <a:p>
            <a:endParaRPr lang="en-GB" altLang="zh-CN" dirty="0"/>
          </a:p>
          <a:p>
            <a:r>
              <a:rPr lang="en-GB" altLang="zh-CN" dirty="0"/>
              <a:t>The easier one to understand is the output which is exactly the result of the match, win or lose that is a 0 or 1 integer.</a:t>
            </a:r>
          </a:p>
          <a:p>
            <a:endParaRPr lang="en-GB" altLang="zh-CN" dirty="0"/>
          </a:p>
          <a:p>
            <a:r>
              <a:rPr lang="en-GB" altLang="zh-CN" dirty="0"/>
              <a:t>As for the input, machine learning algorithms cannot recognize heroes combination from only hero ids. So, all 119 heroes are placed horizontally twice for two teams to represent their own features. Heroes picked in the sample will result in an integer 1 in the feature matrix while 0 if not picked.</a:t>
            </a:r>
          </a:p>
          <a:p>
            <a:endParaRPr lang="en-GB" altLang="zh-CN" dirty="0"/>
          </a:p>
          <a:p>
            <a:r>
              <a:rPr lang="en-GB" altLang="zh-CN" dirty="0"/>
              <a:t>So far, the pre-processing is done. However, model trained with barely heroes combination of two teams as features result in bad performance which means more features should be implemented to the dataset. From domain knowledge of DOTA2, beside from hero combination of two teams. combination with lesser heroes also has great impact on the result of the game.</a:t>
            </a:r>
            <a:endParaRPr lang="zh-CN" altLang="en-US" dirty="0"/>
          </a:p>
        </p:txBody>
      </p:sp>
      <p:sp>
        <p:nvSpPr>
          <p:cNvPr id="4" name="灯片编号占位符 3"/>
          <p:cNvSpPr>
            <a:spLocks noGrp="1"/>
          </p:cNvSpPr>
          <p:nvPr>
            <p:ph type="sldNum" sz="quarter" idx="5"/>
          </p:nvPr>
        </p:nvSpPr>
        <p:spPr/>
        <p:txBody>
          <a:bodyPr/>
          <a:lstStyle/>
          <a:p>
            <a:fld id="{42C32F38-F7FE-474C-99D7-79CC09A5BB8D}" type="slidenum">
              <a:rPr lang="zh-CN" altLang="en-US" smtClean="0"/>
              <a:t>12</a:t>
            </a:fld>
            <a:endParaRPr lang="zh-CN" altLang="en-US"/>
          </a:p>
        </p:txBody>
      </p:sp>
    </p:spTree>
    <p:extLst>
      <p:ext uri="{BB962C8B-B14F-4D97-AF65-F5344CB8AC3E}">
        <p14:creationId xmlns:p14="http://schemas.microsoft.com/office/powerpoint/2010/main" val="2609268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Let's say earth shaker which is quite familiar with us, with queen of pain which is labelled as a ranged carrier nuker. So, both of them deals tons of damage while the earth shaker can be the support of the team and queen of pain can be the carrier. This is like a killer combo in the game. Teams with these two heroes tend to have more probability to win the game. Therefore, it is considered feasible to add hero combo as an additional feature to the dataset matrix. </a:t>
            </a:r>
            <a:endParaRPr lang="zh-CN" altLang="en-US" dirty="0"/>
          </a:p>
        </p:txBody>
      </p:sp>
      <p:sp>
        <p:nvSpPr>
          <p:cNvPr id="4" name="灯片编号占位符 3"/>
          <p:cNvSpPr>
            <a:spLocks noGrp="1"/>
          </p:cNvSpPr>
          <p:nvPr>
            <p:ph type="sldNum" sz="quarter" idx="5"/>
          </p:nvPr>
        </p:nvSpPr>
        <p:spPr/>
        <p:txBody>
          <a:bodyPr/>
          <a:lstStyle/>
          <a:p>
            <a:fld id="{42C32F38-F7FE-474C-99D7-79CC09A5BB8D}" type="slidenum">
              <a:rPr lang="zh-CN" altLang="en-US" smtClean="0"/>
              <a:t>13</a:t>
            </a:fld>
            <a:endParaRPr lang="zh-CN" altLang="en-US"/>
          </a:p>
        </p:txBody>
      </p:sp>
    </p:spTree>
    <p:extLst>
      <p:ext uri="{BB962C8B-B14F-4D97-AF65-F5344CB8AC3E}">
        <p14:creationId xmlns:p14="http://schemas.microsoft.com/office/powerpoint/2010/main" val="1512887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In this project, We believe that the more numbers of appearance of a certain hero combo, the more powerful the hero combo is. Therefore, statistical method is used to record the top-50 hero combo appears in the dataset. </a:t>
            </a:r>
            <a:endParaRPr lang="zh-CN" altLang="en-US" dirty="0"/>
          </a:p>
        </p:txBody>
      </p:sp>
      <p:sp>
        <p:nvSpPr>
          <p:cNvPr id="4" name="灯片编号占位符 3"/>
          <p:cNvSpPr>
            <a:spLocks noGrp="1"/>
          </p:cNvSpPr>
          <p:nvPr>
            <p:ph type="sldNum" sz="quarter" idx="5"/>
          </p:nvPr>
        </p:nvSpPr>
        <p:spPr/>
        <p:txBody>
          <a:bodyPr/>
          <a:lstStyle/>
          <a:p>
            <a:fld id="{42C32F38-F7FE-474C-99D7-79CC09A5BB8D}" type="slidenum">
              <a:rPr lang="zh-CN" altLang="en-US" smtClean="0"/>
              <a:t>14</a:t>
            </a:fld>
            <a:endParaRPr lang="zh-CN" altLang="en-US"/>
          </a:p>
        </p:txBody>
      </p:sp>
    </p:spTree>
    <p:extLst>
      <p:ext uri="{BB962C8B-B14F-4D97-AF65-F5344CB8AC3E}">
        <p14:creationId xmlns:p14="http://schemas.microsoft.com/office/powerpoint/2010/main" val="1236408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From the table, earth shaker with queen of pain appears 447 times indicating that it is exactly a quite powerful hero combo in player's opinion. So, now the dataset matrix is expanded with the new feature hero combo.</a:t>
            </a:r>
            <a:endParaRPr lang="zh-CN" altLang="en-US" dirty="0"/>
          </a:p>
        </p:txBody>
      </p:sp>
      <p:sp>
        <p:nvSpPr>
          <p:cNvPr id="4" name="灯片编号占位符 3"/>
          <p:cNvSpPr>
            <a:spLocks noGrp="1"/>
          </p:cNvSpPr>
          <p:nvPr>
            <p:ph type="sldNum" sz="quarter" idx="5"/>
          </p:nvPr>
        </p:nvSpPr>
        <p:spPr/>
        <p:txBody>
          <a:bodyPr/>
          <a:lstStyle/>
          <a:p>
            <a:fld id="{42C32F38-F7FE-474C-99D7-79CC09A5BB8D}" type="slidenum">
              <a:rPr lang="zh-CN" altLang="en-US" smtClean="0"/>
              <a:t>15</a:t>
            </a:fld>
            <a:endParaRPr lang="zh-CN" altLang="en-US"/>
          </a:p>
        </p:txBody>
      </p:sp>
    </p:spTree>
    <p:extLst>
      <p:ext uri="{BB962C8B-B14F-4D97-AF65-F5344CB8AC3E}">
        <p14:creationId xmlns:p14="http://schemas.microsoft.com/office/powerpoint/2010/main" val="474197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The feature expands from 238 to 338 dimensions. </a:t>
            </a:r>
          </a:p>
          <a:p>
            <a:r>
              <a:rPr lang="en-GB" altLang="zh-CN" dirty="0"/>
              <a:t>However, Statistical method is considered an unsupervised method which learns the pattern beneath the dataset only from the degree of input regardless of the output which is the result of the match.</a:t>
            </a:r>
          </a:p>
          <a:p>
            <a:r>
              <a:rPr lang="en-GB" altLang="zh-CN" dirty="0"/>
              <a:t>It only helps us to learn about the features. In the circumstance that we need to know the relationship between features and the match result in order to provide prediction and recommendation.</a:t>
            </a:r>
          </a:p>
          <a:p>
            <a:r>
              <a:rPr lang="en-GB" altLang="zh-CN" dirty="0"/>
              <a:t>We need to apply supervised learning methods to train the model</a:t>
            </a:r>
          </a:p>
        </p:txBody>
      </p:sp>
      <p:sp>
        <p:nvSpPr>
          <p:cNvPr id="4" name="灯片编号占位符 3"/>
          <p:cNvSpPr>
            <a:spLocks noGrp="1"/>
          </p:cNvSpPr>
          <p:nvPr>
            <p:ph type="sldNum" sz="quarter" idx="5"/>
          </p:nvPr>
        </p:nvSpPr>
        <p:spPr/>
        <p:txBody>
          <a:bodyPr/>
          <a:lstStyle/>
          <a:p>
            <a:fld id="{42C32F38-F7FE-474C-99D7-79CC09A5BB8D}" type="slidenum">
              <a:rPr lang="zh-CN" altLang="en-US" smtClean="0"/>
              <a:t>16</a:t>
            </a:fld>
            <a:endParaRPr lang="zh-CN" altLang="en-US"/>
          </a:p>
        </p:txBody>
      </p:sp>
    </p:spTree>
    <p:extLst>
      <p:ext uri="{BB962C8B-B14F-4D97-AF65-F5344CB8AC3E}">
        <p14:creationId xmlns:p14="http://schemas.microsoft.com/office/powerpoint/2010/main" val="1699274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Before training, the dataset is also split into three parts with three unique usages. That is the training dataset, the </a:t>
            </a:r>
            <a:r>
              <a:rPr lang="en-GB" altLang="zh-CN" dirty="0" err="1"/>
              <a:t>valiadtion</a:t>
            </a:r>
            <a:r>
              <a:rPr lang="en-GB" altLang="zh-CN" dirty="0"/>
              <a:t> dataset and the test dataset.</a:t>
            </a:r>
            <a:endParaRPr lang="zh-CN" altLang="en-US" dirty="0"/>
          </a:p>
        </p:txBody>
      </p:sp>
      <p:sp>
        <p:nvSpPr>
          <p:cNvPr id="4" name="灯片编号占位符 3"/>
          <p:cNvSpPr>
            <a:spLocks noGrp="1"/>
          </p:cNvSpPr>
          <p:nvPr>
            <p:ph type="sldNum" sz="quarter" idx="5"/>
          </p:nvPr>
        </p:nvSpPr>
        <p:spPr/>
        <p:txBody>
          <a:bodyPr/>
          <a:lstStyle/>
          <a:p>
            <a:fld id="{42C32F38-F7FE-474C-99D7-79CC09A5BB8D}" type="slidenum">
              <a:rPr lang="zh-CN" altLang="en-US" smtClean="0"/>
              <a:t>17</a:t>
            </a:fld>
            <a:endParaRPr lang="zh-CN" altLang="en-US"/>
          </a:p>
        </p:txBody>
      </p:sp>
    </p:spTree>
    <p:extLst>
      <p:ext uri="{BB962C8B-B14F-4D97-AF65-F5344CB8AC3E}">
        <p14:creationId xmlns:p14="http://schemas.microsoft.com/office/powerpoint/2010/main" val="3209116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When machine learning algorithms are first implemented, they are applied on the training dataset to learn the pattern from features to the result of the match.</a:t>
            </a:r>
            <a:endParaRPr lang="zh-CN" altLang="en-US" dirty="0"/>
          </a:p>
        </p:txBody>
      </p:sp>
      <p:sp>
        <p:nvSpPr>
          <p:cNvPr id="4" name="灯片编号占位符 3"/>
          <p:cNvSpPr>
            <a:spLocks noGrp="1"/>
          </p:cNvSpPr>
          <p:nvPr>
            <p:ph type="sldNum" sz="quarter" idx="5"/>
          </p:nvPr>
        </p:nvSpPr>
        <p:spPr/>
        <p:txBody>
          <a:bodyPr/>
          <a:lstStyle/>
          <a:p>
            <a:fld id="{42C32F38-F7FE-474C-99D7-79CC09A5BB8D}" type="slidenum">
              <a:rPr lang="zh-CN" altLang="en-US" smtClean="0"/>
              <a:t>18</a:t>
            </a:fld>
            <a:endParaRPr lang="zh-CN" altLang="en-US"/>
          </a:p>
        </p:txBody>
      </p:sp>
    </p:spTree>
    <p:extLst>
      <p:ext uri="{BB962C8B-B14F-4D97-AF65-F5344CB8AC3E}">
        <p14:creationId xmlns:p14="http://schemas.microsoft.com/office/powerpoint/2010/main" val="4522308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In order to stimulate all the potential of an algorithm, it is applied on the validation dataset which fine-tunes the performance of the model.</a:t>
            </a:r>
            <a:endParaRPr lang="zh-CN" altLang="en-US" dirty="0"/>
          </a:p>
        </p:txBody>
      </p:sp>
      <p:sp>
        <p:nvSpPr>
          <p:cNvPr id="4" name="灯片编号占位符 3"/>
          <p:cNvSpPr>
            <a:spLocks noGrp="1"/>
          </p:cNvSpPr>
          <p:nvPr>
            <p:ph type="sldNum" sz="quarter" idx="5"/>
          </p:nvPr>
        </p:nvSpPr>
        <p:spPr/>
        <p:txBody>
          <a:bodyPr/>
          <a:lstStyle/>
          <a:p>
            <a:fld id="{42C32F38-F7FE-474C-99D7-79CC09A5BB8D}" type="slidenum">
              <a:rPr lang="zh-CN" altLang="en-US" smtClean="0"/>
              <a:t>19</a:t>
            </a:fld>
            <a:endParaRPr lang="zh-CN" altLang="en-US"/>
          </a:p>
        </p:txBody>
      </p:sp>
    </p:spTree>
    <p:extLst>
      <p:ext uri="{BB962C8B-B14F-4D97-AF65-F5344CB8AC3E}">
        <p14:creationId xmlns:p14="http://schemas.microsoft.com/office/powerpoint/2010/main" val="1239685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Well, from my perspective, the whole project is concerned with the field of machine learning instead of statistical intelligence.</a:t>
            </a:r>
          </a:p>
          <a:p>
            <a:r>
              <a:rPr lang="en-US" altLang="zh-CN" dirty="0"/>
              <a:t>We use the term for descriptiveness.</a:t>
            </a:r>
          </a:p>
          <a:p>
            <a:r>
              <a:rPr lang="en-US" altLang="zh-CN" dirty="0"/>
              <a:t>So, now let’s talk about the project in detail with machine learning technology.</a:t>
            </a:r>
          </a:p>
          <a:p>
            <a:r>
              <a:rPr lang="en-US" altLang="zh-CN" dirty="0"/>
              <a:t>The collection of original data remains the same while after that, we investigate the features beneath the data.</a:t>
            </a:r>
          </a:p>
          <a:p>
            <a:r>
              <a:rPr lang="en-US" altLang="zh-CN" dirty="0"/>
              <a:t>Then we put those features into machine learning algorithms.</a:t>
            </a:r>
          </a:p>
          <a:p>
            <a:r>
              <a:rPr lang="en-US" altLang="zh-CN" dirty="0"/>
              <a:t>We train the model, and we visualize it on a website.</a:t>
            </a:r>
          </a:p>
          <a:p>
            <a:r>
              <a:rPr lang="en-US" altLang="zh-CN" dirty="0"/>
              <a:t>The model would tell everything for us.</a:t>
            </a:r>
          </a:p>
          <a:p>
            <a:r>
              <a:rPr lang="en-US" altLang="zh-CN" dirty="0"/>
              <a:t>Before heading to the next slide, one more question. What is DOTA2? Why does it have to be DOTA2?</a:t>
            </a:r>
          </a:p>
          <a:p>
            <a:r>
              <a:rPr lang="en-US" altLang="zh-CN" dirty="0"/>
              <a:t>Well, there’s actually two questions. </a:t>
            </a:r>
          </a:p>
          <a:p>
            <a:r>
              <a:rPr lang="en-US" altLang="zh-CN" dirty="0"/>
              <a:t>From Wikipedia, </a:t>
            </a:r>
            <a:r>
              <a:rPr lang="en-GB" altLang="zh-CN" sz="1200" kern="1200" dirty="0">
                <a:solidFill>
                  <a:schemeClr val="tx1"/>
                </a:solidFill>
                <a:latin typeface="+mn-lt"/>
                <a:ea typeface="+mn-ea"/>
                <a:cs typeface="+mn-cs"/>
              </a:rPr>
              <a:t>Dota 2 is a</a:t>
            </a:r>
            <a:r>
              <a:rPr lang="en-GB" altLang="zh-CN" sz="1200" u="none" kern="1200" dirty="0">
                <a:solidFill>
                  <a:schemeClr val="tx1"/>
                </a:solidFill>
                <a:latin typeface="+mn-lt"/>
                <a:ea typeface="+mn-ea"/>
                <a:cs typeface="+mn-cs"/>
              </a:rPr>
              <a:t> </a:t>
            </a:r>
            <a:r>
              <a:rPr lang="en-GB" altLang="zh-CN" sz="1200" u="none" kern="1200" dirty="0">
                <a:solidFill>
                  <a:schemeClr val="tx1"/>
                </a:solidFill>
                <a:latin typeface="+mn-lt"/>
                <a:ea typeface="+mn-ea"/>
                <a:cs typeface="+mn-cs"/>
                <a:hlinkClick r:id="rId3" tooltip="Multiplayer online battle arena">
                  <a:extLst>
                    <a:ext uri="{A12FA001-AC4F-418D-AE19-62706E023703}">
                      <ahyp:hlinkClr xmlns:ahyp="http://schemas.microsoft.com/office/drawing/2018/hyperlinkcolor" val="tx"/>
                    </a:ext>
                  </a:extLst>
                </a:hlinkClick>
              </a:rPr>
              <a:t>multiplayer online battle arena</a:t>
            </a:r>
            <a:r>
              <a:rPr lang="en-GB" altLang="zh-CN" sz="1200" u="none" kern="1200" dirty="0">
                <a:solidFill>
                  <a:schemeClr val="tx1"/>
                </a:solidFill>
                <a:latin typeface="+mn-lt"/>
                <a:ea typeface="+mn-ea"/>
                <a:cs typeface="+mn-cs"/>
              </a:rPr>
              <a:t> </a:t>
            </a:r>
            <a:r>
              <a:rPr lang="en-GB" altLang="zh-CN" sz="1200" kern="1200" dirty="0">
                <a:solidFill>
                  <a:schemeClr val="tx1"/>
                </a:solidFill>
                <a:latin typeface="+mn-lt"/>
                <a:ea typeface="+mn-ea"/>
                <a:cs typeface="+mn-cs"/>
              </a:rPr>
              <a:t>(MOBA) video game which does not explain anything.</a:t>
            </a:r>
          </a:p>
          <a:p>
            <a:r>
              <a:rPr lang="en-GB" altLang="zh-CN" sz="1200" kern="1200" dirty="0">
                <a:solidFill>
                  <a:schemeClr val="tx1"/>
                </a:solidFill>
                <a:latin typeface="+mn-lt"/>
                <a:ea typeface="+mn-ea"/>
                <a:cs typeface="+mn-cs"/>
              </a:rPr>
              <a:t>I will do the job for it.</a:t>
            </a:r>
          </a:p>
          <a:p>
            <a:endParaRPr lang="en-GB" altLang="zh-CN" sz="1200" kern="1200" dirty="0">
              <a:solidFill>
                <a:schemeClr val="tx1"/>
              </a:solidFill>
              <a:latin typeface="+mn-lt"/>
              <a:ea typeface="+mn-ea"/>
              <a:cs typeface="+mn-cs"/>
            </a:endParaRPr>
          </a:p>
          <a:p>
            <a:r>
              <a:rPr lang="en-GB" altLang="zh-CN" sz="1200" kern="1200" dirty="0">
                <a:solidFill>
                  <a:schemeClr val="tx1"/>
                </a:solidFill>
                <a:latin typeface="+mn-lt"/>
                <a:ea typeface="+mn-ea"/>
                <a:cs typeface="+mn-cs"/>
              </a:rPr>
              <a:t>Ok, back to the slide of machine learning methodology. </a:t>
            </a:r>
            <a:r>
              <a:rPr lang="en-US" altLang="zh-CN" sz="1200" kern="1200" dirty="0">
                <a:solidFill>
                  <a:schemeClr val="tx1"/>
                </a:solidFill>
                <a:latin typeface="+mn-lt"/>
                <a:ea typeface="+mn-ea"/>
                <a:cs typeface="+mn-cs"/>
              </a:rPr>
              <a:t>Minutes ago, we get a insight into the website, now let’s dig into the process how we get to this place. First of all, it is the data collection module.</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42C32F38-F7FE-474C-99D7-79CC09A5BB8D}" type="slidenum">
              <a:rPr lang="zh-CN" altLang="en-US" smtClean="0"/>
              <a:t>2</a:t>
            </a:fld>
            <a:endParaRPr lang="zh-CN" altLang="en-US"/>
          </a:p>
        </p:txBody>
      </p:sp>
    </p:spTree>
    <p:extLst>
      <p:ext uri="{BB962C8B-B14F-4D97-AF65-F5344CB8AC3E}">
        <p14:creationId xmlns:p14="http://schemas.microsoft.com/office/powerpoint/2010/main" val="13844554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In the end, the test dataset serves for simulating real-world environment for the model trained. Samples in test dataset have never been seen for the model, thus the prediction result of the model on test dataset would be valuable from degree of evaluation.</a:t>
            </a:r>
            <a:endParaRPr lang="zh-CN" altLang="en-US" dirty="0"/>
          </a:p>
        </p:txBody>
      </p:sp>
      <p:sp>
        <p:nvSpPr>
          <p:cNvPr id="4" name="灯片编号占位符 3"/>
          <p:cNvSpPr>
            <a:spLocks noGrp="1"/>
          </p:cNvSpPr>
          <p:nvPr>
            <p:ph type="sldNum" sz="quarter" idx="5"/>
          </p:nvPr>
        </p:nvSpPr>
        <p:spPr/>
        <p:txBody>
          <a:bodyPr/>
          <a:lstStyle/>
          <a:p>
            <a:fld id="{42C32F38-F7FE-474C-99D7-79CC09A5BB8D}" type="slidenum">
              <a:rPr lang="zh-CN" altLang="en-US" smtClean="0"/>
              <a:t>20</a:t>
            </a:fld>
            <a:endParaRPr lang="zh-CN" altLang="en-US"/>
          </a:p>
        </p:txBody>
      </p:sp>
    </p:spTree>
    <p:extLst>
      <p:ext uri="{BB962C8B-B14F-4D97-AF65-F5344CB8AC3E}">
        <p14:creationId xmlns:p14="http://schemas.microsoft.com/office/powerpoint/2010/main" val="31446465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In this project, instead of implementing algorithms manually, Scikit-learn is introduced which is a rather powerful Python library containing dozens of pre-defined unsupervised and supervised algorithms in it. Also, using Scikit helps for others to practice or commit to the project. Among dozens of algorithms, three supervised ones are selected to train the model respectively. </a:t>
            </a:r>
            <a:endParaRPr lang="zh-CN" altLang="en-US" dirty="0"/>
          </a:p>
        </p:txBody>
      </p:sp>
      <p:sp>
        <p:nvSpPr>
          <p:cNvPr id="4" name="灯片编号占位符 3"/>
          <p:cNvSpPr>
            <a:spLocks noGrp="1"/>
          </p:cNvSpPr>
          <p:nvPr>
            <p:ph type="sldNum" sz="quarter" idx="5"/>
          </p:nvPr>
        </p:nvSpPr>
        <p:spPr/>
        <p:txBody>
          <a:bodyPr/>
          <a:lstStyle/>
          <a:p>
            <a:fld id="{42C32F38-F7FE-474C-99D7-79CC09A5BB8D}" type="slidenum">
              <a:rPr lang="zh-CN" altLang="en-US" smtClean="0"/>
              <a:t>21</a:t>
            </a:fld>
            <a:endParaRPr lang="zh-CN" altLang="en-US"/>
          </a:p>
        </p:txBody>
      </p:sp>
    </p:spTree>
    <p:extLst>
      <p:ext uri="{BB962C8B-B14F-4D97-AF65-F5344CB8AC3E}">
        <p14:creationId xmlns:p14="http://schemas.microsoft.com/office/powerpoint/2010/main" val="29948838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The first one is LR, it is an algorithm that works well on linearly separable dataset. The result of model trained with LR is evaluated with ROC and AUC which is quite common as for an evaluation tool. </a:t>
            </a:r>
            <a:endParaRPr lang="zh-CN" altLang="en-US" dirty="0"/>
          </a:p>
        </p:txBody>
      </p:sp>
      <p:sp>
        <p:nvSpPr>
          <p:cNvPr id="4" name="灯片编号占位符 3"/>
          <p:cNvSpPr>
            <a:spLocks noGrp="1"/>
          </p:cNvSpPr>
          <p:nvPr>
            <p:ph type="sldNum" sz="quarter" idx="5"/>
          </p:nvPr>
        </p:nvSpPr>
        <p:spPr/>
        <p:txBody>
          <a:bodyPr/>
          <a:lstStyle/>
          <a:p>
            <a:fld id="{42C32F38-F7FE-474C-99D7-79CC09A5BB8D}" type="slidenum">
              <a:rPr lang="zh-CN" altLang="en-US" smtClean="0"/>
              <a:t>22</a:t>
            </a:fld>
            <a:endParaRPr lang="zh-CN" altLang="en-US"/>
          </a:p>
        </p:txBody>
      </p:sp>
    </p:spTree>
    <p:extLst>
      <p:ext uri="{BB962C8B-B14F-4D97-AF65-F5344CB8AC3E}">
        <p14:creationId xmlns:p14="http://schemas.microsoft.com/office/powerpoint/2010/main" val="19226778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Let’s first introduce the concept of ROC curve. Take the one from LR model for example.</a:t>
            </a:r>
          </a:p>
          <a:p>
            <a:r>
              <a:rPr lang="en-GB" altLang="zh-CN" dirty="0"/>
              <a:t>From the figure, the orange curve is ROC while the blue curve connects the diagonal points. </a:t>
            </a:r>
          </a:p>
          <a:p>
            <a:r>
              <a:rPr lang="en-GB" altLang="zh-CN" dirty="0"/>
              <a:t>The AUC stands for the area under the curve that is the area like I am plotting right now. </a:t>
            </a:r>
          </a:p>
          <a:p>
            <a:r>
              <a:rPr lang="en-GB" altLang="zh-CN" dirty="0"/>
              <a:t>The larger the value it is the better the performance of model is. </a:t>
            </a:r>
          </a:p>
          <a:p>
            <a:r>
              <a:rPr lang="en-GB" altLang="zh-CN" dirty="0"/>
              <a:t>It could be at highest at value of 1 if the curve just wrap the whole diagram which means the accuracy of the model is 100% correct. </a:t>
            </a:r>
          </a:p>
          <a:p>
            <a:r>
              <a:rPr lang="en-GB" altLang="zh-CN" dirty="0"/>
              <a:t>As for the AUC of the diagonal curve, which is 0.5, it stands for a randomly prediction accuracy, 50%.</a:t>
            </a:r>
          </a:p>
          <a:p>
            <a:r>
              <a:rPr lang="en-GB" altLang="zh-CN" dirty="0"/>
              <a:t>When the value of it is lower than 0.5, the model trained is considered a useless one since I could speak nonsense that which team would win and the accuracy should be 0.5.</a:t>
            </a:r>
            <a:endParaRPr lang="zh-CN" altLang="en-US" dirty="0"/>
          </a:p>
        </p:txBody>
      </p:sp>
      <p:sp>
        <p:nvSpPr>
          <p:cNvPr id="4" name="灯片编号占位符 3"/>
          <p:cNvSpPr>
            <a:spLocks noGrp="1"/>
          </p:cNvSpPr>
          <p:nvPr>
            <p:ph type="sldNum" sz="quarter" idx="5"/>
          </p:nvPr>
        </p:nvSpPr>
        <p:spPr/>
        <p:txBody>
          <a:bodyPr/>
          <a:lstStyle/>
          <a:p>
            <a:fld id="{42C32F38-F7FE-474C-99D7-79CC09A5BB8D}" type="slidenum">
              <a:rPr lang="zh-CN" altLang="en-US" smtClean="0"/>
              <a:t>23</a:t>
            </a:fld>
            <a:endParaRPr lang="zh-CN" altLang="en-US"/>
          </a:p>
        </p:txBody>
      </p:sp>
    </p:spTree>
    <p:extLst>
      <p:ext uri="{BB962C8B-B14F-4D97-AF65-F5344CB8AC3E}">
        <p14:creationId xmlns:p14="http://schemas.microsoft.com/office/powerpoint/2010/main" val="6168485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Besides LR, decision tree is also applied since it works well on nonlinear separable dataset, the ROC/AUC are also shown below. </a:t>
            </a:r>
            <a:endParaRPr lang="zh-CN" altLang="en-US" dirty="0"/>
          </a:p>
        </p:txBody>
      </p:sp>
      <p:sp>
        <p:nvSpPr>
          <p:cNvPr id="4" name="灯片编号占位符 3"/>
          <p:cNvSpPr>
            <a:spLocks noGrp="1"/>
          </p:cNvSpPr>
          <p:nvPr>
            <p:ph type="sldNum" sz="quarter" idx="5"/>
          </p:nvPr>
        </p:nvSpPr>
        <p:spPr/>
        <p:txBody>
          <a:bodyPr/>
          <a:lstStyle/>
          <a:p>
            <a:fld id="{42C32F38-F7FE-474C-99D7-79CC09A5BB8D}" type="slidenum">
              <a:rPr lang="zh-CN" altLang="en-US" smtClean="0"/>
              <a:t>24</a:t>
            </a:fld>
            <a:endParaRPr lang="zh-CN" altLang="en-US"/>
          </a:p>
        </p:txBody>
      </p:sp>
    </p:spTree>
    <p:extLst>
      <p:ext uri="{BB962C8B-B14F-4D97-AF65-F5344CB8AC3E}">
        <p14:creationId xmlns:p14="http://schemas.microsoft.com/office/powerpoint/2010/main" val="6286695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Finally the SVM which could learn the underlying patter of the dataset when there is no much clue about the features.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dirty="0"/>
              <a:t>For all these three algorithms, apparently, they generalize well on the training dataset after validation. However, their performance are worsen when applied on the test dataset. That is the issue mainly caused by overfitting which occurs commonly in machine learning algorithms. To fix it, we fuse the model together. </a:t>
            </a:r>
            <a:endParaRPr lang="zh-CN" altLang="en-US" dirty="0"/>
          </a:p>
        </p:txBody>
      </p:sp>
      <p:sp>
        <p:nvSpPr>
          <p:cNvPr id="4" name="灯片编号占位符 3"/>
          <p:cNvSpPr>
            <a:spLocks noGrp="1"/>
          </p:cNvSpPr>
          <p:nvPr>
            <p:ph type="sldNum" sz="quarter" idx="5"/>
          </p:nvPr>
        </p:nvSpPr>
        <p:spPr/>
        <p:txBody>
          <a:bodyPr/>
          <a:lstStyle/>
          <a:p>
            <a:fld id="{42C32F38-F7FE-474C-99D7-79CC09A5BB8D}" type="slidenum">
              <a:rPr lang="zh-CN" altLang="en-US" smtClean="0"/>
              <a:t>25</a:t>
            </a:fld>
            <a:endParaRPr lang="zh-CN" altLang="en-US"/>
          </a:p>
        </p:txBody>
      </p:sp>
    </p:spTree>
    <p:extLst>
      <p:ext uri="{BB962C8B-B14F-4D97-AF65-F5344CB8AC3E}">
        <p14:creationId xmlns:p14="http://schemas.microsoft.com/office/powerpoint/2010/main" val="10381757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From the figure. Let’s say, red point stands for victory of radiant while blue point stands for the failure.</a:t>
            </a:r>
          </a:p>
          <a:p>
            <a:r>
              <a:rPr lang="en-US" altLang="zh-CN" dirty="0"/>
              <a:t>To predict it correctly, the model fit to the points which yields the green boundary in the figure.</a:t>
            </a:r>
          </a:p>
          <a:p>
            <a:r>
              <a:rPr lang="en-US" altLang="zh-CN" dirty="0"/>
              <a:t>However, </a:t>
            </a:r>
            <a:r>
              <a:rPr lang="en-US" altLang="zh-CN" sz="1800" dirty="0">
                <a:effectLst/>
                <a:latin typeface="Times New Roman" panose="02020603050405020304" pitchFamily="18" charset="0"/>
                <a:ea typeface="DengXian" panose="02010600030101010101" pitchFamily="2" charset="-122"/>
              </a:rPr>
              <a:t>the black decision boundary has actually better results.</a:t>
            </a:r>
          </a:p>
          <a:p>
            <a:r>
              <a:rPr lang="en-US" altLang="zh-CN" sz="1800" dirty="0">
                <a:effectLst/>
                <a:latin typeface="Times New Roman" panose="02020603050405020304" pitchFamily="18" charset="0"/>
                <a:ea typeface="DengXian" panose="02010600030101010101" pitchFamily="2" charset="-122"/>
              </a:rPr>
              <a:t>That is because in the real-world, which is the test dataset, there’s not that much data to simulate the green boundary.</a:t>
            </a:r>
          </a:p>
          <a:p>
            <a:r>
              <a:rPr lang="en-US" altLang="zh-CN" sz="1800" dirty="0">
                <a:effectLst/>
                <a:latin typeface="Times New Roman" panose="02020603050405020304" pitchFamily="18" charset="0"/>
                <a:ea typeface="DengXian" panose="02010600030101010101" pitchFamily="2" charset="-122"/>
              </a:rPr>
              <a:t>It is too sophisticated while the black one would have better generalization capability which results in good performance on test dataset.</a:t>
            </a:r>
          </a:p>
          <a:p>
            <a:r>
              <a:rPr lang="en-US" altLang="zh-CN" dirty="0"/>
              <a:t>By model fusion, multiple models are fit and averaged. As a result, the green boundary moves closer to the black one.</a:t>
            </a:r>
            <a:endParaRPr lang="zh-CN" altLang="en-US" dirty="0"/>
          </a:p>
        </p:txBody>
      </p:sp>
      <p:sp>
        <p:nvSpPr>
          <p:cNvPr id="4" name="灯片编号占位符 3"/>
          <p:cNvSpPr>
            <a:spLocks noGrp="1"/>
          </p:cNvSpPr>
          <p:nvPr>
            <p:ph type="sldNum" sz="quarter" idx="5"/>
          </p:nvPr>
        </p:nvSpPr>
        <p:spPr/>
        <p:txBody>
          <a:bodyPr/>
          <a:lstStyle/>
          <a:p>
            <a:fld id="{42C32F38-F7FE-474C-99D7-79CC09A5BB8D}" type="slidenum">
              <a:rPr lang="zh-CN" altLang="en-US" smtClean="0"/>
              <a:t>26</a:t>
            </a:fld>
            <a:endParaRPr lang="zh-CN" altLang="en-US"/>
          </a:p>
        </p:txBody>
      </p:sp>
    </p:spTree>
    <p:extLst>
      <p:ext uri="{BB962C8B-B14F-4D97-AF65-F5344CB8AC3E}">
        <p14:creationId xmlns:p14="http://schemas.microsoft.com/office/powerpoint/2010/main" val="15752452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dirty="0"/>
              <a:t>One of the model fusion strategies is </a:t>
            </a:r>
            <a:r>
              <a:rPr lang="en-US" altLang="zh-CN" sz="1800" dirty="0">
                <a:effectLst/>
                <a:latin typeface="Times New Roman" panose="02020603050405020304" pitchFamily="18" charset="0"/>
                <a:ea typeface="DengXian" panose="02010600030101010101" pitchFamily="2" charset="-122"/>
              </a:rPr>
              <a:t>weighted average of different models.</a:t>
            </a:r>
            <a:endParaRPr lang="en-GB"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dirty="0"/>
              <a:t>By distributing weights before each of the sub-model, it generates a fused model yielding for higher performance. </a:t>
            </a:r>
          </a:p>
          <a:p>
            <a:endParaRPr lang="zh-CN" altLang="en-US" dirty="0"/>
          </a:p>
        </p:txBody>
      </p:sp>
      <p:sp>
        <p:nvSpPr>
          <p:cNvPr id="4" name="灯片编号占位符 3"/>
          <p:cNvSpPr>
            <a:spLocks noGrp="1"/>
          </p:cNvSpPr>
          <p:nvPr>
            <p:ph type="sldNum" sz="quarter" idx="5"/>
          </p:nvPr>
        </p:nvSpPr>
        <p:spPr/>
        <p:txBody>
          <a:bodyPr/>
          <a:lstStyle/>
          <a:p>
            <a:fld id="{42C32F38-F7FE-474C-99D7-79CC09A5BB8D}" type="slidenum">
              <a:rPr lang="zh-CN" altLang="en-US" smtClean="0"/>
              <a:t>27</a:t>
            </a:fld>
            <a:endParaRPr lang="zh-CN" altLang="en-US"/>
          </a:p>
        </p:txBody>
      </p:sp>
    </p:spTree>
    <p:extLst>
      <p:ext uri="{BB962C8B-B14F-4D97-AF65-F5344CB8AC3E}">
        <p14:creationId xmlns:p14="http://schemas.microsoft.com/office/powerpoint/2010/main" val="22322169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dirty="0"/>
              <a:t>The weight distribution rule is determined by traversal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dirty="0"/>
              <a:t>We tried exhaustively on each situation of weight distribution, and got the optimal.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dirty="0"/>
              <a:t>This is a demo of the implementation.</a:t>
            </a:r>
          </a:p>
          <a:p>
            <a:endParaRPr lang="zh-CN" altLang="en-US" dirty="0"/>
          </a:p>
        </p:txBody>
      </p:sp>
      <p:sp>
        <p:nvSpPr>
          <p:cNvPr id="4" name="灯片编号占位符 3"/>
          <p:cNvSpPr>
            <a:spLocks noGrp="1"/>
          </p:cNvSpPr>
          <p:nvPr>
            <p:ph type="sldNum" sz="quarter" idx="5"/>
          </p:nvPr>
        </p:nvSpPr>
        <p:spPr/>
        <p:txBody>
          <a:bodyPr/>
          <a:lstStyle/>
          <a:p>
            <a:fld id="{42C32F38-F7FE-474C-99D7-79CC09A5BB8D}" type="slidenum">
              <a:rPr lang="zh-CN" altLang="en-US" smtClean="0"/>
              <a:t>28</a:t>
            </a:fld>
            <a:endParaRPr lang="zh-CN" altLang="en-US"/>
          </a:p>
        </p:txBody>
      </p:sp>
    </p:spTree>
    <p:extLst>
      <p:ext uri="{BB962C8B-B14F-4D97-AF65-F5344CB8AC3E}">
        <p14:creationId xmlns:p14="http://schemas.microsoft.com/office/powerpoint/2010/main" val="5432140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For the fused model, its performance is quite stable. It generalizes well on both training dataset and test dataset. The value of AUC stays among 0.63 to 0.62 which is fairly promising as for predictive accuracy of a game match.</a:t>
            </a:r>
          </a:p>
          <a:p>
            <a:endParaRPr lang="en-GB" altLang="zh-CN" dirty="0"/>
          </a:p>
          <a:p>
            <a:r>
              <a:rPr lang="en-GB" altLang="zh-CN" dirty="0"/>
              <a:t>Then, the last thing to do is to put the fused model into use in terms of a website. Here we introduce the prediction class which is easier for understand.</a:t>
            </a:r>
            <a:endParaRPr lang="zh-CN" altLang="en-US" dirty="0"/>
          </a:p>
        </p:txBody>
      </p:sp>
      <p:sp>
        <p:nvSpPr>
          <p:cNvPr id="4" name="灯片编号占位符 3"/>
          <p:cNvSpPr>
            <a:spLocks noGrp="1"/>
          </p:cNvSpPr>
          <p:nvPr>
            <p:ph type="sldNum" sz="quarter" idx="5"/>
          </p:nvPr>
        </p:nvSpPr>
        <p:spPr/>
        <p:txBody>
          <a:bodyPr/>
          <a:lstStyle/>
          <a:p>
            <a:fld id="{42C32F38-F7FE-474C-99D7-79CC09A5BB8D}" type="slidenum">
              <a:rPr lang="zh-CN" altLang="en-US" smtClean="0"/>
              <a:t>29</a:t>
            </a:fld>
            <a:endParaRPr lang="zh-CN" altLang="en-US"/>
          </a:p>
        </p:txBody>
      </p:sp>
    </p:spTree>
    <p:extLst>
      <p:ext uri="{BB962C8B-B14F-4D97-AF65-F5344CB8AC3E}">
        <p14:creationId xmlns:p14="http://schemas.microsoft.com/office/powerpoint/2010/main" val="1367367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Yes, DOTA2 is a typical MOBA game with general players around the world.</a:t>
            </a:r>
          </a:p>
          <a:p>
            <a:r>
              <a:rPr lang="en-US" altLang="zh-CN" dirty="0"/>
              <a:t>In a DOTA2 game match. We always begin with picking hero to fight against another teams. Two teams both consists of 5 players with 5 heroes.</a:t>
            </a:r>
          </a:p>
          <a:p>
            <a:r>
              <a:rPr lang="en-US" altLang="zh-CN" dirty="0"/>
              <a:t>See, two teams and ten players.</a:t>
            </a:r>
          </a:p>
          <a:p>
            <a:r>
              <a:rPr lang="en-US" altLang="zh-CN" dirty="0"/>
              <a:t>And this is exactly one of the hero picked by player, namely earth shaker.</a:t>
            </a:r>
          </a:p>
          <a:p>
            <a:r>
              <a:rPr lang="en-US" altLang="zh-CN" dirty="0"/>
              <a:t>Who is it?</a:t>
            </a:r>
          </a:p>
          <a:p>
            <a:endParaRPr lang="en-US" altLang="zh-CN" dirty="0"/>
          </a:p>
          <a:p>
            <a:r>
              <a:rPr lang="en-US" altLang="zh-CN" dirty="0"/>
              <a:t>Every pick of the hero should follow a strategy in order to win the game. </a:t>
            </a:r>
          </a:p>
          <a:p>
            <a:r>
              <a:rPr lang="en-US" altLang="zh-CN" dirty="0"/>
              <a:t>Same to a soccer match, in which we need forward, we need backward and we need a goalkeeper.</a:t>
            </a:r>
          </a:p>
          <a:p>
            <a:r>
              <a:rPr lang="en-US" altLang="zh-CN" dirty="0"/>
              <a:t>In a DOTA2 match, Well, earth shaker is a support. Witch doctor is a support too. Then this team would have to pick some of the heroes with the characteristics of carrying the team instead of supporting. </a:t>
            </a:r>
            <a:r>
              <a:rPr lang="en-US" altLang="zh-CN" dirty="0" err="1"/>
              <a:t>Mirana</a:t>
            </a:r>
            <a:r>
              <a:rPr lang="en-US" altLang="zh-CN" dirty="0"/>
              <a:t> can do part of the job of carry but not enough.</a:t>
            </a:r>
          </a:p>
          <a:p>
            <a:r>
              <a:rPr lang="en-US" altLang="zh-CN" dirty="0"/>
              <a:t>IO, support. Viper, carry. Alchemist, carry. There should be a powerful nuker to destroy the enemy team.</a:t>
            </a:r>
          </a:p>
          <a:p>
            <a:r>
              <a:rPr lang="en-US" altLang="zh-CN" dirty="0"/>
              <a:t>So, this is what we called the hero combination.  Team with more appropriate hero combination takes the victory.</a:t>
            </a:r>
          </a:p>
        </p:txBody>
      </p:sp>
      <p:sp>
        <p:nvSpPr>
          <p:cNvPr id="4" name="灯片编号占位符 3"/>
          <p:cNvSpPr>
            <a:spLocks noGrp="1"/>
          </p:cNvSpPr>
          <p:nvPr>
            <p:ph type="sldNum" sz="quarter" idx="5"/>
          </p:nvPr>
        </p:nvSpPr>
        <p:spPr/>
        <p:txBody>
          <a:bodyPr/>
          <a:lstStyle/>
          <a:p>
            <a:fld id="{42C32F38-F7FE-474C-99D7-79CC09A5BB8D}" type="slidenum">
              <a:rPr lang="zh-CN" altLang="en-US" smtClean="0"/>
              <a:t>3</a:t>
            </a:fld>
            <a:endParaRPr lang="zh-CN" altLang="en-US"/>
          </a:p>
        </p:txBody>
      </p:sp>
    </p:spTree>
    <p:extLst>
      <p:ext uri="{BB962C8B-B14F-4D97-AF65-F5344CB8AC3E}">
        <p14:creationId xmlns:p14="http://schemas.microsoft.com/office/powerpoint/2010/main" val="41096955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the prediction class, just like the demonstration, ten heroes are selected and input after pre-processing them to their features.</a:t>
            </a:r>
          </a:p>
          <a:p>
            <a:r>
              <a:rPr lang="en-US" altLang="zh-CN" dirty="0"/>
              <a:t>The fused model obtains the features and thus returning the two-corresponding probability to the website.</a:t>
            </a:r>
          </a:p>
        </p:txBody>
      </p:sp>
      <p:sp>
        <p:nvSpPr>
          <p:cNvPr id="4" name="灯片编号占位符 3"/>
          <p:cNvSpPr>
            <a:spLocks noGrp="1"/>
          </p:cNvSpPr>
          <p:nvPr>
            <p:ph type="sldNum" sz="quarter" idx="5"/>
          </p:nvPr>
        </p:nvSpPr>
        <p:spPr/>
        <p:txBody>
          <a:bodyPr/>
          <a:lstStyle/>
          <a:p>
            <a:fld id="{42C32F38-F7FE-474C-99D7-79CC09A5BB8D}" type="slidenum">
              <a:rPr lang="zh-CN" altLang="en-US" smtClean="0"/>
              <a:t>30</a:t>
            </a:fld>
            <a:endParaRPr lang="zh-CN" altLang="en-US"/>
          </a:p>
        </p:txBody>
      </p:sp>
    </p:spTree>
    <p:extLst>
      <p:ext uri="{BB962C8B-B14F-4D97-AF65-F5344CB8AC3E}">
        <p14:creationId xmlns:p14="http://schemas.microsoft.com/office/powerpoint/2010/main" val="17752032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the recommend class, however, one of the team contains only 4 heroes.</a:t>
            </a:r>
          </a:p>
          <a:p>
            <a:r>
              <a:rPr lang="en-US" altLang="zh-CN" dirty="0"/>
              <a:t>Thus, another hero is added behind the input. Then, it is converted into features and passed into the fused model.</a:t>
            </a:r>
          </a:p>
          <a:p>
            <a:r>
              <a:rPr lang="en-US" altLang="zh-CN" dirty="0"/>
              <a:t>By traversal function, an optimal hero added should yield an optimal probability Y.</a:t>
            </a:r>
          </a:p>
          <a:p>
            <a:r>
              <a:rPr lang="en-US" altLang="zh-CN" dirty="0"/>
              <a:t>Call it Hero Z, it is returned to the website.</a:t>
            </a:r>
            <a:endParaRPr lang="zh-CN" altLang="en-US" dirty="0"/>
          </a:p>
        </p:txBody>
      </p:sp>
      <p:sp>
        <p:nvSpPr>
          <p:cNvPr id="4" name="灯片编号占位符 3"/>
          <p:cNvSpPr>
            <a:spLocks noGrp="1"/>
          </p:cNvSpPr>
          <p:nvPr>
            <p:ph type="sldNum" sz="quarter" idx="5"/>
          </p:nvPr>
        </p:nvSpPr>
        <p:spPr/>
        <p:txBody>
          <a:bodyPr/>
          <a:lstStyle/>
          <a:p>
            <a:fld id="{42C32F38-F7FE-474C-99D7-79CC09A5BB8D}" type="slidenum">
              <a:rPr lang="zh-CN" altLang="en-US" smtClean="0"/>
              <a:t>31</a:t>
            </a:fld>
            <a:endParaRPr lang="zh-CN" altLang="en-US"/>
          </a:p>
        </p:txBody>
      </p:sp>
    </p:spTree>
    <p:extLst>
      <p:ext uri="{BB962C8B-B14F-4D97-AF65-F5344CB8AC3E}">
        <p14:creationId xmlns:p14="http://schemas.microsoft.com/office/powerpoint/2010/main" val="4471639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the end, it is an additional slide which I added because it is very sorry to tell that I actually update the project with more characteristic details in the front-end system. However, due to broken hard drive, I could not show it to you today.</a:t>
            </a:r>
          </a:p>
          <a:p>
            <a:r>
              <a:rPr lang="en-US" altLang="zh-CN" dirty="0"/>
              <a:t>As can be seen, the hero icon is currently all obtained so that we could not only figure out the hero by their names.</a:t>
            </a:r>
            <a:endParaRPr lang="zh-CN" altLang="en-US" dirty="0"/>
          </a:p>
        </p:txBody>
      </p:sp>
      <p:sp>
        <p:nvSpPr>
          <p:cNvPr id="4" name="灯片编号占位符 3"/>
          <p:cNvSpPr>
            <a:spLocks noGrp="1"/>
          </p:cNvSpPr>
          <p:nvPr>
            <p:ph type="sldNum" sz="quarter" idx="5"/>
          </p:nvPr>
        </p:nvSpPr>
        <p:spPr/>
        <p:txBody>
          <a:bodyPr/>
          <a:lstStyle/>
          <a:p>
            <a:fld id="{42C32F38-F7FE-474C-99D7-79CC09A5BB8D}" type="slidenum">
              <a:rPr lang="zh-CN" altLang="en-US" smtClean="0"/>
              <a:t>32</a:t>
            </a:fld>
            <a:endParaRPr lang="zh-CN" altLang="en-US"/>
          </a:p>
        </p:txBody>
      </p:sp>
    </p:spTree>
    <p:extLst>
      <p:ext uri="{BB962C8B-B14F-4D97-AF65-F5344CB8AC3E}">
        <p14:creationId xmlns:p14="http://schemas.microsoft.com/office/powerpoint/2010/main" val="40691592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far for this presentation, thank you sincerely for listening.</a:t>
            </a:r>
            <a:endParaRPr lang="zh-CN" altLang="en-US" dirty="0"/>
          </a:p>
        </p:txBody>
      </p:sp>
      <p:sp>
        <p:nvSpPr>
          <p:cNvPr id="4" name="灯片编号占位符 3"/>
          <p:cNvSpPr>
            <a:spLocks noGrp="1"/>
          </p:cNvSpPr>
          <p:nvPr>
            <p:ph type="sldNum" sz="quarter" idx="5"/>
          </p:nvPr>
        </p:nvSpPr>
        <p:spPr/>
        <p:txBody>
          <a:bodyPr/>
          <a:lstStyle/>
          <a:p>
            <a:fld id="{42C32F38-F7FE-474C-99D7-79CC09A5BB8D}" type="slidenum">
              <a:rPr lang="zh-CN" altLang="en-US" smtClean="0"/>
              <a:t>33</a:t>
            </a:fld>
            <a:endParaRPr lang="zh-CN" altLang="en-US"/>
          </a:p>
        </p:txBody>
      </p:sp>
    </p:spTree>
    <p:extLst>
      <p:ext uri="{BB962C8B-B14F-4D97-AF65-F5344CB8AC3E}">
        <p14:creationId xmlns:p14="http://schemas.microsoft.com/office/powerpoint/2010/main" val="413409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time, the official website of DOTA2 provides answer to us.</a:t>
            </a:r>
          </a:p>
          <a:p>
            <a:r>
              <a:rPr lang="en-US" altLang="zh-CN" dirty="0"/>
              <a:t>On the website, the hero earth shaker is defined by its characteristics.</a:t>
            </a:r>
          </a:p>
          <a:p>
            <a:r>
              <a:rPr lang="en-US" altLang="zh-CN" dirty="0"/>
              <a:t>I’m going to explain some of the typical characteristics to you.</a:t>
            </a:r>
          </a:p>
          <a:p>
            <a:r>
              <a:rPr lang="en-US" altLang="zh-CN" dirty="0"/>
              <a:t>A melee is a hero who fight against its enemies in close range.</a:t>
            </a:r>
          </a:p>
          <a:p>
            <a:r>
              <a:rPr lang="en-US" altLang="zh-CN" dirty="0"/>
              <a:t>A support means this hero is responsible for auxiliary job in the team.</a:t>
            </a:r>
          </a:p>
          <a:p>
            <a:r>
              <a:rPr lang="en-US" altLang="zh-CN" dirty="0"/>
              <a:t>Another one is the nuker which means this hero is able to provide dozens of damage to the enemies.</a:t>
            </a:r>
          </a:p>
          <a:p>
            <a:endParaRPr lang="en-US" altLang="zh-CN" dirty="0"/>
          </a:p>
          <a:p>
            <a:r>
              <a:rPr lang="en-US" altLang="zh-CN" dirty="0"/>
              <a:t>Now we back to the previous slide.</a:t>
            </a:r>
          </a:p>
          <a:p>
            <a:endParaRPr lang="en-US" altLang="zh-CN" dirty="0"/>
          </a:p>
        </p:txBody>
      </p:sp>
      <p:sp>
        <p:nvSpPr>
          <p:cNvPr id="4" name="灯片编号占位符 3"/>
          <p:cNvSpPr>
            <a:spLocks noGrp="1"/>
          </p:cNvSpPr>
          <p:nvPr>
            <p:ph type="sldNum" sz="quarter" idx="5"/>
          </p:nvPr>
        </p:nvSpPr>
        <p:spPr/>
        <p:txBody>
          <a:bodyPr/>
          <a:lstStyle/>
          <a:p>
            <a:fld id="{42C32F38-F7FE-474C-99D7-79CC09A5BB8D}" type="slidenum">
              <a:rPr lang="zh-CN" altLang="en-US" smtClean="0"/>
              <a:t>4</a:t>
            </a:fld>
            <a:endParaRPr lang="zh-CN" altLang="en-US"/>
          </a:p>
        </p:txBody>
      </p:sp>
    </p:spTree>
    <p:extLst>
      <p:ext uri="{BB962C8B-B14F-4D97-AF65-F5344CB8AC3E}">
        <p14:creationId xmlns:p14="http://schemas.microsoft.com/office/powerpoint/2010/main" val="4117720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Until the finish of the project, there’s up to 119 heroes in DOTA2 with their own characteristics.</a:t>
            </a:r>
          </a:p>
          <a:p>
            <a:r>
              <a:rPr lang="en-US" altLang="zh-CN" dirty="0"/>
              <a:t>Among them, it exists tens of thousands of hero combination.</a:t>
            </a:r>
          </a:p>
          <a:p>
            <a:r>
              <a:rPr lang="en-US" altLang="zh-CN" dirty="0"/>
              <a:t>Coach can decide for the player which hero to pick so that probability to win the game is thus enhanced.</a:t>
            </a:r>
          </a:p>
          <a:p>
            <a:r>
              <a:rPr lang="en-US" altLang="zh-CN" dirty="0"/>
              <a:t>Now, we develop application for amateur players, like me, to have their personal coach teaching them</a:t>
            </a:r>
          </a:p>
          <a:p>
            <a:r>
              <a:rPr lang="en-US" altLang="zh-CN" dirty="0"/>
              <a:t>How to win the game from the beginning.</a:t>
            </a:r>
          </a:p>
          <a:p>
            <a:r>
              <a:rPr lang="en-US" altLang="zh-CN" dirty="0"/>
              <a:t>Now, let’s see what we got until today.</a:t>
            </a:r>
            <a:endParaRPr lang="zh-CN" altLang="en-US" dirty="0"/>
          </a:p>
        </p:txBody>
      </p:sp>
      <p:sp>
        <p:nvSpPr>
          <p:cNvPr id="4" name="灯片编号占位符 3"/>
          <p:cNvSpPr>
            <a:spLocks noGrp="1"/>
          </p:cNvSpPr>
          <p:nvPr>
            <p:ph type="sldNum" sz="quarter" idx="5"/>
          </p:nvPr>
        </p:nvSpPr>
        <p:spPr/>
        <p:txBody>
          <a:bodyPr/>
          <a:lstStyle/>
          <a:p>
            <a:fld id="{42C32F38-F7FE-474C-99D7-79CC09A5BB8D}" type="slidenum">
              <a:rPr lang="zh-CN" altLang="en-US" smtClean="0"/>
              <a:t>5</a:t>
            </a:fld>
            <a:endParaRPr lang="zh-CN" altLang="en-US"/>
          </a:p>
        </p:txBody>
      </p:sp>
    </p:spTree>
    <p:extLst>
      <p:ext uri="{BB962C8B-B14F-4D97-AF65-F5344CB8AC3E}">
        <p14:creationId xmlns:p14="http://schemas.microsoft.com/office/powerpoint/2010/main" val="2123665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Here’s the project folder in Visual studio. Mind that I create folder of virtual environment for consistency of the project on different programming environment. We activate the app.py to open the website. Here we go.</a:t>
            </a:r>
          </a:p>
          <a:p>
            <a:endParaRPr lang="en-GB" altLang="zh-CN" dirty="0"/>
          </a:p>
          <a:p>
            <a:r>
              <a:rPr lang="en-GB" altLang="zh-CN" dirty="0"/>
              <a:t>First of all, let's talk about the layout of the website. A navigation bar is put on the top of the window with the name of project, Combat simulator of DOTA2. then, the main content of the website imitate those hero picking interface in DOTA2 where two teams are divided horizontally. The radiant on the top while the dire on the bottom.  Radiant and dire are the names of two camps in DOTA2.</a:t>
            </a:r>
          </a:p>
          <a:p>
            <a:endParaRPr lang="en-GB" altLang="zh-CN" dirty="0"/>
          </a:p>
          <a:p>
            <a:r>
              <a:rPr lang="en-GB" altLang="zh-CN" dirty="0"/>
              <a:t>Same to DOTA2 interface, Ten players are also split into ten player's windows for them to pick hero. Of course, the website by now is set responsive to resizing event of browser for convenience of those smaller monitors.</a:t>
            </a:r>
          </a:p>
          <a:p>
            <a:r>
              <a:rPr lang="en-GB" altLang="zh-CN" dirty="0"/>
              <a:t>Between the container of two teams, also, two functions are integrated into two buttons which is the predict button and the recommend button. To activate the buttons, we need to first pick heroes like we do in the game, single click on the player's window would trigger a drop down menu in which 119 heroes are all implemented.</a:t>
            </a:r>
          </a:p>
          <a:p>
            <a:r>
              <a:rPr lang="en-GB" altLang="zh-CN" dirty="0"/>
              <a:t>Then, clicking on the hero's name would change the player's window with its name representing that the player has selected a hero. After all heroes have been picked, it is able to click the predict button to see the result of the match held between these ten heroes. Oops, it seems like error happen that duplicate heroes are selected, since DOTA2 does not allow duplicate heroes appear in one single match, we have to valid the input.</a:t>
            </a:r>
          </a:p>
          <a:p>
            <a:r>
              <a:rPr lang="en-GB" altLang="zh-CN" dirty="0"/>
              <a:t>Ok, it is now available. After prediction, the container changes its background colour in accordance with the probability of it. the probabilities is consoled on the browser. lets see.</a:t>
            </a:r>
          </a:p>
          <a:p>
            <a:r>
              <a:rPr lang="en-GB" altLang="zh-CN" dirty="0"/>
              <a:t>The value in Object 0 stands for the probability of the radiant. The value in Object 1 stands for the probability of the dire.</a:t>
            </a:r>
          </a:p>
          <a:p>
            <a:r>
              <a:rPr lang="en-GB" altLang="zh-CN" dirty="0"/>
              <a:t>Now, if users would like to know the recommendation about how to win the game.</a:t>
            </a:r>
          </a:p>
          <a:p>
            <a:r>
              <a:rPr lang="en-GB" altLang="zh-CN" dirty="0"/>
              <a:t>Just double click on the player's window to reset the picked hero. Well, I think this is not a good choice, how would the browser recommend?</a:t>
            </a:r>
          </a:p>
          <a:p>
            <a:r>
              <a:rPr lang="en-GB" altLang="zh-CN" dirty="0"/>
              <a:t>As can be seen, the hero named Spectre is recommended. Change it and we predict.</a:t>
            </a:r>
          </a:p>
          <a:p>
            <a:r>
              <a:rPr lang="en-GB" altLang="zh-CN" dirty="0"/>
              <a:t>Ok, so far for the demonstration, let’s back to the reality.</a:t>
            </a:r>
            <a:endParaRPr lang="zh-CN" altLang="en-US" dirty="0"/>
          </a:p>
        </p:txBody>
      </p:sp>
      <p:sp>
        <p:nvSpPr>
          <p:cNvPr id="4" name="灯片编号占位符 3"/>
          <p:cNvSpPr>
            <a:spLocks noGrp="1"/>
          </p:cNvSpPr>
          <p:nvPr>
            <p:ph type="sldNum" sz="quarter" idx="5"/>
          </p:nvPr>
        </p:nvSpPr>
        <p:spPr/>
        <p:txBody>
          <a:bodyPr/>
          <a:lstStyle/>
          <a:p>
            <a:fld id="{42C32F38-F7FE-474C-99D7-79CC09A5BB8D}" type="slidenum">
              <a:rPr lang="zh-CN" altLang="en-US" smtClean="0"/>
              <a:t>6</a:t>
            </a:fld>
            <a:endParaRPr lang="zh-CN" altLang="en-US"/>
          </a:p>
        </p:txBody>
      </p:sp>
    </p:spTree>
    <p:extLst>
      <p:ext uri="{BB962C8B-B14F-4D97-AF65-F5344CB8AC3E}">
        <p14:creationId xmlns:p14="http://schemas.microsoft.com/office/powerpoint/2010/main" val="2651152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This is the Python program serving for collecting data. It's merely a requesting module which generate URL for the main class to request the API. Besides, we use </a:t>
            </a:r>
            <a:r>
              <a:rPr lang="en-GB" altLang="zh-CN" dirty="0" err="1"/>
              <a:t>opendota</a:t>
            </a:r>
            <a:r>
              <a:rPr lang="en-GB" altLang="zh-CN" dirty="0"/>
              <a:t> which is a third party API for DOTA2 matches.</a:t>
            </a:r>
            <a:endParaRPr lang="zh-CN" altLang="en-US" dirty="0"/>
          </a:p>
        </p:txBody>
      </p:sp>
      <p:sp>
        <p:nvSpPr>
          <p:cNvPr id="4" name="灯片编号占位符 3"/>
          <p:cNvSpPr>
            <a:spLocks noGrp="1"/>
          </p:cNvSpPr>
          <p:nvPr>
            <p:ph type="sldNum" sz="quarter" idx="5"/>
          </p:nvPr>
        </p:nvSpPr>
        <p:spPr/>
        <p:txBody>
          <a:bodyPr/>
          <a:lstStyle/>
          <a:p>
            <a:fld id="{42C32F38-F7FE-474C-99D7-79CC09A5BB8D}" type="slidenum">
              <a:rPr lang="zh-CN" altLang="en-US" smtClean="0"/>
              <a:t>7</a:t>
            </a:fld>
            <a:endParaRPr lang="zh-CN" altLang="en-US"/>
          </a:p>
        </p:txBody>
      </p:sp>
    </p:spTree>
    <p:extLst>
      <p:ext uri="{BB962C8B-B14F-4D97-AF65-F5344CB8AC3E}">
        <p14:creationId xmlns:p14="http://schemas.microsoft.com/office/powerpoint/2010/main" val="2400486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Heading to the storage module, URL dispatched and requested in the requesting module yields match to be stored. Through this module, match with duplicate match ids would be sensed and thus not stored in the storage file.</a:t>
            </a:r>
          </a:p>
          <a:p>
            <a:r>
              <a:rPr lang="en-GB" altLang="zh-CN" dirty="0"/>
              <a:t>However, the raw data which we collected is not a correct format to be used. Perhaps, it is not revealed from the implementation. Let's see how it actually looks like. </a:t>
            </a:r>
            <a:endParaRPr lang="zh-CN" altLang="en-US" dirty="0"/>
          </a:p>
        </p:txBody>
      </p:sp>
      <p:sp>
        <p:nvSpPr>
          <p:cNvPr id="4" name="灯片编号占位符 3"/>
          <p:cNvSpPr>
            <a:spLocks noGrp="1"/>
          </p:cNvSpPr>
          <p:nvPr>
            <p:ph type="sldNum" sz="quarter" idx="5"/>
          </p:nvPr>
        </p:nvSpPr>
        <p:spPr/>
        <p:txBody>
          <a:bodyPr/>
          <a:lstStyle/>
          <a:p>
            <a:fld id="{42C32F38-F7FE-474C-99D7-79CC09A5BB8D}" type="slidenum">
              <a:rPr lang="zh-CN" altLang="en-US" smtClean="0"/>
              <a:t>8</a:t>
            </a:fld>
            <a:endParaRPr lang="zh-CN" altLang="en-US"/>
          </a:p>
        </p:txBody>
      </p:sp>
    </p:spTree>
    <p:extLst>
      <p:ext uri="{BB962C8B-B14F-4D97-AF65-F5344CB8AC3E}">
        <p14:creationId xmlns:p14="http://schemas.microsoft.com/office/powerpoint/2010/main" val="262669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This is the format of an entry of raw data. What we need is the ten heroes picked by players and the result of the match.</a:t>
            </a:r>
          </a:p>
          <a:p>
            <a:r>
              <a:rPr lang="en-GB" altLang="zh-CN" dirty="0"/>
              <a:t>In this table, that stands for the Boolean variable of radiant win and the integer variable of ten hero ids.</a:t>
            </a:r>
          </a:p>
          <a:p>
            <a:endParaRPr lang="en-GB" altLang="zh-CN" dirty="0"/>
          </a:p>
          <a:p>
            <a:r>
              <a:rPr lang="en-GB" altLang="zh-CN" dirty="0"/>
              <a:t>To get what we need, here we go the pipeline definition. </a:t>
            </a:r>
            <a:endParaRPr lang="zh-CN" altLang="en-US" dirty="0"/>
          </a:p>
        </p:txBody>
      </p:sp>
      <p:sp>
        <p:nvSpPr>
          <p:cNvPr id="4" name="灯片编号占位符 3"/>
          <p:cNvSpPr>
            <a:spLocks noGrp="1"/>
          </p:cNvSpPr>
          <p:nvPr>
            <p:ph type="sldNum" sz="quarter" idx="5"/>
          </p:nvPr>
        </p:nvSpPr>
        <p:spPr/>
        <p:txBody>
          <a:bodyPr/>
          <a:lstStyle/>
          <a:p>
            <a:fld id="{42C32F38-F7FE-474C-99D7-79CC09A5BB8D}" type="slidenum">
              <a:rPr lang="zh-CN" altLang="en-US" smtClean="0"/>
              <a:t>9</a:t>
            </a:fld>
            <a:endParaRPr lang="zh-CN" altLang="en-US"/>
          </a:p>
        </p:txBody>
      </p:sp>
    </p:spTree>
    <p:extLst>
      <p:ext uri="{BB962C8B-B14F-4D97-AF65-F5344CB8AC3E}">
        <p14:creationId xmlns:p14="http://schemas.microsoft.com/office/powerpoint/2010/main" val="1516555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AE3CC-8F3F-478D-ABB6-043E9D30583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A00B570-DE23-4A53-8337-54D290D4D1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9034D3D-8005-46C3-AF2F-687F4232EFC9}"/>
              </a:ext>
            </a:extLst>
          </p:cNvPr>
          <p:cNvSpPr>
            <a:spLocks noGrp="1"/>
          </p:cNvSpPr>
          <p:nvPr>
            <p:ph type="dt" sz="half" idx="10"/>
          </p:nvPr>
        </p:nvSpPr>
        <p:spPr/>
        <p:txBody>
          <a:bodyPr/>
          <a:lstStyle/>
          <a:p>
            <a:fld id="{A2FA6720-8992-4A31-838D-D253363948E5}" type="datetimeFigureOut">
              <a:rPr lang="zh-CN" altLang="en-US" smtClean="0"/>
              <a:t>2021/2/19</a:t>
            </a:fld>
            <a:endParaRPr lang="zh-CN" altLang="en-US"/>
          </a:p>
        </p:txBody>
      </p:sp>
      <p:sp>
        <p:nvSpPr>
          <p:cNvPr id="5" name="页脚占位符 4">
            <a:extLst>
              <a:ext uri="{FF2B5EF4-FFF2-40B4-BE49-F238E27FC236}">
                <a16:creationId xmlns:a16="http://schemas.microsoft.com/office/drawing/2014/main" id="{2A3CA5C3-B8E3-4FE6-920E-866A735189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59B99F-DE24-417C-B465-18AA65AADF42}"/>
              </a:ext>
            </a:extLst>
          </p:cNvPr>
          <p:cNvSpPr>
            <a:spLocks noGrp="1"/>
          </p:cNvSpPr>
          <p:nvPr>
            <p:ph type="sldNum" sz="quarter" idx="12"/>
          </p:nvPr>
        </p:nvSpPr>
        <p:spPr/>
        <p:txBody>
          <a:bodyPr/>
          <a:lstStyle/>
          <a:p>
            <a:fld id="{6BC90678-E343-47CD-B126-61C5DB8538F7}" type="slidenum">
              <a:rPr lang="zh-CN" altLang="en-US" smtClean="0"/>
              <a:t>‹#›</a:t>
            </a:fld>
            <a:endParaRPr lang="zh-CN" altLang="en-US"/>
          </a:p>
        </p:txBody>
      </p:sp>
    </p:spTree>
    <p:extLst>
      <p:ext uri="{BB962C8B-B14F-4D97-AF65-F5344CB8AC3E}">
        <p14:creationId xmlns:p14="http://schemas.microsoft.com/office/powerpoint/2010/main" val="774699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CF2B0F-B633-4F9C-8EC4-FF85D20DDEE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4B3BE01-21C0-42C6-942E-B05D53F9DA6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40BE567-49F9-49CB-8E29-07C5D6AA33C3}"/>
              </a:ext>
            </a:extLst>
          </p:cNvPr>
          <p:cNvSpPr>
            <a:spLocks noGrp="1"/>
          </p:cNvSpPr>
          <p:nvPr>
            <p:ph type="dt" sz="half" idx="10"/>
          </p:nvPr>
        </p:nvSpPr>
        <p:spPr/>
        <p:txBody>
          <a:bodyPr/>
          <a:lstStyle/>
          <a:p>
            <a:fld id="{A2FA6720-8992-4A31-838D-D253363948E5}" type="datetimeFigureOut">
              <a:rPr lang="zh-CN" altLang="en-US" smtClean="0"/>
              <a:t>2021/2/19</a:t>
            </a:fld>
            <a:endParaRPr lang="zh-CN" altLang="en-US"/>
          </a:p>
        </p:txBody>
      </p:sp>
      <p:sp>
        <p:nvSpPr>
          <p:cNvPr id="5" name="页脚占位符 4">
            <a:extLst>
              <a:ext uri="{FF2B5EF4-FFF2-40B4-BE49-F238E27FC236}">
                <a16:creationId xmlns:a16="http://schemas.microsoft.com/office/drawing/2014/main" id="{214FABC9-37B7-41E7-9B57-C2F3FE9CAF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38DD93-E5C7-4F13-ABCD-3519694938C9}"/>
              </a:ext>
            </a:extLst>
          </p:cNvPr>
          <p:cNvSpPr>
            <a:spLocks noGrp="1"/>
          </p:cNvSpPr>
          <p:nvPr>
            <p:ph type="sldNum" sz="quarter" idx="12"/>
          </p:nvPr>
        </p:nvSpPr>
        <p:spPr/>
        <p:txBody>
          <a:bodyPr/>
          <a:lstStyle/>
          <a:p>
            <a:fld id="{6BC90678-E343-47CD-B126-61C5DB8538F7}" type="slidenum">
              <a:rPr lang="zh-CN" altLang="en-US" smtClean="0"/>
              <a:t>‹#›</a:t>
            </a:fld>
            <a:endParaRPr lang="zh-CN" altLang="en-US"/>
          </a:p>
        </p:txBody>
      </p:sp>
    </p:spTree>
    <p:extLst>
      <p:ext uri="{BB962C8B-B14F-4D97-AF65-F5344CB8AC3E}">
        <p14:creationId xmlns:p14="http://schemas.microsoft.com/office/powerpoint/2010/main" val="1137255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0654B62-4E8C-4E15-911A-8F76AAA9289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2398515-0AD1-4ADB-8B10-49A8C893DEB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65F517F-3F2C-4306-A5DE-7CE061DD20FE}"/>
              </a:ext>
            </a:extLst>
          </p:cNvPr>
          <p:cNvSpPr>
            <a:spLocks noGrp="1"/>
          </p:cNvSpPr>
          <p:nvPr>
            <p:ph type="dt" sz="half" idx="10"/>
          </p:nvPr>
        </p:nvSpPr>
        <p:spPr/>
        <p:txBody>
          <a:bodyPr/>
          <a:lstStyle/>
          <a:p>
            <a:fld id="{A2FA6720-8992-4A31-838D-D253363948E5}" type="datetimeFigureOut">
              <a:rPr lang="zh-CN" altLang="en-US" smtClean="0"/>
              <a:t>2021/2/19</a:t>
            </a:fld>
            <a:endParaRPr lang="zh-CN" altLang="en-US"/>
          </a:p>
        </p:txBody>
      </p:sp>
      <p:sp>
        <p:nvSpPr>
          <p:cNvPr id="5" name="页脚占位符 4">
            <a:extLst>
              <a:ext uri="{FF2B5EF4-FFF2-40B4-BE49-F238E27FC236}">
                <a16:creationId xmlns:a16="http://schemas.microsoft.com/office/drawing/2014/main" id="{E555F13C-D45E-4992-B1DF-043D4AF13B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8C13D8F-F23F-4871-A267-B270F872F04D}"/>
              </a:ext>
            </a:extLst>
          </p:cNvPr>
          <p:cNvSpPr>
            <a:spLocks noGrp="1"/>
          </p:cNvSpPr>
          <p:nvPr>
            <p:ph type="sldNum" sz="quarter" idx="12"/>
          </p:nvPr>
        </p:nvSpPr>
        <p:spPr/>
        <p:txBody>
          <a:bodyPr/>
          <a:lstStyle/>
          <a:p>
            <a:fld id="{6BC90678-E343-47CD-B126-61C5DB8538F7}" type="slidenum">
              <a:rPr lang="zh-CN" altLang="en-US" smtClean="0"/>
              <a:t>‹#›</a:t>
            </a:fld>
            <a:endParaRPr lang="zh-CN" altLang="en-US"/>
          </a:p>
        </p:txBody>
      </p:sp>
    </p:spTree>
    <p:extLst>
      <p:ext uri="{BB962C8B-B14F-4D97-AF65-F5344CB8AC3E}">
        <p14:creationId xmlns:p14="http://schemas.microsoft.com/office/powerpoint/2010/main" val="1348737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9643A5-E79D-4388-AFD8-F85FFD981B1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0104264-BCD6-464C-95E5-5423C8AD0E7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266EBC4-0A49-46EB-9BA0-6E97E2C18EEB}"/>
              </a:ext>
            </a:extLst>
          </p:cNvPr>
          <p:cNvSpPr>
            <a:spLocks noGrp="1"/>
          </p:cNvSpPr>
          <p:nvPr>
            <p:ph type="dt" sz="half" idx="10"/>
          </p:nvPr>
        </p:nvSpPr>
        <p:spPr/>
        <p:txBody>
          <a:bodyPr/>
          <a:lstStyle/>
          <a:p>
            <a:fld id="{A2FA6720-8992-4A31-838D-D253363948E5}" type="datetimeFigureOut">
              <a:rPr lang="zh-CN" altLang="en-US" smtClean="0"/>
              <a:t>2021/2/19</a:t>
            </a:fld>
            <a:endParaRPr lang="zh-CN" altLang="en-US"/>
          </a:p>
        </p:txBody>
      </p:sp>
      <p:sp>
        <p:nvSpPr>
          <p:cNvPr id="5" name="页脚占位符 4">
            <a:extLst>
              <a:ext uri="{FF2B5EF4-FFF2-40B4-BE49-F238E27FC236}">
                <a16:creationId xmlns:a16="http://schemas.microsoft.com/office/drawing/2014/main" id="{A4E18284-E309-4FB7-9BBE-6BFA2FA1486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CC31C9-F44B-4F5D-9033-2BE4CCE840A1}"/>
              </a:ext>
            </a:extLst>
          </p:cNvPr>
          <p:cNvSpPr>
            <a:spLocks noGrp="1"/>
          </p:cNvSpPr>
          <p:nvPr>
            <p:ph type="sldNum" sz="quarter" idx="12"/>
          </p:nvPr>
        </p:nvSpPr>
        <p:spPr/>
        <p:txBody>
          <a:bodyPr/>
          <a:lstStyle/>
          <a:p>
            <a:fld id="{6BC90678-E343-47CD-B126-61C5DB8538F7}" type="slidenum">
              <a:rPr lang="zh-CN" altLang="en-US" smtClean="0"/>
              <a:t>‹#›</a:t>
            </a:fld>
            <a:endParaRPr lang="zh-CN" altLang="en-US"/>
          </a:p>
        </p:txBody>
      </p:sp>
    </p:spTree>
    <p:extLst>
      <p:ext uri="{BB962C8B-B14F-4D97-AF65-F5344CB8AC3E}">
        <p14:creationId xmlns:p14="http://schemas.microsoft.com/office/powerpoint/2010/main" val="1342315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CFB27D-6C72-4977-8A43-DBA81405AC6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C5AD736-997E-442F-8488-49FC5149F9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1C97011-FCA0-48B0-B302-E66C18FB8D9D}"/>
              </a:ext>
            </a:extLst>
          </p:cNvPr>
          <p:cNvSpPr>
            <a:spLocks noGrp="1"/>
          </p:cNvSpPr>
          <p:nvPr>
            <p:ph type="dt" sz="half" idx="10"/>
          </p:nvPr>
        </p:nvSpPr>
        <p:spPr/>
        <p:txBody>
          <a:bodyPr/>
          <a:lstStyle/>
          <a:p>
            <a:fld id="{A2FA6720-8992-4A31-838D-D253363948E5}" type="datetimeFigureOut">
              <a:rPr lang="zh-CN" altLang="en-US" smtClean="0"/>
              <a:t>2021/2/19</a:t>
            </a:fld>
            <a:endParaRPr lang="zh-CN" altLang="en-US"/>
          </a:p>
        </p:txBody>
      </p:sp>
      <p:sp>
        <p:nvSpPr>
          <p:cNvPr id="5" name="页脚占位符 4">
            <a:extLst>
              <a:ext uri="{FF2B5EF4-FFF2-40B4-BE49-F238E27FC236}">
                <a16:creationId xmlns:a16="http://schemas.microsoft.com/office/drawing/2014/main" id="{5AA03895-F778-46B9-BB5B-D2E9789530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D748A8-89F4-4B26-ABE8-71BB00908857}"/>
              </a:ext>
            </a:extLst>
          </p:cNvPr>
          <p:cNvSpPr>
            <a:spLocks noGrp="1"/>
          </p:cNvSpPr>
          <p:nvPr>
            <p:ph type="sldNum" sz="quarter" idx="12"/>
          </p:nvPr>
        </p:nvSpPr>
        <p:spPr/>
        <p:txBody>
          <a:bodyPr/>
          <a:lstStyle/>
          <a:p>
            <a:fld id="{6BC90678-E343-47CD-B126-61C5DB8538F7}" type="slidenum">
              <a:rPr lang="zh-CN" altLang="en-US" smtClean="0"/>
              <a:t>‹#›</a:t>
            </a:fld>
            <a:endParaRPr lang="zh-CN" altLang="en-US"/>
          </a:p>
        </p:txBody>
      </p:sp>
    </p:spTree>
    <p:extLst>
      <p:ext uri="{BB962C8B-B14F-4D97-AF65-F5344CB8AC3E}">
        <p14:creationId xmlns:p14="http://schemas.microsoft.com/office/powerpoint/2010/main" val="38637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36165C-CFA4-4D32-BEC7-C2413B139BA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9A417E3-E055-4601-AC95-32DD6D2406D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5EA6266-D6A5-476A-A2C9-601AAF9AC7F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E5F9A25-0ED0-46E1-B784-845E5DCE143C}"/>
              </a:ext>
            </a:extLst>
          </p:cNvPr>
          <p:cNvSpPr>
            <a:spLocks noGrp="1"/>
          </p:cNvSpPr>
          <p:nvPr>
            <p:ph type="dt" sz="half" idx="10"/>
          </p:nvPr>
        </p:nvSpPr>
        <p:spPr/>
        <p:txBody>
          <a:bodyPr/>
          <a:lstStyle/>
          <a:p>
            <a:fld id="{A2FA6720-8992-4A31-838D-D253363948E5}" type="datetimeFigureOut">
              <a:rPr lang="zh-CN" altLang="en-US" smtClean="0"/>
              <a:t>2021/2/19</a:t>
            </a:fld>
            <a:endParaRPr lang="zh-CN" altLang="en-US"/>
          </a:p>
        </p:txBody>
      </p:sp>
      <p:sp>
        <p:nvSpPr>
          <p:cNvPr id="6" name="页脚占位符 5">
            <a:extLst>
              <a:ext uri="{FF2B5EF4-FFF2-40B4-BE49-F238E27FC236}">
                <a16:creationId xmlns:a16="http://schemas.microsoft.com/office/drawing/2014/main" id="{64E349F5-BEF5-417C-B3C0-A8367CDF0A4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D521E7-6D81-4673-965E-A8C3566A859F}"/>
              </a:ext>
            </a:extLst>
          </p:cNvPr>
          <p:cNvSpPr>
            <a:spLocks noGrp="1"/>
          </p:cNvSpPr>
          <p:nvPr>
            <p:ph type="sldNum" sz="quarter" idx="12"/>
          </p:nvPr>
        </p:nvSpPr>
        <p:spPr/>
        <p:txBody>
          <a:bodyPr/>
          <a:lstStyle/>
          <a:p>
            <a:fld id="{6BC90678-E343-47CD-B126-61C5DB8538F7}" type="slidenum">
              <a:rPr lang="zh-CN" altLang="en-US" smtClean="0"/>
              <a:t>‹#›</a:t>
            </a:fld>
            <a:endParaRPr lang="zh-CN" altLang="en-US"/>
          </a:p>
        </p:txBody>
      </p:sp>
    </p:spTree>
    <p:extLst>
      <p:ext uri="{BB962C8B-B14F-4D97-AF65-F5344CB8AC3E}">
        <p14:creationId xmlns:p14="http://schemas.microsoft.com/office/powerpoint/2010/main" val="3192526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D3B1E2-F13F-4B45-A12A-D63429150E1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4BF42F9-CC4E-420B-842F-D29A2569AA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3A1D1C7-6B7D-4BBF-92D5-2B6168EA41C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87F2713-FB70-4B0D-AED4-FFC733A982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99E84D0-DBF6-4F0D-BAE7-79C1C872CA3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9C1691A-D561-4409-A18E-2A3D2F6EE1E6}"/>
              </a:ext>
            </a:extLst>
          </p:cNvPr>
          <p:cNvSpPr>
            <a:spLocks noGrp="1"/>
          </p:cNvSpPr>
          <p:nvPr>
            <p:ph type="dt" sz="half" idx="10"/>
          </p:nvPr>
        </p:nvSpPr>
        <p:spPr/>
        <p:txBody>
          <a:bodyPr/>
          <a:lstStyle/>
          <a:p>
            <a:fld id="{A2FA6720-8992-4A31-838D-D253363948E5}" type="datetimeFigureOut">
              <a:rPr lang="zh-CN" altLang="en-US" smtClean="0"/>
              <a:t>2021/2/19</a:t>
            </a:fld>
            <a:endParaRPr lang="zh-CN" altLang="en-US"/>
          </a:p>
        </p:txBody>
      </p:sp>
      <p:sp>
        <p:nvSpPr>
          <p:cNvPr id="8" name="页脚占位符 7">
            <a:extLst>
              <a:ext uri="{FF2B5EF4-FFF2-40B4-BE49-F238E27FC236}">
                <a16:creationId xmlns:a16="http://schemas.microsoft.com/office/drawing/2014/main" id="{D8A1D6CD-B958-4A30-A6FD-5096D2A780E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05653EB-8E9A-48AA-BFD7-EE49ECC83510}"/>
              </a:ext>
            </a:extLst>
          </p:cNvPr>
          <p:cNvSpPr>
            <a:spLocks noGrp="1"/>
          </p:cNvSpPr>
          <p:nvPr>
            <p:ph type="sldNum" sz="quarter" idx="12"/>
          </p:nvPr>
        </p:nvSpPr>
        <p:spPr/>
        <p:txBody>
          <a:bodyPr/>
          <a:lstStyle/>
          <a:p>
            <a:fld id="{6BC90678-E343-47CD-B126-61C5DB8538F7}" type="slidenum">
              <a:rPr lang="zh-CN" altLang="en-US" smtClean="0"/>
              <a:t>‹#›</a:t>
            </a:fld>
            <a:endParaRPr lang="zh-CN" altLang="en-US"/>
          </a:p>
        </p:txBody>
      </p:sp>
    </p:spTree>
    <p:extLst>
      <p:ext uri="{BB962C8B-B14F-4D97-AF65-F5344CB8AC3E}">
        <p14:creationId xmlns:p14="http://schemas.microsoft.com/office/powerpoint/2010/main" val="3640607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2A6CBC-EF13-4A9F-8013-CD8891CD07B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76D014E-06CB-4505-99AC-81D2463623BC}"/>
              </a:ext>
            </a:extLst>
          </p:cNvPr>
          <p:cNvSpPr>
            <a:spLocks noGrp="1"/>
          </p:cNvSpPr>
          <p:nvPr>
            <p:ph type="dt" sz="half" idx="10"/>
          </p:nvPr>
        </p:nvSpPr>
        <p:spPr/>
        <p:txBody>
          <a:bodyPr/>
          <a:lstStyle/>
          <a:p>
            <a:fld id="{A2FA6720-8992-4A31-838D-D253363948E5}" type="datetimeFigureOut">
              <a:rPr lang="zh-CN" altLang="en-US" smtClean="0"/>
              <a:t>2021/2/19</a:t>
            </a:fld>
            <a:endParaRPr lang="zh-CN" altLang="en-US"/>
          </a:p>
        </p:txBody>
      </p:sp>
      <p:sp>
        <p:nvSpPr>
          <p:cNvPr id="4" name="页脚占位符 3">
            <a:extLst>
              <a:ext uri="{FF2B5EF4-FFF2-40B4-BE49-F238E27FC236}">
                <a16:creationId xmlns:a16="http://schemas.microsoft.com/office/drawing/2014/main" id="{F6836AF3-A5DA-41CD-8EBA-48913C9B800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5E7FFAC-9190-4304-AF32-9DFFDF21D2DF}"/>
              </a:ext>
            </a:extLst>
          </p:cNvPr>
          <p:cNvSpPr>
            <a:spLocks noGrp="1"/>
          </p:cNvSpPr>
          <p:nvPr>
            <p:ph type="sldNum" sz="quarter" idx="12"/>
          </p:nvPr>
        </p:nvSpPr>
        <p:spPr/>
        <p:txBody>
          <a:bodyPr/>
          <a:lstStyle/>
          <a:p>
            <a:fld id="{6BC90678-E343-47CD-B126-61C5DB8538F7}" type="slidenum">
              <a:rPr lang="zh-CN" altLang="en-US" smtClean="0"/>
              <a:t>‹#›</a:t>
            </a:fld>
            <a:endParaRPr lang="zh-CN" altLang="en-US"/>
          </a:p>
        </p:txBody>
      </p:sp>
    </p:spTree>
    <p:extLst>
      <p:ext uri="{BB962C8B-B14F-4D97-AF65-F5344CB8AC3E}">
        <p14:creationId xmlns:p14="http://schemas.microsoft.com/office/powerpoint/2010/main" val="3323415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04837F-A54F-43DA-9D06-7E8E4091AFEA}"/>
              </a:ext>
            </a:extLst>
          </p:cNvPr>
          <p:cNvSpPr>
            <a:spLocks noGrp="1"/>
          </p:cNvSpPr>
          <p:nvPr>
            <p:ph type="dt" sz="half" idx="10"/>
          </p:nvPr>
        </p:nvSpPr>
        <p:spPr/>
        <p:txBody>
          <a:bodyPr/>
          <a:lstStyle/>
          <a:p>
            <a:fld id="{A2FA6720-8992-4A31-838D-D253363948E5}" type="datetimeFigureOut">
              <a:rPr lang="zh-CN" altLang="en-US" smtClean="0"/>
              <a:t>2021/2/19</a:t>
            </a:fld>
            <a:endParaRPr lang="zh-CN" altLang="en-US"/>
          </a:p>
        </p:txBody>
      </p:sp>
      <p:sp>
        <p:nvSpPr>
          <p:cNvPr id="3" name="页脚占位符 2">
            <a:extLst>
              <a:ext uri="{FF2B5EF4-FFF2-40B4-BE49-F238E27FC236}">
                <a16:creationId xmlns:a16="http://schemas.microsoft.com/office/drawing/2014/main" id="{646477E7-DA45-487E-860D-5E560391FF0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ED011A8-6441-4FCA-B837-022775E28775}"/>
              </a:ext>
            </a:extLst>
          </p:cNvPr>
          <p:cNvSpPr>
            <a:spLocks noGrp="1"/>
          </p:cNvSpPr>
          <p:nvPr>
            <p:ph type="sldNum" sz="quarter" idx="12"/>
          </p:nvPr>
        </p:nvSpPr>
        <p:spPr/>
        <p:txBody>
          <a:bodyPr/>
          <a:lstStyle/>
          <a:p>
            <a:fld id="{6BC90678-E343-47CD-B126-61C5DB8538F7}" type="slidenum">
              <a:rPr lang="zh-CN" altLang="en-US" smtClean="0"/>
              <a:t>‹#›</a:t>
            </a:fld>
            <a:endParaRPr lang="zh-CN" altLang="en-US"/>
          </a:p>
        </p:txBody>
      </p:sp>
    </p:spTree>
    <p:extLst>
      <p:ext uri="{BB962C8B-B14F-4D97-AF65-F5344CB8AC3E}">
        <p14:creationId xmlns:p14="http://schemas.microsoft.com/office/powerpoint/2010/main" val="476826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67716B-3D1A-4F8F-8DD0-36CFDA63426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03F7DE0-2CF2-45F3-BD4A-54C387D9E2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09E3E28-8063-49E4-994F-01E6DA45CE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8F0423C-3256-450D-8CAB-C76B863BC3F2}"/>
              </a:ext>
            </a:extLst>
          </p:cNvPr>
          <p:cNvSpPr>
            <a:spLocks noGrp="1"/>
          </p:cNvSpPr>
          <p:nvPr>
            <p:ph type="dt" sz="half" idx="10"/>
          </p:nvPr>
        </p:nvSpPr>
        <p:spPr/>
        <p:txBody>
          <a:bodyPr/>
          <a:lstStyle/>
          <a:p>
            <a:fld id="{A2FA6720-8992-4A31-838D-D253363948E5}" type="datetimeFigureOut">
              <a:rPr lang="zh-CN" altLang="en-US" smtClean="0"/>
              <a:t>2021/2/19</a:t>
            </a:fld>
            <a:endParaRPr lang="zh-CN" altLang="en-US"/>
          </a:p>
        </p:txBody>
      </p:sp>
      <p:sp>
        <p:nvSpPr>
          <p:cNvPr id="6" name="页脚占位符 5">
            <a:extLst>
              <a:ext uri="{FF2B5EF4-FFF2-40B4-BE49-F238E27FC236}">
                <a16:creationId xmlns:a16="http://schemas.microsoft.com/office/drawing/2014/main" id="{34D82E95-7418-4DB6-93CE-68384EA317B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DE09FDB-EC2F-4813-B02A-734E81644541}"/>
              </a:ext>
            </a:extLst>
          </p:cNvPr>
          <p:cNvSpPr>
            <a:spLocks noGrp="1"/>
          </p:cNvSpPr>
          <p:nvPr>
            <p:ph type="sldNum" sz="quarter" idx="12"/>
          </p:nvPr>
        </p:nvSpPr>
        <p:spPr/>
        <p:txBody>
          <a:bodyPr/>
          <a:lstStyle/>
          <a:p>
            <a:fld id="{6BC90678-E343-47CD-B126-61C5DB8538F7}" type="slidenum">
              <a:rPr lang="zh-CN" altLang="en-US" smtClean="0"/>
              <a:t>‹#›</a:t>
            </a:fld>
            <a:endParaRPr lang="zh-CN" altLang="en-US"/>
          </a:p>
        </p:txBody>
      </p:sp>
    </p:spTree>
    <p:extLst>
      <p:ext uri="{BB962C8B-B14F-4D97-AF65-F5344CB8AC3E}">
        <p14:creationId xmlns:p14="http://schemas.microsoft.com/office/powerpoint/2010/main" val="2215675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A74657-614D-4F9F-ACCC-1A1FFDA532C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78E5718-CF07-45B9-8CD9-3C8B4E691E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2A61532-0C75-45CE-8CA5-7B2F53AE34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A1D49CC-3476-4304-8472-84E40FE17B60}"/>
              </a:ext>
            </a:extLst>
          </p:cNvPr>
          <p:cNvSpPr>
            <a:spLocks noGrp="1"/>
          </p:cNvSpPr>
          <p:nvPr>
            <p:ph type="dt" sz="half" idx="10"/>
          </p:nvPr>
        </p:nvSpPr>
        <p:spPr/>
        <p:txBody>
          <a:bodyPr/>
          <a:lstStyle/>
          <a:p>
            <a:fld id="{A2FA6720-8992-4A31-838D-D253363948E5}" type="datetimeFigureOut">
              <a:rPr lang="zh-CN" altLang="en-US" smtClean="0"/>
              <a:t>2021/2/19</a:t>
            </a:fld>
            <a:endParaRPr lang="zh-CN" altLang="en-US"/>
          </a:p>
        </p:txBody>
      </p:sp>
      <p:sp>
        <p:nvSpPr>
          <p:cNvPr id="6" name="页脚占位符 5">
            <a:extLst>
              <a:ext uri="{FF2B5EF4-FFF2-40B4-BE49-F238E27FC236}">
                <a16:creationId xmlns:a16="http://schemas.microsoft.com/office/drawing/2014/main" id="{785C8BEE-F30C-4EC5-BEC1-65EC5D6F996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856118F-0F4C-4326-B709-B9C3982D0D5D}"/>
              </a:ext>
            </a:extLst>
          </p:cNvPr>
          <p:cNvSpPr>
            <a:spLocks noGrp="1"/>
          </p:cNvSpPr>
          <p:nvPr>
            <p:ph type="sldNum" sz="quarter" idx="12"/>
          </p:nvPr>
        </p:nvSpPr>
        <p:spPr/>
        <p:txBody>
          <a:bodyPr/>
          <a:lstStyle/>
          <a:p>
            <a:fld id="{6BC90678-E343-47CD-B126-61C5DB8538F7}" type="slidenum">
              <a:rPr lang="zh-CN" altLang="en-US" smtClean="0"/>
              <a:t>‹#›</a:t>
            </a:fld>
            <a:endParaRPr lang="zh-CN" altLang="en-US"/>
          </a:p>
        </p:txBody>
      </p:sp>
    </p:spTree>
    <p:extLst>
      <p:ext uri="{BB962C8B-B14F-4D97-AF65-F5344CB8AC3E}">
        <p14:creationId xmlns:p14="http://schemas.microsoft.com/office/powerpoint/2010/main" val="2430346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69E47AA-9A1F-49C6-A6A0-770EFA6A3A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DF39241-91A0-407A-8006-65E9FD8658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AD1F35E-4C67-48DE-89A7-4F2B179CE4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FA6720-8992-4A31-838D-D253363948E5}" type="datetimeFigureOut">
              <a:rPr lang="zh-CN" altLang="en-US" smtClean="0"/>
              <a:t>2021/2/19</a:t>
            </a:fld>
            <a:endParaRPr lang="zh-CN" altLang="en-US"/>
          </a:p>
        </p:txBody>
      </p:sp>
      <p:sp>
        <p:nvSpPr>
          <p:cNvPr id="5" name="页脚占位符 4">
            <a:extLst>
              <a:ext uri="{FF2B5EF4-FFF2-40B4-BE49-F238E27FC236}">
                <a16:creationId xmlns:a16="http://schemas.microsoft.com/office/drawing/2014/main" id="{B8F56C4F-269F-4607-9CA2-1DAD47D8A3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15F9879-C04A-4AD0-BDCF-64C6514660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C90678-E343-47CD-B126-61C5DB8538F7}" type="slidenum">
              <a:rPr lang="zh-CN" altLang="en-US" smtClean="0"/>
              <a:t>‹#›</a:t>
            </a:fld>
            <a:endParaRPr lang="zh-CN" altLang="en-US"/>
          </a:p>
        </p:txBody>
      </p:sp>
    </p:spTree>
    <p:extLst>
      <p:ext uri="{BB962C8B-B14F-4D97-AF65-F5344CB8AC3E}">
        <p14:creationId xmlns:p14="http://schemas.microsoft.com/office/powerpoint/2010/main" val="2350438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www.opendota.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06FB454-83CF-47DB-BABE-E2DB9FD6B38D}"/>
              </a:ext>
            </a:extLst>
          </p:cNvPr>
          <p:cNvSpPr txBox="1"/>
          <p:nvPr/>
        </p:nvSpPr>
        <p:spPr>
          <a:xfrm>
            <a:off x="1495577" y="1293284"/>
            <a:ext cx="9369287" cy="400110"/>
          </a:xfrm>
          <a:prstGeom prst="rect">
            <a:avLst/>
          </a:prstGeom>
          <a:noFill/>
        </p:spPr>
        <p:txBody>
          <a:bodyPr wrap="square" rtlCol="0">
            <a:spAutoFit/>
          </a:bodyPr>
          <a:lstStyle/>
          <a:p>
            <a:pPr algn="ctr"/>
            <a:r>
              <a:rPr lang="en-US" altLang="zh-CN" sz="2000" i="1" dirty="0">
                <a:latin typeface="Times New Roman" panose="02020603050405020304" pitchFamily="18" charset="0"/>
                <a:cs typeface="Times New Roman" panose="02020603050405020304" pitchFamily="18" charset="0"/>
              </a:rPr>
              <a:t>‘Web development of a virtual Dota 2 Pre-game assistant using Statistical Intelligence’</a:t>
            </a:r>
            <a:endParaRPr lang="zh-CN" altLang="en-US" sz="2000" i="1" dirty="0">
              <a:latin typeface="Times New Roman" panose="02020603050405020304"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id="{1C785632-A2E9-4B22-BC37-AA0BC1FAE5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82" y="159025"/>
            <a:ext cx="1134259" cy="1134259"/>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E6B0512C-F5F5-4B98-98D7-A14BC1CE36D8}"/>
              </a:ext>
            </a:extLst>
          </p:cNvPr>
          <p:cNvSpPr txBox="1"/>
          <p:nvPr/>
        </p:nvSpPr>
        <p:spPr>
          <a:xfrm>
            <a:off x="2782804" y="2274838"/>
            <a:ext cx="6626392" cy="2308324"/>
          </a:xfrm>
          <a:prstGeom prst="rect">
            <a:avLst/>
          </a:prstGeom>
          <a:noFill/>
        </p:spPr>
        <p:txBody>
          <a:bodyPr wrap="square" rtlCol="0">
            <a:spAutoFit/>
          </a:bodyPr>
          <a:lstStyle/>
          <a:p>
            <a:pPr marL="342900" indent="-342900">
              <a:buAutoNum type="arabicPeriod"/>
            </a:pPr>
            <a:r>
              <a:rPr lang="en-GB" altLang="zh-CN" b="1" dirty="0"/>
              <a:t>Collection and/or gathering of DotA 2 (MOBA) match data</a:t>
            </a:r>
          </a:p>
          <a:p>
            <a:endParaRPr lang="en-GB" altLang="zh-CN" b="1" dirty="0"/>
          </a:p>
          <a:p>
            <a:r>
              <a:rPr lang="en-GB" altLang="zh-CN" b="1" dirty="0"/>
              <a:t>2.   Analyse the data with the help of statistical intelligence</a:t>
            </a:r>
          </a:p>
          <a:p>
            <a:endParaRPr lang="en-GB" altLang="zh-CN" b="1" dirty="0"/>
          </a:p>
          <a:p>
            <a:r>
              <a:rPr lang="en-GB" altLang="zh-CN" b="1" dirty="0"/>
              <a:t>3.   Develop a Web Application that visually highlights the</a:t>
            </a:r>
          </a:p>
          <a:p>
            <a:r>
              <a:rPr lang="en-GB" altLang="zh-CN" b="1" dirty="0"/>
              <a:t>      meaningful components of the collected data set</a:t>
            </a:r>
          </a:p>
          <a:p>
            <a:endParaRPr lang="en-GB" altLang="zh-CN" b="1" dirty="0"/>
          </a:p>
          <a:p>
            <a:r>
              <a:rPr lang="en-GB" altLang="zh-CN" b="1" dirty="0"/>
              <a:t>4.   Offer a coach-like pre-game strategic recommendation</a:t>
            </a:r>
            <a:endParaRPr lang="zh-CN" altLang="en-US" b="1" dirty="0"/>
          </a:p>
        </p:txBody>
      </p:sp>
      <p:sp>
        <p:nvSpPr>
          <p:cNvPr id="3" name="文本框 2">
            <a:extLst>
              <a:ext uri="{FF2B5EF4-FFF2-40B4-BE49-F238E27FC236}">
                <a16:creationId xmlns:a16="http://schemas.microsoft.com/office/drawing/2014/main" id="{BD1ACC88-A6EA-40A1-A719-07E23589B723}"/>
              </a:ext>
            </a:extLst>
          </p:cNvPr>
          <p:cNvSpPr txBox="1"/>
          <p:nvPr/>
        </p:nvSpPr>
        <p:spPr>
          <a:xfrm>
            <a:off x="1333041" y="5241550"/>
            <a:ext cx="2634916" cy="646331"/>
          </a:xfrm>
          <a:prstGeom prst="rect">
            <a:avLst/>
          </a:prstGeom>
          <a:noFill/>
        </p:spPr>
        <p:txBody>
          <a:bodyPr wrap="square" rtlCol="0">
            <a:spAutoFit/>
          </a:bodyPr>
          <a:lstStyle/>
          <a:p>
            <a:r>
              <a:rPr lang="en-US" altLang="zh-CN" dirty="0"/>
              <a:t>Sixiang, Qiu</a:t>
            </a:r>
          </a:p>
          <a:p>
            <a:r>
              <a:rPr lang="en-US" altLang="zh-CN" dirty="0"/>
              <a:t>Information technology</a:t>
            </a:r>
            <a:endParaRPr lang="zh-CN" altLang="en-US" dirty="0"/>
          </a:p>
        </p:txBody>
      </p:sp>
    </p:spTree>
    <p:extLst>
      <p:ext uri="{BB962C8B-B14F-4D97-AF65-F5344CB8AC3E}">
        <p14:creationId xmlns:p14="http://schemas.microsoft.com/office/powerpoint/2010/main" val="3127914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A5ECDC7-E744-49FA-80EB-103FE5E1A8EE}"/>
              </a:ext>
            </a:extLst>
          </p:cNvPr>
          <p:cNvSpPr txBox="1"/>
          <p:nvPr/>
        </p:nvSpPr>
        <p:spPr>
          <a:xfrm>
            <a:off x="4022035" y="1600199"/>
            <a:ext cx="4147930" cy="707886"/>
          </a:xfrm>
          <a:prstGeom prst="rect">
            <a:avLst/>
          </a:prstGeom>
          <a:noFill/>
        </p:spPr>
        <p:txBody>
          <a:bodyPr wrap="square" rtlCol="0">
            <a:spAutoFit/>
          </a:bodyPr>
          <a:lstStyle/>
          <a:p>
            <a:pPr algn="ctr"/>
            <a:r>
              <a:rPr lang="en-US" altLang="zh-CN" sz="4000" dirty="0">
                <a:latin typeface="+mj-lt"/>
                <a:ea typeface="+mj-ea"/>
                <a:cs typeface="+mj-cs"/>
              </a:rPr>
              <a:t>Pipeline definition</a:t>
            </a:r>
            <a:endParaRPr lang="zh-CN" altLang="en-US" sz="4000" dirty="0">
              <a:latin typeface="+mj-lt"/>
              <a:ea typeface="+mj-ea"/>
              <a:cs typeface="+mj-cs"/>
            </a:endParaRPr>
          </a:p>
        </p:txBody>
      </p:sp>
      <p:sp>
        <p:nvSpPr>
          <p:cNvPr id="12" name="文本框 11">
            <a:extLst>
              <a:ext uri="{FF2B5EF4-FFF2-40B4-BE49-F238E27FC236}">
                <a16:creationId xmlns:a16="http://schemas.microsoft.com/office/drawing/2014/main" id="{6304909F-C046-47AC-B759-1B6C3128AE5A}"/>
              </a:ext>
            </a:extLst>
          </p:cNvPr>
          <p:cNvSpPr txBox="1"/>
          <p:nvPr/>
        </p:nvSpPr>
        <p:spPr>
          <a:xfrm>
            <a:off x="4393095" y="3101009"/>
            <a:ext cx="3326296" cy="369332"/>
          </a:xfrm>
          <a:prstGeom prst="rect">
            <a:avLst/>
          </a:prstGeom>
          <a:noFill/>
        </p:spPr>
        <p:txBody>
          <a:bodyPr wrap="square" rtlCol="0">
            <a:spAutoFit/>
          </a:bodyPr>
          <a:lstStyle/>
          <a:p>
            <a:pPr algn="ctr"/>
            <a:r>
              <a:rPr lang="en-US" altLang="zh-CN" i="1" dirty="0"/>
              <a:t>Pipeline</a:t>
            </a:r>
            <a:endParaRPr lang="zh-CN" altLang="en-US" i="1" dirty="0"/>
          </a:p>
        </p:txBody>
      </p:sp>
      <p:sp>
        <p:nvSpPr>
          <p:cNvPr id="10" name="矩形: 圆角 9">
            <a:extLst>
              <a:ext uri="{FF2B5EF4-FFF2-40B4-BE49-F238E27FC236}">
                <a16:creationId xmlns:a16="http://schemas.microsoft.com/office/drawing/2014/main" id="{71FB83D1-5B15-4DFD-9852-0BAC2B2A89D7}"/>
              </a:ext>
            </a:extLst>
          </p:cNvPr>
          <p:cNvSpPr/>
          <p:nvPr/>
        </p:nvSpPr>
        <p:spPr>
          <a:xfrm>
            <a:off x="1639956" y="3101009"/>
            <a:ext cx="2382079" cy="96740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a:t>Original data</a:t>
            </a:r>
            <a:endParaRPr lang="zh-CN" altLang="en-US" dirty="0"/>
          </a:p>
        </p:txBody>
      </p:sp>
      <p:sp>
        <p:nvSpPr>
          <p:cNvPr id="14" name="矩形: 圆角 13">
            <a:extLst>
              <a:ext uri="{FF2B5EF4-FFF2-40B4-BE49-F238E27FC236}">
                <a16:creationId xmlns:a16="http://schemas.microsoft.com/office/drawing/2014/main" id="{828E0DE4-1376-4EE3-8CE3-68BFDDF59CB6}"/>
              </a:ext>
            </a:extLst>
          </p:cNvPr>
          <p:cNvSpPr/>
          <p:nvPr/>
        </p:nvSpPr>
        <p:spPr>
          <a:xfrm>
            <a:off x="8169965" y="3101009"/>
            <a:ext cx="2382079" cy="96740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Operatable data</a:t>
            </a:r>
            <a:endParaRPr lang="zh-CN" altLang="en-US" dirty="0"/>
          </a:p>
        </p:txBody>
      </p:sp>
      <p:cxnSp>
        <p:nvCxnSpPr>
          <p:cNvPr id="16" name="直接箭头连接符 15">
            <a:extLst>
              <a:ext uri="{FF2B5EF4-FFF2-40B4-BE49-F238E27FC236}">
                <a16:creationId xmlns:a16="http://schemas.microsoft.com/office/drawing/2014/main" id="{DB7DFA2B-450C-4AD6-95AD-D6891CB081FD}"/>
              </a:ext>
            </a:extLst>
          </p:cNvPr>
          <p:cNvCxnSpPr>
            <a:cxnSpLocks/>
          </p:cNvCxnSpPr>
          <p:nvPr/>
        </p:nvCxnSpPr>
        <p:spPr>
          <a:xfrm>
            <a:off x="4346712" y="3584713"/>
            <a:ext cx="3372679" cy="0"/>
          </a:xfrm>
          <a:prstGeom prst="straightConnector1">
            <a:avLst/>
          </a:prstGeom>
          <a:ln w="38100">
            <a:tailEnd type="triangle"/>
          </a:ln>
        </p:spPr>
        <p:style>
          <a:lnRef idx="2">
            <a:schemeClr val="accent4"/>
          </a:lnRef>
          <a:fillRef idx="0">
            <a:schemeClr val="accent4"/>
          </a:fillRef>
          <a:effectRef idx="1">
            <a:schemeClr val="accent4"/>
          </a:effectRef>
          <a:fontRef idx="minor">
            <a:schemeClr val="tx1"/>
          </a:fontRef>
        </p:style>
      </p:cxnSp>
      <p:sp>
        <p:nvSpPr>
          <p:cNvPr id="2" name="对话气泡: 椭圆形 1">
            <a:extLst>
              <a:ext uri="{FF2B5EF4-FFF2-40B4-BE49-F238E27FC236}">
                <a16:creationId xmlns:a16="http://schemas.microsoft.com/office/drawing/2014/main" id="{ED33ED4C-C65B-4E7A-933A-F36384F55B98}"/>
              </a:ext>
            </a:extLst>
          </p:cNvPr>
          <p:cNvSpPr/>
          <p:nvPr/>
        </p:nvSpPr>
        <p:spPr>
          <a:xfrm>
            <a:off x="9044848" y="2093205"/>
            <a:ext cx="1927952" cy="870332"/>
          </a:xfrm>
          <a:prstGeom prst="wedgeEllipseCallou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solidFill>
                  <a:schemeClr val="tx1"/>
                </a:solidFill>
              </a:rPr>
              <a:t>Feature</a:t>
            </a:r>
            <a:endParaRPr lang="zh-CN" altLang="en-US" dirty="0">
              <a:solidFill>
                <a:schemeClr val="tx1"/>
              </a:solidFill>
            </a:endParaRPr>
          </a:p>
        </p:txBody>
      </p:sp>
      <p:pic>
        <p:nvPicPr>
          <p:cNvPr id="9" name="Picture 2">
            <a:extLst>
              <a:ext uri="{FF2B5EF4-FFF2-40B4-BE49-F238E27FC236}">
                <a16:creationId xmlns:a16="http://schemas.microsoft.com/office/drawing/2014/main" id="{3507A1D2-7A6C-45CB-9141-1E0B7DEBF8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82" y="159025"/>
            <a:ext cx="1134259" cy="1134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66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1" name="Freeform: Shape 10">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graphicFrame>
        <p:nvGraphicFramePr>
          <p:cNvPr id="4" name="表格 3">
            <a:extLst>
              <a:ext uri="{FF2B5EF4-FFF2-40B4-BE49-F238E27FC236}">
                <a16:creationId xmlns:a16="http://schemas.microsoft.com/office/drawing/2014/main" id="{DCA3EA13-FF77-40EB-AF41-E482EC6A8E66}"/>
              </a:ext>
            </a:extLst>
          </p:cNvPr>
          <p:cNvGraphicFramePr>
            <a:graphicFrameLocks noGrp="1"/>
          </p:cNvGraphicFramePr>
          <p:nvPr>
            <p:extLst>
              <p:ext uri="{D42A27DB-BD31-4B8C-83A1-F6EECF244321}">
                <p14:modId xmlns:p14="http://schemas.microsoft.com/office/powerpoint/2010/main" val="2211665301"/>
              </p:ext>
            </p:extLst>
          </p:nvPr>
        </p:nvGraphicFramePr>
        <p:xfrm>
          <a:off x="2952531" y="643468"/>
          <a:ext cx="8018181" cy="5571071"/>
        </p:xfrm>
        <a:graphic>
          <a:graphicData uri="http://schemas.openxmlformats.org/drawingml/2006/table">
            <a:tbl>
              <a:tblPr firstRow="1" firstCol="1" bandRow="1">
                <a:noFill/>
                <a:tableStyleId>{5C22544A-7EE6-4342-B048-85BDC9FD1C3A}</a:tableStyleId>
              </a:tblPr>
              <a:tblGrid>
                <a:gridCol w="4488250">
                  <a:extLst>
                    <a:ext uri="{9D8B030D-6E8A-4147-A177-3AD203B41FA5}">
                      <a16:colId xmlns:a16="http://schemas.microsoft.com/office/drawing/2014/main" val="1172767166"/>
                    </a:ext>
                  </a:extLst>
                </a:gridCol>
                <a:gridCol w="3529931">
                  <a:extLst>
                    <a:ext uri="{9D8B030D-6E8A-4147-A177-3AD203B41FA5}">
                      <a16:colId xmlns:a16="http://schemas.microsoft.com/office/drawing/2014/main" val="1158093801"/>
                    </a:ext>
                  </a:extLst>
                </a:gridCol>
              </a:tblGrid>
              <a:tr h="629915">
                <a:tc>
                  <a:txBody>
                    <a:bodyPr/>
                    <a:lstStyle/>
                    <a:p>
                      <a:pPr algn="just">
                        <a:lnSpc>
                          <a:spcPct val="115000"/>
                        </a:lnSpc>
                        <a:spcAft>
                          <a:spcPts val="1000"/>
                        </a:spcAft>
                      </a:pPr>
                      <a:r>
                        <a:rPr lang="en-US" sz="2000" b="1" kern="0" cap="none" spc="0" dirty="0">
                          <a:solidFill>
                            <a:schemeClr val="bg1"/>
                          </a:solidFill>
                          <a:effectLst/>
                        </a:rPr>
                        <a:t>Elements</a:t>
                      </a:r>
                      <a:endParaRPr lang="zh-CN" sz="2000" b="1" kern="100" cap="none" spc="0" dirty="0">
                        <a:solidFill>
                          <a:schemeClr val="bg1"/>
                        </a:solidFill>
                        <a:effectLst/>
                        <a:latin typeface="Times New Roman" panose="02020603050405020304" pitchFamily="18" charset="0"/>
                        <a:ea typeface="DengXian" panose="02010600030101010101" pitchFamily="2" charset="-122"/>
                      </a:endParaRPr>
                    </a:p>
                  </a:txBody>
                  <a:tcPr marL="91841" marR="65601" marT="131202" marB="131202" anchor="ctr">
                    <a:lnL w="12700" cmpd="sng">
                      <a:noFill/>
                    </a:lnL>
                    <a:lnR w="12700" cmpd="sng">
                      <a:noFill/>
                    </a:lnR>
                    <a:lnT w="19050" cap="flat" cmpd="sng" algn="ctr">
                      <a:noFill/>
                      <a:prstDash val="solid"/>
                    </a:lnT>
                    <a:lnB w="38100" cmpd="sng">
                      <a:noFill/>
                    </a:lnB>
                    <a:solidFill>
                      <a:schemeClr val="tx1"/>
                    </a:solidFill>
                  </a:tcPr>
                </a:tc>
                <a:tc>
                  <a:txBody>
                    <a:bodyPr/>
                    <a:lstStyle/>
                    <a:p>
                      <a:pPr algn="just">
                        <a:lnSpc>
                          <a:spcPct val="115000"/>
                        </a:lnSpc>
                        <a:spcAft>
                          <a:spcPts val="1000"/>
                        </a:spcAft>
                      </a:pPr>
                      <a:r>
                        <a:rPr lang="en-US" sz="2000" b="1" kern="0" cap="none" spc="0">
                          <a:solidFill>
                            <a:schemeClr val="bg1"/>
                          </a:solidFill>
                          <a:effectLst/>
                        </a:rPr>
                        <a:t>Data Type</a:t>
                      </a:r>
                      <a:endParaRPr lang="zh-CN" sz="2000" b="1" kern="100" cap="none" spc="0">
                        <a:solidFill>
                          <a:schemeClr val="bg1"/>
                        </a:solidFill>
                        <a:effectLst/>
                        <a:latin typeface="Times New Roman" panose="02020603050405020304" pitchFamily="18" charset="0"/>
                        <a:ea typeface="DengXian" panose="02010600030101010101" pitchFamily="2" charset="-122"/>
                      </a:endParaRPr>
                    </a:p>
                  </a:txBody>
                  <a:tcPr marL="91841" marR="65601" marT="131202" marB="131202"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3237793193"/>
                  </a:ext>
                </a:extLst>
              </a:tr>
              <a:tr h="449196">
                <a:tc>
                  <a:txBody>
                    <a:bodyPr/>
                    <a:lstStyle/>
                    <a:p>
                      <a:pPr algn="just">
                        <a:lnSpc>
                          <a:spcPct val="115000"/>
                        </a:lnSpc>
                        <a:spcAft>
                          <a:spcPts val="1000"/>
                        </a:spcAft>
                      </a:pPr>
                      <a:r>
                        <a:rPr lang="en-US" sz="1700" b="1" kern="0" cap="none" spc="0">
                          <a:solidFill>
                            <a:schemeClr val="tx1"/>
                          </a:solidFill>
                          <a:effectLst/>
                        </a:rPr>
                        <a:t>Team0 hero id 0</a:t>
                      </a:r>
                      <a:endParaRPr lang="zh-CN" sz="1700" b="1" kern="100" cap="none" spc="0">
                        <a:solidFill>
                          <a:schemeClr val="tx1"/>
                        </a:solidFill>
                        <a:effectLst/>
                        <a:latin typeface="Times New Roman" panose="02020603050405020304" pitchFamily="18" charset="0"/>
                        <a:ea typeface="DengXian" panose="02010600030101010101" pitchFamily="2" charset="-122"/>
                      </a:endParaRPr>
                    </a:p>
                  </a:txBody>
                  <a:tcPr marL="91841" marR="65601" marT="0" marB="131202">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pPr algn="just">
                        <a:lnSpc>
                          <a:spcPct val="115000"/>
                        </a:lnSpc>
                        <a:spcAft>
                          <a:spcPts val="1000"/>
                        </a:spcAft>
                      </a:pPr>
                      <a:r>
                        <a:rPr lang="en-US" sz="1700" kern="0" cap="none" spc="0" dirty="0">
                          <a:solidFill>
                            <a:schemeClr val="tx1"/>
                          </a:solidFill>
                          <a:effectLst/>
                        </a:rPr>
                        <a:t>Integer</a:t>
                      </a:r>
                      <a:endParaRPr lang="zh-CN" sz="1700" kern="100" cap="none" spc="0" dirty="0">
                        <a:solidFill>
                          <a:schemeClr val="tx1"/>
                        </a:solidFill>
                        <a:effectLst/>
                        <a:latin typeface="Times New Roman" panose="02020603050405020304" pitchFamily="18" charset="0"/>
                        <a:ea typeface="DengXian" panose="02010600030101010101" pitchFamily="2" charset="-122"/>
                      </a:endParaRPr>
                    </a:p>
                  </a:txBody>
                  <a:tcPr marL="91841" marR="65601" marT="0" marB="131202">
                    <a:lnL w="12700" cmpd="sng">
                      <a:noFill/>
                      <a:prstDash val="solid"/>
                    </a:lnL>
                    <a:lnR w="12700" cmpd="sng">
                      <a:noFill/>
                      <a:prstDash val="solid"/>
                    </a:lnR>
                    <a:lnT w="38100" cmpd="sng">
                      <a:noFill/>
                    </a:lnT>
                    <a:lnB w="12700" cap="flat" cmpd="sng" algn="ctr">
                      <a:solidFill>
                        <a:schemeClr val="tx1"/>
                      </a:solidFill>
                      <a:prstDash val="solid"/>
                    </a:lnB>
                    <a:noFill/>
                  </a:tcPr>
                </a:tc>
                <a:extLst>
                  <a:ext uri="{0D108BD9-81ED-4DB2-BD59-A6C34878D82A}">
                    <a16:rowId xmlns:a16="http://schemas.microsoft.com/office/drawing/2014/main" val="3173403984"/>
                  </a:ext>
                </a:extLst>
              </a:tr>
              <a:tr h="449196">
                <a:tc>
                  <a:txBody>
                    <a:bodyPr/>
                    <a:lstStyle/>
                    <a:p>
                      <a:pPr algn="just">
                        <a:lnSpc>
                          <a:spcPct val="115000"/>
                        </a:lnSpc>
                        <a:spcAft>
                          <a:spcPts val="1000"/>
                        </a:spcAft>
                      </a:pPr>
                      <a:r>
                        <a:rPr lang="en-US" sz="1700" b="1" kern="0" cap="none" spc="0">
                          <a:solidFill>
                            <a:schemeClr val="tx1"/>
                          </a:solidFill>
                          <a:effectLst/>
                        </a:rPr>
                        <a:t>Team0 hero id 1</a:t>
                      </a:r>
                      <a:endParaRPr lang="zh-CN" sz="1700" b="1" kern="100" cap="none" spc="0">
                        <a:solidFill>
                          <a:schemeClr val="tx1"/>
                        </a:solidFill>
                        <a:effectLst/>
                        <a:latin typeface="Times New Roman" panose="02020603050405020304" pitchFamily="18" charset="0"/>
                        <a:ea typeface="DengXian" panose="02010600030101010101" pitchFamily="2" charset="-122"/>
                      </a:endParaRPr>
                    </a:p>
                  </a:txBody>
                  <a:tcPr marL="91841" marR="65601" marT="0" marB="13120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just">
                        <a:lnSpc>
                          <a:spcPct val="115000"/>
                        </a:lnSpc>
                        <a:spcAft>
                          <a:spcPts val="1000"/>
                        </a:spcAft>
                      </a:pPr>
                      <a:r>
                        <a:rPr lang="en-US" sz="1700" kern="0" cap="none" spc="0">
                          <a:solidFill>
                            <a:schemeClr val="tx1"/>
                          </a:solidFill>
                          <a:effectLst/>
                        </a:rPr>
                        <a:t>Integer</a:t>
                      </a:r>
                      <a:endParaRPr lang="zh-CN" sz="1700" kern="100" cap="none" spc="0">
                        <a:solidFill>
                          <a:schemeClr val="tx1"/>
                        </a:solidFill>
                        <a:effectLst/>
                        <a:latin typeface="Times New Roman" panose="02020603050405020304" pitchFamily="18" charset="0"/>
                        <a:ea typeface="DengXian" panose="02010600030101010101" pitchFamily="2" charset="-122"/>
                      </a:endParaRPr>
                    </a:p>
                  </a:txBody>
                  <a:tcPr marL="91841" marR="65601" marT="0" marB="13120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818385276"/>
                  </a:ext>
                </a:extLst>
              </a:tr>
              <a:tr h="449196">
                <a:tc>
                  <a:txBody>
                    <a:bodyPr/>
                    <a:lstStyle/>
                    <a:p>
                      <a:pPr algn="just">
                        <a:lnSpc>
                          <a:spcPct val="115000"/>
                        </a:lnSpc>
                        <a:spcAft>
                          <a:spcPts val="1000"/>
                        </a:spcAft>
                      </a:pPr>
                      <a:r>
                        <a:rPr lang="en-US" sz="1700" b="1" kern="0" cap="none" spc="0">
                          <a:solidFill>
                            <a:schemeClr val="tx1"/>
                          </a:solidFill>
                          <a:effectLst/>
                        </a:rPr>
                        <a:t>Team0 hero id 2</a:t>
                      </a:r>
                      <a:endParaRPr lang="zh-CN" sz="1700" b="1" kern="100" cap="none" spc="0">
                        <a:solidFill>
                          <a:schemeClr val="tx1"/>
                        </a:solidFill>
                        <a:effectLst/>
                        <a:latin typeface="Times New Roman" panose="02020603050405020304" pitchFamily="18" charset="0"/>
                        <a:ea typeface="DengXian" panose="02010600030101010101" pitchFamily="2" charset="-122"/>
                      </a:endParaRPr>
                    </a:p>
                  </a:txBody>
                  <a:tcPr marL="91841" marR="65601" marT="0" marB="131202">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just">
                        <a:lnSpc>
                          <a:spcPct val="115000"/>
                        </a:lnSpc>
                        <a:spcAft>
                          <a:spcPts val="1000"/>
                        </a:spcAft>
                      </a:pPr>
                      <a:r>
                        <a:rPr lang="en-US" sz="1700" kern="0" cap="none" spc="0">
                          <a:solidFill>
                            <a:schemeClr val="tx1"/>
                          </a:solidFill>
                          <a:effectLst/>
                        </a:rPr>
                        <a:t>Integer</a:t>
                      </a:r>
                      <a:endParaRPr lang="zh-CN" sz="1700" kern="100" cap="none" spc="0">
                        <a:solidFill>
                          <a:schemeClr val="tx1"/>
                        </a:solidFill>
                        <a:effectLst/>
                        <a:latin typeface="Times New Roman" panose="02020603050405020304" pitchFamily="18" charset="0"/>
                        <a:ea typeface="DengXian" panose="02010600030101010101" pitchFamily="2" charset="-122"/>
                      </a:endParaRPr>
                    </a:p>
                  </a:txBody>
                  <a:tcPr marL="91841" marR="65601" marT="0" marB="131202">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1799993859"/>
                  </a:ext>
                </a:extLst>
              </a:tr>
              <a:tr h="449196">
                <a:tc>
                  <a:txBody>
                    <a:bodyPr/>
                    <a:lstStyle/>
                    <a:p>
                      <a:pPr algn="just">
                        <a:lnSpc>
                          <a:spcPct val="115000"/>
                        </a:lnSpc>
                        <a:spcAft>
                          <a:spcPts val="1000"/>
                        </a:spcAft>
                      </a:pPr>
                      <a:r>
                        <a:rPr lang="en-US" sz="1700" b="1" kern="0" cap="none" spc="0">
                          <a:solidFill>
                            <a:schemeClr val="tx1"/>
                          </a:solidFill>
                          <a:effectLst/>
                        </a:rPr>
                        <a:t>Team0 hero id 3</a:t>
                      </a:r>
                      <a:endParaRPr lang="zh-CN" sz="1700" b="1" kern="100" cap="none" spc="0">
                        <a:solidFill>
                          <a:schemeClr val="tx1"/>
                        </a:solidFill>
                        <a:effectLst/>
                        <a:latin typeface="Times New Roman" panose="02020603050405020304" pitchFamily="18" charset="0"/>
                        <a:ea typeface="DengXian" panose="02010600030101010101" pitchFamily="2" charset="-122"/>
                      </a:endParaRPr>
                    </a:p>
                  </a:txBody>
                  <a:tcPr marL="91841" marR="65601" marT="0" marB="13120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just">
                        <a:lnSpc>
                          <a:spcPct val="115000"/>
                        </a:lnSpc>
                        <a:spcAft>
                          <a:spcPts val="1000"/>
                        </a:spcAft>
                      </a:pPr>
                      <a:r>
                        <a:rPr lang="en-US" sz="1700" kern="0" cap="none" spc="0">
                          <a:solidFill>
                            <a:schemeClr val="tx1"/>
                          </a:solidFill>
                          <a:effectLst/>
                        </a:rPr>
                        <a:t>Integer</a:t>
                      </a:r>
                      <a:endParaRPr lang="zh-CN" sz="1700" kern="100" cap="none" spc="0">
                        <a:solidFill>
                          <a:schemeClr val="tx1"/>
                        </a:solidFill>
                        <a:effectLst/>
                        <a:latin typeface="Times New Roman" panose="02020603050405020304" pitchFamily="18" charset="0"/>
                        <a:ea typeface="DengXian" panose="02010600030101010101" pitchFamily="2" charset="-122"/>
                      </a:endParaRPr>
                    </a:p>
                  </a:txBody>
                  <a:tcPr marL="91841" marR="65601" marT="0" marB="13120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187586558"/>
                  </a:ext>
                </a:extLst>
              </a:tr>
              <a:tr h="449196">
                <a:tc>
                  <a:txBody>
                    <a:bodyPr/>
                    <a:lstStyle/>
                    <a:p>
                      <a:pPr algn="just">
                        <a:lnSpc>
                          <a:spcPct val="115000"/>
                        </a:lnSpc>
                        <a:spcAft>
                          <a:spcPts val="1000"/>
                        </a:spcAft>
                      </a:pPr>
                      <a:r>
                        <a:rPr lang="en-US" sz="1700" b="1" kern="0" cap="none" spc="0">
                          <a:solidFill>
                            <a:schemeClr val="tx1"/>
                          </a:solidFill>
                          <a:effectLst/>
                        </a:rPr>
                        <a:t>Team0 hero id 4</a:t>
                      </a:r>
                      <a:endParaRPr lang="zh-CN" sz="1700" b="1" kern="100" cap="none" spc="0">
                        <a:solidFill>
                          <a:schemeClr val="tx1"/>
                        </a:solidFill>
                        <a:effectLst/>
                        <a:latin typeface="Times New Roman" panose="02020603050405020304" pitchFamily="18" charset="0"/>
                        <a:ea typeface="DengXian" panose="02010600030101010101" pitchFamily="2" charset="-122"/>
                      </a:endParaRPr>
                    </a:p>
                  </a:txBody>
                  <a:tcPr marL="91841" marR="65601" marT="0" marB="131202">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just">
                        <a:lnSpc>
                          <a:spcPct val="115000"/>
                        </a:lnSpc>
                        <a:spcAft>
                          <a:spcPts val="1000"/>
                        </a:spcAft>
                      </a:pPr>
                      <a:r>
                        <a:rPr lang="en-US" sz="1700" kern="0" cap="none" spc="0">
                          <a:solidFill>
                            <a:schemeClr val="tx1"/>
                          </a:solidFill>
                          <a:effectLst/>
                        </a:rPr>
                        <a:t>Integer</a:t>
                      </a:r>
                      <a:endParaRPr lang="zh-CN" sz="1700" kern="100" cap="none" spc="0">
                        <a:solidFill>
                          <a:schemeClr val="tx1"/>
                        </a:solidFill>
                        <a:effectLst/>
                        <a:latin typeface="Times New Roman" panose="02020603050405020304" pitchFamily="18" charset="0"/>
                        <a:ea typeface="DengXian" panose="02010600030101010101" pitchFamily="2" charset="-122"/>
                      </a:endParaRPr>
                    </a:p>
                  </a:txBody>
                  <a:tcPr marL="91841" marR="65601" marT="0" marB="131202">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4012318962"/>
                  </a:ext>
                </a:extLst>
              </a:tr>
              <a:tr h="449196">
                <a:tc>
                  <a:txBody>
                    <a:bodyPr/>
                    <a:lstStyle/>
                    <a:p>
                      <a:pPr algn="just">
                        <a:lnSpc>
                          <a:spcPct val="115000"/>
                        </a:lnSpc>
                        <a:spcAft>
                          <a:spcPts val="1000"/>
                        </a:spcAft>
                      </a:pPr>
                      <a:r>
                        <a:rPr lang="en-US" sz="1700" b="1" kern="0" cap="none" spc="0">
                          <a:solidFill>
                            <a:schemeClr val="tx1"/>
                          </a:solidFill>
                          <a:effectLst/>
                        </a:rPr>
                        <a:t>Team1 hero id 0</a:t>
                      </a:r>
                      <a:endParaRPr lang="zh-CN" sz="1700" b="1" kern="100" cap="none" spc="0">
                        <a:solidFill>
                          <a:schemeClr val="tx1"/>
                        </a:solidFill>
                        <a:effectLst/>
                        <a:latin typeface="Times New Roman" panose="02020603050405020304" pitchFamily="18" charset="0"/>
                        <a:ea typeface="DengXian" panose="02010600030101010101" pitchFamily="2" charset="-122"/>
                      </a:endParaRPr>
                    </a:p>
                  </a:txBody>
                  <a:tcPr marL="91841" marR="65601" marT="0" marB="13120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just">
                        <a:lnSpc>
                          <a:spcPct val="115000"/>
                        </a:lnSpc>
                        <a:spcAft>
                          <a:spcPts val="1000"/>
                        </a:spcAft>
                      </a:pPr>
                      <a:r>
                        <a:rPr lang="en-US" sz="1700" kern="0" cap="none" spc="0">
                          <a:solidFill>
                            <a:schemeClr val="tx1"/>
                          </a:solidFill>
                          <a:effectLst/>
                        </a:rPr>
                        <a:t>Integer</a:t>
                      </a:r>
                      <a:endParaRPr lang="zh-CN" sz="1700" kern="100" cap="none" spc="0">
                        <a:solidFill>
                          <a:schemeClr val="tx1"/>
                        </a:solidFill>
                        <a:effectLst/>
                        <a:latin typeface="Times New Roman" panose="02020603050405020304" pitchFamily="18" charset="0"/>
                        <a:ea typeface="DengXian" panose="02010600030101010101" pitchFamily="2" charset="-122"/>
                      </a:endParaRPr>
                    </a:p>
                  </a:txBody>
                  <a:tcPr marL="91841" marR="65601" marT="0" marB="13120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535034259"/>
                  </a:ext>
                </a:extLst>
              </a:tr>
              <a:tr h="449196">
                <a:tc>
                  <a:txBody>
                    <a:bodyPr/>
                    <a:lstStyle/>
                    <a:p>
                      <a:pPr algn="just">
                        <a:lnSpc>
                          <a:spcPct val="115000"/>
                        </a:lnSpc>
                        <a:spcAft>
                          <a:spcPts val="1000"/>
                        </a:spcAft>
                      </a:pPr>
                      <a:r>
                        <a:rPr lang="en-US" sz="1700" b="1" kern="0" cap="none" spc="0">
                          <a:solidFill>
                            <a:schemeClr val="tx1"/>
                          </a:solidFill>
                          <a:effectLst/>
                        </a:rPr>
                        <a:t>Team1 hero id 1</a:t>
                      </a:r>
                      <a:endParaRPr lang="zh-CN" sz="1700" b="1" kern="100" cap="none" spc="0">
                        <a:solidFill>
                          <a:schemeClr val="tx1"/>
                        </a:solidFill>
                        <a:effectLst/>
                        <a:latin typeface="Times New Roman" panose="02020603050405020304" pitchFamily="18" charset="0"/>
                        <a:ea typeface="DengXian" panose="02010600030101010101" pitchFamily="2" charset="-122"/>
                      </a:endParaRPr>
                    </a:p>
                  </a:txBody>
                  <a:tcPr marL="91841" marR="65601" marT="0" marB="131202">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just">
                        <a:lnSpc>
                          <a:spcPct val="115000"/>
                        </a:lnSpc>
                        <a:spcAft>
                          <a:spcPts val="1000"/>
                        </a:spcAft>
                      </a:pPr>
                      <a:r>
                        <a:rPr lang="en-US" sz="1700" kern="0" cap="none" spc="0">
                          <a:solidFill>
                            <a:schemeClr val="tx1"/>
                          </a:solidFill>
                          <a:effectLst/>
                        </a:rPr>
                        <a:t>Integer</a:t>
                      </a:r>
                      <a:endParaRPr lang="zh-CN" sz="1700" kern="100" cap="none" spc="0">
                        <a:solidFill>
                          <a:schemeClr val="tx1"/>
                        </a:solidFill>
                        <a:effectLst/>
                        <a:latin typeface="Times New Roman" panose="02020603050405020304" pitchFamily="18" charset="0"/>
                        <a:ea typeface="DengXian" panose="02010600030101010101" pitchFamily="2" charset="-122"/>
                      </a:endParaRPr>
                    </a:p>
                  </a:txBody>
                  <a:tcPr marL="91841" marR="65601" marT="0" marB="131202">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3835291710"/>
                  </a:ext>
                </a:extLst>
              </a:tr>
              <a:tr h="449196">
                <a:tc>
                  <a:txBody>
                    <a:bodyPr/>
                    <a:lstStyle/>
                    <a:p>
                      <a:pPr algn="just">
                        <a:lnSpc>
                          <a:spcPct val="115000"/>
                        </a:lnSpc>
                        <a:spcAft>
                          <a:spcPts val="1000"/>
                        </a:spcAft>
                      </a:pPr>
                      <a:r>
                        <a:rPr lang="en-US" sz="1700" b="1" kern="0" cap="none" spc="0">
                          <a:solidFill>
                            <a:schemeClr val="tx1"/>
                          </a:solidFill>
                          <a:effectLst/>
                        </a:rPr>
                        <a:t>Team1 hero id 2</a:t>
                      </a:r>
                      <a:endParaRPr lang="zh-CN" sz="1700" b="1" kern="100" cap="none" spc="0">
                        <a:solidFill>
                          <a:schemeClr val="tx1"/>
                        </a:solidFill>
                        <a:effectLst/>
                        <a:latin typeface="Times New Roman" panose="02020603050405020304" pitchFamily="18" charset="0"/>
                        <a:ea typeface="DengXian" panose="02010600030101010101" pitchFamily="2" charset="-122"/>
                      </a:endParaRPr>
                    </a:p>
                  </a:txBody>
                  <a:tcPr marL="91841" marR="65601" marT="0" marB="13120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just">
                        <a:lnSpc>
                          <a:spcPct val="115000"/>
                        </a:lnSpc>
                        <a:spcAft>
                          <a:spcPts val="1000"/>
                        </a:spcAft>
                      </a:pPr>
                      <a:r>
                        <a:rPr lang="en-US" sz="1700" kern="0" cap="none" spc="0">
                          <a:solidFill>
                            <a:schemeClr val="tx1"/>
                          </a:solidFill>
                          <a:effectLst/>
                        </a:rPr>
                        <a:t>Integer</a:t>
                      </a:r>
                      <a:endParaRPr lang="zh-CN" sz="1700" kern="100" cap="none" spc="0">
                        <a:solidFill>
                          <a:schemeClr val="tx1"/>
                        </a:solidFill>
                        <a:effectLst/>
                        <a:latin typeface="Times New Roman" panose="02020603050405020304" pitchFamily="18" charset="0"/>
                        <a:ea typeface="DengXian" panose="02010600030101010101" pitchFamily="2" charset="-122"/>
                      </a:endParaRPr>
                    </a:p>
                  </a:txBody>
                  <a:tcPr marL="91841" marR="65601" marT="0" marB="13120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965592080"/>
                  </a:ext>
                </a:extLst>
              </a:tr>
              <a:tr h="449196">
                <a:tc>
                  <a:txBody>
                    <a:bodyPr/>
                    <a:lstStyle/>
                    <a:p>
                      <a:pPr algn="just">
                        <a:lnSpc>
                          <a:spcPct val="115000"/>
                        </a:lnSpc>
                        <a:spcAft>
                          <a:spcPts val="1000"/>
                        </a:spcAft>
                      </a:pPr>
                      <a:r>
                        <a:rPr lang="en-US" sz="1700" b="1" kern="0" cap="none" spc="0">
                          <a:solidFill>
                            <a:schemeClr val="tx1"/>
                          </a:solidFill>
                          <a:effectLst/>
                        </a:rPr>
                        <a:t>Team1 hero id 3</a:t>
                      </a:r>
                      <a:endParaRPr lang="zh-CN" sz="1700" b="1" kern="100" cap="none" spc="0">
                        <a:solidFill>
                          <a:schemeClr val="tx1"/>
                        </a:solidFill>
                        <a:effectLst/>
                        <a:latin typeface="Times New Roman" panose="02020603050405020304" pitchFamily="18" charset="0"/>
                        <a:ea typeface="DengXian" panose="02010600030101010101" pitchFamily="2" charset="-122"/>
                      </a:endParaRPr>
                    </a:p>
                  </a:txBody>
                  <a:tcPr marL="91841" marR="65601" marT="0" marB="131202">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just">
                        <a:lnSpc>
                          <a:spcPct val="115000"/>
                        </a:lnSpc>
                        <a:spcAft>
                          <a:spcPts val="1000"/>
                        </a:spcAft>
                      </a:pPr>
                      <a:r>
                        <a:rPr lang="en-US" sz="1700" kern="0" cap="none" spc="0">
                          <a:solidFill>
                            <a:schemeClr val="tx1"/>
                          </a:solidFill>
                          <a:effectLst/>
                        </a:rPr>
                        <a:t>Integer</a:t>
                      </a:r>
                      <a:endParaRPr lang="zh-CN" sz="1700" kern="100" cap="none" spc="0">
                        <a:solidFill>
                          <a:schemeClr val="tx1"/>
                        </a:solidFill>
                        <a:effectLst/>
                        <a:latin typeface="Times New Roman" panose="02020603050405020304" pitchFamily="18" charset="0"/>
                        <a:ea typeface="DengXian" panose="02010600030101010101" pitchFamily="2" charset="-122"/>
                      </a:endParaRPr>
                    </a:p>
                  </a:txBody>
                  <a:tcPr marL="91841" marR="65601" marT="0" marB="131202">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217846356"/>
                  </a:ext>
                </a:extLst>
              </a:tr>
              <a:tr h="449196">
                <a:tc>
                  <a:txBody>
                    <a:bodyPr/>
                    <a:lstStyle/>
                    <a:p>
                      <a:pPr algn="just">
                        <a:lnSpc>
                          <a:spcPct val="115000"/>
                        </a:lnSpc>
                        <a:spcAft>
                          <a:spcPts val="1000"/>
                        </a:spcAft>
                      </a:pPr>
                      <a:r>
                        <a:rPr lang="en-US" sz="1700" b="1" kern="0" cap="none" spc="0">
                          <a:solidFill>
                            <a:schemeClr val="tx1"/>
                          </a:solidFill>
                          <a:effectLst/>
                        </a:rPr>
                        <a:t>Team1 hero id 4</a:t>
                      </a:r>
                      <a:endParaRPr lang="zh-CN" sz="1700" b="1" kern="100" cap="none" spc="0">
                        <a:solidFill>
                          <a:schemeClr val="tx1"/>
                        </a:solidFill>
                        <a:effectLst/>
                        <a:latin typeface="Times New Roman" panose="02020603050405020304" pitchFamily="18" charset="0"/>
                        <a:ea typeface="DengXian" panose="02010600030101010101" pitchFamily="2" charset="-122"/>
                      </a:endParaRPr>
                    </a:p>
                  </a:txBody>
                  <a:tcPr marL="91841" marR="65601" marT="0" marB="13120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just">
                        <a:lnSpc>
                          <a:spcPct val="115000"/>
                        </a:lnSpc>
                        <a:spcAft>
                          <a:spcPts val="1000"/>
                        </a:spcAft>
                      </a:pPr>
                      <a:r>
                        <a:rPr lang="en-US" sz="1700" kern="0" cap="none" spc="0">
                          <a:solidFill>
                            <a:schemeClr val="tx1"/>
                          </a:solidFill>
                          <a:effectLst/>
                        </a:rPr>
                        <a:t>Integer</a:t>
                      </a:r>
                      <a:endParaRPr lang="zh-CN" sz="1700" kern="100" cap="none" spc="0">
                        <a:solidFill>
                          <a:schemeClr val="tx1"/>
                        </a:solidFill>
                        <a:effectLst/>
                        <a:latin typeface="Times New Roman" panose="02020603050405020304" pitchFamily="18" charset="0"/>
                        <a:ea typeface="DengXian" panose="02010600030101010101" pitchFamily="2" charset="-122"/>
                      </a:endParaRPr>
                    </a:p>
                  </a:txBody>
                  <a:tcPr marL="91841" marR="65601" marT="0" marB="13120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812117637"/>
                  </a:ext>
                </a:extLst>
              </a:tr>
              <a:tr h="449196">
                <a:tc>
                  <a:txBody>
                    <a:bodyPr/>
                    <a:lstStyle/>
                    <a:p>
                      <a:pPr algn="just">
                        <a:lnSpc>
                          <a:spcPct val="115000"/>
                        </a:lnSpc>
                        <a:spcAft>
                          <a:spcPts val="1000"/>
                        </a:spcAft>
                      </a:pPr>
                      <a:r>
                        <a:rPr lang="en-US" sz="1700" b="1" kern="0" cap="none" spc="0">
                          <a:solidFill>
                            <a:schemeClr val="tx1"/>
                          </a:solidFill>
                          <a:effectLst/>
                        </a:rPr>
                        <a:t>Label</a:t>
                      </a:r>
                      <a:endParaRPr lang="zh-CN" sz="1700" b="1" kern="100" cap="none" spc="0">
                        <a:solidFill>
                          <a:schemeClr val="tx1"/>
                        </a:solidFill>
                        <a:effectLst/>
                        <a:latin typeface="Times New Roman" panose="02020603050405020304" pitchFamily="18" charset="0"/>
                        <a:ea typeface="DengXian" panose="02010600030101010101" pitchFamily="2" charset="-122"/>
                      </a:endParaRPr>
                    </a:p>
                  </a:txBody>
                  <a:tcPr marL="91841" marR="65601" marT="0" marB="131202">
                    <a:lnL w="12700" cmpd="sng">
                      <a:noFill/>
                      <a:prstDash val="solid"/>
                    </a:lnL>
                    <a:lnR w="12700" cmpd="sng">
                      <a:noFill/>
                      <a:prstDash val="solid"/>
                    </a:lnR>
                    <a:lnT w="12700" cmpd="sng">
                      <a:noFill/>
                      <a:prstDash val="solid"/>
                    </a:lnT>
                    <a:lnB w="12700" cmpd="sng">
                      <a:noFill/>
                      <a:prstDash val="solid"/>
                    </a:lnB>
                    <a:noFill/>
                  </a:tcPr>
                </a:tc>
                <a:tc>
                  <a:txBody>
                    <a:bodyPr/>
                    <a:lstStyle/>
                    <a:p>
                      <a:pPr algn="just">
                        <a:lnSpc>
                          <a:spcPct val="115000"/>
                        </a:lnSpc>
                        <a:spcAft>
                          <a:spcPts val="1000"/>
                        </a:spcAft>
                      </a:pPr>
                      <a:r>
                        <a:rPr lang="en-US" sz="1700" kern="0" cap="none" spc="0" dirty="0">
                          <a:solidFill>
                            <a:schemeClr val="tx1"/>
                          </a:solidFill>
                          <a:effectLst/>
                        </a:rPr>
                        <a:t>Integer</a:t>
                      </a:r>
                      <a:endParaRPr lang="zh-CN" sz="1700" kern="100" cap="none" spc="0" dirty="0">
                        <a:solidFill>
                          <a:schemeClr val="tx1"/>
                        </a:solidFill>
                        <a:effectLst/>
                        <a:latin typeface="Times New Roman" panose="02020603050405020304" pitchFamily="18" charset="0"/>
                        <a:ea typeface="DengXian" panose="02010600030101010101" pitchFamily="2" charset="-122"/>
                      </a:endParaRPr>
                    </a:p>
                  </a:txBody>
                  <a:tcPr marL="91841" marR="65601" marT="0" marB="131202">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067753979"/>
                  </a:ext>
                </a:extLst>
              </a:tr>
            </a:tbl>
          </a:graphicData>
        </a:graphic>
      </p:graphicFrame>
    </p:spTree>
    <p:extLst>
      <p:ext uri="{BB962C8B-B14F-4D97-AF65-F5344CB8AC3E}">
        <p14:creationId xmlns:p14="http://schemas.microsoft.com/office/powerpoint/2010/main" val="1627125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259D1AD-2E14-4104-BFC6-B982C00847EA}"/>
              </a:ext>
            </a:extLst>
          </p:cNvPr>
          <p:cNvPicPr>
            <a:picLocks noChangeAspect="1"/>
          </p:cNvPicPr>
          <p:nvPr/>
        </p:nvPicPr>
        <p:blipFill>
          <a:blip r:embed="rId3"/>
          <a:stretch>
            <a:fillRect/>
          </a:stretch>
        </p:blipFill>
        <p:spPr>
          <a:xfrm>
            <a:off x="3872448" y="2233317"/>
            <a:ext cx="4447103" cy="2391366"/>
          </a:xfrm>
          <a:prstGeom prst="rect">
            <a:avLst/>
          </a:prstGeom>
        </p:spPr>
      </p:pic>
      <p:cxnSp>
        <p:nvCxnSpPr>
          <p:cNvPr id="4" name="直接箭头连接符 3">
            <a:extLst>
              <a:ext uri="{FF2B5EF4-FFF2-40B4-BE49-F238E27FC236}">
                <a16:creationId xmlns:a16="http://schemas.microsoft.com/office/drawing/2014/main" id="{4A9C49D1-D766-4843-ABEC-07CA2ACE591D}"/>
              </a:ext>
            </a:extLst>
          </p:cNvPr>
          <p:cNvCxnSpPr/>
          <p:nvPr/>
        </p:nvCxnSpPr>
        <p:spPr>
          <a:xfrm>
            <a:off x="9445861" y="1691223"/>
            <a:ext cx="0" cy="3844886"/>
          </a:xfrm>
          <a:prstGeom prst="straightConnector1">
            <a:avLst/>
          </a:prstGeom>
          <a:ln w="38100">
            <a:tailEnd type="triangle" w="med" len="lg"/>
          </a:ln>
        </p:spPr>
        <p:style>
          <a:lnRef idx="1">
            <a:schemeClr val="accent6"/>
          </a:lnRef>
          <a:fillRef idx="0">
            <a:schemeClr val="accent6"/>
          </a:fillRef>
          <a:effectRef idx="0">
            <a:schemeClr val="accent6"/>
          </a:effectRef>
          <a:fontRef idx="minor">
            <a:schemeClr val="tx1"/>
          </a:fontRef>
        </p:style>
      </p:cxnSp>
      <p:sp>
        <p:nvSpPr>
          <p:cNvPr id="5" name="文本框 4">
            <a:extLst>
              <a:ext uri="{FF2B5EF4-FFF2-40B4-BE49-F238E27FC236}">
                <a16:creationId xmlns:a16="http://schemas.microsoft.com/office/drawing/2014/main" id="{B528A66C-35B3-4951-A2BB-2C3A731D7EB3}"/>
              </a:ext>
            </a:extLst>
          </p:cNvPr>
          <p:cNvSpPr txBox="1"/>
          <p:nvPr/>
        </p:nvSpPr>
        <p:spPr>
          <a:xfrm>
            <a:off x="8865704" y="3244334"/>
            <a:ext cx="3326296" cy="369332"/>
          </a:xfrm>
          <a:prstGeom prst="rect">
            <a:avLst/>
          </a:prstGeom>
          <a:noFill/>
        </p:spPr>
        <p:txBody>
          <a:bodyPr wrap="square" rtlCol="0">
            <a:spAutoFit/>
          </a:bodyPr>
          <a:lstStyle/>
          <a:p>
            <a:pPr algn="ctr"/>
            <a:r>
              <a:rPr lang="en-US" altLang="zh-CN" i="1" dirty="0"/>
              <a:t>Samples = 50,000</a:t>
            </a:r>
            <a:endParaRPr lang="zh-CN" altLang="en-US" i="1" dirty="0"/>
          </a:p>
        </p:txBody>
      </p:sp>
      <p:cxnSp>
        <p:nvCxnSpPr>
          <p:cNvPr id="7" name="直接箭头连接符 6">
            <a:extLst>
              <a:ext uri="{FF2B5EF4-FFF2-40B4-BE49-F238E27FC236}">
                <a16:creationId xmlns:a16="http://schemas.microsoft.com/office/drawing/2014/main" id="{6308DC7D-8F2D-4800-8676-AB2EB132C3A1}"/>
              </a:ext>
            </a:extLst>
          </p:cNvPr>
          <p:cNvCxnSpPr>
            <a:cxnSpLocks/>
          </p:cNvCxnSpPr>
          <p:nvPr/>
        </p:nvCxnSpPr>
        <p:spPr>
          <a:xfrm>
            <a:off x="4234539" y="5536109"/>
            <a:ext cx="3722915" cy="0"/>
          </a:xfrm>
          <a:prstGeom prst="straightConnector1">
            <a:avLst/>
          </a:prstGeom>
          <a:ln w="38100">
            <a:tailEnd type="triangle" w="med" len="lg"/>
          </a:ln>
        </p:spPr>
        <p:style>
          <a:lnRef idx="1">
            <a:schemeClr val="accent2"/>
          </a:lnRef>
          <a:fillRef idx="0">
            <a:schemeClr val="accent2"/>
          </a:fillRef>
          <a:effectRef idx="0">
            <a:schemeClr val="accent2"/>
          </a:effectRef>
          <a:fontRef idx="minor">
            <a:schemeClr val="tx1"/>
          </a:fontRef>
        </p:style>
      </p:cxnSp>
      <p:sp>
        <p:nvSpPr>
          <p:cNvPr id="9" name="文本框 8">
            <a:extLst>
              <a:ext uri="{FF2B5EF4-FFF2-40B4-BE49-F238E27FC236}">
                <a16:creationId xmlns:a16="http://schemas.microsoft.com/office/drawing/2014/main" id="{EB448FDF-E741-418F-A294-9E03F826E387}"/>
              </a:ext>
            </a:extLst>
          </p:cNvPr>
          <p:cNvSpPr txBox="1"/>
          <p:nvPr/>
        </p:nvSpPr>
        <p:spPr>
          <a:xfrm>
            <a:off x="4281445" y="5015736"/>
            <a:ext cx="3629105" cy="369332"/>
          </a:xfrm>
          <a:prstGeom prst="rect">
            <a:avLst/>
          </a:prstGeom>
          <a:noFill/>
        </p:spPr>
        <p:txBody>
          <a:bodyPr wrap="square" rtlCol="0">
            <a:spAutoFit/>
          </a:bodyPr>
          <a:lstStyle/>
          <a:p>
            <a:pPr algn="ctr"/>
            <a:r>
              <a:rPr lang="en-US" altLang="zh-CN" i="1" dirty="0"/>
              <a:t>Features = 119 heroes * 2 teams</a:t>
            </a:r>
            <a:endParaRPr lang="zh-CN" altLang="en-US" i="1" dirty="0"/>
          </a:p>
        </p:txBody>
      </p:sp>
      <p:sp>
        <p:nvSpPr>
          <p:cNvPr id="10" name="矩形 9">
            <a:extLst>
              <a:ext uri="{FF2B5EF4-FFF2-40B4-BE49-F238E27FC236}">
                <a16:creationId xmlns:a16="http://schemas.microsoft.com/office/drawing/2014/main" id="{4B4AA7B4-5586-4FB4-8181-4A7C88DA335D}"/>
              </a:ext>
            </a:extLst>
          </p:cNvPr>
          <p:cNvSpPr/>
          <p:nvPr/>
        </p:nvSpPr>
        <p:spPr>
          <a:xfrm>
            <a:off x="7328262" y="2233309"/>
            <a:ext cx="836023" cy="239136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8308B702-E046-4CB3-B763-CFF506C73305}"/>
              </a:ext>
            </a:extLst>
          </p:cNvPr>
          <p:cNvSpPr txBox="1"/>
          <p:nvPr/>
        </p:nvSpPr>
        <p:spPr>
          <a:xfrm>
            <a:off x="6501137" y="1777597"/>
            <a:ext cx="3326296" cy="369332"/>
          </a:xfrm>
          <a:prstGeom prst="rect">
            <a:avLst/>
          </a:prstGeom>
          <a:noFill/>
        </p:spPr>
        <p:txBody>
          <a:bodyPr wrap="square" rtlCol="0">
            <a:spAutoFit/>
          </a:bodyPr>
          <a:lstStyle/>
          <a:p>
            <a:pPr algn="ctr"/>
            <a:r>
              <a:rPr lang="en-US" altLang="zh-CN" i="1" dirty="0"/>
              <a:t>Output = match result</a:t>
            </a:r>
            <a:endParaRPr lang="zh-CN" altLang="en-US" i="1" dirty="0"/>
          </a:p>
        </p:txBody>
      </p:sp>
      <p:sp>
        <p:nvSpPr>
          <p:cNvPr id="12" name="文本框 11">
            <a:extLst>
              <a:ext uri="{FF2B5EF4-FFF2-40B4-BE49-F238E27FC236}">
                <a16:creationId xmlns:a16="http://schemas.microsoft.com/office/drawing/2014/main" id="{D6219732-8998-4146-A05F-E2397D7AAC43}"/>
              </a:ext>
            </a:extLst>
          </p:cNvPr>
          <p:cNvSpPr txBox="1"/>
          <p:nvPr/>
        </p:nvSpPr>
        <p:spPr>
          <a:xfrm>
            <a:off x="4432849" y="5684483"/>
            <a:ext cx="3326296" cy="369332"/>
          </a:xfrm>
          <a:prstGeom prst="rect">
            <a:avLst/>
          </a:prstGeom>
          <a:noFill/>
        </p:spPr>
        <p:txBody>
          <a:bodyPr wrap="square" rtlCol="0">
            <a:spAutoFit/>
          </a:bodyPr>
          <a:lstStyle/>
          <a:p>
            <a:pPr algn="ctr"/>
            <a:r>
              <a:rPr lang="en-US" altLang="zh-CN" i="1" dirty="0"/>
              <a:t>Input = Features</a:t>
            </a:r>
            <a:endParaRPr lang="zh-CN" altLang="en-US" i="1" dirty="0"/>
          </a:p>
        </p:txBody>
      </p:sp>
      <p:pic>
        <p:nvPicPr>
          <p:cNvPr id="13" name="Picture 2">
            <a:extLst>
              <a:ext uri="{FF2B5EF4-FFF2-40B4-BE49-F238E27FC236}">
                <a16:creationId xmlns:a16="http://schemas.microsoft.com/office/drawing/2014/main" id="{DA0E4BDB-778D-487B-943D-C91C8B54A5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782" y="159025"/>
            <a:ext cx="1134259" cy="1134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754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7773CD1-7520-4C73-91BB-11B851650393}"/>
              </a:ext>
            </a:extLst>
          </p:cNvPr>
          <p:cNvSpPr txBox="1"/>
          <p:nvPr/>
        </p:nvSpPr>
        <p:spPr>
          <a:xfrm>
            <a:off x="4432852" y="462287"/>
            <a:ext cx="3326296" cy="830997"/>
          </a:xfrm>
          <a:prstGeom prst="rect">
            <a:avLst/>
          </a:prstGeom>
          <a:noFill/>
        </p:spPr>
        <p:txBody>
          <a:bodyPr wrap="square" rtlCol="0">
            <a:spAutoFit/>
          </a:bodyPr>
          <a:lstStyle/>
          <a:p>
            <a:pPr algn="ctr"/>
            <a:r>
              <a:rPr lang="en-US" altLang="zh-CN" sz="4800" dirty="0">
                <a:latin typeface="Times New Roman" panose="02020603050405020304" pitchFamily="18" charset="0"/>
                <a:cs typeface="Times New Roman" panose="02020603050405020304" pitchFamily="18" charset="0"/>
              </a:rPr>
              <a:t>Hero combo</a:t>
            </a:r>
            <a:endParaRPr lang="zh-CN" altLang="en-US" sz="4800"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DD443AA1-FD5C-4245-9C10-C2E30942E476}"/>
              </a:ext>
            </a:extLst>
          </p:cNvPr>
          <p:cNvSpPr txBox="1"/>
          <p:nvPr/>
        </p:nvSpPr>
        <p:spPr>
          <a:xfrm>
            <a:off x="1194885" y="4999727"/>
            <a:ext cx="2180253" cy="369332"/>
          </a:xfrm>
          <a:prstGeom prst="rect">
            <a:avLst/>
          </a:prstGeom>
          <a:noFill/>
        </p:spPr>
        <p:txBody>
          <a:bodyPr wrap="square" rtlCol="0">
            <a:spAutoFit/>
          </a:bodyPr>
          <a:lstStyle/>
          <a:p>
            <a:pPr algn="ctr"/>
            <a:r>
              <a:rPr lang="en-US" altLang="zh-CN" dirty="0">
                <a:latin typeface="+mj-lt"/>
                <a:ea typeface="+mj-ea"/>
                <a:cs typeface="+mj-cs"/>
              </a:rPr>
              <a:t>Earth shaker </a:t>
            </a:r>
            <a:endParaRPr lang="zh-CN" altLang="en-US" sz="1800" dirty="0">
              <a:latin typeface="+mj-lt"/>
              <a:ea typeface="+mj-ea"/>
              <a:cs typeface="+mj-cs"/>
            </a:endParaRPr>
          </a:p>
        </p:txBody>
      </p:sp>
      <p:sp>
        <p:nvSpPr>
          <p:cNvPr id="10" name="文本框 9">
            <a:extLst>
              <a:ext uri="{FF2B5EF4-FFF2-40B4-BE49-F238E27FC236}">
                <a16:creationId xmlns:a16="http://schemas.microsoft.com/office/drawing/2014/main" id="{A3586E0C-494A-4A2F-BAF6-BDE417B0EF17}"/>
              </a:ext>
            </a:extLst>
          </p:cNvPr>
          <p:cNvSpPr txBox="1"/>
          <p:nvPr/>
        </p:nvSpPr>
        <p:spPr>
          <a:xfrm>
            <a:off x="3443385" y="4999727"/>
            <a:ext cx="2180253" cy="369332"/>
          </a:xfrm>
          <a:prstGeom prst="rect">
            <a:avLst/>
          </a:prstGeom>
          <a:noFill/>
        </p:spPr>
        <p:txBody>
          <a:bodyPr wrap="square" rtlCol="0">
            <a:spAutoFit/>
          </a:bodyPr>
          <a:lstStyle/>
          <a:p>
            <a:pPr algn="ctr"/>
            <a:r>
              <a:rPr lang="en-US" altLang="zh-CN" dirty="0">
                <a:latin typeface="+mj-lt"/>
                <a:ea typeface="+mj-ea"/>
                <a:cs typeface="+mj-cs"/>
              </a:rPr>
              <a:t>Queen of pain </a:t>
            </a:r>
            <a:endParaRPr lang="zh-CN" altLang="en-US" sz="1800" dirty="0">
              <a:latin typeface="+mj-lt"/>
              <a:ea typeface="+mj-ea"/>
              <a:cs typeface="+mj-cs"/>
            </a:endParaRPr>
          </a:p>
        </p:txBody>
      </p:sp>
      <p:sp>
        <p:nvSpPr>
          <p:cNvPr id="11" name="文本框 10">
            <a:extLst>
              <a:ext uri="{FF2B5EF4-FFF2-40B4-BE49-F238E27FC236}">
                <a16:creationId xmlns:a16="http://schemas.microsoft.com/office/drawing/2014/main" id="{421C55B0-2E47-472B-8CD9-4FFCE3475FC6}"/>
              </a:ext>
            </a:extLst>
          </p:cNvPr>
          <p:cNvSpPr txBox="1"/>
          <p:nvPr/>
        </p:nvSpPr>
        <p:spPr>
          <a:xfrm>
            <a:off x="6567872" y="2128655"/>
            <a:ext cx="4468272" cy="1015663"/>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From the domain knowledge of DOTA2, combined of two heroes can also impact on the result of the match.</a:t>
            </a:r>
            <a:endParaRPr lang="zh-CN" altLang="en-US" sz="2000" dirty="0">
              <a:latin typeface="Times New Roman" panose="02020603050405020304" pitchFamily="18" charset="0"/>
              <a:cs typeface="Times New Roman" panose="02020603050405020304" pitchFamily="18" charset="0"/>
            </a:endParaRPr>
          </a:p>
        </p:txBody>
      </p:sp>
      <p:pic>
        <p:nvPicPr>
          <p:cNvPr id="12" name="Picture 2">
            <a:extLst>
              <a:ext uri="{FF2B5EF4-FFF2-40B4-BE49-F238E27FC236}">
                <a16:creationId xmlns:a16="http://schemas.microsoft.com/office/drawing/2014/main" id="{12953212-084C-4439-AA81-F9D9643B26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82" y="159025"/>
            <a:ext cx="1134259" cy="1134259"/>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组合 16">
            <a:extLst>
              <a:ext uri="{FF2B5EF4-FFF2-40B4-BE49-F238E27FC236}">
                <a16:creationId xmlns:a16="http://schemas.microsoft.com/office/drawing/2014/main" id="{E20EC8AC-5531-41AD-93E7-6B668065A0CF}"/>
              </a:ext>
            </a:extLst>
          </p:cNvPr>
          <p:cNvGrpSpPr/>
          <p:nvPr/>
        </p:nvGrpSpPr>
        <p:grpSpPr>
          <a:xfrm>
            <a:off x="1155856" y="2128655"/>
            <a:ext cx="4497000" cy="2600688"/>
            <a:chOff x="5345929" y="2401456"/>
            <a:chExt cx="4497000" cy="2600688"/>
          </a:xfrm>
        </p:grpSpPr>
        <p:pic>
          <p:nvPicPr>
            <p:cNvPr id="14" name="图片 13" descr="图片包含 室内, 狗, 小, 房间&#10;&#10;描述已自动生成">
              <a:extLst>
                <a:ext uri="{FF2B5EF4-FFF2-40B4-BE49-F238E27FC236}">
                  <a16:creationId xmlns:a16="http://schemas.microsoft.com/office/drawing/2014/main" id="{A05AED7E-4E60-4023-9A0D-6D686A97D6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5929" y="2401456"/>
              <a:ext cx="2258313" cy="2600688"/>
            </a:xfrm>
            <a:prstGeom prst="rect">
              <a:avLst/>
            </a:prstGeom>
          </p:spPr>
        </p:pic>
        <p:pic>
          <p:nvPicPr>
            <p:cNvPr id="16" name="图片 15" descr="图片包含 人, 室内, 桌子, 女人&#10;&#10;描述已自动生成">
              <a:extLst>
                <a:ext uri="{FF2B5EF4-FFF2-40B4-BE49-F238E27FC236}">
                  <a16:creationId xmlns:a16="http://schemas.microsoft.com/office/drawing/2014/main" id="{2FE2A8B0-860B-40C2-B2D5-2390EDE5E1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4242" y="2401456"/>
              <a:ext cx="2238687" cy="2600688"/>
            </a:xfrm>
            <a:prstGeom prst="rect">
              <a:avLst/>
            </a:prstGeom>
          </p:spPr>
        </p:pic>
      </p:grpSp>
      <p:pic>
        <p:nvPicPr>
          <p:cNvPr id="3" name="图片 2" descr="图形用户界面&#10;&#10;描述已自动生成">
            <a:extLst>
              <a:ext uri="{FF2B5EF4-FFF2-40B4-BE49-F238E27FC236}">
                <a16:creationId xmlns:a16="http://schemas.microsoft.com/office/drawing/2014/main" id="{649672B0-C0B6-4F02-8682-BD8E10EA03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67804" y="3242261"/>
            <a:ext cx="3820058" cy="2600688"/>
          </a:xfrm>
          <a:prstGeom prst="rect">
            <a:avLst/>
          </a:prstGeom>
        </p:spPr>
      </p:pic>
    </p:spTree>
    <p:extLst>
      <p:ext uri="{BB962C8B-B14F-4D97-AF65-F5344CB8AC3E}">
        <p14:creationId xmlns:p14="http://schemas.microsoft.com/office/powerpoint/2010/main" val="3072297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7398C7E5-3072-4509-9EA5-9B0E9D846F9C}"/>
              </a:ext>
            </a:extLst>
          </p:cNvPr>
          <p:cNvGraphicFramePr>
            <a:graphicFrameLocks noGrp="1"/>
          </p:cNvGraphicFramePr>
          <p:nvPr>
            <p:extLst>
              <p:ext uri="{D42A27DB-BD31-4B8C-83A1-F6EECF244321}">
                <p14:modId xmlns:p14="http://schemas.microsoft.com/office/powerpoint/2010/main" val="1626764275"/>
              </p:ext>
            </p:extLst>
          </p:nvPr>
        </p:nvGraphicFramePr>
        <p:xfrm>
          <a:off x="838199" y="1536938"/>
          <a:ext cx="10515600" cy="4483864"/>
        </p:xfrm>
        <a:graphic>
          <a:graphicData uri="http://schemas.openxmlformats.org/drawingml/2006/table">
            <a:tbl>
              <a:tblPr firstRow="1" firstCol="1" bandRow="1">
                <a:tableStyleId>{5C22544A-7EE6-4342-B048-85BDC9FD1C3A}</a:tableStyleId>
              </a:tblPr>
              <a:tblGrid>
                <a:gridCol w="1133582">
                  <a:extLst>
                    <a:ext uri="{9D8B030D-6E8A-4147-A177-3AD203B41FA5}">
                      <a16:colId xmlns:a16="http://schemas.microsoft.com/office/drawing/2014/main" val="4275930820"/>
                    </a:ext>
                  </a:extLst>
                </a:gridCol>
                <a:gridCol w="969538">
                  <a:extLst>
                    <a:ext uri="{9D8B030D-6E8A-4147-A177-3AD203B41FA5}">
                      <a16:colId xmlns:a16="http://schemas.microsoft.com/office/drawing/2014/main" val="4233902932"/>
                    </a:ext>
                  </a:extLst>
                </a:gridCol>
                <a:gridCol w="1133582">
                  <a:extLst>
                    <a:ext uri="{9D8B030D-6E8A-4147-A177-3AD203B41FA5}">
                      <a16:colId xmlns:a16="http://schemas.microsoft.com/office/drawing/2014/main" val="2480341243"/>
                    </a:ext>
                  </a:extLst>
                </a:gridCol>
                <a:gridCol w="969538">
                  <a:extLst>
                    <a:ext uri="{9D8B030D-6E8A-4147-A177-3AD203B41FA5}">
                      <a16:colId xmlns:a16="http://schemas.microsoft.com/office/drawing/2014/main" val="962948898"/>
                    </a:ext>
                  </a:extLst>
                </a:gridCol>
                <a:gridCol w="1133582">
                  <a:extLst>
                    <a:ext uri="{9D8B030D-6E8A-4147-A177-3AD203B41FA5}">
                      <a16:colId xmlns:a16="http://schemas.microsoft.com/office/drawing/2014/main" val="2484857257"/>
                    </a:ext>
                  </a:extLst>
                </a:gridCol>
                <a:gridCol w="969538">
                  <a:extLst>
                    <a:ext uri="{9D8B030D-6E8A-4147-A177-3AD203B41FA5}">
                      <a16:colId xmlns:a16="http://schemas.microsoft.com/office/drawing/2014/main" val="2215713145"/>
                    </a:ext>
                  </a:extLst>
                </a:gridCol>
                <a:gridCol w="1133582">
                  <a:extLst>
                    <a:ext uri="{9D8B030D-6E8A-4147-A177-3AD203B41FA5}">
                      <a16:colId xmlns:a16="http://schemas.microsoft.com/office/drawing/2014/main" val="1133292263"/>
                    </a:ext>
                  </a:extLst>
                </a:gridCol>
                <a:gridCol w="969538">
                  <a:extLst>
                    <a:ext uri="{9D8B030D-6E8A-4147-A177-3AD203B41FA5}">
                      <a16:colId xmlns:a16="http://schemas.microsoft.com/office/drawing/2014/main" val="2429424797"/>
                    </a:ext>
                  </a:extLst>
                </a:gridCol>
                <a:gridCol w="1133582">
                  <a:extLst>
                    <a:ext uri="{9D8B030D-6E8A-4147-A177-3AD203B41FA5}">
                      <a16:colId xmlns:a16="http://schemas.microsoft.com/office/drawing/2014/main" val="2239603455"/>
                    </a:ext>
                  </a:extLst>
                </a:gridCol>
                <a:gridCol w="969538">
                  <a:extLst>
                    <a:ext uri="{9D8B030D-6E8A-4147-A177-3AD203B41FA5}">
                      <a16:colId xmlns:a16="http://schemas.microsoft.com/office/drawing/2014/main" val="4155379070"/>
                    </a:ext>
                  </a:extLst>
                </a:gridCol>
              </a:tblGrid>
              <a:tr h="407624">
                <a:tc>
                  <a:txBody>
                    <a:bodyPr/>
                    <a:lstStyle/>
                    <a:p>
                      <a:pPr algn="just">
                        <a:lnSpc>
                          <a:spcPct val="150000"/>
                        </a:lnSpc>
                        <a:spcAft>
                          <a:spcPts val="1000"/>
                        </a:spcAft>
                      </a:pPr>
                      <a:r>
                        <a:rPr lang="en-US" sz="1100" kern="0" dirty="0">
                          <a:solidFill>
                            <a:schemeClr val="tx1"/>
                          </a:solidFill>
                          <a:effectLst/>
                        </a:rPr>
                        <a:t>Hero id</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150000"/>
                        </a:lnSpc>
                        <a:spcAft>
                          <a:spcPts val="1000"/>
                        </a:spcAft>
                      </a:pPr>
                      <a:r>
                        <a:rPr lang="en-US" sz="1100" kern="0" dirty="0">
                          <a:solidFill>
                            <a:schemeClr val="tx1"/>
                          </a:solidFill>
                          <a:effectLst/>
                        </a:rPr>
                        <a:t>Count</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b="1" kern="0" dirty="0">
                          <a:solidFill>
                            <a:schemeClr val="tx1"/>
                          </a:solidFill>
                          <a:effectLst/>
                          <a:latin typeface="+mn-lt"/>
                          <a:ea typeface="+mn-ea"/>
                          <a:cs typeface="+mn-cs"/>
                        </a:rPr>
                        <a:t>Hero id</a:t>
                      </a:r>
                      <a:endParaRPr lang="zh-CN" altLang="en-US" sz="1100" b="1" kern="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Count</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dirty="0">
                          <a:solidFill>
                            <a:schemeClr val="tx1"/>
                          </a:solidFill>
                          <a:effectLst/>
                        </a:rPr>
                        <a:t>Hero id</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Count</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Hero id</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Count</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Hero id</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Count</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378477"/>
                  </a:ext>
                </a:extLst>
              </a:tr>
              <a:tr h="407624">
                <a:tc>
                  <a:txBody>
                    <a:bodyPr/>
                    <a:lstStyle/>
                    <a:p>
                      <a:pPr algn="just">
                        <a:lnSpc>
                          <a:spcPct val="150000"/>
                        </a:lnSpc>
                        <a:spcAft>
                          <a:spcPts val="1000"/>
                        </a:spcAft>
                      </a:pPr>
                      <a:r>
                        <a:rPr lang="en-US" sz="1100" kern="0" dirty="0">
                          <a:solidFill>
                            <a:schemeClr val="tx1"/>
                          </a:solidFill>
                          <a:effectLst/>
                        </a:rPr>
                        <a:t>86-8</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150000"/>
                        </a:lnSpc>
                        <a:spcAft>
                          <a:spcPts val="1000"/>
                        </a:spcAft>
                      </a:pPr>
                      <a:r>
                        <a:rPr lang="en-US" sz="1100" kern="0" dirty="0">
                          <a:solidFill>
                            <a:schemeClr val="tx1"/>
                          </a:solidFill>
                          <a:effectLst/>
                        </a:rPr>
                        <a:t>658</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b="1" kern="0" dirty="0">
                          <a:solidFill>
                            <a:schemeClr val="tx1"/>
                          </a:solidFill>
                          <a:effectLst/>
                          <a:latin typeface="+mn-lt"/>
                          <a:ea typeface="+mn-ea"/>
                          <a:cs typeface="+mn-cs"/>
                        </a:rPr>
                        <a:t>107-55</a:t>
                      </a:r>
                      <a:endParaRPr lang="zh-CN" altLang="en-US" sz="1100" b="1" kern="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442</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85-76</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401</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84-8</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376</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84-74</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356</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07622662"/>
                  </a:ext>
                </a:extLst>
              </a:tr>
              <a:tr h="407624">
                <a:tc>
                  <a:txBody>
                    <a:bodyPr/>
                    <a:lstStyle/>
                    <a:p>
                      <a:pPr algn="just">
                        <a:lnSpc>
                          <a:spcPct val="150000"/>
                        </a:lnSpc>
                        <a:spcAft>
                          <a:spcPts val="1000"/>
                        </a:spcAft>
                      </a:pPr>
                      <a:r>
                        <a:rPr lang="en-US" sz="1100" kern="0" dirty="0">
                          <a:solidFill>
                            <a:schemeClr val="tx1"/>
                          </a:solidFill>
                          <a:effectLst/>
                        </a:rPr>
                        <a:t>86-96</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150000"/>
                        </a:lnSpc>
                        <a:spcAft>
                          <a:spcPts val="1000"/>
                        </a:spcAft>
                      </a:pPr>
                      <a:r>
                        <a:rPr lang="en-US" sz="1100" kern="0" dirty="0">
                          <a:solidFill>
                            <a:schemeClr val="tx1"/>
                          </a:solidFill>
                          <a:effectLst/>
                        </a:rPr>
                        <a:t>633</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b="1" kern="0" dirty="0">
                          <a:solidFill>
                            <a:schemeClr val="tx1"/>
                          </a:solidFill>
                          <a:effectLst/>
                          <a:latin typeface="+mn-lt"/>
                          <a:ea typeface="+mn-ea"/>
                          <a:cs typeface="+mn-cs"/>
                        </a:rPr>
                        <a:t>86-93</a:t>
                      </a:r>
                      <a:endParaRPr lang="zh-CN" altLang="en-US" sz="1100" b="1" kern="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438</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85-26</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401</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7-39</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376</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79-9</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354</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7328781"/>
                  </a:ext>
                </a:extLst>
              </a:tr>
              <a:tr h="407624">
                <a:tc>
                  <a:txBody>
                    <a:bodyPr/>
                    <a:lstStyle/>
                    <a:p>
                      <a:pPr algn="just">
                        <a:lnSpc>
                          <a:spcPct val="150000"/>
                        </a:lnSpc>
                        <a:spcAft>
                          <a:spcPts val="1000"/>
                        </a:spcAft>
                      </a:pPr>
                      <a:r>
                        <a:rPr lang="en-US" sz="1100" kern="0" dirty="0">
                          <a:solidFill>
                            <a:schemeClr val="tx1"/>
                          </a:solidFill>
                          <a:effectLst/>
                        </a:rPr>
                        <a:t>86-106</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150000"/>
                        </a:lnSpc>
                        <a:spcAft>
                          <a:spcPts val="1000"/>
                        </a:spcAft>
                      </a:pPr>
                      <a:r>
                        <a:rPr lang="en-US" sz="1100" kern="0" dirty="0">
                          <a:solidFill>
                            <a:schemeClr val="tx1"/>
                          </a:solidFill>
                          <a:effectLst/>
                        </a:rPr>
                        <a:t>603</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b="1" kern="0" dirty="0">
                          <a:solidFill>
                            <a:schemeClr val="tx1"/>
                          </a:solidFill>
                          <a:effectLst/>
                          <a:latin typeface="+mn-lt"/>
                          <a:ea typeface="+mn-ea"/>
                          <a:cs typeface="+mn-cs"/>
                        </a:rPr>
                        <a:t>87-8</a:t>
                      </a:r>
                      <a:endParaRPr lang="zh-CN" altLang="en-US" sz="1100" b="1" kern="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433</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7-25</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401</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28-8</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375</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90-106</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353</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38030738"/>
                  </a:ext>
                </a:extLst>
              </a:tr>
              <a:tr h="407624">
                <a:tc>
                  <a:txBody>
                    <a:bodyPr/>
                    <a:lstStyle/>
                    <a:p>
                      <a:pPr algn="just">
                        <a:lnSpc>
                          <a:spcPct val="150000"/>
                        </a:lnSpc>
                        <a:spcAft>
                          <a:spcPts val="1000"/>
                        </a:spcAft>
                      </a:pPr>
                      <a:r>
                        <a:rPr lang="en-US" sz="1100" kern="0" dirty="0">
                          <a:solidFill>
                            <a:schemeClr val="tx1"/>
                          </a:solidFill>
                          <a:effectLst/>
                        </a:rPr>
                        <a:t>51-11</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150000"/>
                        </a:lnSpc>
                        <a:spcAft>
                          <a:spcPts val="1000"/>
                        </a:spcAft>
                      </a:pPr>
                      <a:r>
                        <a:rPr lang="en-US" sz="1100" kern="0" dirty="0">
                          <a:solidFill>
                            <a:schemeClr val="tx1"/>
                          </a:solidFill>
                          <a:effectLst/>
                        </a:rPr>
                        <a:t>576</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b="1" kern="0" dirty="0">
                          <a:solidFill>
                            <a:schemeClr val="tx1"/>
                          </a:solidFill>
                          <a:effectLst/>
                          <a:latin typeface="+mn-lt"/>
                          <a:ea typeface="+mn-ea"/>
                          <a:cs typeface="+mn-cs"/>
                        </a:rPr>
                        <a:t>121-8</a:t>
                      </a:r>
                      <a:endParaRPr lang="zh-CN" altLang="en-US" sz="1100" b="1" kern="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432</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7-10</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400</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41-74</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375</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86-16</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351</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6994432"/>
                  </a:ext>
                </a:extLst>
              </a:tr>
              <a:tr h="407624">
                <a:tc>
                  <a:txBody>
                    <a:bodyPr/>
                    <a:lstStyle/>
                    <a:p>
                      <a:pPr algn="just">
                        <a:lnSpc>
                          <a:spcPct val="150000"/>
                        </a:lnSpc>
                        <a:spcAft>
                          <a:spcPts val="1000"/>
                        </a:spcAft>
                      </a:pPr>
                      <a:r>
                        <a:rPr lang="en-US" sz="1100" kern="0" dirty="0">
                          <a:solidFill>
                            <a:schemeClr val="tx1"/>
                          </a:solidFill>
                          <a:effectLst/>
                        </a:rPr>
                        <a:t>91-19</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150000"/>
                        </a:lnSpc>
                        <a:spcAft>
                          <a:spcPts val="1000"/>
                        </a:spcAft>
                      </a:pPr>
                      <a:r>
                        <a:rPr lang="en-US" sz="1100" kern="0" dirty="0">
                          <a:solidFill>
                            <a:schemeClr val="tx1"/>
                          </a:solidFill>
                          <a:effectLst/>
                        </a:rPr>
                        <a:t>528</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b="1" kern="0" dirty="0">
                          <a:solidFill>
                            <a:schemeClr val="tx1"/>
                          </a:solidFill>
                          <a:effectLst/>
                          <a:latin typeface="+mn-lt"/>
                          <a:ea typeface="+mn-ea"/>
                          <a:cs typeface="+mn-cs"/>
                        </a:rPr>
                        <a:t>72-86</a:t>
                      </a:r>
                      <a:endParaRPr lang="zh-CN" altLang="en-US" sz="1100" b="1" kern="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423</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82-74</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397</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107-8</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373</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20-6</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349</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49458838"/>
                  </a:ext>
                </a:extLst>
              </a:tr>
              <a:tr h="407624">
                <a:tc>
                  <a:txBody>
                    <a:bodyPr/>
                    <a:lstStyle/>
                    <a:p>
                      <a:pPr algn="just">
                        <a:lnSpc>
                          <a:spcPct val="150000"/>
                        </a:lnSpc>
                        <a:spcAft>
                          <a:spcPts val="1000"/>
                        </a:spcAft>
                      </a:pPr>
                      <a:r>
                        <a:rPr lang="en-US" sz="1100" kern="0" dirty="0">
                          <a:solidFill>
                            <a:schemeClr val="tx1"/>
                          </a:solidFill>
                          <a:effectLst/>
                        </a:rPr>
                        <a:t>86-11</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150000"/>
                        </a:lnSpc>
                        <a:spcAft>
                          <a:spcPts val="1000"/>
                        </a:spcAft>
                      </a:pPr>
                      <a:r>
                        <a:rPr lang="en-US" sz="1100" kern="0" dirty="0">
                          <a:solidFill>
                            <a:schemeClr val="tx1"/>
                          </a:solidFill>
                          <a:effectLst/>
                        </a:rPr>
                        <a:t>526</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b="1" kern="0" dirty="0">
                          <a:solidFill>
                            <a:schemeClr val="tx1"/>
                          </a:solidFill>
                          <a:effectLst/>
                          <a:latin typeface="+mn-lt"/>
                          <a:ea typeface="+mn-ea"/>
                          <a:cs typeface="+mn-cs"/>
                        </a:rPr>
                        <a:t>86-54</a:t>
                      </a:r>
                      <a:endParaRPr lang="zh-CN" altLang="en-US" sz="1100" b="1" kern="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418</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79-48</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389</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28-87</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373</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85-15</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348</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686452943"/>
                  </a:ext>
                </a:extLst>
              </a:tr>
              <a:tr h="407624">
                <a:tc>
                  <a:txBody>
                    <a:bodyPr/>
                    <a:lstStyle/>
                    <a:p>
                      <a:pPr algn="just">
                        <a:lnSpc>
                          <a:spcPct val="150000"/>
                        </a:lnSpc>
                        <a:spcAft>
                          <a:spcPts val="1000"/>
                        </a:spcAft>
                      </a:pPr>
                      <a:r>
                        <a:rPr lang="en-US" sz="1100" kern="0" dirty="0">
                          <a:solidFill>
                            <a:schemeClr val="tx1"/>
                          </a:solidFill>
                          <a:effectLst/>
                        </a:rPr>
                        <a:t>86-39</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150000"/>
                        </a:lnSpc>
                        <a:spcAft>
                          <a:spcPts val="1000"/>
                        </a:spcAft>
                      </a:pPr>
                      <a:r>
                        <a:rPr lang="en-US" sz="1100" kern="0" dirty="0">
                          <a:solidFill>
                            <a:schemeClr val="tx1"/>
                          </a:solidFill>
                          <a:effectLst/>
                        </a:rPr>
                        <a:t>478</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b="1" kern="0" dirty="0">
                          <a:solidFill>
                            <a:schemeClr val="tx1"/>
                          </a:solidFill>
                          <a:effectLst/>
                          <a:latin typeface="+mn-lt"/>
                          <a:ea typeface="+mn-ea"/>
                          <a:cs typeface="+mn-cs"/>
                        </a:rPr>
                        <a:t>28-54</a:t>
                      </a:r>
                      <a:endParaRPr lang="zh-CN" altLang="en-US" sz="1100" b="1" kern="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dirty="0">
                          <a:solidFill>
                            <a:schemeClr val="tx1"/>
                          </a:solidFill>
                          <a:effectLst/>
                        </a:rPr>
                        <a:t>415</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86-13</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385</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7-12</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369</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85-12</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346</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572803961"/>
                  </a:ext>
                </a:extLst>
              </a:tr>
              <a:tr h="407624">
                <a:tc>
                  <a:txBody>
                    <a:bodyPr/>
                    <a:lstStyle/>
                    <a:p>
                      <a:pPr algn="just">
                        <a:lnSpc>
                          <a:spcPct val="150000"/>
                        </a:lnSpc>
                        <a:spcAft>
                          <a:spcPts val="1000"/>
                        </a:spcAft>
                      </a:pPr>
                      <a:r>
                        <a:rPr lang="en-US" sz="1100" kern="0" dirty="0">
                          <a:solidFill>
                            <a:schemeClr val="tx1"/>
                          </a:solidFill>
                          <a:effectLst/>
                        </a:rPr>
                        <a:t>86-17</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150000"/>
                        </a:lnSpc>
                        <a:spcAft>
                          <a:spcPts val="1000"/>
                        </a:spcAft>
                      </a:pPr>
                      <a:r>
                        <a:rPr lang="en-US" sz="1100" kern="0" dirty="0">
                          <a:solidFill>
                            <a:schemeClr val="tx1"/>
                          </a:solidFill>
                          <a:effectLst/>
                        </a:rPr>
                        <a:t>467</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b="1" kern="0" dirty="0">
                          <a:solidFill>
                            <a:schemeClr val="tx1"/>
                          </a:solidFill>
                          <a:effectLst/>
                          <a:latin typeface="+mn-lt"/>
                          <a:ea typeface="+mn-ea"/>
                          <a:cs typeface="+mn-cs"/>
                        </a:rPr>
                        <a:t>31-8</a:t>
                      </a:r>
                      <a:endParaRPr lang="zh-CN" altLang="en-US" sz="1100" b="1" kern="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412</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84-104</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382</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7-17</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367</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100-72</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346</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912269819"/>
                  </a:ext>
                </a:extLst>
              </a:tr>
              <a:tr h="407624">
                <a:tc>
                  <a:txBody>
                    <a:bodyPr/>
                    <a:lstStyle/>
                    <a:p>
                      <a:pPr algn="just">
                        <a:lnSpc>
                          <a:spcPct val="150000"/>
                        </a:lnSpc>
                        <a:spcAft>
                          <a:spcPts val="1000"/>
                        </a:spcAft>
                      </a:pPr>
                      <a:r>
                        <a:rPr lang="en-US" sz="1100" kern="0" dirty="0">
                          <a:solidFill>
                            <a:schemeClr val="tx1"/>
                          </a:solidFill>
                          <a:effectLst/>
                        </a:rPr>
                        <a:t>86-46</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150000"/>
                        </a:lnSpc>
                        <a:spcAft>
                          <a:spcPts val="1000"/>
                        </a:spcAft>
                      </a:pPr>
                      <a:r>
                        <a:rPr lang="en-US" sz="1100" kern="0" dirty="0">
                          <a:solidFill>
                            <a:schemeClr val="tx1"/>
                          </a:solidFill>
                          <a:effectLst/>
                        </a:rPr>
                        <a:t>465</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b="1" kern="0" dirty="0">
                          <a:solidFill>
                            <a:schemeClr val="tx1"/>
                          </a:solidFill>
                          <a:effectLst/>
                          <a:latin typeface="+mn-lt"/>
                          <a:ea typeface="+mn-ea"/>
                          <a:cs typeface="+mn-cs"/>
                        </a:rPr>
                        <a:t>86-10</a:t>
                      </a:r>
                      <a:endParaRPr lang="zh-CN" altLang="en-US" sz="1100" b="1" kern="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408</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84-95</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380</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55-106</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364</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86-23</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346</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97257174"/>
                  </a:ext>
                </a:extLst>
              </a:tr>
              <a:tr h="407624">
                <a:tc>
                  <a:txBody>
                    <a:bodyPr/>
                    <a:lstStyle/>
                    <a:p>
                      <a:pPr algn="just">
                        <a:lnSpc>
                          <a:spcPct val="150000"/>
                        </a:lnSpc>
                        <a:spcAft>
                          <a:spcPts val="1000"/>
                        </a:spcAft>
                      </a:pPr>
                      <a:r>
                        <a:rPr lang="en-US" sz="1100" kern="0" dirty="0">
                          <a:solidFill>
                            <a:schemeClr val="tx1"/>
                          </a:solidFill>
                          <a:effectLst/>
                        </a:rPr>
                        <a:t>39-7</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150000"/>
                        </a:lnSpc>
                        <a:spcAft>
                          <a:spcPts val="1000"/>
                        </a:spcAft>
                      </a:pPr>
                      <a:r>
                        <a:rPr lang="en-US" sz="1100" kern="0" dirty="0">
                          <a:solidFill>
                            <a:schemeClr val="tx1"/>
                          </a:solidFill>
                          <a:effectLst/>
                        </a:rPr>
                        <a:t>447</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b="1" kern="0" dirty="0">
                          <a:solidFill>
                            <a:schemeClr val="tx1"/>
                          </a:solidFill>
                          <a:effectLst/>
                          <a:latin typeface="+mn-lt"/>
                          <a:ea typeface="+mn-ea"/>
                          <a:cs typeface="+mn-cs"/>
                        </a:rPr>
                        <a:t>55-87</a:t>
                      </a:r>
                      <a:endParaRPr lang="zh-CN" altLang="en-US" sz="1100" b="1" kern="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dirty="0">
                          <a:solidFill>
                            <a:schemeClr val="tx1"/>
                          </a:solidFill>
                          <a:effectLst/>
                        </a:rPr>
                        <a:t>408</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dirty="0">
                          <a:solidFill>
                            <a:schemeClr val="tx1"/>
                          </a:solidFill>
                          <a:effectLst/>
                        </a:rPr>
                        <a:t>16-8</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dirty="0">
                          <a:solidFill>
                            <a:schemeClr val="tx1"/>
                          </a:solidFill>
                          <a:effectLst/>
                        </a:rPr>
                        <a:t>379</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dirty="0">
                          <a:solidFill>
                            <a:schemeClr val="tx1"/>
                          </a:solidFill>
                          <a:effectLst/>
                        </a:rPr>
                        <a:t>7-23</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dirty="0">
                          <a:solidFill>
                            <a:schemeClr val="tx1"/>
                          </a:solidFill>
                          <a:effectLst/>
                        </a:rPr>
                        <a:t>364</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dirty="0">
                          <a:solidFill>
                            <a:schemeClr val="tx1"/>
                          </a:solidFill>
                          <a:effectLst/>
                        </a:rPr>
                        <a:t>41-86</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dirty="0">
                          <a:solidFill>
                            <a:schemeClr val="tx1"/>
                          </a:solidFill>
                          <a:effectLst/>
                        </a:rPr>
                        <a:t>344</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22887126"/>
                  </a:ext>
                </a:extLst>
              </a:tr>
            </a:tbl>
          </a:graphicData>
        </a:graphic>
      </p:graphicFrame>
      <p:sp>
        <p:nvSpPr>
          <p:cNvPr id="3" name="文本框 2">
            <a:extLst>
              <a:ext uri="{FF2B5EF4-FFF2-40B4-BE49-F238E27FC236}">
                <a16:creationId xmlns:a16="http://schemas.microsoft.com/office/drawing/2014/main" id="{095D4AD6-B2D5-44CB-838B-B00CB8126AD2}"/>
              </a:ext>
            </a:extLst>
          </p:cNvPr>
          <p:cNvSpPr txBox="1"/>
          <p:nvPr/>
        </p:nvSpPr>
        <p:spPr>
          <a:xfrm>
            <a:off x="3200599" y="496620"/>
            <a:ext cx="5790801" cy="830997"/>
          </a:xfrm>
          <a:prstGeom prst="rect">
            <a:avLst/>
          </a:prstGeom>
          <a:noFill/>
        </p:spPr>
        <p:txBody>
          <a:bodyPr wrap="square" rtlCol="0">
            <a:spAutoFit/>
          </a:bodyPr>
          <a:lstStyle/>
          <a:p>
            <a:pPr algn="ctr"/>
            <a:r>
              <a:rPr lang="en-US" altLang="zh-CN" sz="4800" dirty="0">
                <a:latin typeface="Times New Roman" panose="02020603050405020304" pitchFamily="18" charset="0"/>
                <a:cs typeface="Times New Roman" panose="02020603050405020304" pitchFamily="18" charset="0"/>
              </a:rPr>
              <a:t>Top-50 Hero combo</a:t>
            </a:r>
            <a:endParaRPr lang="zh-CN" altLang="en-US" sz="4800"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537E9F3E-4244-4DF2-83D4-ABE3D06D0A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82" y="159025"/>
            <a:ext cx="1134259" cy="1134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831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7398C7E5-3072-4509-9EA5-9B0E9D846F9C}"/>
              </a:ext>
            </a:extLst>
          </p:cNvPr>
          <p:cNvGraphicFramePr>
            <a:graphicFrameLocks noGrp="1"/>
          </p:cNvGraphicFramePr>
          <p:nvPr/>
        </p:nvGraphicFramePr>
        <p:xfrm>
          <a:off x="838199" y="1536938"/>
          <a:ext cx="10515600" cy="4483864"/>
        </p:xfrm>
        <a:graphic>
          <a:graphicData uri="http://schemas.openxmlformats.org/drawingml/2006/table">
            <a:tbl>
              <a:tblPr firstRow="1" firstCol="1" bandRow="1">
                <a:tableStyleId>{5C22544A-7EE6-4342-B048-85BDC9FD1C3A}</a:tableStyleId>
              </a:tblPr>
              <a:tblGrid>
                <a:gridCol w="1133582">
                  <a:extLst>
                    <a:ext uri="{9D8B030D-6E8A-4147-A177-3AD203B41FA5}">
                      <a16:colId xmlns:a16="http://schemas.microsoft.com/office/drawing/2014/main" val="4275930820"/>
                    </a:ext>
                  </a:extLst>
                </a:gridCol>
                <a:gridCol w="969538">
                  <a:extLst>
                    <a:ext uri="{9D8B030D-6E8A-4147-A177-3AD203B41FA5}">
                      <a16:colId xmlns:a16="http://schemas.microsoft.com/office/drawing/2014/main" val="4233902932"/>
                    </a:ext>
                  </a:extLst>
                </a:gridCol>
                <a:gridCol w="1133582">
                  <a:extLst>
                    <a:ext uri="{9D8B030D-6E8A-4147-A177-3AD203B41FA5}">
                      <a16:colId xmlns:a16="http://schemas.microsoft.com/office/drawing/2014/main" val="2480341243"/>
                    </a:ext>
                  </a:extLst>
                </a:gridCol>
                <a:gridCol w="969538">
                  <a:extLst>
                    <a:ext uri="{9D8B030D-6E8A-4147-A177-3AD203B41FA5}">
                      <a16:colId xmlns:a16="http://schemas.microsoft.com/office/drawing/2014/main" val="962948898"/>
                    </a:ext>
                  </a:extLst>
                </a:gridCol>
                <a:gridCol w="1133582">
                  <a:extLst>
                    <a:ext uri="{9D8B030D-6E8A-4147-A177-3AD203B41FA5}">
                      <a16:colId xmlns:a16="http://schemas.microsoft.com/office/drawing/2014/main" val="2484857257"/>
                    </a:ext>
                  </a:extLst>
                </a:gridCol>
                <a:gridCol w="969538">
                  <a:extLst>
                    <a:ext uri="{9D8B030D-6E8A-4147-A177-3AD203B41FA5}">
                      <a16:colId xmlns:a16="http://schemas.microsoft.com/office/drawing/2014/main" val="2215713145"/>
                    </a:ext>
                  </a:extLst>
                </a:gridCol>
                <a:gridCol w="1133582">
                  <a:extLst>
                    <a:ext uri="{9D8B030D-6E8A-4147-A177-3AD203B41FA5}">
                      <a16:colId xmlns:a16="http://schemas.microsoft.com/office/drawing/2014/main" val="1133292263"/>
                    </a:ext>
                  </a:extLst>
                </a:gridCol>
                <a:gridCol w="969538">
                  <a:extLst>
                    <a:ext uri="{9D8B030D-6E8A-4147-A177-3AD203B41FA5}">
                      <a16:colId xmlns:a16="http://schemas.microsoft.com/office/drawing/2014/main" val="2429424797"/>
                    </a:ext>
                  </a:extLst>
                </a:gridCol>
                <a:gridCol w="1133582">
                  <a:extLst>
                    <a:ext uri="{9D8B030D-6E8A-4147-A177-3AD203B41FA5}">
                      <a16:colId xmlns:a16="http://schemas.microsoft.com/office/drawing/2014/main" val="2239603455"/>
                    </a:ext>
                  </a:extLst>
                </a:gridCol>
                <a:gridCol w="969538">
                  <a:extLst>
                    <a:ext uri="{9D8B030D-6E8A-4147-A177-3AD203B41FA5}">
                      <a16:colId xmlns:a16="http://schemas.microsoft.com/office/drawing/2014/main" val="4155379070"/>
                    </a:ext>
                  </a:extLst>
                </a:gridCol>
              </a:tblGrid>
              <a:tr h="407624">
                <a:tc>
                  <a:txBody>
                    <a:bodyPr/>
                    <a:lstStyle/>
                    <a:p>
                      <a:pPr algn="just">
                        <a:lnSpc>
                          <a:spcPct val="150000"/>
                        </a:lnSpc>
                        <a:spcAft>
                          <a:spcPts val="1000"/>
                        </a:spcAft>
                      </a:pPr>
                      <a:r>
                        <a:rPr lang="en-US" sz="1100" kern="0" dirty="0">
                          <a:solidFill>
                            <a:schemeClr val="tx1"/>
                          </a:solidFill>
                          <a:effectLst/>
                        </a:rPr>
                        <a:t>Hero id</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150000"/>
                        </a:lnSpc>
                        <a:spcAft>
                          <a:spcPts val="1000"/>
                        </a:spcAft>
                      </a:pPr>
                      <a:r>
                        <a:rPr lang="en-US" sz="1100" kern="0" dirty="0">
                          <a:solidFill>
                            <a:schemeClr val="tx1"/>
                          </a:solidFill>
                          <a:effectLst/>
                        </a:rPr>
                        <a:t>Count</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b="1" kern="0" dirty="0">
                          <a:solidFill>
                            <a:schemeClr val="tx1"/>
                          </a:solidFill>
                          <a:effectLst/>
                          <a:latin typeface="+mn-lt"/>
                          <a:ea typeface="+mn-ea"/>
                          <a:cs typeface="+mn-cs"/>
                        </a:rPr>
                        <a:t>Hero id</a:t>
                      </a:r>
                      <a:endParaRPr lang="zh-CN" altLang="en-US" sz="1100" b="1" kern="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Count</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dirty="0">
                          <a:solidFill>
                            <a:schemeClr val="tx1"/>
                          </a:solidFill>
                          <a:effectLst/>
                        </a:rPr>
                        <a:t>Hero id</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Count</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Hero id</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Count</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Hero id</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Count</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378477"/>
                  </a:ext>
                </a:extLst>
              </a:tr>
              <a:tr h="407624">
                <a:tc>
                  <a:txBody>
                    <a:bodyPr/>
                    <a:lstStyle/>
                    <a:p>
                      <a:pPr algn="just">
                        <a:lnSpc>
                          <a:spcPct val="150000"/>
                        </a:lnSpc>
                        <a:spcAft>
                          <a:spcPts val="1000"/>
                        </a:spcAft>
                      </a:pPr>
                      <a:r>
                        <a:rPr lang="en-US" sz="1100" kern="0" dirty="0">
                          <a:solidFill>
                            <a:schemeClr val="tx1"/>
                          </a:solidFill>
                          <a:effectLst/>
                        </a:rPr>
                        <a:t>86-8</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150000"/>
                        </a:lnSpc>
                        <a:spcAft>
                          <a:spcPts val="1000"/>
                        </a:spcAft>
                      </a:pPr>
                      <a:r>
                        <a:rPr lang="en-US" sz="1100" kern="0" dirty="0">
                          <a:solidFill>
                            <a:schemeClr val="tx1"/>
                          </a:solidFill>
                          <a:effectLst/>
                        </a:rPr>
                        <a:t>658</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b="1" kern="0" dirty="0">
                          <a:solidFill>
                            <a:schemeClr val="tx1"/>
                          </a:solidFill>
                          <a:effectLst/>
                          <a:latin typeface="+mn-lt"/>
                          <a:ea typeface="+mn-ea"/>
                          <a:cs typeface="+mn-cs"/>
                        </a:rPr>
                        <a:t>107-55</a:t>
                      </a:r>
                      <a:endParaRPr lang="zh-CN" altLang="en-US" sz="1100" b="1" kern="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442</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85-76</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401</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84-8</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376</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84-74</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356</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07622662"/>
                  </a:ext>
                </a:extLst>
              </a:tr>
              <a:tr h="407624">
                <a:tc>
                  <a:txBody>
                    <a:bodyPr/>
                    <a:lstStyle/>
                    <a:p>
                      <a:pPr algn="just">
                        <a:lnSpc>
                          <a:spcPct val="150000"/>
                        </a:lnSpc>
                        <a:spcAft>
                          <a:spcPts val="1000"/>
                        </a:spcAft>
                      </a:pPr>
                      <a:r>
                        <a:rPr lang="en-US" sz="1100" kern="0" dirty="0">
                          <a:solidFill>
                            <a:schemeClr val="tx1"/>
                          </a:solidFill>
                          <a:effectLst/>
                        </a:rPr>
                        <a:t>86-96</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150000"/>
                        </a:lnSpc>
                        <a:spcAft>
                          <a:spcPts val="1000"/>
                        </a:spcAft>
                      </a:pPr>
                      <a:r>
                        <a:rPr lang="en-US" sz="1100" kern="0" dirty="0">
                          <a:solidFill>
                            <a:schemeClr val="tx1"/>
                          </a:solidFill>
                          <a:effectLst/>
                        </a:rPr>
                        <a:t>633</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b="1" kern="0" dirty="0">
                          <a:solidFill>
                            <a:schemeClr val="tx1"/>
                          </a:solidFill>
                          <a:effectLst/>
                          <a:latin typeface="+mn-lt"/>
                          <a:ea typeface="+mn-ea"/>
                          <a:cs typeface="+mn-cs"/>
                        </a:rPr>
                        <a:t>86-93</a:t>
                      </a:r>
                      <a:endParaRPr lang="zh-CN" altLang="en-US" sz="1100" b="1" kern="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438</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85-26</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401</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7-39</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376</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79-9</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354</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7328781"/>
                  </a:ext>
                </a:extLst>
              </a:tr>
              <a:tr h="407624">
                <a:tc>
                  <a:txBody>
                    <a:bodyPr/>
                    <a:lstStyle/>
                    <a:p>
                      <a:pPr algn="just">
                        <a:lnSpc>
                          <a:spcPct val="150000"/>
                        </a:lnSpc>
                        <a:spcAft>
                          <a:spcPts val="1000"/>
                        </a:spcAft>
                      </a:pPr>
                      <a:r>
                        <a:rPr lang="en-US" sz="1100" kern="0" dirty="0">
                          <a:solidFill>
                            <a:schemeClr val="tx1"/>
                          </a:solidFill>
                          <a:effectLst/>
                        </a:rPr>
                        <a:t>86-106</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150000"/>
                        </a:lnSpc>
                        <a:spcAft>
                          <a:spcPts val="1000"/>
                        </a:spcAft>
                      </a:pPr>
                      <a:r>
                        <a:rPr lang="en-US" sz="1100" kern="0" dirty="0">
                          <a:solidFill>
                            <a:schemeClr val="tx1"/>
                          </a:solidFill>
                          <a:effectLst/>
                        </a:rPr>
                        <a:t>603</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b="1" kern="0" dirty="0">
                          <a:solidFill>
                            <a:schemeClr val="tx1"/>
                          </a:solidFill>
                          <a:effectLst/>
                          <a:latin typeface="+mn-lt"/>
                          <a:ea typeface="+mn-ea"/>
                          <a:cs typeface="+mn-cs"/>
                        </a:rPr>
                        <a:t>87-8</a:t>
                      </a:r>
                      <a:endParaRPr lang="zh-CN" altLang="en-US" sz="1100" b="1" kern="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433</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7-25</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401</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28-8</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375</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90-106</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353</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38030738"/>
                  </a:ext>
                </a:extLst>
              </a:tr>
              <a:tr h="407624">
                <a:tc>
                  <a:txBody>
                    <a:bodyPr/>
                    <a:lstStyle/>
                    <a:p>
                      <a:pPr algn="just">
                        <a:lnSpc>
                          <a:spcPct val="150000"/>
                        </a:lnSpc>
                        <a:spcAft>
                          <a:spcPts val="1000"/>
                        </a:spcAft>
                      </a:pPr>
                      <a:r>
                        <a:rPr lang="en-US" sz="1100" kern="0" dirty="0">
                          <a:solidFill>
                            <a:schemeClr val="tx1"/>
                          </a:solidFill>
                          <a:effectLst/>
                        </a:rPr>
                        <a:t>51-11</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150000"/>
                        </a:lnSpc>
                        <a:spcAft>
                          <a:spcPts val="1000"/>
                        </a:spcAft>
                      </a:pPr>
                      <a:r>
                        <a:rPr lang="en-US" sz="1100" kern="0" dirty="0">
                          <a:solidFill>
                            <a:schemeClr val="tx1"/>
                          </a:solidFill>
                          <a:effectLst/>
                        </a:rPr>
                        <a:t>576</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b="1" kern="0" dirty="0">
                          <a:solidFill>
                            <a:schemeClr val="tx1"/>
                          </a:solidFill>
                          <a:effectLst/>
                          <a:latin typeface="+mn-lt"/>
                          <a:ea typeface="+mn-ea"/>
                          <a:cs typeface="+mn-cs"/>
                        </a:rPr>
                        <a:t>121-8</a:t>
                      </a:r>
                      <a:endParaRPr lang="zh-CN" altLang="en-US" sz="1100" b="1" kern="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432</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7-10</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400</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41-74</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375</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86-16</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351</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6994432"/>
                  </a:ext>
                </a:extLst>
              </a:tr>
              <a:tr h="407624">
                <a:tc>
                  <a:txBody>
                    <a:bodyPr/>
                    <a:lstStyle/>
                    <a:p>
                      <a:pPr algn="just">
                        <a:lnSpc>
                          <a:spcPct val="150000"/>
                        </a:lnSpc>
                        <a:spcAft>
                          <a:spcPts val="1000"/>
                        </a:spcAft>
                      </a:pPr>
                      <a:r>
                        <a:rPr lang="en-US" sz="1100" kern="0" dirty="0">
                          <a:solidFill>
                            <a:schemeClr val="tx1"/>
                          </a:solidFill>
                          <a:effectLst/>
                        </a:rPr>
                        <a:t>91-19</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150000"/>
                        </a:lnSpc>
                        <a:spcAft>
                          <a:spcPts val="1000"/>
                        </a:spcAft>
                      </a:pPr>
                      <a:r>
                        <a:rPr lang="en-US" sz="1100" kern="0" dirty="0">
                          <a:solidFill>
                            <a:schemeClr val="tx1"/>
                          </a:solidFill>
                          <a:effectLst/>
                        </a:rPr>
                        <a:t>528</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b="1" kern="0" dirty="0">
                          <a:solidFill>
                            <a:schemeClr val="tx1"/>
                          </a:solidFill>
                          <a:effectLst/>
                          <a:latin typeface="+mn-lt"/>
                          <a:ea typeface="+mn-ea"/>
                          <a:cs typeface="+mn-cs"/>
                        </a:rPr>
                        <a:t>72-86</a:t>
                      </a:r>
                      <a:endParaRPr lang="zh-CN" altLang="en-US" sz="1100" b="1" kern="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423</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82-74</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397</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107-8</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373</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20-6</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349</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49458838"/>
                  </a:ext>
                </a:extLst>
              </a:tr>
              <a:tr h="407624">
                <a:tc>
                  <a:txBody>
                    <a:bodyPr/>
                    <a:lstStyle/>
                    <a:p>
                      <a:pPr algn="just">
                        <a:lnSpc>
                          <a:spcPct val="150000"/>
                        </a:lnSpc>
                        <a:spcAft>
                          <a:spcPts val="1000"/>
                        </a:spcAft>
                      </a:pPr>
                      <a:r>
                        <a:rPr lang="en-US" sz="1100" kern="0" dirty="0">
                          <a:solidFill>
                            <a:schemeClr val="tx1"/>
                          </a:solidFill>
                          <a:effectLst/>
                        </a:rPr>
                        <a:t>86-11</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150000"/>
                        </a:lnSpc>
                        <a:spcAft>
                          <a:spcPts val="1000"/>
                        </a:spcAft>
                      </a:pPr>
                      <a:r>
                        <a:rPr lang="en-US" sz="1100" kern="0" dirty="0">
                          <a:solidFill>
                            <a:schemeClr val="tx1"/>
                          </a:solidFill>
                          <a:effectLst/>
                        </a:rPr>
                        <a:t>526</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b="1" kern="0" dirty="0">
                          <a:solidFill>
                            <a:schemeClr val="tx1"/>
                          </a:solidFill>
                          <a:effectLst/>
                          <a:latin typeface="+mn-lt"/>
                          <a:ea typeface="+mn-ea"/>
                          <a:cs typeface="+mn-cs"/>
                        </a:rPr>
                        <a:t>86-54</a:t>
                      </a:r>
                      <a:endParaRPr lang="zh-CN" altLang="en-US" sz="1100" b="1" kern="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418</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79-48</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389</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28-87</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373</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85-15</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348</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686452943"/>
                  </a:ext>
                </a:extLst>
              </a:tr>
              <a:tr h="407624">
                <a:tc>
                  <a:txBody>
                    <a:bodyPr/>
                    <a:lstStyle/>
                    <a:p>
                      <a:pPr algn="just">
                        <a:lnSpc>
                          <a:spcPct val="150000"/>
                        </a:lnSpc>
                        <a:spcAft>
                          <a:spcPts val="1000"/>
                        </a:spcAft>
                      </a:pPr>
                      <a:r>
                        <a:rPr lang="en-US" sz="1100" kern="0" dirty="0">
                          <a:solidFill>
                            <a:schemeClr val="tx1"/>
                          </a:solidFill>
                          <a:effectLst/>
                        </a:rPr>
                        <a:t>86-39</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150000"/>
                        </a:lnSpc>
                        <a:spcAft>
                          <a:spcPts val="1000"/>
                        </a:spcAft>
                      </a:pPr>
                      <a:r>
                        <a:rPr lang="en-US" sz="1100" kern="0" dirty="0">
                          <a:solidFill>
                            <a:schemeClr val="tx1"/>
                          </a:solidFill>
                          <a:effectLst/>
                        </a:rPr>
                        <a:t>478</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b="1" kern="0" dirty="0">
                          <a:solidFill>
                            <a:schemeClr val="tx1"/>
                          </a:solidFill>
                          <a:effectLst/>
                          <a:latin typeface="+mn-lt"/>
                          <a:ea typeface="+mn-ea"/>
                          <a:cs typeface="+mn-cs"/>
                        </a:rPr>
                        <a:t>28-54</a:t>
                      </a:r>
                      <a:endParaRPr lang="zh-CN" altLang="en-US" sz="1100" b="1" kern="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dirty="0">
                          <a:solidFill>
                            <a:schemeClr val="tx1"/>
                          </a:solidFill>
                          <a:effectLst/>
                        </a:rPr>
                        <a:t>415</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86-13</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385</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7-12</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369</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85-12</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346</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572803961"/>
                  </a:ext>
                </a:extLst>
              </a:tr>
              <a:tr h="407624">
                <a:tc>
                  <a:txBody>
                    <a:bodyPr/>
                    <a:lstStyle/>
                    <a:p>
                      <a:pPr algn="just">
                        <a:lnSpc>
                          <a:spcPct val="150000"/>
                        </a:lnSpc>
                        <a:spcAft>
                          <a:spcPts val="1000"/>
                        </a:spcAft>
                      </a:pPr>
                      <a:r>
                        <a:rPr lang="en-US" sz="1100" kern="0" dirty="0">
                          <a:solidFill>
                            <a:schemeClr val="tx1"/>
                          </a:solidFill>
                          <a:effectLst/>
                        </a:rPr>
                        <a:t>86-17</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150000"/>
                        </a:lnSpc>
                        <a:spcAft>
                          <a:spcPts val="1000"/>
                        </a:spcAft>
                      </a:pPr>
                      <a:r>
                        <a:rPr lang="en-US" sz="1100" kern="0" dirty="0">
                          <a:solidFill>
                            <a:schemeClr val="tx1"/>
                          </a:solidFill>
                          <a:effectLst/>
                        </a:rPr>
                        <a:t>467</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b="1" kern="0" dirty="0">
                          <a:solidFill>
                            <a:schemeClr val="tx1"/>
                          </a:solidFill>
                          <a:effectLst/>
                          <a:latin typeface="+mn-lt"/>
                          <a:ea typeface="+mn-ea"/>
                          <a:cs typeface="+mn-cs"/>
                        </a:rPr>
                        <a:t>31-8</a:t>
                      </a:r>
                      <a:endParaRPr lang="zh-CN" altLang="en-US" sz="1100" b="1" kern="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412</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84-104</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382</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7-17</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367</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100-72</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346</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912269819"/>
                  </a:ext>
                </a:extLst>
              </a:tr>
              <a:tr h="407624">
                <a:tc>
                  <a:txBody>
                    <a:bodyPr/>
                    <a:lstStyle/>
                    <a:p>
                      <a:pPr algn="just">
                        <a:lnSpc>
                          <a:spcPct val="150000"/>
                        </a:lnSpc>
                        <a:spcAft>
                          <a:spcPts val="1000"/>
                        </a:spcAft>
                      </a:pPr>
                      <a:r>
                        <a:rPr lang="en-US" sz="1100" kern="0" dirty="0">
                          <a:solidFill>
                            <a:schemeClr val="tx1"/>
                          </a:solidFill>
                          <a:effectLst/>
                        </a:rPr>
                        <a:t>86-46</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150000"/>
                        </a:lnSpc>
                        <a:spcAft>
                          <a:spcPts val="1000"/>
                        </a:spcAft>
                      </a:pPr>
                      <a:r>
                        <a:rPr lang="en-US" sz="1100" kern="0" dirty="0">
                          <a:solidFill>
                            <a:schemeClr val="tx1"/>
                          </a:solidFill>
                          <a:effectLst/>
                        </a:rPr>
                        <a:t>465</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b="1" kern="0" dirty="0">
                          <a:solidFill>
                            <a:schemeClr val="tx1"/>
                          </a:solidFill>
                          <a:effectLst/>
                          <a:latin typeface="+mn-lt"/>
                          <a:ea typeface="+mn-ea"/>
                          <a:cs typeface="+mn-cs"/>
                        </a:rPr>
                        <a:t>86-10</a:t>
                      </a:r>
                      <a:endParaRPr lang="zh-CN" altLang="en-US" sz="1100" b="1" kern="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408</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84-95</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380</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55-106</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364</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a:solidFill>
                            <a:schemeClr val="tx1"/>
                          </a:solidFill>
                          <a:effectLst/>
                        </a:rPr>
                        <a:t>86-23</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a:solidFill>
                            <a:schemeClr val="tx1"/>
                          </a:solidFill>
                          <a:effectLst/>
                        </a:rPr>
                        <a:t>346</a:t>
                      </a:r>
                      <a:endParaRPr lang="zh-CN" sz="1200" kern="10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97257174"/>
                  </a:ext>
                </a:extLst>
              </a:tr>
              <a:tr h="407624">
                <a:tc>
                  <a:txBody>
                    <a:bodyPr/>
                    <a:lstStyle/>
                    <a:p>
                      <a:pPr algn="just">
                        <a:lnSpc>
                          <a:spcPct val="150000"/>
                        </a:lnSpc>
                        <a:spcAft>
                          <a:spcPts val="1000"/>
                        </a:spcAft>
                      </a:pPr>
                      <a:r>
                        <a:rPr lang="en-US" sz="1100" kern="0" dirty="0">
                          <a:solidFill>
                            <a:schemeClr val="tx1"/>
                          </a:solidFill>
                          <a:effectLst/>
                        </a:rPr>
                        <a:t>39-7</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150000"/>
                        </a:lnSpc>
                        <a:spcAft>
                          <a:spcPts val="1000"/>
                        </a:spcAft>
                      </a:pPr>
                      <a:r>
                        <a:rPr lang="en-US" sz="1100" kern="0" dirty="0">
                          <a:solidFill>
                            <a:schemeClr val="tx1"/>
                          </a:solidFill>
                          <a:effectLst/>
                        </a:rPr>
                        <a:t>447</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b="1" kern="0" dirty="0">
                          <a:solidFill>
                            <a:schemeClr val="tx1"/>
                          </a:solidFill>
                          <a:effectLst/>
                          <a:latin typeface="+mn-lt"/>
                          <a:ea typeface="+mn-ea"/>
                          <a:cs typeface="+mn-cs"/>
                        </a:rPr>
                        <a:t>55-87</a:t>
                      </a:r>
                      <a:endParaRPr lang="zh-CN" altLang="en-US" sz="1100" b="1" kern="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dirty="0">
                          <a:solidFill>
                            <a:schemeClr val="tx1"/>
                          </a:solidFill>
                          <a:effectLst/>
                        </a:rPr>
                        <a:t>408</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dirty="0">
                          <a:solidFill>
                            <a:schemeClr val="tx1"/>
                          </a:solidFill>
                          <a:effectLst/>
                        </a:rPr>
                        <a:t>16-8</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dirty="0">
                          <a:solidFill>
                            <a:schemeClr val="tx1"/>
                          </a:solidFill>
                          <a:effectLst/>
                        </a:rPr>
                        <a:t>379</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dirty="0">
                          <a:solidFill>
                            <a:schemeClr val="tx1"/>
                          </a:solidFill>
                          <a:effectLst/>
                        </a:rPr>
                        <a:t>7-23</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dirty="0">
                          <a:solidFill>
                            <a:schemeClr val="tx1"/>
                          </a:solidFill>
                          <a:effectLst/>
                        </a:rPr>
                        <a:t>364</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a:lnSpc>
                          <a:spcPct val="150000"/>
                        </a:lnSpc>
                        <a:spcAft>
                          <a:spcPts val="1000"/>
                        </a:spcAft>
                      </a:pPr>
                      <a:r>
                        <a:rPr lang="en-US" sz="1100" kern="0" dirty="0">
                          <a:solidFill>
                            <a:schemeClr val="tx1"/>
                          </a:solidFill>
                          <a:effectLst/>
                        </a:rPr>
                        <a:t>41-86</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US" sz="1100" kern="0" dirty="0">
                          <a:solidFill>
                            <a:schemeClr val="tx1"/>
                          </a:solidFill>
                          <a:effectLst/>
                        </a:rPr>
                        <a:t>344</a:t>
                      </a:r>
                      <a:endParaRPr lang="zh-CN" sz="1200" kern="100" dirty="0">
                        <a:solidFill>
                          <a:schemeClr val="tx1"/>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22887126"/>
                  </a:ext>
                </a:extLst>
              </a:tr>
            </a:tbl>
          </a:graphicData>
        </a:graphic>
      </p:graphicFrame>
      <p:sp>
        <p:nvSpPr>
          <p:cNvPr id="3" name="文本框 2">
            <a:extLst>
              <a:ext uri="{FF2B5EF4-FFF2-40B4-BE49-F238E27FC236}">
                <a16:creationId xmlns:a16="http://schemas.microsoft.com/office/drawing/2014/main" id="{095D4AD6-B2D5-44CB-838B-B00CB8126AD2}"/>
              </a:ext>
            </a:extLst>
          </p:cNvPr>
          <p:cNvSpPr txBox="1"/>
          <p:nvPr/>
        </p:nvSpPr>
        <p:spPr>
          <a:xfrm>
            <a:off x="3200599" y="496620"/>
            <a:ext cx="5790801" cy="830997"/>
          </a:xfrm>
          <a:prstGeom prst="rect">
            <a:avLst/>
          </a:prstGeom>
          <a:noFill/>
        </p:spPr>
        <p:txBody>
          <a:bodyPr wrap="square" rtlCol="0">
            <a:spAutoFit/>
          </a:bodyPr>
          <a:lstStyle/>
          <a:p>
            <a:pPr algn="ctr"/>
            <a:r>
              <a:rPr lang="en-US" altLang="zh-CN" sz="4800" dirty="0">
                <a:latin typeface="Times New Roman" panose="02020603050405020304" pitchFamily="18" charset="0"/>
                <a:cs typeface="Times New Roman" panose="02020603050405020304" pitchFamily="18" charset="0"/>
              </a:rPr>
              <a:t>Top-50 Hero combo</a:t>
            </a:r>
            <a:endParaRPr lang="zh-CN" altLang="en-US" sz="4800"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537E9F3E-4244-4DF2-83D4-ABE3D06D0A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82" y="159025"/>
            <a:ext cx="1134259" cy="113425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a:extLst>
              <a:ext uri="{FF2B5EF4-FFF2-40B4-BE49-F238E27FC236}">
                <a16:creationId xmlns:a16="http://schemas.microsoft.com/office/drawing/2014/main" id="{D034B762-3829-4FA2-B6C7-75D2AA94A362}"/>
              </a:ext>
            </a:extLst>
          </p:cNvPr>
          <p:cNvGrpSpPr/>
          <p:nvPr/>
        </p:nvGrpSpPr>
        <p:grpSpPr>
          <a:xfrm>
            <a:off x="1517030" y="3101464"/>
            <a:ext cx="3582319" cy="2219598"/>
            <a:chOff x="1517030" y="3101464"/>
            <a:chExt cx="3582319" cy="2219598"/>
          </a:xfrm>
        </p:grpSpPr>
        <p:sp>
          <p:nvSpPr>
            <p:cNvPr id="6" name="对话气泡: 矩形 5">
              <a:extLst>
                <a:ext uri="{FF2B5EF4-FFF2-40B4-BE49-F238E27FC236}">
                  <a16:creationId xmlns:a16="http://schemas.microsoft.com/office/drawing/2014/main" id="{E7D77138-930F-43AC-B185-41DFE17A522D}"/>
                </a:ext>
              </a:extLst>
            </p:cNvPr>
            <p:cNvSpPr/>
            <p:nvPr/>
          </p:nvSpPr>
          <p:spPr>
            <a:xfrm>
              <a:off x="1517030" y="3101464"/>
              <a:ext cx="3582319" cy="2219598"/>
            </a:xfrm>
            <a:prstGeom prst="wedgeRectCallout">
              <a:avLst>
                <a:gd name="adj1" fmla="val -42481"/>
                <a:gd name="adj2" fmla="val 70327"/>
              </a:avLst>
            </a:prstGeom>
            <a:ln w="3175">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grpSp>
          <p:nvGrpSpPr>
            <p:cNvPr id="7" name="组合 6">
              <a:extLst>
                <a:ext uri="{FF2B5EF4-FFF2-40B4-BE49-F238E27FC236}">
                  <a16:creationId xmlns:a16="http://schemas.microsoft.com/office/drawing/2014/main" id="{D0F60E31-E9F8-4F6C-90FD-7D175BA993D5}"/>
                </a:ext>
              </a:extLst>
            </p:cNvPr>
            <p:cNvGrpSpPr/>
            <p:nvPr/>
          </p:nvGrpSpPr>
          <p:grpSpPr>
            <a:xfrm>
              <a:off x="1517030" y="3101464"/>
              <a:ext cx="3582318" cy="2219598"/>
              <a:chOff x="5345929" y="2401456"/>
              <a:chExt cx="4497000" cy="2600688"/>
            </a:xfrm>
            <a:effectLst>
              <a:outerShdw blurRad="50800" dist="38100" dir="2700000" algn="tl" rotWithShape="0">
                <a:prstClr val="black"/>
              </a:outerShdw>
            </a:effectLst>
          </p:grpSpPr>
          <p:pic>
            <p:nvPicPr>
              <p:cNvPr id="8" name="图片 7" descr="图片包含 室内, 狗, 小, 房间&#10;&#10;描述已自动生成">
                <a:extLst>
                  <a:ext uri="{FF2B5EF4-FFF2-40B4-BE49-F238E27FC236}">
                    <a16:creationId xmlns:a16="http://schemas.microsoft.com/office/drawing/2014/main" id="{161699A9-2405-4E7E-BD18-1DFF77E6949D}"/>
                  </a:ext>
                </a:extLst>
              </p:cNvPr>
              <p:cNvPicPr>
                <a:picLocks noChangeAspect="1"/>
              </p:cNvPicPr>
              <p:nvPr/>
            </p:nvPicPr>
            <p:blipFill>
              <a:blip r:embed="rId4">
                <a:clrChange>
                  <a:clrFrom>
                    <a:srgbClr val="200400"/>
                  </a:clrFrom>
                  <a:clrTo>
                    <a:srgbClr val="200400">
                      <a:alpha val="0"/>
                    </a:srgbClr>
                  </a:clrTo>
                </a:clrChange>
                <a:extLst>
                  <a:ext uri="{28A0092B-C50C-407E-A947-70E740481C1C}">
                    <a14:useLocalDpi xmlns:a14="http://schemas.microsoft.com/office/drawing/2010/main" val="0"/>
                  </a:ext>
                </a:extLst>
              </a:blip>
              <a:stretch>
                <a:fillRect/>
              </a:stretch>
            </p:blipFill>
            <p:spPr>
              <a:xfrm>
                <a:off x="5345929" y="2401456"/>
                <a:ext cx="2258313" cy="2600688"/>
              </a:xfrm>
              <a:prstGeom prst="rect">
                <a:avLst/>
              </a:prstGeom>
            </p:spPr>
          </p:pic>
          <p:pic>
            <p:nvPicPr>
              <p:cNvPr id="9" name="图片 8" descr="图片包含 人, 室内, 桌子, 女人&#10;&#10;描述已自动生成">
                <a:extLst>
                  <a:ext uri="{FF2B5EF4-FFF2-40B4-BE49-F238E27FC236}">
                    <a16:creationId xmlns:a16="http://schemas.microsoft.com/office/drawing/2014/main" id="{943BCD09-9BED-4919-83C6-6095F14DB39A}"/>
                  </a:ext>
                </a:extLst>
              </p:cNvPr>
              <p:cNvPicPr>
                <a:picLocks noChangeAspect="1"/>
              </p:cNvPicPr>
              <p:nvPr/>
            </p:nvPicPr>
            <p:blipFill>
              <a:blip r:embed="rId5">
                <a:clrChange>
                  <a:clrFrom>
                    <a:srgbClr val="200400"/>
                  </a:clrFrom>
                  <a:clrTo>
                    <a:srgbClr val="200400">
                      <a:alpha val="0"/>
                    </a:srgbClr>
                  </a:clrTo>
                </a:clrChange>
                <a:extLst>
                  <a:ext uri="{28A0092B-C50C-407E-A947-70E740481C1C}">
                    <a14:useLocalDpi xmlns:a14="http://schemas.microsoft.com/office/drawing/2010/main" val="0"/>
                  </a:ext>
                </a:extLst>
              </a:blip>
              <a:stretch>
                <a:fillRect/>
              </a:stretch>
            </p:blipFill>
            <p:spPr>
              <a:xfrm>
                <a:off x="7604242" y="2401456"/>
                <a:ext cx="2238687" cy="2600688"/>
              </a:xfrm>
              <a:prstGeom prst="rect">
                <a:avLst/>
              </a:prstGeom>
            </p:spPr>
          </p:pic>
        </p:grpSp>
      </p:grpSp>
    </p:spTree>
    <p:extLst>
      <p:ext uri="{BB962C8B-B14F-4D97-AF65-F5344CB8AC3E}">
        <p14:creationId xmlns:p14="http://schemas.microsoft.com/office/powerpoint/2010/main" val="142267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019C629-25C1-4929-8364-498D0833B627}"/>
              </a:ext>
            </a:extLst>
          </p:cNvPr>
          <p:cNvPicPr>
            <a:picLocks noChangeAspect="1"/>
          </p:cNvPicPr>
          <p:nvPr/>
        </p:nvPicPr>
        <p:blipFill>
          <a:blip r:embed="rId3"/>
          <a:stretch>
            <a:fillRect/>
          </a:stretch>
        </p:blipFill>
        <p:spPr>
          <a:xfrm>
            <a:off x="3872448" y="2233317"/>
            <a:ext cx="4447103" cy="2391366"/>
          </a:xfrm>
          <a:prstGeom prst="rect">
            <a:avLst/>
          </a:prstGeom>
        </p:spPr>
      </p:pic>
      <p:cxnSp>
        <p:nvCxnSpPr>
          <p:cNvPr id="3" name="直接箭头连接符 2">
            <a:extLst>
              <a:ext uri="{FF2B5EF4-FFF2-40B4-BE49-F238E27FC236}">
                <a16:creationId xmlns:a16="http://schemas.microsoft.com/office/drawing/2014/main" id="{200CB20F-85AF-4C58-9BFE-5A2D77D94342}"/>
              </a:ext>
            </a:extLst>
          </p:cNvPr>
          <p:cNvCxnSpPr>
            <a:cxnSpLocks/>
          </p:cNvCxnSpPr>
          <p:nvPr/>
        </p:nvCxnSpPr>
        <p:spPr>
          <a:xfrm>
            <a:off x="2082188" y="5558142"/>
            <a:ext cx="8692308" cy="0"/>
          </a:xfrm>
          <a:prstGeom prst="straightConnector1">
            <a:avLst/>
          </a:prstGeom>
          <a:ln w="38100">
            <a:tailEnd type="triangle" w="med" len="lg"/>
          </a:ln>
        </p:spPr>
        <p:style>
          <a:lnRef idx="1">
            <a:schemeClr val="accent2"/>
          </a:lnRef>
          <a:fillRef idx="0">
            <a:schemeClr val="accent2"/>
          </a:fillRef>
          <a:effectRef idx="0">
            <a:schemeClr val="accent2"/>
          </a:effectRef>
          <a:fontRef idx="minor">
            <a:schemeClr val="tx1"/>
          </a:fontRef>
        </p:style>
      </p:cxnSp>
      <p:sp>
        <p:nvSpPr>
          <p:cNvPr id="4" name="文本框 3">
            <a:extLst>
              <a:ext uri="{FF2B5EF4-FFF2-40B4-BE49-F238E27FC236}">
                <a16:creationId xmlns:a16="http://schemas.microsoft.com/office/drawing/2014/main" id="{1F53BA00-FAC1-46A7-8669-50F31534D1C0}"/>
              </a:ext>
            </a:extLst>
          </p:cNvPr>
          <p:cNvSpPr txBox="1"/>
          <p:nvPr/>
        </p:nvSpPr>
        <p:spPr>
          <a:xfrm>
            <a:off x="2285999" y="5026753"/>
            <a:ext cx="8284685" cy="369332"/>
          </a:xfrm>
          <a:prstGeom prst="rect">
            <a:avLst/>
          </a:prstGeom>
          <a:noFill/>
        </p:spPr>
        <p:txBody>
          <a:bodyPr wrap="square" rtlCol="0">
            <a:spAutoFit/>
          </a:bodyPr>
          <a:lstStyle/>
          <a:p>
            <a:pPr algn="ctr"/>
            <a:r>
              <a:rPr lang="en-US" altLang="zh-CN" i="1" dirty="0"/>
              <a:t>Features = (119 heroes + 50 hero combos) * 2 teams</a:t>
            </a:r>
            <a:endParaRPr lang="zh-CN" altLang="en-US" i="1" dirty="0"/>
          </a:p>
        </p:txBody>
      </p:sp>
      <p:pic>
        <p:nvPicPr>
          <p:cNvPr id="7" name="Picture 2">
            <a:extLst>
              <a:ext uri="{FF2B5EF4-FFF2-40B4-BE49-F238E27FC236}">
                <a16:creationId xmlns:a16="http://schemas.microsoft.com/office/drawing/2014/main" id="{0CEE5FE0-4951-4A61-A9FE-570D4BA29F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782" y="159025"/>
            <a:ext cx="1134259" cy="1134259"/>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6F184CAD-D2B9-4F50-A46F-304D5C980E55}"/>
              </a:ext>
            </a:extLst>
          </p:cNvPr>
          <p:cNvSpPr/>
          <p:nvPr/>
        </p:nvSpPr>
        <p:spPr>
          <a:xfrm>
            <a:off x="7328262" y="2233309"/>
            <a:ext cx="836023" cy="239136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03516597-25B9-49F7-B86D-04BDFDFCB85C}"/>
              </a:ext>
            </a:extLst>
          </p:cNvPr>
          <p:cNvSpPr txBox="1"/>
          <p:nvPr/>
        </p:nvSpPr>
        <p:spPr>
          <a:xfrm>
            <a:off x="6501137" y="1777597"/>
            <a:ext cx="3326296" cy="369332"/>
          </a:xfrm>
          <a:prstGeom prst="rect">
            <a:avLst/>
          </a:prstGeom>
          <a:noFill/>
        </p:spPr>
        <p:txBody>
          <a:bodyPr wrap="square" rtlCol="0">
            <a:spAutoFit/>
          </a:bodyPr>
          <a:lstStyle/>
          <a:p>
            <a:pPr algn="ctr"/>
            <a:r>
              <a:rPr lang="en-US" altLang="zh-CN" i="1" dirty="0"/>
              <a:t>Output = match result</a:t>
            </a:r>
            <a:endParaRPr lang="zh-CN" altLang="en-US" i="1" dirty="0"/>
          </a:p>
        </p:txBody>
      </p:sp>
      <p:cxnSp>
        <p:nvCxnSpPr>
          <p:cNvPr id="9" name="直接箭头连接符 8">
            <a:extLst>
              <a:ext uri="{FF2B5EF4-FFF2-40B4-BE49-F238E27FC236}">
                <a16:creationId xmlns:a16="http://schemas.microsoft.com/office/drawing/2014/main" id="{1B498DC0-57D8-4118-ACC6-1907274DED0D}"/>
              </a:ext>
            </a:extLst>
          </p:cNvPr>
          <p:cNvCxnSpPr/>
          <p:nvPr/>
        </p:nvCxnSpPr>
        <p:spPr>
          <a:xfrm>
            <a:off x="9445861" y="1691223"/>
            <a:ext cx="0" cy="3844886"/>
          </a:xfrm>
          <a:prstGeom prst="straightConnector1">
            <a:avLst/>
          </a:prstGeom>
          <a:ln w="38100">
            <a:tailEnd type="triangle" w="med" len="lg"/>
          </a:ln>
        </p:spPr>
        <p:style>
          <a:lnRef idx="1">
            <a:schemeClr val="accent6"/>
          </a:lnRef>
          <a:fillRef idx="0">
            <a:schemeClr val="accent6"/>
          </a:fillRef>
          <a:effectRef idx="0">
            <a:schemeClr val="accent6"/>
          </a:effectRef>
          <a:fontRef idx="minor">
            <a:schemeClr val="tx1"/>
          </a:fontRef>
        </p:style>
      </p:cxnSp>
      <p:sp>
        <p:nvSpPr>
          <p:cNvPr id="10" name="文本框 9">
            <a:extLst>
              <a:ext uri="{FF2B5EF4-FFF2-40B4-BE49-F238E27FC236}">
                <a16:creationId xmlns:a16="http://schemas.microsoft.com/office/drawing/2014/main" id="{7D953452-E6ED-4CDC-9D4A-9EE35EA340C9}"/>
              </a:ext>
            </a:extLst>
          </p:cNvPr>
          <p:cNvSpPr txBox="1"/>
          <p:nvPr/>
        </p:nvSpPr>
        <p:spPr>
          <a:xfrm>
            <a:off x="8865704" y="3244334"/>
            <a:ext cx="3326296" cy="369332"/>
          </a:xfrm>
          <a:prstGeom prst="rect">
            <a:avLst/>
          </a:prstGeom>
          <a:noFill/>
        </p:spPr>
        <p:txBody>
          <a:bodyPr wrap="square" rtlCol="0">
            <a:spAutoFit/>
          </a:bodyPr>
          <a:lstStyle/>
          <a:p>
            <a:pPr algn="ctr"/>
            <a:r>
              <a:rPr lang="en-US" altLang="zh-CN" i="1" dirty="0"/>
              <a:t>Samples = 50,000</a:t>
            </a:r>
            <a:endParaRPr lang="zh-CN" altLang="en-US" i="1" dirty="0"/>
          </a:p>
        </p:txBody>
      </p:sp>
    </p:spTree>
    <p:extLst>
      <p:ext uri="{BB962C8B-B14F-4D97-AF65-F5344CB8AC3E}">
        <p14:creationId xmlns:p14="http://schemas.microsoft.com/office/powerpoint/2010/main" val="1474470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AA1C69B-6886-437D-8307-F1677E9ED69D}"/>
              </a:ext>
            </a:extLst>
          </p:cNvPr>
          <p:cNvPicPr>
            <a:picLocks noChangeAspect="1"/>
          </p:cNvPicPr>
          <p:nvPr/>
        </p:nvPicPr>
        <p:blipFill>
          <a:blip r:embed="rId3"/>
          <a:stretch>
            <a:fillRect/>
          </a:stretch>
        </p:blipFill>
        <p:spPr>
          <a:xfrm>
            <a:off x="4408602" y="726154"/>
            <a:ext cx="3374795" cy="1814748"/>
          </a:xfrm>
          <a:prstGeom prst="rect">
            <a:avLst/>
          </a:prstGeom>
        </p:spPr>
      </p:pic>
      <p:grpSp>
        <p:nvGrpSpPr>
          <p:cNvPr id="15" name="组合 14">
            <a:extLst>
              <a:ext uri="{FF2B5EF4-FFF2-40B4-BE49-F238E27FC236}">
                <a16:creationId xmlns:a16="http://schemas.microsoft.com/office/drawing/2014/main" id="{621967A8-C3EA-4524-9AF8-5E0C5E6965B3}"/>
              </a:ext>
            </a:extLst>
          </p:cNvPr>
          <p:cNvGrpSpPr/>
          <p:nvPr/>
        </p:nvGrpSpPr>
        <p:grpSpPr>
          <a:xfrm>
            <a:off x="1333041" y="1927951"/>
            <a:ext cx="6364677" cy="3322846"/>
            <a:chOff x="1319347" y="1784731"/>
            <a:chExt cx="6364677" cy="3322846"/>
          </a:xfrm>
        </p:grpSpPr>
        <p:cxnSp>
          <p:nvCxnSpPr>
            <p:cNvPr id="4" name="连接符: 肘形 3">
              <a:extLst>
                <a:ext uri="{FF2B5EF4-FFF2-40B4-BE49-F238E27FC236}">
                  <a16:creationId xmlns:a16="http://schemas.microsoft.com/office/drawing/2014/main" id="{674FFB80-1EA0-4EA3-BFF6-FAB570D8C650}"/>
                </a:ext>
              </a:extLst>
            </p:cNvPr>
            <p:cNvCxnSpPr>
              <a:cxnSpLocks/>
            </p:cNvCxnSpPr>
            <p:nvPr/>
          </p:nvCxnSpPr>
          <p:spPr>
            <a:xfrm rot="16200000" flipH="1">
              <a:off x="4560983" y="1784732"/>
              <a:ext cx="2302525" cy="2302525"/>
            </a:xfrm>
            <a:prstGeom prst="bentConnector3">
              <a:avLst/>
            </a:prstGeom>
            <a:ln w="12700"/>
          </p:spPr>
          <p:style>
            <a:lnRef idx="1">
              <a:schemeClr val="dk1"/>
            </a:lnRef>
            <a:fillRef idx="0">
              <a:schemeClr val="dk1"/>
            </a:fillRef>
            <a:effectRef idx="0">
              <a:schemeClr val="dk1"/>
            </a:effectRef>
            <a:fontRef idx="minor">
              <a:schemeClr val="tx1"/>
            </a:fontRef>
          </p:style>
        </p:cxnSp>
        <p:cxnSp>
          <p:nvCxnSpPr>
            <p:cNvPr id="7" name="连接符: 肘形 6">
              <a:extLst>
                <a:ext uri="{FF2B5EF4-FFF2-40B4-BE49-F238E27FC236}">
                  <a16:creationId xmlns:a16="http://schemas.microsoft.com/office/drawing/2014/main" id="{2E273C6D-F35B-42FF-B068-35BBC01EF103}"/>
                </a:ext>
              </a:extLst>
            </p:cNvPr>
            <p:cNvCxnSpPr/>
            <p:nvPr/>
          </p:nvCxnSpPr>
          <p:spPr>
            <a:xfrm rot="5400000">
              <a:off x="2280491" y="1806765"/>
              <a:ext cx="2302526" cy="2258458"/>
            </a:xfrm>
            <a:prstGeom prst="bentConnector3">
              <a:avLst/>
            </a:prstGeom>
            <a:ln w="12700"/>
          </p:spPr>
          <p:style>
            <a:lnRef idx="1">
              <a:schemeClr val="dk1"/>
            </a:lnRef>
            <a:fillRef idx="0">
              <a:schemeClr val="dk1"/>
            </a:fillRef>
            <a:effectRef idx="0">
              <a:schemeClr val="dk1"/>
            </a:effectRef>
            <a:fontRef idx="minor">
              <a:schemeClr val="tx1"/>
            </a:fontRef>
          </p:style>
        </p:cxnSp>
        <p:cxnSp>
          <p:nvCxnSpPr>
            <p:cNvPr id="9" name="直接连接符 8">
              <a:extLst>
                <a:ext uri="{FF2B5EF4-FFF2-40B4-BE49-F238E27FC236}">
                  <a16:creationId xmlns:a16="http://schemas.microsoft.com/office/drawing/2014/main" id="{BF6DE9DC-74B6-4C02-BF2B-2711FC71E581}"/>
                </a:ext>
              </a:extLst>
            </p:cNvPr>
            <p:cNvCxnSpPr/>
            <p:nvPr/>
          </p:nvCxnSpPr>
          <p:spPr>
            <a:xfrm>
              <a:off x="4560983" y="1784731"/>
              <a:ext cx="0" cy="2302526"/>
            </a:xfrm>
            <a:prstGeom prst="line">
              <a:avLst/>
            </a:prstGeom>
            <a:ln w="12700"/>
          </p:spPr>
          <p:style>
            <a:lnRef idx="1">
              <a:schemeClr val="dk1"/>
            </a:lnRef>
            <a:fillRef idx="0">
              <a:schemeClr val="dk1"/>
            </a:fillRef>
            <a:effectRef idx="0">
              <a:schemeClr val="dk1"/>
            </a:effectRef>
            <a:fontRef idx="minor">
              <a:schemeClr val="tx1"/>
            </a:fontRef>
          </p:style>
        </p:cxnSp>
        <p:sp>
          <p:nvSpPr>
            <p:cNvPr id="11" name="矩形: 圆角 10">
              <a:extLst>
                <a:ext uri="{FF2B5EF4-FFF2-40B4-BE49-F238E27FC236}">
                  <a16:creationId xmlns:a16="http://schemas.microsoft.com/office/drawing/2014/main" id="{D1152E6F-AA6B-46AE-AFE9-F8FBD7917DCA}"/>
                </a:ext>
              </a:extLst>
            </p:cNvPr>
            <p:cNvSpPr/>
            <p:nvPr/>
          </p:nvSpPr>
          <p:spPr>
            <a:xfrm>
              <a:off x="1319347" y="4087257"/>
              <a:ext cx="1466107" cy="1020320"/>
            </a:xfrm>
            <a:prstGeom prst="roundRect">
              <a:avLst/>
            </a:prstGeom>
            <a:gradFill>
              <a:gsLst>
                <a:gs pos="0">
                  <a:schemeClr val="accent2">
                    <a:lumMod val="110000"/>
                    <a:satMod val="105000"/>
                    <a:tint val="67000"/>
                  </a:schemeClr>
                </a:gs>
                <a:gs pos="55000">
                  <a:srgbClr val="F6B59A"/>
                </a:gs>
                <a:gs pos="100000">
                  <a:schemeClr val="accent2">
                    <a:lumMod val="105000"/>
                    <a:satMod val="103000"/>
                    <a:tint val="73000"/>
                  </a:schemeClr>
                </a:gs>
                <a:gs pos="100000">
                  <a:schemeClr val="accent2">
                    <a:lumMod val="105000"/>
                    <a:satMod val="109000"/>
                    <a:tint val="81000"/>
                  </a:schemeClr>
                </a:gs>
              </a:gsLst>
            </a:gradFill>
            <a:ln w="3175" cmpd="sng">
              <a:solidFill>
                <a:schemeClr val="tx1"/>
              </a:solidFill>
              <a:extLst>
                <a:ext uri="{C807C97D-BFC1-408E-A445-0C87EB9F89A2}">
                  <ask:lineSketchStyleProps xmlns:ask="http://schemas.microsoft.com/office/drawing/2018/sketchyshapes" sd="1219033472">
                    <a:custGeom>
                      <a:avLst/>
                      <a:gdLst>
                        <a:gd name="connsiteX0" fmla="*/ 0 w 1466107"/>
                        <a:gd name="connsiteY0" fmla="*/ 170057 h 1020320"/>
                        <a:gd name="connsiteX1" fmla="*/ 170057 w 1466107"/>
                        <a:gd name="connsiteY1" fmla="*/ 0 h 1020320"/>
                        <a:gd name="connsiteX2" fmla="*/ 733054 w 1466107"/>
                        <a:gd name="connsiteY2" fmla="*/ 0 h 1020320"/>
                        <a:gd name="connsiteX3" fmla="*/ 1296050 w 1466107"/>
                        <a:gd name="connsiteY3" fmla="*/ 0 h 1020320"/>
                        <a:gd name="connsiteX4" fmla="*/ 1466107 w 1466107"/>
                        <a:gd name="connsiteY4" fmla="*/ 170057 h 1020320"/>
                        <a:gd name="connsiteX5" fmla="*/ 1466107 w 1466107"/>
                        <a:gd name="connsiteY5" fmla="*/ 850263 h 1020320"/>
                        <a:gd name="connsiteX6" fmla="*/ 1296050 w 1466107"/>
                        <a:gd name="connsiteY6" fmla="*/ 1020320 h 1020320"/>
                        <a:gd name="connsiteX7" fmla="*/ 721794 w 1466107"/>
                        <a:gd name="connsiteY7" fmla="*/ 1020320 h 1020320"/>
                        <a:gd name="connsiteX8" fmla="*/ 170057 w 1466107"/>
                        <a:gd name="connsiteY8" fmla="*/ 1020320 h 1020320"/>
                        <a:gd name="connsiteX9" fmla="*/ 0 w 1466107"/>
                        <a:gd name="connsiteY9" fmla="*/ 850263 h 1020320"/>
                        <a:gd name="connsiteX10" fmla="*/ 0 w 1466107"/>
                        <a:gd name="connsiteY10" fmla="*/ 170057 h 10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66107" h="1020320" fill="none" extrusionOk="0">
                          <a:moveTo>
                            <a:pt x="0" y="170057"/>
                          </a:moveTo>
                          <a:cubicBezTo>
                            <a:pt x="4120" y="81183"/>
                            <a:pt x="91423" y="-13384"/>
                            <a:pt x="170057" y="0"/>
                          </a:cubicBezTo>
                          <a:cubicBezTo>
                            <a:pt x="401634" y="5836"/>
                            <a:pt x="502046" y="11251"/>
                            <a:pt x="733054" y="0"/>
                          </a:cubicBezTo>
                          <a:cubicBezTo>
                            <a:pt x="964062" y="-11251"/>
                            <a:pt x="1028699" y="-4873"/>
                            <a:pt x="1296050" y="0"/>
                          </a:cubicBezTo>
                          <a:cubicBezTo>
                            <a:pt x="1383816" y="-12544"/>
                            <a:pt x="1466879" y="65694"/>
                            <a:pt x="1466107" y="170057"/>
                          </a:cubicBezTo>
                          <a:cubicBezTo>
                            <a:pt x="1481157" y="489751"/>
                            <a:pt x="1469978" y="529073"/>
                            <a:pt x="1466107" y="850263"/>
                          </a:cubicBezTo>
                          <a:cubicBezTo>
                            <a:pt x="1463047" y="944309"/>
                            <a:pt x="1399632" y="1002903"/>
                            <a:pt x="1296050" y="1020320"/>
                          </a:cubicBezTo>
                          <a:cubicBezTo>
                            <a:pt x="1124664" y="997724"/>
                            <a:pt x="933803" y="1026172"/>
                            <a:pt x="721794" y="1020320"/>
                          </a:cubicBezTo>
                          <a:cubicBezTo>
                            <a:pt x="509785" y="1014468"/>
                            <a:pt x="281212" y="1032625"/>
                            <a:pt x="170057" y="1020320"/>
                          </a:cubicBezTo>
                          <a:cubicBezTo>
                            <a:pt x="75296" y="997642"/>
                            <a:pt x="19321" y="948212"/>
                            <a:pt x="0" y="850263"/>
                          </a:cubicBezTo>
                          <a:cubicBezTo>
                            <a:pt x="30859" y="593719"/>
                            <a:pt x="20197" y="366101"/>
                            <a:pt x="0" y="170057"/>
                          </a:cubicBezTo>
                          <a:close/>
                        </a:path>
                        <a:path w="1466107" h="1020320" stroke="0" extrusionOk="0">
                          <a:moveTo>
                            <a:pt x="0" y="170057"/>
                          </a:moveTo>
                          <a:cubicBezTo>
                            <a:pt x="-8105" y="71137"/>
                            <a:pt x="64817" y="4249"/>
                            <a:pt x="170057" y="0"/>
                          </a:cubicBezTo>
                          <a:cubicBezTo>
                            <a:pt x="409782" y="-6050"/>
                            <a:pt x="478309" y="21685"/>
                            <a:pt x="755573" y="0"/>
                          </a:cubicBezTo>
                          <a:cubicBezTo>
                            <a:pt x="1032837" y="-21685"/>
                            <a:pt x="1175211" y="-12503"/>
                            <a:pt x="1296050" y="0"/>
                          </a:cubicBezTo>
                          <a:cubicBezTo>
                            <a:pt x="1381156" y="-4822"/>
                            <a:pt x="1469949" y="77973"/>
                            <a:pt x="1466107" y="170057"/>
                          </a:cubicBezTo>
                          <a:cubicBezTo>
                            <a:pt x="1494714" y="497141"/>
                            <a:pt x="1444037" y="580422"/>
                            <a:pt x="1466107" y="850263"/>
                          </a:cubicBezTo>
                          <a:cubicBezTo>
                            <a:pt x="1477124" y="926254"/>
                            <a:pt x="1377452" y="1031321"/>
                            <a:pt x="1296050" y="1020320"/>
                          </a:cubicBezTo>
                          <a:cubicBezTo>
                            <a:pt x="1123958" y="999378"/>
                            <a:pt x="913964" y="1040072"/>
                            <a:pt x="733054" y="1020320"/>
                          </a:cubicBezTo>
                          <a:cubicBezTo>
                            <a:pt x="552144" y="1000568"/>
                            <a:pt x="374725" y="1036931"/>
                            <a:pt x="170057" y="1020320"/>
                          </a:cubicBezTo>
                          <a:cubicBezTo>
                            <a:pt x="62250" y="1019526"/>
                            <a:pt x="4328" y="932316"/>
                            <a:pt x="0" y="850263"/>
                          </a:cubicBezTo>
                          <a:cubicBezTo>
                            <a:pt x="22049" y="616341"/>
                            <a:pt x="-22929" y="361640"/>
                            <a:pt x="0" y="170057"/>
                          </a:cubicBezTo>
                          <a:close/>
                        </a:path>
                      </a:pathLst>
                    </a:custGeom>
                    <ask:type>
                      <ask:lineSketchNone/>
                    </ask:type>
                  </ask:lineSketchStyleProps>
                </a:ext>
              </a:extLst>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Training</a:t>
              </a:r>
            </a:p>
            <a:p>
              <a:pPr algn="ctr"/>
              <a:r>
                <a:rPr lang="en-US" altLang="zh-CN" dirty="0"/>
                <a:t>dataset</a:t>
              </a:r>
              <a:endParaRPr lang="zh-CN" altLang="en-US" dirty="0"/>
            </a:p>
          </p:txBody>
        </p:sp>
        <p:sp>
          <p:nvSpPr>
            <p:cNvPr id="12" name="矩形: 圆角 11">
              <a:extLst>
                <a:ext uri="{FF2B5EF4-FFF2-40B4-BE49-F238E27FC236}">
                  <a16:creationId xmlns:a16="http://schemas.microsoft.com/office/drawing/2014/main" id="{172691A7-1B7D-43F3-B8C6-8AA22B51CC57}"/>
                </a:ext>
              </a:extLst>
            </p:cNvPr>
            <p:cNvSpPr/>
            <p:nvPr/>
          </p:nvSpPr>
          <p:spPr>
            <a:xfrm>
              <a:off x="3768632" y="4087257"/>
              <a:ext cx="1466107" cy="1020320"/>
            </a:xfrm>
            <a:prstGeom prst="roundRect">
              <a:avLst/>
            </a:prstGeom>
            <a:gradFill>
              <a:gsLst>
                <a:gs pos="60000">
                  <a:schemeClr val="accent4">
                    <a:lumMod val="110000"/>
                    <a:satMod val="105000"/>
                    <a:tint val="67000"/>
                  </a:schemeClr>
                </a:gs>
                <a:gs pos="100000">
                  <a:schemeClr val="accent4">
                    <a:lumMod val="105000"/>
                    <a:satMod val="103000"/>
                    <a:tint val="73000"/>
                  </a:schemeClr>
                </a:gs>
                <a:gs pos="100000">
                  <a:schemeClr val="accent4">
                    <a:lumMod val="105000"/>
                    <a:satMod val="109000"/>
                    <a:tint val="81000"/>
                  </a:schemeClr>
                </a:gs>
              </a:gsLst>
            </a:gradFill>
            <a:ln w="3175">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Validation</a:t>
              </a:r>
            </a:p>
            <a:p>
              <a:pPr algn="ctr"/>
              <a:r>
                <a:rPr lang="en-US" altLang="zh-CN" dirty="0"/>
                <a:t>dataset</a:t>
              </a:r>
              <a:endParaRPr lang="zh-CN" altLang="en-US" dirty="0"/>
            </a:p>
          </p:txBody>
        </p:sp>
        <p:sp>
          <p:nvSpPr>
            <p:cNvPr id="13" name="矩形: 圆角 12">
              <a:extLst>
                <a:ext uri="{FF2B5EF4-FFF2-40B4-BE49-F238E27FC236}">
                  <a16:creationId xmlns:a16="http://schemas.microsoft.com/office/drawing/2014/main" id="{1EE029CF-283B-4F56-9EF4-7C25DC2838DF}"/>
                </a:ext>
              </a:extLst>
            </p:cNvPr>
            <p:cNvSpPr/>
            <p:nvPr/>
          </p:nvSpPr>
          <p:spPr>
            <a:xfrm>
              <a:off x="6217917" y="4087257"/>
              <a:ext cx="1466107" cy="1020320"/>
            </a:xfrm>
            <a:prstGeom prst="roundRect">
              <a:avLst/>
            </a:prstGeom>
            <a:gradFill>
              <a:gsLst>
                <a:gs pos="0">
                  <a:schemeClr val="accent6">
                    <a:lumMod val="110000"/>
                    <a:satMod val="105000"/>
                    <a:tint val="67000"/>
                  </a:schemeClr>
                </a:gs>
                <a:gs pos="80000">
                  <a:schemeClr val="accent6">
                    <a:lumMod val="105000"/>
                    <a:satMod val="103000"/>
                    <a:tint val="73000"/>
                  </a:schemeClr>
                </a:gs>
                <a:gs pos="100000">
                  <a:schemeClr val="accent6">
                    <a:lumMod val="105000"/>
                    <a:satMod val="109000"/>
                    <a:tint val="81000"/>
                  </a:schemeClr>
                </a:gs>
              </a:gsLst>
            </a:gradFill>
            <a:ln w="3175">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Test</a:t>
              </a:r>
            </a:p>
            <a:p>
              <a:pPr algn="ctr"/>
              <a:r>
                <a:rPr lang="en-US" altLang="zh-CN" dirty="0"/>
                <a:t>dataset</a:t>
              </a:r>
              <a:endParaRPr lang="zh-CN" altLang="en-US" dirty="0"/>
            </a:p>
          </p:txBody>
        </p:sp>
      </p:grpSp>
      <p:pic>
        <p:nvPicPr>
          <p:cNvPr id="14" name="Picture 2">
            <a:extLst>
              <a:ext uri="{FF2B5EF4-FFF2-40B4-BE49-F238E27FC236}">
                <a16:creationId xmlns:a16="http://schemas.microsoft.com/office/drawing/2014/main" id="{E274386A-3054-4379-BCC8-71761BDA62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782" y="159025"/>
            <a:ext cx="1134259" cy="1134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945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F97CF192-F3A8-44A1-86EE-8861C4099624}"/>
              </a:ext>
            </a:extLst>
          </p:cNvPr>
          <p:cNvSpPr/>
          <p:nvPr/>
        </p:nvSpPr>
        <p:spPr>
          <a:xfrm>
            <a:off x="1622705" y="2745951"/>
            <a:ext cx="2489813" cy="1366093"/>
          </a:xfrm>
          <a:prstGeom prst="roundRect">
            <a:avLst/>
          </a:prstGeom>
          <a:gradFill>
            <a:gsLst>
              <a:gs pos="0">
                <a:schemeClr val="accent2">
                  <a:lumMod val="110000"/>
                  <a:satMod val="105000"/>
                  <a:tint val="67000"/>
                </a:schemeClr>
              </a:gs>
              <a:gs pos="55000">
                <a:srgbClr val="F6B59A"/>
              </a:gs>
              <a:gs pos="100000">
                <a:schemeClr val="accent2">
                  <a:lumMod val="105000"/>
                  <a:satMod val="103000"/>
                  <a:tint val="73000"/>
                </a:schemeClr>
              </a:gs>
              <a:gs pos="100000">
                <a:schemeClr val="accent2">
                  <a:lumMod val="105000"/>
                  <a:satMod val="109000"/>
                  <a:tint val="81000"/>
                </a:schemeClr>
              </a:gs>
            </a:gsLst>
          </a:gradFill>
          <a:ln w="3175" cmpd="sng">
            <a:solidFill>
              <a:schemeClr val="tx1"/>
            </a:solidFill>
            <a:extLst>
              <a:ext uri="{C807C97D-BFC1-408E-A445-0C87EB9F89A2}">
                <ask:lineSketchStyleProps xmlns:ask="http://schemas.microsoft.com/office/drawing/2018/sketchyshapes" sd="1219033472">
                  <a:custGeom>
                    <a:avLst/>
                    <a:gdLst>
                      <a:gd name="connsiteX0" fmla="*/ 0 w 1466107"/>
                      <a:gd name="connsiteY0" fmla="*/ 170057 h 1020320"/>
                      <a:gd name="connsiteX1" fmla="*/ 170057 w 1466107"/>
                      <a:gd name="connsiteY1" fmla="*/ 0 h 1020320"/>
                      <a:gd name="connsiteX2" fmla="*/ 733054 w 1466107"/>
                      <a:gd name="connsiteY2" fmla="*/ 0 h 1020320"/>
                      <a:gd name="connsiteX3" fmla="*/ 1296050 w 1466107"/>
                      <a:gd name="connsiteY3" fmla="*/ 0 h 1020320"/>
                      <a:gd name="connsiteX4" fmla="*/ 1466107 w 1466107"/>
                      <a:gd name="connsiteY4" fmla="*/ 170057 h 1020320"/>
                      <a:gd name="connsiteX5" fmla="*/ 1466107 w 1466107"/>
                      <a:gd name="connsiteY5" fmla="*/ 850263 h 1020320"/>
                      <a:gd name="connsiteX6" fmla="*/ 1296050 w 1466107"/>
                      <a:gd name="connsiteY6" fmla="*/ 1020320 h 1020320"/>
                      <a:gd name="connsiteX7" fmla="*/ 721794 w 1466107"/>
                      <a:gd name="connsiteY7" fmla="*/ 1020320 h 1020320"/>
                      <a:gd name="connsiteX8" fmla="*/ 170057 w 1466107"/>
                      <a:gd name="connsiteY8" fmla="*/ 1020320 h 1020320"/>
                      <a:gd name="connsiteX9" fmla="*/ 0 w 1466107"/>
                      <a:gd name="connsiteY9" fmla="*/ 850263 h 1020320"/>
                      <a:gd name="connsiteX10" fmla="*/ 0 w 1466107"/>
                      <a:gd name="connsiteY10" fmla="*/ 170057 h 10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66107" h="1020320" fill="none" extrusionOk="0">
                        <a:moveTo>
                          <a:pt x="0" y="170057"/>
                        </a:moveTo>
                        <a:cubicBezTo>
                          <a:pt x="4120" y="81183"/>
                          <a:pt x="91423" y="-13384"/>
                          <a:pt x="170057" y="0"/>
                        </a:cubicBezTo>
                        <a:cubicBezTo>
                          <a:pt x="401634" y="5836"/>
                          <a:pt x="502046" y="11251"/>
                          <a:pt x="733054" y="0"/>
                        </a:cubicBezTo>
                        <a:cubicBezTo>
                          <a:pt x="964062" y="-11251"/>
                          <a:pt x="1028699" y="-4873"/>
                          <a:pt x="1296050" y="0"/>
                        </a:cubicBezTo>
                        <a:cubicBezTo>
                          <a:pt x="1383816" y="-12544"/>
                          <a:pt x="1466879" y="65694"/>
                          <a:pt x="1466107" y="170057"/>
                        </a:cubicBezTo>
                        <a:cubicBezTo>
                          <a:pt x="1481157" y="489751"/>
                          <a:pt x="1469978" y="529073"/>
                          <a:pt x="1466107" y="850263"/>
                        </a:cubicBezTo>
                        <a:cubicBezTo>
                          <a:pt x="1463047" y="944309"/>
                          <a:pt x="1399632" y="1002903"/>
                          <a:pt x="1296050" y="1020320"/>
                        </a:cubicBezTo>
                        <a:cubicBezTo>
                          <a:pt x="1124664" y="997724"/>
                          <a:pt x="933803" y="1026172"/>
                          <a:pt x="721794" y="1020320"/>
                        </a:cubicBezTo>
                        <a:cubicBezTo>
                          <a:pt x="509785" y="1014468"/>
                          <a:pt x="281212" y="1032625"/>
                          <a:pt x="170057" y="1020320"/>
                        </a:cubicBezTo>
                        <a:cubicBezTo>
                          <a:pt x="75296" y="997642"/>
                          <a:pt x="19321" y="948212"/>
                          <a:pt x="0" y="850263"/>
                        </a:cubicBezTo>
                        <a:cubicBezTo>
                          <a:pt x="30859" y="593719"/>
                          <a:pt x="20197" y="366101"/>
                          <a:pt x="0" y="170057"/>
                        </a:cubicBezTo>
                        <a:close/>
                      </a:path>
                      <a:path w="1466107" h="1020320" stroke="0" extrusionOk="0">
                        <a:moveTo>
                          <a:pt x="0" y="170057"/>
                        </a:moveTo>
                        <a:cubicBezTo>
                          <a:pt x="-8105" y="71137"/>
                          <a:pt x="64817" y="4249"/>
                          <a:pt x="170057" y="0"/>
                        </a:cubicBezTo>
                        <a:cubicBezTo>
                          <a:pt x="409782" y="-6050"/>
                          <a:pt x="478309" y="21685"/>
                          <a:pt x="755573" y="0"/>
                        </a:cubicBezTo>
                        <a:cubicBezTo>
                          <a:pt x="1032837" y="-21685"/>
                          <a:pt x="1175211" y="-12503"/>
                          <a:pt x="1296050" y="0"/>
                        </a:cubicBezTo>
                        <a:cubicBezTo>
                          <a:pt x="1381156" y="-4822"/>
                          <a:pt x="1469949" y="77973"/>
                          <a:pt x="1466107" y="170057"/>
                        </a:cubicBezTo>
                        <a:cubicBezTo>
                          <a:pt x="1494714" y="497141"/>
                          <a:pt x="1444037" y="580422"/>
                          <a:pt x="1466107" y="850263"/>
                        </a:cubicBezTo>
                        <a:cubicBezTo>
                          <a:pt x="1477124" y="926254"/>
                          <a:pt x="1377452" y="1031321"/>
                          <a:pt x="1296050" y="1020320"/>
                        </a:cubicBezTo>
                        <a:cubicBezTo>
                          <a:pt x="1123958" y="999378"/>
                          <a:pt x="913964" y="1040072"/>
                          <a:pt x="733054" y="1020320"/>
                        </a:cubicBezTo>
                        <a:cubicBezTo>
                          <a:pt x="552144" y="1000568"/>
                          <a:pt x="374725" y="1036931"/>
                          <a:pt x="170057" y="1020320"/>
                        </a:cubicBezTo>
                        <a:cubicBezTo>
                          <a:pt x="62250" y="1019526"/>
                          <a:pt x="4328" y="932316"/>
                          <a:pt x="0" y="850263"/>
                        </a:cubicBezTo>
                        <a:cubicBezTo>
                          <a:pt x="22049" y="616341"/>
                          <a:pt x="-22929" y="361640"/>
                          <a:pt x="0" y="170057"/>
                        </a:cubicBezTo>
                        <a:close/>
                      </a:path>
                    </a:pathLst>
                  </a:custGeom>
                  <ask:type>
                    <ask:lineSketchNone/>
                  </ask:type>
                </ask:lineSketchStyleProps>
              </a:ext>
            </a:extLst>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Training</a:t>
            </a:r>
          </a:p>
          <a:p>
            <a:pPr algn="ctr"/>
            <a:r>
              <a:rPr lang="en-US" altLang="zh-CN" dirty="0"/>
              <a:t>dataset</a:t>
            </a:r>
            <a:endParaRPr lang="zh-CN" altLang="en-US" dirty="0"/>
          </a:p>
        </p:txBody>
      </p:sp>
      <p:pic>
        <p:nvPicPr>
          <p:cNvPr id="3" name="Picture 2">
            <a:extLst>
              <a:ext uri="{FF2B5EF4-FFF2-40B4-BE49-F238E27FC236}">
                <a16:creationId xmlns:a16="http://schemas.microsoft.com/office/drawing/2014/main" id="{95B4F59F-72A1-48DF-8F3A-F39162C218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82" y="159025"/>
            <a:ext cx="1134259" cy="1134259"/>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C3AD6A99-59C7-4889-830B-593883565BEF}"/>
              </a:ext>
            </a:extLst>
          </p:cNvPr>
          <p:cNvSpPr txBox="1"/>
          <p:nvPr/>
        </p:nvSpPr>
        <p:spPr>
          <a:xfrm>
            <a:off x="5681031" y="2967334"/>
            <a:ext cx="5177928" cy="923330"/>
          </a:xfrm>
          <a:prstGeom prst="rect">
            <a:avLst/>
          </a:prstGeom>
          <a:noFill/>
        </p:spPr>
        <p:txBody>
          <a:bodyPr wrap="square" rtlCol="0">
            <a:spAutoFit/>
          </a:bodyPr>
          <a:lstStyle/>
          <a:p>
            <a:r>
              <a:rPr lang="en-US" altLang="zh-CN" dirty="0">
                <a:latin typeface="Times New Roman" panose="02020603050405020304" pitchFamily="18" charset="0"/>
                <a:ea typeface="DengXian" panose="02010600030101010101" pitchFamily="2" charset="-122"/>
              </a:rPr>
              <a:t>Where machine learning algorithms would try to learn the pattern of the dataset from its features’ input to its output.</a:t>
            </a:r>
            <a:endParaRPr lang="zh-CN" altLang="en-US" dirty="0"/>
          </a:p>
        </p:txBody>
      </p:sp>
    </p:spTree>
    <p:extLst>
      <p:ext uri="{BB962C8B-B14F-4D97-AF65-F5344CB8AC3E}">
        <p14:creationId xmlns:p14="http://schemas.microsoft.com/office/powerpoint/2010/main" val="2778578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00ADCD2A-8455-4E12-A1C1-795737DC5CDB}"/>
              </a:ext>
            </a:extLst>
          </p:cNvPr>
          <p:cNvSpPr/>
          <p:nvPr/>
        </p:nvSpPr>
        <p:spPr>
          <a:xfrm>
            <a:off x="1622705" y="2744999"/>
            <a:ext cx="2491200" cy="1368000"/>
          </a:xfrm>
          <a:prstGeom prst="roundRect">
            <a:avLst/>
          </a:prstGeom>
          <a:gradFill>
            <a:gsLst>
              <a:gs pos="60000">
                <a:schemeClr val="accent4">
                  <a:lumMod val="110000"/>
                  <a:satMod val="105000"/>
                  <a:tint val="67000"/>
                </a:schemeClr>
              </a:gs>
              <a:gs pos="100000">
                <a:schemeClr val="accent4">
                  <a:lumMod val="105000"/>
                  <a:satMod val="103000"/>
                  <a:tint val="73000"/>
                </a:schemeClr>
              </a:gs>
              <a:gs pos="100000">
                <a:schemeClr val="accent4">
                  <a:lumMod val="105000"/>
                  <a:satMod val="109000"/>
                  <a:tint val="81000"/>
                </a:schemeClr>
              </a:gs>
            </a:gsLst>
          </a:gradFill>
          <a:ln w="3175">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Validation</a:t>
            </a:r>
          </a:p>
          <a:p>
            <a:pPr algn="ctr"/>
            <a:r>
              <a:rPr lang="en-US" altLang="zh-CN" dirty="0"/>
              <a:t>dataset</a:t>
            </a:r>
            <a:endParaRPr lang="zh-CN" altLang="en-US" dirty="0"/>
          </a:p>
        </p:txBody>
      </p:sp>
      <p:pic>
        <p:nvPicPr>
          <p:cNvPr id="3" name="Picture 2">
            <a:extLst>
              <a:ext uri="{FF2B5EF4-FFF2-40B4-BE49-F238E27FC236}">
                <a16:creationId xmlns:a16="http://schemas.microsoft.com/office/drawing/2014/main" id="{6DC005A3-CEC4-46B1-865E-BAC83484D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82" y="159025"/>
            <a:ext cx="1134259" cy="1134259"/>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746F31E7-77BC-4CB5-88E7-241360071DF3}"/>
              </a:ext>
            </a:extLst>
          </p:cNvPr>
          <p:cNvSpPr txBox="1"/>
          <p:nvPr/>
        </p:nvSpPr>
        <p:spPr>
          <a:xfrm>
            <a:off x="5688824" y="3105833"/>
            <a:ext cx="4880471" cy="646331"/>
          </a:xfrm>
          <a:prstGeom prst="rect">
            <a:avLst/>
          </a:prstGeom>
          <a:noFill/>
        </p:spPr>
        <p:txBody>
          <a:bodyPr wrap="square" rtlCol="0">
            <a:spAutoFit/>
          </a:bodyPr>
          <a:lstStyle/>
          <a:p>
            <a:r>
              <a:rPr lang="en-US" altLang="zh-CN" dirty="0">
                <a:latin typeface="Times New Roman" panose="02020603050405020304" pitchFamily="18" charset="0"/>
                <a:ea typeface="DengXian" panose="02010600030101010101" pitchFamily="2" charset="-122"/>
              </a:rPr>
              <a:t>Where machine learning algorithm is fine-tuned in order to perform its full potential.</a:t>
            </a:r>
            <a:endParaRPr lang="zh-CN" altLang="en-US" dirty="0"/>
          </a:p>
        </p:txBody>
      </p:sp>
    </p:spTree>
    <p:extLst>
      <p:ext uri="{BB962C8B-B14F-4D97-AF65-F5344CB8AC3E}">
        <p14:creationId xmlns:p14="http://schemas.microsoft.com/office/powerpoint/2010/main" val="1274222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descr="图表, 散点图&#10;&#10;描述已自动生成">
            <a:extLst>
              <a:ext uri="{FF2B5EF4-FFF2-40B4-BE49-F238E27FC236}">
                <a16:creationId xmlns:a16="http://schemas.microsoft.com/office/drawing/2014/main" id="{F2BE7EA8-00E2-49D1-8530-B010517A681B}"/>
              </a:ext>
            </a:extLst>
          </p:cNvPr>
          <p:cNvPicPr>
            <a:picLocks noChangeAspect="1"/>
          </p:cNvPicPr>
          <p:nvPr/>
        </p:nvPicPr>
        <p:blipFill>
          <a:blip r:embed="rId3"/>
          <a:stretch>
            <a:fillRect/>
          </a:stretch>
        </p:blipFill>
        <p:spPr>
          <a:xfrm>
            <a:off x="643467" y="2093469"/>
            <a:ext cx="10905066" cy="3189733"/>
          </a:xfrm>
          <a:prstGeom prst="rect">
            <a:avLst/>
          </a:prstGeom>
        </p:spPr>
      </p:pic>
      <p:pic>
        <p:nvPicPr>
          <p:cNvPr id="5" name="Picture 2" descr="徽标, 图标&#10;&#10;描述已自动生成">
            <a:extLst>
              <a:ext uri="{FF2B5EF4-FFF2-40B4-BE49-F238E27FC236}">
                <a16:creationId xmlns:a16="http://schemas.microsoft.com/office/drawing/2014/main" id="{0616DCA1-A24D-4DB7-9565-BE61770904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782" y="159025"/>
            <a:ext cx="1134259" cy="1134259"/>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3632BF72-9C01-45C8-AA77-FBC9E52F6EA7}"/>
              </a:ext>
            </a:extLst>
          </p:cNvPr>
          <p:cNvSpPr txBox="1"/>
          <p:nvPr/>
        </p:nvSpPr>
        <p:spPr>
          <a:xfrm>
            <a:off x="3649579" y="1126247"/>
            <a:ext cx="4892842" cy="707886"/>
          </a:xfrm>
          <a:prstGeom prst="rect">
            <a:avLst/>
          </a:prstGeom>
          <a:noFill/>
        </p:spPr>
        <p:txBody>
          <a:bodyPr wrap="square" rtlCol="0">
            <a:spAutoFit/>
          </a:bodyPr>
          <a:lstStyle/>
          <a:p>
            <a:pPr algn="ctr"/>
            <a:r>
              <a:rPr lang="en-US" altLang="zh-CN" sz="4000" b="1" dirty="0"/>
              <a:t>Machine learning</a:t>
            </a:r>
            <a:endParaRPr lang="zh-CN" altLang="en-US" sz="4000" b="1" dirty="0"/>
          </a:p>
        </p:txBody>
      </p:sp>
      <p:sp>
        <p:nvSpPr>
          <p:cNvPr id="8" name="文本框 7">
            <a:extLst>
              <a:ext uri="{FF2B5EF4-FFF2-40B4-BE49-F238E27FC236}">
                <a16:creationId xmlns:a16="http://schemas.microsoft.com/office/drawing/2014/main" id="{DF0B68C8-856A-48E0-BA20-5F4183581189}"/>
              </a:ext>
            </a:extLst>
          </p:cNvPr>
          <p:cNvSpPr txBox="1"/>
          <p:nvPr/>
        </p:nvSpPr>
        <p:spPr>
          <a:xfrm>
            <a:off x="6655691" y="159025"/>
            <a:ext cx="4892842" cy="400110"/>
          </a:xfrm>
          <a:prstGeom prst="rect">
            <a:avLst/>
          </a:prstGeom>
          <a:noFill/>
        </p:spPr>
        <p:txBody>
          <a:bodyPr wrap="square" rtlCol="0">
            <a:spAutoFit/>
          </a:bodyPr>
          <a:lstStyle/>
          <a:p>
            <a:pPr algn="ctr"/>
            <a:r>
              <a:rPr lang="en-US" altLang="zh-CN" sz="2000" b="1" dirty="0"/>
              <a:t>Statistical intelligence</a:t>
            </a:r>
            <a:endParaRPr lang="zh-CN" altLang="en-US" sz="2000" b="1" dirty="0"/>
          </a:p>
        </p:txBody>
      </p:sp>
      <p:sp>
        <p:nvSpPr>
          <p:cNvPr id="9" name="乘号 8">
            <a:extLst>
              <a:ext uri="{FF2B5EF4-FFF2-40B4-BE49-F238E27FC236}">
                <a16:creationId xmlns:a16="http://schemas.microsoft.com/office/drawing/2014/main" id="{F7B7408B-3ABC-43DF-A723-810A5F691EA0}"/>
              </a:ext>
            </a:extLst>
          </p:cNvPr>
          <p:cNvSpPr/>
          <p:nvPr/>
        </p:nvSpPr>
        <p:spPr>
          <a:xfrm>
            <a:off x="9514751" y="159025"/>
            <a:ext cx="593558" cy="587404"/>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279021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ED4024AD-94EC-4813-B8FA-2DA5C48CD365}"/>
              </a:ext>
            </a:extLst>
          </p:cNvPr>
          <p:cNvSpPr/>
          <p:nvPr/>
        </p:nvSpPr>
        <p:spPr>
          <a:xfrm>
            <a:off x="1622705" y="2744998"/>
            <a:ext cx="2491200" cy="1368000"/>
          </a:xfrm>
          <a:prstGeom prst="roundRect">
            <a:avLst/>
          </a:prstGeom>
          <a:gradFill>
            <a:gsLst>
              <a:gs pos="0">
                <a:schemeClr val="accent6">
                  <a:lumMod val="110000"/>
                  <a:satMod val="105000"/>
                  <a:tint val="67000"/>
                </a:schemeClr>
              </a:gs>
              <a:gs pos="80000">
                <a:schemeClr val="accent6">
                  <a:lumMod val="105000"/>
                  <a:satMod val="103000"/>
                  <a:tint val="73000"/>
                </a:schemeClr>
              </a:gs>
              <a:gs pos="100000">
                <a:schemeClr val="accent6">
                  <a:lumMod val="105000"/>
                  <a:satMod val="109000"/>
                  <a:tint val="81000"/>
                </a:schemeClr>
              </a:gs>
            </a:gsLst>
          </a:gradFill>
          <a:ln w="3175">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Test</a:t>
            </a:r>
          </a:p>
          <a:p>
            <a:pPr algn="ctr"/>
            <a:r>
              <a:rPr lang="en-US" altLang="zh-CN" dirty="0"/>
              <a:t>dataset</a:t>
            </a:r>
            <a:endParaRPr lang="zh-CN" altLang="en-US" dirty="0"/>
          </a:p>
        </p:txBody>
      </p:sp>
      <p:pic>
        <p:nvPicPr>
          <p:cNvPr id="3" name="Picture 2">
            <a:extLst>
              <a:ext uri="{FF2B5EF4-FFF2-40B4-BE49-F238E27FC236}">
                <a16:creationId xmlns:a16="http://schemas.microsoft.com/office/drawing/2014/main" id="{9407FB6A-6073-4718-AB7B-9159147148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82" y="159025"/>
            <a:ext cx="1134259" cy="1134259"/>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D645542B-A434-4E89-A083-F574D64EF2EF}"/>
              </a:ext>
            </a:extLst>
          </p:cNvPr>
          <p:cNvSpPr txBox="1"/>
          <p:nvPr/>
        </p:nvSpPr>
        <p:spPr>
          <a:xfrm>
            <a:off x="5666789" y="2967335"/>
            <a:ext cx="5217875" cy="923330"/>
          </a:xfrm>
          <a:prstGeom prst="rect">
            <a:avLst/>
          </a:prstGeom>
          <a:noFill/>
        </p:spPr>
        <p:txBody>
          <a:bodyPr wrap="square" rtlCol="0">
            <a:spAutoFit/>
          </a:bodyPr>
          <a:lstStyle/>
          <a:p>
            <a:r>
              <a:rPr lang="en-US" altLang="zh-CN" dirty="0">
                <a:latin typeface="Times New Roman" panose="02020603050405020304" pitchFamily="18" charset="0"/>
                <a:ea typeface="DengXian" panose="02010600030101010101" pitchFamily="2" charset="-122"/>
              </a:rPr>
              <a:t>Contains data which is unfamiliar to the model trained in order to simulate real-world environment to test and evaluate the performance of model trained.</a:t>
            </a:r>
            <a:endParaRPr lang="zh-CN" altLang="en-US" dirty="0"/>
          </a:p>
        </p:txBody>
      </p:sp>
    </p:spTree>
    <p:extLst>
      <p:ext uri="{BB962C8B-B14F-4D97-AF65-F5344CB8AC3E}">
        <p14:creationId xmlns:p14="http://schemas.microsoft.com/office/powerpoint/2010/main" val="960732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包含 图示&#10;&#10;描述已自动生成">
            <a:extLst>
              <a:ext uri="{FF2B5EF4-FFF2-40B4-BE49-F238E27FC236}">
                <a16:creationId xmlns:a16="http://schemas.microsoft.com/office/drawing/2014/main" id="{E3D0919A-17E2-45EC-BF21-49002C24F2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03" y="0"/>
            <a:ext cx="5619588" cy="6858000"/>
          </a:xfrm>
          <a:prstGeom prst="rect">
            <a:avLst/>
          </a:prstGeom>
        </p:spPr>
      </p:pic>
      <p:sp>
        <p:nvSpPr>
          <p:cNvPr id="5" name="标题 1">
            <a:extLst>
              <a:ext uri="{FF2B5EF4-FFF2-40B4-BE49-F238E27FC236}">
                <a16:creationId xmlns:a16="http://schemas.microsoft.com/office/drawing/2014/main" id="{2BA28934-FFAF-4B8D-BFA3-AAA9AEF7FBA5}"/>
              </a:ext>
            </a:extLst>
          </p:cNvPr>
          <p:cNvSpPr>
            <a:spLocks noGrp="1"/>
          </p:cNvSpPr>
          <p:nvPr>
            <p:ph type="title"/>
          </p:nvPr>
        </p:nvSpPr>
        <p:spPr>
          <a:xfrm>
            <a:off x="6094105" y="802955"/>
            <a:ext cx="4977976" cy="1454051"/>
          </a:xfrm>
        </p:spPr>
        <p:txBody>
          <a:bodyPr vert="horz" lIns="91440" tIns="45720" rIns="91440" bIns="45720" rtlCol="0" anchor="ctr">
            <a:normAutofit/>
          </a:bodyPr>
          <a:lstStyle/>
          <a:p>
            <a:r>
              <a:rPr lang="en-US" altLang="zh-CN" dirty="0">
                <a:solidFill>
                  <a:srgbClr val="000000"/>
                </a:solidFill>
              </a:rPr>
              <a:t>Model metrics</a:t>
            </a:r>
          </a:p>
        </p:txBody>
      </p:sp>
      <p:sp>
        <p:nvSpPr>
          <p:cNvPr id="6" name="文本框 5">
            <a:extLst>
              <a:ext uri="{FF2B5EF4-FFF2-40B4-BE49-F238E27FC236}">
                <a16:creationId xmlns:a16="http://schemas.microsoft.com/office/drawing/2014/main" id="{B172BE13-A95B-4075-A83C-A1DF754AC59B}"/>
              </a:ext>
            </a:extLst>
          </p:cNvPr>
          <p:cNvSpPr txBox="1"/>
          <p:nvPr/>
        </p:nvSpPr>
        <p:spPr>
          <a:xfrm>
            <a:off x="6094503" y="2052643"/>
            <a:ext cx="4977578" cy="1007318"/>
          </a:xfrm>
          <a:prstGeom prst="rect">
            <a:avLst/>
          </a:prstGeom>
        </p:spPr>
        <p:txBody>
          <a:bodyPr vert="horz" lIns="91440" tIns="45720" rIns="91440" bIns="45720" rtlCol="0" anchor="ctr">
            <a:normAutofit/>
          </a:bodyPr>
          <a:lstStyle/>
          <a:p>
            <a:pPr>
              <a:lnSpc>
                <a:spcPct val="90000"/>
              </a:lnSpc>
              <a:spcAft>
                <a:spcPts val="600"/>
              </a:spcAft>
            </a:pPr>
            <a:r>
              <a:rPr lang="en-US" altLang="zh-CN" sz="2000" dirty="0">
                <a:solidFill>
                  <a:srgbClr val="000000"/>
                </a:solidFill>
                <a:effectLst/>
              </a:rPr>
              <a:t>Use </a:t>
            </a:r>
            <a:r>
              <a:rPr lang="en-US" altLang="zh-CN" sz="2000" i="1" dirty="0">
                <a:solidFill>
                  <a:srgbClr val="000000"/>
                </a:solidFill>
              </a:rPr>
              <a:t>Scikit-</a:t>
            </a:r>
            <a:r>
              <a:rPr lang="en-US" altLang="zh-CN" sz="2000" i="1" dirty="0">
                <a:solidFill>
                  <a:srgbClr val="000000"/>
                </a:solidFill>
                <a:effectLst/>
              </a:rPr>
              <a:t>learn</a:t>
            </a:r>
            <a:r>
              <a:rPr lang="en-US" altLang="zh-CN" sz="2000" dirty="0">
                <a:solidFill>
                  <a:srgbClr val="000000"/>
                </a:solidFill>
                <a:effectLst/>
              </a:rPr>
              <a:t> to perform machine learning algorithms</a:t>
            </a:r>
          </a:p>
          <a:p>
            <a:pPr>
              <a:lnSpc>
                <a:spcPct val="90000"/>
              </a:lnSpc>
              <a:spcAft>
                <a:spcPts val="600"/>
              </a:spcAft>
            </a:pPr>
            <a:endParaRPr lang="en-US" altLang="zh-CN" sz="2000" dirty="0">
              <a:solidFill>
                <a:srgbClr val="000000"/>
              </a:solidFill>
            </a:endParaRPr>
          </a:p>
        </p:txBody>
      </p:sp>
      <p:sp>
        <p:nvSpPr>
          <p:cNvPr id="7" name="文本框 6">
            <a:extLst>
              <a:ext uri="{FF2B5EF4-FFF2-40B4-BE49-F238E27FC236}">
                <a16:creationId xmlns:a16="http://schemas.microsoft.com/office/drawing/2014/main" id="{3A12C1C1-C6FB-4248-A852-9693C2BBC955}"/>
              </a:ext>
            </a:extLst>
          </p:cNvPr>
          <p:cNvSpPr txBox="1"/>
          <p:nvPr/>
        </p:nvSpPr>
        <p:spPr>
          <a:xfrm>
            <a:off x="6094503" y="3059961"/>
            <a:ext cx="4977578" cy="2062103"/>
          </a:xfrm>
          <a:prstGeom prst="rect">
            <a:avLst/>
          </a:prstGeom>
          <a:noFill/>
        </p:spPr>
        <p:txBody>
          <a:bodyPr wrap="square" rtlCol="0">
            <a:spAutoFit/>
          </a:bodyPr>
          <a:lstStyle/>
          <a:p>
            <a:pPr algn="l"/>
            <a:r>
              <a:rPr kumimoji="0" lang="en-US" altLang="zh-CN" sz="2000" b="0" i="1" u="none" strike="noStrike" kern="1200" cap="none" spc="0" normalizeH="0" baseline="0" noProof="0" dirty="0">
                <a:ln>
                  <a:noFill/>
                </a:ln>
                <a:solidFill>
                  <a:srgbClr val="000000"/>
                </a:solidFill>
                <a:effectLst/>
                <a:uLnTx/>
                <a:uFillTx/>
                <a:latin typeface="等线" panose="020F0502020204030204"/>
                <a:ea typeface="等线" panose="02010600030101010101" pitchFamily="2" charset="-122"/>
                <a:cs typeface="+mn-cs"/>
              </a:rPr>
              <a:t>sci-kit learn:</a:t>
            </a:r>
          </a:p>
          <a:p>
            <a:pPr algn="l"/>
            <a:endParaRPr lang="en-GB" altLang="zh-CN" b="0" i="0" dirty="0">
              <a:solidFill>
                <a:srgbClr val="212529"/>
              </a:solidFill>
              <a:effectLst/>
              <a:latin typeface="-apple-system"/>
            </a:endParaRPr>
          </a:p>
          <a:p>
            <a:pPr algn="l">
              <a:buFont typeface="Arial" panose="020B0604020202020204" pitchFamily="34" charset="0"/>
              <a:buChar char="•"/>
            </a:pPr>
            <a:r>
              <a:rPr lang="en-GB" altLang="zh-CN" dirty="0">
                <a:solidFill>
                  <a:srgbClr val="000000"/>
                </a:solidFill>
                <a:latin typeface="Times New Roman" panose="02020603050405020304" pitchFamily="18" charset="0"/>
                <a:cs typeface="Times New Roman" panose="02020603050405020304" pitchFamily="18" charset="0"/>
              </a:rPr>
              <a:t>Simple and efficient tools for predictive data analysis</a:t>
            </a:r>
          </a:p>
          <a:p>
            <a:pPr algn="l">
              <a:buFont typeface="Arial" panose="020B0604020202020204" pitchFamily="34" charset="0"/>
              <a:buChar char="•"/>
            </a:pPr>
            <a:r>
              <a:rPr lang="en-GB" altLang="zh-CN" dirty="0">
                <a:solidFill>
                  <a:srgbClr val="000000"/>
                </a:solidFill>
                <a:latin typeface="Times New Roman" panose="02020603050405020304" pitchFamily="18" charset="0"/>
                <a:cs typeface="Times New Roman" panose="02020603050405020304" pitchFamily="18" charset="0"/>
              </a:rPr>
              <a:t>Accessible to everybody, and reusable in various contexts</a:t>
            </a:r>
          </a:p>
          <a:p>
            <a:pPr algn="l">
              <a:buFont typeface="Arial" panose="020B0604020202020204" pitchFamily="34" charset="0"/>
              <a:buChar char="•"/>
            </a:pPr>
            <a:r>
              <a:rPr lang="en-GB" altLang="zh-CN" dirty="0">
                <a:solidFill>
                  <a:srgbClr val="000000"/>
                </a:solidFill>
                <a:latin typeface="Times New Roman" panose="02020603050405020304" pitchFamily="18" charset="0"/>
                <a:cs typeface="Times New Roman" panose="02020603050405020304" pitchFamily="18" charset="0"/>
              </a:rPr>
              <a:t>Built on NumPy, SciPy, and matplotlib</a:t>
            </a:r>
          </a:p>
        </p:txBody>
      </p:sp>
    </p:spTree>
    <p:extLst>
      <p:ext uri="{BB962C8B-B14F-4D97-AF65-F5344CB8AC3E}">
        <p14:creationId xmlns:p14="http://schemas.microsoft.com/office/powerpoint/2010/main" val="739691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文本框 5">
            <a:extLst>
              <a:ext uri="{FF2B5EF4-FFF2-40B4-BE49-F238E27FC236}">
                <a16:creationId xmlns:a16="http://schemas.microsoft.com/office/drawing/2014/main" id="{192FBF97-EB50-47DB-B93A-3A11F86D72A9}"/>
              </a:ext>
            </a:extLst>
          </p:cNvPr>
          <p:cNvSpPr txBox="1"/>
          <p:nvPr/>
        </p:nvSpPr>
        <p:spPr>
          <a:xfrm>
            <a:off x="1051560" y="586822"/>
            <a:ext cx="3657600" cy="164592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zh-CN" sz="3200" dirty="0">
                <a:latin typeface="+mj-lt"/>
                <a:ea typeface="+mj-ea"/>
                <a:cs typeface="+mj-cs"/>
              </a:rPr>
              <a:t>Logistic Regression</a:t>
            </a:r>
          </a:p>
        </p:txBody>
      </p:sp>
      <p:sp>
        <p:nvSpPr>
          <p:cNvPr id="20" name="Rectangle 19">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2" name="Rectangle 21">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文本框 6">
            <a:extLst>
              <a:ext uri="{FF2B5EF4-FFF2-40B4-BE49-F238E27FC236}">
                <a16:creationId xmlns:a16="http://schemas.microsoft.com/office/drawing/2014/main" id="{EA18EC41-BB33-4558-8CCA-DB1F5FAA7633}"/>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altLang="zh-CN" dirty="0"/>
              <a:t>ROC: as below</a:t>
            </a:r>
          </a:p>
          <a:p>
            <a:pPr marL="342900" indent="-228600">
              <a:lnSpc>
                <a:spcPct val="90000"/>
              </a:lnSpc>
              <a:spcAft>
                <a:spcPts val="600"/>
              </a:spcAft>
              <a:buFont typeface="Arial" panose="020B0604020202020204" pitchFamily="34" charset="0"/>
              <a:buChar char="•"/>
            </a:pPr>
            <a:r>
              <a:rPr lang="en-US" altLang="zh-CN" dirty="0"/>
              <a:t>AUC: 0.58 </a:t>
            </a:r>
            <a:r>
              <a:rPr lang="zh-CN" altLang="en-US" dirty="0"/>
              <a:t>→</a:t>
            </a:r>
            <a:r>
              <a:rPr lang="en-US" altLang="zh-CN" dirty="0"/>
              <a:t> 0.57</a:t>
            </a:r>
          </a:p>
        </p:txBody>
      </p:sp>
      <p:grpSp>
        <p:nvGrpSpPr>
          <p:cNvPr id="12" name="组合 11">
            <a:extLst>
              <a:ext uri="{FF2B5EF4-FFF2-40B4-BE49-F238E27FC236}">
                <a16:creationId xmlns:a16="http://schemas.microsoft.com/office/drawing/2014/main" id="{F58A4C28-D194-426F-970A-2C8683665465}"/>
              </a:ext>
            </a:extLst>
          </p:cNvPr>
          <p:cNvGrpSpPr/>
          <p:nvPr/>
        </p:nvGrpSpPr>
        <p:grpSpPr>
          <a:xfrm>
            <a:off x="1138428" y="2764647"/>
            <a:ext cx="3483864" cy="3483864"/>
            <a:chOff x="7218390" y="2729397"/>
            <a:chExt cx="3483864" cy="3483864"/>
          </a:xfrm>
        </p:grpSpPr>
        <p:pic>
          <p:nvPicPr>
            <p:cNvPr id="8" name="图片 7" descr="Logistic Regression Classifier (train)">
              <a:extLst>
                <a:ext uri="{FF2B5EF4-FFF2-40B4-BE49-F238E27FC236}">
                  <a16:creationId xmlns:a16="http://schemas.microsoft.com/office/drawing/2014/main" id="{2962505F-B356-45A3-8A08-09568BF354AC}"/>
                </a:ext>
              </a:extLst>
            </p:cNvPr>
            <p:cNvPicPr/>
            <p:nvPr/>
          </p:nvPicPr>
          <p:blipFill>
            <a:blip r:embed="rId3"/>
            <a:stretch>
              <a:fillRect/>
            </a:stretch>
          </p:blipFill>
          <p:spPr>
            <a:xfrm>
              <a:off x="7218390" y="2729397"/>
              <a:ext cx="3483864" cy="3483864"/>
            </a:xfrm>
            <a:prstGeom prst="rect">
              <a:avLst/>
            </a:prstGeom>
          </p:spPr>
        </p:pic>
        <p:sp>
          <p:nvSpPr>
            <p:cNvPr id="10" name="文本框 9">
              <a:extLst>
                <a:ext uri="{FF2B5EF4-FFF2-40B4-BE49-F238E27FC236}">
                  <a16:creationId xmlns:a16="http://schemas.microsoft.com/office/drawing/2014/main" id="{F95964E3-5B5C-48A1-B905-727EACE23FDF}"/>
                </a:ext>
              </a:extLst>
            </p:cNvPr>
            <p:cNvSpPr txBox="1"/>
            <p:nvPr/>
          </p:nvSpPr>
          <p:spPr>
            <a:xfrm>
              <a:off x="7218390" y="5864875"/>
              <a:ext cx="3483864" cy="348386"/>
            </a:xfrm>
            <a:prstGeom prst="rect">
              <a:avLst/>
            </a:prstGeom>
            <a:solidFill>
              <a:srgbClr val="000000">
                <a:alpha val="50000"/>
              </a:srgbClr>
            </a:solidFill>
            <a:ln>
              <a:noFill/>
            </a:ln>
          </p:spPr>
          <p:txBody>
            <a:bodyPr wrap="square" rtlCol="0">
              <a:noAutofit/>
            </a:bodyPr>
            <a:lstStyle/>
            <a:p>
              <a:pPr algn="ctr">
                <a:spcAft>
                  <a:spcPts val="600"/>
                </a:spcAft>
              </a:pPr>
              <a:r>
                <a:rPr lang="en-US" altLang="zh-CN" sz="1300" dirty="0">
                  <a:solidFill>
                    <a:srgbClr val="FFFFFF"/>
                  </a:solidFill>
                </a:rPr>
                <a:t>Train</a:t>
              </a:r>
              <a:endParaRPr lang="zh-CN" altLang="en-US" sz="1300" dirty="0">
                <a:solidFill>
                  <a:srgbClr val="FFFFFF"/>
                </a:solidFill>
              </a:endParaRPr>
            </a:p>
          </p:txBody>
        </p:sp>
      </p:grpSp>
      <p:grpSp>
        <p:nvGrpSpPr>
          <p:cNvPr id="13" name="组合 12">
            <a:extLst>
              <a:ext uri="{FF2B5EF4-FFF2-40B4-BE49-F238E27FC236}">
                <a16:creationId xmlns:a16="http://schemas.microsoft.com/office/drawing/2014/main" id="{DDCA90EC-E5BE-4C9B-9F5D-718106B86DA0}"/>
              </a:ext>
            </a:extLst>
          </p:cNvPr>
          <p:cNvGrpSpPr/>
          <p:nvPr/>
        </p:nvGrpSpPr>
        <p:grpSpPr>
          <a:xfrm>
            <a:off x="7569708" y="2764647"/>
            <a:ext cx="3483864" cy="3483864"/>
            <a:chOff x="1556605" y="2729397"/>
            <a:chExt cx="3483864" cy="3483864"/>
          </a:xfrm>
        </p:grpSpPr>
        <p:pic>
          <p:nvPicPr>
            <p:cNvPr id="9" name="图片 8" descr="Logistic Regression Classifier (test)">
              <a:extLst>
                <a:ext uri="{FF2B5EF4-FFF2-40B4-BE49-F238E27FC236}">
                  <a16:creationId xmlns:a16="http://schemas.microsoft.com/office/drawing/2014/main" id="{869123CC-C517-4E4C-B9D7-4078E6372A2B}"/>
                </a:ext>
              </a:extLst>
            </p:cNvPr>
            <p:cNvPicPr/>
            <p:nvPr/>
          </p:nvPicPr>
          <p:blipFill>
            <a:blip r:embed="rId4"/>
            <a:stretch>
              <a:fillRect/>
            </a:stretch>
          </p:blipFill>
          <p:spPr>
            <a:xfrm>
              <a:off x="1556605" y="2729397"/>
              <a:ext cx="3483864" cy="3483864"/>
            </a:xfrm>
            <a:prstGeom prst="rect">
              <a:avLst/>
            </a:prstGeom>
          </p:spPr>
        </p:pic>
        <p:sp>
          <p:nvSpPr>
            <p:cNvPr id="11" name="文本框 10">
              <a:extLst>
                <a:ext uri="{FF2B5EF4-FFF2-40B4-BE49-F238E27FC236}">
                  <a16:creationId xmlns:a16="http://schemas.microsoft.com/office/drawing/2014/main" id="{9BF7CAE4-8637-4762-A854-B4D639D2D9B6}"/>
                </a:ext>
              </a:extLst>
            </p:cNvPr>
            <p:cNvSpPr txBox="1"/>
            <p:nvPr/>
          </p:nvSpPr>
          <p:spPr>
            <a:xfrm>
              <a:off x="1556605" y="5864875"/>
              <a:ext cx="3483864" cy="348386"/>
            </a:xfrm>
            <a:prstGeom prst="rect">
              <a:avLst/>
            </a:prstGeom>
            <a:solidFill>
              <a:srgbClr val="000000">
                <a:alpha val="50000"/>
              </a:srgbClr>
            </a:solidFill>
            <a:ln>
              <a:noFill/>
            </a:ln>
          </p:spPr>
          <p:txBody>
            <a:bodyPr wrap="square" rtlCol="0">
              <a:noAutofit/>
            </a:bodyPr>
            <a:lstStyle/>
            <a:p>
              <a:pPr algn="ctr">
                <a:spcAft>
                  <a:spcPts val="600"/>
                </a:spcAft>
              </a:pPr>
              <a:r>
                <a:rPr lang="en-US" altLang="zh-CN" sz="1300" dirty="0">
                  <a:solidFill>
                    <a:srgbClr val="FFFFFF"/>
                  </a:solidFill>
                </a:rPr>
                <a:t>Test</a:t>
              </a:r>
              <a:endParaRPr lang="zh-CN" altLang="en-US" sz="1300" dirty="0">
                <a:solidFill>
                  <a:srgbClr val="FFFFFF"/>
                </a:solidFill>
              </a:endParaRPr>
            </a:p>
          </p:txBody>
        </p:sp>
      </p:grpSp>
    </p:spTree>
    <p:extLst>
      <p:ext uri="{BB962C8B-B14F-4D97-AF65-F5344CB8AC3E}">
        <p14:creationId xmlns:p14="http://schemas.microsoft.com/office/powerpoint/2010/main" val="1798323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Logistic Regression Classifier (train)">
            <a:extLst>
              <a:ext uri="{FF2B5EF4-FFF2-40B4-BE49-F238E27FC236}">
                <a16:creationId xmlns:a16="http://schemas.microsoft.com/office/drawing/2014/main" id="{7DA11C96-4CE9-4103-A8A7-9FDFCFF329E6}"/>
              </a:ext>
            </a:extLst>
          </p:cNvPr>
          <p:cNvPicPr/>
          <p:nvPr/>
        </p:nvPicPr>
        <p:blipFill>
          <a:blip r:embed="rId3"/>
          <a:stretch>
            <a:fillRect/>
          </a:stretch>
        </p:blipFill>
        <p:spPr>
          <a:xfrm>
            <a:off x="2607563" y="662038"/>
            <a:ext cx="6863409" cy="5533924"/>
          </a:xfrm>
          <a:prstGeom prst="rect">
            <a:avLst/>
          </a:prstGeom>
        </p:spPr>
      </p:pic>
      <p:sp>
        <p:nvSpPr>
          <p:cNvPr id="5" name="文本框 4">
            <a:extLst>
              <a:ext uri="{FF2B5EF4-FFF2-40B4-BE49-F238E27FC236}">
                <a16:creationId xmlns:a16="http://schemas.microsoft.com/office/drawing/2014/main" id="{31F84770-EA6F-4ACC-AF0B-4326B5F05C3A}"/>
              </a:ext>
            </a:extLst>
          </p:cNvPr>
          <p:cNvSpPr txBox="1"/>
          <p:nvPr/>
        </p:nvSpPr>
        <p:spPr>
          <a:xfrm>
            <a:off x="2664295" y="308095"/>
            <a:ext cx="6749946" cy="707886"/>
          </a:xfrm>
          <a:prstGeom prst="rect">
            <a:avLst/>
          </a:prstGeom>
          <a:noFill/>
        </p:spPr>
        <p:txBody>
          <a:bodyPr wrap="square" rtlCol="0">
            <a:spAutoFit/>
          </a:bodyPr>
          <a:lstStyle/>
          <a:p>
            <a:pPr algn="ctr"/>
            <a:r>
              <a:rPr lang="en-US" altLang="zh-CN" sz="4000" b="1" dirty="0"/>
              <a:t>ROC/AUC</a:t>
            </a:r>
            <a:endParaRPr lang="zh-CN" altLang="en-US" sz="4000" b="1" dirty="0"/>
          </a:p>
        </p:txBody>
      </p:sp>
    </p:spTree>
    <p:extLst>
      <p:ext uri="{BB962C8B-B14F-4D97-AF65-F5344CB8AC3E}">
        <p14:creationId xmlns:p14="http://schemas.microsoft.com/office/powerpoint/2010/main" val="1485609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文本框 5">
            <a:extLst>
              <a:ext uri="{FF2B5EF4-FFF2-40B4-BE49-F238E27FC236}">
                <a16:creationId xmlns:a16="http://schemas.microsoft.com/office/drawing/2014/main" id="{192FBF97-EB50-47DB-B93A-3A11F86D72A9}"/>
              </a:ext>
            </a:extLst>
          </p:cNvPr>
          <p:cNvSpPr txBox="1"/>
          <p:nvPr/>
        </p:nvSpPr>
        <p:spPr>
          <a:xfrm>
            <a:off x="1051560" y="586822"/>
            <a:ext cx="3657600" cy="164592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zh-CN" sz="3200" dirty="0">
                <a:latin typeface="+mj-lt"/>
                <a:ea typeface="+mj-ea"/>
                <a:cs typeface="+mj-cs"/>
              </a:rPr>
              <a:t>Decision Tree</a:t>
            </a:r>
          </a:p>
        </p:txBody>
      </p:sp>
      <p:sp>
        <p:nvSpPr>
          <p:cNvPr id="20" name="Rectangle 19">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2" name="Rectangle 21">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文本框 6">
            <a:extLst>
              <a:ext uri="{FF2B5EF4-FFF2-40B4-BE49-F238E27FC236}">
                <a16:creationId xmlns:a16="http://schemas.microsoft.com/office/drawing/2014/main" id="{EA18EC41-BB33-4558-8CCA-DB1F5FAA7633}"/>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altLang="zh-CN" dirty="0"/>
              <a:t>ROC: as below</a:t>
            </a:r>
          </a:p>
          <a:p>
            <a:pPr marL="342900" indent="-228600">
              <a:lnSpc>
                <a:spcPct val="90000"/>
              </a:lnSpc>
              <a:spcAft>
                <a:spcPts val="600"/>
              </a:spcAft>
              <a:buFont typeface="Arial" panose="020B0604020202020204" pitchFamily="34" charset="0"/>
              <a:buChar char="•"/>
            </a:pPr>
            <a:r>
              <a:rPr lang="en-US" altLang="zh-CN" dirty="0"/>
              <a:t>AUC: 0.64 </a:t>
            </a:r>
            <a:r>
              <a:rPr lang="zh-CN" altLang="en-US" dirty="0"/>
              <a:t>→ </a:t>
            </a:r>
            <a:r>
              <a:rPr lang="en-US" altLang="zh-CN" dirty="0"/>
              <a:t>0.57</a:t>
            </a:r>
          </a:p>
        </p:txBody>
      </p:sp>
      <p:pic>
        <p:nvPicPr>
          <p:cNvPr id="2" name="图片 1">
            <a:extLst>
              <a:ext uri="{FF2B5EF4-FFF2-40B4-BE49-F238E27FC236}">
                <a16:creationId xmlns:a16="http://schemas.microsoft.com/office/drawing/2014/main" id="{134E8E07-8318-408D-9854-F74BC4EADD10}"/>
              </a:ext>
            </a:extLst>
          </p:cNvPr>
          <p:cNvPicPr>
            <a:picLocks noChangeAspect="1"/>
          </p:cNvPicPr>
          <p:nvPr/>
        </p:nvPicPr>
        <p:blipFill>
          <a:blip r:embed="rId3"/>
          <a:stretch>
            <a:fillRect/>
          </a:stretch>
        </p:blipFill>
        <p:spPr>
          <a:xfrm>
            <a:off x="1138429" y="2819567"/>
            <a:ext cx="3483863" cy="3260699"/>
          </a:xfrm>
          <a:prstGeom prst="rect">
            <a:avLst/>
          </a:prstGeom>
        </p:spPr>
      </p:pic>
      <p:sp>
        <p:nvSpPr>
          <p:cNvPr id="10" name="文本框 9">
            <a:extLst>
              <a:ext uri="{FF2B5EF4-FFF2-40B4-BE49-F238E27FC236}">
                <a16:creationId xmlns:a16="http://schemas.microsoft.com/office/drawing/2014/main" id="{F95964E3-5B5C-48A1-B905-727EACE23FDF}"/>
              </a:ext>
            </a:extLst>
          </p:cNvPr>
          <p:cNvSpPr txBox="1"/>
          <p:nvPr/>
        </p:nvSpPr>
        <p:spPr>
          <a:xfrm>
            <a:off x="1138428" y="5900125"/>
            <a:ext cx="3483864" cy="348386"/>
          </a:xfrm>
          <a:prstGeom prst="rect">
            <a:avLst/>
          </a:prstGeom>
          <a:solidFill>
            <a:srgbClr val="000000">
              <a:alpha val="50000"/>
            </a:srgbClr>
          </a:solidFill>
          <a:ln>
            <a:noFill/>
          </a:ln>
        </p:spPr>
        <p:txBody>
          <a:bodyPr wrap="square" rtlCol="0">
            <a:noAutofit/>
          </a:bodyPr>
          <a:lstStyle/>
          <a:p>
            <a:pPr algn="ctr">
              <a:spcAft>
                <a:spcPts val="600"/>
              </a:spcAft>
            </a:pPr>
            <a:r>
              <a:rPr lang="en-US" altLang="zh-CN" sz="1300" dirty="0">
                <a:solidFill>
                  <a:srgbClr val="FFFFFF"/>
                </a:solidFill>
              </a:rPr>
              <a:t>Train</a:t>
            </a:r>
            <a:endParaRPr lang="zh-CN" altLang="en-US" sz="1300" dirty="0">
              <a:solidFill>
                <a:srgbClr val="FFFFFF"/>
              </a:solidFill>
            </a:endParaRPr>
          </a:p>
        </p:txBody>
      </p:sp>
      <p:pic>
        <p:nvPicPr>
          <p:cNvPr id="3" name="图片 2">
            <a:extLst>
              <a:ext uri="{FF2B5EF4-FFF2-40B4-BE49-F238E27FC236}">
                <a16:creationId xmlns:a16="http://schemas.microsoft.com/office/drawing/2014/main" id="{391F8CED-152A-4C0C-91BB-11B94B3753A5}"/>
              </a:ext>
            </a:extLst>
          </p:cNvPr>
          <p:cNvPicPr>
            <a:picLocks noChangeAspect="1"/>
          </p:cNvPicPr>
          <p:nvPr/>
        </p:nvPicPr>
        <p:blipFill>
          <a:blip r:embed="rId4"/>
          <a:stretch>
            <a:fillRect/>
          </a:stretch>
        </p:blipFill>
        <p:spPr>
          <a:xfrm>
            <a:off x="7569709" y="2819567"/>
            <a:ext cx="3483862" cy="3315676"/>
          </a:xfrm>
          <a:prstGeom prst="rect">
            <a:avLst/>
          </a:prstGeom>
        </p:spPr>
      </p:pic>
      <p:sp>
        <p:nvSpPr>
          <p:cNvPr id="11" name="文本框 10">
            <a:extLst>
              <a:ext uri="{FF2B5EF4-FFF2-40B4-BE49-F238E27FC236}">
                <a16:creationId xmlns:a16="http://schemas.microsoft.com/office/drawing/2014/main" id="{9BF7CAE4-8637-4762-A854-B4D639D2D9B6}"/>
              </a:ext>
            </a:extLst>
          </p:cNvPr>
          <p:cNvSpPr txBox="1"/>
          <p:nvPr/>
        </p:nvSpPr>
        <p:spPr>
          <a:xfrm>
            <a:off x="7569708" y="5900125"/>
            <a:ext cx="3483864" cy="348386"/>
          </a:xfrm>
          <a:prstGeom prst="rect">
            <a:avLst/>
          </a:prstGeom>
          <a:solidFill>
            <a:srgbClr val="000000">
              <a:alpha val="50000"/>
            </a:srgbClr>
          </a:solidFill>
          <a:ln>
            <a:noFill/>
          </a:ln>
        </p:spPr>
        <p:txBody>
          <a:bodyPr wrap="square" rtlCol="0">
            <a:noAutofit/>
          </a:bodyPr>
          <a:lstStyle/>
          <a:p>
            <a:pPr algn="ctr">
              <a:spcAft>
                <a:spcPts val="600"/>
              </a:spcAft>
            </a:pPr>
            <a:r>
              <a:rPr lang="en-US" altLang="zh-CN" sz="1300" dirty="0">
                <a:solidFill>
                  <a:srgbClr val="FFFFFF"/>
                </a:solidFill>
              </a:rPr>
              <a:t>Test</a:t>
            </a:r>
            <a:endParaRPr lang="zh-CN" altLang="en-US" sz="1300" dirty="0">
              <a:solidFill>
                <a:srgbClr val="FFFFFF"/>
              </a:solidFill>
            </a:endParaRPr>
          </a:p>
        </p:txBody>
      </p:sp>
    </p:spTree>
    <p:extLst>
      <p:ext uri="{BB962C8B-B14F-4D97-AF65-F5344CB8AC3E}">
        <p14:creationId xmlns:p14="http://schemas.microsoft.com/office/powerpoint/2010/main" val="3407050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useBgFill="1">
        <p:nvSpPr>
          <p:cNvPr id="18" name="Rectangle 17">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文本框 5">
            <a:extLst>
              <a:ext uri="{FF2B5EF4-FFF2-40B4-BE49-F238E27FC236}">
                <a16:creationId xmlns:a16="http://schemas.microsoft.com/office/drawing/2014/main" id="{192FBF97-EB50-47DB-B93A-3A11F86D72A9}"/>
              </a:ext>
            </a:extLst>
          </p:cNvPr>
          <p:cNvSpPr txBox="1"/>
          <p:nvPr/>
        </p:nvSpPr>
        <p:spPr>
          <a:xfrm>
            <a:off x="1051560" y="586822"/>
            <a:ext cx="3657600" cy="164592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lang="en-US" altLang="zh-CN" sz="3200" dirty="0">
                <a:solidFill>
                  <a:prstClr val="black"/>
                </a:solidFill>
                <a:latin typeface="等线 Light" panose="020F0302020204030204"/>
                <a:ea typeface="等线 Light" panose="02010600030101010101" pitchFamily="2" charset="-122"/>
              </a:rPr>
              <a:t>Support Vector Machine</a:t>
            </a:r>
            <a:endParaRPr kumimoji="0" lang="en-US" altLang="zh-CN" sz="3200" b="0" i="0" u="none" strike="noStrike" kern="1200" cap="none" spc="0" normalizeH="0" baseline="0" noProof="0" dirty="0">
              <a:ln>
                <a:noFill/>
              </a:ln>
              <a:solidFill>
                <a:prstClr val="black"/>
              </a:solidFill>
              <a:effectLst/>
              <a:uLnTx/>
              <a:uFillTx/>
              <a:latin typeface="等线 Light" panose="020F0302020204030204"/>
              <a:ea typeface="等线 Light" panose="02010600030101010101" pitchFamily="2" charset="-122"/>
              <a:cs typeface="+mn-cs"/>
            </a:endParaRPr>
          </a:p>
        </p:txBody>
      </p:sp>
      <p:sp>
        <p:nvSpPr>
          <p:cNvPr id="20" name="Rectangle 19">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文本框 6">
            <a:extLst>
              <a:ext uri="{FF2B5EF4-FFF2-40B4-BE49-F238E27FC236}">
                <a16:creationId xmlns:a16="http://schemas.microsoft.com/office/drawing/2014/main" id="{EA18EC41-BB33-4558-8CCA-DB1F5FAA7633}"/>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ROC: as below</a:t>
            </a: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altLang="zh-CN" dirty="0">
                <a:solidFill>
                  <a:prstClr val="black"/>
                </a:solidFill>
                <a:latin typeface="等线" panose="020F0502020204030204"/>
                <a:ea typeface="等线" panose="02010600030101010101" pitchFamily="2" charset="-122"/>
              </a:rPr>
              <a:t>AUC:</a:t>
            </a:r>
            <a:r>
              <a:rPr lang="zh-CN" altLang="en-US" dirty="0">
                <a:solidFill>
                  <a:prstClr val="black"/>
                </a:solidFill>
                <a:latin typeface="等线" panose="020F0502020204030204"/>
                <a:ea typeface="等线" panose="02010600030101010101" pitchFamily="2" charset="-122"/>
              </a:rPr>
              <a:t> </a:t>
            </a:r>
            <a:r>
              <a:rPr lang="en-US" altLang="zh-CN" dirty="0">
                <a:solidFill>
                  <a:prstClr val="black"/>
                </a:solidFill>
                <a:latin typeface="等线" panose="020F0502020204030204"/>
                <a:ea typeface="等线" panose="02010600030101010101" pitchFamily="2" charset="-122"/>
              </a:rPr>
              <a:t>0.89 </a:t>
            </a:r>
            <a:r>
              <a:rPr lang="zh-CN" altLang="en-US" dirty="0">
                <a:solidFill>
                  <a:prstClr val="black"/>
                </a:solidFill>
                <a:latin typeface="等线" panose="020F0502020204030204"/>
                <a:ea typeface="等线" panose="02010600030101010101" pitchFamily="2" charset="-122"/>
              </a:rPr>
              <a:t>→ </a:t>
            </a:r>
            <a:r>
              <a:rPr lang="en-US" altLang="zh-CN" dirty="0">
                <a:solidFill>
                  <a:prstClr val="black"/>
                </a:solidFill>
                <a:latin typeface="等线" panose="020F0502020204030204"/>
                <a:ea typeface="等线" panose="02010600030101010101" pitchFamily="2" charset="-122"/>
              </a:rPr>
              <a:t>0.56</a:t>
            </a:r>
            <a:endPar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a:extLst>
              <a:ext uri="{FF2B5EF4-FFF2-40B4-BE49-F238E27FC236}">
                <a16:creationId xmlns:a16="http://schemas.microsoft.com/office/drawing/2014/main" id="{A6A40E12-7EAC-474A-9898-6E6FFF149349}"/>
              </a:ext>
            </a:extLst>
          </p:cNvPr>
          <p:cNvPicPr>
            <a:picLocks noChangeAspect="1"/>
          </p:cNvPicPr>
          <p:nvPr/>
        </p:nvPicPr>
        <p:blipFill>
          <a:blip r:embed="rId3"/>
          <a:stretch>
            <a:fillRect/>
          </a:stretch>
        </p:blipFill>
        <p:spPr>
          <a:xfrm>
            <a:off x="1138428" y="2764647"/>
            <a:ext cx="3483864" cy="3483864"/>
          </a:xfrm>
          <a:prstGeom prst="rect">
            <a:avLst/>
          </a:prstGeom>
        </p:spPr>
      </p:pic>
      <p:sp>
        <p:nvSpPr>
          <p:cNvPr id="10" name="文本框 9">
            <a:extLst>
              <a:ext uri="{FF2B5EF4-FFF2-40B4-BE49-F238E27FC236}">
                <a16:creationId xmlns:a16="http://schemas.microsoft.com/office/drawing/2014/main" id="{F95964E3-5B5C-48A1-B905-727EACE23FDF}"/>
              </a:ext>
            </a:extLst>
          </p:cNvPr>
          <p:cNvSpPr txBox="1"/>
          <p:nvPr/>
        </p:nvSpPr>
        <p:spPr>
          <a:xfrm>
            <a:off x="1138428" y="5922792"/>
            <a:ext cx="3483864" cy="348386"/>
          </a:xfrm>
          <a:prstGeom prst="rect">
            <a:avLst/>
          </a:prstGeom>
          <a:solidFill>
            <a:srgbClr val="000000">
              <a:alpha val="50000"/>
            </a:srgbClr>
          </a:solidFill>
          <a:ln>
            <a:noFill/>
          </a:ln>
        </p:spPr>
        <p:txBody>
          <a:bodyPr wrap="square" rtlCol="0">
            <a:no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altLang="zh-CN" sz="1300" b="0" i="0" u="none" strike="noStrike" kern="1200" cap="none" spc="0" normalizeH="0" baseline="0" noProof="0" dirty="0">
                <a:ln>
                  <a:noFill/>
                </a:ln>
                <a:solidFill>
                  <a:srgbClr val="FFFFFF"/>
                </a:solidFill>
                <a:effectLst/>
                <a:uLnTx/>
                <a:uFillTx/>
                <a:latin typeface="等线" panose="020F0502020204030204"/>
                <a:ea typeface="等线" panose="02010600030101010101" pitchFamily="2" charset="-122"/>
                <a:cs typeface="+mn-cs"/>
              </a:rPr>
              <a:t>Train</a:t>
            </a:r>
            <a:endParaRPr kumimoji="0" lang="zh-CN" altLang="en-US" sz="1300" b="0" i="0" u="none" strike="noStrike" kern="1200" cap="none" spc="0" normalizeH="0" baseline="0" noProof="0" dirty="0">
              <a:ln>
                <a:noFill/>
              </a:ln>
              <a:solidFill>
                <a:srgbClr val="FFFFFF"/>
              </a:solidFill>
              <a:effectLst/>
              <a:uLnTx/>
              <a:uFillTx/>
              <a:latin typeface="等线" panose="020F0502020204030204"/>
              <a:ea typeface="等线" panose="02010600030101010101" pitchFamily="2" charset="-122"/>
              <a:cs typeface="+mn-cs"/>
            </a:endParaRPr>
          </a:p>
        </p:txBody>
      </p:sp>
      <p:pic>
        <p:nvPicPr>
          <p:cNvPr id="15" name="图片 14" descr="XGBoost Classifier (validation)">
            <a:extLst>
              <a:ext uri="{FF2B5EF4-FFF2-40B4-BE49-F238E27FC236}">
                <a16:creationId xmlns:a16="http://schemas.microsoft.com/office/drawing/2014/main" id="{1D2E625E-A260-4EEB-BEA4-7F5791CA64E2}"/>
              </a:ext>
            </a:extLst>
          </p:cNvPr>
          <p:cNvPicPr/>
          <p:nvPr/>
        </p:nvPicPr>
        <p:blipFill>
          <a:blip r:embed="rId4"/>
          <a:stretch>
            <a:fillRect/>
          </a:stretch>
        </p:blipFill>
        <p:spPr>
          <a:xfrm>
            <a:off x="7569708" y="2960587"/>
            <a:ext cx="3483864" cy="3287924"/>
          </a:xfrm>
          <a:prstGeom prst="rect">
            <a:avLst/>
          </a:prstGeom>
        </p:spPr>
      </p:pic>
      <p:sp>
        <p:nvSpPr>
          <p:cNvPr id="11" name="文本框 10">
            <a:extLst>
              <a:ext uri="{FF2B5EF4-FFF2-40B4-BE49-F238E27FC236}">
                <a16:creationId xmlns:a16="http://schemas.microsoft.com/office/drawing/2014/main" id="{9BF7CAE4-8637-4762-A854-B4D639D2D9B6}"/>
              </a:ext>
            </a:extLst>
          </p:cNvPr>
          <p:cNvSpPr txBox="1"/>
          <p:nvPr/>
        </p:nvSpPr>
        <p:spPr>
          <a:xfrm>
            <a:off x="7569708" y="5900125"/>
            <a:ext cx="3483864" cy="348386"/>
          </a:xfrm>
          <a:prstGeom prst="rect">
            <a:avLst/>
          </a:prstGeom>
          <a:solidFill>
            <a:srgbClr val="000000">
              <a:alpha val="50000"/>
            </a:srgbClr>
          </a:solidFill>
          <a:ln>
            <a:noFill/>
          </a:ln>
        </p:spPr>
        <p:txBody>
          <a:bodyPr wrap="square" rtlCol="0">
            <a:no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lang="en-US" altLang="zh-CN" sz="1300" dirty="0">
                <a:solidFill>
                  <a:srgbClr val="FFFFFF"/>
                </a:solidFill>
                <a:latin typeface="等线" panose="020F0502020204030204"/>
                <a:ea typeface="等线" panose="02010600030101010101" pitchFamily="2" charset="-122"/>
              </a:rPr>
              <a:t>Test</a:t>
            </a:r>
            <a:endParaRPr kumimoji="0" lang="zh-CN" altLang="en-US" sz="1300" b="0" i="0" u="none" strike="noStrike" kern="1200" cap="none" spc="0" normalizeH="0" baseline="0" noProof="0" dirty="0">
              <a:ln>
                <a:noFill/>
              </a:ln>
              <a:solidFill>
                <a:srgbClr val="FFFFFF"/>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81864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CD742B8-3703-4916-94DC-97EC8516E89C}"/>
              </a:ext>
            </a:extLst>
          </p:cNvPr>
          <p:cNvSpPr txBox="1"/>
          <p:nvPr/>
        </p:nvSpPr>
        <p:spPr>
          <a:xfrm>
            <a:off x="2664295" y="308095"/>
            <a:ext cx="6749946" cy="707886"/>
          </a:xfrm>
          <a:prstGeom prst="rect">
            <a:avLst/>
          </a:prstGeom>
          <a:noFill/>
        </p:spPr>
        <p:txBody>
          <a:bodyPr wrap="square" rtlCol="0">
            <a:spAutoFit/>
          </a:bodyPr>
          <a:lstStyle/>
          <a:p>
            <a:pPr algn="ctr"/>
            <a:r>
              <a:rPr lang="en-US" altLang="zh-CN" sz="4000" b="1" dirty="0"/>
              <a:t>Over-fitting</a:t>
            </a:r>
            <a:endParaRPr lang="zh-CN" altLang="en-US" sz="4000" b="1" dirty="0"/>
          </a:p>
        </p:txBody>
      </p:sp>
      <p:pic>
        <p:nvPicPr>
          <p:cNvPr id="3" name="图片 2" descr="overfit">
            <a:extLst>
              <a:ext uri="{FF2B5EF4-FFF2-40B4-BE49-F238E27FC236}">
                <a16:creationId xmlns:a16="http://schemas.microsoft.com/office/drawing/2014/main" id="{7ECF8C71-5F91-4A64-B1DA-E7DD06D20FD7}"/>
              </a:ext>
            </a:extLst>
          </p:cNvPr>
          <p:cNvPicPr/>
          <p:nvPr/>
        </p:nvPicPr>
        <p:blipFill>
          <a:blip r:embed="rId3">
            <a:extLst>
              <a:ext uri="{28A0092B-C50C-407E-A947-70E740481C1C}">
                <a14:useLocalDpi xmlns:a14="http://schemas.microsoft.com/office/drawing/2010/main" val="0"/>
              </a:ext>
            </a:extLst>
          </a:blip>
          <a:stretch>
            <a:fillRect/>
          </a:stretch>
        </p:blipFill>
        <p:spPr>
          <a:xfrm>
            <a:off x="3256995" y="2095425"/>
            <a:ext cx="5678009" cy="2667150"/>
          </a:xfrm>
          <a:prstGeom prst="rect">
            <a:avLst/>
          </a:prstGeom>
        </p:spPr>
      </p:pic>
    </p:spTree>
    <p:extLst>
      <p:ext uri="{BB962C8B-B14F-4D97-AF65-F5344CB8AC3E}">
        <p14:creationId xmlns:p14="http://schemas.microsoft.com/office/powerpoint/2010/main" val="956165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073016-B734-483B-8953-5BADEE145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0"/>
            <a:ext cx="8157458" cy="68580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0A7EAB6-59D3-4325-8DE6-E0CA4009C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4537" y="1839884"/>
            <a:ext cx="8157460" cy="5017687"/>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63179" y="-33131"/>
            <a:ext cx="6857999" cy="6923403"/>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ECB019B1-382A-4266-B25C-5B523AA43C14-13" descr="qt_temp">
            <a:extLst>
              <a:ext uri="{FF2B5EF4-FFF2-40B4-BE49-F238E27FC236}">
                <a16:creationId xmlns:a16="http://schemas.microsoft.com/office/drawing/2014/main" id="{D1057FDC-9B13-49CB-B868-0D8C6CA550D2}"/>
              </a:ext>
            </a:extLst>
          </p:cNvPr>
          <p:cNvPicPr/>
          <p:nvPr/>
        </p:nvPicPr>
        <p:blipFill rotWithShape="1">
          <a:blip r:embed="rId3">
            <a:extLst>
              <a:ext uri="{28A0092B-C50C-407E-A947-70E740481C1C}">
                <a14:useLocalDpi xmlns:a14="http://schemas.microsoft.com/office/drawing/2010/main" val="0"/>
              </a:ext>
            </a:extLst>
          </a:blip>
          <a:srcRect l="10807" t="8480" r="10364" b="3187"/>
          <a:stretch/>
        </p:blipFill>
        <p:spPr bwMode="auto">
          <a:xfrm>
            <a:off x="457200" y="1169656"/>
            <a:ext cx="11277600" cy="4517827"/>
          </a:xfrm>
          <a:prstGeom prst="rect">
            <a:avLst/>
          </a:prstGeom>
          <a:extLst>
            <a:ext uri="{53640926-AAD7-44D8-BBD7-CCE9431645EC}">
              <a14:shadowObscured xmlns:a14="http://schemas.microsoft.com/office/drawing/2010/main"/>
            </a:ext>
          </a:extLst>
        </p:spPr>
      </p:pic>
      <p:pic>
        <p:nvPicPr>
          <p:cNvPr id="3" name="Picture 2" descr="徽标, 图标&#10;&#10;描述已自动生成">
            <a:extLst>
              <a:ext uri="{FF2B5EF4-FFF2-40B4-BE49-F238E27FC236}">
                <a16:creationId xmlns:a16="http://schemas.microsoft.com/office/drawing/2014/main" id="{D0E21A03-B3B4-4962-BF33-70F4433B46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782" y="159025"/>
            <a:ext cx="1134259" cy="1134259"/>
          </a:xfrm>
          <a:prstGeom prst="rect">
            <a:avLst/>
          </a:prstGeom>
          <a:noFill/>
          <a:extLst>
            <a:ext uri="{909E8E84-426E-40DD-AFC4-6F175D3DCCD1}">
              <a14:hiddenFill xmlns:a14="http://schemas.microsoft.com/office/drawing/2010/main">
                <a:solidFill>
                  <a:srgbClr val="FFFFFF"/>
                </a:solidFill>
              </a14:hiddenFill>
            </a:ext>
          </a:extLst>
        </p:spPr>
      </p:pic>
      <p:sp>
        <p:nvSpPr>
          <p:cNvPr id="4" name="对话气泡: 矩形 3">
            <a:extLst>
              <a:ext uri="{FF2B5EF4-FFF2-40B4-BE49-F238E27FC236}">
                <a16:creationId xmlns:a16="http://schemas.microsoft.com/office/drawing/2014/main" id="{71872BA7-DFDC-4ABE-9FFE-3AB424CA7770}"/>
              </a:ext>
            </a:extLst>
          </p:cNvPr>
          <p:cNvSpPr/>
          <p:nvPr/>
        </p:nvSpPr>
        <p:spPr>
          <a:xfrm>
            <a:off x="7840572" y="329784"/>
            <a:ext cx="2247808" cy="800444"/>
          </a:xfrm>
          <a:prstGeom prst="wedgeRectCallout">
            <a:avLst>
              <a:gd name="adj1" fmla="val -62897"/>
              <a:gd name="adj2" fmla="val 91557"/>
            </a:avLst>
          </a:prstGeom>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t>Weights</a:t>
            </a:r>
            <a:endParaRPr lang="zh-CN" altLang="en-US" dirty="0"/>
          </a:p>
        </p:txBody>
      </p:sp>
    </p:spTree>
    <p:extLst>
      <p:ext uri="{BB962C8B-B14F-4D97-AF65-F5344CB8AC3E}">
        <p14:creationId xmlns:p14="http://schemas.microsoft.com/office/powerpoint/2010/main" val="38253639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9" name="Freeform: Shape 8">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2" name="图片 1">
            <a:extLst>
              <a:ext uri="{FF2B5EF4-FFF2-40B4-BE49-F238E27FC236}">
                <a16:creationId xmlns:a16="http://schemas.microsoft.com/office/drawing/2014/main" id="{800D237E-BDB2-4D3B-8476-405494D3E137}"/>
              </a:ext>
            </a:extLst>
          </p:cNvPr>
          <p:cNvPicPr>
            <a:picLocks noChangeAspect="1"/>
          </p:cNvPicPr>
          <p:nvPr/>
        </p:nvPicPr>
        <p:blipFill>
          <a:blip r:embed="rId3"/>
          <a:stretch>
            <a:fillRect/>
          </a:stretch>
        </p:blipFill>
        <p:spPr>
          <a:xfrm>
            <a:off x="754544" y="2187112"/>
            <a:ext cx="10682912" cy="2483776"/>
          </a:xfrm>
          <a:prstGeom prst="rect">
            <a:avLst/>
          </a:prstGeom>
        </p:spPr>
      </p:pic>
    </p:spTree>
    <p:extLst>
      <p:ext uri="{BB962C8B-B14F-4D97-AF65-F5344CB8AC3E}">
        <p14:creationId xmlns:p14="http://schemas.microsoft.com/office/powerpoint/2010/main" val="839051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useBgFill="1">
        <p:nvSpPr>
          <p:cNvPr id="18" name="Rectangle 17">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文本框 5">
            <a:extLst>
              <a:ext uri="{FF2B5EF4-FFF2-40B4-BE49-F238E27FC236}">
                <a16:creationId xmlns:a16="http://schemas.microsoft.com/office/drawing/2014/main" id="{192FBF97-EB50-47DB-B93A-3A11F86D72A9}"/>
              </a:ext>
            </a:extLst>
          </p:cNvPr>
          <p:cNvSpPr txBox="1"/>
          <p:nvPr/>
        </p:nvSpPr>
        <p:spPr>
          <a:xfrm>
            <a:off x="1051560" y="586822"/>
            <a:ext cx="3657600" cy="164592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等线 Light" panose="020F0302020204030204"/>
                <a:ea typeface="等线 Light" panose="02010600030101010101" pitchFamily="2" charset="-122"/>
                <a:cs typeface="+mn-cs"/>
              </a:rPr>
              <a:t>Fused model</a:t>
            </a:r>
          </a:p>
        </p:txBody>
      </p:sp>
      <p:sp>
        <p:nvSpPr>
          <p:cNvPr id="20" name="Rectangle 19">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文本框 6">
            <a:extLst>
              <a:ext uri="{FF2B5EF4-FFF2-40B4-BE49-F238E27FC236}">
                <a16:creationId xmlns:a16="http://schemas.microsoft.com/office/drawing/2014/main" id="{EA18EC41-BB33-4558-8CCA-DB1F5FAA7633}"/>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ROC: as below</a:t>
            </a: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altLang="zh-CN" dirty="0">
                <a:solidFill>
                  <a:prstClr val="black"/>
                </a:solidFill>
                <a:latin typeface="等线" panose="020F0502020204030204"/>
                <a:ea typeface="等线" panose="02010600030101010101" pitchFamily="2" charset="-122"/>
              </a:rPr>
              <a:t>AUC:</a:t>
            </a:r>
            <a:r>
              <a:rPr lang="zh-CN" altLang="en-US" dirty="0">
                <a:solidFill>
                  <a:prstClr val="black"/>
                </a:solidFill>
                <a:latin typeface="等线" panose="020F0502020204030204"/>
                <a:ea typeface="等线" panose="02010600030101010101" pitchFamily="2" charset="-122"/>
              </a:rPr>
              <a:t> </a:t>
            </a:r>
            <a:r>
              <a:rPr lang="en-US" altLang="zh-CN" dirty="0">
                <a:solidFill>
                  <a:prstClr val="black"/>
                </a:solidFill>
                <a:latin typeface="等线" panose="020F0502020204030204"/>
                <a:ea typeface="等线" panose="02010600030101010101" pitchFamily="2" charset="-122"/>
              </a:rPr>
              <a:t>0.63 </a:t>
            </a:r>
            <a:r>
              <a:rPr lang="zh-CN" altLang="en-US" dirty="0">
                <a:solidFill>
                  <a:prstClr val="black"/>
                </a:solidFill>
                <a:latin typeface="等线" panose="020F0502020204030204"/>
                <a:ea typeface="等线" panose="02010600030101010101" pitchFamily="2" charset="-122"/>
              </a:rPr>
              <a:t>→ </a:t>
            </a:r>
            <a:r>
              <a:rPr lang="en-US" altLang="zh-CN" dirty="0">
                <a:solidFill>
                  <a:prstClr val="black"/>
                </a:solidFill>
                <a:latin typeface="等线" panose="020F0502020204030204"/>
                <a:ea typeface="等线" panose="02010600030101010101" pitchFamily="2" charset="-122"/>
              </a:rPr>
              <a:t>0.62</a:t>
            </a:r>
            <a:endPar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12" name="图片 11" descr="fused_train">
            <a:extLst>
              <a:ext uri="{FF2B5EF4-FFF2-40B4-BE49-F238E27FC236}">
                <a16:creationId xmlns:a16="http://schemas.microsoft.com/office/drawing/2014/main" id="{C3646C96-30B3-4B9E-95D8-F07AD08DFCAA}"/>
              </a:ext>
            </a:extLst>
          </p:cNvPr>
          <p:cNvPicPr/>
          <p:nvPr/>
        </p:nvPicPr>
        <p:blipFill>
          <a:blip r:embed="rId3"/>
          <a:stretch>
            <a:fillRect/>
          </a:stretch>
        </p:blipFill>
        <p:spPr>
          <a:xfrm>
            <a:off x="1138427" y="2960587"/>
            <a:ext cx="3483863" cy="2962206"/>
          </a:xfrm>
          <a:prstGeom prst="rect">
            <a:avLst/>
          </a:prstGeom>
        </p:spPr>
      </p:pic>
      <p:sp>
        <p:nvSpPr>
          <p:cNvPr id="10" name="文本框 9">
            <a:extLst>
              <a:ext uri="{FF2B5EF4-FFF2-40B4-BE49-F238E27FC236}">
                <a16:creationId xmlns:a16="http://schemas.microsoft.com/office/drawing/2014/main" id="{F95964E3-5B5C-48A1-B905-727EACE23FDF}"/>
              </a:ext>
            </a:extLst>
          </p:cNvPr>
          <p:cNvSpPr txBox="1"/>
          <p:nvPr/>
        </p:nvSpPr>
        <p:spPr>
          <a:xfrm>
            <a:off x="1138426" y="5748600"/>
            <a:ext cx="3483864" cy="348386"/>
          </a:xfrm>
          <a:prstGeom prst="rect">
            <a:avLst/>
          </a:prstGeom>
          <a:solidFill>
            <a:srgbClr val="000000">
              <a:alpha val="50000"/>
            </a:srgbClr>
          </a:solidFill>
          <a:ln>
            <a:noFill/>
          </a:ln>
        </p:spPr>
        <p:txBody>
          <a:bodyPr wrap="square" rtlCol="0">
            <a:no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altLang="zh-CN" sz="1300" b="0" i="0" u="none" strike="noStrike" kern="1200" cap="none" spc="0" normalizeH="0" baseline="0" noProof="0" dirty="0">
                <a:ln>
                  <a:noFill/>
                </a:ln>
                <a:solidFill>
                  <a:srgbClr val="FFFFFF"/>
                </a:solidFill>
                <a:effectLst/>
                <a:uLnTx/>
                <a:uFillTx/>
                <a:latin typeface="等线" panose="020F0502020204030204"/>
                <a:ea typeface="等线" panose="02010600030101010101" pitchFamily="2" charset="-122"/>
                <a:cs typeface="+mn-cs"/>
              </a:rPr>
              <a:t>Train</a:t>
            </a:r>
            <a:endParaRPr kumimoji="0" lang="zh-CN" altLang="en-US" sz="1300" b="0" i="0" u="none" strike="noStrike" kern="1200" cap="none" spc="0" normalizeH="0" baseline="0" noProof="0" dirty="0">
              <a:ln>
                <a:noFill/>
              </a:ln>
              <a:solidFill>
                <a:srgbClr val="FFFFFF"/>
              </a:solidFill>
              <a:effectLst/>
              <a:uLnTx/>
              <a:uFillTx/>
              <a:latin typeface="等线" panose="020F0502020204030204"/>
              <a:ea typeface="等线" panose="02010600030101010101" pitchFamily="2" charset="-122"/>
              <a:cs typeface="+mn-cs"/>
            </a:endParaRPr>
          </a:p>
        </p:txBody>
      </p:sp>
      <p:pic>
        <p:nvPicPr>
          <p:cNvPr id="13" name="图片 12" descr="fused_roc">
            <a:extLst>
              <a:ext uri="{FF2B5EF4-FFF2-40B4-BE49-F238E27FC236}">
                <a16:creationId xmlns:a16="http://schemas.microsoft.com/office/drawing/2014/main" id="{E1D26E95-E396-40B2-B1E2-E416B3507B30}"/>
              </a:ext>
            </a:extLst>
          </p:cNvPr>
          <p:cNvPicPr/>
          <p:nvPr/>
        </p:nvPicPr>
        <p:blipFill>
          <a:blip r:embed="rId4"/>
          <a:stretch>
            <a:fillRect/>
          </a:stretch>
        </p:blipFill>
        <p:spPr>
          <a:xfrm>
            <a:off x="7569708" y="2960588"/>
            <a:ext cx="3483864" cy="2962206"/>
          </a:xfrm>
          <a:prstGeom prst="rect">
            <a:avLst/>
          </a:prstGeom>
        </p:spPr>
      </p:pic>
      <p:sp>
        <p:nvSpPr>
          <p:cNvPr id="11" name="文本框 10">
            <a:extLst>
              <a:ext uri="{FF2B5EF4-FFF2-40B4-BE49-F238E27FC236}">
                <a16:creationId xmlns:a16="http://schemas.microsoft.com/office/drawing/2014/main" id="{9BF7CAE4-8637-4762-A854-B4D639D2D9B6}"/>
              </a:ext>
            </a:extLst>
          </p:cNvPr>
          <p:cNvSpPr txBox="1"/>
          <p:nvPr/>
        </p:nvSpPr>
        <p:spPr>
          <a:xfrm>
            <a:off x="7569708" y="5748600"/>
            <a:ext cx="3483864" cy="348386"/>
          </a:xfrm>
          <a:prstGeom prst="rect">
            <a:avLst/>
          </a:prstGeom>
          <a:solidFill>
            <a:srgbClr val="000000">
              <a:alpha val="50000"/>
            </a:srgbClr>
          </a:solidFill>
          <a:ln>
            <a:noFill/>
          </a:ln>
        </p:spPr>
        <p:txBody>
          <a:bodyPr wrap="square" rtlCol="0">
            <a:no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lang="en-US" altLang="zh-CN" sz="1300" dirty="0">
                <a:solidFill>
                  <a:srgbClr val="FFFFFF"/>
                </a:solidFill>
                <a:latin typeface="等线" panose="020F0502020204030204"/>
                <a:ea typeface="等线" panose="02010600030101010101" pitchFamily="2" charset="-122"/>
              </a:rPr>
              <a:t>Test</a:t>
            </a:r>
            <a:endParaRPr kumimoji="0" lang="zh-CN" altLang="en-US" sz="1300" b="0" i="0" u="none" strike="noStrike" kern="1200" cap="none" spc="0" normalizeH="0" baseline="0" noProof="0" dirty="0">
              <a:ln>
                <a:noFill/>
              </a:ln>
              <a:solidFill>
                <a:srgbClr val="FFFFFF"/>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43241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199DBE7-09AE-4C2B-BFCE-6753862B4C99}"/>
              </a:ext>
            </a:extLst>
          </p:cNvPr>
          <p:cNvSpPr txBox="1"/>
          <p:nvPr/>
        </p:nvSpPr>
        <p:spPr>
          <a:xfrm>
            <a:off x="2721024" y="372211"/>
            <a:ext cx="6749946" cy="707886"/>
          </a:xfrm>
          <a:prstGeom prst="rect">
            <a:avLst/>
          </a:prstGeom>
          <a:noFill/>
        </p:spPr>
        <p:txBody>
          <a:bodyPr wrap="square" rtlCol="0">
            <a:spAutoFit/>
          </a:bodyPr>
          <a:lstStyle/>
          <a:p>
            <a:pPr algn="ctr"/>
            <a:r>
              <a:rPr lang="en-US" altLang="zh-CN" sz="4000" b="1" dirty="0"/>
              <a:t>DOTA2</a:t>
            </a:r>
            <a:endParaRPr lang="zh-CN" altLang="en-US" sz="4000" b="1" dirty="0"/>
          </a:p>
        </p:txBody>
      </p:sp>
      <p:pic>
        <p:nvPicPr>
          <p:cNvPr id="7" name="Picture 2">
            <a:extLst>
              <a:ext uri="{FF2B5EF4-FFF2-40B4-BE49-F238E27FC236}">
                <a16:creationId xmlns:a16="http://schemas.microsoft.com/office/drawing/2014/main" id="{E5C3EF52-2F24-4FD1-9504-B4D73787B7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82" y="159025"/>
            <a:ext cx="1134259" cy="1134259"/>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descr="电视游戏的萤幕截图&#10;&#10;描述已自动生成">
            <a:extLst>
              <a:ext uri="{FF2B5EF4-FFF2-40B4-BE49-F238E27FC236}">
                <a16:creationId xmlns:a16="http://schemas.microsoft.com/office/drawing/2014/main" id="{9D961F4B-CE06-4AB2-9834-59CF99E6E5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0891" y="1322378"/>
            <a:ext cx="7490211" cy="4213244"/>
          </a:xfrm>
          <a:prstGeom prst="rect">
            <a:avLst/>
          </a:prstGeom>
        </p:spPr>
      </p:pic>
    </p:spTree>
    <p:extLst>
      <p:ext uri="{BB962C8B-B14F-4D97-AF65-F5344CB8AC3E}">
        <p14:creationId xmlns:p14="http://schemas.microsoft.com/office/powerpoint/2010/main" val="4168196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本框 2">
            <a:extLst>
              <a:ext uri="{FF2B5EF4-FFF2-40B4-BE49-F238E27FC236}">
                <a16:creationId xmlns:a16="http://schemas.microsoft.com/office/drawing/2014/main" id="{E52BCAF6-7061-4D15-8574-16520D41F9B2}"/>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altLang="zh-CN" sz="2600" b="1" kern="1200" dirty="0">
                <a:solidFill>
                  <a:srgbClr val="FFFFFF"/>
                </a:solidFill>
                <a:latin typeface="+mj-lt"/>
                <a:ea typeface="+mj-ea"/>
                <a:cs typeface="+mj-cs"/>
              </a:rPr>
              <a:t>Prediction Class</a:t>
            </a:r>
          </a:p>
        </p:txBody>
      </p:sp>
      <p:pic>
        <p:nvPicPr>
          <p:cNvPr id="5" name="图片 4" descr="图片包含 图形用户界面&#10;&#10;描述已自动生成">
            <a:extLst>
              <a:ext uri="{FF2B5EF4-FFF2-40B4-BE49-F238E27FC236}">
                <a16:creationId xmlns:a16="http://schemas.microsoft.com/office/drawing/2014/main" id="{1FD620CF-A3B6-4458-926D-1ECFACA3C4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997433"/>
            <a:ext cx="7188199" cy="2859744"/>
          </a:xfrm>
          <a:prstGeom prst="rect">
            <a:avLst/>
          </a:prstGeom>
        </p:spPr>
      </p:pic>
    </p:spTree>
    <p:extLst>
      <p:ext uri="{BB962C8B-B14F-4D97-AF65-F5344CB8AC3E}">
        <p14:creationId xmlns:p14="http://schemas.microsoft.com/office/powerpoint/2010/main" val="2672037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文本框 3">
            <a:extLst>
              <a:ext uri="{FF2B5EF4-FFF2-40B4-BE49-F238E27FC236}">
                <a16:creationId xmlns:a16="http://schemas.microsoft.com/office/drawing/2014/main" id="{D98120BF-26D2-4D6C-96AF-F103E28A0200}"/>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altLang="zh-CN" sz="2600" b="1" kern="1200">
                <a:solidFill>
                  <a:srgbClr val="FFFFFF"/>
                </a:solidFill>
                <a:latin typeface="+mj-lt"/>
                <a:ea typeface="+mj-ea"/>
                <a:cs typeface="+mj-cs"/>
              </a:rPr>
              <a:t>RecommendClass</a:t>
            </a:r>
          </a:p>
        </p:txBody>
      </p:sp>
      <p:pic>
        <p:nvPicPr>
          <p:cNvPr id="3" name="图片 2" descr="图片包含 图示&#10;&#10;描述已自动生成">
            <a:extLst>
              <a:ext uri="{FF2B5EF4-FFF2-40B4-BE49-F238E27FC236}">
                <a16:creationId xmlns:a16="http://schemas.microsoft.com/office/drawing/2014/main" id="{74D9047D-35FA-4A7D-8ED3-9079277742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7555" y="961812"/>
            <a:ext cx="6050289" cy="4930987"/>
          </a:xfrm>
          <a:prstGeom prst="rect">
            <a:avLst/>
          </a:prstGeom>
        </p:spPr>
      </p:pic>
    </p:spTree>
    <p:extLst>
      <p:ext uri="{BB962C8B-B14F-4D97-AF65-F5344CB8AC3E}">
        <p14:creationId xmlns:p14="http://schemas.microsoft.com/office/powerpoint/2010/main" val="1070774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51D069C-BCCB-465C-ABB9-64FCB119CB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3888" y="833075"/>
            <a:ext cx="8764223" cy="5191850"/>
          </a:xfrm>
          <a:prstGeom prst="rect">
            <a:avLst/>
          </a:prstGeom>
        </p:spPr>
      </p:pic>
    </p:spTree>
    <p:extLst>
      <p:ext uri="{BB962C8B-B14F-4D97-AF65-F5344CB8AC3E}">
        <p14:creationId xmlns:p14="http://schemas.microsoft.com/office/powerpoint/2010/main" val="38762431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AAD2A5E-C16C-4D10-9ED4-6622E9A90ED6}"/>
              </a:ext>
            </a:extLst>
          </p:cNvPr>
          <p:cNvSpPr txBox="1"/>
          <p:nvPr/>
        </p:nvSpPr>
        <p:spPr>
          <a:xfrm>
            <a:off x="2721027" y="2721114"/>
            <a:ext cx="6749946" cy="707886"/>
          </a:xfrm>
          <a:prstGeom prst="rect">
            <a:avLst/>
          </a:prstGeom>
          <a:noFill/>
        </p:spPr>
        <p:txBody>
          <a:bodyPr wrap="square" rtlCol="0">
            <a:spAutoFit/>
          </a:bodyPr>
          <a:lstStyle/>
          <a:p>
            <a:pPr algn="ctr"/>
            <a:r>
              <a:rPr lang="en-US" altLang="zh-CN" sz="4000" b="1" dirty="0"/>
              <a:t>Thank you</a:t>
            </a:r>
            <a:endParaRPr lang="zh-CN" altLang="en-US" sz="4000" b="1" dirty="0"/>
          </a:p>
        </p:txBody>
      </p:sp>
    </p:spTree>
    <p:extLst>
      <p:ext uri="{BB962C8B-B14F-4D97-AF65-F5344CB8AC3E}">
        <p14:creationId xmlns:p14="http://schemas.microsoft.com/office/powerpoint/2010/main" val="2654298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EA0309-9275-4E51-B26E-66D89F98F7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82" y="159025"/>
            <a:ext cx="1134259" cy="1134259"/>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descr="文本&#10;&#10;描述已自动生成">
            <a:extLst>
              <a:ext uri="{FF2B5EF4-FFF2-40B4-BE49-F238E27FC236}">
                <a16:creationId xmlns:a16="http://schemas.microsoft.com/office/drawing/2014/main" id="{F7A33632-2E94-4E4B-9887-697450D223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4124" y="1737081"/>
            <a:ext cx="5263750" cy="3383838"/>
          </a:xfrm>
          <a:prstGeom prst="rect">
            <a:avLst/>
          </a:prstGeom>
        </p:spPr>
      </p:pic>
      <p:sp>
        <p:nvSpPr>
          <p:cNvPr id="2" name="矩形 1">
            <a:extLst>
              <a:ext uri="{FF2B5EF4-FFF2-40B4-BE49-F238E27FC236}">
                <a16:creationId xmlns:a16="http://schemas.microsoft.com/office/drawing/2014/main" id="{788C29BB-04D2-4F54-9AF7-73732BCA84B6}"/>
              </a:ext>
            </a:extLst>
          </p:cNvPr>
          <p:cNvSpPr/>
          <p:nvPr/>
        </p:nvSpPr>
        <p:spPr>
          <a:xfrm>
            <a:off x="4591486" y="4715154"/>
            <a:ext cx="3252866" cy="405765"/>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093F6455-E5FC-4E13-83B3-5BDA10CBC163}"/>
              </a:ext>
            </a:extLst>
          </p:cNvPr>
          <p:cNvSpPr txBox="1"/>
          <p:nvPr/>
        </p:nvSpPr>
        <p:spPr>
          <a:xfrm>
            <a:off x="2721026" y="5309971"/>
            <a:ext cx="6749946" cy="707886"/>
          </a:xfrm>
          <a:prstGeom prst="rect">
            <a:avLst/>
          </a:prstGeom>
          <a:noFill/>
        </p:spPr>
        <p:txBody>
          <a:bodyPr wrap="square" rtlCol="0">
            <a:spAutoFit/>
          </a:bodyPr>
          <a:lstStyle/>
          <a:p>
            <a:pPr algn="ctr"/>
            <a:r>
              <a:rPr lang="en-US" altLang="zh-CN" sz="4000" b="1" dirty="0"/>
              <a:t>Characteristics</a:t>
            </a:r>
            <a:endParaRPr lang="zh-CN" altLang="en-US" sz="4000" b="1" dirty="0"/>
          </a:p>
        </p:txBody>
      </p:sp>
    </p:spTree>
    <p:extLst>
      <p:ext uri="{BB962C8B-B14F-4D97-AF65-F5344CB8AC3E}">
        <p14:creationId xmlns:p14="http://schemas.microsoft.com/office/powerpoint/2010/main" val="2017754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许多电脑萤幕画面&#10;&#10;低可信度描述已自动生成">
            <a:extLst>
              <a:ext uri="{FF2B5EF4-FFF2-40B4-BE49-F238E27FC236}">
                <a16:creationId xmlns:a16="http://schemas.microsoft.com/office/drawing/2014/main" id="{62DECDE9-D0A1-4B4B-91C7-B5EC33A9CB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06"/>
            <a:ext cx="12184528" cy="6862206"/>
          </a:xfrm>
          <a:prstGeom prst="rect">
            <a:avLst/>
          </a:prstGeom>
        </p:spPr>
      </p:pic>
      <p:pic>
        <p:nvPicPr>
          <p:cNvPr id="4" name="Picture 2">
            <a:extLst>
              <a:ext uri="{FF2B5EF4-FFF2-40B4-BE49-F238E27FC236}">
                <a16:creationId xmlns:a16="http://schemas.microsoft.com/office/drawing/2014/main" id="{136BE086-EF83-469C-9D6F-DB67C94C20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782" y="159025"/>
            <a:ext cx="1134259" cy="1134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355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徽标, 图标&#10;&#10;描述已自动生成">
            <a:extLst>
              <a:ext uri="{FF2B5EF4-FFF2-40B4-BE49-F238E27FC236}">
                <a16:creationId xmlns:a16="http://schemas.microsoft.com/office/drawing/2014/main" id="{287C802C-3430-420C-AB6A-48EECBE0F2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82" y="159025"/>
            <a:ext cx="1134259" cy="1134259"/>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CBDDA645-CE1E-4F8C-9B75-6F9B573B2F67}"/>
              </a:ext>
            </a:extLst>
          </p:cNvPr>
          <p:cNvSpPr txBox="1"/>
          <p:nvPr/>
        </p:nvSpPr>
        <p:spPr>
          <a:xfrm>
            <a:off x="3200599" y="2598003"/>
            <a:ext cx="5790801" cy="830997"/>
          </a:xfrm>
          <a:prstGeom prst="rect">
            <a:avLst/>
          </a:prstGeom>
          <a:noFill/>
        </p:spPr>
        <p:txBody>
          <a:bodyPr wrap="square" rtlCol="0">
            <a:spAutoFit/>
          </a:bodyPr>
          <a:lstStyle/>
          <a:p>
            <a:pPr algn="ctr"/>
            <a:r>
              <a:rPr lang="en-US" altLang="zh-CN" sz="4800" dirty="0">
                <a:latin typeface="Times New Roman" panose="02020603050405020304" pitchFamily="18" charset="0"/>
                <a:cs typeface="Times New Roman" panose="02020603050405020304" pitchFamily="18" charset="0"/>
              </a:rPr>
              <a:t>See demonstration</a:t>
            </a:r>
            <a:endParaRPr lang="zh-CN" alt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9677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Rectangle 34">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文本框 3">
            <a:extLst>
              <a:ext uri="{FF2B5EF4-FFF2-40B4-BE49-F238E27FC236}">
                <a16:creationId xmlns:a16="http://schemas.microsoft.com/office/drawing/2014/main" id="{E199DBE7-09AE-4C2B-BFCE-6753862B4C99}"/>
              </a:ext>
            </a:extLst>
          </p:cNvPr>
          <p:cNvSpPr txBox="1"/>
          <p:nvPr/>
        </p:nvSpPr>
        <p:spPr>
          <a:xfrm>
            <a:off x="1115568" y="548640"/>
            <a:ext cx="10168128" cy="117957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zh-CN" sz="4000" dirty="0">
                <a:latin typeface="+mj-lt"/>
                <a:ea typeface="+mj-ea"/>
                <a:cs typeface="+mj-cs"/>
              </a:rPr>
              <a:t>Data collection</a:t>
            </a:r>
          </a:p>
        </p:txBody>
      </p:sp>
      <p:sp>
        <p:nvSpPr>
          <p:cNvPr id="37" name="Rectangle 36">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图片 5">
            <a:extLst>
              <a:ext uri="{FF2B5EF4-FFF2-40B4-BE49-F238E27FC236}">
                <a16:creationId xmlns:a16="http://schemas.microsoft.com/office/drawing/2014/main" id="{4DA15C1E-F864-49F6-B9B6-BD0C3BC4260E}"/>
              </a:ext>
            </a:extLst>
          </p:cNvPr>
          <p:cNvPicPr/>
          <p:nvPr/>
        </p:nvPicPr>
        <p:blipFill rotWithShape="1">
          <a:blip r:embed="rId3"/>
          <a:srcRect r="4014" b="-2"/>
          <a:stretch/>
        </p:blipFill>
        <p:spPr>
          <a:xfrm>
            <a:off x="908304" y="2478024"/>
            <a:ext cx="6009855" cy="3694176"/>
          </a:xfrm>
          <a:prstGeom prst="rect">
            <a:avLst/>
          </a:prstGeom>
          <a:noFill/>
        </p:spPr>
      </p:pic>
      <p:sp>
        <p:nvSpPr>
          <p:cNvPr id="5" name="文本框 4">
            <a:extLst>
              <a:ext uri="{FF2B5EF4-FFF2-40B4-BE49-F238E27FC236}">
                <a16:creationId xmlns:a16="http://schemas.microsoft.com/office/drawing/2014/main" id="{A06FB454-83CF-47DB-BABE-E2DB9FD6B38D}"/>
              </a:ext>
            </a:extLst>
          </p:cNvPr>
          <p:cNvSpPr txBox="1"/>
          <p:nvPr/>
        </p:nvSpPr>
        <p:spPr>
          <a:xfrm>
            <a:off x="7411453" y="2478024"/>
            <a:ext cx="3872243" cy="3694176"/>
          </a:xfrm>
          <a:prstGeom prst="rect">
            <a:avLst/>
          </a:prstGeom>
        </p:spPr>
        <p:txBody>
          <a:bodyPr vert="horz" lIns="91440" tIns="45720" rIns="91440" bIns="45720" rtlCol="0" anchor="ctr">
            <a:normAutofit/>
          </a:bodyPr>
          <a:lstStyle/>
          <a:p>
            <a:pPr>
              <a:lnSpc>
                <a:spcPct val="90000"/>
              </a:lnSpc>
              <a:spcAft>
                <a:spcPts val="600"/>
              </a:spcAft>
            </a:pPr>
            <a:r>
              <a:rPr lang="en-US" altLang="zh-CN" dirty="0"/>
              <a:t>A simple spider class to perform   request from open API of Dota2 matches:</a:t>
            </a:r>
          </a:p>
          <a:p>
            <a:pPr>
              <a:lnSpc>
                <a:spcPct val="90000"/>
              </a:lnSpc>
              <a:spcAft>
                <a:spcPts val="600"/>
              </a:spcAft>
            </a:pPr>
            <a:r>
              <a:rPr lang="en-US" altLang="zh-CN" b="1" i="1" dirty="0">
                <a:hlinkClick r:id="rId4"/>
              </a:rPr>
              <a:t>www.opendota.com</a:t>
            </a:r>
            <a:endParaRPr lang="en-US" altLang="zh-CN" b="1" i="1" dirty="0"/>
          </a:p>
        </p:txBody>
      </p:sp>
    </p:spTree>
    <p:extLst>
      <p:ext uri="{BB962C8B-B14F-4D97-AF65-F5344CB8AC3E}">
        <p14:creationId xmlns:p14="http://schemas.microsoft.com/office/powerpoint/2010/main" val="3482857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5">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文本框 4">
            <a:extLst>
              <a:ext uri="{FF2B5EF4-FFF2-40B4-BE49-F238E27FC236}">
                <a16:creationId xmlns:a16="http://schemas.microsoft.com/office/drawing/2014/main" id="{A06FB454-83CF-47DB-BABE-E2DB9FD6B38D}"/>
              </a:ext>
            </a:extLst>
          </p:cNvPr>
          <p:cNvSpPr txBox="1"/>
          <p:nvPr/>
        </p:nvSpPr>
        <p:spPr>
          <a:xfrm>
            <a:off x="838199" y="2621279"/>
            <a:ext cx="4571999" cy="3211024"/>
          </a:xfrm>
          <a:prstGeom prst="rect">
            <a:avLst/>
          </a:prstGeom>
        </p:spPr>
        <p:txBody>
          <a:bodyPr vert="horz" lIns="91440" tIns="45720" rIns="91440" bIns="45720" rtlCol="0">
            <a:normAutofit/>
          </a:bodyPr>
          <a:lstStyle/>
          <a:p>
            <a:pPr>
              <a:lnSpc>
                <a:spcPct val="90000"/>
              </a:lnSpc>
              <a:spcAft>
                <a:spcPts val="600"/>
              </a:spcAft>
            </a:pPr>
            <a:r>
              <a:rPr lang="en-US" altLang="zh-CN" dirty="0"/>
              <a:t>Storage module of data collection</a:t>
            </a:r>
            <a:endParaRPr lang="en-US" altLang="zh-CN" b="1" i="1" dirty="0"/>
          </a:p>
        </p:txBody>
      </p:sp>
      <p:pic>
        <p:nvPicPr>
          <p:cNvPr id="7" name="图片 6" descr="文本&#10;&#10;描述已自动生成">
            <a:extLst>
              <a:ext uri="{FF2B5EF4-FFF2-40B4-BE49-F238E27FC236}">
                <a16:creationId xmlns:a16="http://schemas.microsoft.com/office/drawing/2014/main" id="{1BDC45A2-75DC-4C79-B626-400632E87659}"/>
              </a:ext>
            </a:extLst>
          </p:cNvPr>
          <p:cNvPicPr/>
          <p:nvPr/>
        </p:nvPicPr>
        <p:blipFill rotWithShape="1">
          <a:blip r:embed="rId3"/>
          <a:srcRect t="7256" b="5874"/>
          <a:stretch/>
        </p:blipFill>
        <p:spPr>
          <a:xfrm>
            <a:off x="6190488" y="566928"/>
            <a:ext cx="5157216" cy="5286197"/>
          </a:xfrm>
          <a:prstGeom prst="rect">
            <a:avLst/>
          </a:prstGeom>
          <a:noFill/>
        </p:spPr>
      </p:pic>
      <p:sp>
        <p:nvSpPr>
          <p:cNvPr id="28" name="Rectangle 27">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710389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626E3276-B595-41CF-9E1B-222E55C120AA}"/>
              </a:ext>
            </a:extLst>
          </p:cNvPr>
          <p:cNvGraphicFramePr>
            <a:graphicFrameLocks noGrp="1"/>
          </p:cNvGraphicFramePr>
          <p:nvPr>
            <p:extLst>
              <p:ext uri="{D42A27DB-BD31-4B8C-83A1-F6EECF244321}">
                <p14:modId xmlns:p14="http://schemas.microsoft.com/office/powerpoint/2010/main" val="2288628880"/>
              </p:ext>
            </p:extLst>
          </p:nvPr>
        </p:nvGraphicFramePr>
        <p:xfrm>
          <a:off x="4790183" y="643463"/>
          <a:ext cx="6458422" cy="5571073"/>
        </p:xfrm>
        <a:graphic>
          <a:graphicData uri="http://schemas.openxmlformats.org/drawingml/2006/table">
            <a:tbl>
              <a:tblPr firstRow="1" firstCol="1" bandRow="1">
                <a:solidFill>
                  <a:srgbClr val="F2F2F2">
                    <a:alpha val="45098"/>
                  </a:srgbClr>
                </a:solidFill>
                <a:tableStyleId>{5C22544A-7EE6-4342-B048-85BDC9FD1C3A}</a:tableStyleId>
              </a:tblPr>
              <a:tblGrid>
                <a:gridCol w="3694125">
                  <a:extLst>
                    <a:ext uri="{9D8B030D-6E8A-4147-A177-3AD203B41FA5}">
                      <a16:colId xmlns:a16="http://schemas.microsoft.com/office/drawing/2014/main" val="19822695"/>
                    </a:ext>
                  </a:extLst>
                </a:gridCol>
                <a:gridCol w="2764297">
                  <a:extLst>
                    <a:ext uri="{9D8B030D-6E8A-4147-A177-3AD203B41FA5}">
                      <a16:colId xmlns:a16="http://schemas.microsoft.com/office/drawing/2014/main" val="313081375"/>
                    </a:ext>
                  </a:extLst>
                </a:gridCol>
              </a:tblGrid>
              <a:tr h="338694">
                <a:tc>
                  <a:txBody>
                    <a:bodyPr/>
                    <a:lstStyle/>
                    <a:p>
                      <a:pPr algn="just">
                        <a:lnSpc>
                          <a:spcPct val="115000"/>
                        </a:lnSpc>
                        <a:spcAft>
                          <a:spcPts val="1000"/>
                        </a:spcAft>
                      </a:pPr>
                      <a:r>
                        <a:rPr lang="en-US" sz="1300" b="0" kern="0" cap="none" spc="0">
                          <a:solidFill>
                            <a:schemeClr val="bg1"/>
                          </a:solidFill>
                          <a:effectLst/>
                        </a:rPr>
                        <a:t>Elements</a:t>
                      </a:r>
                      <a:endParaRPr lang="zh-CN" sz="1300" b="0" kern="100" cap="none" spc="0">
                        <a:solidFill>
                          <a:schemeClr val="bg1"/>
                        </a:solidFill>
                        <a:effectLst/>
                        <a:latin typeface="Times New Roman" panose="02020603050405020304" pitchFamily="18" charset="0"/>
                        <a:ea typeface="DengXian" panose="02010600030101010101" pitchFamily="2" charset="-122"/>
                      </a:endParaRPr>
                    </a:p>
                  </a:txBody>
                  <a:tcPr marL="65706" marR="65706" marT="87609" marB="0" anchor="ctr">
                    <a:lnL w="12700" cmpd="sng">
                      <a:noFill/>
                    </a:lnL>
                    <a:lnR w="12700" cmpd="sng">
                      <a:noFill/>
                    </a:lnR>
                    <a:lnT w="19050" cap="flat" cmpd="sng" algn="ctr">
                      <a:noFill/>
                      <a:prstDash val="solid"/>
                    </a:lnT>
                    <a:lnB w="38100" cmpd="sng">
                      <a:noFill/>
                    </a:lnB>
                    <a:solidFill>
                      <a:schemeClr val="tx1"/>
                    </a:solidFill>
                  </a:tcPr>
                </a:tc>
                <a:tc>
                  <a:txBody>
                    <a:bodyPr/>
                    <a:lstStyle/>
                    <a:p>
                      <a:pPr algn="just">
                        <a:lnSpc>
                          <a:spcPct val="115000"/>
                        </a:lnSpc>
                        <a:spcAft>
                          <a:spcPts val="1000"/>
                        </a:spcAft>
                      </a:pPr>
                      <a:r>
                        <a:rPr lang="en-US" sz="1300" b="0" kern="0" cap="none" spc="0">
                          <a:solidFill>
                            <a:schemeClr val="bg1"/>
                          </a:solidFill>
                          <a:effectLst/>
                        </a:rPr>
                        <a:t>Data Type</a:t>
                      </a:r>
                      <a:endParaRPr lang="zh-CN" sz="1300" b="0" kern="100" cap="none" spc="0">
                        <a:solidFill>
                          <a:schemeClr val="bg1"/>
                        </a:solidFill>
                        <a:effectLst/>
                        <a:latin typeface="Times New Roman" panose="02020603050405020304" pitchFamily="18" charset="0"/>
                        <a:ea typeface="DengXian" panose="02010600030101010101" pitchFamily="2" charset="-122"/>
                      </a:endParaRPr>
                    </a:p>
                  </a:txBody>
                  <a:tcPr marL="65706" marR="65706" marT="87609" marB="0"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636632831"/>
                  </a:ext>
                </a:extLst>
              </a:tr>
              <a:tr h="307787">
                <a:tc>
                  <a:txBody>
                    <a:bodyPr/>
                    <a:lstStyle/>
                    <a:p>
                      <a:pPr algn="just">
                        <a:lnSpc>
                          <a:spcPct val="115000"/>
                        </a:lnSpc>
                        <a:spcAft>
                          <a:spcPts val="1000"/>
                        </a:spcAft>
                      </a:pPr>
                      <a:r>
                        <a:rPr lang="en-US" sz="1100" b="1" kern="0" cap="none" spc="0">
                          <a:solidFill>
                            <a:schemeClr val="tx1"/>
                          </a:solidFill>
                          <a:effectLst/>
                        </a:rPr>
                        <a:t>Match id</a:t>
                      </a:r>
                      <a:endParaRPr lang="zh-CN" sz="1100" b="1" kern="100" cap="none" spc="0">
                        <a:solidFill>
                          <a:schemeClr val="tx1"/>
                        </a:solidFill>
                        <a:effectLst/>
                        <a:latin typeface="Times New Roman" panose="02020603050405020304" pitchFamily="18" charset="0"/>
                        <a:ea typeface="DengXian" panose="02010600030101010101" pitchFamily="2" charset="-122"/>
                      </a:endParaRPr>
                    </a:p>
                  </a:txBody>
                  <a:tcPr marL="65706" marR="65706" marT="87609" marB="0">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algn="just">
                        <a:lnSpc>
                          <a:spcPct val="115000"/>
                        </a:lnSpc>
                        <a:spcAft>
                          <a:spcPts val="1000"/>
                        </a:spcAft>
                      </a:pPr>
                      <a:r>
                        <a:rPr lang="en-US" sz="1100" kern="0" cap="none" spc="0">
                          <a:solidFill>
                            <a:schemeClr val="tx1"/>
                          </a:solidFill>
                          <a:effectLst/>
                        </a:rPr>
                        <a:t>Integer</a:t>
                      </a:r>
                      <a:endParaRPr lang="zh-CN" sz="1100" kern="100" cap="none" spc="0">
                        <a:solidFill>
                          <a:schemeClr val="tx1"/>
                        </a:solidFill>
                        <a:effectLst/>
                        <a:latin typeface="Times New Roman" panose="02020603050405020304" pitchFamily="18" charset="0"/>
                        <a:ea typeface="DengXian" panose="02010600030101010101" pitchFamily="2" charset="-122"/>
                      </a:endParaRPr>
                    </a:p>
                  </a:txBody>
                  <a:tcPr marL="65706" marR="65706" marT="87609" marB="0">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2989696306"/>
                  </a:ext>
                </a:extLst>
              </a:tr>
              <a:tr h="307787">
                <a:tc>
                  <a:txBody>
                    <a:bodyPr/>
                    <a:lstStyle/>
                    <a:p>
                      <a:pPr algn="just">
                        <a:lnSpc>
                          <a:spcPct val="115000"/>
                        </a:lnSpc>
                        <a:spcAft>
                          <a:spcPts val="1000"/>
                        </a:spcAft>
                      </a:pPr>
                      <a:r>
                        <a:rPr lang="en-US" sz="1100" b="1" kern="0" cap="none" spc="0">
                          <a:solidFill>
                            <a:schemeClr val="tx1"/>
                          </a:solidFill>
                          <a:effectLst/>
                        </a:rPr>
                        <a:t>Match version</a:t>
                      </a:r>
                      <a:endParaRPr lang="zh-CN" sz="1100" b="1" kern="100" cap="none" spc="0">
                        <a:solidFill>
                          <a:schemeClr val="tx1"/>
                        </a:solidFill>
                        <a:effectLst/>
                        <a:latin typeface="Times New Roman" panose="02020603050405020304" pitchFamily="18" charset="0"/>
                        <a:ea typeface="DengXian" panose="02010600030101010101" pitchFamily="2" charset="-122"/>
                      </a:endParaRPr>
                    </a:p>
                  </a:txBody>
                  <a:tcPr marL="65706" marR="65706" marT="87609"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just">
                        <a:lnSpc>
                          <a:spcPct val="115000"/>
                        </a:lnSpc>
                        <a:spcAft>
                          <a:spcPts val="1000"/>
                        </a:spcAft>
                      </a:pPr>
                      <a:r>
                        <a:rPr lang="en-US" sz="1100" kern="0" cap="none" spc="0">
                          <a:solidFill>
                            <a:schemeClr val="tx1"/>
                          </a:solidFill>
                          <a:effectLst/>
                        </a:rPr>
                        <a:t>Float</a:t>
                      </a:r>
                      <a:endParaRPr lang="zh-CN" sz="1100" kern="100" cap="none" spc="0">
                        <a:solidFill>
                          <a:schemeClr val="tx1"/>
                        </a:solidFill>
                        <a:effectLst/>
                        <a:latin typeface="Times New Roman" panose="02020603050405020304" pitchFamily="18" charset="0"/>
                        <a:ea typeface="DengXian" panose="02010600030101010101" pitchFamily="2" charset="-122"/>
                      </a:endParaRPr>
                    </a:p>
                  </a:txBody>
                  <a:tcPr marL="65706" marR="65706" marT="87609"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4179592183"/>
                  </a:ext>
                </a:extLst>
              </a:tr>
              <a:tr h="307787">
                <a:tc>
                  <a:txBody>
                    <a:bodyPr/>
                    <a:lstStyle/>
                    <a:p>
                      <a:pPr algn="just">
                        <a:lnSpc>
                          <a:spcPct val="115000"/>
                        </a:lnSpc>
                        <a:spcAft>
                          <a:spcPts val="1000"/>
                        </a:spcAft>
                      </a:pPr>
                      <a:r>
                        <a:rPr lang="en-US" sz="1100" b="1" kern="0" cap="none" spc="0">
                          <a:solidFill>
                            <a:schemeClr val="tx1"/>
                          </a:solidFill>
                          <a:effectLst/>
                        </a:rPr>
                        <a:t>Match start time</a:t>
                      </a:r>
                      <a:endParaRPr lang="zh-CN" sz="1100" b="1" kern="100" cap="none" spc="0">
                        <a:solidFill>
                          <a:schemeClr val="tx1"/>
                        </a:solidFill>
                        <a:effectLst/>
                        <a:latin typeface="Times New Roman" panose="02020603050405020304" pitchFamily="18" charset="0"/>
                        <a:ea typeface="DengXian" panose="02010600030101010101" pitchFamily="2" charset="-122"/>
                      </a:endParaRPr>
                    </a:p>
                  </a:txBody>
                  <a:tcPr marL="65706" marR="65706" marT="87609"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just">
                        <a:lnSpc>
                          <a:spcPct val="115000"/>
                        </a:lnSpc>
                        <a:spcAft>
                          <a:spcPts val="1000"/>
                        </a:spcAft>
                      </a:pPr>
                      <a:r>
                        <a:rPr lang="en-US" sz="1100" kern="0" cap="none" spc="0">
                          <a:solidFill>
                            <a:schemeClr val="tx1"/>
                          </a:solidFill>
                          <a:effectLst/>
                        </a:rPr>
                        <a:t>Float</a:t>
                      </a:r>
                      <a:endParaRPr lang="zh-CN" sz="1100" kern="100" cap="none" spc="0">
                        <a:solidFill>
                          <a:schemeClr val="tx1"/>
                        </a:solidFill>
                        <a:effectLst/>
                        <a:latin typeface="Times New Roman" panose="02020603050405020304" pitchFamily="18" charset="0"/>
                        <a:ea typeface="DengXian" panose="02010600030101010101" pitchFamily="2" charset="-122"/>
                      </a:endParaRPr>
                    </a:p>
                  </a:txBody>
                  <a:tcPr marL="65706" marR="65706" marT="87609"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3523266183"/>
                  </a:ext>
                </a:extLst>
              </a:tr>
              <a:tr h="307787">
                <a:tc>
                  <a:txBody>
                    <a:bodyPr/>
                    <a:lstStyle/>
                    <a:p>
                      <a:pPr algn="just">
                        <a:lnSpc>
                          <a:spcPct val="115000"/>
                        </a:lnSpc>
                        <a:spcAft>
                          <a:spcPts val="1000"/>
                        </a:spcAft>
                      </a:pPr>
                      <a:r>
                        <a:rPr lang="en-US" sz="1100" b="1" kern="0" cap="none" spc="0">
                          <a:solidFill>
                            <a:schemeClr val="tx1"/>
                          </a:solidFill>
                          <a:effectLst/>
                        </a:rPr>
                        <a:t>Game server</a:t>
                      </a:r>
                      <a:endParaRPr lang="zh-CN" sz="1100" b="1" kern="100" cap="none" spc="0">
                        <a:solidFill>
                          <a:schemeClr val="tx1"/>
                        </a:solidFill>
                        <a:effectLst/>
                        <a:latin typeface="Times New Roman" panose="02020603050405020304" pitchFamily="18" charset="0"/>
                        <a:ea typeface="DengXian" panose="02010600030101010101" pitchFamily="2" charset="-122"/>
                      </a:endParaRPr>
                    </a:p>
                  </a:txBody>
                  <a:tcPr marL="65706" marR="65706" marT="87609"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just">
                        <a:lnSpc>
                          <a:spcPct val="115000"/>
                        </a:lnSpc>
                        <a:spcAft>
                          <a:spcPts val="1000"/>
                        </a:spcAft>
                      </a:pPr>
                      <a:r>
                        <a:rPr lang="en-US" sz="1100" kern="0" cap="none" spc="0">
                          <a:solidFill>
                            <a:schemeClr val="tx1"/>
                          </a:solidFill>
                          <a:effectLst/>
                        </a:rPr>
                        <a:t>String</a:t>
                      </a:r>
                      <a:endParaRPr lang="zh-CN" sz="1100" kern="100" cap="none" spc="0">
                        <a:solidFill>
                          <a:schemeClr val="tx1"/>
                        </a:solidFill>
                        <a:effectLst/>
                        <a:latin typeface="Times New Roman" panose="02020603050405020304" pitchFamily="18" charset="0"/>
                        <a:ea typeface="DengXian" panose="02010600030101010101" pitchFamily="2" charset="-122"/>
                      </a:endParaRPr>
                    </a:p>
                  </a:txBody>
                  <a:tcPr marL="65706" marR="65706" marT="87609"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1823264646"/>
                  </a:ext>
                </a:extLst>
              </a:tr>
              <a:tr h="307787">
                <a:tc>
                  <a:txBody>
                    <a:bodyPr/>
                    <a:lstStyle/>
                    <a:p>
                      <a:pPr algn="just">
                        <a:lnSpc>
                          <a:spcPct val="115000"/>
                        </a:lnSpc>
                        <a:spcAft>
                          <a:spcPts val="1000"/>
                        </a:spcAft>
                      </a:pPr>
                      <a:r>
                        <a:rPr lang="en-US" sz="1100" b="1" kern="0" cap="none" spc="0">
                          <a:solidFill>
                            <a:schemeClr val="tx1"/>
                          </a:solidFill>
                          <a:effectLst/>
                        </a:rPr>
                        <a:t>Duration</a:t>
                      </a:r>
                      <a:endParaRPr lang="zh-CN" sz="1100" b="1" kern="100" cap="none" spc="0">
                        <a:solidFill>
                          <a:schemeClr val="tx1"/>
                        </a:solidFill>
                        <a:effectLst/>
                        <a:latin typeface="Times New Roman" panose="02020603050405020304" pitchFamily="18" charset="0"/>
                        <a:ea typeface="DengXian" panose="02010600030101010101" pitchFamily="2" charset="-122"/>
                      </a:endParaRPr>
                    </a:p>
                  </a:txBody>
                  <a:tcPr marL="65706" marR="65706" marT="87609"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just">
                        <a:lnSpc>
                          <a:spcPct val="115000"/>
                        </a:lnSpc>
                        <a:spcAft>
                          <a:spcPts val="1000"/>
                        </a:spcAft>
                      </a:pPr>
                      <a:r>
                        <a:rPr lang="en-US" sz="1100" kern="0" cap="none" spc="0">
                          <a:solidFill>
                            <a:schemeClr val="tx1"/>
                          </a:solidFill>
                          <a:effectLst/>
                        </a:rPr>
                        <a:t>Float</a:t>
                      </a:r>
                      <a:endParaRPr lang="zh-CN" sz="1100" kern="100" cap="none" spc="0">
                        <a:solidFill>
                          <a:schemeClr val="tx1"/>
                        </a:solidFill>
                        <a:effectLst/>
                        <a:latin typeface="Times New Roman" panose="02020603050405020304" pitchFamily="18" charset="0"/>
                        <a:ea typeface="DengXian" panose="02010600030101010101" pitchFamily="2" charset="-122"/>
                      </a:endParaRPr>
                    </a:p>
                  </a:txBody>
                  <a:tcPr marL="65706" marR="65706" marT="87609"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3562976719"/>
                  </a:ext>
                </a:extLst>
              </a:tr>
              <a:tr h="307787">
                <a:tc>
                  <a:txBody>
                    <a:bodyPr/>
                    <a:lstStyle/>
                    <a:p>
                      <a:pPr algn="just">
                        <a:lnSpc>
                          <a:spcPct val="115000"/>
                        </a:lnSpc>
                        <a:spcAft>
                          <a:spcPts val="1000"/>
                        </a:spcAft>
                      </a:pPr>
                      <a:r>
                        <a:rPr lang="en-US" sz="1100" b="1" kern="0" cap="none" spc="0">
                          <a:solidFill>
                            <a:schemeClr val="tx1"/>
                          </a:solidFill>
                          <a:effectLst/>
                        </a:rPr>
                        <a:t>Radiant win</a:t>
                      </a:r>
                      <a:endParaRPr lang="zh-CN" sz="1100" b="1" kern="100" cap="none" spc="0">
                        <a:solidFill>
                          <a:schemeClr val="tx1"/>
                        </a:solidFill>
                        <a:effectLst/>
                        <a:latin typeface="Times New Roman" panose="02020603050405020304" pitchFamily="18" charset="0"/>
                        <a:ea typeface="DengXian" panose="02010600030101010101" pitchFamily="2" charset="-122"/>
                      </a:endParaRPr>
                    </a:p>
                  </a:txBody>
                  <a:tcPr marL="65706" marR="65706" marT="87609"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just">
                        <a:lnSpc>
                          <a:spcPct val="115000"/>
                        </a:lnSpc>
                        <a:spcAft>
                          <a:spcPts val="1000"/>
                        </a:spcAft>
                      </a:pPr>
                      <a:r>
                        <a:rPr lang="en-US" sz="1100" kern="0" cap="none" spc="0">
                          <a:solidFill>
                            <a:schemeClr val="tx1"/>
                          </a:solidFill>
                          <a:effectLst/>
                        </a:rPr>
                        <a:t>Boolean</a:t>
                      </a:r>
                      <a:endParaRPr lang="zh-CN" sz="1100" kern="100" cap="none" spc="0">
                        <a:solidFill>
                          <a:schemeClr val="tx1"/>
                        </a:solidFill>
                        <a:effectLst/>
                        <a:latin typeface="Times New Roman" panose="02020603050405020304" pitchFamily="18" charset="0"/>
                        <a:ea typeface="DengXian" panose="02010600030101010101" pitchFamily="2" charset="-122"/>
                      </a:endParaRPr>
                    </a:p>
                  </a:txBody>
                  <a:tcPr marL="65706" marR="65706" marT="87609"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1703728018"/>
                  </a:ext>
                </a:extLst>
              </a:tr>
              <a:tr h="307787">
                <a:tc>
                  <a:txBody>
                    <a:bodyPr/>
                    <a:lstStyle/>
                    <a:p>
                      <a:pPr algn="just">
                        <a:lnSpc>
                          <a:spcPct val="115000"/>
                        </a:lnSpc>
                        <a:spcAft>
                          <a:spcPts val="1000"/>
                        </a:spcAft>
                      </a:pPr>
                      <a:r>
                        <a:rPr lang="en-US" sz="1100" b="1" kern="0" cap="none" spc="0">
                          <a:solidFill>
                            <a:schemeClr val="tx1"/>
                          </a:solidFill>
                          <a:effectLst/>
                        </a:rPr>
                        <a:t>Skill level</a:t>
                      </a:r>
                      <a:endParaRPr lang="zh-CN" sz="1100" b="1" kern="100" cap="none" spc="0">
                        <a:solidFill>
                          <a:schemeClr val="tx1"/>
                        </a:solidFill>
                        <a:effectLst/>
                        <a:latin typeface="Times New Roman" panose="02020603050405020304" pitchFamily="18" charset="0"/>
                        <a:ea typeface="DengXian" panose="02010600030101010101" pitchFamily="2" charset="-122"/>
                      </a:endParaRPr>
                    </a:p>
                  </a:txBody>
                  <a:tcPr marL="65706" marR="65706" marT="87609"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just">
                        <a:lnSpc>
                          <a:spcPct val="115000"/>
                        </a:lnSpc>
                        <a:spcAft>
                          <a:spcPts val="1000"/>
                        </a:spcAft>
                      </a:pPr>
                      <a:r>
                        <a:rPr lang="en-US" sz="1100" kern="0" cap="none" spc="0">
                          <a:solidFill>
                            <a:schemeClr val="tx1"/>
                          </a:solidFill>
                          <a:effectLst/>
                        </a:rPr>
                        <a:t>Integer</a:t>
                      </a:r>
                      <a:endParaRPr lang="zh-CN" sz="1100" kern="100" cap="none" spc="0">
                        <a:solidFill>
                          <a:schemeClr val="tx1"/>
                        </a:solidFill>
                        <a:effectLst/>
                        <a:latin typeface="Times New Roman" panose="02020603050405020304" pitchFamily="18" charset="0"/>
                        <a:ea typeface="DengXian" panose="02010600030101010101" pitchFamily="2" charset="-122"/>
                      </a:endParaRPr>
                    </a:p>
                  </a:txBody>
                  <a:tcPr marL="65706" marR="65706" marT="87609"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2684293820"/>
                  </a:ext>
                </a:extLst>
              </a:tr>
              <a:tr h="307787">
                <a:tc>
                  <a:txBody>
                    <a:bodyPr/>
                    <a:lstStyle/>
                    <a:p>
                      <a:pPr algn="just">
                        <a:lnSpc>
                          <a:spcPct val="115000"/>
                        </a:lnSpc>
                        <a:spcAft>
                          <a:spcPts val="1000"/>
                        </a:spcAft>
                      </a:pPr>
                      <a:r>
                        <a:rPr lang="en-US" sz="1100" b="1" kern="0" cap="none" spc="0">
                          <a:solidFill>
                            <a:schemeClr val="tx1"/>
                          </a:solidFill>
                          <a:effectLst/>
                        </a:rPr>
                        <a:t>Player_0 hero id</a:t>
                      </a:r>
                      <a:endParaRPr lang="zh-CN" sz="1100" b="1" kern="100" cap="none" spc="0">
                        <a:solidFill>
                          <a:schemeClr val="tx1"/>
                        </a:solidFill>
                        <a:effectLst/>
                        <a:latin typeface="Times New Roman" panose="02020603050405020304" pitchFamily="18" charset="0"/>
                        <a:ea typeface="DengXian" panose="02010600030101010101" pitchFamily="2" charset="-122"/>
                      </a:endParaRPr>
                    </a:p>
                  </a:txBody>
                  <a:tcPr marL="65706" marR="65706" marT="87609"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just">
                        <a:lnSpc>
                          <a:spcPct val="115000"/>
                        </a:lnSpc>
                        <a:spcAft>
                          <a:spcPts val="1000"/>
                        </a:spcAft>
                      </a:pPr>
                      <a:r>
                        <a:rPr lang="en-US" sz="1100" kern="0" cap="none" spc="0">
                          <a:solidFill>
                            <a:schemeClr val="tx1"/>
                          </a:solidFill>
                          <a:effectLst/>
                        </a:rPr>
                        <a:t>Integer</a:t>
                      </a:r>
                      <a:endParaRPr lang="zh-CN" sz="1100" kern="100" cap="none" spc="0">
                        <a:solidFill>
                          <a:schemeClr val="tx1"/>
                        </a:solidFill>
                        <a:effectLst/>
                        <a:latin typeface="Times New Roman" panose="02020603050405020304" pitchFamily="18" charset="0"/>
                        <a:ea typeface="DengXian" panose="02010600030101010101" pitchFamily="2" charset="-122"/>
                      </a:endParaRPr>
                    </a:p>
                  </a:txBody>
                  <a:tcPr marL="65706" marR="65706" marT="87609"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2775963047"/>
                  </a:ext>
                </a:extLst>
              </a:tr>
              <a:tr h="307787">
                <a:tc>
                  <a:txBody>
                    <a:bodyPr/>
                    <a:lstStyle/>
                    <a:p>
                      <a:pPr algn="just">
                        <a:lnSpc>
                          <a:spcPct val="115000"/>
                        </a:lnSpc>
                        <a:spcAft>
                          <a:spcPts val="1000"/>
                        </a:spcAft>
                      </a:pPr>
                      <a:r>
                        <a:rPr lang="en-US" sz="1100" b="1" kern="0" cap="none" spc="0">
                          <a:solidFill>
                            <a:schemeClr val="tx1"/>
                          </a:solidFill>
                          <a:effectLst/>
                        </a:rPr>
                        <a:t>Player_1 hero id</a:t>
                      </a:r>
                      <a:endParaRPr lang="zh-CN" sz="1100" b="1" kern="100" cap="none" spc="0">
                        <a:solidFill>
                          <a:schemeClr val="tx1"/>
                        </a:solidFill>
                        <a:effectLst/>
                        <a:latin typeface="Times New Roman" panose="02020603050405020304" pitchFamily="18" charset="0"/>
                        <a:ea typeface="DengXian" panose="02010600030101010101" pitchFamily="2" charset="-122"/>
                      </a:endParaRPr>
                    </a:p>
                  </a:txBody>
                  <a:tcPr marL="65706" marR="65706" marT="87609"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just">
                        <a:lnSpc>
                          <a:spcPct val="115000"/>
                        </a:lnSpc>
                        <a:spcAft>
                          <a:spcPts val="1000"/>
                        </a:spcAft>
                      </a:pPr>
                      <a:r>
                        <a:rPr lang="en-US" sz="1100" kern="0" cap="none" spc="0">
                          <a:solidFill>
                            <a:schemeClr val="tx1"/>
                          </a:solidFill>
                          <a:effectLst/>
                        </a:rPr>
                        <a:t>Integer</a:t>
                      </a:r>
                      <a:endParaRPr lang="zh-CN" sz="1100" kern="100" cap="none" spc="0">
                        <a:solidFill>
                          <a:schemeClr val="tx1"/>
                        </a:solidFill>
                        <a:effectLst/>
                        <a:latin typeface="Times New Roman" panose="02020603050405020304" pitchFamily="18" charset="0"/>
                        <a:ea typeface="DengXian" panose="02010600030101010101" pitchFamily="2" charset="-122"/>
                      </a:endParaRPr>
                    </a:p>
                  </a:txBody>
                  <a:tcPr marL="65706" marR="65706" marT="87609"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4186048862"/>
                  </a:ext>
                </a:extLst>
              </a:tr>
              <a:tr h="307787">
                <a:tc>
                  <a:txBody>
                    <a:bodyPr/>
                    <a:lstStyle/>
                    <a:p>
                      <a:pPr algn="just">
                        <a:lnSpc>
                          <a:spcPct val="115000"/>
                        </a:lnSpc>
                        <a:spcAft>
                          <a:spcPts val="1000"/>
                        </a:spcAft>
                      </a:pPr>
                      <a:r>
                        <a:rPr lang="en-US" sz="1100" b="1" kern="0" cap="none" spc="0">
                          <a:solidFill>
                            <a:schemeClr val="tx1"/>
                          </a:solidFill>
                          <a:effectLst/>
                        </a:rPr>
                        <a:t>Player_2 hero id</a:t>
                      </a:r>
                      <a:endParaRPr lang="zh-CN" sz="1100" b="1" kern="100" cap="none" spc="0">
                        <a:solidFill>
                          <a:schemeClr val="tx1"/>
                        </a:solidFill>
                        <a:effectLst/>
                        <a:latin typeface="Times New Roman" panose="02020603050405020304" pitchFamily="18" charset="0"/>
                        <a:ea typeface="DengXian" panose="02010600030101010101" pitchFamily="2" charset="-122"/>
                      </a:endParaRPr>
                    </a:p>
                  </a:txBody>
                  <a:tcPr marL="65706" marR="65706" marT="87609"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just">
                        <a:lnSpc>
                          <a:spcPct val="115000"/>
                        </a:lnSpc>
                        <a:spcAft>
                          <a:spcPts val="1000"/>
                        </a:spcAft>
                      </a:pPr>
                      <a:r>
                        <a:rPr lang="en-US" sz="1100" kern="0" cap="none" spc="0">
                          <a:solidFill>
                            <a:schemeClr val="tx1"/>
                          </a:solidFill>
                          <a:effectLst/>
                        </a:rPr>
                        <a:t>Integer</a:t>
                      </a:r>
                      <a:endParaRPr lang="zh-CN" sz="1100" kern="100" cap="none" spc="0">
                        <a:solidFill>
                          <a:schemeClr val="tx1"/>
                        </a:solidFill>
                        <a:effectLst/>
                        <a:latin typeface="Times New Roman" panose="02020603050405020304" pitchFamily="18" charset="0"/>
                        <a:ea typeface="DengXian" panose="02010600030101010101" pitchFamily="2" charset="-122"/>
                      </a:endParaRPr>
                    </a:p>
                  </a:txBody>
                  <a:tcPr marL="65706" marR="65706" marT="87609"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1021727554"/>
                  </a:ext>
                </a:extLst>
              </a:tr>
              <a:tr h="307787">
                <a:tc>
                  <a:txBody>
                    <a:bodyPr/>
                    <a:lstStyle/>
                    <a:p>
                      <a:pPr algn="just">
                        <a:lnSpc>
                          <a:spcPct val="115000"/>
                        </a:lnSpc>
                        <a:spcAft>
                          <a:spcPts val="1000"/>
                        </a:spcAft>
                      </a:pPr>
                      <a:r>
                        <a:rPr lang="en-US" sz="1100" b="1" kern="0" cap="none" spc="0">
                          <a:solidFill>
                            <a:schemeClr val="tx1"/>
                          </a:solidFill>
                          <a:effectLst/>
                        </a:rPr>
                        <a:t>Player_3 hero id</a:t>
                      </a:r>
                      <a:endParaRPr lang="zh-CN" sz="1100" b="1" kern="100" cap="none" spc="0">
                        <a:solidFill>
                          <a:schemeClr val="tx1"/>
                        </a:solidFill>
                        <a:effectLst/>
                        <a:latin typeface="Times New Roman" panose="02020603050405020304" pitchFamily="18" charset="0"/>
                        <a:ea typeface="DengXian" panose="02010600030101010101" pitchFamily="2" charset="-122"/>
                      </a:endParaRPr>
                    </a:p>
                  </a:txBody>
                  <a:tcPr marL="65706" marR="65706" marT="87609"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just">
                        <a:lnSpc>
                          <a:spcPct val="115000"/>
                        </a:lnSpc>
                        <a:spcAft>
                          <a:spcPts val="1000"/>
                        </a:spcAft>
                      </a:pPr>
                      <a:r>
                        <a:rPr lang="en-US" sz="1100" kern="0" cap="none" spc="0">
                          <a:solidFill>
                            <a:schemeClr val="tx1"/>
                          </a:solidFill>
                          <a:effectLst/>
                        </a:rPr>
                        <a:t>Integer</a:t>
                      </a:r>
                      <a:endParaRPr lang="zh-CN" sz="1100" kern="100" cap="none" spc="0">
                        <a:solidFill>
                          <a:schemeClr val="tx1"/>
                        </a:solidFill>
                        <a:effectLst/>
                        <a:latin typeface="Times New Roman" panose="02020603050405020304" pitchFamily="18" charset="0"/>
                        <a:ea typeface="DengXian" panose="02010600030101010101" pitchFamily="2" charset="-122"/>
                      </a:endParaRPr>
                    </a:p>
                  </a:txBody>
                  <a:tcPr marL="65706" marR="65706" marT="87609"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4023074105"/>
                  </a:ext>
                </a:extLst>
              </a:tr>
              <a:tr h="307787">
                <a:tc>
                  <a:txBody>
                    <a:bodyPr/>
                    <a:lstStyle/>
                    <a:p>
                      <a:pPr algn="just">
                        <a:lnSpc>
                          <a:spcPct val="115000"/>
                        </a:lnSpc>
                        <a:spcAft>
                          <a:spcPts val="1000"/>
                        </a:spcAft>
                      </a:pPr>
                      <a:r>
                        <a:rPr lang="en-US" sz="1100" b="1" kern="0" cap="none" spc="0">
                          <a:solidFill>
                            <a:schemeClr val="tx1"/>
                          </a:solidFill>
                          <a:effectLst/>
                        </a:rPr>
                        <a:t>Player_4 hero id</a:t>
                      </a:r>
                      <a:endParaRPr lang="zh-CN" sz="1100" b="1" kern="100" cap="none" spc="0">
                        <a:solidFill>
                          <a:schemeClr val="tx1"/>
                        </a:solidFill>
                        <a:effectLst/>
                        <a:latin typeface="Times New Roman" panose="02020603050405020304" pitchFamily="18" charset="0"/>
                        <a:ea typeface="DengXian" panose="02010600030101010101" pitchFamily="2" charset="-122"/>
                      </a:endParaRPr>
                    </a:p>
                  </a:txBody>
                  <a:tcPr marL="65706" marR="65706" marT="87609"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just">
                        <a:lnSpc>
                          <a:spcPct val="115000"/>
                        </a:lnSpc>
                        <a:spcAft>
                          <a:spcPts val="1000"/>
                        </a:spcAft>
                      </a:pPr>
                      <a:r>
                        <a:rPr lang="en-US" sz="1100" kern="0" cap="none" spc="0">
                          <a:solidFill>
                            <a:schemeClr val="tx1"/>
                          </a:solidFill>
                          <a:effectLst/>
                        </a:rPr>
                        <a:t>Integer</a:t>
                      </a:r>
                      <a:endParaRPr lang="zh-CN" sz="1100" kern="100" cap="none" spc="0">
                        <a:solidFill>
                          <a:schemeClr val="tx1"/>
                        </a:solidFill>
                        <a:effectLst/>
                        <a:latin typeface="Times New Roman" panose="02020603050405020304" pitchFamily="18" charset="0"/>
                        <a:ea typeface="DengXian" panose="02010600030101010101" pitchFamily="2" charset="-122"/>
                      </a:endParaRPr>
                    </a:p>
                  </a:txBody>
                  <a:tcPr marL="65706" marR="65706" marT="87609"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1549977556"/>
                  </a:ext>
                </a:extLst>
              </a:tr>
              <a:tr h="307787">
                <a:tc>
                  <a:txBody>
                    <a:bodyPr/>
                    <a:lstStyle/>
                    <a:p>
                      <a:pPr algn="just">
                        <a:lnSpc>
                          <a:spcPct val="115000"/>
                        </a:lnSpc>
                        <a:spcAft>
                          <a:spcPts val="1000"/>
                        </a:spcAft>
                      </a:pPr>
                      <a:r>
                        <a:rPr lang="en-US" sz="1100" b="1" kern="0" cap="none" spc="0">
                          <a:solidFill>
                            <a:schemeClr val="tx1"/>
                          </a:solidFill>
                          <a:effectLst/>
                        </a:rPr>
                        <a:t>Player_5 hero id</a:t>
                      </a:r>
                      <a:endParaRPr lang="zh-CN" sz="1100" b="1" kern="100" cap="none" spc="0">
                        <a:solidFill>
                          <a:schemeClr val="tx1"/>
                        </a:solidFill>
                        <a:effectLst/>
                        <a:latin typeface="Times New Roman" panose="02020603050405020304" pitchFamily="18" charset="0"/>
                        <a:ea typeface="DengXian" panose="02010600030101010101" pitchFamily="2" charset="-122"/>
                      </a:endParaRPr>
                    </a:p>
                  </a:txBody>
                  <a:tcPr marL="65706" marR="65706" marT="87609"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just">
                        <a:lnSpc>
                          <a:spcPct val="115000"/>
                        </a:lnSpc>
                        <a:spcAft>
                          <a:spcPts val="1000"/>
                        </a:spcAft>
                      </a:pPr>
                      <a:r>
                        <a:rPr lang="en-US" sz="1100" kern="0" cap="none" spc="0">
                          <a:solidFill>
                            <a:schemeClr val="tx1"/>
                          </a:solidFill>
                          <a:effectLst/>
                        </a:rPr>
                        <a:t>Integer</a:t>
                      </a:r>
                      <a:endParaRPr lang="zh-CN" sz="1100" kern="100" cap="none" spc="0">
                        <a:solidFill>
                          <a:schemeClr val="tx1"/>
                        </a:solidFill>
                        <a:effectLst/>
                        <a:latin typeface="Times New Roman" panose="02020603050405020304" pitchFamily="18" charset="0"/>
                        <a:ea typeface="DengXian" panose="02010600030101010101" pitchFamily="2" charset="-122"/>
                      </a:endParaRPr>
                    </a:p>
                  </a:txBody>
                  <a:tcPr marL="65706" marR="65706" marT="87609"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2868475589"/>
                  </a:ext>
                </a:extLst>
              </a:tr>
              <a:tr h="307787">
                <a:tc>
                  <a:txBody>
                    <a:bodyPr/>
                    <a:lstStyle/>
                    <a:p>
                      <a:pPr algn="just">
                        <a:lnSpc>
                          <a:spcPct val="115000"/>
                        </a:lnSpc>
                        <a:spcAft>
                          <a:spcPts val="1000"/>
                        </a:spcAft>
                      </a:pPr>
                      <a:r>
                        <a:rPr lang="en-US" sz="1100" b="1" kern="0" cap="none" spc="0">
                          <a:solidFill>
                            <a:schemeClr val="tx1"/>
                          </a:solidFill>
                          <a:effectLst/>
                        </a:rPr>
                        <a:t>Player_6 hero id</a:t>
                      </a:r>
                      <a:endParaRPr lang="zh-CN" sz="1100" b="1" kern="100" cap="none" spc="0">
                        <a:solidFill>
                          <a:schemeClr val="tx1"/>
                        </a:solidFill>
                        <a:effectLst/>
                        <a:latin typeface="Times New Roman" panose="02020603050405020304" pitchFamily="18" charset="0"/>
                        <a:ea typeface="DengXian" panose="02010600030101010101" pitchFamily="2" charset="-122"/>
                      </a:endParaRPr>
                    </a:p>
                  </a:txBody>
                  <a:tcPr marL="65706" marR="65706" marT="87609"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just">
                        <a:lnSpc>
                          <a:spcPct val="115000"/>
                        </a:lnSpc>
                        <a:spcAft>
                          <a:spcPts val="1000"/>
                        </a:spcAft>
                      </a:pPr>
                      <a:r>
                        <a:rPr lang="en-US" sz="1100" kern="0" cap="none" spc="0">
                          <a:solidFill>
                            <a:schemeClr val="tx1"/>
                          </a:solidFill>
                          <a:effectLst/>
                        </a:rPr>
                        <a:t>Integer</a:t>
                      </a:r>
                      <a:endParaRPr lang="zh-CN" sz="1100" kern="100" cap="none" spc="0">
                        <a:solidFill>
                          <a:schemeClr val="tx1"/>
                        </a:solidFill>
                        <a:effectLst/>
                        <a:latin typeface="Times New Roman" panose="02020603050405020304" pitchFamily="18" charset="0"/>
                        <a:ea typeface="DengXian" panose="02010600030101010101" pitchFamily="2" charset="-122"/>
                      </a:endParaRPr>
                    </a:p>
                  </a:txBody>
                  <a:tcPr marL="65706" marR="65706" marT="87609"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3401269408"/>
                  </a:ext>
                </a:extLst>
              </a:tr>
              <a:tr h="307787">
                <a:tc>
                  <a:txBody>
                    <a:bodyPr/>
                    <a:lstStyle/>
                    <a:p>
                      <a:pPr algn="just">
                        <a:lnSpc>
                          <a:spcPct val="115000"/>
                        </a:lnSpc>
                        <a:spcAft>
                          <a:spcPts val="1000"/>
                        </a:spcAft>
                      </a:pPr>
                      <a:r>
                        <a:rPr lang="en-US" sz="1100" b="1" kern="0" cap="none" spc="0">
                          <a:solidFill>
                            <a:schemeClr val="tx1"/>
                          </a:solidFill>
                          <a:effectLst/>
                        </a:rPr>
                        <a:t>Player_7 hero id</a:t>
                      </a:r>
                      <a:endParaRPr lang="zh-CN" sz="1100" b="1" kern="100" cap="none" spc="0">
                        <a:solidFill>
                          <a:schemeClr val="tx1"/>
                        </a:solidFill>
                        <a:effectLst/>
                        <a:latin typeface="Times New Roman" panose="02020603050405020304" pitchFamily="18" charset="0"/>
                        <a:ea typeface="DengXian" panose="02010600030101010101" pitchFamily="2" charset="-122"/>
                      </a:endParaRPr>
                    </a:p>
                  </a:txBody>
                  <a:tcPr marL="65706" marR="65706" marT="87609"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just">
                        <a:lnSpc>
                          <a:spcPct val="115000"/>
                        </a:lnSpc>
                        <a:spcAft>
                          <a:spcPts val="1000"/>
                        </a:spcAft>
                      </a:pPr>
                      <a:r>
                        <a:rPr lang="en-US" sz="1100" kern="0" cap="none" spc="0">
                          <a:solidFill>
                            <a:schemeClr val="tx1"/>
                          </a:solidFill>
                          <a:effectLst/>
                        </a:rPr>
                        <a:t>Integer</a:t>
                      </a:r>
                      <a:endParaRPr lang="zh-CN" sz="1100" kern="100" cap="none" spc="0">
                        <a:solidFill>
                          <a:schemeClr val="tx1"/>
                        </a:solidFill>
                        <a:effectLst/>
                        <a:latin typeface="Times New Roman" panose="02020603050405020304" pitchFamily="18" charset="0"/>
                        <a:ea typeface="DengXian" panose="02010600030101010101" pitchFamily="2" charset="-122"/>
                      </a:endParaRPr>
                    </a:p>
                  </a:txBody>
                  <a:tcPr marL="65706" marR="65706" marT="87609"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193949470"/>
                  </a:ext>
                </a:extLst>
              </a:tr>
              <a:tr h="307787">
                <a:tc>
                  <a:txBody>
                    <a:bodyPr/>
                    <a:lstStyle/>
                    <a:p>
                      <a:pPr algn="just">
                        <a:lnSpc>
                          <a:spcPct val="115000"/>
                        </a:lnSpc>
                        <a:spcAft>
                          <a:spcPts val="1000"/>
                        </a:spcAft>
                      </a:pPr>
                      <a:r>
                        <a:rPr lang="en-US" sz="1100" b="1" kern="0" cap="none" spc="0">
                          <a:solidFill>
                            <a:schemeClr val="tx1"/>
                          </a:solidFill>
                          <a:effectLst/>
                        </a:rPr>
                        <a:t>Player_8 hero id</a:t>
                      </a:r>
                      <a:endParaRPr lang="zh-CN" sz="1100" b="1" kern="100" cap="none" spc="0">
                        <a:solidFill>
                          <a:schemeClr val="tx1"/>
                        </a:solidFill>
                        <a:effectLst/>
                        <a:latin typeface="Times New Roman" panose="02020603050405020304" pitchFamily="18" charset="0"/>
                        <a:ea typeface="DengXian" panose="02010600030101010101" pitchFamily="2" charset="-122"/>
                      </a:endParaRPr>
                    </a:p>
                  </a:txBody>
                  <a:tcPr marL="65706" marR="65706" marT="87609"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just">
                        <a:lnSpc>
                          <a:spcPct val="115000"/>
                        </a:lnSpc>
                        <a:spcAft>
                          <a:spcPts val="1000"/>
                        </a:spcAft>
                      </a:pPr>
                      <a:r>
                        <a:rPr lang="en-US" sz="1100" kern="0" cap="none" spc="0">
                          <a:solidFill>
                            <a:schemeClr val="tx1"/>
                          </a:solidFill>
                          <a:effectLst/>
                        </a:rPr>
                        <a:t>Integer</a:t>
                      </a:r>
                      <a:endParaRPr lang="zh-CN" sz="1100" kern="100" cap="none" spc="0">
                        <a:solidFill>
                          <a:schemeClr val="tx1"/>
                        </a:solidFill>
                        <a:effectLst/>
                        <a:latin typeface="Times New Roman" panose="02020603050405020304" pitchFamily="18" charset="0"/>
                        <a:ea typeface="DengXian" panose="02010600030101010101" pitchFamily="2" charset="-122"/>
                      </a:endParaRPr>
                    </a:p>
                  </a:txBody>
                  <a:tcPr marL="65706" marR="65706" marT="87609"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4131585004"/>
                  </a:ext>
                </a:extLst>
              </a:tr>
              <a:tr h="307787">
                <a:tc>
                  <a:txBody>
                    <a:bodyPr/>
                    <a:lstStyle/>
                    <a:p>
                      <a:pPr algn="just">
                        <a:lnSpc>
                          <a:spcPct val="115000"/>
                        </a:lnSpc>
                        <a:spcAft>
                          <a:spcPts val="1000"/>
                        </a:spcAft>
                      </a:pPr>
                      <a:r>
                        <a:rPr lang="en-US" sz="1100" b="1" kern="0" cap="none" spc="0">
                          <a:solidFill>
                            <a:schemeClr val="tx1"/>
                          </a:solidFill>
                          <a:effectLst/>
                        </a:rPr>
                        <a:t>Player_9 hero id</a:t>
                      </a:r>
                      <a:endParaRPr lang="zh-CN" sz="1100" b="1" kern="100" cap="none" spc="0">
                        <a:solidFill>
                          <a:schemeClr val="tx1"/>
                        </a:solidFill>
                        <a:effectLst/>
                        <a:latin typeface="Times New Roman" panose="02020603050405020304" pitchFamily="18" charset="0"/>
                        <a:ea typeface="DengXian" panose="02010600030101010101" pitchFamily="2" charset="-122"/>
                      </a:endParaRPr>
                    </a:p>
                  </a:txBody>
                  <a:tcPr marL="65706" marR="65706" marT="87609" marB="0">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algn="just">
                        <a:lnSpc>
                          <a:spcPct val="115000"/>
                        </a:lnSpc>
                        <a:spcAft>
                          <a:spcPts val="1000"/>
                        </a:spcAft>
                      </a:pPr>
                      <a:r>
                        <a:rPr lang="en-US" sz="1100" kern="0" cap="none" spc="0" dirty="0">
                          <a:solidFill>
                            <a:schemeClr val="tx1"/>
                          </a:solidFill>
                          <a:effectLst/>
                        </a:rPr>
                        <a:t>Integer</a:t>
                      </a:r>
                      <a:endParaRPr lang="zh-CN" sz="1100" kern="100" cap="none" spc="0" dirty="0">
                        <a:solidFill>
                          <a:schemeClr val="tx1"/>
                        </a:solidFill>
                        <a:effectLst/>
                        <a:latin typeface="Times New Roman" panose="02020603050405020304" pitchFamily="18" charset="0"/>
                        <a:ea typeface="DengXian" panose="02010600030101010101" pitchFamily="2" charset="-122"/>
                      </a:endParaRPr>
                    </a:p>
                  </a:txBody>
                  <a:tcPr marL="65706" marR="65706" marT="87609" marB="0">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292690850"/>
                  </a:ext>
                </a:extLst>
              </a:tr>
            </a:tbl>
          </a:graphicData>
        </a:graphic>
      </p:graphicFrame>
      <p:cxnSp>
        <p:nvCxnSpPr>
          <p:cNvPr id="4" name="直接连接符 3">
            <a:extLst>
              <a:ext uri="{FF2B5EF4-FFF2-40B4-BE49-F238E27FC236}">
                <a16:creationId xmlns:a16="http://schemas.microsoft.com/office/drawing/2014/main" id="{2A696519-8930-4088-B721-0BBA2F3DB5A2}"/>
              </a:ext>
            </a:extLst>
          </p:cNvPr>
          <p:cNvCxnSpPr>
            <a:cxnSpLocks/>
          </p:cNvCxnSpPr>
          <p:nvPr/>
        </p:nvCxnSpPr>
        <p:spPr>
          <a:xfrm flipH="1">
            <a:off x="2333297" y="2703576"/>
            <a:ext cx="2304000" cy="1008000"/>
          </a:xfrm>
          <a:prstGeom prst="line">
            <a:avLst/>
          </a:prstGeom>
          <a:ln w="12700"/>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cxnSp>
        <p:nvCxnSpPr>
          <p:cNvPr id="12" name="直接连接符 11">
            <a:extLst>
              <a:ext uri="{FF2B5EF4-FFF2-40B4-BE49-F238E27FC236}">
                <a16:creationId xmlns:a16="http://schemas.microsoft.com/office/drawing/2014/main" id="{3D193FF3-0432-46CA-ABEA-462A7AA8A67E}"/>
              </a:ext>
            </a:extLst>
          </p:cNvPr>
          <p:cNvCxnSpPr>
            <a:cxnSpLocks/>
            <a:stCxn id="17" idx="1"/>
          </p:cNvCxnSpPr>
          <p:nvPr/>
        </p:nvCxnSpPr>
        <p:spPr>
          <a:xfrm flipH="1" flipV="1">
            <a:off x="2333298" y="3711360"/>
            <a:ext cx="2007474" cy="976144"/>
          </a:xfrm>
          <a:prstGeom prst="line">
            <a:avLst/>
          </a:prstGeom>
          <a:ln w="12700"/>
          <a:effectLst>
            <a:outerShdw blurRad="50800" dist="38100" dir="8100000" algn="tr"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16" name="文本框 15">
            <a:extLst>
              <a:ext uri="{FF2B5EF4-FFF2-40B4-BE49-F238E27FC236}">
                <a16:creationId xmlns:a16="http://schemas.microsoft.com/office/drawing/2014/main" id="{CE95317A-C17A-4E11-869D-CB9B11A6B06E}"/>
              </a:ext>
            </a:extLst>
          </p:cNvPr>
          <p:cNvSpPr txBox="1"/>
          <p:nvPr/>
        </p:nvSpPr>
        <p:spPr>
          <a:xfrm>
            <a:off x="943395" y="2921875"/>
            <a:ext cx="1091416" cy="1578969"/>
          </a:xfrm>
          <a:prstGeom prst="rect">
            <a:avLst/>
          </a:prstGeom>
        </p:spPr>
        <p:txBody>
          <a:bodyPr vert="horz" lIns="91440" tIns="45720" rIns="91440" bIns="45720" rtlCol="0" anchor="ctr">
            <a:normAutofit/>
          </a:bodyPr>
          <a:lstStyle/>
          <a:p>
            <a:pPr>
              <a:lnSpc>
                <a:spcPct val="90000"/>
              </a:lnSpc>
              <a:spcAft>
                <a:spcPts val="600"/>
              </a:spcAft>
            </a:pPr>
            <a:r>
              <a:rPr lang="en-US" altLang="zh-CN" dirty="0"/>
              <a:t>Needed</a:t>
            </a:r>
            <a:endParaRPr lang="en-US" altLang="zh-CN" b="1" i="1" dirty="0"/>
          </a:p>
        </p:txBody>
      </p:sp>
      <p:sp>
        <p:nvSpPr>
          <p:cNvPr id="17" name="左大括号 16">
            <a:extLst>
              <a:ext uri="{FF2B5EF4-FFF2-40B4-BE49-F238E27FC236}">
                <a16:creationId xmlns:a16="http://schemas.microsoft.com/office/drawing/2014/main" id="{223258D0-B7DF-4E25-9F36-EBE1CA3A7B5F}"/>
              </a:ext>
            </a:extLst>
          </p:cNvPr>
          <p:cNvSpPr/>
          <p:nvPr/>
        </p:nvSpPr>
        <p:spPr>
          <a:xfrm>
            <a:off x="4340772" y="3279228"/>
            <a:ext cx="297011" cy="2795752"/>
          </a:xfrm>
          <a:prstGeom prst="leftBrace">
            <a:avLst>
              <a:gd name="adj1" fmla="val 8333"/>
              <a:gd name="adj2" fmla="val 50372"/>
            </a:avLst>
          </a:prstGeom>
          <a:ln w="12700"/>
          <a:effectLst>
            <a:outerShdw blurRad="50800" dist="38100" algn="l" rotWithShape="0">
              <a:prstClr val="black">
                <a:alpha val="40000"/>
              </a:prstClr>
            </a:outerShdw>
          </a:effectLst>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dirty="0"/>
          </a:p>
        </p:txBody>
      </p:sp>
      <p:pic>
        <p:nvPicPr>
          <p:cNvPr id="7" name="Picture 2">
            <a:extLst>
              <a:ext uri="{FF2B5EF4-FFF2-40B4-BE49-F238E27FC236}">
                <a16:creationId xmlns:a16="http://schemas.microsoft.com/office/drawing/2014/main" id="{93286322-4738-4423-ADDA-5DF5BD3B82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82" y="159025"/>
            <a:ext cx="1134259" cy="1134259"/>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C3BC8035-D969-405C-960E-651BACF3BB45}"/>
              </a:ext>
            </a:extLst>
          </p:cNvPr>
          <p:cNvSpPr/>
          <p:nvPr/>
        </p:nvSpPr>
        <p:spPr>
          <a:xfrm>
            <a:off x="4790183" y="3162925"/>
            <a:ext cx="6458422" cy="3051611"/>
          </a:xfrm>
          <a:prstGeom prst="rect">
            <a:avLst/>
          </a:prstGeom>
          <a:noFill/>
          <a:ln w="2540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10">
            <a:extLst>
              <a:ext uri="{FF2B5EF4-FFF2-40B4-BE49-F238E27FC236}">
                <a16:creationId xmlns:a16="http://schemas.microsoft.com/office/drawing/2014/main" id="{5F45BFE6-FE66-4176-A921-07FB591D47C0}"/>
              </a:ext>
            </a:extLst>
          </p:cNvPr>
          <p:cNvSpPr/>
          <p:nvPr/>
        </p:nvSpPr>
        <p:spPr>
          <a:xfrm>
            <a:off x="4790183" y="2507558"/>
            <a:ext cx="6458422" cy="392035"/>
          </a:xfrm>
          <a:prstGeom prst="rect">
            <a:avLst/>
          </a:prstGeom>
          <a:noFill/>
          <a:ln w="2540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31531449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3617</Words>
  <Application>Microsoft Office PowerPoint</Application>
  <PresentationFormat>宽屏</PresentationFormat>
  <Paragraphs>520</Paragraphs>
  <Slides>33</Slides>
  <Notes>33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33</vt:i4>
      </vt:variant>
    </vt:vector>
  </HeadingPairs>
  <TitlesOfParts>
    <vt:vector size="40" baseType="lpstr">
      <vt:lpstr>-apple-system</vt:lpstr>
      <vt:lpstr>等线</vt:lpstr>
      <vt:lpstr>等线 Light</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Model metrics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邱 思翔</dc:creator>
  <cp:lastModifiedBy>邱 思翔</cp:lastModifiedBy>
  <cp:revision>9</cp:revision>
  <dcterms:created xsi:type="dcterms:W3CDTF">2021-01-26T08:48:14Z</dcterms:created>
  <dcterms:modified xsi:type="dcterms:W3CDTF">2021-02-19T09:01:44Z</dcterms:modified>
</cp:coreProperties>
</file>