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
      <p:font typeface="Bree Serif"/>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reeSerif-regular.fnt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4cd86ee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4cd86e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4ca0e71fe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4ca0e71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4ca0e71f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4ca0e71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4ca0e71fe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4ca0e71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4c91a7c4b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4c91a7c4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c91a7c4b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4c91a7c4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4c91a7c4b_0_8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4c91a7c4b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4c91a7c4b_0_8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4c91a7c4b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c91a7c4b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c91a7c4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5025" y="349425"/>
            <a:ext cx="5744400" cy="15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TWITTER SENTIMENT ANALYSIS FOR ELECTION PREDICTION</a:t>
            </a:r>
            <a:endParaRPr sz="3600"/>
          </a:p>
        </p:txBody>
      </p:sp>
      <p:sp>
        <p:nvSpPr>
          <p:cNvPr id="135" name="Google Shape;135;p13"/>
          <p:cNvSpPr txBox="1"/>
          <p:nvPr/>
        </p:nvSpPr>
        <p:spPr>
          <a:xfrm>
            <a:off x="5006707" y="2571744"/>
            <a:ext cx="4137300" cy="25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SUBMITTED BY:</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SANGHAMITRA HOTA(1501106521)</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SHIMONA ELORA (1501106526)</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800">
                <a:solidFill>
                  <a:schemeClr val="lt1"/>
                </a:solidFill>
                <a:latin typeface="Lato"/>
                <a:ea typeface="Lato"/>
                <a:cs typeface="Lato"/>
                <a:sym typeface="Lato"/>
              </a:rPr>
              <a:t>TULSI ACHARYA(1501106538)</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2" title="Chart"/>
          <p:cNvPicPr preferRelativeResize="0"/>
          <p:nvPr/>
        </p:nvPicPr>
        <p:blipFill>
          <a:blip r:embed="rId3">
            <a:alphaModFix/>
          </a:blip>
          <a:stretch>
            <a:fillRect/>
          </a:stretch>
        </p:blipFill>
        <p:spPr>
          <a:xfrm>
            <a:off x="763500" y="703225"/>
            <a:ext cx="5525226" cy="419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nvSpPr>
        <p:spPr>
          <a:xfrm>
            <a:off x="1132225" y="1245450"/>
            <a:ext cx="7731300" cy="3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highlight>
                  <a:srgbClr val="252434"/>
                </a:highlight>
                <a:latin typeface="Lato"/>
                <a:ea typeface="Lato"/>
                <a:cs typeface="Lato"/>
                <a:sym typeface="Lato"/>
              </a:rPr>
              <a:t>This is just a general representation of the election prediction .</a:t>
            </a:r>
            <a:endParaRPr sz="2000">
              <a:solidFill>
                <a:schemeClr val="lt1"/>
              </a:solidFill>
              <a:highlight>
                <a:srgbClr val="252434"/>
              </a:highlight>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highlight>
                  <a:srgbClr val="252434"/>
                </a:highlight>
                <a:latin typeface="Lato"/>
                <a:ea typeface="Lato"/>
                <a:cs typeface="Lato"/>
                <a:sym typeface="Lato"/>
              </a:rPr>
              <a:t>We can take various other situations like coalitions and change of </a:t>
            </a:r>
            <a:r>
              <a:rPr lang="en" sz="2000">
                <a:solidFill>
                  <a:schemeClr val="lt1"/>
                </a:solidFill>
                <a:highlight>
                  <a:srgbClr val="252434"/>
                </a:highlight>
                <a:latin typeface="Lato"/>
                <a:ea typeface="Lato"/>
                <a:cs typeface="Lato"/>
                <a:sym typeface="Lato"/>
              </a:rPr>
              <a:t>members</a:t>
            </a:r>
            <a:r>
              <a:rPr lang="en" sz="2000">
                <a:solidFill>
                  <a:schemeClr val="lt1"/>
                </a:solidFill>
                <a:highlight>
                  <a:srgbClr val="252434"/>
                </a:highlight>
                <a:latin typeface="Lato"/>
                <a:ea typeface="Lato"/>
                <a:cs typeface="Lato"/>
                <a:sym typeface="Lato"/>
              </a:rPr>
              <a:t> from one party to another</a:t>
            </a:r>
            <a:endParaRPr sz="2000">
              <a:solidFill>
                <a:schemeClr val="lt1"/>
              </a:solidFill>
              <a:highlight>
                <a:srgbClr val="252434"/>
              </a:highlight>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highlight>
                  <a:srgbClr val="252434"/>
                </a:highlight>
                <a:latin typeface="Lato"/>
                <a:ea typeface="Lato"/>
                <a:cs typeface="Lato"/>
                <a:sym typeface="Lato"/>
              </a:rPr>
              <a:t>We can increase the number of tweets and the processing can be done with an interval of less number of days so that we can analyse more number of tweets and have a more accurate idea</a:t>
            </a:r>
            <a:endParaRPr sz="2000">
              <a:solidFill>
                <a:schemeClr val="lt1"/>
              </a:solidFill>
              <a:highlight>
                <a:srgbClr val="252434"/>
              </a:highlight>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highlight>
                  <a:srgbClr val="252434"/>
                </a:highlight>
                <a:latin typeface="Lato"/>
                <a:ea typeface="Lato"/>
                <a:cs typeface="Lato"/>
                <a:sym typeface="Lato"/>
              </a:rPr>
              <a:t>We can include multiple conditions to filter the tweet so that we can calculate the </a:t>
            </a:r>
            <a:r>
              <a:rPr lang="en" sz="2000">
                <a:solidFill>
                  <a:schemeClr val="lt1"/>
                </a:solidFill>
                <a:highlight>
                  <a:srgbClr val="252434"/>
                </a:highlight>
                <a:latin typeface="Lato"/>
                <a:ea typeface="Lato"/>
                <a:cs typeface="Lato"/>
                <a:sym typeface="Lato"/>
              </a:rPr>
              <a:t>elections</a:t>
            </a:r>
            <a:r>
              <a:rPr lang="en" sz="2000">
                <a:solidFill>
                  <a:schemeClr val="lt1"/>
                </a:solidFill>
                <a:highlight>
                  <a:srgbClr val="252434"/>
                </a:highlight>
                <a:latin typeface="Lato"/>
                <a:ea typeface="Lato"/>
                <a:cs typeface="Lato"/>
                <a:sym typeface="Lato"/>
              </a:rPr>
              <a:t> of any specific place based on certain criteria</a:t>
            </a:r>
            <a:endParaRPr sz="2000">
              <a:solidFill>
                <a:schemeClr val="lt1"/>
              </a:solidFill>
              <a:highlight>
                <a:srgbClr val="252434"/>
              </a:highlight>
              <a:latin typeface="Lato"/>
              <a:ea typeface="Lato"/>
              <a:cs typeface="Lato"/>
              <a:sym typeface="Lato"/>
            </a:endParaRPr>
          </a:p>
        </p:txBody>
      </p:sp>
      <p:sp>
        <p:nvSpPr>
          <p:cNvPr id="210" name="Google Shape;210;p23"/>
          <p:cNvSpPr txBox="1"/>
          <p:nvPr/>
        </p:nvSpPr>
        <p:spPr>
          <a:xfrm>
            <a:off x="1520400" y="469050"/>
            <a:ext cx="69390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ato"/>
                <a:ea typeface="Lato"/>
                <a:cs typeface="Lato"/>
                <a:sym typeface="Lato"/>
              </a:rPr>
              <a:t>FUTURE </a:t>
            </a:r>
            <a:r>
              <a:rPr lang="en" sz="3000">
                <a:solidFill>
                  <a:schemeClr val="lt1"/>
                </a:solidFill>
                <a:latin typeface="Lato"/>
                <a:ea typeface="Lato"/>
                <a:cs typeface="Lato"/>
                <a:sym typeface="Lato"/>
              </a:rPr>
              <a:t>ENHANCEMENT</a:t>
            </a:r>
            <a:endParaRPr sz="30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nvSpPr>
        <p:spPr>
          <a:xfrm>
            <a:off x="1397700" y="1310125"/>
            <a:ext cx="7212000" cy="3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highlight>
                  <a:srgbClr val="252434"/>
                </a:highlight>
                <a:latin typeface="Lato"/>
                <a:ea typeface="Lato"/>
                <a:cs typeface="Lato"/>
                <a:sym typeface="Lato"/>
              </a:rPr>
              <a:t>Twitter sentiment analysis helps us to get a accurate idea about the inclination of the people.We can not only use this method to predict election but also use it to calculate opinions of people about  different social and political issues.</a:t>
            </a:r>
            <a:endParaRPr sz="2000">
              <a:solidFill>
                <a:schemeClr val="lt1"/>
              </a:solidFill>
              <a:highlight>
                <a:srgbClr val="252434"/>
              </a:highlight>
              <a:latin typeface="Lato"/>
              <a:ea typeface="Lato"/>
              <a:cs typeface="Lato"/>
              <a:sym typeface="Lato"/>
            </a:endParaRPr>
          </a:p>
          <a:p>
            <a:pPr indent="0" lvl="0" marL="0" rtl="0" algn="l">
              <a:spcBef>
                <a:spcPts val="0"/>
              </a:spcBef>
              <a:spcAft>
                <a:spcPts val="0"/>
              </a:spcAft>
              <a:buNone/>
            </a:pPr>
            <a:r>
              <a:rPr lang="en" sz="2000">
                <a:solidFill>
                  <a:schemeClr val="lt1"/>
                </a:solidFill>
                <a:highlight>
                  <a:srgbClr val="252434"/>
                </a:highlight>
                <a:latin typeface="Lato"/>
                <a:ea typeface="Lato"/>
                <a:cs typeface="Lato"/>
                <a:sym typeface="Lato"/>
              </a:rPr>
              <a:t>This process gives a general idea about the public view.With careful and precise analysis parties can find out their success as well as failures which affects the people’s sentiment and form a better strategy. </a:t>
            </a:r>
            <a:endParaRPr sz="2000">
              <a:solidFill>
                <a:schemeClr val="lt1"/>
              </a:solidFill>
              <a:highlight>
                <a:srgbClr val="252434"/>
              </a:highlight>
              <a:latin typeface="Lato"/>
              <a:ea typeface="Lato"/>
              <a:cs typeface="Lato"/>
              <a:sym typeface="Lato"/>
            </a:endParaRPr>
          </a:p>
        </p:txBody>
      </p:sp>
      <p:sp>
        <p:nvSpPr>
          <p:cNvPr id="216" name="Google Shape;216;p24"/>
          <p:cNvSpPr txBox="1"/>
          <p:nvPr/>
        </p:nvSpPr>
        <p:spPr>
          <a:xfrm>
            <a:off x="1326300" y="469050"/>
            <a:ext cx="18762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7" name="Google Shape;217;p24"/>
          <p:cNvSpPr txBox="1"/>
          <p:nvPr/>
        </p:nvSpPr>
        <p:spPr>
          <a:xfrm>
            <a:off x="1391000" y="420550"/>
            <a:ext cx="70521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ato"/>
                <a:ea typeface="Lato"/>
                <a:cs typeface="Lato"/>
                <a:sym typeface="Lato"/>
              </a:rPr>
              <a:t>CONCLUSION</a:t>
            </a:r>
            <a:endParaRPr sz="30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823850" y="17789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Bree Serif"/>
                <a:ea typeface="Bree Serif"/>
                <a:cs typeface="Bree Serif"/>
                <a:sym typeface="Bree Serif"/>
              </a:rPr>
              <a:t>THANK YOU</a:t>
            </a:r>
            <a:endParaRPr sz="4800">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nvSpPr>
        <p:spPr>
          <a:xfrm>
            <a:off x="1621325" y="573050"/>
            <a:ext cx="66249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ato"/>
                <a:ea typeface="Lato"/>
                <a:cs typeface="Lato"/>
                <a:sym typeface="Lato"/>
              </a:rPr>
              <a:t>PRESENTATION  OUTLINE</a:t>
            </a:r>
            <a:endParaRPr sz="3000">
              <a:solidFill>
                <a:schemeClr val="lt1"/>
              </a:solidFill>
              <a:latin typeface="Lato"/>
              <a:ea typeface="Lato"/>
              <a:cs typeface="Lato"/>
              <a:sym typeface="Lato"/>
            </a:endParaRPr>
          </a:p>
        </p:txBody>
      </p:sp>
      <p:sp>
        <p:nvSpPr>
          <p:cNvPr id="141" name="Google Shape;141;p14"/>
          <p:cNvSpPr txBox="1"/>
          <p:nvPr/>
        </p:nvSpPr>
        <p:spPr>
          <a:xfrm>
            <a:off x="1705175" y="1551425"/>
            <a:ext cx="6708900" cy="3005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MOTIVATION</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PROCEDURE</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REQUIREMENTS</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PROGRAM </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ANALYSIS</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RESULTS</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FUTURE </a:t>
            </a:r>
            <a:r>
              <a:rPr lang="en" sz="2000">
                <a:solidFill>
                  <a:schemeClr val="lt1"/>
                </a:solidFill>
                <a:latin typeface="Lato"/>
                <a:ea typeface="Lato"/>
                <a:cs typeface="Lato"/>
                <a:sym typeface="Lato"/>
              </a:rPr>
              <a:t>ENHANCEMENT</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CONCLUSION</a:t>
            </a:r>
            <a:endParaRPr sz="2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nvSpPr>
        <p:spPr>
          <a:xfrm>
            <a:off x="1621325" y="573050"/>
            <a:ext cx="66249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ato"/>
                <a:ea typeface="Lato"/>
                <a:cs typeface="Lato"/>
                <a:sym typeface="Lato"/>
              </a:rPr>
              <a:t>MOTIVATION</a:t>
            </a:r>
            <a:endParaRPr sz="3000">
              <a:solidFill>
                <a:schemeClr val="lt1"/>
              </a:solidFill>
              <a:latin typeface="Lato"/>
              <a:ea typeface="Lato"/>
              <a:cs typeface="Lato"/>
              <a:sym typeface="Lato"/>
            </a:endParaRPr>
          </a:p>
        </p:txBody>
      </p:sp>
      <p:sp>
        <p:nvSpPr>
          <p:cNvPr id="147" name="Google Shape;147;p15"/>
          <p:cNvSpPr txBox="1"/>
          <p:nvPr/>
        </p:nvSpPr>
        <p:spPr>
          <a:xfrm>
            <a:off x="1247325" y="1257925"/>
            <a:ext cx="7166700" cy="3298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In less than 20 days the indian citizens are going to vote for the general election 2019.</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The traditional method of collecting views of people around the country is time taking and costly.</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For accurate and easy method of analysing people view and sentiments we use the twitter sentiment analysis.</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 sz="2000">
                <a:solidFill>
                  <a:schemeClr val="lt1"/>
                </a:solidFill>
                <a:latin typeface="Lato"/>
                <a:ea typeface="Lato"/>
                <a:cs typeface="Lato"/>
                <a:sym typeface="Lato"/>
              </a:rPr>
              <a:t>Getting political views from twitter is easy as we get a huge number of views from the people in the social media platform.</a:t>
            </a:r>
            <a:endParaRPr sz="2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nvSpPr>
        <p:spPr>
          <a:xfrm>
            <a:off x="1387475" y="426425"/>
            <a:ext cx="63069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ato"/>
                <a:ea typeface="Lato"/>
                <a:cs typeface="Lato"/>
                <a:sym typeface="Lato"/>
              </a:rPr>
              <a:t>PROCEDURE</a:t>
            </a:r>
            <a:endParaRPr sz="3000">
              <a:solidFill>
                <a:schemeClr val="lt1"/>
              </a:solidFill>
              <a:latin typeface="Lato"/>
              <a:ea typeface="Lato"/>
              <a:cs typeface="Lato"/>
              <a:sym typeface="Lato"/>
            </a:endParaRPr>
          </a:p>
        </p:txBody>
      </p:sp>
      <p:sp>
        <p:nvSpPr>
          <p:cNvPr id="153" name="Google Shape;153;p16"/>
          <p:cNvSpPr/>
          <p:nvPr/>
        </p:nvSpPr>
        <p:spPr>
          <a:xfrm>
            <a:off x="2995225" y="1379425"/>
            <a:ext cx="3404700" cy="3242400"/>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16"/>
          <p:cNvGrpSpPr/>
          <p:nvPr/>
        </p:nvGrpSpPr>
        <p:grpSpPr>
          <a:xfrm>
            <a:off x="3651402" y="1057114"/>
            <a:ext cx="2092356" cy="1845649"/>
            <a:chOff x="3611776" y="414352"/>
            <a:chExt cx="2166000" cy="2166000"/>
          </a:xfrm>
        </p:grpSpPr>
        <p:sp>
          <p:nvSpPr>
            <p:cNvPr id="155" name="Google Shape;155;p16"/>
            <p:cNvSpPr/>
            <p:nvPr/>
          </p:nvSpPr>
          <p:spPr>
            <a:xfrm>
              <a:off x="3611776" y="414352"/>
              <a:ext cx="2166000" cy="21660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DATA COLLECTION</a:t>
              </a:r>
              <a:endParaRPr sz="1200">
                <a:solidFill>
                  <a:srgbClr val="FFFFFF"/>
                </a:solidFill>
                <a:latin typeface="Roboto"/>
                <a:ea typeface="Roboto"/>
                <a:cs typeface="Roboto"/>
                <a:sym typeface="Roboto"/>
              </a:endParaRPr>
            </a:p>
          </p:txBody>
        </p:sp>
      </p:grpSp>
      <p:grpSp>
        <p:nvGrpSpPr>
          <p:cNvPr id="157" name="Google Shape;157;p16"/>
          <p:cNvGrpSpPr/>
          <p:nvPr/>
        </p:nvGrpSpPr>
        <p:grpSpPr>
          <a:xfrm>
            <a:off x="4572003" y="2667597"/>
            <a:ext cx="1996835" cy="1845649"/>
            <a:chOff x="4562258" y="2032864"/>
            <a:chExt cx="2166000" cy="2166000"/>
          </a:xfrm>
        </p:grpSpPr>
        <p:sp>
          <p:nvSpPr>
            <p:cNvPr id="158" name="Google Shape;158;p16"/>
            <p:cNvSpPr/>
            <p:nvPr/>
          </p:nvSpPr>
          <p:spPr>
            <a:xfrm>
              <a:off x="4562258" y="2032864"/>
              <a:ext cx="2166000" cy="21660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PRE-PROCESSING</a:t>
              </a:r>
              <a:endParaRPr sz="1100">
                <a:solidFill>
                  <a:srgbClr val="FFFFFF"/>
                </a:solidFill>
                <a:latin typeface="Roboto"/>
                <a:ea typeface="Roboto"/>
                <a:cs typeface="Roboto"/>
                <a:sym typeface="Roboto"/>
              </a:endParaRPr>
            </a:p>
          </p:txBody>
        </p:sp>
      </p:grpSp>
      <p:grpSp>
        <p:nvGrpSpPr>
          <p:cNvPr id="160" name="Google Shape;160;p16"/>
          <p:cNvGrpSpPr/>
          <p:nvPr/>
        </p:nvGrpSpPr>
        <p:grpSpPr>
          <a:xfrm>
            <a:off x="2676929" y="2571757"/>
            <a:ext cx="2079793" cy="2037340"/>
            <a:chOff x="2702876" y="2032864"/>
            <a:chExt cx="2166000" cy="2166000"/>
          </a:xfrm>
        </p:grpSpPr>
        <p:sp>
          <p:nvSpPr>
            <p:cNvPr id="161" name="Google Shape;161;p16"/>
            <p:cNvSpPr/>
            <p:nvPr/>
          </p:nvSpPr>
          <p:spPr>
            <a:xfrm>
              <a:off x="2702876" y="2032864"/>
              <a:ext cx="2166000" cy="21660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SENTIMENT ANALYSIS</a:t>
              </a:r>
              <a:endParaRPr sz="1200">
                <a:solidFill>
                  <a:srgbClr val="FFFFFF"/>
                </a:solidFill>
                <a:latin typeface="Roboto"/>
                <a:ea typeface="Roboto"/>
                <a:cs typeface="Roboto"/>
                <a:sym typeface="Roboto"/>
              </a:endParaRPr>
            </a:p>
          </p:txBody>
        </p:sp>
      </p:grpSp>
      <p:sp>
        <p:nvSpPr>
          <p:cNvPr id="163" name="Google Shape;163;p16"/>
          <p:cNvSpPr/>
          <p:nvPr/>
        </p:nvSpPr>
        <p:spPr>
          <a:xfrm>
            <a:off x="4084680" y="2268591"/>
            <a:ext cx="1225800" cy="1225800"/>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nvSpPr>
        <p:spPr>
          <a:xfrm>
            <a:off x="6250675" y="426425"/>
            <a:ext cx="2704800" cy="17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 collection is one of the first and foremost process.We can </a:t>
            </a:r>
            <a:r>
              <a:rPr lang="en">
                <a:solidFill>
                  <a:schemeClr val="lt1"/>
                </a:solidFill>
                <a:latin typeface="Lato"/>
                <a:ea typeface="Lato"/>
                <a:cs typeface="Lato"/>
                <a:sym typeface="Lato"/>
              </a:rPr>
              <a:t>either</a:t>
            </a:r>
            <a:r>
              <a:rPr lang="en">
                <a:solidFill>
                  <a:schemeClr val="lt1"/>
                </a:solidFill>
                <a:latin typeface="Lato"/>
                <a:ea typeface="Lato"/>
                <a:cs typeface="Lato"/>
                <a:sym typeface="Lato"/>
              </a:rPr>
              <a:t> do it by searching the keywords or by using the twitter API to find a specific data and save it in the </a:t>
            </a:r>
            <a:r>
              <a:rPr lang="en">
                <a:solidFill>
                  <a:schemeClr val="lt1"/>
                </a:solidFill>
                <a:latin typeface="Lato"/>
                <a:ea typeface="Lato"/>
                <a:cs typeface="Lato"/>
                <a:sym typeface="Lato"/>
              </a:rPr>
              <a:t>database</a:t>
            </a:r>
            <a:r>
              <a:rPr lang="en">
                <a:solidFill>
                  <a:schemeClr val="lt1"/>
                </a:solidFill>
                <a:latin typeface="Lato"/>
                <a:ea typeface="Lato"/>
                <a:cs typeface="Lato"/>
                <a:sym typeface="Lato"/>
              </a:rPr>
              <a:t>.The second process is helpful for data extraction and analysis</a:t>
            </a:r>
            <a:endParaRPr>
              <a:solidFill>
                <a:schemeClr val="lt1"/>
              </a:solidFill>
              <a:latin typeface="Lato"/>
              <a:ea typeface="Lato"/>
              <a:cs typeface="Lato"/>
              <a:sym typeface="Lato"/>
            </a:endParaRPr>
          </a:p>
        </p:txBody>
      </p:sp>
      <p:cxnSp>
        <p:nvCxnSpPr>
          <p:cNvPr id="165" name="Google Shape;165;p16"/>
          <p:cNvCxnSpPr>
            <a:stCxn id="155" idx="7"/>
            <a:endCxn id="164" idx="1"/>
          </p:cNvCxnSpPr>
          <p:nvPr/>
        </p:nvCxnSpPr>
        <p:spPr>
          <a:xfrm flipH="1" rot="10800000">
            <a:off x="5437339" y="1302503"/>
            <a:ext cx="813300" cy="249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6"/>
          <p:cNvSpPr txBox="1"/>
          <p:nvPr/>
        </p:nvSpPr>
        <p:spPr>
          <a:xfrm>
            <a:off x="6741200" y="2570725"/>
            <a:ext cx="2214300" cy="22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Before analysis the data it needs to remove the stop word,then stem the word and form them into separate tokens which will be used in the </a:t>
            </a:r>
            <a:r>
              <a:rPr lang="en">
                <a:solidFill>
                  <a:schemeClr val="lt1"/>
                </a:solidFill>
                <a:latin typeface="Lato"/>
                <a:ea typeface="Lato"/>
                <a:cs typeface="Lato"/>
                <a:sym typeface="Lato"/>
              </a:rPr>
              <a:t>further</a:t>
            </a:r>
            <a:r>
              <a:rPr lang="en">
                <a:solidFill>
                  <a:schemeClr val="lt1"/>
                </a:solidFill>
                <a:latin typeface="Lato"/>
                <a:ea typeface="Lato"/>
                <a:cs typeface="Lato"/>
                <a:sym typeface="Lato"/>
              </a:rPr>
              <a:t> process of analysing the data </a:t>
            </a:r>
            <a:endParaRPr>
              <a:solidFill>
                <a:schemeClr val="lt1"/>
              </a:solidFill>
              <a:latin typeface="Lato"/>
              <a:ea typeface="Lato"/>
              <a:cs typeface="Lato"/>
              <a:sym typeface="Lato"/>
            </a:endParaRPr>
          </a:p>
        </p:txBody>
      </p:sp>
      <p:cxnSp>
        <p:nvCxnSpPr>
          <p:cNvPr id="167" name="Google Shape;167;p16"/>
          <p:cNvCxnSpPr>
            <a:stCxn id="158" idx="7"/>
          </p:cNvCxnSpPr>
          <p:nvPr/>
        </p:nvCxnSpPr>
        <p:spPr>
          <a:xfrm flipH="1" rot="10800000">
            <a:off x="6276408" y="2921086"/>
            <a:ext cx="492900" cy="168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16"/>
          <p:cNvSpPr txBox="1"/>
          <p:nvPr/>
        </p:nvSpPr>
        <p:spPr>
          <a:xfrm>
            <a:off x="224250" y="1771875"/>
            <a:ext cx="2214300" cy="29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Sentiment analysis are of two types either by the use of machine learning methods using naive bayes algorithm,where we calculate the probability of </a:t>
            </a:r>
            <a:r>
              <a:rPr lang="en">
                <a:solidFill>
                  <a:schemeClr val="lt1"/>
                </a:solidFill>
                <a:latin typeface="Lato"/>
                <a:ea typeface="Lato"/>
                <a:cs typeface="Lato"/>
                <a:sym typeface="Lato"/>
              </a:rPr>
              <a:t>occurrence</a:t>
            </a:r>
            <a:r>
              <a:rPr lang="en">
                <a:solidFill>
                  <a:schemeClr val="lt1"/>
                </a:solidFill>
                <a:latin typeface="Lato"/>
                <a:ea typeface="Lato"/>
                <a:cs typeface="Lato"/>
                <a:sym typeface="Lato"/>
              </a:rPr>
              <a:t> of events or the </a:t>
            </a:r>
            <a:r>
              <a:rPr lang="en">
                <a:solidFill>
                  <a:schemeClr val="lt1"/>
                </a:solidFill>
                <a:latin typeface="Lato"/>
                <a:ea typeface="Lato"/>
                <a:cs typeface="Lato"/>
                <a:sym typeface="Lato"/>
              </a:rPr>
              <a:t>lexical</a:t>
            </a:r>
            <a:r>
              <a:rPr lang="en">
                <a:solidFill>
                  <a:schemeClr val="lt1"/>
                </a:solidFill>
                <a:latin typeface="Lato"/>
                <a:ea typeface="Lato"/>
                <a:cs typeface="Lato"/>
                <a:sym typeface="Lato"/>
              </a:rPr>
              <a:t> analysis phase which is a dictionary search </a:t>
            </a:r>
            <a:r>
              <a:rPr lang="en">
                <a:solidFill>
                  <a:schemeClr val="lt1"/>
                </a:solidFill>
                <a:latin typeface="Lato"/>
                <a:ea typeface="Lato"/>
                <a:cs typeface="Lato"/>
                <a:sym typeface="Lato"/>
              </a:rPr>
              <a:t>method</a:t>
            </a:r>
            <a:r>
              <a:rPr lang="en">
                <a:solidFill>
                  <a:schemeClr val="lt1"/>
                </a:solidFill>
                <a:latin typeface="Lato"/>
                <a:ea typeface="Lato"/>
                <a:cs typeface="Lato"/>
                <a:sym typeface="Lato"/>
              </a:rPr>
              <a:t> where it check positive and negative </a:t>
            </a:r>
            <a:r>
              <a:rPr lang="en">
                <a:solidFill>
                  <a:schemeClr val="lt1"/>
                </a:solidFill>
                <a:latin typeface="Lato"/>
                <a:ea typeface="Lato"/>
                <a:cs typeface="Lato"/>
                <a:sym typeface="Lato"/>
              </a:rPr>
              <a:t>hashtags</a:t>
            </a:r>
            <a:r>
              <a:rPr lang="en">
                <a:solidFill>
                  <a:schemeClr val="lt1"/>
                </a:solidFill>
                <a:latin typeface="Lato"/>
                <a:ea typeface="Lato"/>
                <a:cs typeface="Lato"/>
                <a:sym typeface="Lato"/>
              </a:rPr>
              <a:t> of different word.</a:t>
            </a:r>
            <a:endParaRPr>
              <a:solidFill>
                <a:schemeClr val="lt1"/>
              </a:solidFill>
              <a:latin typeface="Lato"/>
              <a:ea typeface="Lato"/>
              <a:cs typeface="Lato"/>
              <a:sym typeface="Lato"/>
            </a:endParaRPr>
          </a:p>
        </p:txBody>
      </p:sp>
      <p:cxnSp>
        <p:nvCxnSpPr>
          <p:cNvPr id="169" name="Google Shape;169;p16"/>
          <p:cNvCxnSpPr>
            <a:stCxn id="161" idx="1"/>
          </p:cNvCxnSpPr>
          <p:nvPr/>
        </p:nvCxnSpPr>
        <p:spPr>
          <a:xfrm flipH="1">
            <a:off x="2382408" y="2870118"/>
            <a:ext cx="599100" cy="2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REQUIREMENTS</a:t>
            </a:r>
            <a:endParaRPr sz="3000"/>
          </a:p>
        </p:txBody>
      </p:sp>
      <p:sp>
        <p:nvSpPr>
          <p:cNvPr id="175" name="Google Shape;175;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17"/>
          <p:cNvSpPr txBox="1"/>
          <p:nvPr>
            <p:ph idx="1" type="body"/>
          </p:nvPr>
        </p:nvSpPr>
        <p:spPr>
          <a:xfrm>
            <a:off x="1160075" y="1216000"/>
            <a:ext cx="7281900" cy="350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u="sng"/>
              <a:t>NLTK</a:t>
            </a:r>
            <a:endParaRPr sz="2400" u="sng"/>
          </a:p>
          <a:p>
            <a:pPr indent="-355600" lvl="0" marL="457200" rtl="0" algn="l">
              <a:spcBef>
                <a:spcPts val="800"/>
              </a:spcBef>
              <a:spcAft>
                <a:spcPts val="0"/>
              </a:spcAft>
              <a:buSzPts val="2000"/>
              <a:buChar char="●"/>
            </a:pPr>
            <a:r>
              <a:rPr lang="en" sz="2000"/>
              <a:t>NLTK stands for Natural Language Toolkit.</a:t>
            </a:r>
            <a:endParaRPr sz="2000"/>
          </a:p>
          <a:p>
            <a:pPr indent="-355600" lvl="0" marL="457200" rtl="0" algn="l">
              <a:spcBef>
                <a:spcPts val="0"/>
              </a:spcBef>
              <a:spcAft>
                <a:spcPts val="0"/>
              </a:spcAft>
              <a:buSzPts val="2000"/>
              <a:buChar char="●"/>
            </a:pPr>
            <a:r>
              <a:rPr lang="en" sz="2000"/>
              <a:t>It is one of the leading platform for natural language processing.</a:t>
            </a:r>
            <a:endParaRPr sz="2000"/>
          </a:p>
          <a:p>
            <a:pPr indent="-355600" lvl="0" marL="457200" rtl="0" algn="l">
              <a:spcBef>
                <a:spcPts val="0"/>
              </a:spcBef>
              <a:spcAft>
                <a:spcPts val="0"/>
              </a:spcAft>
              <a:buSzPts val="2000"/>
              <a:buChar char="●"/>
            </a:pPr>
            <a:r>
              <a:rPr lang="en" sz="2000"/>
              <a:t>This package is used to tokenize the sentences and save them in a form for array of words, remove stop words</a:t>
            </a:r>
            <a:endParaRPr sz="2000"/>
          </a:p>
          <a:p>
            <a:pPr indent="-355600" lvl="0" marL="457200" rtl="0" algn="l">
              <a:spcBef>
                <a:spcPts val="0"/>
              </a:spcBef>
              <a:spcAft>
                <a:spcPts val="0"/>
              </a:spcAft>
              <a:buSzPts val="2000"/>
              <a:buChar char="●"/>
            </a:pPr>
            <a:r>
              <a:rPr lang="en" sz="2000"/>
              <a:t>Helps to get structured data from unstructured (raw) data.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2" name="Google Shape;182;p18"/>
          <p:cNvSpPr txBox="1"/>
          <p:nvPr>
            <p:ph idx="1" type="body"/>
          </p:nvPr>
        </p:nvSpPr>
        <p:spPr>
          <a:xfrm>
            <a:off x="1160075" y="181700"/>
            <a:ext cx="7281900" cy="45396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2400" u="sng"/>
          </a:p>
          <a:p>
            <a:pPr indent="-381000" lvl="0" marL="457200" rtl="0" algn="l">
              <a:spcBef>
                <a:spcPts val="800"/>
              </a:spcBef>
              <a:spcAft>
                <a:spcPts val="0"/>
              </a:spcAft>
              <a:buSzPts val="2400"/>
              <a:buChar char="●"/>
            </a:pPr>
            <a:r>
              <a:rPr lang="en" sz="2400" u="sng"/>
              <a:t>TWEEPY</a:t>
            </a:r>
            <a:endParaRPr sz="2400" u="sng"/>
          </a:p>
          <a:p>
            <a:pPr indent="0" lvl="0" marL="457200" rtl="0" algn="l">
              <a:spcBef>
                <a:spcPts val="800"/>
              </a:spcBef>
              <a:spcAft>
                <a:spcPts val="800"/>
              </a:spcAft>
              <a:buNone/>
            </a:pPr>
            <a:r>
              <a:rPr lang="en" sz="2000"/>
              <a:t>It is the package which will help to mine the data from twitter.The first thing to do is to get the consumer key,consumer secret,access key and access secret from the developers account</a:t>
            </a:r>
            <a:r>
              <a:rPr lang="en" sz="2000">
                <a:highlight>
                  <a:schemeClr val="dk1"/>
                </a:highlight>
              </a:rPr>
              <a:t>. Now in order to authorize our app to access Twitter on our behalf, we need to use the OAuth Interface. Tweepy provides the convenient Cursor interface to iterate through different types of objects. Twitter allows a maximum of 3200 tweets for extraction.</a:t>
            </a:r>
            <a:endParaRPr sz="2000">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19"/>
          <p:cNvSpPr txBox="1"/>
          <p:nvPr>
            <p:ph idx="1" type="body"/>
          </p:nvPr>
        </p:nvSpPr>
        <p:spPr>
          <a:xfrm>
            <a:off x="1160075" y="874925"/>
            <a:ext cx="7613400" cy="384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u="sng"/>
              <a:t>FLASK</a:t>
            </a:r>
            <a:endParaRPr sz="2400" u="sng"/>
          </a:p>
          <a:p>
            <a:pPr indent="0" lvl="0" marL="457200" rtl="0" algn="l">
              <a:spcBef>
                <a:spcPts val="800"/>
              </a:spcBef>
              <a:spcAft>
                <a:spcPts val="0"/>
              </a:spcAft>
              <a:buNone/>
            </a:pPr>
            <a:r>
              <a:t/>
            </a:r>
            <a:endParaRPr sz="2400" u="sng"/>
          </a:p>
          <a:p>
            <a:pPr indent="0" lvl="0" marL="457200" rtl="0" algn="l">
              <a:spcBef>
                <a:spcPts val="800"/>
              </a:spcBef>
              <a:spcAft>
                <a:spcPts val="0"/>
              </a:spcAft>
              <a:buNone/>
            </a:pPr>
            <a:r>
              <a:rPr lang="en" sz="1800" u="sng"/>
              <a:t>	</a:t>
            </a:r>
            <a:r>
              <a:rPr lang="en" sz="2000">
                <a:highlight>
                  <a:srgbClr val="252434"/>
                </a:highlight>
              </a:rPr>
              <a:t>Flask is based on Werkzeug WSGI toolkit and Jinja2 template engine</a:t>
            </a:r>
            <a:r>
              <a:rPr lang="en" sz="2000">
                <a:highlight>
                  <a:srgbClr val="000000"/>
                </a:highlight>
              </a:rPr>
              <a:t>.</a:t>
            </a:r>
            <a:r>
              <a:rPr lang="en" sz="2000"/>
              <a:t>The flask framework is used to handle the server side processing.</a:t>
            </a:r>
            <a:r>
              <a:rPr lang="en" sz="2000">
                <a:highlight>
                  <a:schemeClr val="dk1"/>
                </a:highlight>
                <a:latin typeface="Georgia"/>
                <a:ea typeface="Georgia"/>
                <a:cs typeface="Georgia"/>
                <a:sym typeface="Georgia"/>
              </a:rPr>
              <a:t>Our code will receive requests. It will figure out what those requests are dealing with and what they are asking. It will also figure out what response to send to the user.</a:t>
            </a:r>
            <a:endParaRPr sz="2000">
              <a:highlight>
                <a:schemeClr val="dk1"/>
              </a:highlight>
              <a:latin typeface="Georgia"/>
              <a:ea typeface="Georgia"/>
              <a:cs typeface="Georgia"/>
              <a:sym typeface="Georgia"/>
            </a:endParaRPr>
          </a:p>
          <a:p>
            <a:pPr indent="0" lvl="0" marL="914400" rtl="0" algn="l">
              <a:spcBef>
                <a:spcPts val="800"/>
              </a:spcBef>
              <a:spcAft>
                <a:spcPts val="800"/>
              </a:spcAft>
              <a:buNone/>
            </a:pPr>
            <a:r>
              <a:t/>
            </a:r>
            <a:endParaRPr sz="3000" u="sng">
              <a:highlight>
                <a:schemeClr val="dk1"/>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nvSpPr>
        <p:spPr>
          <a:xfrm>
            <a:off x="1397700" y="475225"/>
            <a:ext cx="7212000" cy="4123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Lato"/>
              <a:buChar char="●"/>
            </a:pPr>
            <a:r>
              <a:rPr lang="en" sz="2400" u="sng">
                <a:solidFill>
                  <a:schemeClr val="lt1"/>
                </a:solidFill>
                <a:latin typeface="Lato"/>
                <a:ea typeface="Lato"/>
                <a:cs typeface="Lato"/>
                <a:sym typeface="Lato"/>
              </a:rPr>
              <a:t>PICKLE</a:t>
            </a:r>
            <a:endParaRPr sz="2400" u="sng">
              <a:solidFill>
                <a:schemeClr val="lt1"/>
              </a:solidFill>
              <a:latin typeface="Lato"/>
              <a:ea typeface="Lato"/>
              <a:cs typeface="Lato"/>
              <a:sym typeface="Lato"/>
            </a:endParaRPr>
          </a:p>
          <a:p>
            <a:pPr indent="0" lvl="0" marL="457200" rtl="0" algn="l">
              <a:spcBef>
                <a:spcPts val="0"/>
              </a:spcBef>
              <a:spcAft>
                <a:spcPts val="0"/>
              </a:spcAft>
              <a:buNone/>
            </a:pPr>
            <a:r>
              <a:t/>
            </a:r>
            <a:endParaRPr sz="2400" u="sng">
              <a:solidFill>
                <a:schemeClr val="lt1"/>
              </a:solidFill>
              <a:latin typeface="Lato"/>
              <a:ea typeface="Lato"/>
              <a:cs typeface="Lato"/>
              <a:sym typeface="Lato"/>
            </a:endParaRPr>
          </a:p>
          <a:p>
            <a:pPr indent="0" lvl="0" marL="457200" rtl="0" algn="l">
              <a:spcBef>
                <a:spcPts val="0"/>
              </a:spcBef>
              <a:spcAft>
                <a:spcPts val="0"/>
              </a:spcAft>
              <a:buNone/>
            </a:pPr>
            <a:r>
              <a:rPr lang="en" sz="2000">
                <a:solidFill>
                  <a:schemeClr val="lt1"/>
                </a:solidFill>
                <a:highlight>
                  <a:srgbClr val="252434"/>
                </a:highlight>
                <a:latin typeface="Lato"/>
                <a:ea typeface="Lato"/>
                <a:cs typeface="Lato"/>
                <a:sym typeface="Lato"/>
              </a:rPr>
              <a:t>Python pickle module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 The idea is that this character stream contains all the information necessary to reconstruct the object in another python script.</a:t>
            </a:r>
            <a:endParaRPr sz="2000" u="sng">
              <a:solidFill>
                <a:schemeClr val="lt1"/>
              </a:solidFill>
              <a:highlight>
                <a:srgbClr val="252434"/>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