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2" r:id="rId6"/>
    <p:sldId id="271" r:id="rId7"/>
    <p:sldId id="274"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96" d="100"/>
          <a:sy n="96" d="100"/>
        </p:scale>
        <p:origin x="-15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F741-004A-41E3-B8E1-B41CED3EC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07FAA-556B-4910-8AF5-BAD22EF1B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129E40-80C3-4786-B853-BFC552A2C0CA}"/>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13D35012-F71C-4EF0-91C0-221CC900A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47238-CD15-44CD-B125-AB2AF3EE9086}"/>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168627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CB10-989D-4820-9146-F783ED2D17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802D5-D249-45C7-B3AD-566FAC6CDB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88F03-73CD-4C40-8E11-5FA89B45C1E6}"/>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035611DA-1FE7-4F9F-9DDB-AF78390DA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AEA70-516C-4856-A158-7FA618D0C8D9}"/>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94619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FE41A-3B6B-4E79-A079-61798B0777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8A56E2-34CA-4FA1-85AC-1E61BEA12C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9C5AF-A2AD-42EC-A18E-1449376F9439}"/>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5BFCC3A0-C334-4DCC-8103-EF818A2BE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F79E6-B6B4-4955-AA8D-6E9154895523}"/>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285808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639D-2D90-423A-A24B-862F28F8F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21A4-D2B6-4C8B-80FD-6FDBA59BD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971B0-9EA8-4CD0-894D-72BA70CDBC06}"/>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02762046-8ABA-44E4-B87E-0893F65C3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52632-5D3C-4BD5-B350-23F76F86597C}"/>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243198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D2D0-9899-4921-9AFB-33FF3DD83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5A4AC-9D00-4061-B4C9-A662719A5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CBA2E4-C016-4B9C-BF37-6E9DC8D76B9C}"/>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093EA3B3-2F51-4287-9983-716D5DF01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BF6E3-2105-4589-9FA5-46E2404B4D8C}"/>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371517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657C-76D4-4C18-B12B-48723B0FA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AE349-8562-440A-913A-7F15C0B22A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84C29-F633-4DC9-A597-BE03048DDE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AD9AD3-773D-4C61-856D-A8E9BB42B2AA}"/>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6" name="Footer Placeholder 5">
            <a:extLst>
              <a:ext uri="{FF2B5EF4-FFF2-40B4-BE49-F238E27FC236}">
                <a16:creationId xmlns:a16="http://schemas.microsoft.com/office/drawing/2014/main" id="{8916DF7F-1911-481A-B91C-87FD67BA4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5F5F9-C64F-4AFE-AC3C-B2DC23FB69FF}"/>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369910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C034-23BE-4AE7-B3D6-8EFBDFD6D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D86D4-54DE-4484-A1EC-4E7DA8B51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BCD700-E503-4669-B326-AA4D193F12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BFF99-E4F7-45AC-BDA7-C696697C0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0C1A09-98E1-4FCC-A12A-E6CB916AA2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DED52-DA6D-48B4-AE30-52B1BF31A5AF}"/>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8" name="Footer Placeholder 7">
            <a:extLst>
              <a:ext uri="{FF2B5EF4-FFF2-40B4-BE49-F238E27FC236}">
                <a16:creationId xmlns:a16="http://schemas.microsoft.com/office/drawing/2014/main" id="{B7D21315-C373-4514-AE43-8F5FF0B95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AEDA05-D4BF-4FE3-94DC-DF20E07D2FE6}"/>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200340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1ECD-D181-4B9D-92ED-95E9B638E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CFF0A4-D274-4091-ADFB-907A42DE47DD}"/>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4" name="Footer Placeholder 3">
            <a:extLst>
              <a:ext uri="{FF2B5EF4-FFF2-40B4-BE49-F238E27FC236}">
                <a16:creationId xmlns:a16="http://schemas.microsoft.com/office/drawing/2014/main" id="{384B3050-01F6-40F1-8495-3FE534474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966321-1C26-4427-B517-B2F45FC880E5}"/>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93875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A477F-E0A9-4DD6-B87A-C316237EEB42}"/>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3" name="Footer Placeholder 2">
            <a:extLst>
              <a:ext uri="{FF2B5EF4-FFF2-40B4-BE49-F238E27FC236}">
                <a16:creationId xmlns:a16="http://schemas.microsoft.com/office/drawing/2014/main" id="{0405F4C5-2421-41C4-A302-59AA148DE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911A5-3ED9-4090-AF18-3A9C993F5B87}"/>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157941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4D7D-D135-4D2D-947C-2DF9047D9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E5E0F2-F04A-40FF-BF97-FA6541C4D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95F03D-510F-46F4-9669-5BBB3064A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BA1556-D8C5-4A96-B8C4-A696D7DAEE18}"/>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6" name="Footer Placeholder 5">
            <a:extLst>
              <a:ext uri="{FF2B5EF4-FFF2-40B4-BE49-F238E27FC236}">
                <a16:creationId xmlns:a16="http://schemas.microsoft.com/office/drawing/2014/main" id="{BAD38C51-9DB0-4478-B330-33DD881B3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9C76E-A028-4E65-8383-9C456812936B}"/>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210298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89C5-37A0-4D03-909F-DC22EE6F5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05D623-C933-4547-BAF0-F7936E3C9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2CD0D9-6077-4EB8-88CE-5AAD06D39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EBA4BC-8D8D-401C-AA20-4F835817DFB3}"/>
              </a:ext>
            </a:extLst>
          </p:cNvPr>
          <p:cNvSpPr>
            <a:spLocks noGrp="1"/>
          </p:cNvSpPr>
          <p:nvPr>
            <p:ph type="dt" sz="half" idx="10"/>
          </p:nvPr>
        </p:nvSpPr>
        <p:spPr/>
        <p:txBody>
          <a:bodyPr/>
          <a:lstStyle/>
          <a:p>
            <a:fld id="{51AFD739-66AE-43D4-9022-F73B570A3099}" type="datetimeFigureOut">
              <a:rPr lang="en-US" smtClean="0"/>
              <a:t>5/16/20</a:t>
            </a:fld>
            <a:endParaRPr lang="en-US"/>
          </a:p>
        </p:txBody>
      </p:sp>
      <p:sp>
        <p:nvSpPr>
          <p:cNvPr id="6" name="Footer Placeholder 5">
            <a:extLst>
              <a:ext uri="{FF2B5EF4-FFF2-40B4-BE49-F238E27FC236}">
                <a16:creationId xmlns:a16="http://schemas.microsoft.com/office/drawing/2014/main" id="{875EEBB4-1891-4A8C-9EA7-FE3E539AC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A4B9A-A1C6-4C50-B037-444F24CF2340}"/>
              </a:ext>
            </a:extLst>
          </p:cNvPr>
          <p:cNvSpPr>
            <a:spLocks noGrp="1"/>
          </p:cNvSpPr>
          <p:nvPr>
            <p:ph type="sldNum" sz="quarter" idx="12"/>
          </p:nvPr>
        </p:nvSpPr>
        <p:spPr/>
        <p:txBody>
          <a:bodyPr/>
          <a:lstStyle/>
          <a:p>
            <a:fld id="{58303CFC-FC26-4CFF-9DD3-D8CD8D29D8DC}" type="slidenum">
              <a:rPr lang="en-US" smtClean="0"/>
              <a:t>‹#›</a:t>
            </a:fld>
            <a:endParaRPr lang="en-US"/>
          </a:p>
        </p:txBody>
      </p:sp>
    </p:spTree>
    <p:extLst>
      <p:ext uri="{BB962C8B-B14F-4D97-AF65-F5344CB8AC3E}">
        <p14:creationId xmlns:p14="http://schemas.microsoft.com/office/powerpoint/2010/main" val="140407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D9209-CD8A-4484-AA7D-5B7F19C76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6424D-FC1F-4210-9CBF-EA84DEB04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38A43-609F-4CC3-9645-9553393F8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FD739-66AE-43D4-9022-F73B570A3099}" type="datetimeFigureOut">
              <a:rPr lang="en-US" smtClean="0"/>
              <a:t>5/16/20</a:t>
            </a:fld>
            <a:endParaRPr lang="en-US"/>
          </a:p>
        </p:txBody>
      </p:sp>
      <p:sp>
        <p:nvSpPr>
          <p:cNvPr id="5" name="Footer Placeholder 4">
            <a:extLst>
              <a:ext uri="{FF2B5EF4-FFF2-40B4-BE49-F238E27FC236}">
                <a16:creationId xmlns:a16="http://schemas.microsoft.com/office/drawing/2014/main" id="{D0A155DD-4E1E-41AF-AD92-14629AED1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6665FC-7B7A-4F4D-BCFD-2015F219B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03CFC-FC26-4CFF-9DD3-D8CD8D29D8DC}" type="slidenum">
              <a:rPr lang="en-US" smtClean="0"/>
              <a:t>‹#›</a:t>
            </a:fld>
            <a:endParaRPr lang="en-US"/>
          </a:p>
        </p:txBody>
      </p:sp>
    </p:spTree>
    <p:extLst>
      <p:ext uri="{BB962C8B-B14F-4D97-AF65-F5344CB8AC3E}">
        <p14:creationId xmlns:p14="http://schemas.microsoft.com/office/powerpoint/2010/main" val="406174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EB577C-B2A4-49A1-B90C-B4060D3F4002}"/>
              </a:ext>
            </a:extLst>
          </p:cNvPr>
          <p:cNvSpPr>
            <a:spLocks noGrp="1"/>
          </p:cNvSpPr>
          <p:nvPr>
            <p:ph type="ctrTitle"/>
          </p:nvPr>
        </p:nvSpPr>
        <p:spPr>
          <a:xfrm>
            <a:off x="3045368" y="2043663"/>
            <a:ext cx="6105194" cy="2031055"/>
          </a:xfrm>
        </p:spPr>
        <p:txBody>
          <a:bodyPr>
            <a:normAutofit/>
          </a:bodyPr>
          <a:lstStyle/>
          <a:p>
            <a:r>
              <a:rPr lang="en-US" sz="5600">
                <a:solidFill>
                  <a:srgbClr val="FFFFFF"/>
                </a:solidFill>
              </a:rPr>
              <a:t>Galileo and the Scientific Revolution</a:t>
            </a:r>
          </a:p>
        </p:txBody>
      </p:sp>
      <p:sp>
        <p:nvSpPr>
          <p:cNvPr id="3" name="Subtitle 2">
            <a:extLst>
              <a:ext uri="{FF2B5EF4-FFF2-40B4-BE49-F238E27FC236}">
                <a16:creationId xmlns:a16="http://schemas.microsoft.com/office/drawing/2014/main" id="{10073662-C9DE-44FF-8D74-8C2F10F85629}"/>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14284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9A2567-69FD-4717-95F1-3AFFD476C429}"/>
              </a:ext>
            </a:extLst>
          </p:cNvPr>
          <p:cNvSpPr>
            <a:spLocks noGrp="1"/>
          </p:cNvSpPr>
          <p:nvPr>
            <p:ph type="title"/>
          </p:nvPr>
        </p:nvSpPr>
        <p:spPr>
          <a:xfrm>
            <a:off x="640079" y="2053641"/>
            <a:ext cx="3669161" cy="2760098"/>
          </a:xfrm>
        </p:spPr>
        <p:txBody>
          <a:bodyPr>
            <a:normAutofit/>
          </a:bodyPr>
          <a:lstStyle/>
          <a:p>
            <a:r>
              <a:rPr lang="en-US" i="1">
                <a:solidFill>
                  <a:srgbClr val="FFFFFF"/>
                </a:solidFill>
              </a:rPr>
              <a:t>Siderius Nuncius</a:t>
            </a:r>
          </a:p>
        </p:txBody>
      </p:sp>
      <p:sp>
        <p:nvSpPr>
          <p:cNvPr id="3" name="Content Placeholder 2">
            <a:extLst>
              <a:ext uri="{FF2B5EF4-FFF2-40B4-BE49-F238E27FC236}">
                <a16:creationId xmlns:a16="http://schemas.microsoft.com/office/drawing/2014/main" id="{3883E34C-5A0B-446F-83D1-AB57E8A1F273}"/>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Published in 1610. Caused a sensation.  Galileo made 8 copies of his telescope and gave them to patrons.</a:t>
            </a:r>
          </a:p>
          <a:p>
            <a:r>
              <a:rPr lang="en-US" sz="2400">
                <a:solidFill>
                  <a:srgbClr val="000000"/>
                </a:solidFill>
              </a:rPr>
              <a:t>Kepler managed to get his hands on one of Galileo’s telescopes, though (ironically) he suffered from myopia and it is doubtful that he would have been able to </a:t>
            </a:r>
            <a:r>
              <a:rPr lang="en-US" sz="2400" u="sng">
                <a:solidFill>
                  <a:srgbClr val="000000"/>
                </a:solidFill>
              </a:rPr>
              <a:t>witness</a:t>
            </a:r>
            <a:r>
              <a:rPr lang="en-US" sz="2400">
                <a:solidFill>
                  <a:srgbClr val="000000"/>
                </a:solidFill>
              </a:rPr>
              <a:t> Galileo’s observations for himself.</a:t>
            </a:r>
          </a:p>
        </p:txBody>
      </p:sp>
    </p:spTree>
    <p:extLst>
      <p:ext uri="{BB962C8B-B14F-4D97-AF65-F5344CB8AC3E}">
        <p14:creationId xmlns:p14="http://schemas.microsoft.com/office/powerpoint/2010/main" val="181955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1E383-7C2D-481E-A18F-7138935E1405}"/>
              </a:ext>
            </a:extLst>
          </p:cNvPr>
          <p:cNvSpPr>
            <a:spLocks noGrp="1"/>
          </p:cNvSpPr>
          <p:nvPr>
            <p:ph type="title"/>
          </p:nvPr>
        </p:nvSpPr>
        <p:spPr>
          <a:xfrm>
            <a:off x="686834" y="1153572"/>
            <a:ext cx="3200400" cy="4461163"/>
          </a:xfrm>
        </p:spPr>
        <p:txBody>
          <a:bodyPr>
            <a:normAutofit/>
          </a:bodyPr>
          <a:lstStyle/>
          <a:p>
            <a:r>
              <a:rPr lang="en-US">
                <a:solidFill>
                  <a:srgbClr val="FFFFFF"/>
                </a:solidFill>
              </a:rPr>
              <a:t>The Impact of Galileo’s observations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716709-DB4B-49D4-A152-4973992A7693}"/>
              </a:ext>
            </a:extLst>
          </p:cNvPr>
          <p:cNvSpPr>
            <a:spLocks noGrp="1"/>
          </p:cNvSpPr>
          <p:nvPr>
            <p:ph idx="1"/>
          </p:nvPr>
        </p:nvSpPr>
        <p:spPr>
          <a:xfrm>
            <a:off x="4447308" y="591344"/>
            <a:ext cx="6906491" cy="5585619"/>
          </a:xfrm>
        </p:spPr>
        <p:txBody>
          <a:bodyPr anchor="ctr">
            <a:normAutofit/>
          </a:bodyPr>
          <a:lstStyle/>
          <a:p>
            <a:r>
              <a:rPr lang="en-US" sz="2400"/>
              <a:t>While the discovery of Jupiter’s satellites was perhaps the most telling blow in the debate between the old and new astronomy, the discovery that the Moon has a rugged surface was scientifically the most remarkable. The satellites of Jupiter, the rings of Saturn, the phases of Venus, and the individual stars of the Milky Way cannot be observed with the naked eye. These observations are achievements of the telescope. As a supporter of the Copernican system, Galileo was caught up with these observations because he was convinced that they only made sense if the Copernican system was true. These observations and the Copernican system, in other words, mutually vindicated one another.</a:t>
            </a:r>
          </a:p>
        </p:txBody>
      </p:sp>
    </p:spTree>
    <p:extLst>
      <p:ext uri="{BB962C8B-B14F-4D97-AF65-F5344CB8AC3E}">
        <p14:creationId xmlns:p14="http://schemas.microsoft.com/office/powerpoint/2010/main" val="403625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31A62-6B0F-4E66-B79A-F063B1E3854A}"/>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3273FD-E0BF-4300-B469-0135786B7D3C}"/>
              </a:ext>
            </a:extLst>
          </p:cNvPr>
          <p:cNvSpPr>
            <a:spLocks noGrp="1"/>
          </p:cNvSpPr>
          <p:nvPr>
            <p:ph idx="1"/>
          </p:nvPr>
        </p:nvSpPr>
        <p:spPr>
          <a:xfrm>
            <a:off x="4447308" y="591344"/>
            <a:ext cx="6906491" cy="5585619"/>
          </a:xfrm>
        </p:spPr>
        <p:txBody>
          <a:bodyPr anchor="ctr">
            <a:normAutofit/>
          </a:bodyPr>
          <a:lstStyle/>
          <a:p>
            <a:pPr marL="0" indent="0">
              <a:buNone/>
            </a:pPr>
            <a:r>
              <a:rPr lang="en-US" sz="2200"/>
              <a:t>The scientist and layperson alike did not need a Galilean telescope to know that the Moon has discernible features. It is true that the telescope enabled Galileo to study the changing patterns of these features, but to make sense of these patterns he invoked a method of argument he referred to as “</a:t>
            </a:r>
            <a:r>
              <a:rPr lang="en-US" sz="2200" i="1"/>
              <a:t>in virtu di perspettiva</a:t>
            </a:r>
            <a:r>
              <a:rPr lang="en-US" sz="2200"/>
              <a:t>.” Fluent in the method of representing space according to geometrical rules, elaborated by Filippo Brunelleschi (1377-1446), and the artist’s understanding of cast shadows, Galileo argued that the most plausible explanation was that the changing patterns of light and dark were caused by shadows cast by huge topographical features, including mountains and craters. The Copernican theory was consistent with the claim that the lunar surface is rugged but it did not (and count not) provide him with an interpretation for the spottiness of the Moon. It was the common language of European art that provided this interpretation.</a:t>
            </a:r>
          </a:p>
        </p:txBody>
      </p:sp>
    </p:spTree>
    <p:extLst>
      <p:ext uri="{BB962C8B-B14F-4D97-AF65-F5344CB8AC3E}">
        <p14:creationId xmlns:p14="http://schemas.microsoft.com/office/powerpoint/2010/main" val="26215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BC5184-0130-4957-BCDA-769A2DD44C55}"/>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and the Church</a:t>
            </a:r>
          </a:p>
        </p:txBody>
      </p:sp>
      <p:sp>
        <p:nvSpPr>
          <p:cNvPr id="3" name="Content Placeholder 2">
            <a:extLst>
              <a:ext uri="{FF2B5EF4-FFF2-40B4-BE49-F238E27FC236}">
                <a16:creationId xmlns:a16="http://schemas.microsoft.com/office/drawing/2014/main" id="{1557B648-9112-4BEC-ADC0-F904A1E8A7A3}"/>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Galileo’s telescopic discoveries — and others — presented direct challenges to Aristotle’s idea of the perfection of the heavens. Some Aristotelian astronomers simply refused to look through Galileo’s telescope. Others flatly denied what he had seen. Despite the denials, the Roman Catholic Church was growing increasingly concerned. Religious objections to Copernicanism were raised for the first time in 1614 when a young Dominican, Tommaso Caccini (1574-1648), denounced Galileo officially, and the Copernican theory his observations seemed to support, from the pulpit during a sermon in the Cathedral of Florence.</a:t>
            </a:r>
          </a:p>
        </p:txBody>
      </p:sp>
    </p:spTree>
    <p:extLst>
      <p:ext uri="{BB962C8B-B14F-4D97-AF65-F5344CB8AC3E}">
        <p14:creationId xmlns:p14="http://schemas.microsoft.com/office/powerpoint/2010/main" val="8731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3E561C-AFB3-44CB-96C9-E1AB5B4B97FF}"/>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A774BC85-52F6-4484-875E-7FE491BE2D37}"/>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Galileo published a letter in 1615, arguing that it would be prudent for the Church to adopt an non-literal interpretation of Joshua X.</a:t>
            </a:r>
          </a:p>
          <a:p>
            <a:r>
              <a:rPr lang="en-US" sz="1700">
                <a:solidFill>
                  <a:srgbClr val="000000"/>
                </a:solidFill>
              </a:rPr>
              <a:t>Galileo then travelled to Rome to attempt to quell brewing thoughts about suppressing the Copernican system.</a:t>
            </a:r>
          </a:p>
          <a:p>
            <a:r>
              <a:rPr lang="en-US" sz="1700">
                <a:solidFill>
                  <a:srgbClr val="000000"/>
                </a:solidFill>
              </a:rPr>
              <a:t>Galileo ordered only to speak hypothetically about the Copernican system. Copernicus’ work is suspended pending correction.</a:t>
            </a:r>
          </a:p>
          <a:p>
            <a:r>
              <a:rPr lang="en-US" sz="1700">
                <a:solidFill>
                  <a:srgbClr val="000000"/>
                </a:solidFill>
              </a:rPr>
              <a:t>Galileo returned to Florence and continued his work, but now he gave more emphasis to mathematical arguments rather than to experimental or physical arguments — as the Pope wished. Galileo’s early work concentrated on arguments against Aristotle — arguments involving a sustained pattern of observation and demonstration that required little in the way of mathematics. Later, however, Galileo faced the problem of defending that theory against attacks from the Church without recourse to physical examples, as the Pope had insisted.</a:t>
            </a:r>
          </a:p>
          <a:p>
            <a:endParaRPr lang="en-US" sz="1700">
              <a:solidFill>
                <a:srgbClr val="000000"/>
              </a:solidFill>
            </a:endParaRPr>
          </a:p>
        </p:txBody>
      </p:sp>
    </p:spTree>
    <p:extLst>
      <p:ext uri="{BB962C8B-B14F-4D97-AF65-F5344CB8AC3E}">
        <p14:creationId xmlns:p14="http://schemas.microsoft.com/office/powerpoint/2010/main" val="131889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079A0A-0C02-485D-B574-95E2A723EEAD}"/>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censored</a:t>
            </a:r>
          </a:p>
        </p:txBody>
      </p:sp>
      <p:sp>
        <p:nvSpPr>
          <p:cNvPr id="3" name="Content Placeholder 2">
            <a:extLst>
              <a:ext uri="{FF2B5EF4-FFF2-40B4-BE49-F238E27FC236}">
                <a16:creationId xmlns:a16="http://schemas.microsoft.com/office/drawing/2014/main" id="{6CFDA51F-3479-4C91-B661-6F3A96E8A58C}"/>
              </a:ext>
            </a:extLst>
          </p:cNvPr>
          <p:cNvSpPr>
            <a:spLocks noGrp="1"/>
          </p:cNvSpPr>
          <p:nvPr>
            <p:ph idx="1"/>
          </p:nvPr>
        </p:nvSpPr>
        <p:spPr>
          <a:xfrm>
            <a:off x="6090574" y="801866"/>
            <a:ext cx="5306084" cy="5230634"/>
          </a:xfrm>
        </p:spPr>
        <p:txBody>
          <a:bodyPr anchor="ctr">
            <a:normAutofit/>
          </a:bodyPr>
          <a:lstStyle/>
          <a:p>
            <a:r>
              <a:rPr lang="en-US" sz="1900">
                <a:solidFill>
                  <a:srgbClr val="000000"/>
                </a:solidFill>
              </a:rPr>
              <a:t>Galileo published his Dialogue Concerning the Two Chief World Systems in 1632.  It is unabashedly Copernican. </a:t>
            </a:r>
          </a:p>
          <a:p>
            <a:r>
              <a:rPr lang="en-US" sz="1900">
                <a:solidFill>
                  <a:srgbClr val="000000"/>
                </a:solidFill>
              </a:rPr>
              <a:t>He was ordered to travel to Rome and to appear before the  Inquisition.</a:t>
            </a:r>
          </a:p>
          <a:p>
            <a:r>
              <a:rPr lang="en-US" sz="1900">
                <a:solidFill>
                  <a:srgbClr val="000000"/>
                </a:solidFill>
              </a:rPr>
              <a:t>His </a:t>
            </a:r>
            <a:r>
              <a:rPr lang="en-US" sz="1900" i="1">
                <a:solidFill>
                  <a:srgbClr val="000000"/>
                </a:solidFill>
              </a:rPr>
              <a:t>Dialogue</a:t>
            </a:r>
            <a:r>
              <a:rPr lang="en-US" sz="1900">
                <a:solidFill>
                  <a:srgbClr val="000000"/>
                </a:solidFill>
              </a:rPr>
              <a:t> was put on the Index. He was sentenced to life imprisonment (permanent house arrest under surveillance).Even so, Galileo, in his last years, now undertook his last and perhaps greatest work, his </a:t>
            </a:r>
            <a:r>
              <a:rPr lang="en-US" sz="1900" i="1">
                <a:solidFill>
                  <a:srgbClr val="000000"/>
                </a:solidFill>
              </a:rPr>
              <a:t>Discourses on the Two New Sciences</a:t>
            </a:r>
            <a:r>
              <a:rPr lang="en-US" sz="1900">
                <a:solidFill>
                  <a:srgbClr val="000000"/>
                </a:solidFill>
              </a:rPr>
              <a:t>, which has been described as “the cornerstone of modern physics.” It was smuggled out of Italy to France, and published in Leyden in 1638. In this book, Galileo presented the laws of accelerated motion and falling bodies, as well as the fundamental theory of projectile motion and important applications of mathematics to a host of physical problems.</a:t>
            </a:r>
          </a:p>
        </p:txBody>
      </p:sp>
    </p:spTree>
    <p:extLst>
      <p:ext uri="{BB962C8B-B14F-4D97-AF65-F5344CB8AC3E}">
        <p14:creationId xmlns:p14="http://schemas.microsoft.com/office/powerpoint/2010/main" val="366307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BDFC2E-B53A-4BA6-989F-F618BC1B5FD1}"/>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Galilean Science</a:t>
            </a:r>
          </a:p>
        </p:txBody>
      </p:sp>
      <p:sp>
        <p:nvSpPr>
          <p:cNvPr id="3" name="Content Placeholder 2">
            <a:extLst>
              <a:ext uri="{FF2B5EF4-FFF2-40B4-BE49-F238E27FC236}">
                <a16:creationId xmlns:a16="http://schemas.microsoft.com/office/drawing/2014/main" id="{EEC6A4FD-39C9-49A1-B957-93B79833ACDC}"/>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 Although Galileo never worked out a satisfactory answer to this question, he carefully dismantled a number of standard objections to a moving Earth, some of which were grounded in common sense and others of which were informed by the central tenets of Aristotelian science.</a:t>
            </a:r>
          </a:p>
          <a:p>
            <a:r>
              <a:rPr lang="en-US" sz="1500" dirty="0">
                <a:solidFill>
                  <a:srgbClr val="000000"/>
                </a:solidFill>
              </a:rPr>
              <a:t>Galileo found that, under ideal conditions, all bodies fall at the same rate, irrespective of differences of weight. This discovery delivered a decisive blow to Aristotelian physics, which held that the rate of fall is a function of weight (heavier bodies fall faster than light ones), and, by implication, that the Earth must fall to the center of the planetary system. Equally important, he discovered that all falling bodies obey a mathematical law of uniform acceleration: the distances traversed in intervals of time by a body falling from rest with a uniformly accelerated motion are to each other as the squares of the time intervals. This discovery marked the introduction of time as an essential component of motion, without which its mathematical analysis could not proceed. Galileo then confirmed his mathematical analysis of the acceleration of falling objects with a series of experiments with an inclined plane that allowed him to measure the rate of acceleration of objects. Conducted under actual conditions, these celebrated experimented served to verify his mathematically derived results.</a:t>
            </a:r>
          </a:p>
        </p:txBody>
      </p:sp>
    </p:spTree>
    <p:extLst>
      <p:ext uri="{BB962C8B-B14F-4D97-AF65-F5344CB8AC3E}">
        <p14:creationId xmlns:p14="http://schemas.microsoft.com/office/powerpoint/2010/main" val="375199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E75388-DE77-4A9A-89B6-00A449ED332C}"/>
              </a:ext>
            </a:extLst>
          </p:cNvPr>
          <p:cNvSpPr>
            <a:spLocks noGrp="1"/>
          </p:cNvSpPr>
          <p:nvPr>
            <p:ph type="title"/>
          </p:nvPr>
        </p:nvSpPr>
        <p:spPr>
          <a:xfrm>
            <a:off x="640079" y="2053641"/>
            <a:ext cx="3669161" cy="2760098"/>
          </a:xfrm>
        </p:spPr>
        <p:txBody>
          <a:bodyPr>
            <a:normAutofit/>
          </a:bodyPr>
          <a:lstStyle/>
          <a:p>
            <a:r>
              <a:rPr lang="en-US">
                <a:solidFill>
                  <a:srgbClr val="FFFFFF"/>
                </a:solidFill>
              </a:rPr>
              <a:t>Galileo and projectile motion</a:t>
            </a:r>
          </a:p>
        </p:txBody>
      </p:sp>
      <p:sp>
        <p:nvSpPr>
          <p:cNvPr id="3" name="Content Placeholder 2">
            <a:extLst>
              <a:ext uri="{FF2B5EF4-FFF2-40B4-BE49-F238E27FC236}">
                <a16:creationId xmlns:a16="http://schemas.microsoft.com/office/drawing/2014/main" id="{BC8EC853-3CF8-4D6D-9D7A-9F9297A0B770}"/>
              </a:ext>
            </a:extLst>
          </p:cNvPr>
          <p:cNvSpPr>
            <a:spLocks noGrp="1"/>
          </p:cNvSpPr>
          <p:nvPr>
            <p:ph idx="1"/>
          </p:nvPr>
        </p:nvSpPr>
        <p:spPr>
          <a:xfrm>
            <a:off x="6090574" y="801866"/>
            <a:ext cx="5306084" cy="5230634"/>
          </a:xfrm>
        </p:spPr>
        <p:txBody>
          <a:bodyPr anchor="ctr">
            <a:normAutofit/>
          </a:bodyPr>
          <a:lstStyle/>
          <a:p>
            <a:r>
              <a:rPr lang="en-US" sz="1500">
                <a:solidFill>
                  <a:srgbClr val="000000"/>
                </a:solidFill>
              </a:rPr>
              <a:t>Galileo also showed that a projectile follows the path of a parabola and that its path is produced by the combination of two independent motions — a uniformly accelerated motion downward and a motion in a horizontal direction. </a:t>
            </a:r>
          </a:p>
          <a:p>
            <a:r>
              <a:rPr lang="en-US" sz="1500">
                <a:solidFill>
                  <a:srgbClr val="000000"/>
                </a:solidFill>
              </a:rPr>
              <a:t>The uniform horizontal motion is sometimes portrayed as an anticipation of the concept of inertia that would be fully developed by Rene Descartes and Isaac Newton, but the only perpetual motion that Galileo would allow was the circular motion of the planets around the sun. In his own way, Galileo was just as enamoured with the circle as Kepler, and so perpetual motion in a circle was the only kind of inertia he could conceive. Kepler’s elliptical orbits did not square with his conception of the cosmic order and so they were rejected out of hand. Galileo’s telescopic discoveries may have signaled his rejection of the Aristotelian distinction between celestial and terrestrial physics, but in physics he held fast to the distinction between motions that are natural (i.e., uniform and circular) and motions that are unnatural or violent (i.e., accelerated and rectilinear).</a:t>
            </a:r>
          </a:p>
        </p:txBody>
      </p:sp>
    </p:spTree>
    <p:extLst>
      <p:ext uri="{BB962C8B-B14F-4D97-AF65-F5344CB8AC3E}">
        <p14:creationId xmlns:p14="http://schemas.microsoft.com/office/powerpoint/2010/main" val="28494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A3B05D-47C2-4883-B7FF-BBD24E623ACD}"/>
              </a:ext>
            </a:extLst>
          </p:cNvPr>
          <p:cNvSpPr>
            <a:spLocks noGrp="1"/>
          </p:cNvSpPr>
          <p:nvPr>
            <p:ph type="title"/>
          </p:nvPr>
        </p:nvSpPr>
        <p:spPr>
          <a:xfrm>
            <a:off x="640079" y="2053641"/>
            <a:ext cx="3669161" cy="2760098"/>
          </a:xfrm>
        </p:spPr>
        <p:txBody>
          <a:bodyPr>
            <a:normAutofit/>
          </a:bodyPr>
          <a:lstStyle/>
          <a:p>
            <a:r>
              <a:rPr lang="en-US">
                <a:solidFill>
                  <a:srgbClr val="FFFFFF"/>
                </a:solidFill>
              </a:rPr>
              <a:t>Newton’s Inspiration?</a:t>
            </a:r>
          </a:p>
        </p:txBody>
      </p:sp>
      <p:sp>
        <p:nvSpPr>
          <p:cNvPr id="3" name="Content Placeholder 2">
            <a:extLst>
              <a:ext uri="{FF2B5EF4-FFF2-40B4-BE49-F238E27FC236}">
                <a16:creationId xmlns:a16="http://schemas.microsoft.com/office/drawing/2014/main" id="{C587154C-5BD4-439C-84E3-B913997CC89D}"/>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Another development that is properly identified with Galileo was his refinement of a method of problem solving that was inspired by his admiration of Archimedes. This method involved (a) the extraction of mathematically definite concepts from the variety of physical experience; and then (b) the experimental verification of general conclusions that are drawn from these concepts through a process of mathematical deduction. The principle on which Galileo’s method was based was the conviction that once a determinate cause is established in physical theory, it is a fairly straightforward matter to tease out its physical conse­quences. The key involved defining these concepts with mathematical precision, and then following the chain of reasoning in a rigorous way. So long as there were no gaps or defects in the chain of mathematical reasoning, Galileo held that it reasonable to regard the experimental verification as a poof of the determination of the cause.</a:t>
            </a:r>
          </a:p>
        </p:txBody>
      </p:sp>
    </p:spTree>
    <p:extLst>
      <p:ext uri="{BB962C8B-B14F-4D97-AF65-F5344CB8AC3E}">
        <p14:creationId xmlns:p14="http://schemas.microsoft.com/office/powerpoint/2010/main" val="340362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01EB0-5E09-4390-8C15-15AAAD9FC555}"/>
              </a:ext>
            </a:extLst>
          </p:cNvPr>
          <p:cNvSpPr>
            <a:spLocks noGrp="1"/>
          </p:cNvSpPr>
          <p:nvPr>
            <p:ph type="title"/>
          </p:nvPr>
        </p:nvSpPr>
        <p:spPr>
          <a:xfrm>
            <a:off x="686834" y="1153572"/>
            <a:ext cx="3200400" cy="4461163"/>
          </a:xfrm>
        </p:spPr>
        <p:txBody>
          <a:bodyPr>
            <a:normAutofit/>
          </a:bodyPr>
          <a:lstStyle/>
          <a:p>
            <a:r>
              <a:rPr lang="en-US">
                <a:solidFill>
                  <a:srgbClr val="FFFFFF"/>
                </a:solidFill>
              </a:rPr>
              <a:t>The Creation of the Scientific Community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AF6632-3D22-40A9-ADBB-87EB55CE53D1}"/>
              </a:ext>
            </a:extLst>
          </p:cNvPr>
          <p:cNvSpPr>
            <a:spLocks noGrp="1"/>
          </p:cNvSpPr>
          <p:nvPr>
            <p:ph idx="1"/>
          </p:nvPr>
        </p:nvSpPr>
        <p:spPr>
          <a:xfrm>
            <a:off x="4447308" y="591344"/>
            <a:ext cx="6906491" cy="5585619"/>
          </a:xfrm>
        </p:spPr>
        <p:txBody>
          <a:bodyPr anchor="ctr">
            <a:normAutofit/>
          </a:bodyPr>
          <a:lstStyle/>
          <a:p>
            <a:r>
              <a:rPr lang="en-US" sz="2000"/>
              <a:t>With the dismantling of the medieval centralization of learning, and the trial of Galileo in Italy, scientists began to rally around the Copernican hypothesis. It is an interesting sociological fact, which is applicable here, that individuals often achieve awareness of their identity as part of a group when they feel beleaguered. Indeed, many scientists self-identified as Copernicans who toiled in fields far removed from astronomy. There are no surviving records of early gatherings in Paris, chiefly because some of the more eminent scientists were rarely seen in the capital in the 1630s and 1640s. Descartes lived in Holland, the mathematician Pierre de Fermat (1601-1665) in Toulouse, and the philosopher Pierre </a:t>
            </a:r>
            <a:r>
              <a:rPr lang="en-US" sz="2000" err="1"/>
              <a:t>Gassendi</a:t>
            </a:r>
            <a:r>
              <a:rPr lang="en-US" sz="2000"/>
              <a:t> (1592-1655) was often at Aix-en-Provence. Although Paris was not the physical center of French science, it did serve as the intellectual center of scientific life thanks to the efforts of Marin Mersenne (1588-1648), a member of the Catholic order of monks known as the Minims.</a:t>
            </a:r>
          </a:p>
        </p:txBody>
      </p:sp>
    </p:spTree>
    <p:extLst>
      <p:ext uri="{BB962C8B-B14F-4D97-AF65-F5344CB8AC3E}">
        <p14:creationId xmlns:p14="http://schemas.microsoft.com/office/powerpoint/2010/main" val="369598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0245-3923-4B93-ABB4-0F64A74C7CBD}"/>
              </a:ext>
            </a:extLst>
          </p:cNvPr>
          <p:cNvSpPr>
            <a:spLocks noGrp="1"/>
          </p:cNvSpPr>
          <p:nvPr>
            <p:ph type="title"/>
          </p:nvPr>
        </p:nvSpPr>
        <p:spPr>
          <a:xfrm>
            <a:off x="686834" y="1153572"/>
            <a:ext cx="3200400" cy="4461163"/>
          </a:xfrm>
        </p:spPr>
        <p:txBody>
          <a:bodyPr>
            <a:normAutofit/>
          </a:bodyPr>
          <a:lstStyle/>
          <a:p>
            <a:r>
              <a:rPr lang="en-US">
                <a:solidFill>
                  <a:srgbClr val="FFFFFF"/>
                </a:solidFill>
              </a:rPr>
              <a:t>The discrete optical sciences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DA8AA7-303F-43EF-94D2-375B38ED94D1}"/>
              </a:ext>
            </a:extLst>
          </p:cNvPr>
          <p:cNvSpPr>
            <a:spLocks noGrp="1"/>
          </p:cNvSpPr>
          <p:nvPr>
            <p:ph idx="1"/>
          </p:nvPr>
        </p:nvSpPr>
        <p:spPr>
          <a:xfrm>
            <a:off x="4447308" y="591344"/>
            <a:ext cx="6906491" cy="5585619"/>
          </a:xfrm>
        </p:spPr>
        <p:txBody>
          <a:bodyPr anchor="ctr">
            <a:normAutofit/>
          </a:bodyPr>
          <a:lstStyle/>
          <a:p>
            <a:r>
              <a:rPr lang="en-US" dirty="0"/>
              <a:t>Camera obscura, telescope, microscope</a:t>
            </a:r>
          </a:p>
          <a:p>
            <a:r>
              <a:rPr lang="en-US" dirty="0"/>
              <a:t>The technology (convex lenses, concave lenses, parchment, etc.) was available in antiquity.</a:t>
            </a:r>
          </a:p>
          <a:p>
            <a:endParaRPr lang="en-US" dirty="0"/>
          </a:p>
        </p:txBody>
      </p:sp>
    </p:spTree>
    <p:extLst>
      <p:ext uri="{BB962C8B-B14F-4D97-AF65-F5344CB8AC3E}">
        <p14:creationId xmlns:p14="http://schemas.microsoft.com/office/powerpoint/2010/main" val="305035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19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31B7-26DC-CC4A-B3CF-95BA0587B18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Replica of Galileo’s refracting telescope.</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9C27AC6-DEF0-254B-8FA0-14449B613F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528" b="3361"/>
          <a:stretch/>
        </p:blipFill>
        <p:spPr>
          <a:xfrm>
            <a:off x="976251" y="942538"/>
            <a:ext cx="7163222" cy="4808332"/>
          </a:xfrm>
          <a:prstGeom prst="rect">
            <a:avLst/>
          </a:prstGeom>
          <a:effectLst/>
        </p:spPr>
      </p:pic>
    </p:spTree>
    <p:extLst>
      <p:ext uri="{BB962C8B-B14F-4D97-AF65-F5344CB8AC3E}">
        <p14:creationId xmlns:p14="http://schemas.microsoft.com/office/powerpoint/2010/main" val="19035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63C1A-4635-4042-BF69-3D716CACDD5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Three Sets of Observations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9A5313-FD12-4944-8C52-726C9933936E}"/>
              </a:ext>
            </a:extLst>
          </p:cNvPr>
          <p:cNvSpPr>
            <a:spLocks noGrp="1"/>
          </p:cNvSpPr>
          <p:nvPr>
            <p:ph idx="1"/>
          </p:nvPr>
        </p:nvSpPr>
        <p:spPr>
          <a:xfrm>
            <a:off x="4976031" y="963877"/>
            <a:ext cx="6377769" cy="4930246"/>
          </a:xfrm>
        </p:spPr>
        <p:txBody>
          <a:bodyPr anchor="ctr">
            <a:normAutofit fontScale="92500" lnSpcReduction="10000"/>
          </a:bodyPr>
          <a:lstStyle/>
          <a:p>
            <a:r>
              <a:rPr lang="en-US" sz="2200" dirty="0"/>
              <a:t>Galilean telescope: combination of convex and concave lenses.</a:t>
            </a:r>
            <a:r>
              <a:rPr lang="en-CA" sz="2200" dirty="0"/>
              <a:t> The refracting telescope magnifies only 21 times, but it only gives a very restricted field of view. As a result Galileo was only able to view about a third of the Moon through his telescopes.  His engravings, therefore, are composites and not produced as a result of a single viewing.</a:t>
            </a:r>
            <a:endParaRPr lang="en-US" sz="2200" dirty="0"/>
          </a:p>
          <a:p>
            <a:r>
              <a:rPr lang="en-US" sz="2200" dirty="0"/>
              <a:t>Three sets of observations:</a:t>
            </a:r>
          </a:p>
          <a:p>
            <a:r>
              <a:rPr lang="en-US" sz="2200" dirty="0"/>
              <a:t>1.  The spottiness of the Moon, which had been interpreted in a number of ways.  Galileo observed the changing patterns of light and darkness over a number of evenings.  The best explanation was that these changing patterns were shadows projected by features on the surface of the Moon; i.e., Galileo calculated that the surface features projecting these shadows were at least 4 times higher than the mountains of the Earth.  Note: Mount Hadley is about the same height as Everest.</a:t>
            </a:r>
          </a:p>
          <a:p>
            <a:endParaRPr lang="en-US" sz="2200" dirty="0"/>
          </a:p>
        </p:txBody>
      </p:sp>
    </p:spTree>
    <p:extLst>
      <p:ext uri="{BB962C8B-B14F-4D97-AF65-F5344CB8AC3E}">
        <p14:creationId xmlns:p14="http://schemas.microsoft.com/office/powerpoint/2010/main" val="164493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F9495DC-4F0C-F244-A75B-EE19FCBCE8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999" b="-1"/>
          <a:stretch/>
        </p:blipFill>
        <p:spPr>
          <a:xfrm>
            <a:off x="20" y="10"/>
            <a:ext cx="12191980" cy="6857990"/>
          </a:xfrm>
          <a:prstGeom prst="rect">
            <a:avLst/>
          </a:prstGeom>
        </p:spPr>
      </p:pic>
      <p:sp>
        <p:nvSpPr>
          <p:cNvPr id="22"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5718D-FBBC-6C49-AE38-E143908BD37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Galileo’s lunar landscapes</a:t>
            </a:r>
          </a:p>
        </p:txBody>
      </p:sp>
      <p:cxnSp>
        <p:nvCxnSpPr>
          <p:cNvPr id="23"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12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627C3-B5C1-E04D-9C2E-FAD77C17473E}"/>
              </a:ext>
            </a:extLst>
          </p:cNvPr>
          <p:cNvSpPr>
            <a:spLocks noGrp="1"/>
          </p:cNvSpPr>
          <p:nvPr>
            <p:ph type="title"/>
          </p:nvPr>
        </p:nvSpPr>
        <p:spPr>
          <a:xfrm>
            <a:off x="686834" y="1153572"/>
            <a:ext cx="3200400" cy="4461163"/>
          </a:xfrm>
        </p:spPr>
        <p:txBody>
          <a:bodyPr>
            <a:normAutofit/>
          </a:bodyPr>
          <a:lstStyle/>
          <a:p>
            <a:r>
              <a:rPr lang="en-US">
                <a:solidFill>
                  <a:srgbClr val="FFFFFF"/>
                </a:solidFill>
              </a:rPr>
              <a:t>1.  The Spottiness of the Moon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96D469-3864-F84C-9F9C-D7E2C46A5263}"/>
              </a:ext>
            </a:extLst>
          </p:cNvPr>
          <p:cNvSpPr>
            <a:spLocks noGrp="1"/>
          </p:cNvSpPr>
          <p:nvPr>
            <p:ph idx="1"/>
          </p:nvPr>
        </p:nvSpPr>
        <p:spPr>
          <a:xfrm>
            <a:off x="4447308" y="591344"/>
            <a:ext cx="6906491" cy="5585619"/>
          </a:xfrm>
        </p:spPr>
        <p:txBody>
          <a:bodyPr anchor="ctr">
            <a:normAutofit/>
          </a:bodyPr>
          <a:lstStyle/>
          <a:p>
            <a:pPr marL="0" indent="0">
              <a:buNone/>
            </a:pPr>
            <a:r>
              <a:rPr lang="en-US" sz="2400"/>
              <a:t>The spottiness of the Moon, which had been interpreted in a number of ways.  Galileo observed the changing patterns of light and darkness over a number of evenings.  He argued that the best explanation was that these changing patterns were shadows projected by features on the surface of the Moon; i.e., Galileo calculated that the surface features projecting these shadows were at least 4 times higher than the mountains of the Earth.  Note: Mount Hadley is about the same height as Everest.</a:t>
            </a:r>
          </a:p>
          <a:p>
            <a:pPr marL="0" indent="0">
              <a:buNone/>
            </a:pPr>
            <a:r>
              <a:rPr lang="en-US" sz="2400"/>
              <a:t>Galileo’s argument is an inference to the best explanation – namely, if it is true that the Moon is earthlike (i.e., it has valleys, mountains, etc., this will explain the changing patterns of light and darkness.</a:t>
            </a:r>
          </a:p>
          <a:p>
            <a:endParaRPr lang="en-US" sz="2400"/>
          </a:p>
        </p:txBody>
      </p:sp>
    </p:spTree>
    <p:extLst>
      <p:ext uri="{BB962C8B-B14F-4D97-AF65-F5344CB8AC3E}">
        <p14:creationId xmlns:p14="http://schemas.microsoft.com/office/powerpoint/2010/main" val="283927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C3E67-FDF0-AF42-8A4F-78BD90FB5D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4" r="8727"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78AD7-B39E-8C4B-802A-C32102F70A2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Man in the Moon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14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B80618-42D9-4030-B793-FD33EB59EA6F}"/>
              </a:ext>
            </a:extLst>
          </p:cNvPr>
          <p:cNvSpPr>
            <a:spLocks noGrp="1"/>
          </p:cNvSpPr>
          <p:nvPr>
            <p:ph type="title"/>
          </p:nvPr>
        </p:nvSpPr>
        <p:spPr>
          <a:xfrm>
            <a:off x="640079" y="2053641"/>
            <a:ext cx="3669161" cy="2760098"/>
          </a:xfrm>
        </p:spPr>
        <p:txBody>
          <a:bodyPr>
            <a:normAutofit/>
          </a:bodyPr>
          <a:lstStyle/>
          <a:p>
            <a:r>
              <a:rPr lang="en-US">
                <a:solidFill>
                  <a:srgbClr val="FFFFFF"/>
                </a:solidFill>
              </a:rPr>
              <a:t>2.  Milky Way</a:t>
            </a:r>
          </a:p>
        </p:txBody>
      </p:sp>
      <p:sp>
        <p:nvSpPr>
          <p:cNvPr id="3" name="Content Placeholder 2">
            <a:extLst>
              <a:ext uri="{FF2B5EF4-FFF2-40B4-BE49-F238E27FC236}">
                <a16:creationId xmlns:a16="http://schemas.microsoft.com/office/drawing/2014/main" id="{0306409E-AC28-4B98-8257-457BCEDEB652}"/>
              </a:ext>
            </a:extLst>
          </p:cNvPr>
          <p:cNvSpPr>
            <a:spLocks noGrp="1"/>
          </p:cNvSpPr>
          <p:nvPr>
            <p:ph idx="1"/>
          </p:nvPr>
        </p:nvSpPr>
        <p:spPr>
          <a:xfrm>
            <a:off x="6090574" y="801866"/>
            <a:ext cx="5306084" cy="5230634"/>
          </a:xfrm>
        </p:spPr>
        <p:txBody>
          <a:bodyPr anchor="ctr">
            <a:normAutofit/>
          </a:bodyPr>
          <a:lstStyle/>
          <a:p>
            <a:pPr marL="0" indent="0">
              <a:buNone/>
            </a:pPr>
            <a:r>
              <a:rPr lang="en-US" sz="2000">
                <a:solidFill>
                  <a:srgbClr val="000000"/>
                </a:solidFill>
              </a:rPr>
              <a:t>With Galileo’s telescope, the stars appeared brighter, but they were not enlarged and, if anything, appeared even smaller when looked at through the telescope, unlike the planets, which gave the appearance of small disks. The best explanation was that the stars were situated at immense distances from the Earth — much farther than the planets. </a:t>
            </a:r>
          </a:p>
          <a:p>
            <a:pPr marL="0" indent="0">
              <a:buNone/>
            </a:pPr>
            <a:r>
              <a:rPr lang="en-US" sz="2000">
                <a:solidFill>
                  <a:srgbClr val="000000"/>
                </a:solidFill>
              </a:rPr>
              <a:t>When Galileo then trained the telescope on the constellation Orion, he discovered and recorded many stars, never before seen with the naked eye, in the belt and in the sword of the hunter. Galileo then swung the telescope through The Milky Way, revealing that what was universally believed to be a luminous cloud in the sky was in fact a collection of individual stars.</a:t>
            </a:r>
          </a:p>
        </p:txBody>
      </p:sp>
    </p:spTree>
    <p:extLst>
      <p:ext uri="{BB962C8B-B14F-4D97-AF65-F5344CB8AC3E}">
        <p14:creationId xmlns:p14="http://schemas.microsoft.com/office/powerpoint/2010/main" val="274642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24C9BB-E564-4ADC-A596-D1D3DE703E0F}"/>
              </a:ext>
            </a:extLst>
          </p:cNvPr>
          <p:cNvSpPr>
            <a:spLocks noGrp="1"/>
          </p:cNvSpPr>
          <p:nvPr>
            <p:ph type="title"/>
          </p:nvPr>
        </p:nvSpPr>
        <p:spPr>
          <a:xfrm>
            <a:off x="640079" y="2053641"/>
            <a:ext cx="3669161" cy="2760098"/>
          </a:xfrm>
        </p:spPr>
        <p:txBody>
          <a:bodyPr>
            <a:normAutofit/>
          </a:bodyPr>
          <a:lstStyle/>
          <a:p>
            <a:r>
              <a:rPr lang="en-US">
                <a:solidFill>
                  <a:srgbClr val="FFFFFF"/>
                </a:solidFill>
              </a:rPr>
              <a:t>3.  Moons of Jupiter</a:t>
            </a:r>
          </a:p>
        </p:txBody>
      </p:sp>
      <p:sp>
        <p:nvSpPr>
          <p:cNvPr id="3" name="Content Placeholder 2">
            <a:extLst>
              <a:ext uri="{FF2B5EF4-FFF2-40B4-BE49-F238E27FC236}">
                <a16:creationId xmlns:a16="http://schemas.microsoft.com/office/drawing/2014/main" id="{19CBB34A-9FC9-4FA4-B59A-76B2DE5F7699}"/>
              </a:ext>
            </a:extLst>
          </p:cNvPr>
          <p:cNvSpPr>
            <a:spLocks noGrp="1"/>
          </p:cNvSpPr>
          <p:nvPr>
            <p:ph idx="1"/>
          </p:nvPr>
        </p:nvSpPr>
        <p:spPr>
          <a:xfrm>
            <a:off x="6090574" y="801866"/>
            <a:ext cx="5306084" cy="5230634"/>
          </a:xfrm>
        </p:spPr>
        <p:txBody>
          <a:bodyPr anchor="ctr">
            <a:normAutofit/>
          </a:bodyPr>
          <a:lstStyle/>
          <a:p>
            <a:pPr marL="0" indent="0">
              <a:buNone/>
            </a:pPr>
            <a:r>
              <a:rPr lang="en-US" sz="2200">
                <a:solidFill>
                  <a:srgbClr val="000000"/>
                </a:solidFill>
              </a:rPr>
              <a:t>Galileo observed tiny stars near Jupiter. On successive nights, he noticed that these little stars stayed with Jupiter as it wandered through the fixed stars. He concluded that these four attendants must be Moons circling Jupiter, and named them the Medicean stars, in honor of the Medici family, his patrons who ruled Tuscany. </a:t>
            </a:r>
          </a:p>
          <a:p>
            <a:pPr marL="0" indent="0">
              <a:buNone/>
            </a:pPr>
            <a:r>
              <a:rPr lang="en-US" sz="2200">
                <a:solidFill>
                  <a:srgbClr val="000000"/>
                </a:solidFill>
              </a:rPr>
              <a:t>Here was a Copernican system in miniature, which discredited the Aristotelian contention that there could only be one centre of motion in the universe — namely, the Earth.  Later the same year, Galileo observed that a strange oval satellite surrounded Saturn, and that Venus exhibited phases, as the Moon did.</a:t>
            </a:r>
          </a:p>
        </p:txBody>
      </p:sp>
    </p:spTree>
    <p:extLst>
      <p:ext uri="{BB962C8B-B14F-4D97-AF65-F5344CB8AC3E}">
        <p14:creationId xmlns:p14="http://schemas.microsoft.com/office/powerpoint/2010/main" val="2519678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Microsoft Macintosh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Galileo and the Scientific Revolution</vt:lpstr>
      <vt:lpstr>The discrete optical sciences</vt:lpstr>
      <vt:lpstr>Replica of Galileo’s refracting telescope.</vt:lpstr>
      <vt:lpstr>Three Sets of Observations</vt:lpstr>
      <vt:lpstr>Galileo’s lunar landscapes</vt:lpstr>
      <vt:lpstr>1.  The Spottiness of the Moon</vt:lpstr>
      <vt:lpstr>Man in the Moon</vt:lpstr>
      <vt:lpstr>2.  Milky Way</vt:lpstr>
      <vt:lpstr>3.  Moons of Jupiter</vt:lpstr>
      <vt:lpstr>Siderius Nuncius</vt:lpstr>
      <vt:lpstr>The Impact of Galileo’s observations</vt:lpstr>
      <vt:lpstr>PowerPoint Presentation</vt:lpstr>
      <vt:lpstr>Galileo and the Church</vt:lpstr>
      <vt:lpstr>PowerPoint Presentation</vt:lpstr>
      <vt:lpstr>Galileo censored</vt:lpstr>
      <vt:lpstr>Galilean Science</vt:lpstr>
      <vt:lpstr>Galileo and projectile motion</vt:lpstr>
      <vt:lpstr>Newton’s Inspiration?</vt:lpstr>
      <vt:lpstr>The Creation of the Scientific Community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Galileo and the Scientific Revolution</dc:title>
  <dc:creator>Microsoft Office User</dc:creator>
  <cp:lastModifiedBy>Microsoft Office User</cp:lastModifiedBy>
  <cp:revision>1</cp:revision>
  <dcterms:created xsi:type="dcterms:W3CDTF">2020-05-16T18:21:41Z</dcterms:created>
  <dcterms:modified xsi:type="dcterms:W3CDTF">2020-05-16T18:22:05Z</dcterms:modified>
</cp:coreProperties>
</file>