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65" r:id="rId6"/>
    <p:sldId id="269" r:id="rId7"/>
    <p:sldId id="266" r:id="rId8"/>
    <p:sldId id="270" r:id="rId9"/>
    <p:sldId id="258" r:id="rId10"/>
    <p:sldId id="262" r:id="rId11"/>
    <p:sldId id="271" r:id="rId12"/>
    <p:sldId id="272" r:id="rId13"/>
    <p:sldId id="274" r:id="rId14"/>
    <p:sldId id="273" r:id="rId15"/>
    <p:sldId id="263" r:id="rId16"/>
    <p:sldId id="264" r:id="rId17"/>
    <p:sldId id="275" r:id="rId18"/>
    <p:sldId id="259" r:id="rId19"/>
    <p:sldId id="260"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90" d="100"/>
          <a:sy n="90" d="100"/>
        </p:scale>
        <p:origin x="147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6204-C066-470D-859D-E655197CEF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CD309D-52DE-4A88-91F6-149455A6E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9ED0D7-B71B-473F-B676-48055BB54664}"/>
              </a:ext>
            </a:extLst>
          </p:cNvPr>
          <p:cNvSpPr>
            <a:spLocks noGrp="1"/>
          </p:cNvSpPr>
          <p:nvPr>
            <p:ph type="dt" sz="half" idx="10"/>
          </p:nvPr>
        </p:nvSpPr>
        <p:spPr/>
        <p:txBody>
          <a:bodyPr/>
          <a:lstStyle/>
          <a:p>
            <a:fld id="{3B730211-8E36-4EE7-8046-35BA614B9DE9}" type="datetimeFigureOut">
              <a:rPr lang="en-US" smtClean="0"/>
              <a:t>5/13/20</a:t>
            </a:fld>
            <a:endParaRPr lang="en-US"/>
          </a:p>
        </p:txBody>
      </p:sp>
      <p:sp>
        <p:nvSpPr>
          <p:cNvPr id="5" name="Footer Placeholder 4">
            <a:extLst>
              <a:ext uri="{FF2B5EF4-FFF2-40B4-BE49-F238E27FC236}">
                <a16:creationId xmlns:a16="http://schemas.microsoft.com/office/drawing/2014/main" id="{6AD7BF7E-31AC-407D-B25E-7B62EFB33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B20DF-5D66-4B94-9D8D-B8EA9F4A3600}"/>
              </a:ext>
            </a:extLst>
          </p:cNvPr>
          <p:cNvSpPr>
            <a:spLocks noGrp="1"/>
          </p:cNvSpPr>
          <p:nvPr>
            <p:ph type="sldNum" sz="quarter" idx="12"/>
          </p:nvPr>
        </p:nvSpPr>
        <p:spPr/>
        <p:txBody>
          <a:bodyPr/>
          <a:lstStyle/>
          <a:p>
            <a:fld id="{A8398D19-7824-4051-8AAA-051BBEA47296}" type="slidenum">
              <a:rPr lang="en-US" smtClean="0"/>
              <a:t>‹#›</a:t>
            </a:fld>
            <a:endParaRPr lang="en-US"/>
          </a:p>
        </p:txBody>
      </p:sp>
    </p:spTree>
    <p:extLst>
      <p:ext uri="{BB962C8B-B14F-4D97-AF65-F5344CB8AC3E}">
        <p14:creationId xmlns:p14="http://schemas.microsoft.com/office/powerpoint/2010/main" val="312013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9E967-09D1-4CCA-81FA-5B204B9B93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B3BC57-75AF-4D97-8701-A7B19D2896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EFDAEF-9BAE-4AC8-9AB8-EC33C5751DDE}"/>
              </a:ext>
            </a:extLst>
          </p:cNvPr>
          <p:cNvSpPr>
            <a:spLocks noGrp="1"/>
          </p:cNvSpPr>
          <p:nvPr>
            <p:ph type="dt" sz="half" idx="10"/>
          </p:nvPr>
        </p:nvSpPr>
        <p:spPr/>
        <p:txBody>
          <a:bodyPr/>
          <a:lstStyle/>
          <a:p>
            <a:fld id="{3B730211-8E36-4EE7-8046-35BA614B9DE9}" type="datetimeFigureOut">
              <a:rPr lang="en-US" smtClean="0"/>
              <a:t>5/13/20</a:t>
            </a:fld>
            <a:endParaRPr lang="en-US"/>
          </a:p>
        </p:txBody>
      </p:sp>
      <p:sp>
        <p:nvSpPr>
          <p:cNvPr id="5" name="Footer Placeholder 4">
            <a:extLst>
              <a:ext uri="{FF2B5EF4-FFF2-40B4-BE49-F238E27FC236}">
                <a16:creationId xmlns:a16="http://schemas.microsoft.com/office/drawing/2014/main" id="{BCEC25FC-1877-430A-99F0-5C60621A3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3BAD3-0C03-4078-A22A-51EF21CF676E}"/>
              </a:ext>
            </a:extLst>
          </p:cNvPr>
          <p:cNvSpPr>
            <a:spLocks noGrp="1"/>
          </p:cNvSpPr>
          <p:nvPr>
            <p:ph type="sldNum" sz="quarter" idx="12"/>
          </p:nvPr>
        </p:nvSpPr>
        <p:spPr/>
        <p:txBody>
          <a:bodyPr/>
          <a:lstStyle/>
          <a:p>
            <a:fld id="{A8398D19-7824-4051-8AAA-051BBEA47296}" type="slidenum">
              <a:rPr lang="en-US" smtClean="0"/>
              <a:t>‹#›</a:t>
            </a:fld>
            <a:endParaRPr lang="en-US"/>
          </a:p>
        </p:txBody>
      </p:sp>
    </p:spTree>
    <p:extLst>
      <p:ext uri="{BB962C8B-B14F-4D97-AF65-F5344CB8AC3E}">
        <p14:creationId xmlns:p14="http://schemas.microsoft.com/office/powerpoint/2010/main" val="9423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3CAFD4-D1C7-454D-8322-3E9F66B8BC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0D51E3-050D-4BBE-9FC7-C27DF38D10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C7865-90B9-4824-A0EC-695091E7B970}"/>
              </a:ext>
            </a:extLst>
          </p:cNvPr>
          <p:cNvSpPr>
            <a:spLocks noGrp="1"/>
          </p:cNvSpPr>
          <p:nvPr>
            <p:ph type="dt" sz="half" idx="10"/>
          </p:nvPr>
        </p:nvSpPr>
        <p:spPr/>
        <p:txBody>
          <a:bodyPr/>
          <a:lstStyle/>
          <a:p>
            <a:fld id="{3B730211-8E36-4EE7-8046-35BA614B9DE9}" type="datetimeFigureOut">
              <a:rPr lang="en-US" smtClean="0"/>
              <a:t>5/13/20</a:t>
            </a:fld>
            <a:endParaRPr lang="en-US"/>
          </a:p>
        </p:txBody>
      </p:sp>
      <p:sp>
        <p:nvSpPr>
          <p:cNvPr id="5" name="Footer Placeholder 4">
            <a:extLst>
              <a:ext uri="{FF2B5EF4-FFF2-40B4-BE49-F238E27FC236}">
                <a16:creationId xmlns:a16="http://schemas.microsoft.com/office/drawing/2014/main" id="{87F48589-4E7C-413D-9989-28620C814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0620C-EE11-49BC-B376-4793B2512168}"/>
              </a:ext>
            </a:extLst>
          </p:cNvPr>
          <p:cNvSpPr>
            <a:spLocks noGrp="1"/>
          </p:cNvSpPr>
          <p:nvPr>
            <p:ph type="sldNum" sz="quarter" idx="12"/>
          </p:nvPr>
        </p:nvSpPr>
        <p:spPr/>
        <p:txBody>
          <a:bodyPr/>
          <a:lstStyle/>
          <a:p>
            <a:fld id="{A8398D19-7824-4051-8AAA-051BBEA47296}" type="slidenum">
              <a:rPr lang="en-US" smtClean="0"/>
              <a:t>‹#›</a:t>
            </a:fld>
            <a:endParaRPr lang="en-US"/>
          </a:p>
        </p:txBody>
      </p:sp>
    </p:spTree>
    <p:extLst>
      <p:ext uri="{BB962C8B-B14F-4D97-AF65-F5344CB8AC3E}">
        <p14:creationId xmlns:p14="http://schemas.microsoft.com/office/powerpoint/2010/main" val="331158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D49B-852E-4261-9531-3E9351E5C8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5C8432-E899-4F6F-8DEF-AD4926710A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B615B-E2A6-4C0D-8DBE-20EE3573113A}"/>
              </a:ext>
            </a:extLst>
          </p:cNvPr>
          <p:cNvSpPr>
            <a:spLocks noGrp="1"/>
          </p:cNvSpPr>
          <p:nvPr>
            <p:ph type="dt" sz="half" idx="10"/>
          </p:nvPr>
        </p:nvSpPr>
        <p:spPr/>
        <p:txBody>
          <a:bodyPr/>
          <a:lstStyle/>
          <a:p>
            <a:fld id="{3B730211-8E36-4EE7-8046-35BA614B9DE9}" type="datetimeFigureOut">
              <a:rPr lang="en-US" smtClean="0"/>
              <a:t>5/13/20</a:t>
            </a:fld>
            <a:endParaRPr lang="en-US"/>
          </a:p>
        </p:txBody>
      </p:sp>
      <p:sp>
        <p:nvSpPr>
          <p:cNvPr id="5" name="Footer Placeholder 4">
            <a:extLst>
              <a:ext uri="{FF2B5EF4-FFF2-40B4-BE49-F238E27FC236}">
                <a16:creationId xmlns:a16="http://schemas.microsoft.com/office/drawing/2014/main" id="{FF8D6558-FE5D-47FA-BF10-3F14A40300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79633-9117-497A-972D-29A6BFBD12AF}"/>
              </a:ext>
            </a:extLst>
          </p:cNvPr>
          <p:cNvSpPr>
            <a:spLocks noGrp="1"/>
          </p:cNvSpPr>
          <p:nvPr>
            <p:ph type="sldNum" sz="quarter" idx="12"/>
          </p:nvPr>
        </p:nvSpPr>
        <p:spPr/>
        <p:txBody>
          <a:bodyPr/>
          <a:lstStyle/>
          <a:p>
            <a:fld id="{A8398D19-7824-4051-8AAA-051BBEA47296}" type="slidenum">
              <a:rPr lang="en-US" smtClean="0"/>
              <a:t>‹#›</a:t>
            </a:fld>
            <a:endParaRPr lang="en-US"/>
          </a:p>
        </p:txBody>
      </p:sp>
    </p:spTree>
    <p:extLst>
      <p:ext uri="{BB962C8B-B14F-4D97-AF65-F5344CB8AC3E}">
        <p14:creationId xmlns:p14="http://schemas.microsoft.com/office/powerpoint/2010/main" val="119044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5D5C-32E7-474B-92C0-984F57B7CC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0F0034-2CC6-4D38-BB3A-5048187E3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4F84C8-E2F2-4AC2-88A3-8AE94CCFA787}"/>
              </a:ext>
            </a:extLst>
          </p:cNvPr>
          <p:cNvSpPr>
            <a:spLocks noGrp="1"/>
          </p:cNvSpPr>
          <p:nvPr>
            <p:ph type="dt" sz="half" idx="10"/>
          </p:nvPr>
        </p:nvSpPr>
        <p:spPr/>
        <p:txBody>
          <a:bodyPr/>
          <a:lstStyle/>
          <a:p>
            <a:fld id="{3B730211-8E36-4EE7-8046-35BA614B9DE9}" type="datetimeFigureOut">
              <a:rPr lang="en-US" smtClean="0"/>
              <a:t>5/13/20</a:t>
            </a:fld>
            <a:endParaRPr lang="en-US"/>
          </a:p>
        </p:txBody>
      </p:sp>
      <p:sp>
        <p:nvSpPr>
          <p:cNvPr id="5" name="Footer Placeholder 4">
            <a:extLst>
              <a:ext uri="{FF2B5EF4-FFF2-40B4-BE49-F238E27FC236}">
                <a16:creationId xmlns:a16="http://schemas.microsoft.com/office/drawing/2014/main" id="{E9A13230-1288-442C-BB10-683CE0E67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45811-3EB3-4009-9103-5E314DFF2AAB}"/>
              </a:ext>
            </a:extLst>
          </p:cNvPr>
          <p:cNvSpPr>
            <a:spLocks noGrp="1"/>
          </p:cNvSpPr>
          <p:nvPr>
            <p:ph type="sldNum" sz="quarter" idx="12"/>
          </p:nvPr>
        </p:nvSpPr>
        <p:spPr/>
        <p:txBody>
          <a:bodyPr/>
          <a:lstStyle/>
          <a:p>
            <a:fld id="{A8398D19-7824-4051-8AAA-051BBEA47296}" type="slidenum">
              <a:rPr lang="en-US" smtClean="0"/>
              <a:t>‹#›</a:t>
            </a:fld>
            <a:endParaRPr lang="en-US"/>
          </a:p>
        </p:txBody>
      </p:sp>
    </p:spTree>
    <p:extLst>
      <p:ext uri="{BB962C8B-B14F-4D97-AF65-F5344CB8AC3E}">
        <p14:creationId xmlns:p14="http://schemas.microsoft.com/office/powerpoint/2010/main" val="2547371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DAC88-0BDF-4880-BD30-6B5ECA9C62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60248B-E35F-4661-A428-3B4D12BA95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2A5DDF-155D-4194-9DEF-85001B3937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223F2F-2A9F-46DE-BD35-67A0836F2DE5}"/>
              </a:ext>
            </a:extLst>
          </p:cNvPr>
          <p:cNvSpPr>
            <a:spLocks noGrp="1"/>
          </p:cNvSpPr>
          <p:nvPr>
            <p:ph type="dt" sz="half" idx="10"/>
          </p:nvPr>
        </p:nvSpPr>
        <p:spPr/>
        <p:txBody>
          <a:bodyPr/>
          <a:lstStyle/>
          <a:p>
            <a:fld id="{3B730211-8E36-4EE7-8046-35BA614B9DE9}" type="datetimeFigureOut">
              <a:rPr lang="en-US" smtClean="0"/>
              <a:t>5/13/20</a:t>
            </a:fld>
            <a:endParaRPr lang="en-US"/>
          </a:p>
        </p:txBody>
      </p:sp>
      <p:sp>
        <p:nvSpPr>
          <p:cNvPr id="6" name="Footer Placeholder 5">
            <a:extLst>
              <a:ext uri="{FF2B5EF4-FFF2-40B4-BE49-F238E27FC236}">
                <a16:creationId xmlns:a16="http://schemas.microsoft.com/office/drawing/2014/main" id="{0D0B6EDB-83C4-4DCF-9E95-743058288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D7C3A-3FCC-48D3-9E04-049FAC386B25}"/>
              </a:ext>
            </a:extLst>
          </p:cNvPr>
          <p:cNvSpPr>
            <a:spLocks noGrp="1"/>
          </p:cNvSpPr>
          <p:nvPr>
            <p:ph type="sldNum" sz="quarter" idx="12"/>
          </p:nvPr>
        </p:nvSpPr>
        <p:spPr/>
        <p:txBody>
          <a:bodyPr/>
          <a:lstStyle/>
          <a:p>
            <a:fld id="{A8398D19-7824-4051-8AAA-051BBEA47296}" type="slidenum">
              <a:rPr lang="en-US" smtClean="0"/>
              <a:t>‹#›</a:t>
            </a:fld>
            <a:endParaRPr lang="en-US"/>
          </a:p>
        </p:txBody>
      </p:sp>
    </p:spTree>
    <p:extLst>
      <p:ext uri="{BB962C8B-B14F-4D97-AF65-F5344CB8AC3E}">
        <p14:creationId xmlns:p14="http://schemas.microsoft.com/office/powerpoint/2010/main" val="115913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3D9E-D5A5-4C26-92B6-8F47757558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A4E349-0D61-42EA-85E7-6129D0CAC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C33FD7-FFD7-4BA6-9E87-E29621E3D1C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A931A0-BBA4-42FB-95D5-58E8192033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9CAEEF-F507-42F1-BDFF-D5C88A66D6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0A3C7B-420C-40AC-A0CB-681C9FFC6D19}"/>
              </a:ext>
            </a:extLst>
          </p:cNvPr>
          <p:cNvSpPr>
            <a:spLocks noGrp="1"/>
          </p:cNvSpPr>
          <p:nvPr>
            <p:ph type="dt" sz="half" idx="10"/>
          </p:nvPr>
        </p:nvSpPr>
        <p:spPr/>
        <p:txBody>
          <a:bodyPr/>
          <a:lstStyle/>
          <a:p>
            <a:fld id="{3B730211-8E36-4EE7-8046-35BA614B9DE9}" type="datetimeFigureOut">
              <a:rPr lang="en-US" smtClean="0"/>
              <a:t>5/13/20</a:t>
            </a:fld>
            <a:endParaRPr lang="en-US"/>
          </a:p>
        </p:txBody>
      </p:sp>
      <p:sp>
        <p:nvSpPr>
          <p:cNvPr id="8" name="Footer Placeholder 7">
            <a:extLst>
              <a:ext uri="{FF2B5EF4-FFF2-40B4-BE49-F238E27FC236}">
                <a16:creationId xmlns:a16="http://schemas.microsoft.com/office/drawing/2014/main" id="{8D77A0F3-7083-4C82-9F9A-6021DD6FDE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EA5954-1AC6-42E0-A922-04082E91D48E}"/>
              </a:ext>
            </a:extLst>
          </p:cNvPr>
          <p:cNvSpPr>
            <a:spLocks noGrp="1"/>
          </p:cNvSpPr>
          <p:nvPr>
            <p:ph type="sldNum" sz="quarter" idx="12"/>
          </p:nvPr>
        </p:nvSpPr>
        <p:spPr/>
        <p:txBody>
          <a:bodyPr/>
          <a:lstStyle/>
          <a:p>
            <a:fld id="{A8398D19-7824-4051-8AAA-051BBEA47296}" type="slidenum">
              <a:rPr lang="en-US" smtClean="0"/>
              <a:t>‹#›</a:t>
            </a:fld>
            <a:endParaRPr lang="en-US"/>
          </a:p>
        </p:txBody>
      </p:sp>
    </p:spTree>
    <p:extLst>
      <p:ext uri="{BB962C8B-B14F-4D97-AF65-F5344CB8AC3E}">
        <p14:creationId xmlns:p14="http://schemas.microsoft.com/office/powerpoint/2010/main" val="114419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9FE7-43C7-4ED7-A3AF-9A43F51139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D4015C-7127-4263-85C1-3C93838E4888}"/>
              </a:ext>
            </a:extLst>
          </p:cNvPr>
          <p:cNvSpPr>
            <a:spLocks noGrp="1"/>
          </p:cNvSpPr>
          <p:nvPr>
            <p:ph type="dt" sz="half" idx="10"/>
          </p:nvPr>
        </p:nvSpPr>
        <p:spPr/>
        <p:txBody>
          <a:bodyPr/>
          <a:lstStyle/>
          <a:p>
            <a:fld id="{3B730211-8E36-4EE7-8046-35BA614B9DE9}" type="datetimeFigureOut">
              <a:rPr lang="en-US" smtClean="0"/>
              <a:t>5/13/20</a:t>
            </a:fld>
            <a:endParaRPr lang="en-US"/>
          </a:p>
        </p:txBody>
      </p:sp>
      <p:sp>
        <p:nvSpPr>
          <p:cNvPr id="4" name="Footer Placeholder 3">
            <a:extLst>
              <a:ext uri="{FF2B5EF4-FFF2-40B4-BE49-F238E27FC236}">
                <a16:creationId xmlns:a16="http://schemas.microsoft.com/office/drawing/2014/main" id="{763E12C9-02ED-4DB9-91A9-2204A803F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356019-31BF-4AC0-9709-C4781F2C3A53}"/>
              </a:ext>
            </a:extLst>
          </p:cNvPr>
          <p:cNvSpPr>
            <a:spLocks noGrp="1"/>
          </p:cNvSpPr>
          <p:nvPr>
            <p:ph type="sldNum" sz="quarter" idx="12"/>
          </p:nvPr>
        </p:nvSpPr>
        <p:spPr/>
        <p:txBody>
          <a:bodyPr/>
          <a:lstStyle/>
          <a:p>
            <a:fld id="{A8398D19-7824-4051-8AAA-051BBEA47296}" type="slidenum">
              <a:rPr lang="en-US" smtClean="0"/>
              <a:t>‹#›</a:t>
            </a:fld>
            <a:endParaRPr lang="en-US"/>
          </a:p>
        </p:txBody>
      </p:sp>
    </p:spTree>
    <p:extLst>
      <p:ext uri="{BB962C8B-B14F-4D97-AF65-F5344CB8AC3E}">
        <p14:creationId xmlns:p14="http://schemas.microsoft.com/office/powerpoint/2010/main" val="265738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30531D-B13D-4A99-9CF2-F06803B54A4D}"/>
              </a:ext>
            </a:extLst>
          </p:cNvPr>
          <p:cNvSpPr>
            <a:spLocks noGrp="1"/>
          </p:cNvSpPr>
          <p:nvPr>
            <p:ph type="dt" sz="half" idx="10"/>
          </p:nvPr>
        </p:nvSpPr>
        <p:spPr/>
        <p:txBody>
          <a:bodyPr/>
          <a:lstStyle/>
          <a:p>
            <a:fld id="{3B730211-8E36-4EE7-8046-35BA614B9DE9}" type="datetimeFigureOut">
              <a:rPr lang="en-US" smtClean="0"/>
              <a:t>5/13/20</a:t>
            </a:fld>
            <a:endParaRPr lang="en-US"/>
          </a:p>
        </p:txBody>
      </p:sp>
      <p:sp>
        <p:nvSpPr>
          <p:cNvPr id="3" name="Footer Placeholder 2">
            <a:extLst>
              <a:ext uri="{FF2B5EF4-FFF2-40B4-BE49-F238E27FC236}">
                <a16:creationId xmlns:a16="http://schemas.microsoft.com/office/drawing/2014/main" id="{1879315B-A746-4492-B288-DAE818A13B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AFA954-4FAB-44E6-B3CF-2F64BC710A52}"/>
              </a:ext>
            </a:extLst>
          </p:cNvPr>
          <p:cNvSpPr>
            <a:spLocks noGrp="1"/>
          </p:cNvSpPr>
          <p:nvPr>
            <p:ph type="sldNum" sz="quarter" idx="12"/>
          </p:nvPr>
        </p:nvSpPr>
        <p:spPr/>
        <p:txBody>
          <a:bodyPr/>
          <a:lstStyle/>
          <a:p>
            <a:fld id="{A8398D19-7824-4051-8AAA-051BBEA47296}" type="slidenum">
              <a:rPr lang="en-US" smtClean="0"/>
              <a:t>‹#›</a:t>
            </a:fld>
            <a:endParaRPr lang="en-US"/>
          </a:p>
        </p:txBody>
      </p:sp>
    </p:spTree>
    <p:extLst>
      <p:ext uri="{BB962C8B-B14F-4D97-AF65-F5344CB8AC3E}">
        <p14:creationId xmlns:p14="http://schemas.microsoft.com/office/powerpoint/2010/main" val="2390042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33D6F-8FCA-4930-9423-DDE2C70D5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891E20-61F4-42E0-8DF6-713B1952CB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607BC1-EB3C-4CD2-AED5-BF869BE79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D13F96-F04B-4F2D-B0F7-EAAADDA0BE80}"/>
              </a:ext>
            </a:extLst>
          </p:cNvPr>
          <p:cNvSpPr>
            <a:spLocks noGrp="1"/>
          </p:cNvSpPr>
          <p:nvPr>
            <p:ph type="dt" sz="half" idx="10"/>
          </p:nvPr>
        </p:nvSpPr>
        <p:spPr/>
        <p:txBody>
          <a:bodyPr/>
          <a:lstStyle/>
          <a:p>
            <a:fld id="{3B730211-8E36-4EE7-8046-35BA614B9DE9}" type="datetimeFigureOut">
              <a:rPr lang="en-US" smtClean="0"/>
              <a:t>5/13/20</a:t>
            </a:fld>
            <a:endParaRPr lang="en-US"/>
          </a:p>
        </p:txBody>
      </p:sp>
      <p:sp>
        <p:nvSpPr>
          <p:cNvPr id="6" name="Footer Placeholder 5">
            <a:extLst>
              <a:ext uri="{FF2B5EF4-FFF2-40B4-BE49-F238E27FC236}">
                <a16:creationId xmlns:a16="http://schemas.microsoft.com/office/drawing/2014/main" id="{D094342D-C45F-43A6-AFAE-DB7C8C114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3ADE35-EF23-42FA-B5DC-311D4FDA7DE4}"/>
              </a:ext>
            </a:extLst>
          </p:cNvPr>
          <p:cNvSpPr>
            <a:spLocks noGrp="1"/>
          </p:cNvSpPr>
          <p:nvPr>
            <p:ph type="sldNum" sz="quarter" idx="12"/>
          </p:nvPr>
        </p:nvSpPr>
        <p:spPr/>
        <p:txBody>
          <a:bodyPr/>
          <a:lstStyle/>
          <a:p>
            <a:fld id="{A8398D19-7824-4051-8AAA-051BBEA47296}" type="slidenum">
              <a:rPr lang="en-US" smtClean="0"/>
              <a:t>‹#›</a:t>
            </a:fld>
            <a:endParaRPr lang="en-US"/>
          </a:p>
        </p:txBody>
      </p:sp>
    </p:spTree>
    <p:extLst>
      <p:ext uri="{BB962C8B-B14F-4D97-AF65-F5344CB8AC3E}">
        <p14:creationId xmlns:p14="http://schemas.microsoft.com/office/powerpoint/2010/main" val="3158407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1A5A-EC58-4FBB-8CF0-FFAA21CB7D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898E96-7D95-499E-A9B7-0B6564E6C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2EEEE0-6A84-4CD3-8F48-403DF135E2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3C94E2-3B11-462E-885A-0D0583F1B029}"/>
              </a:ext>
            </a:extLst>
          </p:cNvPr>
          <p:cNvSpPr>
            <a:spLocks noGrp="1"/>
          </p:cNvSpPr>
          <p:nvPr>
            <p:ph type="dt" sz="half" idx="10"/>
          </p:nvPr>
        </p:nvSpPr>
        <p:spPr/>
        <p:txBody>
          <a:bodyPr/>
          <a:lstStyle/>
          <a:p>
            <a:fld id="{3B730211-8E36-4EE7-8046-35BA614B9DE9}" type="datetimeFigureOut">
              <a:rPr lang="en-US" smtClean="0"/>
              <a:t>5/13/20</a:t>
            </a:fld>
            <a:endParaRPr lang="en-US"/>
          </a:p>
        </p:txBody>
      </p:sp>
      <p:sp>
        <p:nvSpPr>
          <p:cNvPr id="6" name="Footer Placeholder 5">
            <a:extLst>
              <a:ext uri="{FF2B5EF4-FFF2-40B4-BE49-F238E27FC236}">
                <a16:creationId xmlns:a16="http://schemas.microsoft.com/office/drawing/2014/main" id="{15A5D50C-8D3B-4E59-8D4D-DD073F8105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C4E5CE-84C8-4CC5-95B4-40B8B33F0283}"/>
              </a:ext>
            </a:extLst>
          </p:cNvPr>
          <p:cNvSpPr>
            <a:spLocks noGrp="1"/>
          </p:cNvSpPr>
          <p:nvPr>
            <p:ph type="sldNum" sz="quarter" idx="12"/>
          </p:nvPr>
        </p:nvSpPr>
        <p:spPr/>
        <p:txBody>
          <a:bodyPr/>
          <a:lstStyle/>
          <a:p>
            <a:fld id="{A8398D19-7824-4051-8AAA-051BBEA47296}" type="slidenum">
              <a:rPr lang="en-US" smtClean="0"/>
              <a:t>‹#›</a:t>
            </a:fld>
            <a:endParaRPr lang="en-US"/>
          </a:p>
        </p:txBody>
      </p:sp>
    </p:spTree>
    <p:extLst>
      <p:ext uri="{BB962C8B-B14F-4D97-AF65-F5344CB8AC3E}">
        <p14:creationId xmlns:p14="http://schemas.microsoft.com/office/powerpoint/2010/main" val="2273508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CD3DDB-CC1A-4F6B-8D39-711FAF1BE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F6251C-28F1-4F51-9CB0-6A8724929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13A54-C80C-4C2E-BEC6-BABA23C88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30211-8E36-4EE7-8046-35BA614B9DE9}" type="datetimeFigureOut">
              <a:rPr lang="en-US" smtClean="0"/>
              <a:t>5/13/20</a:t>
            </a:fld>
            <a:endParaRPr lang="en-US"/>
          </a:p>
        </p:txBody>
      </p:sp>
      <p:sp>
        <p:nvSpPr>
          <p:cNvPr id="5" name="Footer Placeholder 4">
            <a:extLst>
              <a:ext uri="{FF2B5EF4-FFF2-40B4-BE49-F238E27FC236}">
                <a16:creationId xmlns:a16="http://schemas.microsoft.com/office/drawing/2014/main" id="{CE169842-DAE8-42BD-8CAE-E3511D0273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B24E49-BA78-4F38-97FD-8697EC930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98D19-7824-4051-8AAA-051BBEA47296}" type="slidenum">
              <a:rPr lang="en-US" smtClean="0"/>
              <a:t>‹#›</a:t>
            </a:fld>
            <a:endParaRPr lang="en-US"/>
          </a:p>
        </p:txBody>
      </p:sp>
    </p:spTree>
    <p:extLst>
      <p:ext uri="{BB962C8B-B14F-4D97-AF65-F5344CB8AC3E}">
        <p14:creationId xmlns:p14="http://schemas.microsoft.com/office/powerpoint/2010/main" val="212847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Ptolemaic_syste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7B88797-EAC4-475B-A2A9-ECF25D88293F}"/>
              </a:ext>
            </a:extLst>
          </p:cNvPr>
          <p:cNvPicPr>
            <a:picLocks noChangeAspect="1"/>
          </p:cNvPicPr>
          <p:nvPr/>
        </p:nvPicPr>
        <p:blipFill rotWithShape="1">
          <a:blip r:embed="rId2">
            <a:alphaModFix amt="50000"/>
          </a:blip>
          <a:srcRect t="8807" b="6923"/>
          <a:stretch/>
        </p:blipFill>
        <p:spPr>
          <a:xfrm>
            <a:off x="20" y="1"/>
            <a:ext cx="12191980" cy="6857999"/>
          </a:xfrm>
          <a:prstGeom prst="rect">
            <a:avLst/>
          </a:prstGeom>
        </p:spPr>
      </p:pic>
      <p:sp>
        <p:nvSpPr>
          <p:cNvPr id="2" name="Title 1">
            <a:extLst>
              <a:ext uri="{FF2B5EF4-FFF2-40B4-BE49-F238E27FC236}">
                <a16:creationId xmlns:a16="http://schemas.microsoft.com/office/drawing/2014/main" id="{F2109CA1-A7B7-41C5-8958-D6D266595217}"/>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The Birth of Observational Astronomy</a:t>
            </a:r>
          </a:p>
        </p:txBody>
      </p:sp>
      <p:sp>
        <p:nvSpPr>
          <p:cNvPr id="3" name="Subtitle 2">
            <a:extLst>
              <a:ext uri="{FF2B5EF4-FFF2-40B4-BE49-F238E27FC236}">
                <a16:creationId xmlns:a16="http://schemas.microsoft.com/office/drawing/2014/main" id="{B52CB4B3-22D9-41C4-BE71-36C4C72573DC}"/>
              </a:ext>
            </a:extLst>
          </p:cNvPr>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07109777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7360A-3604-45DC-8E1F-E3D373EE0908}"/>
              </a:ext>
            </a:extLst>
          </p:cNvPr>
          <p:cNvSpPr>
            <a:spLocks noGrp="1"/>
          </p:cNvSpPr>
          <p:nvPr>
            <p:ph type="title"/>
          </p:nvPr>
        </p:nvSpPr>
        <p:spPr>
          <a:xfrm>
            <a:off x="686834" y="1153572"/>
            <a:ext cx="3200400" cy="4461163"/>
          </a:xfrm>
        </p:spPr>
        <p:txBody>
          <a:bodyPr>
            <a:normAutofit/>
          </a:bodyPr>
          <a:lstStyle/>
          <a:p>
            <a:r>
              <a:rPr lang="en-US">
                <a:solidFill>
                  <a:srgbClr val="FFFFFF"/>
                </a:solidFill>
              </a:rPr>
              <a:t>Kepler’s Rules of Planetary Motion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B0B33E5-DD8F-4845-8983-0AEFD552D8B4}"/>
              </a:ext>
            </a:extLst>
          </p:cNvPr>
          <p:cNvSpPr>
            <a:spLocks noGrp="1"/>
          </p:cNvSpPr>
          <p:nvPr>
            <p:ph idx="1"/>
          </p:nvPr>
        </p:nvSpPr>
        <p:spPr>
          <a:xfrm>
            <a:off x="4447308" y="591344"/>
            <a:ext cx="6906491" cy="5585619"/>
          </a:xfrm>
        </p:spPr>
        <p:txBody>
          <a:bodyPr anchor="ctr">
            <a:normAutofit/>
          </a:bodyPr>
          <a:lstStyle/>
          <a:p>
            <a:r>
              <a:rPr lang="en-US" sz="2000"/>
              <a:t>It became apparent to Kepler in 1608-9 that the planetary orbits were not circles, and that no number of epicycles could account for the irregularities of their paths. Although at first unable to characterize these paths accurately, Kepler recognized that the planets accelerate as they approach the Sun, and slow down as they move away from it. In order to calculate the position of a planet at any time, he formulated two different laws. </a:t>
            </a:r>
          </a:p>
          <a:p>
            <a:r>
              <a:rPr lang="en-US" sz="2000"/>
              <a:t>The first states that the velocity of a planet varies with its distance from the Sun in such a way that a line joining the planet with the Sun sweeps out equal areas in equal times; and the second says that the velocity of a planet varies inversely as the distance from the Sun. The first is the form commonly known as Kepler’s second law of planetary motion, while the second is known as the inverse-distance law. Although Kepler initially regarded these laws as equivalent, by the end of the </a:t>
            </a:r>
            <a:r>
              <a:rPr lang="en-US" sz="2000" i="1"/>
              <a:t>Astronomia nova</a:t>
            </a:r>
            <a:r>
              <a:rPr lang="en-US" sz="2000"/>
              <a:t> he had corrected the distance law and recognized its incompatibility with the area law.</a:t>
            </a:r>
          </a:p>
        </p:txBody>
      </p:sp>
    </p:spTree>
    <p:extLst>
      <p:ext uri="{BB962C8B-B14F-4D97-AF65-F5344CB8AC3E}">
        <p14:creationId xmlns:p14="http://schemas.microsoft.com/office/powerpoint/2010/main" val="1793382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486D-FAFD-E043-9538-12C067EDE867}"/>
              </a:ext>
            </a:extLst>
          </p:cNvPr>
          <p:cNvSpPr>
            <a:spLocks noGrp="1"/>
          </p:cNvSpPr>
          <p:nvPr>
            <p:ph type="title"/>
          </p:nvPr>
        </p:nvSpPr>
        <p:spPr/>
        <p:txBody>
          <a:bodyPr/>
          <a:lstStyle/>
          <a:p>
            <a:r>
              <a:rPr lang="en-US" dirty="0"/>
              <a:t>Kepler’s law of elliptical orbits</a:t>
            </a:r>
          </a:p>
        </p:txBody>
      </p:sp>
      <p:sp>
        <p:nvSpPr>
          <p:cNvPr id="3" name="Content Placeholder 2">
            <a:extLst>
              <a:ext uri="{FF2B5EF4-FFF2-40B4-BE49-F238E27FC236}">
                <a16:creationId xmlns:a16="http://schemas.microsoft.com/office/drawing/2014/main" id="{BE482297-D401-8C42-A61F-CD9A2C4BE849}"/>
              </a:ext>
            </a:extLst>
          </p:cNvPr>
          <p:cNvSpPr>
            <a:spLocks noGrp="1"/>
          </p:cNvSpPr>
          <p:nvPr>
            <p:ph idx="1"/>
          </p:nvPr>
        </p:nvSpPr>
        <p:spPr/>
        <p:txBody>
          <a:bodyPr>
            <a:normAutofit fontScale="92500" lnSpcReduction="20000"/>
          </a:bodyPr>
          <a:lstStyle/>
          <a:p>
            <a:pPr marL="0" indent="0">
              <a:buNone/>
            </a:pPr>
            <a:r>
              <a:rPr lang="en-CA" dirty="0"/>
              <a:t>Kepler found that the only orbital shape that made sense of Brahe’s </a:t>
            </a:r>
            <a:r>
              <a:rPr lang="en-CA" dirty="0" err="1"/>
              <a:t>dats</a:t>
            </a:r>
            <a:r>
              <a:rPr lang="en-CA" dirty="0"/>
              <a:t> was the ellipse, and he conjectured that Mars (and the planets) move on </a:t>
            </a:r>
            <a:r>
              <a:rPr lang="en-CA" b="1" dirty="0"/>
              <a:t>ellipses</a:t>
            </a:r>
            <a:r>
              <a:rPr lang="en-CA" dirty="0"/>
              <a:t> around the Sun. An ellipse is kind of a stretched out circle. A real circle has the same width, or diameter, whether you measure it across or up and down. But an ellipse has diameters of different lengths. How long the longest diameter is compared to the shortest one determines the </a:t>
            </a:r>
            <a:r>
              <a:rPr lang="en-CA" b="1" dirty="0"/>
              <a:t>eccentricity (e)</a:t>
            </a:r>
            <a:r>
              <a:rPr lang="en-CA" dirty="0"/>
              <a:t> of the ellipse; it's a measure of how stretched out the ellipse is. </a:t>
            </a:r>
          </a:p>
          <a:p>
            <a:r>
              <a:rPr lang="en-CA" dirty="0"/>
              <a:t>Circles have e=0 because their diameters are all the same. If an ellipse has one very short diameter, and one very long one, then it is a very stretched-out ellipse, and has an eccentricity nearly equal to 1. </a:t>
            </a:r>
          </a:p>
          <a:p>
            <a:r>
              <a:rPr lang="en-CA" dirty="0"/>
              <a:t>Planets do move on ellipses, but they are nearly circular (</a:t>
            </a:r>
            <a:r>
              <a:rPr lang="en-CA" b="1" dirty="0"/>
              <a:t>e</a:t>
            </a:r>
            <a:r>
              <a:rPr lang="en-CA" dirty="0"/>
              <a:t> very close to 0). Comets are a good example of objects in our solar system that may have very elliptical orbits.</a:t>
            </a:r>
            <a:endParaRPr lang="en-US" dirty="0"/>
          </a:p>
        </p:txBody>
      </p:sp>
    </p:spTree>
    <p:extLst>
      <p:ext uri="{BB962C8B-B14F-4D97-AF65-F5344CB8AC3E}">
        <p14:creationId xmlns:p14="http://schemas.microsoft.com/office/powerpoint/2010/main" val="360900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8BDF-168B-6D47-96F9-4FD118FEBE22}"/>
              </a:ext>
            </a:extLst>
          </p:cNvPr>
          <p:cNvSpPr>
            <a:spLocks noGrp="1"/>
          </p:cNvSpPr>
          <p:nvPr>
            <p:ph type="title"/>
          </p:nvPr>
        </p:nvSpPr>
        <p:spPr/>
        <p:txBody>
          <a:bodyPr/>
          <a:lstStyle/>
          <a:p>
            <a:r>
              <a:rPr lang="en-US" dirty="0"/>
              <a:t>Eccentricities of orbits of the planets</a:t>
            </a:r>
          </a:p>
        </p:txBody>
      </p:sp>
      <p:pic>
        <p:nvPicPr>
          <p:cNvPr id="5" name="Content Placeholder 4">
            <a:extLst>
              <a:ext uri="{FF2B5EF4-FFF2-40B4-BE49-F238E27FC236}">
                <a16:creationId xmlns:a16="http://schemas.microsoft.com/office/drawing/2014/main" id="{AA57C242-52FE-FD44-A04D-D81BAAB075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5043" y="1825624"/>
            <a:ext cx="3857420" cy="4992675"/>
          </a:xfrm>
        </p:spPr>
      </p:pic>
    </p:spTree>
    <p:extLst>
      <p:ext uri="{BB962C8B-B14F-4D97-AF65-F5344CB8AC3E}">
        <p14:creationId xmlns:p14="http://schemas.microsoft.com/office/powerpoint/2010/main" val="357209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35EC8-AE07-0342-8C56-0024192CE5A0}"/>
              </a:ext>
            </a:extLst>
          </p:cNvPr>
          <p:cNvSpPr>
            <a:spLocks noGrp="1"/>
          </p:cNvSpPr>
          <p:nvPr>
            <p:ph type="title"/>
          </p:nvPr>
        </p:nvSpPr>
        <p:spPr>
          <a:xfrm>
            <a:off x="686834" y="1153572"/>
            <a:ext cx="3200400" cy="4461163"/>
          </a:xfrm>
        </p:spPr>
        <p:txBody>
          <a:bodyPr>
            <a:normAutofit/>
          </a:bodyPr>
          <a:lstStyle/>
          <a:p>
            <a:endParaRPr lang="en-US"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D40EA23-3684-2445-A663-6998E3581914}"/>
              </a:ext>
            </a:extLst>
          </p:cNvPr>
          <p:cNvSpPr>
            <a:spLocks noGrp="1"/>
          </p:cNvSpPr>
          <p:nvPr>
            <p:ph idx="1"/>
          </p:nvPr>
        </p:nvSpPr>
        <p:spPr>
          <a:xfrm>
            <a:off x="4447308" y="591344"/>
            <a:ext cx="6906491" cy="5585619"/>
          </a:xfrm>
        </p:spPr>
        <p:txBody>
          <a:bodyPr anchor="ctr">
            <a:normAutofit/>
          </a:bodyPr>
          <a:lstStyle/>
          <a:p>
            <a:r>
              <a:rPr lang="en-CA" dirty="0"/>
              <a:t>Kepler realized that the line connecting the planet and the Sun sweeps out equal area in equal time. Look at the diagram to the left. What Kepler found is that it takes the same amount of time for the blue planet to go from A to B as it does to go from C to D. But the distance from C to D is much larger than that from A to B. It has to be so that the green regions have the same area. So the planet must be moving faster between C and D than it is between A and B. This means that when planets are near the Sun in their orbit, they move faster than when they are further away.</a:t>
            </a:r>
            <a:endParaRPr lang="en-US" dirty="0"/>
          </a:p>
        </p:txBody>
      </p:sp>
    </p:spTree>
    <p:extLst>
      <p:ext uri="{BB962C8B-B14F-4D97-AF65-F5344CB8AC3E}">
        <p14:creationId xmlns:p14="http://schemas.microsoft.com/office/powerpoint/2010/main" val="1766027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66494-EC95-0144-82CA-E907424DB4FB}"/>
              </a:ext>
            </a:extLst>
          </p:cNvPr>
          <p:cNvSpPr>
            <a:spLocks noGrp="1"/>
          </p:cNvSpPr>
          <p:nvPr>
            <p:ph type="title"/>
          </p:nvPr>
        </p:nvSpPr>
        <p:spPr>
          <a:xfrm>
            <a:off x="648929" y="629266"/>
            <a:ext cx="3651467" cy="1676603"/>
          </a:xfrm>
        </p:spPr>
        <p:txBody>
          <a:bodyPr>
            <a:normAutofit/>
          </a:bodyPr>
          <a:lstStyle/>
          <a:p>
            <a:r>
              <a:rPr lang="en-US" sz="3700"/>
              <a:t>Kepler’s Second Law of Planetary Motion</a:t>
            </a:r>
          </a:p>
        </p:txBody>
      </p:sp>
      <p:sp>
        <p:nvSpPr>
          <p:cNvPr id="9" name="Content Placeholder 8">
            <a:extLst>
              <a:ext uri="{FF2B5EF4-FFF2-40B4-BE49-F238E27FC236}">
                <a16:creationId xmlns:a16="http://schemas.microsoft.com/office/drawing/2014/main" id="{A60B285F-1DAC-476F-83D0-48541AE6AF74}"/>
              </a:ext>
            </a:extLst>
          </p:cNvPr>
          <p:cNvSpPr>
            <a:spLocks noGrp="1"/>
          </p:cNvSpPr>
          <p:nvPr>
            <p:ph idx="1"/>
          </p:nvPr>
        </p:nvSpPr>
        <p:spPr>
          <a:xfrm>
            <a:off x="648931" y="2438400"/>
            <a:ext cx="3651466" cy="3785419"/>
          </a:xfrm>
        </p:spPr>
        <p:txBody>
          <a:bodyPr>
            <a:normAutofit/>
          </a:bodyPr>
          <a:lstStyle/>
          <a:p>
            <a:endParaRPr lang="en-US" sz="1800"/>
          </a:p>
        </p:txBody>
      </p:sp>
      <p:pic>
        <p:nvPicPr>
          <p:cNvPr id="5" name="Content Placeholder 4">
            <a:extLst>
              <a:ext uri="{FF2B5EF4-FFF2-40B4-BE49-F238E27FC236}">
                <a16:creationId xmlns:a16="http://schemas.microsoft.com/office/drawing/2014/main" id="{F6B8593F-2085-194C-ABA9-6F82BFBA51E5}"/>
              </a:ext>
            </a:extLst>
          </p:cNvPr>
          <p:cNvPicPr>
            <a:picLocks noChangeAspect="1"/>
          </p:cNvPicPr>
          <p:nvPr/>
        </p:nvPicPr>
        <p:blipFill rotWithShape="1">
          <a:blip r:embed="rId2">
            <a:extLst>
              <a:ext uri="{28A0092B-C50C-407E-A947-70E740481C1C}">
                <a14:useLocalDpi xmlns:a14="http://schemas.microsoft.com/office/drawing/2010/main" val="0"/>
              </a:ext>
            </a:extLst>
          </a:blip>
          <a:srcRect l="9503" r="9120"/>
          <a:stretch/>
        </p:blipFill>
        <p:spPr>
          <a:xfrm>
            <a:off x="4639056" y="10"/>
            <a:ext cx="7552944" cy="6857990"/>
          </a:xfrm>
          <a:prstGeom prst="rect">
            <a:avLst/>
          </a:prstGeom>
          <a:effectLst/>
        </p:spPr>
      </p:pic>
    </p:spTree>
    <p:extLst>
      <p:ext uri="{BB962C8B-B14F-4D97-AF65-F5344CB8AC3E}">
        <p14:creationId xmlns:p14="http://schemas.microsoft.com/office/powerpoint/2010/main" val="61591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4E331EB-20F8-4F46-A288-ED9E7277809B}"/>
              </a:ext>
            </a:extLst>
          </p:cNvPr>
          <p:cNvSpPr>
            <a:spLocks noGrp="1"/>
          </p:cNvSpPr>
          <p:nvPr>
            <p:ph type="title"/>
          </p:nvPr>
        </p:nvSpPr>
        <p:spPr>
          <a:xfrm>
            <a:off x="640079" y="2053641"/>
            <a:ext cx="3669161" cy="2760098"/>
          </a:xfrm>
        </p:spPr>
        <p:txBody>
          <a:bodyPr>
            <a:normAutofit/>
          </a:bodyPr>
          <a:lstStyle/>
          <a:p>
            <a:r>
              <a:rPr lang="en-US">
                <a:solidFill>
                  <a:srgbClr val="FFFFFF"/>
                </a:solidFill>
              </a:rPr>
              <a:t>Kepler and the Enchantment with Circular Motion</a:t>
            </a:r>
          </a:p>
        </p:txBody>
      </p:sp>
      <p:sp>
        <p:nvSpPr>
          <p:cNvPr id="3" name="Content Placeholder 2">
            <a:extLst>
              <a:ext uri="{FF2B5EF4-FFF2-40B4-BE49-F238E27FC236}">
                <a16:creationId xmlns:a16="http://schemas.microsoft.com/office/drawing/2014/main" id="{6DF46388-801D-4C10-BDD0-D0D00972D994}"/>
              </a:ext>
            </a:extLst>
          </p:cNvPr>
          <p:cNvSpPr>
            <a:spLocks noGrp="1"/>
          </p:cNvSpPr>
          <p:nvPr>
            <p:ph idx="1"/>
          </p:nvPr>
        </p:nvSpPr>
        <p:spPr>
          <a:xfrm>
            <a:off x="6090574" y="801866"/>
            <a:ext cx="5306084" cy="5230634"/>
          </a:xfrm>
        </p:spPr>
        <p:txBody>
          <a:bodyPr anchor="ctr">
            <a:normAutofit/>
          </a:bodyPr>
          <a:lstStyle/>
          <a:p>
            <a:r>
              <a:rPr lang="en-US" sz="2000">
                <a:solidFill>
                  <a:srgbClr val="000000"/>
                </a:solidFill>
              </a:rPr>
              <a:t>The ellipse law by itself has no observational consequences. Even if we have two orbital positions for a planet separated by a given time, we cannot calculate the area swept out in the same time. To do this, we would need the mathematical machinery of elliptical integrals, but this was not an option until 1750 or so. </a:t>
            </a:r>
          </a:p>
          <a:p>
            <a:r>
              <a:rPr lang="en-US" sz="2000">
                <a:solidFill>
                  <a:srgbClr val="000000"/>
                </a:solidFill>
              </a:rPr>
              <a:t>Kepler attempted to use his elliptical law to calculate planetary positions along an ellipse in his Rudolphine Tables (1627), but his calculations were too difficult.  Instead, he used the empty focus of the ellipse to make these calculations because the  empty focus provided a uniform center of rotation. </a:t>
            </a:r>
          </a:p>
          <a:p>
            <a:endParaRPr lang="en-US" sz="2000">
              <a:solidFill>
                <a:srgbClr val="000000"/>
              </a:solidFill>
            </a:endParaRPr>
          </a:p>
        </p:txBody>
      </p:sp>
    </p:spTree>
    <p:extLst>
      <p:ext uri="{BB962C8B-B14F-4D97-AF65-F5344CB8AC3E}">
        <p14:creationId xmlns:p14="http://schemas.microsoft.com/office/powerpoint/2010/main" val="262612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9C91B-D2DE-4CE4-B4CB-042A22F9E384}"/>
              </a:ext>
            </a:extLst>
          </p:cNvPr>
          <p:cNvSpPr>
            <a:spLocks noGrp="1"/>
          </p:cNvSpPr>
          <p:nvPr>
            <p:ph type="title"/>
          </p:nvPr>
        </p:nvSpPr>
        <p:spPr>
          <a:xfrm>
            <a:off x="686834" y="1153572"/>
            <a:ext cx="3200400" cy="4461163"/>
          </a:xfrm>
        </p:spPr>
        <p:txBody>
          <a:bodyPr>
            <a:normAutofit/>
          </a:bodyPr>
          <a:lstStyle/>
          <a:p>
            <a:r>
              <a:rPr lang="en-US">
                <a:solidFill>
                  <a:srgbClr val="FFFFFF"/>
                </a:solidFill>
              </a:rPr>
              <a:t>Kepler and Newton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32A35FC-2CBA-48EE-B4DA-E715981899A5}"/>
              </a:ext>
            </a:extLst>
          </p:cNvPr>
          <p:cNvSpPr>
            <a:spLocks noGrp="1"/>
          </p:cNvSpPr>
          <p:nvPr>
            <p:ph idx="1"/>
          </p:nvPr>
        </p:nvSpPr>
        <p:spPr>
          <a:xfrm>
            <a:off x="4447308" y="591344"/>
            <a:ext cx="6906491" cy="5585619"/>
          </a:xfrm>
        </p:spPr>
        <p:txBody>
          <a:bodyPr anchor="ctr">
            <a:normAutofit/>
          </a:bodyPr>
          <a:lstStyle/>
          <a:p>
            <a:r>
              <a:rPr lang="en-US" sz="2000"/>
              <a:t>This solution gained a fair amount of currency in the seventeenth century, but it had no basis in physical theory. Moreover, these techniques signified a return to the deeply embedded ideal of uniform rotation, and certainly not the brave new astronomy proclaimed by Kepler's </a:t>
            </a:r>
            <a:r>
              <a:rPr lang="en-US" sz="2000" i="1"/>
              <a:t>Astronomia nova</a:t>
            </a:r>
            <a:r>
              <a:rPr lang="en-US" sz="2000"/>
              <a:t>. Even if one embraced Kepler's ellipse hypothesis as a likely candidate for the orbital shape, in the absence of the theoretical and mathematical tools that would put the area rule on the scientific map, the end result would be an astronomy that departed only negligibly from the astronomy of Ptolemy and Copernicus.</a:t>
            </a:r>
          </a:p>
          <a:p>
            <a:r>
              <a:rPr lang="en-US" sz="2000"/>
              <a:t>These considerations help to explain why the area rule is absent in the scientific liter­ature prior to Newton. Furthermore, since the area rule and the ellipse are tied together in Kepler's physical theory, there was no pressing reason for the astronomical community to treat Kepler's ellipse as more than a mere computational device.</a:t>
            </a:r>
          </a:p>
          <a:p>
            <a:endParaRPr lang="en-US" sz="2000"/>
          </a:p>
        </p:txBody>
      </p:sp>
    </p:spTree>
    <p:extLst>
      <p:ext uri="{BB962C8B-B14F-4D97-AF65-F5344CB8AC3E}">
        <p14:creationId xmlns:p14="http://schemas.microsoft.com/office/powerpoint/2010/main" val="3421488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0D7C2-7682-574E-B8A9-280D7675C9BC}"/>
              </a:ext>
            </a:extLst>
          </p:cNvPr>
          <p:cNvSpPr>
            <a:spLocks noGrp="1"/>
          </p:cNvSpPr>
          <p:nvPr>
            <p:ph type="title"/>
          </p:nvPr>
        </p:nvSpPr>
        <p:spPr>
          <a:xfrm>
            <a:off x="686834" y="1153572"/>
            <a:ext cx="3200400" cy="4461163"/>
          </a:xfrm>
        </p:spPr>
        <p:txBody>
          <a:bodyPr>
            <a:normAutofit/>
          </a:bodyPr>
          <a:lstStyle/>
          <a:p>
            <a:r>
              <a:rPr lang="en-US">
                <a:solidFill>
                  <a:srgbClr val="FFFFFF"/>
                </a:solidFill>
              </a:rPr>
              <a:t>Kepler’s Third Law of Planetary Motion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9C6480-80E6-4244-826D-58CAA0345081}"/>
              </a:ext>
            </a:extLst>
          </p:cNvPr>
          <p:cNvSpPr>
            <a:spLocks noGrp="1"/>
          </p:cNvSpPr>
          <p:nvPr>
            <p:ph idx="1"/>
          </p:nvPr>
        </p:nvSpPr>
        <p:spPr>
          <a:xfrm>
            <a:off x="4447308" y="591344"/>
            <a:ext cx="6906491" cy="5585619"/>
          </a:xfrm>
        </p:spPr>
        <p:txBody>
          <a:bodyPr anchor="ctr">
            <a:normAutofit/>
          </a:bodyPr>
          <a:lstStyle/>
          <a:p>
            <a:r>
              <a:rPr lang="en-CA" b="1" dirty="0"/>
              <a:t>Kepler's 3</a:t>
            </a:r>
            <a:r>
              <a:rPr lang="en-CA" b="1" baseline="30000" dirty="0"/>
              <a:t>rd</a:t>
            </a:r>
            <a:r>
              <a:rPr lang="en-CA" b="1" dirty="0"/>
              <a:t> Law: P</a:t>
            </a:r>
            <a:r>
              <a:rPr lang="en-CA" b="1" baseline="30000" dirty="0"/>
              <a:t>2</a:t>
            </a:r>
            <a:r>
              <a:rPr lang="en-CA" b="1" dirty="0"/>
              <a:t> = a</a:t>
            </a:r>
            <a:r>
              <a:rPr lang="en-CA" b="1" baseline="30000" dirty="0"/>
              <a:t>3</a:t>
            </a:r>
            <a:endParaRPr lang="en-CA" b="1" dirty="0"/>
          </a:p>
          <a:p>
            <a:r>
              <a:rPr lang="en-CA" dirty="0"/>
              <a:t>Kepler's 3</a:t>
            </a:r>
            <a:r>
              <a:rPr lang="en-CA" baseline="30000" dirty="0"/>
              <a:t>rd</a:t>
            </a:r>
            <a:r>
              <a:rPr lang="en-CA" dirty="0"/>
              <a:t> law is a mathematical formula. It means that if you know how long it takes a planet to go around the Sun (P), then you can determine that planet's distance from the Sun (a). </a:t>
            </a:r>
          </a:p>
          <a:p>
            <a:r>
              <a:rPr lang="en-CA" dirty="0"/>
              <a:t>This formula also tells us that planets far away from the Sun take longer to go around the Sun than those that are close to the Sun.</a:t>
            </a:r>
          </a:p>
          <a:p>
            <a:endParaRPr lang="en-US" dirty="0"/>
          </a:p>
        </p:txBody>
      </p:sp>
    </p:spTree>
    <p:extLst>
      <p:ext uri="{BB962C8B-B14F-4D97-AF65-F5344CB8AC3E}">
        <p14:creationId xmlns:p14="http://schemas.microsoft.com/office/powerpoint/2010/main" val="1365797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407B3-A762-44D9-A7F6-51185F02082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The Elements of Kepler’s Physical Theory</a:t>
            </a:r>
          </a:p>
        </p:txBody>
      </p:sp>
      <p:cxnSp>
        <p:nvCxnSpPr>
          <p:cNvPr id="18"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82CFF84-6459-404C-BD9C-765C81339528}"/>
              </a:ext>
            </a:extLst>
          </p:cNvPr>
          <p:cNvSpPr>
            <a:spLocks noGrp="1"/>
          </p:cNvSpPr>
          <p:nvPr>
            <p:ph idx="1"/>
          </p:nvPr>
        </p:nvSpPr>
        <p:spPr>
          <a:xfrm>
            <a:off x="4976031" y="963877"/>
            <a:ext cx="6377769" cy="4930246"/>
          </a:xfrm>
        </p:spPr>
        <p:txBody>
          <a:bodyPr anchor="ctr">
            <a:normAutofit/>
          </a:bodyPr>
          <a:lstStyle/>
          <a:p>
            <a:r>
              <a:rPr lang="en-US" sz="1700"/>
              <a:t>The Sun rotates on its own axis, carrying an image (</a:t>
            </a:r>
            <a:r>
              <a:rPr lang="en-US" sz="1700" i="1"/>
              <a:t>species immateriata</a:t>
            </a:r>
            <a:r>
              <a:rPr lang="en-US" sz="1700"/>
              <a:t>) of its body through the entire extent of the universe. </a:t>
            </a:r>
          </a:p>
          <a:p>
            <a:r>
              <a:rPr lang="en-US" sz="1700"/>
              <a:t>This image was held by Kepler to have the power to overcome the resistance of the planet to motion (the planet’s inertia) and carry it in its grasp. </a:t>
            </a:r>
          </a:p>
          <a:p>
            <a:r>
              <a:rPr lang="en-US" sz="1700"/>
              <a:t>As justification for this solar force, Kepler drew on William Gilbert's </a:t>
            </a:r>
            <a:r>
              <a:rPr lang="en-US" sz="1700" i="1"/>
              <a:t>De Magnete</a:t>
            </a:r>
            <a:r>
              <a:rPr lang="en-US" sz="1700"/>
              <a:t> (On the Magnet, 1600). Just as the Earth has the capacity to direct a magnetic needle north and south, Kepler held that the Sun (which is a spherical body as well) directs the motion of the planet. </a:t>
            </a:r>
          </a:p>
          <a:p>
            <a:r>
              <a:rPr lang="en-US" sz="1700"/>
              <a:t>A new style of reasoning: analogy.</a:t>
            </a:r>
          </a:p>
          <a:p>
            <a:r>
              <a:rPr lang="en-US" sz="1700"/>
              <a:t>For Kepler, the solar virtue is not a magnetic force as such. There is no true coition or coming together of the Sun and the planet in the manner specified by Gilbert for two magnetic bodies and the Sun is held, rather, to move the planet by the motion of its filaments. Kepler therefore conceived the solar virtue as a quasi-magnetic action that causes the planet to orbit the Sun.</a:t>
            </a:r>
          </a:p>
        </p:txBody>
      </p:sp>
    </p:spTree>
    <p:extLst>
      <p:ext uri="{BB962C8B-B14F-4D97-AF65-F5344CB8AC3E}">
        <p14:creationId xmlns:p14="http://schemas.microsoft.com/office/powerpoint/2010/main" val="132034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867463-90EA-44C3-B183-3451B2BD0D0C}"/>
              </a:ext>
            </a:extLst>
          </p:cNvPr>
          <p:cNvSpPr>
            <a:spLocks noGrp="1"/>
          </p:cNvSpPr>
          <p:nvPr>
            <p:ph type="title"/>
          </p:nvPr>
        </p:nvSpPr>
        <p:spPr>
          <a:xfrm>
            <a:off x="686834" y="1153572"/>
            <a:ext cx="3200400" cy="4461163"/>
          </a:xfrm>
        </p:spPr>
        <p:txBody>
          <a:bodyPr>
            <a:normAutofit/>
          </a:bodyPr>
          <a:lstStyle/>
          <a:p>
            <a:r>
              <a:rPr lang="en-US">
                <a:solidFill>
                  <a:srgbClr val="FFFFFF"/>
                </a:solidFill>
              </a:rPr>
              <a:t>Kepler and the Concept of Inertia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4AEEFBA-3A01-4B83-AB16-4CCC24622BFA}"/>
              </a:ext>
            </a:extLst>
          </p:cNvPr>
          <p:cNvSpPr>
            <a:spLocks noGrp="1"/>
          </p:cNvSpPr>
          <p:nvPr>
            <p:ph idx="1"/>
          </p:nvPr>
        </p:nvSpPr>
        <p:spPr>
          <a:xfrm>
            <a:off x="4447308" y="591344"/>
            <a:ext cx="6906491" cy="5585619"/>
          </a:xfrm>
        </p:spPr>
        <p:txBody>
          <a:bodyPr anchor="ctr">
            <a:normAutofit/>
          </a:bodyPr>
          <a:lstStyle/>
          <a:p>
            <a:r>
              <a:rPr lang="en-US" sz="2200"/>
              <a:t>This suggestion implies that the planets have the same period of revolution, conforming to the Sun's rotation on its axis. In order to reconcile the different periods of the planets with his magnetic theory, Kepler submitted that the planets are inclined, because of matter, to remain in their place. </a:t>
            </a:r>
          </a:p>
          <a:p>
            <a:r>
              <a:rPr lang="en-US" sz="2200"/>
              <a:t>The introduction of the concept of inertia proved to be a remarkable event in the history of science, but Kepler conceived a body’s inertia as a resistance to motion and not, in the manner that we now associate with Galileo, as a state of rest or motion. Inertia, for Kepler, occasions a resistance to motion on the part of the planets. A planet's velocity, conse­quently, is determined by the strength of the solar force acting on the planet, relative to this resistance. More massive planets, Kepler contended, move more slowly on account of their greater inertia or resistance to motion.</a:t>
            </a:r>
          </a:p>
        </p:txBody>
      </p:sp>
    </p:spTree>
    <p:extLst>
      <p:ext uri="{BB962C8B-B14F-4D97-AF65-F5344CB8AC3E}">
        <p14:creationId xmlns:p14="http://schemas.microsoft.com/office/powerpoint/2010/main" val="93457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30523-A8E6-4B6C-A4E7-EE5D5115A9E1}"/>
              </a:ext>
            </a:extLst>
          </p:cNvPr>
          <p:cNvSpPr>
            <a:spLocks noGrp="1"/>
          </p:cNvSpPr>
          <p:nvPr>
            <p:ph type="title"/>
          </p:nvPr>
        </p:nvSpPr>
        <p:spPr>
          <a:xfrm>
            <a:off x="686834" y="1153572"/>
            <a:ext cx="3200400" cy="4461163"/>
          </a:xfrm>
        </p:spPr>
        <p:txBody>
          <a:bodyPr>
            <a:normAutofit/>
          </a:bodyPr>
          <a:lstStyle/>
          <a:p>
            <a:r>
              <a:rPr lang="en-US">
                <a:solidFill>
                  <a:srgbClr val="FFFFFF"/>
                </a:solidFill>
              </a:rPr>
              <a:t>Tycho Brahe’s Observatory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CF0E774-4A13-4BFD-9990-A4F952AF7186}"/>
              </a:ext>
            </a:extLst>
          </p:cNvPr>
          <p:cNvSpPr>
            <a:spLocks noGrp="1"/>
          </p:cNvSpPr>
          <p:nvPr>
            <p:ph idx="1"/>
          </p:nvPr>
        </p:nvSpPr>
        <p:spPr>
          <a:xfrm>
            <a:off x="4447308" y="591344"/>
            <a:ext cx="6906491" cy="5585619"/>
          </a:xfrm>
        </p:spPr>
        <p:txBody>
          <a:bodyPr anchor="ctr">
            <a:normAutofit/>
          </a:bodyPr>
          <a:lstStyle/>
          <a:p>
            <a:r>
              <a:rPr lang="en-US" sz="2000"/>
              <a:t>Uranibourg., built (ca. 1576) on the island of </a:t>
            </a:r>
            <a:r>
              <a:rPr lang="en-US" sz="2000" err="1"/>
              <a:t>Hven</a:t>
            </a:r>
            <a:r>
              <a:rPr lang="en-US" sz="2000"/>
              <a:t>. The first observatory in the modern sense as an artificial environment to measure phenomena that occur in a pure state of nature. Established new standards of precision in measurement.</a:t>
            </a:r>
          </a:p>
          <a:p>
            <a:r>
              <a:rPr lang="en-US" sz="2000"/>
              <a:t>Observed a new star that appeared in 1574 and disappeared 18 months later (Tycho’s Star). Brahe believed that this was a new star (hence, supernova), but it was an exploding star.  Prevailing opinion regarded this as a local meteorological phenomenon in the atmosphere.  Brahe showed that the supernova did not change positions with respect to the other stars.  He concluded, on this basis, that it was a real star, not a local phenomenon.  This was the first evidence of the mutability of the heavens. </a:t>
            </a:r>
          </a:p>
          <a:p>
            <a:r>
              <a:rPr lang="en-US" sz="2000"/>
              <a:t>Brahe found that he was unable to measure stellar parallax for this new star or for any of the stars and so rejected Copernicus’ planetary system.</a:t>
            </a:r>
          </a:p>
          <a:p>
            <a:pPr marL="0" indent="0">
              <a:buNone/>
            </a:pPr>
            <a:endParaRPr lang="en-US" sz="2000"/>
          </a:p>
          <a:p>
            <a:endParaRPr lang="en-US" sz="2000"/>
          </a:p>
        </p:txBody>
      </p:sp>
    </p:spTree>
    <p:extLst>
      <p:ext uri="{BB962C8B-B14F-4D97-AF65-F5344CB8AC3E}">
        <p14:creationId xmlns:p14="http://schemas.microsoft.com/office/powerpoint/2010/main" val="800521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0BCAD48-A69F-4EE3-9AEE-1E0F715FD750}"/>
              </a:ext>
            </a:extLst>
          </p:cNvPr>
          <p:cNvSpPr>
            <a:spLocks noGrp="1"/>
          </p:cNvSpPr>
          <p:nvPr>
            <p:ph type="title"/>
          </p:nvPr>
        </p:nvSpPr>
        <p:spPr>
          <a:xfrm>
            <a:off x="640079" y="2053641"/>
            <a:ext cx="3669161" cy="2760098"/>
          </a:xfrm>
        </p:spPr>
        <p:txBody>
          <a:bodyPr>
            <a:normAutofit/>
          </a:bodyPr>
          <a:lstStyle/>
          <a:p>
            <a:r>
              <a:rPr lang="en-US">
                <a:solidFill>
                  <a:srgbClr val="FFFFFF"/>
                </a:solidFill>
              </a:rPr>
              <a:t>Kepler and Circularity</a:t>
            </a:r>
          </a:p>
        </p:txBody>
      </p:sp>
      <p:sp>
        <p:nvSpPr>
          <p:cNvPr id="3" name="Content Placeholder 2">
            <a:extLst>
              <a:ext uri="{FF2B5EF4-FFF2-40B4-BE49-F238E27FC236}">
                <a16:creationId xmlns:a16="http://schemas.microsoft.com/office/drawing/2014/main" id="{E0D9CE26-D743-43B0-B91F-4BBEA53CEC14}"/>
              </a:ext>
            </a:extLst>
          </p:cNvPr>
          <p:cNvSpPr>
            <a:spLocks noGrp="1"/>
          </p:cNvSpPr>
          <p:nvPr>
            <p:ph idx="1"/>
          </p:nvPr>
        </p:nvSpPr>
        <p:spPr>
          <a:xfrm>
            <a:off x="6090574" y="801866"/>
            <a:ext cx="5306084" cy="5230634"/>
          </a:xfrm>
        </p:spPr>
        <p:txBody>
          <a:bodyPr anchor="ctr">
            <a:normAutofit/>
          </a:bodyPr>
          <a:lstStyle/>
          <a:p>
            <a:pPr marL="0" indent="0">
              <a:buNone/>
            </a:pPr>
            <a:r>
              <a:rPr lang="en-US" sz="2000">
                <a:solidFill>
                  <a:srgbClr val="000000"/>
                </a:solidFill>
              </a:rPr>
              <a:t>The explanation for Kepler's conflation of magnetic attraction with gravitational attraction is complex but at least two points are pertinent. </a:t>
            </a:r>
          </a:p>
          <a:p>
            <a:pPr marL="0" indent="0">
              <a:buNone/>
            </a:pPr>
            <a:r>
              <a:rPr lang="en-US" sz="2000">
                <a:solidFill>
                  <a:srgbClr val="000000"/>
                </a:solidFill>
              </a:rPr>
              <a:t>The first was the enchantment with circularity, which was his birthright as a Renaissance astronomer. </a:t>
            </a:r>
          </a:p>
          <a:p>
            <a:pPr marL="0" indent="0">
              <a:buNone/>
            </a:pPr>
            <a:r>
              <a:rPr lang="en-US" sz="2000">
                <a:solidFill>
                  <a:srgbClr val="000000"/>
                </a:solidFill>
              </a:rPr>
              <a:t>The second was his goal of providing a physical basis for the Copernican theory. It appeared as though Gilbert's magnetic theory could be made to serve both ends, and Kepler clearly was less than rigorous in assessing its suitability for his new astronomy. The consequence of Kepler's enthusiasm for Gilbert's work is that the per­fect­ly simple planetary path projected by the Copernican system emerges, in his planetary theory, as an idealized model of planetary motion under the sole influence of the circum­solar force.</a:t>
            </a:r>
          </a:p>
        </p:txBody>
      </p:sp>
    </p:spTree>
    <p:extLst>
      <p:ext uri="{BB962C8B-B14F-4D97-AF65-F5344CB8AC3E}">
        <p14:creationId xmlns:p14="http://schemas.microsoft.com/office/powerpoint/2010/main" val="146236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gs>
              <a:gs pos="25000">
                <a:schemeClr val="accent1"/>
              </a:gs>
              <a:gs pos="94000">
                <a:schemeClr val="accent5"/>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24AB3CE-BAB4-413D-85CD-DACCF7BA9A6E}"/>
              </a:ext>
            </a:extLst>
          </p:cNvPr>
          <p:cNvSpPr>
            <a:spLocks noGrp="1"/>
          </p:cNvSpPr>
          <p:nvPr>
            <p:ph type="title"/>
          </p:nvPr>
        </p:nvSpPr>
        <p:spPr>
          <a:xfrm>
            <a:off x="640079" y="2053641"/>
            <a:ext cx="3669161" cy="2760098"/>
          </a:xfrm>
        </p:spPr>
        <p:txBody>
          <a:bodyPr>
            <a:normAutofit/>
          </a:bodyPr>
          <a:lstStyle/>
          <a:p>
            <a:r>
              <a:rPr lang="en-US">
                <a:solidFill>
                  <a:srgbClr val="FFFFFF"/>
                </a:solidFill>
              </a:rPr>
              <a:t>Stellar Parallax</a:t>
            </a:r>
          </a:p>
        </p:txBody>
      </p:sp>
      <p:sp>
        <p:nvSpPr>
          <p:cNvPr id="3" name="Content Placeholder 2">
            <a:extLst>
              <a:ext uri="{FF2B5EF4-FFF2-40B4-BE49-F238E27FC236}">
                <a16:creationId xmlns:a16="http://schemas.microsoft.com/office/drawing/2014/main" id="{B10F16AE-7AA9-4C26-9BA3-7C480F5C8956}"/>
              </a:ext>
            </a:extLst>
          </p:cNvPr>
          <p:cNvSpPr>
            <a:spLocks noGrp="1"/>
          </p:cNvSpPr>
          <p:nvPr>
            <p:ph idx="1"/>
          </p:nvPr>
        </p:nvSpPr>
        <p:spPr>
          <a:xfrm>
            <a:off x="6090574" y="801866"/>
            <a:ext cx="5306084" cy="5230634"/>
          </a:xfrm>
        </p:spPr>
        <p:txBody>
          <a:bodyPr anchor="ctr">
            <a:normAutofit/>
          </a:bodyPr>
          <a:lstStyle/>
          <a:p>
            <a:r>
              <a:rPr lang="en-US" sz="1700" dirty="0">
                <a:solidFill>
                  <a:srgbClr val="000000"/>
                </a:solidFill>
              </a:rPr>
              <a:t>Brahe found that he was unable to measure stellar parallax for this new star or for any of the stars and so rejected Copernicus’ planetary system.</a:t>
            </a:r>
          </a:p>
          <a:p>
            <a:r>
              <a:rPr lang="en-US" sz="1700" dirty="0">
                <a:solidFill>
                  <a:srgbClr val="000000"/>
                </a:solidFill>
              </a:rPr>
              <a:t>On this basis, he concluded that the Earth is motionless at the center of the Universe </a:t>
            </a:r>
            <a:r>
              <a:rPr lang="en-US" sz="1700" u="sng" dirty="0">
                <a:solidFill>
                  <a:srgbClr val="000000"/>
                </a:solidFill>
              </a:rPr>
              <a:t>OR</a:t>
            </a:r>
            <a:r>
              <a:rPr lang="en-US" sz="1700" dirty="0">
                <a:solidFill>
                  <a:srgbClr val="000000"/>
                </a:solidFill>
              </a:rPr>
              <a:t> the stars are so far away that their parallax is too small to measure.</a:t>
            </a:r>
          </a:p>
          <a:p>
            <a:r>
              <a:rPr lang="en-US" sz="1700" dirty="0">
                <a:solidFill>
                  <a:srgbClr val="000000"/>
                </a:solidFill>
              </a:rPr>
              <a:t>Brahe’s question was insightful, but be refused to believe that the stars could so far away, so he concluded that the Earth was the center of the planetary system and that Copernicus was mistaken. </a:t>
            </a:r>
          </a:p>
          <a:p>
            <a:r>
              <a:rPr lang="en-US" sz="1700" dirty="0">
                <a:solidFill>
                  <a:srgbClr val="000000"/>
                </a:solidFill>
              </a:rPr>
              <a:t>Brahe proposed a model of the solar system that was intermediate between the Ptolemaic and Copernican models (it had the Earth at the center). It proved to be incorrect, but was the most widely accepted model of the Solar System for a time.</a:t>
            </a:r>
          </a:p>
          <a:p>
            <a:endParaRPr lang="en-US" sz="1700" dirty="0">
              <a:solidFill>
                <a:srgbClr val="000000"/>
              </a:solidFill>
            </a:endParaRPr>
          </a:p>
          <a:p>
            <a:endParaRPr lang="en-US" sz="1700" dirty="0">
              <a:solidFill>
                <a:srgbClr val="000000"/>
              </a:solidFill>
            </a:endParaRPr>
          </a:p>
          <a:p>
            <a:endParaRPr lang="en-US" sz="1700" dirty="0">
              <a:solidFill>
                <a:srgbClr val="000000"/>
              </a:solidFill>
            </a:endParaRPr>
          </a:p>
        </p:txBody>
      </p:sp>
    </p:spTree>
    <p:extLst>
      <p:ext uri="{BB962C8B-B14F-4D97-AF65-F5344CB8AC3E}">
        <p14:creationId xmlns:p14="http://schemas.microsoft.com/office/powerpoint/2010/main" val="809294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45E29B-B971-41C6-A57B-B29BBB108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4C76015D-CFEA-4204-9A50-352560FFC2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7325C43C-72B5-4DC9-B386-90859B58BF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C95AD9A4-5AF5-48C4-BC2A-635316433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AF4A3D62-D56C-4A32-8C75-100D383EC6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useBgFill="1">
        <p:nvSpPr>
          <p:cNvPr id="15" name="Rectangle 14">
            <a:extLst>
              <a:ext uri="{FF2B5EF4-FFF2-40B4-BE49-F238E27FC236}">
                <a16:creationId xmlns:a16="http://schemas.microsoft.com/office/drawing/2014/main" id="{3E1F47E4-066D-4C27-98C8-B2B2C7BAB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38772"/>
            <a:ext cx="12192000" cy="39804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A8D2C8-F85D-461F-8B0F-BFB19CDF4C4B}"/>
              </a:ext>
            </a:extLst>
          </p:cNvPr>
          <p:cNvSpPr>
            <a:spLocks noGrp="1"/>
          </p:cNvSpPr>
          <p:nvPr>
            <p:ph type="title"/>
          </p:nvPr>
        </p:nvSpPr>
        <p:spPr>
          <a:xfrm>
            <a:off x="838200" y="1760505"/>
            <a:ext cx="10515600" cy="935025"/>
          </a:xfrm>
        </p:spPr>
        <p:txBody>
          <a:bodyPr>
            <a:normAutofit/>
          </a:bodyPr>
          <a:lstStyle/>
          <a:p>
            <a:pPr algn="ctr"/>
            <a:r>
              <a:rPr lang="en-US" sz="3200">
                <a:solidFill>
                  <a:schemeClr val="tx2"/>
                </a:solidFill>
              </a:rPr>
              <a:t>Observation of the Comet of 1577</a:t>
            </a:r>
          </a:p>
        </p:txBody>
      </p:sp>
      <p:sp>
        <p:nvSpPr>
          <p:cNvPr id="3" name="Content Placeholder 2">
            <a:extLst>
              <a:ext uri="{FF2B5EF4-FFF2-40B4-BE49-F238E27FC236}">
                <a16:creationId xmlns:a16="http://schemas.microsoft.com/office/drawing/2014/main" id="{469D0721-D397-42A9-AC2B-0774D57C40A5}"/>
              </a:ext>
            </a:extLst>
          </p:cNvPr>
          <p:cNvSpPr>
            <a:spLocks noGrp="1"/>
          </p:cNvSpPr>
          <p:nvPr>
            <p:ph idx="1"/>
          </p:nvPr>
        </p:nvSpPr>
        <p:spPr>
          <a:xfrm>
            <a:off x="2384952" y="3012928"/>
            <a:ext cx="7422096" cy="2109445"/>
          </a:xfrm>
        </p:spPr>
        <p:txBody>
          <a:bodyPr>
            <a:normAutofit/>
          </a:bodyPr>
          <a:lstStyle/>
          <a:p>
            <a:r>
              <a:rPr lang="en-US" sz="1700">
                <a:solidFill>
                  <a:schemeClr val="tx2"/>
                </a:solidFill>
              </a:rPr>
              <a:t>Brahe made precise observations of a comet in 1577. By measuring the parallax for the comet, he was able to show that the comet was further away than the Moon. This contradicted the teachings of Aristotle, who had held that comets were atmospheric phenomena ("gases burning in the atmosphere" was a common explanation among Aristotelians). </a:t>
            </a:r>
          </a:p>
          <a:p>
            <a:r>
              <a:rPr lang="en-US" sz="1700">
                <a:solidFill>
                  <a:schemeClr val="tx2"/>
                </a:solidFill>
              </a:rPr>
              <a:t>As for the case of the supernova, comets represented an obvious change in a celestial sphere that was supposed to be unchanging; furthermore, it was very difficult to ascribe uniform circular motion to a comet.</a:t>
            </a:r>
          </a:p>
          <a:p>
            <a:endParaRPr lang="en-US" sz="1700">
              <a:solidFill>
                <a:schemeClr val="tx2"/>
              </a:solidFill>
            </a:endParaRPr>
          </a:p>
        </p:txBody>
      </p:sp>
    </p:spTree>
    <p:extLst>
      <p:ext uri="{BB962C8B-B14F-4D97-AF65-F5344CB8AC3E}">
        <p14:creationId xmlns:p14="http://schemas.microsoft.com/office/powerpoint/2010/main" val="336741533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FDD9-45CB-4E4C-AB32-18001934CB47}"/>
              </a:ext>
            </a:extLst>
          </p:cNvPr>
          <p:cNvSpPr>
            <a:spLocks noGrp="1"/>
          </p:cNvSpPr>
          <p:nvPr>
            <p:ph type="title"/>
          </p:nvPr>
        </p:nvSpPr>
        <p:spPr>
          <a:xfrm>
            <a:off x="481013" y="3752849"/>
            <a:ext cx="3290887" cy="2452687"/>
          </a:xfrm>
        </p:spPr>
        <p:txBody>
          <a:bodyPr anchor="ctr">
            <a:normAutofit/>
          </a:bodyPr>
          <a:lstStyle/>
          <a:p>
            <a:r>
              <a:rPr lang="en-US" sz="3600"/>
              <a:t>The Tychonic System</a:t>
            </a:r>
          </a:p>
        </p:txBody>
      </p:sp>
      <p:pic>
        <p:nvPicPr>
          <p:cNvPr id="5" name="Picture 4">
            <a:extLst>
              <a:ext uri="{FF2B5EF4-FFF2-40B4-BE49-F238E27FC236}">
                <a16:creationId xmlns:a16="http://schemas.microsoft.com/office/drawing/2014/main" id="{7B3B8CF1-42F9-4289-B39A-7C336CCEE180}"/>
              </a:ext>
            </a:extLst>
          </p:cNvPr>
          <p:cNvPicPr>
            <a:picLocks noChangeAspect="1"/>
          </p:cNvPicPr>
          <p:nvPr/>
        </p:nvPicPr>
        <p:blipFill rotWithShape="1">
          <a:blip r:embed="rId2"/>
          <a:srcRect t="34211" b="11683"/>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FA8F5BEC-9680-40BD-8701-44E49AE87988}"/>
              </a:ext>
            </a:extLst>
          </p:cNvPr>
          <p:cNvSpPr>
            <a:spLocks noGrp="1"/>
          </p:cNvSpPr>
          <p:nvPr>
            <p:ph idx="1"/>
          </p:nvPr>
        </p:nvSpPr>
        <p:spPr>
          <a:xfrm>
            <a:off x="4223982" y="3752850"/>
            <a:ext cx="7485413" cy="2452687"/>
          </a:xfrm>
        </p:spPr>
        <p:txBody>
          <a:bodyPr anchor="ctr">
            <a:normAutofit/>
          </a:bodyPr>
          <a:lstStyle/>
          <a:p>
            <a:r>
              <a:rPr lang="en-US" sz="1800"/>
              <a:t>The Earth is at the center (or eccentric to the center) . The Sum moves around the Earth and the planets move around the Sun.</a:t>
            </a:r>
          </a:p>
          <a:p>
            <a:r>
              <a:rPr lang="en-US" sz="1800"/>
              <a:t>Observationally identical to the Copernican system (Sun and Earth are turned 180 degrees).</a:t>
            </a:r>
          </a:p>
          <a:p>
            <a:r>
              <a:rPr lang="en-US" sz="1800"/>
              <a:t>More than one center of motion.</a:t>
            </a:r>
          </a:p>
          <a:p>
            <a:r>
              <a:rPr lang="en-US" sz="1800"/>
              <a:t>Exercise in saving the appearances.</a:t>
            </a:r>
          </a:p>
          <a:p>
            <a:pPr marL="0" indent="0">
              <a:buNone/>
            </a:pPr>
            <a:endParaRPr lang="en-US" sz="1800"/>
          </a:p>
          <a:p>
            <a:endParaRPr lang="en-US" sz="1800"/>
          </a:p>
        </p:txBody>
      </p:sp>
    </p:spTree>
    <p:extLst>
      <p:ext uri="{BB962C8B-B14F-4D97-AF65-F5344CB8AC3E}">
        <p14:creationId xmlns:p14="http://schemas.microsoft.com/office/powerpoint/2010/main" val="3699290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EB871-A170-4909-A47A-ED3F352FD56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The Tychonic System</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a:extLst>
              <a:ext uri="{FF2B5EF4-FFF2-40B4-BE49-F238E27FC236}">
                <a16:creationId xmlns:a16="http://schemas.microsoft.com/office/drawing/2014/main" id="{DB215233-121F-443A-9560-7C96ED70DCF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385320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79B97-E923-4BCB-9CA3-D3DD7C06FC89}"/>
              </a:ext>
            </a:extLst>
          </p:cNvPr>
          <p:cNvSpPr>
            <a:spLocks noGrp="1"/>
          </p:cNvSpPr>
          <p:nvPr>
            <p:ph type="title"/>
          </p:nvPr>
        </p:nvSpPr>
        <p:spPr>
          <a:xfrm>
            <a:off x="686834" y="1153572"/>
            <a:ext cx="3200400" cy="4461163"/>
          </a:xfrm>
        </p:spPr>
        <p:txBody>
          <a:bodyPr>
            <a:normAutofit/>
          </a:bodyPr>
          <a:lstStyle/>
          <a:p>
            <a:r>
              <a:rPr lang="en-US">
                <a:solidFill>
                  <a:srgbClr val="FFFFFF"/>
                </a:solidFill>
              </a:rPr>
              <a:t>Phases of Venus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15F2890-44A6-405D-9164-CC57CDF961A9}"/>
              </a:ext>
            </a:extLst>
          </p:cNvPr>
          <p:cNvSpPr>
            <a:spLocks noGrp="1"/>
          </p:cNvSpPr>
          <p:nvPr>
            <p:ph idx="1"/>
          </p:nvPr>
        </p:nvSpPr>
        <p:spPr>
          <a:xfrm>
            <a:off x="4447308" y="591344"/>
            <a:ext cx="6906491" cy="5585619"/>
          </a:xfrm>
        </p:spPr>
        <p:txBody>
          <a:bodyPr anchor="ctr">
            <a:normAutofit/>
          </a:bodyPr>
          <a:lstStyle/>
          <a:p>
            <a:r>
              <a:rPr lang="en-US" dirty="0"/>
              <a:t>Galileo first observed phases of Venus in 1610 (but did not publish his observations until 1613). Galileo was able to observe Venus going through a full set of phases, a phenomenon that was impossible on the </a:t>
            </a:r>
            <a:r>
              <a:rPr lang="en-US" dirty="0">
                <a:hlinkClick r:id="rId2" tooltip="Ptolemaic system"/>
              </a:rPr>
              <a:t>Ptolemaic system</a:t>
            </a:r>
            <a:r>
              <a:rPr lang="en-US" dirty="0"/>
              <a:t>. (In order for Venus to be fully illuminated from the Earth, it would need to be on the far side of the Sun, which is impossible if Venus’ orbit is between the  Earth and the Sun. </a:t>
            </a:r>
          </a:p>
        </p:txBody>
      </p:sp>
    </p:spTree>
    <p:extLst>
      <p:ext uri="{BB962C8B-B14F-4D97-AF65-F5344CB8AC3E}">
        <p14:creationId xmlns:p14="http://schemas.microsoft.com/office/powerpoint/2010/main" val="51787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76F7D-7228-3F4E-BD9A-E41AEDB3A92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Brahe’s Greatest Discovery</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816419-5FE6-B64B-AD14-7712E666E81A}"/>
              </a:ext>
            </a:extLst>
          </p:cNvPr>
          <p:cNvSpPr>
            <a:spLocks noGrp="1"/>
          </p:cNvSpPr>
          <p:nvPr>
            <p:ph idx="1"/>
          </p:nvPr>
        </p:nvSpPr>
        <p:spPr>
          <a:xfrm>
            <a:off x="4976031" y="963877"/>
            <a:ext cx="6377769" cy="4930246"/>
          </a:xfrm>
        </p:spPr>
        <p:txBody>
          <a:bodyPr anchor="ctr">
            <a:normAutofit/>
          </a:bodyPr>
          <a:lstStyle/>
          <a:p>
            <a:r>
              <a:rPr lang="en-US" sz="2000"/>
              <a:t>As important as Brahe was to Renaissance astronomy, perhaps his most important discovery was Johannes Kepler, who accepted an invitation to work with Brahe in 1596.  </a:t>
            </a:r>
          </a:p>
          <a:p>
            <a:r>
              <a:rPr lang="en-US" sz="2000"/>
              <a:t>Brahe had carried our discrete measurements of stellar bodies for more than 30 years, notably, Mars.  Brahe died in 1601 and his collection of observations fell in Kepler’s hands.</a:t>
            </a:r>
          </a:p>
          <a:p>
            <a:r>
              <a:rPr lang="en-US" sz="2000"/>
              <a:t>While he was working with Brahe, Kepler was given two tasks: (1) find a way to reconcile the observations of Mars with Brahe’s model of the planetary system; (2) unpack a riddle concerning the camera obscura (which astronomers employed in their observations of the Sun.  We will focus for the rest of the lecture on Kepler’s contributions to planetary astronomy and turn to issues concerning the camera obscura in a later lecture.</a:t>
            </a:r>
          </a:p>
        </p:txBody>
      </p:sp>
    </p:spTree>
    <p:extLst>
      <p:ext uri="{BB962C8B-B14F-4D97-AF65-F5344CB8AC3E}">
        <p14:creationId xmlns:p14="http://schemas.microsoft.com/office/powerpoint/2010/main" val="2679835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A787F8-EB85-401D-B390-F95CE22D3C44}"/>
              </a:ext>
            </a:extLst>
          </p:cNvPr>
          <p:cNvSpPr>
            <a:spLocks noGrp="1"/>
          </p:cNvSpPr>
          <p:nvPr>
            <p:ph type="title"/>
          </p:nvPr>
        </p:nvSpPr>
        <p:spPr>
          <a:xfrm>
            <a:off x="686834" y="1153572"/>
            <a:ext cx="3200400" cy="4461163"/>
          </a:xfrm>
        </p:spPr>
        <p:txBody>
          <a:bodyPr>
            <a:normAutofit/>
          </a:bodyPr>
          <a:lstStyle/>
          <a:p>
            <a:r>
              <a:rPr lang="en-US">
                <a:solidFill>
                  <a:srgbClr val="FFFFFF"/>
                </a:solidFill>
              </a:rPr>
              <a:t>Kepler’s physical theory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526D078-0B7C-4729-B0F7-9393BFE290A6}"/>
              </a:ext>
            </a:extLst>
          </p:cNvPr>
          <p:cNvSpPr>
            <a:spLocks noGrp="1"/>
          </p:cNvSpPr>
          <p:nvPr>
            <p:ph idx="1"/>
          </p:nvPr>
        </p:nvSpPr>
        <p:spPr>
          <a:xfrm>
            <a:off x="4447308" y="591344"/>
            <a:ext cx="6906491" cy="5585619"/>
          </a:xfrm>
        </p:spPr>
        <p:txBody>
          <a:bodyPr anchor="ctr">
            <a:normAutofit/>
          </a:bodyPr>
          <a:lstStyle/>
          <a:p>
            <a:pPr marL="0" indent="0">
              <a:buNone/>
            </a:pPr>
            <a:r>
              <a:rPr lang="en-US" dirty="0"/>
              <a:t>“Astronomical problems are best resolved in terms of a mathem­atical analysis of their underlying physical causes.” </a:t>
            </a:r>
          </a:p>
          <a:p>
            <a:pPr marL="0" indent="0">
              <a:buNone/>
            </a:pPr>
            <a:r>
              <a:rPr lang="en-US" dirty="0"/>
              <a:t>Kepler's brilliance is reflected in the way that he was able to extract a geometrically precise statement of the motions of the planets from the conceptual resources at his disposal (bits and pieces of Aristotelian physics, Copernicus' astronomical theory, and Gilbert's study of the magnet, etc.) that were not tailored for the purposes of physical astronomy.</a:t>
            </a:r>
          </a:p>
        </p:txBody>
      </p:sp>
    </p:spTree>
    <p:extLst>
      <p:ext uri="{BB962C8B-B14F-4D97-AF65-F5344CB8AC3E}">
        <p14:creationId xmlns:p14="http://schemas.microsoft.com/office/powerpoint/2010/main" val="2899077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TotalTime>
  <Words>2238</Words>
  <Application>Microsoft Macintosh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The Birth of Observational Astronomy</vt:lpstr>
      <vt:lpstr>Tycho Brahe’s Observatory</vt:lpstr>
      <vt:lpstr>Stellar Parallax</vt:lpstr>
      <vt:lpstr>Observation of the Comet of 1577</vt:lpstr>
      <vt:lpstr>The Tychonic System</vt:lpstr>
      <vt:lpstr>The Tychonic System</vt:lpstr>
      <vt:lpstr>Phases of Venus</vt:lpstr>
      <vt:lpstr>Brahe’s Greatest Discovery</vt:lpstr>
      <vt:lpstr>Kepler’s physical theory</vt:lpstr>
      <vt:lpstr>Kepler’s Rules of Planetary Motion</vt:lpstr>
      <vt:lpstr>Kepler’s law of elliptical orbits</vt:lpstr>
      <vt:lpstr>Eccentricities of orbits of the planets</vt:lpstr>
      <vt:lpstr>PowerPoint Presentation</vt:lpstr>
      <vt:lpstr>Kepler’s Second Law of Planetary Motion</vt:lpstr>
      <vt:lpstr>Kepler and the Enchantment with Circular Motion</vt:lpstr>
      <vt:lpstr>Kepler and Newton</vt:lpstr>
      <vt:lpstr>Kepler’s Third Law of Planetary Motion</vt:lpstr>
      <vt:lpstr>The Elements of Kepler’s Physical Theory</vt:lpstr>
      <vt:lpstr>Kepler and the Concept of Inertia</vt:lpstr>
      <vt:lpstr>Kepler and Circularity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Birth of Observational Astronomy</dc:title>
  <dc:creator>Microsoft Office User</dc:creator>
  <cp:lastModifiedBy>Microsoft Office User</cp:lastModifiedBy>
  <cp:revision>2</cp:revision>
  <dcterms:created xsi:type="dcterms:W3CDTF">2020-05-14T00:22:42Z</dcterms:created>
  <dcterms:modified xsi:type="dcterms:W3CDTF">2020-05-14T12:26:27Z</dcterms:modified>
</cp:coreProperties>
</file>