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76" r:id="rId5"/>
    <p:sldId id="258" r:id="rId6"/>
    <p:sldId id="259" r:id="rId7"/>
    <p:sldId id="260" r:id="rId8"/>
    <p:sldId id="270" r:id="rId9"/>
    <p:sldId id="261" r:id="rId10"/>
    <p:sldId id="271" r:id="rId11"/>
    <p:sldId id="272" r:id="rId12"/>
    <p:sldId id="262" r:id="rId13"/>
    <p:sldId id="265" r:id="rId14"/>
    <p:sldId id="263" r:id="rId15"/>
    <p:sldId id="264" r:id="rId16"/>
    <p:sldId id="266" r:id="rId17"/>
    <p:sldId id="273" r:id="rId18"/>
    <p:sldId id="267" r:id="rId19"/>
    <p:sldId id="268" r:id="rId20"/>
    <p:sldId id="274"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95" autoAdjust="0"/>
    <p:restoredTop sz="94660"/>
  </p:normalViewPr>
  <p:slideViewPr>
    <p:cSldViewPr snapToGrid="0">
      <p:cViewPr varScale="1">
        <p:scale>
          <a:sx n="224" d="100"/>
          <a:sy n="224" d="100"/>
        </p:scale>
        <p:origin x="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E1C9-4301-46AA-BF88-CAB63BDE8E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D4AC3F-D0BA-4F35-A766-0DC4FC96A0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1A2590-4D73-47B3-AC4E-0DBD86B20148}"/>
              </a:ext>
            </a:extLst>
          </p:cNvPr>
          <p:cNvSpPr>
            <a:spLocks noGrp="1"/>
          </p:cNvSpPr>
          <p:nvPr>
            <p:ph type="dt" sz="half" idx="10"/>
          </p:nvPr>
        </p:nvSpPr>
        <p:spPr/>
        <p:txBody>
          <a:bodyPr/>
          <a:lstStyle/>
          <a:p>
            <a:fld id="{7E153554-7805-48F4-B65D-C472068AC211}" type="datetimeFigureOut">
              <a:rPr lang="en-US" smtClean="0"/>
              <a:t>12/15/20</a:t>
            </a:fld>
            <a:endParaRPr lang="en-US"/>
          </a:p>
        </p:txBody>
      </p:sp>
      <p:sp>
        <p:nvSpPr>
          <p:cNvPr id="5" name="Footer Placeholder 4">
            <a:extLst>
              <a:ext uri="{FF2B5EF4-FFF2-40B4-BE49-F238E27FC236}">
                <a16:creationId xmlns:a16="http://schemas.microsoft.com/office/drawing/2014/main" id="{EAA12992-63C4-4CF4-8797-00559C5A1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6A13B-F133-41C4-B776-33F08547CE31}"/>
              </a:ext>
            </a:extLst>
          </p:cNvPr>
          <p:cNvSpPr>
            <a:spLocks noGrp="1"/>
          </p:cNvSpPr>
          <p:nvPr>
            <p:ph type="sldNum" sz="quarter" idx="12"/>
          </p:nvPr>
        </p:nvSpPr>
        <p:spPr/>
        <p:txBody>
          <a:bodyPr/>
          <a:lstStyle/>
          <a:p>
            <a:fld id="{1810FC71-5E67-42BD-9CEC-5078EA3F5103}" type="slidenum">
              <a:rPr lang="en-US" smtClean="0"/>
              <a:t>‹#›</a:t>
            </a:fld>
            <a:endParaRPr lang="en-US"/>
          </a:p>
        </p:txBody>
      </p:sp>
    </p:spTree>
    <p:extLst>
      <p:ext uri="{BB962C8B-B14F-4D97-AF65-F5344CB8AC3E}">
        <p14:creationId xmlns:p14="http://schemas.microsoft.com/office/powerpoint/2010/main" val="2023597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4941-AD1F-4CB0-9364-B6FEE97027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C0FD4C-6871-4AAA-B25D-1C6A77C8D2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142C8-FE66-4305-B296-87F4D0C037BF}"/>
              </a:ext>
            </a:extLst>
          </p:cNvPr>
          <p:cNvSpPr>
            <a:spLocks noGrp="1"/>
          </p:cNvSpPr>
          <p:nvPr>
            <p:ph type="dt" sz="half" idx="10"/>
          </p:nvPr>
        </p:nvSpPr>
        <p:spPr/>
        <p:txBody>
          <a:bodyPr/>
          <a:lstStyle/>
          <a:p>
            <a:fld id="{7E153554-7805-48F4-B65D-C472068AC211}" type="datetimeFigureOut">
              <a:rPr lang="en-US" smtClean="0"/>
              <a:t>12/15/20</a:t>
            </a:fld>
            <a:endParaRPr lang="en-US"/>
          </a:p>
        </p:txBody>
      </p:sp>
      <p:sp>
        <p:nvSpPr>
          <p:cNvPr id="5" name="Footer Placeholder 4">
            <a:extLst>
              <a:ext uri="{FF2B5EF4-FFF2-40B4-BE49-F238E27FC236}">
                <a16:creationId xmlns:a16="http://schemas.microsoft.com/office/drawing/2014/main" id="{20F07E35-3BEE-4528-9BA3-D3A06D484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ADC84-39C8-4305-8A2B-363B44942F51}"/>
              </a:ext>
            </a:extLst>
          </p:cNvPr>
          <p:cNvSpPr>
            <a:spLocks noGrp="1"/>
          </p:cNvSpPr>
          <p:nvPr>
            <p:ph type="sldNum" sz="quarter" idx="12"/>
          </p:nvPr>
        </p:nvSpPr>
        <p:spPr/>
        <p:txBody>
          <a:bodyPr/>
          <a:lstStyle/>
          <a:p>
            <a:fld id="{1810FC71-5E67-42BD-9CEC-5078EA3F5103}" type="slidenum">
              <a:rPr lang="en-US" smtClean="0"/>
              <a:t>‹#›</a:t>
            </a:fld>
            <a:endParaRPr lang="en-US"/>
          </a:p>
        </p:txBody>
      </p:sp>
    </p:spTree>
    <p:extLst>
      <p:ext uri="{BB962C8B-B14F-4D97-AF65-F5344CB8AC3E}">
        <p14:creationId xmlns:p14="http://schemas.microsoft.com/office/powerpoint/2010/main" val="1144179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6E5067-725A-43D9-83A4-6156E90A6B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EF393A-E517-4C8B-AB5A-714C44D30B3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728AD-0CFF-44A1-94A1-8EC446B05F57}"/>
              </a:ext>
            </a:extLst>
          </p:cNvPr>
          <p:cNvSpPr>
            <a:spLocks noGrp="1"/>
          </p:cNvSpPr>
          <p:nvPr>
            <p:ph type="dt" sz="half" idx="10"/>
          </p:nvPr>
        </p:nvSpPr>
        <p:spPr/>
        <p:txBody>
          <a:bodyPr/>
          <a:lstStyle/>
          <a:p>
            <a:fld id="{7E153554-7805-48F4-B65D-C472068AC211}" type="datetimeFigureOut">
              <a:rPr lang="en-US" smtClean="0"/>
              <a:t>12/15/20</a:t>
            </a:fld>
            <a:endParaRPr lang="en-US"/>
          </a:p>
        </p:txBody>
      </p:sp>
      <p:sp>
        <p:nvSpPr>
          <p:cNvPr id="5" name="Footer Placeholder 4">
            <a:extLst>
              <a:ext uri="{FF2B5EF4-FFF2-40B4-BE49-F238E27FC236}">
                <a16:creationId xmlns:a16="http://schemas.microsoft.com/office/drawing/2014/main" id="{59E5ADA5-2FB2-42D9-86D3-1F7699E7D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CAA7D-F82E-4231-B3C0-D429B6AE5FD6}"/>
              </a:ext>
            </a:extLst>
          </p:cNvPr>
          <p:cNvSpPr>
            <a:spLocks noGrp="1"/>
          </p:cNvSpPr>
          <p:nvPr>
            <p:ph type="sldNum" sz="quarter" idx="12"/>
          </p:nvPr>
        </p:nvSpPr>
        <p:spPr/>
        <p:txBody>
          <a:bodyPr/>
          <a:lstStyle/>
          <a:p>
            <a:fld id="{1810FC71-5E67-42BD-9CEC-5078EA3F5103}" type="slidenum">
              <a:rPr lang="en-US" smtClean="0"/>
              <a:t>‹#›</a:t>
            </a:fld>
            <a:endParaRPr lang="en-US"/>
          </a:p>
        </p:txBody>
      </p:sp>
    </p:spTree>
    <p:extLst>
      <p:ext uri="{BB962C8B-B14F-4D97-AF65-F5344CB8AC3E}">
        <p14:creationId xmlns:p14="http://schemas.microsoft.com/office/powerpoint/2010/main" val="3340572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6F0A-4898-4210-9539-722F0C4078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6DDDB2-FC16-4304-82DD-83305712EE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958C6-C519-406A-A090-7EE39BACB08E}"/>
              </a:ext>
            </a:extLst>
          </p:cNvPr>
          <p:cNvSpPr>
            <a:spLocks noGrp="1"/>
          </p:cNvSpPr>
          <p:nvPr>
            <p:ph type="dt" sz="half" idx="10"/>
          </p:nvPr>
        </p:nvSpPr>
        <p:spPr/>
        <p:txBody>
          <a:bodyPr/>
          <a:lstStyle/>
          <a:p>
            <a:fld id="{7E153554-7805-48F4-B65D-C472068AC211}" type="datetimeFigureOut">
              <a:rPr lang="en-US" smtClean="0"/>
              <a:t>12/15/20</a:t>
            </a:fld>
            <a:endParaRPr lang="en-US"/>
          </a:p>
        </p:txBody>
      </p:sp>
      <p:sp>
        <p:nvSpPr>
          <p:cNvPr id="5" name="Footer Placeholder 4">
            <a:extLst>
              <a:ext uri="{FF2B5EF4-FFF2-40B4-BE49-F238E27FC236}">
                <a16:creationId xmlns:a16="http://schemas.microsoft.com/office/drawing/2014/main" id="{7B401632-E9BD-4B72-8551-FF2FF7AF5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31A8FF-E9D4-439E-AA8A-9050F5376E7B}"/>
              </a:ext>
            </a:extLst>
          </p:cNvPr>
          <p:cNvSpPr>
            <a:spLocks noGrp="1"/>
          </p:cNvSpPr>
          <p:nvPr>
            <p:ph type="sldNum" sz="quarter" idx="12"/>
          </p:nvPr>
        </p:nvSpPr>
        <p:spPr/>
        <p:txBody>
          <a:bodyPr/>
          <a:lstStyle/>
          <a:p>
            <a:fld id="{1810FC71-5E67-42BD-9CEC-5078EA3F5103}" type="slidenum">
              <a:rPr lang="en-US" smtClean="0"/>
              <a:t>‹#›</a:t>
            </a:fld>
            <a:endParaRPr lang="en-US"/>
          </a:p>
        </p:txBody>
      </p:sp>
    </p:spTree>
    <p:extLst>
      <p:ext uri="{BB962C8B-B14F-4D97-AF65-F5344CB8AC3E}">
        <p14:creationId xmlns:p14="http://schemas.microsoft.com/office/powerpoint/2010/main" val="229499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A3F0-C446-4231-B304-42A8038B15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8E148C-ED76-40BD-86E1-F3043BBB5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09665F-0C48-47E4-A0C1-8B5ADCE44F77}"/>
              </a:ext>
            </a:extLst>
          </p:cNvPr>
          <p:cNvSpPr>
            <a:spLocks noGrp="1"/>
          </p:cNvSpPr>
          <p:nvPr>
            <p:ph type="dt" sz="half" idx="10"/>
          </p:nvPr>
        </p:nvSpPr>
        <p:spPr/>
        <p:txBody>
          <a:bodyPr/>
          <a:lstStyle/>
          <a:p>
            <a:fld id="{7E153554-7805-48F4-B65D-C472068AC211}" type="datetimeFigureOut">
              <a:rPr lang="en-US" smtClean="0"/>
              <a:t>12/15/20</a:t>
            </a:fld>
            <a:endParaRPr lang="en-US"/>
          </a:p>
        </p:txBody>
      </p:sp>
      <p:sp>
        <p:nvSpPr>
          <p:cNvPr id="5" name="Footer Placeholder 4">
            <a:extLst>
              <a:ext uri="{FF2B5EF4-FFF2-40B4-BE49-F238E27FC236}">
                <a16:creationId xmlns:a16="http://schemas.microsoft.com/office/drawing/2014/main" id="{D3801A8F-20A3-4857-842E-7C9F4F059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3C2C4-7D5B-45D4-9B3F-76796473EC75}"/>
              </a:ext>
            </a:extLst>
          </p:cNvPr>
          <p:cNvSpPr>
            <a:spLocks noGrp="1"/>
          </p:cNvSpPr>
          <p:nvPr>
            <p:ph type="sldNum" sz="quarter" idx="12"/>
          </p:nvPr>
        </p:nvSpPr>
        <p:spPr/>
        <p:txBody>
          <a:bodyPr/>
          <a:lstStyle/>
          <a:p>
            <a:fld id="{1810FC71-5E67-42BD-9CEC-5078EA3F5103}" type="slidenum">
              <a:rPr lang="en-US" smtClean="0"/>
              <a:t>‹#›</a:t>
            </a:fld>
            <a:endParaRPr lang="en-US"/>
          </a:p>
        </p:txBody>
      </p:sp>
    </p:spTree>
    <p:extLst>
      <p:ext uri="{BB962C8B-B14F-4D97-AF65-F5344CB8AC3E}">
        <p14:creationId xmlns:p14="http://schemas.microsoft.com/office/powerpoint/2010/main" val="1759673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9491-3192-4928-B5D8-86BD4118F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68E207-169A-4EAC-A59B-B71FBDB222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AD99FE-350D-4E1D-81B3-1EE954FFDD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D29556-3FAB-43CC-AA83-160AF80B95DF}"/>
              </a:ext>
            </a:extLst>
          </p:cNvPr>
          <p:cNvSpPr>
            <a:spLocks noGrp="1"/>
          </p:cNvSpPr>
          <p:nvPr>
            <p:ph type="dt" sz="half" idx="10"/>
          </p:nvPr>
        </p:nvSpPr>
        <p:spPr/>
        <p:txBody>
          <a:bodyPr/>
          <a:lstStyle/>
          <a:p>
            <a:fld id="{7E153554-7805-48F4-B65D-C472068AC211}" type="datetimeFigureOut">
              <a:rPr lang="en-US" smtClean="0"/>
              <a:t>12/15/20</a:t>
            </a:fld>
            <a:endParaRPr lang="en-US"/>
          </a:p>
        </p:txBody>
      </p:sp>
      <p:sp>
        <p:nvSpPr>
          <p:cNvPr id="6" name="Footer Placeholder 5">
            <a:extLst>
              <a:ext uri="{FF2B5EF4-FFF2-40B4-BE49-F238E27FC236}">
                <a16:creationId xmlns:a16="http://schemas.microsoft.com/office/drawing/2014/main" id="{F1CF89EC-794D-48C0-B3D5-C276B86E05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4C4B4-5936-43F4-BB92-B157D0FB1487}"/>
              </a:ext>
            </a:extLst>
          </p:cNvPr>
          <p:cNvSpPr>
            <a:spLocks noGrp="1"/>
          </p:cNvSpPr>
          <p:nvPr>
            <p:ph type="sldNum" sz="quarter" idx="12"/>
          </p:nvPr>
        </p:nvSpPr>
        <p:spPr/>
        <p:txBody>
          <a:bodyPr/>
          <a:lstStyle/>
          <a:p>
            <a:fld id="{1810FC71-5E67-42BD-9CEC-5078EA3F5103}" type="slidenum">
              <a:rPr lang="en-US" smtClean="0"/>
              <a:t>‹#›</a:t>
            </a:fld>
            <a:endParaRPr lang="en-US"/>
          </a:p>
        </p:txBody>
      </p:sp>
    </p:spTree>
    <p:extLst>
      <p:ext uri="{BB962C8B-B14F-4D97-AF65-F5344CB8AC3E}">
        <p14:creationId xmlns:p14="http://schemas.microsoft.com/office/powerpoint/2010/main" val="91116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9FA7-A410-4EBA-8193-DCAC7C033E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A20B6A-E8C2-48A7-ACC5-58ACF89635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C52670-6E28-49B6-97DF-05A72EF3E1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DF0232-4A8E-43FE-BA2E-EBF3D22647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A4EDE5-C9EA-43E6-8BA4-601A365D8B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AD0D6D-AE47-467D-9482-26593C48D99E}"/>
              </a:ext>
            </a:extLst>
          </p:cNvPr>
          <p:cNvSpPr>
            <a:spLocks noGrp="1"/>
          </p:cNvSpPr>
          <p:nvPr>
            <p:ph type="dt" sz="half" idx="10"/>
          </p:nvPr>
        </p:nvSpPr>
        <p:spPr/>
        <p:txBody>
          <a:bodyPr/>
          <a:lstStyle/>
          <a:p>
            <a:fld id="{7E153554-7805-48F4-B65D-C472068AC211}" type="datetimeFigureOut">
              <a:rPr lang="en-US" smtClean="0"/>
              <a:t>12/15/20</a:t>
            </a:fld>
            <a:endParaRPr lang="en-US"/>
          </a:p>
        </p:txBody>
      </p:sp>
      <p:sp>
        <p:nvSpPr>
          <p:cNvPr id="8" name="Footer Placeholder 7">
            <a:extLst>
              <a:ext uri="{FF2B5EF4-FFF2-40B4-BE49-F238E27FC236}">
                <a16:creationId xmlns:a16="http://schemas.microsoft.com/office/drawing/2014/main" id="{B478A113-CA6F-43B7-A2BD-3842A8C3F2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FA183-2898-455D-A62C-60BBB2AC99DB}"/>
              </a:ext>
            </a:extLst>
          </p:cNvPr>
          <p:cNvSpPr>
            <a:spLocks noGrp="1"/>
          </p:cNvSpPr>
          <p:nvPr>
            <p:ph type="sldNum" sz="quarter" idx="12"/>
          </p:nvPr>
        </p:nvSpPr>
        <p:spPr/>
        <p:txBody>
          <a:bodyPr/>
          <a:lstStyle/>
          <a:p>
            <a:fld id="{1810FC71-5E67-42BD-9CEC-5078EA3F5103}" type="slidenum">
              <a:rPr lang="en-US" smtClean="0"/>
              <a:t>‹#›</a:t>
            </a:fld>
            <a:endParaRPr lang="en-US"/>
          </a:p>
        </p:txBody>
      </p:sp>
    </p:spTree>
    <p:extLst>
      <p:ext uri="{BB962C8B-B14F-4D97-AF65-F5344CB8AC3E}">
        <p14:creationId xmlns:p14="http://schemas.microsoft.com/office/powerpoint/2010/main" val="323831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A66C-26A4-4191-BF6F-A5C7A54B58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5442F2-DFE0-4605-8069-AB5314409410}"/>
              </a:ext>
            </a:extLst>
          </p:cNvPr>
          <p:cNvSpPr>
            <a:spLocks noGrp="1"/>
          </p:cNvSpPr>
          <p:nvPr>
            <p:ph type="dt" sz="half" idx="10"/>
          </p:nvPr>
        </p:nvSpPr>
        <p:spPr/>
        <p:txBody>
          <a:bodyPr/>
          <a:lstStyle/>
          <a:p>
            <a:fld id="{7E153554-7805-48F4-B65D-C472068AC211}" type="datetimeFigureOut">
              <a:rPr lang="en-US" smtClean="0"/>
              <a:t>12/15/20</a:t>
            </a:fld>
            <a:endParaRPr lang="en-US"/>
          </a:p>
        </p:txBody>
      </p:sp>
      <p:sp>
        <p:nvSpPr>
          <p:cNvPr id="4" name="Footer Placeholder 3">
            <a:extLst>
              <a:ext uri="{FF2B5EF4-FFF2-40B4-BE49-F238E27FC236}">
                <a16:creationId xmlns:a16="http://schemas.microsoft.com/office/drawing/2014/main" id="{DFFA9BFB-4D71-40C4-9D96-5FDDB89E68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E2ADB7-7765-40C8-A686-08413DA3BF83}"/>
              </a:ext>
            </a:extLst>
          </p:cNvPr>
          <p:cNvSpPr>
            <a:spLocks noGrp="1"/>
          </p:cNvSpPr>
          <p:nvPr>
            <p:ph type="sldNum" sz="quarter" idx="12"/>
          </p:nvPr>
        </p:nvSpPr>
        <p:spPr/>
        <p:txBody>
          <a:bodyPr/>
          <a:lstStyle/>
          <a:p>
            <a:fld id="{1810FC71-5E67-42BD-9CEC-5078EA3F5103}" type="slidenum">
              <a:rPr lang="en-US" smtClean="0"/>
              <a:t>‹#›</a:t>
            </a:fld>
            <a:endParaRPr lang="en-US"/>
          </a:p>
        </p:txBody>
      </p:sp>
    </p:spTree>
    <p:extLst>
      <p:ext uri="{BB962C8B-B14F-4D97-AF65-F5344CB8AC3E}">
        <p14:creationId xmlns:p14="http://schemas.microsoft.com/office/powerpoint/2010/main" val="278319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12FEB3-D97F-4DB9-9877-BFF4465BC6E5}"/>
              </a:ext>
            </a:extLst>
          </p:cNvPr>
          <p:cNvSpPr>
            <a:spLocks noGrp="1"/>
          </p:cNvSpPr>
          <p:nvPr>
            <p:ph type="dt" sz="half" idx="10"/>
          </p:nvPr>
        </p:nvSpPr>
        <p:spPr/>
        <p:txBody>
          <a:bodyPr/>
          <a:lstStyle/>
          <a:p>
            <a:fld id="{7E153554-7805-48F4-B65D-C472068AC211}" type="datetimeFigureOut">
              <a:rPr lang="en-US" smtClean="0"/>
              <a:t>12/15/20</a:t>
            </a:fld>
            <a:endParaRPr lang="en-US"/>
          </a:p>
        </p:txBody>
      </p:sp>
      <p:sp>
        <p:nvSpPr>
          <p:cNvPr id="3" name="Footer Placeholder 2">
            <a:extLst>
              <a:ext uri="{FF2B5EF4-FFF2-40B4-BE49-F238E27FC236}">
                <a16:creationId xmlns:a16="http://schemas.microsoft.com/office/drawing/2014/main" id="{8DBF7841-DFC0-4A80-8653-5644BA828C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310596-0097-4BB8-9BB5-E9F311AF9DA0}"/>
              </a:ext>
            </a:extLst>
          </p:cNvPr>
          <p:cNvSpPr>
            <a:spLocks noGrp="1"/>
          </p:cNvSpPr>
          <p:nvPr>
            <p:ph type="sldNum" sz="quarter" idx="12"/>
          </p:nvPr>
        </p:nvSpPr>
        <p:spPr/>
        <p:txBody>
          <a:bodyPr/>
          <a:lstStyle/>
          <a:p>
            <a:fld id="{1810FC71-5E67-42BD-9CEC-5078EA3F5103}" type="slidenum">
              <a:rPr lang="en-US" smtClean="0"/>
              <a:t>‹#›</a:t>
            </a:fld>
            <a:endParaRPr lang="en-US"/>
          </a:p>
        </p:txBody>
      </p:sp>
    </p:spTree>
    <p:extLst>
      <p:ext uri="{BB962C8B-B14F-4D97-AF65-F5344CB8AC3E}">
        <p14:creationId xmlns:p14="http://schemas.microsoft.com/office/powerpoint/2010/main" val="76050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12E4B-88C4-4EFA-AB55-5EF7BB8D7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1E7B22-3570-4A0B-B5EE-523F32492F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326209-D852-4C62-8856-0D40C26B5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35C976-1CE3-4838-81D4-FDCE0FB45C1D}"/>
              </a:ext>
            </a:extLst>
          </p:cNvPr>
          <p:cNvSpPr>
            <a:spLocks noGrp="1"/>
          </p:cNvSpPr>
          <p:nvPr>
            <p:ph type="dt" sz="half" idx="10"/>
          </p:nvPr>
        </p:nvSpPr>
        <p:spPr/>
        <p:txBody>
          <a:bodyPr/>
          <a:lstStyle/>
          <a:p>
            <a:fld id="{7E153554-7805-48F4-B65D-C472068AC211}" type="datetimeFigureOut">
              <a:rPr lang="en-US" smtClean="0"/>
              <a:t>12/15/20</a:t>
            </a:fld>
            <a:endParaRPr lang="en-US"/>
          </a:p>
        </p:txBody>
      </p:sp>
      <p:sp>
        <p:nvSpPr>
          <p:cNvPr id="6" name="Footer Placeholder 5">
            <a:extLst>
              <a:ext uri="{FF2B5EF4-FFF2-40B4-BE49-F238E27FC236}">
                <a16:creationId xmlns:a16="http://schemas.microsoft.com/office/drawing/2014/main" id="{CF0DB65B-D458-4B9F-B52D-EE86D019F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57FB7-A89A-454A-9B90-8527A9A4C47B}"/>
              </a:ext>
            </a:extLst>
          </p:cNvPr>
          <p:cNvSpPr>
            <a:spLocks noGrp="1"/>
          </p:cNvSpPr>
          <p:nvPr>
            <p:ph type="sldNum" sz="quarter" idx="12"/>
          </p:nvPr>
        </p:nvSpPr>
        <p:spPr/>
        <p:txBody>
          <a:bodyPr/>
          <a:lstStyle/>
          <a:p>
            <a:fld id="{1810FC71-5E67-42BD-9CEC-5078EA3F5103}" type="slidenum">
              <a:rPr lang="en-US" smtClean="0"/>
              <a:t>‹#›</a:t>
            </a:fld>
            <a:endParaRPr lang="en-US"/>
          </a:p>
        </p:txBody>
      </p:sp>
    </p:spTree>
    <p:extLst>
      <p:ext uri="{BB962C8B-B14F-4D97-AF65-F5344CB8AC3E}">
        <p14:creationId xmlns:p14="http://schemas.microsoft.com/office/powerpoint/2010/main" val="409813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373A-B4CF-4309-A03D-8BA9093D0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8B946A-B36A-4FAF-9B8E-2FACD653AA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A5140A-579E-48EB-83FF-0D558FFD5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8E6D96-86C9-4C0B-A7DC-E37EA7D89C57}"/>
              </a:ext>
            </a:extLst>
          </p:cNvPr>
          <p:cNvSpPr>
            <a:spLocks noGrp="1"/>
          </p:cNvSpPr>
          <p:nvPr>
            <p:ph type="dt" sz="half" idx="10"/>
          </p:nvPr>
        </p:nvSpPr>
        <p:spPr/>
        <p:txBody>
          <a:bodyPr/>
          <a:lstStyle/>
          <a:p>
            <a:fld id="{7E153554-7805-48F4-B65D-C472068AC211}" type="datetimeFigureOut">
              <a:rPr lang="en-US" smtClean="0"/>
              <a:t>12/15/20</a:t>
            </a:fld>
            <a:endParaRPr lang="en-US"/>
          </a:p>
        </p:txBody>
      </p:sp>
      <p:sp>
        <p:nvSpPr>
          <p:cNvPr id="6" name="Footer Placeholder 5">
            <a:extLst>
              <a:ext uri="{FF2B5EF4-FFF2-40B4-BE49-F238E27FC236}">
                <a16:creationId xmlns:a16="http://schemas.microsoft.com/office/drawing/2014/main" id="{600E319A-71B9-47C0-82AF-9D6205D66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20A6D-F26F-4272-9FDB-BC68EC68B4BD}"/>
              </a:ext>
            </a:extLst>
          </p:cNvPr>
          <p:cNvSpPr>
            <a:spLocks noGrp="1"/>
          </p:cNvSpPr>
          <p:nvPr>
            <p:ph type="sldNum" sz="quarter" idx="12"/>
          </p:nvPr>
        </p:nvSpPr>
        <p:spPr/>
        <p:txBody>
          <a:bodyPr/>
          <a:lstStyle/>
          <a:p>
            <a:fld id="{1810FC71-5E67-42BD-9CEC-5078EA3F5103}" type="slidenum">
              <a:rPr lang="en-US" smtClean="0"/>
              <a:t>‹#›</a:t>
            </a:fld>
            <a:endParaRPr lang="en-US"/>
          </a:p>
        </p:txBody>
      </p:sp>
    </p:spTree>
    <p:extLst>
      <p:ext uri="{BB962C8B-B14F-4D97-AF65-F5344CB8AC3E}">
        <p14:creationId xmlns:p14="http://schemas.microsoft.com/office/powerpoint/2010/main" val="14461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665D0-D581-4FC8-BB32-B92534F5D7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F538B9-57AD-4630-98D5-A8DC222FEA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2FF0A-3046-46F4-B4BB-FB4A0B346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53554-7805-48F4-B65D-C472068AC211}" type="datetimeFigureOut">
              <a:rPr lang="en-US" smtClean="0"/>
              <a:t>12/15/20</a:t>
            </a:fld>
            <a:endParaRPr lang="en-US"/>
          </a:p>
        </p:txBody>
      </p:sp>
      <p:sp>
        <p:nvSpPr>
          <p:cNvPr id="5" name="Footer Placeholder 4">
            <a:extLst>
              <a:ext uri="{FF2B5EF4-FFF2-40B4-BE49-F238E27FC236}">
                <a16:creationId xmlns:a16="http://schemas.microsoft.com/office/drawing/2014/main" id="{7EAD1F0C-EDD2-43CA-9DD8-BD8D4C3D6F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6C65F3-BDD4-4A1F-9282-A88818D47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0FC71-5E67-42BD-9CEC-5078EA3F5103}" type="slidenum">
              <a:rPr lang="en-US" smtClean="0"/>
              <a:t>‹#›</a:t>
            </a:fld>
            <a:endParaRPr lang="en-US"/>
          </a:p>
        </p:txBody>
      </p:sp>
    </p:spTree>
    <p:extLst>
      <p:ext uri="{BB962C8B-B14F-4D97-AF65-F5344CB8AC3E}">
        <p14:creationId xmlns:p14="http://schemas.microsoft.com/office/powerpoint/2010/main" val="303415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636D27-EAD6-4553-94DD-3A2A631CA1C4}"/>
              </a:ext>
            </a:extLst>
          </p:cNvPr>
          <p:cNvSpPr>
            <a:spLocks noGrp="1"/>
          </p:cNvSpPr>
          <p:nvPr>
            <p:ph type="ctrTitle"/>
          </p:nvPr>
        </p:nvSpPr>
        <p:spPr>
          <a:xfrm>
            <a:off x="6590662" y="4267832"/>
            <a:ext cx="4805996" cy="1297115"/>
          </a:xfrm>
        </p:spPr>
        <p:txBody>
          <a:bodyPr anchor="t">
            <a:normAutofit/>
          </a:bodyPr>
          <a:lstStyle/>
          <a:p>
            <a:pPr algn="l"/>
            <a:r>
              <a:rPr lang="en-US" sz="4100">
                <a:solidFill>
                  <a:srgbClr val="000000"/>
                </a:solidFill>
              </a:rPr>
              <a:t>New Theatres of Nature</a:t>
            </a:r>
          </a:p>
        </p:txBody>
      </p:sp>
      <p:sp>
        <p:nvSpPr>
          <p:cNvPr id="3" name="Subtitle 2">
            <a:extLst>
              <a:ext uri="{FF2B5EF4-FFF2-40B4-BE49-F238E27FC236}">
                <a16:creationId xmlns:a16="http://schemas.microsoft.com/office/drawing/2014/main" id="{57B6C134-F7D5-4438-B751-C96468D97A51}"/>
              </a:ext>
            </a:extLst>
          </p:cNvPr>
          <p:cNvSpPr>
            <a:spLocks noGrp="1"/>
          </p:cNvSpPr>
          <p:nvPr>
            <p:ph type="subTitle" idx="1"/>
          </p:nvPr>
        </p:nvSpPr>
        <p:spPr>
          <a:xfrm>
            <a:off x="6590966" y="3428999"/>
            <a:ext cx="4805691" cy="838831"/>
          </a:xfrm>
        </p:spPr>
        <p:txBody>
          <a:bodyPr anchor="b">
            <a:normAutofit/>
          </a:bodyPr>
          <a:lstStyle/>
          <a:p>
            <a:pPr algn="l"/>
            <a:endParaRPr lang="en-US" sz="1800">
              <a:solidFill>
                <a:srgbClr val="000000"/>
              </a:solidFill>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rama">
            <a:extLst>
              <a:ext uri="{FF2B5EF4-FFF2-40B4-BE49-F238E27FC236}">
                <a16:creationId xmlns:a16="http://schemas.microsoft.com/office/drawing/2014/main" id="{2F6FBB6F-2545-420F-88FD-14FAFC8C7B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416169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0156-0E1B-498A-9521-994B838DC22E}"/>
              </a:ext>
            </a:extLst>
          </p:cNvPr>
          <p:cNvSpPr>
            <a:spLocks noGrp="1"/>
          </p:cNvSpPr>
          <p:nvPr>
            <p:ph type="title"/>
          </p:nvPr>
        </p:nvSpPr>
        <p:spPr/>
        <p:txBody>
          <a:bodyPr/>
          <a:lstStyle/>
          <a:p>
            <a:r>
              <a:rPr lang="en-US" dirty="0"/>
              <a:t>Hooke, Flea (</a:t>
            </a:r>
            <a:r>
              <a:rPr lang="en-US" i="1" dirty="0" err="1"/>
              <a:t>Micrographia</a:t>
            </a:r>
            <a:r>
              <a:rPr lang="en-US" dirty="0"/>
              <a:t>)</a:t>
            </a:r>
          </a:p>
        </p:txBody>
      </p:sp>
      <p:pic>
        <p:nvPicPr>
          <p:cNvPr id="5" name="Content Placeholder 4">
            <a:extLst>
              <a:ext uri="{FF2B5EF4-FFF2-40B4-BE49-F238E27FC236}">
                <a16:creationId xmlns:a16="http://schemas.microsoft.com/office/drawing/2014/main" id="{B17B2066-172F-4E57-9D8C-339EAB4B33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0246" y="1825625"/>
            <a:ext cx="6821982" cy="4987770"/>
          </a:xfrm>
        </p:spPr>
      </p:pic>
    </p:spTree>
    <p:extLst>
      <p:ext uri="{BB962C8B-B14F-4D97-AF65-F5344CB8AC3E}">
        <p14:creationId xmlns:p14="http://schemas.microsoft.com/office/powerpoint/2010/main" val="212937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C1D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2A8C20-322E-43F1-8EC7-B0DC6670781C}"/>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Rat flea, infected with </a:t>
            </a:r>
            <a:r>
              <a:rPr lang="en-US" sz="3600" i="1">
                <a:solidFill>
                  <a:srgbClr val="FFFFFF"/>
                </a:solidFill>
              </a:rPr>
              <a:t>Yersinia pestis</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FEC52B8-6AE2-4F65-8F38-F4394CEC27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571"/>
          <a:stretch/>
        </p:blipFill>
        <p:spPr>
          <a:xfrm>
            <a:off x="976251" y="942538"/>
            <a:ext cx="7163222" cy="4808332"/>
          </a:xfrm>
          <a:prstGeom prst="rect">
            <a:avLst/>
          </a:prstGeom>
          <a:effectLst/>
        </p:spPr>
      </p:pic>
    </p:spTree>
    <p:extLst>
      <p:ext uri="{BB962C8B-B14F-4D97-AF65-F5344CB8AC3E}">
        <p14:creationId xmlns:p14="http://schemas.microsoft.com/office/powerpoint/2010/main" val="21192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5D7EC-AA58-4E9D-8B96-DFB4CC5B8C82}"/>
              </a:ext>
            </a:extLst>
          </p:cNvPr>
          <p:cNvSpPr>
            <a:spLocks noGrp="1"/>
          </p:cNvSpPr>
          <p:nvPr>
            <p:ph type="title"/>
          </p:nvPr>
        </p:nvSpPr>
        <p:spPr>
          <a:xfrm>
            <a:off x="686834" y="1153572"/>
            <a:ext cx="3200400" cy="4461163"/>
          </a:xfrm>
        </p:spPr>
        <p:txBody>
          <a:bodyPr>
            <a:normAutofit/>
          </a:bodyPr>
          <a:lstStyle/>
          <a:p>
            <a:r>
              <a:rPr lang="en-US">
                <a:solidFill>
                  <a:srgbClr val="FFFFFF"/>
                </a:solidFill>
              </a:rPr>
              <a:t>The flea (continued)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97CB53A-3C45-42DB-A8EC-7983A60CCC85}"/>
              </a:ext>
            </a:extLst>
          </p:cNvPr>
          <p:cNvSpPr>
            <a:spLocks noGrp="1"/>
          </p:cNvSpPr>
          <p:nvPr>
            <p:ph idx="1"/>
          </p:nvPr>
        </p:nvSpPr>
        <p:spPr>
          <a:xfrm>
            <a:off x="4447308" y="591344"/>
            <a:ext cx="6906491" cy="5585619"/>
          </a:xfrm>
        </p:spPr>
        <p:txBody>
          <a:bodyPr anchor="ctr">
            <a:normAutofit/>
          </a:bodyPr>
          <a:lstStyle/>
          <a:p>
            <a:r>
              <a:rPr lang="en-US" sz="2600"/>
              <a:t>Now look at the photo of a rat flea that is infected with the bacterium that causes plague. Note that London endured the Great Plague during the years 1664-65, which killed a quarter of its population (estimated at 600,000 people).</a:t>
            </a:r>
          </a:p>
          <a:p>
            <a:r>
              <a:rPr lang="en-US" sz="2600"/>
              <a:t>Hooke’s flea appears to be a rat flea (though Hooke is insensitive to this and does not say where he obtained his sample).</a:t>
            </a:r>
          </a:p>
          <a:p>
            <a:r>
              <a:rPr lang="en-US" sz="2600"/>
              <a:t>He would not have been able to visualize the infection in the flea’s gut due to his method of processing his specimen.</a:t>
            </a:r>
          </a:p>
          <a:p>
            <a:r>
              <a:rPr lang="en-US" sz="2600"/>
              <a:t>He would not have been sensitive to the thought that an individual organism can be the host to other organisms.</a:t>
            </a:r>
          </a:p>
          <a:p>
            <a:pPr marL="0" indent="0">
              <a:buNone/>
            </a:pPr>
            <a:endParaRPr lang="en-US" sz="2600"/>
          </a:p>
        </p:txBody>
      </p:sp>
    </p:spTree>
    <p:extLst>
      <p:ext uri="{BB962C8B-B14F-4D97-AF65-F5344CB8AC3E}">
        <p14:creationId xmlns:p14="http://schemas.microsoft.com/office/powerpoint/2010/main" val="2400423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079C7-B22C-4BA5-84BC-2D99A333DD21}"/>
              </a:ext>
            </a:extLst>
          </p:cNvPr>
          <p:cNvSpPr>
            <a:spLocks noGrp="1"/>
          </p:cNvSpPr>
          <p:nvPr>
            <p:ph type="title"/>
          </p:nvPr>
        </p:nvSpPr>
        <p:spPr>
          <a:xfrm>
            <a:off x="686834" y="1153572"/>
            <a:ext cx="3200400" cy="4461163"/>
          </a:xfrm>
        </p:spPr>
        <p:txBody>
          <a:bodyPr>
            <a:normAutofit/>
          </a:bodyPr>
          <a:lstStyle/>
          <a:p>
            <a:r>
              <a:rPr lang="en-US">
                <a:solidFill>
                  <a:srgbClr val="FFFFFF"/>
                </a:solidFill>
              </a:rPr>
              <a:t>Structure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87DEE4D-8C61-4615-B7F0-E6FF59BE506A}"/>
              </a:ext>
            </a:extLst>
          </p:cNvPr>
          <p:cNvSpPr>
            <a:spLocks noGrp="1"/>
          </p:cNvSpPr>
          <p:nvPr>
            <p:ph idx="1"/>
          </p:nvPr>
        </p:nvSpPr>
        <p:spPr>
          <a:xfrm>
            <a:off x="4447308" y="591344"/>
            <a:ext cx="6906491" cy="5585619"/>
          </a:xfrm>
        </p:spPr>
        <p:txBody>
          <a:bodyPr anchor="ctr">
            <a:normAutofit/>
          </a:bodyPr>
          <a:lstStyle/>
          <a:p>
            <a:pPr marL="0" indent="0">
              <a:buNone/>
            </a:pPr>
            <a:r>
              <a:rPr lang="en-CA" dirty="0"/>
              <a:t>As useful as </a:t>
            </a:r>
            <a:r>
              <a:rPr lang="en-CA" dirty="0">
                <a:solidFill>
                  <a:srgbClr val="FF0000"/>
                </a:solidFill>
              </a:rPr>
              <a:t>Hooke’s microscope</a:t>
            </a:r>
            <a:r>
              <a:rPr lang="en-CA" dirty="0"/>
              <a:t> was as a tool of observation, the fact is that much of what he reported could have been seen with the unaided eye.  Hooke’s microscope revealed this complexity in all its detail but the complexity itself was there to be seen.  </a:t>
            </a:r>
            <a:r>
              <a:rPr lang="en-CA" dirty="0">
                <a:solidFill>
                  <a:srgbClr val="FF0000"/>
                </a:solidFill>
              </a:rPr>
              <a:t>So why did it escape everyone’s attention?</a:t>
            </a:r>
            <a:endParaRPr lang="en-US" dirty="0">
              <a:solidFill>
                <a:srgbClr val="FF0000"/>
              </a:solidFill>
            </a:endParaRPr>
          </a:p>
          <a:p>
            <a:endParaRPr lang="en-US" dirty="0"/>
          </a:p>
        </p:txBody>
      </p:sp>
    </p:spTree>
    <p:extLst>
      <p:ext uri="{BB962C8B-B14F-4D97-AF65-F5344CB8AC3E}">
        <p14:creationId xmlns:p14="http://schemas.microsoft.com/office/powerpoint/2010/main" val="234845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402650-7421-4E3B-AE71-43BD61DE8180}"/>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Leeuwenhoek’s simple microscope</a:t>
            </a:r>
          </a:p>
        </p:txBody>
      </p:sp>
      <p:sp>
        <p:nvSpPr>
          <p:cNvPr id="3" name="Content Placeholder 2">
            <a:extLst>
              <a:ext uri="{FF2B5EF4-FFF2-40B4-BE49-F238E27FC236}">
                <a16:creationId xmlns:a16="http://schemas.microsoft.com/office/drawing/2014/main" id="{9998D785-4694-4005-AD78-DE2E66A05F59}"/>
              </a:ext>
            </a:extLst>
          </p:cNvPr>
          <p:cNvSpPr>
            <a:spLocks noGrp="1"/>
          </p:cNvSpPr>
          <p:nvPr>
            <p:ph idx="1"/>
          </p:nvPr>
        </p:nvSpPr>
        <p:spPr>
          <a:xfrm>
            <a:off x="2384952" y="3012928"/>
            <a:ext cx="7422096" cy="2109445"/>
          </a:xfrm>
        </p:spPr>
        <p:txBody>
          <a:bodyPr>
            <a:normAutofit/>
          </a:bodyPr>
          <a:lstStyle/>
          <a:p>
            <a:r>
              <a:rPr lang="en-US" sz="1800" dirty="0">
                <a:solidFill>
                  <a:schemeClr val="tx2"/>
                </a:solidFill>
              </a:rPr>
              <a:t>Leeuwenhoek was a draper who was accustomed to examining cloth for signs of “sophistication.”  </a:t>
            </a:r>
          </a:p>
          <a:p>
            <a:r>
              <a:rPr lang="en-US" sz="1800" dirty="0">
                <a:solidFill>
                  <a:schemeClr val="tx2"/>
                </a:solidFill>
              </a:rPr>
              <a:t>He started making his own simple microscopes.</a:t>
            </a:r>
          </a:p>
          <a:p>
            <a:r>
              <a:rPr lang="en-US" sz="1800" dirty="0">
                <a:solidFill>
                  <a:schemeClr val="tx2"/>
                </a:solidFill>
              </a:rPr>
              <a:t>His microscopes have a magnifying power of some 270 times.</a:t>
            </a:r>
          </a:p>
          <a:p>
            <a:endParaRPr lang="en-US" sz="1800" dirty="0">
              <a:solidFill>
                <a:schemeClr val="tx2"/>
              </a:solidFill>
            </a:endParaRPr>
          </a:p>
        </p:txBody>
      </p:sp>
    </p:spTree>
    <p:extLst>
      <p:ext uri="{BB962C8B-B14F-4D97-AF65-F5344CB8AC3E}">
        <p14:creationId xmlns:p14="http://schemas.microsoft.com/office/powerpoint/2010/main" val="246554927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AB7DBF-B247-456C-80B7-32C8E567E13A}"/>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Leeuwenhoek and the Mechanical Philosophy</a:t>
            </a:r>
          </a:p>
        </p:txBody>
      </p:sp>
      <p:sp>
        <p:nvSpPr>
          <p:cNvPr id="3" name="Content Placeholder 2">
            <a:extLst>
              <a:ext uri="{FF2B5EF4-FFF2-40B4-BE49-F238E27FC236}">
                <a16:creationId xmlns:a16="http://schemas.microsoft.com/office/drawing/2014/main" id="{E6DBE942-2F2A-4049-AD63-5E70CAFEA002}"/>
              </a:ext>
            </a:extLst>
          </p:cNvPr>
          <p:cNvSpPr>
            <a:spLocks noGrp="1"/>
          </p:cNvSpPr>
          <p:nvPr>
            <p:ph idx="1"/>
          </p:nvPr>
        </p:nvSpPr>
        <p:spPr>
          <a:xfrm>
            <a:off x="6090574" y="801866"/>
            <a:ext cx="5306084" cy="5230634"/>
          </a:xfrm>
        </p:spPr>
        <p:txBody>
          <a:bodyPr anchor="ctr">
            <a:normAutofit/>
          </a:bodyPr>
          <a:lstStyle/>
          <a:p>
            <a:r>
              <a:rPr lang="en-US" sz="1900" dirty="0">
                <a:solidFill>
                  <a:srgbClr val="FF0000"/>
                </a:solidFill>
              </a:rPr>
              <a:t>The guiding principle of the mechanical philosophy: life and mobility are identical.</a:t>
            </a:r>
          </a:p>
          <a:p>
            <a:r>
              <a:rPr lang="en-US" sz="1900" dirty="0">
                <a:solidFill>
                  <a:srgbClr val="000000"/>
                </a:solidFill>
              </a:rPr>
              <a:t>With his microscope, Leeuwenhoek concluded that the </a:t>
            </a:r>
            <a:r>
              <a:rPr lang="en-US" sz="1900" dirty="0">
                <a:solidFill>
                  <a:srgbClr val="FF0000"/>
                </a:solidFill>
              </a:rPr>
              <a:t>moving objects he saw through his micro­scope were little animals. </a:t>
            </a:r>
          </a:p>
          <a:p>
            <a:r>
              <a:rPr lang="en-US" sz="1900" dirty="0">
                <a:solidFill>
                  <a:srgbClr val="000000"/>
                </a:solidFill>
              </a:rPr>
              <a:t>He communicated his observations to the Royal Society in 1676, where they caused a sensation. In subsequent letters, he described many specific forms of microorganisms, including bacteria, protozoa, as well as his accidental discovery of ciliate reproduction. These organisms were hitherto invisible (new theatre of nature).</a:t>
            </a:r>
          </a:p>
          <a:p>
            <a:r>
              <a:rPr lang="en-US" sz="1900" dirty="0">
                <a:solidFill>
                  <a:srgbClr val="000000"/>
                </a:solidFill>
              </a:rPr>
              <a:t>He also devised a scale to measure this formerly invisible world; his system of micrometry utilized as standards a grain of course sand, a hair from his beard, and bacteria in pepper water.</a:t>
            </a:r>
          </a:p>
        </p:txBody>
      </p:sp>
    </p:spTree>
    <p:extLst>
      <p:ext uri="{BB962C8B-B14F-4D97-AF65-F5344CB8AC3E}">
        <p14:creationId xmlns:p14="http://schemas.microsoft.com/office/powerpoint/2010/main" val="3767974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3B7B190-5E72-4EC2-8B43-44113EC1DED9}"/>
              </a:ext>
            </a:extLst>
          </p:cNvPr>
          <p:cNvSpPr>
            <a:spLocks noGrp="1"/>
          </p:cNvSpPr>
          <p:nvPr>
            <p:ph type="title"/>
          </p:nvPr>
        </p:nvSpPr>
        <p:spPr>
          <a:xfrm>
            <a:off x="640079" y="2053641"/>
            <a:ext cx="3669161" cy="2760098"/>
          </a:xfrm>
        </p:spPr>
        <p:txBody>
          <a:bodyPr>
            <a:normAutofit/>
          </a:bodyPr>
          <a:lstStyle/>
          <a:p>
            <a:r>
              <a:rPr lang="en-US">
                <a:solidFill>
                  <a:srgbClr val="FFFFFF"/>
                </a:solidFill>
              </a:rPr>
              <a:t>Sexual reproduction</a:t>
            </a:r>
          </a:p>
        </p:txBody>
      </p:sp>
      <p:sp>
        <p:nvSpPr>
          <p:cNvPr id="3" name="Content Placeholder 2">
            <a:extLst>
              <a:ext uri="{FF2B5EF4-FFF2-40B4-BE49-F238E27FC236}">
                <a16:creationId xmlns:a16="http://schemas.microsoft.com/office/drawing/2014/main" id="{0BD9004C-BEF2-4355-A065-44A7A73982C1}"/>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Leeuwenhoek observed </a:t>
            </a:r>
            <a:r>
              <a:rPr lang="en-US" sz="2400" dirty="0">
                <a:solidFill>
                  <a:srgbClr val="FF0000"/>
                </a:solidFill>
              </a:rPr>
              <a:t>spermatozoa</a:t>
            </a:r>
            <a:r>
              <a:rPr lang="en-US" sz="2400" dirty="0">
                <a:solidFill>
                  <a:srgbClr val="000000"/>
                </a:solidFill>
              </a:rPr>
              <a:t>.  </a:t>
            </a:r>
          </a:p>
          <a:p>
            <a:r>
              <a:rPr lang="en-US" sz="2400" dirty="0">
                <a:solidFill>
                  <a:srgbClr val="000000"/>
                </a:solidFill>
              </a:rPr>
              <a:t>One explanation for these animalcules is that they were the product of putrefaction.</a:t>
            </a:r>
          </a:p>
          <a:p>
            <a:r>
              <a:rPr lang="en-US" sz="2400" dirty="0">
                <a:solidFill>
                  <a:srgbClr val="000000"/>
                </a:solidFill>
              </a:rPr>
              <a:t>Leeuwenhoek insisted that they were a naturally occurring phenomenon, and set out to show that spermatozoa were universally found in nature. Dissected thousands of organisms in order to make this point.</a:t>
            </a:r>
          </a:p>
          <a:p>
            <a:endParaRPr lang="en-US" sz="2400" dirty="0">
              <a:solidFill>
                <a:srgbClr val="000000"/>
              </a:solidFill>
            </a:endParaRPr>
          </a:p>
        </p:txBody>
      </p:sp>
    </p:spTree>
    <p:extLst>
      <p:ext uri="{BB962C8B-B14F-4D97-AF65-F5344CB8AC3E}">
        <p14:creationId xmlns:p14="http://schemas.microsoft.com/office/powerpoint/2010/main" val="150147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B0528-7901-47AA-AFEB-8AA5CAC5181F}"/>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3700">
                <a:solidFill>
                  <a:schemeClr val="bg1"/>
                </a:solidFill>
              </a:rPr>
              <a:t>Spermatozoa (Leeuwenhoek)</a:t>
            </a:r>
          </a:p>
        </p:txBody>
      </p:sp>
      <p:pic>
        <p:nvPicPr>
          <p:cNvPr id="5" name="Content Placeholder 4">
            <a:extLst>
              <a:ext uri="{FF2B5EF4-FFF2-40B4-BE49-F238E27FC236}">
                <a16:creationId xmlns:a16="http://schemas.microsoft.com/office/drawing/2014/main" id="{E749BBEE-03F6-471B-9BB2-35E745F208E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651" r="1" b="6867"/>
          <a:stretch/>
        </p:blipFill>
        <p:spPr>
          <a:xfrm>
            <a:off x="4654297" y="10"/>
            <a:ext cx="7537704" cy="6857990"/>
          </a:xfrm>
          <a:prstGeom prst="rect">
            <a:avLst/>
          </a:prstGeom>
        </p:spPr>
      </p:pic>
    </p:spTree>
    <p:extLst>
      <p:ext uri="{BB962C8B-B14F-4D97-AF65-F5344CB8AC3E}">
        <p14:creationId xmlns:p14="http://schemas.microsoft.com/office/powerpoint/2010/main" val="1868544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44F21CE-E2C0-4474-B3B6-EC137EA1ED28}"/>
              </a:ext>
            </a:extLst>
          </p:cNvPr>
          <p:cNvSpPr>
            <a:spLocks noGrp="1"/>
          </p:cNvSpPr>
          <p:nvPr>
            <p:ph type="title"/>
          </p:nvPr>
        </p:nvSpPr>
        <p:spPr>
          <a:xfrm>
            <a:off x="640079" y="2053641"/>
            <a:ext cx="3669161" cy="2760098"/>
          </a:xfrm>
        </p:spPr>
        <p:txBody>
          <a:bodyPr>
            <a:normAutofit/>
          </a:bodyPr>
          <a:lstStyle/>
          <a:p>
            <a:r>
              <a:rPr lang="en-US">
                <a:solidFill>
                  <a:srgbClr val="FFFFFF"/>
                </a:solidFill>
              </a:rPr>
              <a:t>Animalculism</a:t>
            </a:r>
          </a:p>
        </p:txBody>
      </p:sp>
      <p:sp>
        <p:nvSpPr>
          <p:cNvPr id="3" name="Content Placeholder 2">
            <a:extLst>
              <a:ext uri="{FF2B5EF4-FFF2-40B4-BE49-F238E27FC236}">
                <a16:creationId xmlns:a16="http://schemas.microsoft.com/office/drawing/2014/main" id="{AF29A948-46EF-49F2-88E6-CC3535BCB3FA}"/>
              </a:ext>
            </a:extLst>
          </p:cNvPr>
          <p:cNvSpPr>
            <a:spLocks noGrp="1"/>
          </p:cNvSpPr>
          <p:nvPr>
            <p:ph idx="1"/>
          </p:nvPr>
        </p:nvSpPr>
        <p:spPr>
          <a:xfrm>
            <a:off x="6090574" y="801866"/>
            <a:ext cx="5306084" cy="5230634"/>
          </a:xfrm>
        </p:spPr>
        <p:txBody>
          <a:bodyPr anchor="ctr">
            <a:normAutofit/>
          </a:bodyPr>
          <a:lstStyle/>
          <a:p>
            <a:r>
              <a:rPr lang="en-US" sz="1900" dirty="0">
                <a:solidFill>
                  <a:srgbClr val="000000"/>
                </a:solidFill>
              </a:rPr>
              <a:t>Leeuwenhoek advanced a new theory of the fertilization process. Having observed spermatozoa, he was able to proceed beyond the prevailing belief that fertilization occurred from </a:t>
            </a:r>
            <a:r>
              <a:rPr lang="en-US" sz="1900" dirty="0" err="1">
                <a:solidFill>
                  <a:srgbClr val="000000"/>
                </a:solidFill>
              </a:rPr>
              <a:t>vapours</a:t>
            </a:r>
            <a:r>
              <a:rPr lang="en-US" sz="1900" dirty="0">
                <a:solidFill>
                  <a:srgbClr val="000000"/>
                </a:solidFill>
              </a:rPr>
              <a:t> arising out of the seminal fluid. He postulated that the spermatozoa actually penetrate the egg, even though he was unable to observe this process. </a:t>
            </a:r>
          </a:p>
          <a:p>
            <a:r>
              <a:rPr lang="en-US" sz="1900" dirty="0">
                <a:solidFill>
                  <a:srgbClr val="000000"/>
                </a:solidFill>
              </a:rPr>
              <a:t>Assuming that the fast moving spermatozoa were the origin of all new animal life (since he equated life with mobility), he went on to state that the egg and the uterus nourished the new life. He thus denied any generative role to the motionless (and therefore lifeless) egg, and placed himself in direct opposition to those like </a:t>
            </a:r>
            <a:r>
              <a:rPr lang="en-US" sz="1900" dirty="0">
                <a:solidFill>
                  <a:srgbClr val="FF0000"/>
                </a:solidFill>
              </a:rPr>
              <a:t>William Harvey </a:t>
            </a:r>
            <a:r>
              <a:rPr lang="en-US" sz="1900" dirty="0">
                <a:solidFill>
                  <a:srgbClr val="000000"/>
                </a:solidFill>
              </a:rPr>
              <a:t>who held the egg to be the source of all new life. Leeuwenhoek thus arrived at an </a:t>
            </a:r>
            <a:r>
              <a:rPr lang="en-US" sz="1900" dirty="0" err="1">
                <a:solidFill>
                  <a:srgbClr val="FF0000"/>
                </a:solidFill>
              </a:rPr>
              <a:t>animalculist</a:t>
            </a:r>
            <a:r>
              <a:rPr lang="en-US" sz="1900" dirty="0">
                <a:solidFill>
                  <a:srgbClr val="000000"/>
                </a:solidFill>
              </a:rPr>
              <a:t> theory of reproduction.</a:t>
            </a:r>
          </a:p>
        </p:txBody>
      </p:sp>
    </p:spTree>
    <p:extLst>
      <p:ext uri="{BB962C8B-B14F-4D97-AF65-F5344CB8AC3E}">
        <p14:creationId xmlns:p14="http://schemas.microsoft.com/office/powerpoint/2010/main" val="1636431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1E1AE-23B2-4DAB-8374-81E90556EA7B}"/>
              </a:ext>
            </a:extLst>
          </p:cNvPr>
          <p:cNvSpPr>
            <a:spLocks noGrp="1"/>
          </p:cNvSpPr>
          <p:nvPr>
            <p:ph type="title"/>
          </p:nvPr>
        </p:nvSpPr>
        <p:spPr>
          <a:xfrm>
            <a:off x="686834" y="1153572"/>
            <a:ext cx="3200400" cy="4461163"/>
          </a:xfrm>
        </p:spPr>
        <p:txBody>
          <a:bodyPr>
            <a:normAutofit/>
          </a:bodyPr>
          <a:lstStyle/>
          <a:p>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2FC7599-29DA-4870-B8FA-6273DA6C5AED}"/>
              </a:ext>
            </a:extLst>
          </p:cNvPr>
          <p:cNvSpPr>
            <a:spLocks noGrp="1"/>
          </p:cNvSpPr>
          <p:nvPr>
            <p:ph idx="1"/>
          </p:nvPr>
        </p:nvSpPr>
        <p:spPr>
          <a:xfrm>
            <a:off x="4447308" y="591344"/>
            <a:ext cx="6906491" cy="5585619"/>
          </a:xfrm>
        </p:spPr>
        <p:txBody>
          <a:bodyPr anchor="ctr">
            <a:normAutofit/>
          </a:bodyPr>
          <a:lstStyle/>
          <a:p>
            <a:pPr marL="0" indent="0">
              <a:buNone/>
            </a:pPr>
            <a:r>
              <a:rPr lang="en-US" sz="2600" dirty="0"/>
              <a:t>A critical case was the reproduction of mammals. Following Harvey, the self-described “</a:t>
            </a:r>
            <a:r>
              <a:rPr lang="en-US" sz="2600" dirty="0" err="1">
                <a:solidFill>
                  <a:srgbClr val="FF0000"/>
                </a:solidFill>
              </a:rPr>
              <a:t>ovists</a:t>
            </a:r>
            <a:r>
              <a:rPr lang="en-US" sz="2600" dirty="0"/>
              <a:t>” thought that the ovary follicle (membrane covering the sac which contains the egg) was in fact the egg, while Leeuwenhoek pointed out that it was impossible for the entire follicle to pass through the narrow fallopian tube to the uterus. </a:t>
            </a:r>
          </a:p>
          <a:p>
            <a:pPr marL="0" indent="0">
              <a:buNone/>
            </a:pPr>
            <a:r>
              <a:rPr lang="en-US" sz="2600" dirty="0"/>
              <a:t>The actual mammalian egg was not found until 1832, and the </a:t>
            </a:r>
            <a:r>
              <a:rPr lang="en-US" sz="2600" dirty="0" err="1"/>
              <a:t>ovist-animalculist</a:t>
            </a:r>
            <a:r>
              <a:rPr lang="en-US" sz="2600" dirty="0"/>
              <a:t> controversy persisted until 1875 or so when it was demonstrated that fertilization represents the fusion of the nuclei of the spermatozoa and the egg.</a:t>
            </a:r>
          </a:p>
        </p:txBody>
      </p:sp>
    </p:spTree>
    <p:extLst>
      <p:ext uri="{BB962C8B-B14F-4D97-AF65-F5344CB8AC3E}">
        <p14:creationId xmlns:p14="http://schemas.microsoft.com/office/powerpoint/2010/main" val="1200499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4B4B8C-E9C2-47C1-88C5-186847D3E854}"/>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The discovery of smallness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FA1BBC5-CDBD-49DC-B5C1-A84A759F75A7}"/>
              </a:ext>
            </a:extLst>
          </p:cNvPr>
          <p:cNvSpPr>
            <a:spLocks noGrp="1"/>
          </p:cNvSpPr>
          <p:nvPr>
            <p:ph idx="1"/>
          </p:nvPr>
        </p:nvSpPr>
        <p:spPr>
          <a:xfrm>
            <a:off x="4447308" y="591344"/>
            <a:ext cx="6906491" cy="5585619"/>
          </a:xfrm>
        </p:spPr>
        <p:txBody>
          <a:bodyPr anchor="ctr">
            <a:normAutofit lnSpcReduction="10000"/>
          </a:bodyPr>
          <a:lstStyle/>
          <a:p>
            <a:r>
              <a:rPr lang="en-US" sz="2400" dirty="0"/>
              <a:t>One interesting expression of the bias due to the reliance on common sense is the belief (which was universal during the Middle Ages and Renaissance) that </a:t>
            </a:r>
            <a:r>
              <a:rPr lang="en-US" sz="2400" dirty="0">
                <a:solidFill>
                  <a:srgbClr val="FF0000"/>
                </a:solidFill>
              </a:rPr>
              <a:t>small organisms </a:t>
            </a:r>
            <a:r>
              <a:rPr lang="en-US" sz="2400" dirty="0"/>
              <a:t>(e.g., fleas, lice)that are on the </a:t>
            </a:r>
            <a:r>
              <a:rPr lang="en-US" sz="2400" dirty="0">
                <a:solidFill>
                  <a:srgbClr val="FF0000"/>
                </a:solidFill>
              </a:rPr>
              <a:t>very threshold of sensation are structurally insignificant. </a:t>
            </a:r>
          </a:p>
          <a:p>
            <a:r>
              <a:rPr lang="en-US" sz="2400" dirty="0"/>
              <a:t> Ordinary observation reveals that many organisms (e.g., horse, cat) are complicated with many moving parts, and so this bias supported the belief that smallness is synonymous with simplicity.</a:t>
            </a:r>
          </a:p>
          <a:p>
            <a:r>
              <a:rPr lang="en-US" sz="2400" dirty="0"/>
              <a:t>Prior to the invention of the microscope</a:t>
            </a:r>
            <a:r>
              <a:rPr lang="en-US" sz="2400" dirty="0">
                <a:solidFill>
                  <a:srgbClr val="FF0000"/>
                </a:solidFill>
              </a:rPr>
              <a:t>, the world was not much interested in tiny organisms at the very threshold of sensation</a:t>
            </a:r>
            <a:r>
              <a:rPr lang="en-US" sz="2400" dirty="0"/>
              <a:t>; these organisms were pests but nothing more. Small things were petty and insignificant.</a:t>
            </a:r>
          </a:p>
          <a:p>
            <a:r>
              <a:rPr lang="en-US" sz="2400" dirty="0"/>
              <a:t>   </a:t>
            </a:r>
          </a:p>
        </p:txBody>
      </p:sp>
    </p:spTree>
    <p:extLst>
      <p:ext uri="{BB962C8B-B14F-4D97-AF65-F5344CB8AC3E}">
        <p14:creationId xmlns:p14="http://schemas.microsoft.com/office/powerpoint/2010/main" val="2974030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8EA196-50BB-4483-AAB1-F77F761223E5}"/>
              </a:ext>
            </a:extLst>
          </p:cNvPr>
          <p:cNvSpPr>
            <a:spLocks noGrp="1"/>
          </p:cNvSpPr>
          <p:nvPr>
            <p:ph type="title"/>
          </p:nvPr>
        </p:nvSpPr>
        <p:spPr>
          <a:xfrm>
            <a:off x="908454" y="1360481"/>
            <a:ext cx="4605340" cy="2387600"/>
          </a:xfrm>
        </p:spPr>
        <p:txBody>
          <a:bodyPr vert="horz" lIns="91440" tIns="45720" rIns="91440" bIns="45720" rtlCol="0" anchor="b">
            <a:normAutofit/>
          </a:bodyPr>
          <a:lstStyle/>
          <a:p>
            <a:r>
              <a:rPr lang="en-US" sz="5000">
                <a:solidFill>
                  <a:schemeClr val="bg1"/>
                </a:solidFill>
              </a:rPr>
              <a:t>Homunculus (Preformation Theory)</a:t>
            </a:r>
          </a:p>
        </p:txBody>
      </p:sp>
      <p:pic>
        <p:nvPicPr>
          <p:cNvPr id="5" name="Content Placeholder 4">
            <a:extLst>
              <a:ext uri="{FF2B5EF4-FFF2-40B4-BE49-F238E27FC236}">
                <a16:creationId xmlns:a16="http://schemas.microsoft.com/office/drawing/2014/main" id="{2D103B18-6201-44FD-BC30-8E1C8EFC669C}"/>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r="-1" b="30039"/>
          <a:stretch/>
        </p:blipFill>
        <p:spPr>
          <a:xfrm>
            <a:off x="7115177" y="115193"/>
            <a:ext cx="4950618" cy="6627614"/>
          </a:xfrm>
          <a:prstGeom prst="rect">
            <a:avLst/>
          </a:prstGeom>
        </p:spPr>
      </p:pic>
      <p:cxnSp>
        <p:nvCxnSpPr>
          <p:cNvPr id="12" name="Straight Connector 11">
            <a:extLst>
              <a:ext uri="{FF2B5EF4-FFF2-40B4-BE49-F238E27FC236}">
                <a16:creationId xmlns:a16="http://schemas.microsoft.com/office/drawing/2014/main" id="{AC65C03C-3F17-45DC-A1B9-35ACA43397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15176" y="115193"/>
            <a:ext cx="0" cy="6627614"/>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4A161CC-6DC5-4863-B213-94529D6E0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5058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B06F89-B4D5-4CB9-A5AB-D6E7CC7CF251}"/>
              </a:ext>
            </a:extLst>
          </p:cNvPr>
          <p:cNvSpPr>
            <a:spLocks noGrp="1"/>
          </p:cNvSpPr>
          <p:nvPr>
            <p:ph type="title"/>
          </p:nvPr>
        </p:nvSpPr>
        <p:spPr>
          <a:xfrm>
            <a:off x="686834" y="1153572"/>
            <a:ext cx="3200400" cy="4461163"/>
          </a:xfrm>
        </p:spPr>
        <p:txBody>
          <a:bodyPr>
            <a:normAutofit/>
          </a:bodyPr>
          <a:lstStyle/>
          <a:p>
            <a:r>
              <a:rPr lang="en-US">
                <a:solidFill>
                  <a:srgbClr val="FFFFFF"/>
                </a:solidFill>
              </a:rPr>
              <a:t>Transmission of forms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CAA6023-E0A7-4E40-B99B-51A2E443D77E}"/>
              </a:ext>
            </a:extLst>
          </p:cNvPr>
          <p:cNvSpPr>
            <a:spLocks noGrp="1"/>
          </p:cNvSpPr>
          <p:nvPr>
            <p:ph idx="1"/>
          </p:nvPr>
        </p:nvSpPr>
        <p:spPr>
          <a:xfrm>
            <a:off x="4447308" y="591344"/>
            <a:ext cx="6906491" cy="5585619"/>
          </a:xfrm>
        </p:spPr>
        <p:txBody>
          <a:bodyPr anchor="ctr">
            <a:normAutofit/>
          </a:bodyPr>
          <a:lstStyle/>
          <a:p>
            <a:r>
              <a:rPr lang="en-US" dirty="0"/>
              <a:t>The reigning metaphor for what we now think of as the communication of information.</a:t>
            </a:r>
          </a:p>
        </p:txBody>
      </p:sp>
    </p:spTree>
    <p:extLst>
      <p:ext uri="{BB962C8B-B14F-4D97-AF65-F5344CB8AC3E}">
        <p14:creationId xmlns:p14="http://schemas.microsoft.com/office/powerpoint/2010/main" val="1806167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51B4-0194-5D4E-96DD-05BFD62706E0}"/>
              </a:ext>
            </a:extLst>
          </p:cNvPr>
          <p:cNvSpPr>
            <a:spLocks noGrp="1"/>
          </p:cNvSpPr>
          <p:nvPr>
            <p:ph type="title"/>
          </p:nvPr>
        </p:nvSpPr>
        <p:spPr>
          <a:xfrm>
            <a:off x="1136428" y="627564"/>
            <a:ext cx="7474172" cy="1325563"/>
          </a:xfrm>
        </p:spPr>
        <p:txBody>
          <a:bodyPr>
            <a:normAutofit/>
          </a:bodyPr>
          <a:lstStyle/>
          <a:p>
            <a:r>
              <a:rPr lang="en-US" dirty="0">
                <a:solidFill>
                  <a:srgbClr val="FF0000"/>
                </a:solidFill>
              </a:rPr>
              <a:t>The Doctrine of Spontaneous Generation</a:t>
            </a:r>
          </a:p>
        </p:txBody>
      </p:sp>
      <p:sp>
        <p:nvSpPr>
          <p:cNvPr id="3" name="Content Placeholder 2">
            <a:extLst>
              <a:ext uri="{FF2B5EF4-FFF2-40B4-BE49-F238E27FC236}">
                <a16:creationId xmlns:a16="http://schemas.microsoft.com/office/drawing/2014/main" id="{F986BEE2-5DE7-B947-9AD3-A490277E1C25}"/>
              </a:ext>
            </a:extLst>
          </p:cNvPr>
          <p:cNvSpPr>
            <a:spLocks noGrp="1"/>
          </p:cNvSpPr>
          <p:nvPr>
            <p:ph idx="1"/>
          </p:nvPr>
        </p:nvSpPr>
        <p:spPr>
          <a:xfrm>
            <a:off x="1136429" y="2278173"/>
            <a:ext cx="6467867" cy="3450613"/>
          </a:xfrm>
        </p:spPr>
        <p:txBody>
          <a:bodyPr anchor="ctr">
            <a:normAutofit/>
          </a:bodyPr>
          <a:lstStyle/>
          <a:p>
            <a:r>
              <a:rPr lang="en-US" sz="1700" dirty="0">
                <a:solidFill>
                  <a:srgbClr val="FF0000"/>
                </a:solidFill>
              </a:rPr>
              <a:t>The scientific expression for this idea (which was the by-product of the authority conferred on ordinary sensation) that smallness is insignificant </a:t>
            </a:r>
            <a:r>
              <a:rPr lang="en-US" sz="1700" dirty="0"/>
              <a:t>is the </a:t>
            </a:r>
            <a:r>
              <a:rPr lang="en-US" sz="1700" dirty="0">
                <a:solidFill>
                  <a:srgbClr val="FF0000"/>
                </a:solidFill>
              </a:rPr>
              <a:t>doctrine of spontaneous generation</a:t>
            </a:r>
            <a:r>
              <a:rPr lang="en-US" sz="1700" dirty="0"/>
              <a:t>, which held that smallness is not an obstacle to generation.</a:t>
            </a:r>
          </a:p>
          <a:p>
            <a:r>
              <a:rPr lang="en-US" sz="1700" dirty="0"/>
              <a:t>Indeed, if one was to </a:t>
            </a:r>
            <a:r>
              <a:rPr lang="en-CA" sz="1700" dirty="0"/>
              <a:t>“Collect a number of fly cadavers and crush them slightly. Put them on a brass plate and sprinkle the macerate with honey-water… you will see… otherwise invisible worms, which then become winged, perceptible little flies, and increase in size to animated full-fledged specimens.”  So said Athanasius Kircher in 1668, a Jesuit natural philosopher, echoing the wide spread belief at the time that flies (among many other small organisms, did not breed but arose out of inert material.</a:t>
            </a:r>
          </a:p>
          <a:p>
            <a:endParaRPr lang="en-CA" sz="1700" dirty="0"/>
          </a:p>
          <a:p>
            <a:endParaRPr lang="en-US" sz="17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aterpillar">
            <a:extLst>
              <a:ext uri="{FF2B5EF4-FFF2-40B4-BE49-F238E27FC236}">
                <a16:creationId xmlns:a16="http://schemas.microsoft.com/office/drawing/2014/main" id="{74271CF5-1801-42CE-ACAA-253926EB6A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724518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E37D-C413-F443-A0A7-E634DB971DEA}"/>
              </a:ext>
            </a:extLst>
          </p:cNvPr>
          <p:cNvSpPr>
            <a:spLocks noGrp="1"/>
          </p:cNvSpPr>
          <p:nvPr>
            <p:ph type="title"/>
          </p:nvPr>
        </p:nvSpPr>
        <p:spPr>
          <a:xfrm>
            <a:off x="4965430" y="629268"/>
            <a:ext cx="6586491" cy="1286160"/>
          </a:xfrm>
        </p:spPr>
        <p:txBody>
          <a:bodyPr anchor="b">
            <a:normAutofit/>
          </a:bodyPr>
          <a:lstStyle/>
          <a:p>
            <a:endParaRPr lang="en-US"/>
          </a:p>
        </p:txBody>
      </p:sp>
      <p:sp>
        <p:nvSpPr>
          <p:cNvPr id="3" name="Content Placeholder 2">
            <a:extLst>
              <a:ext uri="{FF2B5EF4-FFF2-40B4-BE49-F238E27FC236}">
                <a16:creationId xmlns:a16="http://schemas.microsoft.com/office/drawing/2014/main" id="{2BA0FA9E-2508-6C4F-AECB-E0CCBE0FA2A0}"/>
              </a:ext>
            </a:extLst>
          </p:cNvPr>
          <p:cNvSpPr>
            <a:spLocks noGrp="1"/>
          </p:cNvSpPr>
          <p:nvPr>
            <p:ph idx="1"/>
          </p:nvPr>
        </p:nvSpPr>
        <p:spPr>
          <a:xfrm>
            <a:off x="4965431" y="2438400"/>
            <a:ext cx="6586489" cy="3785419"/>
          </a:xfrm>
        </p:spPr>
        <p:txBody>
          <a:bodyPr>
            <a:normAutofit/>
          </a:bodyPr>
          <a:lstStyle/>
          <a:p>
            <a:r>
              <a:rPr lang="en-CA" sz="2000" dirty="0"/>
              <a:t>The doctrine of spontaneous generation can be traced to Aristotle, and during the Renaissance it was widely believed that ants formed out of sour wine, worms from soil, and household pests like lice, fleas and bedbugs from human sweat. </a:t>
            </a:r>
          </a:p>
          <a:p>
            <a:r>
              <a:rPr lang="en-US" sz="2000" dirty="0"/>
              <a:t>The work of the microscopists (</a:t>
            </a:r>
            <a:r>
              <a:rPr lang="en-US" sz="2000" dirty="0">
                <a:solidFill>
                  <a:srgbClr val="FF0000"/>
                </a:solidFill>
              </a:rPr>
              <a:t>Leeuwenhoek, Hooke</a:t>
            </a:r>
            <a:r>
              <a:rPr lang="en-US" sz="2000" dirty="0"/>
              <a:t>) challenged this doctrine but did not overthrow it.</a:t>
            </a:r>
          </a:p>
          <a:p>
            <a:endParaRPr lang="en-US" sz="2000" dirty="0"/>
          </a:p>
        </p:txBody>
      </p:sp>
      <p:pic>
        <p:nvPicPr>
          <p:cNvPr id="5" name="Picture 4">
            <a:extLst>
              <a:ext uri="{FF2B5EF4-FFF2-40B4-BE49-F238E27FC236}">
                <a16:creationId xmlns:a16="http://schemas.microsoft.com/office/drawing/2014/main" id="{754744A9-11F3-40C4-B2C1-11FED8265216}"/>
              </a:ext>
            </a:extLst>
          </p:cNvPr>
          <p:cNvPicPr>
            <a:picLocks noChangeAspect="1"/>
          </p:cNvPicPr>
          <p:nvPr/>
        </p:nvPicPr>
        <p:blipFill rotWithShape="1">
          <a:blip r:embed="rId2"/>
          <a:srcRect l="54719" r="161"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8B76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77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85642-7E76-4A24-89BC-D315F10D4B3C}"/>
              </a:ext>
            </a:extLst>
          </p:cNvPr>
          <p:cNvSpPr>
            <a:spLocks noGrp="1"/>
          </p:cNvSpPr>
          <p:nvPr>
            <p:ph type="title"/>
          </p:nvPr>
        </p:nvSpPr>
        <p:spPr>
          <a:xfrm>
            <a:off x="686834" y="1153572"/>
            <a:ext cx="3200400" cy="4461163"/>
          </a:xfrm>
        </p:spPr>
        <p:txBody>
          <a:bodyPr>
            <a:normAutofit/>
          </a:bodyPr>
          <a:lstStyle/>
          <a:p>
            <a:r>
              <a:rPr lang="en-US">
                <a:solidFill>
                  <a:srgbClr val="FFFFFF"/>
                </a:solidFill>
              </a:rPr>
              <a:t>Complicated vs complex</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DA08875-76DA-4DC2-B607-9F7E8E631F2C}"/>
              </a:ext>
            </a:extLst>
          </p:cNvPr>
          <p:cNvSpPr>
            <a:spLocks noGrp="1"/>
          </p:cNvSpPr>
          <p:nvPr>
            <p:ph idx="1"/>
          </p:nvPr>
        </p:nvSpPr>
        <p:spPr>
          <a:xfrm>
            <a:off x="4447308" y="591344"/>
            <a:ext cx="6906491" cy="5585619"/>
          </a:xfrm>
        </p:spPr>
        <p:txBody>
          <a:bodyPr anchor="ctr">
            <a:normAutofit/>
          </a:bodyPr>
          <a:lstStyle/>
          <a:p>
            <a:pPr marL="0" indent="0">
              <a:buNone/>
            </a:pPr>
            <a:r>
              <a:rPr lang="en-US" dirty="0"/>
              <a:t>A complicated system is one that is built in a mechanical fashion out of simple systems.  If we understand the laws that govern a simple system, we can reduce the laws that govern the complicated system to a simple system.</a:t>
            </a:r>
          </a:p>
          <a:p>
            <a:pPr marL="0" indent="0">
              <a:buNone/>
            </a:pPr>
            <a:r>
              <a:rPr lang="en-US" dirty="0">
                <a:solidFill>
                  <a:srgbClr val="FF0000"/>
                </a:solidFill>
              </a:rPr>
              <a:t>A complex system cannot be reduced to a simple system: complex systems feature properties that emerge at different levels of organization. </a:t>
            </a:r>
          </a:p>
        </p:txBody>
      </p:sp>
    </p:spTree>
    <p:extLst>
      <p:ext uri="{BB962C8B-B14F-4D97-AF65-F5344CB8AC3E}">
        <p14:creationId xmlns:p14="http://schemas.microsoft.com/office/powerpoint/2010/main" val="2118672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91F1C4E-1C55-4B65-A78A-557E52A4F5ED}"/>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The marginalization of </a:t>
            </a:r>
            <a:r>
              <a:rPr lang="en-US" dirty="0">
                <a:solidFill>
                  <a:srgbClr val="FF0000"/>
                </a:solidFill>
              </a:rPr>
              <a:t>Robert Hooke</a:t>
            </a:r>
          </a:p>
        </p:txBody>
      </p:sp>
      <p:sp>
        <p:nvSpPr>
          <p:cNvPr id="3" name="Content Placeholder 2">
            <a:extLst>
              <a:ext uri="{FF2B5EF4-FFF2-40B4-BE49-F238E27FC236}">
                <a16:creationId xmlns:a16="http://schemas.microsoft.com/office/drawing/2014/main" id="{9EF2AD02-58DD-4476-8D85-989F4D628892}"/>
              </a:ext>
            </a:extLst>
          </p:cNvPr>
          <p:cNvSpPr>
            <a:spLocks noGrp="1"/>
          </p:cNvSpPr>
          <p:nvPr>
            <p:ph idx="1"/>
          </p:nvPr>
        </p:nvSpPr>
        <p:spPr>
          <a:xfrm>
            <a:off x="6090574" y="801866"/>
            <a:ext cx="5306084" cy="5230634"/>
          </a:xfrm>
        </p:spPr>
        <p:txBody>
          <a:bodyPr anchor="ctr">
            <a:normAutofit/>
          </a:bodyPr>
          <a:lstStyle/>
          <a:p>
            <a:r>
              <a:rPr lang="en-US" sz="1700" dirty="0">
                <a:solidFill>
                  <a:srgbClr val="000000"/>
                </a:solidFill>
              </a:rPr>
              <a:t>Almost unrivalled number of inventions, including the air pump that is usually credited to Robert Boyle.</a:t>
            </a:r>
          </a:p>
          <a:p>
            <a:r>
              <a:rPr lang="en-US" sz="1700" dirty="0">
                <a:solidFill>
                  <a:srgbClr val="000000"/>
                </a:solidFill>
              </a:rPr>
              <a:t>Expertise across a range of scientific fields.</a:t>
            </a:r>
          </a:p>
          <a:p>
            <a:r>
              <a:rPr lang="en-US" sz="1700" dirty="0">
                <a:solidFill>
                  <a:srgbClr val="000000"/>
                </a:solidFill>
              </a:rPr>
              <a:t>Exceptional artist and architect.</a:t>
            </a:r>
          </a:p>
          <a:p>
            <a:r>
              <a:rPr lang="en-US" sz="1700" dirty="0">
                <a:solidFill>
                  <a:srgbClr val="000000"/>
                </a:solidFill>
              </a:rPr>
              <a:t>Gave Newton the suggestion that the best explanation for an elliptical orbit would be an inverse square force.  Also, gave Newton the </a:t>
            </a:r>
            <a:r>
              <a:rPr lang="en-US" sz="1700" dirty="0" err="1">
                <a:solidFill>
                  <a:srgbClr val="000000"/>
                </a:solidFill>
              </a:rPr>
              <a:t>suggesrion</a:t>
            </a:r>
            <a:r>
              <a:rPr lang="en-US" sz="1700" dirty="0">
                <a:solidFill>
                  <a:srgbClr val="000000"/>
                </a:solidFill>
              </a:rPr>
              <a:t> that the planet’s motion should be understood in terms of a centripetal (attractive) force.</a:t>
            </a:r>
          </a:p>
          <a:p>
            <a:r>
              <a:rPr lang="en-US" sz="1700" dirty="0">
                <a:solidFill>
                  <a:srgbClr val="000000"/>
                </a:solidFill>
              </a:rPr>
              <a:t>Nevertheless, he is remembered as ingenious, in part because he did not make major contributions to mathematical subjects. Ingenious is a reference to </a:t>
            </a:r>
            <a:r>
              <a:rPr lang="en-US" sz="1700" dirty="0" err="1">
                <a:solidFill>
                  <a:srgbClr val="000000"/>
                </a:solidFill>
              </a:rPr>
              <a:t>labour</a:t>
            </a:r>
            <a:r>
              <a:rPr lang="en-US" sz="1700" dirty="0">
                <a:solidFill>
                  <a:srgbClr val="000000"/>
                </a:solidFill>
              </a:rPr>
              <a:t> with one hands, which epistemically was regarded as an inferior way of knowing.</a:t>
            </a:r>
          </a:p>
          <a:p>
            <a:r>
              <a:rPr lang="en-US" sz="1700" dirty="0">
                <a:solidFill>
                  <a:srgbClr val="000000"/>
                </a:solidFill>
              </a:rPr>
              <a:t> </a:t>
            </a:r>
          </a:p>
        </p:txBody>
      </p:sp>
    </p:spTree>
    <p:extLst>
      <p:ext uri="{BB962C8B-B14F-4D97-AF65-F5344CB8AC3E}">
        <p14:creationId xmlns:p14="http://schemas.microsoft.com/office/powerpoint/2010/main" val="261324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4B1ED-5662-4FD9-B802-D40146D560B0}"/>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The Gray Drone fly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A297852-2C5C-4640-9766-FD15DB447372}"/>
              </a:ext>
            </a:extLst>
          </p:cNvPr>
          <p:cNvSpPr>
            <a:spLocks noGrp="1"/>
          </p:cNvSpPr>
          <p:nvPr>
            <p:ph idx="1"/>
          </p:nvPr>
        </p:nvSpPr>
        <p:spPr>
          <a:xfrm>
            <a:off x="4447308" y="591344"/>
            <a:ext cx="6906491" cy="5585619"/>
          </a:xfrm>
        </p:spPr>
        <p:txBody>
          <a:bodyPr anchor="ctr">
            <a:normAutofit/>
          </a:bodyPr>
          <a:lstStyle/>
          <a:p>
            <a:r>
              <a:rPr lang="en-US" dirty="0"/>
              <a:t>The fly has more than 1900 hundred different segments (Hooke counted them).  The fly can see in 360 degrees; here the laws of linear perspective do not hold.  His optical apparatus is far superior to our own. His apparatus is “sophisticated.”</a:t>
            </a:r>
          </a:p>
          <a:p>
            <a:endParaRPr lang="en-US" dirty="0"/>
          </a:p>
        </p:txBody>
      </p:sp>
    </p:spTree>
    <p:extLst>
      <p:ext uri="{BB962C8B-B14F-4D97-AF65-F5344CB8AC3E}">
        <p14:creationId xmlns:p14="http://schemas.microsoft.com/office/powerpoint/2010/main" val="540194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D0BF72-0C4D-44AB-AA6C-FD2587C5D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13CDE25-660C-4F27-BFBB-EA35C6E4DBB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53" r="1127"/>
          <a:stretch/>
        </p:blipFill>
        <p:spPr>
          <a:xfrm>
            <a:off x="6096000" y="10"/>
            <a:ext cx="6096000" cy="6857990"/>
          </a:xfrm>
          <a:prstGeom prst="rect">
            <a:avLst/>
          </a:prstGeom>
        </p:spPr>
      </p:pic>
      <p:sp>
        <p:nvSpPr>
          <p:cNvPr id="12" name="Freeform 5">
            <a:extLst>
              <a:ext uri="{FF2B5EF4-FFF2-40B4-BE49-F238E27FC236}">
                <a16:creationId xmlns:a16="http://schemas.microsoft.com/office/drawing/2014/main" id="{5523C670-74D7-4ED8-BA51-B6FB65570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96000"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BAEEE533-7CA5-4134-A14A-8575F66C6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88570"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E64B7817-E956-406B-A85B-5AEF36B1F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90581"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92FC9C1F-8CBA-4083-8724-3735C556D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8" y="1124043"/>
            <a:ext cx="6105065"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FF9A3FA-39E3-40A8-BCD5-7B0CC8C0C795}"/>
              </a:ext>
            </a:extLst>
          </p:cNvPr>
          <p:cNvSpPr>
            <a:spLocks noGrp="1"/>
          </p:cNvSpPr>
          <p:nvPr>
            <p:ph type="title"/>
          </p:nvPr>
        </p:nvSpPr>
        <p:spPr>
          <a:xfrm>
            <a:off x="1319917" y="1445775"/>
            <a:ext cx="5437074" cy="3342435"/>
          </a:xfrm>
        </p:spPr>
        <p:txBody>
          <a:bodyPr vert="horz" lIns="91440" tIns="45720" rIns="91440" bIns="45720" rtlCol="0" anchor="b">
            <a:normAutofit/>
          </a:bodyPr>
          <a:lstStyle/>
          <a:p>
            <a:r>
              <a:rPr lang="en-US" sz="5400">
                <a:solidFill>
                  <a:srgbClr val="FFFFFF"/>
                </a:solidFill>
              </a:rPr>
              <a:t>Hooke, Gray Drone Fly (Micrographia)</a:t>
            </a:r>
          </a:p>
        </p:txBody>
      </p:sp>
    </p:spTree>
    <p:extLst>
      <p:ext uri="{BB962C8B-B14F-4D97-AF65-F5344CB8AC3E}">
        <p14:creationId xmlns:p14="http://schemas.microsoft.com/office/powerpoint/2010/main" val="650397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4888-FFE1-4983-AE1D-3B034800227C}"/>
              </a:ext>
            </a:extLst>
          </p:cNvPr>
          <p:cNvSpPr>
            <a:spLocks noGrp="1"/>
          </p:cNvSpPr>
          <p:nvPr>
            <p:ph type="title"/>
          </p:nvPr>
        </p:nvSpPr>
        <p:spPr/>
        <p:txBody>
          <a:bodyPr/>
          <a:lstStyle/>
          <a:p>
            <a:r>
              <a:rPr lang="en-US" dirty="0"/>
              <a:t>The Flea</a:t>
            </a:r>
          </a:p>
        </p:txBody>
      </p:sp>
      <p:sp>
        <p:nvSpPr>
          <p:cNvPr id="3" name="Content Placeholder 2">
            <a:extLst>
              <a:ext uri="{FF2B5EF4-FFF2-40B4-BE49-F238E27FC236}">
                <a16:creationId xmlns:a16="http://schemas.microsoft.com/office/drawing/2014/main" id="{AB3F60D8-57C8-4A2D-8BEA-0E7D36BE610C}"/>
              </a:ext>
            </a:extLst>
          </p:cNvPr>
          <p:cNvSpPr>
            <a:spLocks noGrp="1"/>
          </p:cNvSpPr>
          <p:nvPr>
            <p:ph idx="1"/>
          </p:nvPr>
        </p:nvSpPr>
        <p:spPr/>
        <p:txBody>
          <a:bodyPr/>
          <a:lstStyle/>
          <a:p>
            <a:r>
              <a:rPr lang="en-US" dirty="0"/>
              <a:t>Hooke does not tell his reader what kind of flea he is picturing. He was not interested in comparative anatomy and there is no evidence that he was aware that there are kinds of fleas (i.e., species adapted to humans, cats, dogs, rats, etc.).</a:t>
            </a:r>
          </a:p>
          <a:p>
            <a:r>
              <a:rPr lang="en-US" dirty="0"/>
              <a:t>Also, compare Hooke’s picture with a photo of a flea using a modern compound microscope. The flea is ordinarily transparent, whereas Hooke’s flea looks armored.  The reason is that he dipped his insect specimens in brandy to stop them from moving which, in turn, stained them and gave the appearance of a hard body.</a:t>
            </a:r>
          </a:p>
          <a:p>
            <a:endParaRPr lang="en-US" dirty="0"/>
          </a:p>
        </p:txBody>
      </p:sp>
    </p:spTree>
    <p:extLst>
      <p:ext uri="{BB962C8B-B14F-4D97-AF65-F5344CB8AC3E}">
        <p14:creationId xmlns:p14="http://schemas.microsoft.com/office/powerpoint/2010/main" val="2619033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1391</Words>
  <Application>Microsoft Macintosh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New Theatres of Nature</vt:lpstr>
      <vt:lpstr>The discovery of smallness</vt:lpstr>
      <vt:lpstr>The Doctrine of Spontaneous Generation</vt:lpstr>
      <vt:lpstr>PowerPoint Presentation</vt:lpstr>
      <vt:lpstr>Complicated vs complex</vt:lpstr>
      <vt:lpstr>The marginalization of Robert Hooke</vt:lpstr>
      <vt:lpstr>The Gray Drone fly</vt:lpstr>
      <vt:lpstr>Hooke, Gray Drone Fly (Micrographia)</vt:lpstr>
      <vt:lpstr>The Flea</vt:lpstr>
      <vt:lpstr>Hooke, Flea (Micrographia)</vt:lpstr>
      <vt:lpstr>Rat flea, infected with Yersinia pestis</vt:lpstr>
      <vt:lpstr>The flea (continued)</vt:lpstr>
      <vt:lpstr>Structure</vt:lpstr>
      <vt:lpstr>Leeuwenhoek’s simple microscope</vt:lpstr>
      <vt:lpstr>Leeuwenhoek and the Mechanical Philosophy</vt:lpstr>
      <vt:lpstr>Sexual reproduction</vt:lpstr>
      <vt:lpstr>Spermatozoa (Leeuwenhoek)</vt:lpstr>
      <vt:lpstr>Animalculism</vt:lpstr>
      <vt:lpstr>PowerPoint Presentation</vt:lpstr>
      <vt:lpstr>Homunculus (Preformation Theory)</vt:lpstr>
      <vt:lpstr>Transmission of forms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Theatres of Nature</dc:title>
  <dc:creator>Microsoft Office User</dc:creator>
  <cp:lastModifiedBy>Ruijie Sun</cp:lastModifiedBy>
  <cp:revision>16</cp:revision>
  <dcterms:created xsi:type="dcterms:W3CDTF">2020-06-01T23:43:10Z</dcterms:created>
  <dcterms:modified xsi:type="dcterms:W3CDTF">2020-12-15T07:54:07Z</dcterms:modified>
</cp:coreProperties>
</file>