
<file path=[Content_Types].xml><?xml version="1.0" encoding="utf-8"?>
<Types xmlns="http://schemas.openxmlformats.org/package/2006/content-types">
  <Default Extension="gif" ContentType="image/gi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1" r:id="rId6"/>
    <p:sldId id="262" r:id="rId7"/>
    <p:sldId id="263" r:id="rId8"/>
    <p:sldId id="264" r:id="rId9"/>
    <p:sldId id="265" r:id="rId10"/>
    <p:sldId id="266" r:id="rId11"/>
    <p:sldId id="269" r:id="rId12"/>
    <p:sldId id="267" r:id="rId13"/>
    <p:sldId id="270" r:id="rId14"/>
    <p:sldId id="268"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15" autoAdjust="0"/>
    <p:restoredTop sz="94660"/>
  </p:normalViewPr>
  <p:slideViewPr>
    <p:cSldViewPr snapToGrid="0">
      <p:cViewPr varScale="1">
        <p:scale>
          <a:sx n="88" d="100"/>
          <a:sy n="88" d="100"/>
        </p:scale>
        <p:origin x="200" y="70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9A782B-7817-484C-BCC8-C04AAE662E7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D3644E5-72D8-45C7-952A-2DF1C71D2FE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9AFA51B-7509-4270-B877-FD35EF31C196}"/>
              </a:ext>
            </a:extLst>
          </p:cNvPr>
          <p:cNvSpPr>
            <a:spLocks noGrp="1"/>
          </p:cNvSpPr>
          <p:nvPr>
            <p:ph type="dt" sz="half" idx="10"/>
          </p:nvPr>
        </p:nvSpPr>
        <p:spPr/>
        <p:txBody>
          <a:bodyPr/>
          <a:lstStyle/>
          <a:p>
            <a:fld id="{BC1363F1-09C3-47BF-A997-462D24C7B934}" type="datetimeFigureOut">
              <a:rPr lang="en-US" smtClean="0"/>
              <a:t>5/5/20</a:t>
            </a:fld>
            <a:endParaRPr lang="en-US"/>
          </a:p>
        </p:txBody>
      </p:sp>
      <p:sp>
        <p:nvSpPr>
          <p:cNvPr id="5" name="Footer Placeholder 4">
            <a:extLst>
              <a:ext uri="{FF2B5EF4-FFF2-40B4-BE49-F238E27FC236}">
                <a16:creationId xmlns:a16="http://schemas.microsoft.com/office/drawing/2014/main" id="{7777C927-DEA8-4A87-A11D-DD3FAD3A3C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6A2594F-4167-4BB5-83A7-DF3D2D689E1A}"/>
              </a:ext>
            </a:extLst>
          </p:cNvPr>
          <p:cNvSpPr>
            <a:spLocks noGrp="1"/>
          </p:cNvSpPr>
          <p:nvPr>
            <p:ph type="sldNum" sz="quarter" idx="12"/>
          </p:nvPr>
        </p:nvSpPr>
        <p:spPr/>
        <p:txBody>
          <a:bodyPr/>
          <a:lstStyle/>
          <a:p>
            <a:fld id="{01871D98-6342-482C-97D7-F4947AF1D53B}" type="slidenum">
              <a:rPr lang="en-US" smtClean="0"/>
              <a:t>‹#›</a:t>
            </a:fld>
            <a:endParaRPr lang="en-US"/>
          </a:p>
        </p:txBody>
      </p:sp>
    </p:spTree>
    <p:extLst>
      <p:ext uri="{BB962C8B-B14F-4D97-AF65-F5344CB8AC3E}">
        <p14:creationId xmlns:p14="http://schemas.microsoft.com/office/powerpoint/2010/main" val="26942820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40E90-3B8B-467F-9864-37A2FA196B9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8D7FC74-6373-47ED-BC25-094038FF46CF}"/>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7E41066-090A-4891-8E0A-AF090961102C}"/>
              </a:ext>
            </a:extLst>
          </p:cNvPr>
          <p:cNvSpPr>
            <a:spLocks noGrp="1"/>
          </p:cNvSpPr>
          <p:nvPr>
            <p:ph type="dt" sz="half" idx="10"/>
          </p:nvPr>
        </p:nvSpPr>
        <p:spPr/>
        <p:txBody>
          <a:bodyPr/>
          <a:lstStyle/>
          <a:p>
            <a:fld id="{BC1363F1-09C3-47BF-A997-462D24C7B934}" type="datetimeFigureOut">
              <a:rPr lang="en-US" smtClean="0"/>
              <a:t>5/5/20</a:t>
            </a:fld>
            <a:endParaRPr lang="en-US"/>
          </a:p>
        </p:txBody>
      </p:sp>
      <p:sp>
        <p:nvSpPr>
          <p:cNvPr id="5" name="Footer Placeholder 4">
            <a:extLst>
              <a:ext uri="{FF2B5EF4-FFF2-40B4-BE49-F238E27FC236}">
                <a16:creationId xmlns:a16="http://schemas.microsoft.com/office/drawing/2014/main" id="{85FCDE47-382D-4F14-BBC9-420EF19F7C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3273AE-792B-4273-A8C6-3793F8D9EA28}"/>
              </a:ext>
            </a:extLst>
          </p:cNvPr>
          <p:cNvSpPr>
            <a:spLocks noGrp="1"/>
          </p:cNvSpPr>
          <p:nvPr>
            <p:ph type="sldNum" sz="quarter" idx="12"/>
          </p:nvPr>
        </p:nvSpPr>
        <p:spPr/>
        <p:txBody>
          <a:bodyPr/>
          <a:lstStyle/>
          <a:p>
            <a:fld id="{01871D98-6342-482C-97D7-F4947AF1D53B}" type="slidenum">
              <a:rPr lang="en-US" smtClean="0"/>
              <a:t>‹#›</a:t>
            </a:fld>
            <a:endParaRPr lang="en-US"/>
          </a:p>
        </p:txBody>
      </p:sp>
    </p:spTree>
    <p:extLst>
      <p:ext uri="{BB962C8B-B14F-4D97-AF65-F5344CB8AC3E}">
        <p14:creationId xmlns:p14="http://schemas.microsoft.com/office/powerpoint/2010/main" val="8123819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9FD76AD-D52E-445A-8052-B91E4330DE2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317A96B-F9BD-46E1-BD50-FCE04DD48921}"/>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D80FFA6-2DEE-4B03-995B-10D98C28EF25}"/>
              </a:ext>
            </a:extLst>
          </p:cNvPr>
          <p:cNvSpPr>
            <a:spLocks noGrp="1"/>
          </p:cNvSpPr>
          <p:nvPr>
            <p:ph type="dt" sz="half" idx="10"/>
          </p:nvPr>
        </p:nvSpPr>
        <p:spPr/>
        <p:txBody>
          <a:bodyPr/>
          <a:lstStyle/>
          <a:p>
            <a:fld id="{BC1363F1-09C3-47BF-A997-462D24C7B934}" type="datetimeFigureOut">
              <a:rPr lang="en-US" smtClean="0"/>
              <a:t>5/5/20</a:t>
            </a:fld>
            <a:endParaRPr lang="en-US"/>
          </a:p>
        </p:txBody>
      </p:sp>
      <p:sp>
        <p:nvSpPr>
          <p:cNvPr id="5" name="Footer Placeholder 4">
            <a:extLst>
              <a:ext uri="{FF2B5EF4-FFF2-40B4-BE49-F238E27FC236}">
                <a16:creationId xmlns:a16="http://schemas.microsoft.com/office/drawing/2014/main" id="{869E7D7A-0F24-44D4-8755-92816474605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77CCEA-52D4-4232-947F-32A9427D677B}"/>
              </a:ext>
            </a:extLst>
          </p:cNvPr>
          <p:cNvSpPr>
            <a:spLocks noGrp="1"/>
          </p:cNvSpPr>
          <p:nvPr>
            <p:ph type="sldNum" sz="quarter" idx="12"/>
          </p:nvPr>
        </p:nvSpPr>
        <p:spPr/>
        <p:txBody>
          <a:bodyPr/>
          <a:lstStyle/>
          <a:p>
            <a:fld id="{01871D98-6342-482C-97D7-F4947AF1D53B}" type="slidenum">
              <a:rPr lang="en-US" smtClean="0"/>
              <a:t>‹#›</a:t>
            </a:fld>
            <a:endParaRPr lang="en-US"/>
          </a:p>
        </p:txBody>
      </p:sp>
    </p:spTree>
    <p:extLst>
      <p:ext uri="{BB962C8B-B14F-4D97-AF65-F5344CB8AC3E}">
        <p14:creationId xmlns:p14="http://schemas.microsoft.com/office/powerpoint/2010/main" val="7907744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8F40F-D0FC-40B1-B750-B9A81322440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BFB1941-4C25-4221-8D02-FB82BF293F6D}"/>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CABDEC-4A99-46C4-9311-738EFDA6AB0D}"/>
              </a:ext>
            </a:extLst>
          </p:cNvPr>
          <p:cNvSpPr>
            <a:spLocks noGrp="1"/>
          </p:cNvSpPr>
          <p:nvPr>
            <p:ph type="dt" sz="half" idx="10"/>
          </p:nvPr>
        </p:nvSpPr>
        <p:spPr/>
        <p:txBody>
          <a:bodyPr/>
          <a:lstStyle/>
          <a:p>
            <a:fld id="{BC1363F1-09C3-47BF-A997-462D24C7B934}" type="datetimeFigureOut">
              <a:rPr lang="en-US" smtClean="0"/>
              <a:t>5/5/20</a:t>
            </a:fld>
            <a:endParaRPr lang="en-US"/>
          </a:p>
        </p:txBody>
      </p:sp>
      <p:sp>
        <p:nvSpPr>
          <p:cNvPr id="5" name="Footer Placeholder 4">
            <a:extLst>
              <a:ext uri="{FF2B5EF4-FFF2-40B4-BE49-F238E27FC236}">
                <a16:creationId xmlns:a16="http://schemas.microsoft.com/office/drawing/2014/main" id="{F78D048B-1658-41C9-B2E5-9069237933E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96AD44-CBDC-443C-AD31-0B11CA058347}"/>
              </a:ext>
            </a:extLst>
          </p:cNvPr>
          <p:cNvSpPr>
            <a:spLocks noGrp="1"/>
          </p:cNvSpPr>
          <p:nvPr>
            <p:ph type="sldNum" sz="quarter" idx="12"/>
          </p:nvPr>
        </p:nvSpPr>
        <p:spPr/>
        <p:txBody>
          <a:bodyPr/>
          <a:lstStyle/>
          <a:p>
            <a:fld id="{01871D98-6342-482C-97D7-F4947AF1D53B}" type="slidenum">
              <a:rPr lang="en-US" smtClean="0"/>
              <a:t>‹#›</a:t>
            </a:fld>
            <a:endParaRPr lang="en-US"/>
          </a:p>
        </p:txBody>
      </p:sp>
    </p:spTree>
    <p:extLst>
      <p:ext uri="{BB962C8B-B14F-4D97-AF65-F5344CB8AC3E}">
        <p14:creationId xmlns:p14="http://schemas.microsoft.com/office/powerpoint/2010/main" val="2427131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E442B5-8194-4963-99C0-25572F626A7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E589C30-714B-4371-B7D5-EBE5E1F4FB0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E821FC81-EF15-4DCB-892F-2ACAD0C56896}"/>
              </a:ext>
            </a:extLst>
          </p:cNvPr>
          <p:cNvSpPr>
            <a:spLocks noGrp="1"/>
          </p:cNvSpPr>
          <p:nvPr>
            <p:ph type="dt" sz="half" idx="10"/>
          </p:nvPr>
        </p:nvSpPr>
        <p:spPr/>
        <p:txBody>
          <a:bodyPr/>
          <a:lstStyle/>
          <a:p>
            <a:fld id="{BC1363F1-09C3-47BF-A997-462D24C7B934}" type="datetimeFigureOut">
              <a:rPr lang="en-US" smtClean="0"/>
              <a:t>5/5/20</a:t>
            </a:fld>
            <a:endParaRPr lang="en-US"/>
          </a:p>
        </p:txBody>
      </p:sp>
      <p:sp>
        <p:nvSpPr>
          <p:cNvPr id="5" name="Footer Placeholder 4">
            <a:extLst>
              <a:ext uri="{FF2B5EF4-FFF2-40B4-BE49-F238E27FC236}">
                <a16:creationId xmlns:a16="http://schemas.microsoft.com/office/drawing/2014/main" id="{477C1F34-D74E-4F7A-A6A1-B74491D403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7ED302-7A03-482C-85B2-A5A494856CB8}"/>
              </a:ext>
            </a:extLst>
          </p:cNvPr>
          <p:cNvSpPr>
            <a:spLocks noGrp="1"/>
          </p:cNvSpPr>
          <p:nvPr>
            <p:ph type="sldNum" sz="quarter" idx="12"/>
          </p:nvPr>
        </p:nvSpPr>
        <p:spPr/>
        <p:txBody>
          <a:bodyPr/>
          <a:lstStyle/>
          <a:p>
            <a:fld id="{01871D98-6342-482C-97D7-F4947AF1D53B}" type="slidenum">
              <a:rPr lang="en-US" smtClean="0"/>
              <a:t>‹#›</a:t>
            </a:fld>
            <a:endParaRPr lang="en-US"/>
          </a:p>
        </p:txBody>
      </p:sp>
    </p:spTree>
    <p:extLst>
      <p:ext uri="{BB962C8B-B14F-4D97-AF65-F5344CB8AC3E}">
        <p14:creationId xmlns:p14="http://schemas.microsoft.com/office/powerpoint/2010/main" val="8476585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BA1F93-5AD1-417D-9F84-16B38B9C4F8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F1FFEA2-0A71-4EDF-BE6C-65C3FEC6C1C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A871712-3F68-49B2-8A28-81DE9ECF24BC}"/>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9804FB1-9A65-4EEF-8A21-64CC990DF83C}"/>
              </a:ext>
            </a:extLst>
          </p:cNvPr>
          <p:cNvSpPr>
            <a:spLocks noGrp="1"/>
          </p:cNvSpPr>
          <p:nvPr>
            <p:ph type="dt" sz="half" idx="10"/>
          </p:nvPr>
        </p:nvSpPr>
        <p:spPr/>
        <p:txBody>
          <a:bodyPr/>
          <a:lstStyle/>
          <a:p>
            <a:fld id="{BC1363F1-09C3-47BF-A997-462D24C7B934}" type="datetimeFigureOut">
              <a:rPr lang="en-US" smtClean="0"/>
              <a:t>5/5/20</a:t>
            </a:fld>
            <a:endParaRPr lang="en-US"/>
          </a:p>
        </p:txBody>
      </p:sp>
      <p:sp>
        <p:nvSpPr>
          <p:cNvPr id="6" name="Footer Placeholder 5">
            <a:extLst>
              <a:ext uri="{FF2B5EF4-FFF2-40B4-BE49-F238E27FC236}">
                <a16:creationId xmlns:a16="http://schemas.microsoft.com/office/drawing/2014/main" id="{2AA60D37-E116-4199-B356-9A933492661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B0BD6C6-35C7-4C51-84EC-7EEC0646B9CA}"/>
              </a:ext>
            </a:extLst>
          </p:cNvPr>
          <p:cNvSpPr>
            <a:spLocks noGrp="1"/>
          </p:cNvSpPr>
          <p:nvPr>
            <p:ph type="sldNum" sz="quarter" idx="12"/>
          </p:nvPr>
        </p:nvSpPr>
        <p:spPr/>
        <p:txBody>
          <a:bodyPr/>
          <a:lstStyle/>
          <a:p>
            <a:fld id="{01871D98-6342-482C-97D7-F4947AF1D53B}" type="slidenum">
              <a:rPr lang="en-US" smtClean="0"/>
              <a:t>‹#›</a:t>
            </a:fld>
            <a:endParaRPr lang="en-US"/>
          </a:p>
        </p:txBody>
      </p:sp>
    </p:spTree>
    <p:extLst>
      <p:ext uri="{BB962C8B-B14F-4D97-AF65-F5344CB8AC3E}">
        <p14:creationId xmlns:p14="http://schemas.microsoft.com/office/powerpoint/2010/main" val="35642553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491603-2F13-4F67-AA4A-BD7B4D34540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761D0B6-4EDD-4B5F-994B-6BFF70229E0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78613DA1-D5B5-4C5A-8B58-CCB2DDEA09A7}"/>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0F19196-DB62-48F9-8EBF-A5DBBB84525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950C5B41-23EF-4590-A8CA-CB174F1FF740}"/>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74EB553-24EE-4018-9981-DA88DCDF7638}"/>
              </a:ext>
            </a:extLst>
          </p:cNvPr>
          <p:cNvSpPr>
            <a:spLocks noGrp="1"/>
          </p:cNvSpPr>
          <p:nvPr>
            <p:ph type="dt" sz="half" idx="10"/>
          </p:nvPr>
        </p:nvSpPr>
        <p:spPr/>
        <p:txBody>
          <a:bodyPr/>
          <a:lstStyle/>
          <a:p>
            <a:fld id="{BC1363F1-09C3-47BF-A997-462D24C7B934}" type="datetimeFigureOut">
              <a:rPr lang="en-US" smtClean="0"/>
              <a:t>5/5/20</a:t>
            </a:fld>
            <a:endParaRPr lang="en-US"/>
          </a:p>
        </p:txBody>
      </p:sp>
      <p:sp>
        <p:nvSpPr>
          <p:cNvPr id="8" name="Footer Placeholder 7">
            <a:extLst>
              <a:ext uri="{FF2B5EF4-FFF2-40B4-BE49-F238E27FC236}">
                <a16:creationId xmlns:a16="http://schemas.microsoft.com/office/drawing/2014/main" id="{9FB3E634-BFE5-49ED-8842-AD88773717A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B670E9C-225B-43DB-BCA8-7E5E24BF02C0}"/>
              </a:ext>
            </a:extLst>
          </p:cNvPr>
          <p:cNvSpPr>
            <a:spLocks noGrp="1"/>
          </p:cNvSpPr>
          <p:nvPr>
            <p:ph type="sldNum" sz="quarter" idx="12"/>
          </p:nvPr>
        </p:nvSpPr>
        <p:spPr/>
        <p:txBody>
          <a:bodyPr/>
          <a:lstStyle/>
          <a:p>
            <a:fld id="{01871D98-6342-482C-97D7-F4947AF1D53B}" type="slidenum">
              <a:rPr lang="en-US" smtClean="0"/>
              <a:t>‹#›</a:t>
            </a:fld>
            <a:endParaRPr lang="en-US"/>
          </a:p>
        </p:txBody>
      </p:sp>
    </p:spTree>
    <p:extLst>
      <p:ext uri="{BB962C8B-B14F-4D97-AF65-F5344CB8AC3E}">
        <p14:creationId xmlns:p14="http://schemas.microsoft.com/office/powerpoint/2010/main" val="25014252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11D0D1-8E03-4959-9028-B18D832886A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6BBD725-5FBA-4F85-9F71-C87313BE8308}"/>
              </a:ext>
            </a:extLst>
          </p:cNvPr>
          <p:cNvSpPr>
            <a:spLocks noGrp="1"/>
          </p:cNvSpPr>
          <p:nvPr>
            <p:ph type="dt" sz="half" idx="10"/>
          </p:nvPr>
        </p:nvSpPr>
        <p:spPr/>
        <p:txBody>
          <a:bodyPr/>
          <a:lstStyle/>
          <a:p>
            <a:fld id="{BC1363F1-09C3-47BF-A997-462D24C7B934}" type="datetimeFigureOut">
              <a:rPr lang="en-US" smtClean="0"/>
              <a:t>5/5/20</a:t>
            </a:fld>
            <a:endParaRPr lang="en-US"/>
          </a:p>
        </p:txBody>
      </p:sp>
      <p:sp>
        <p:nvSpPr>
          <p:cNvPr id="4" name="Footer Placeholder 3">
            <a:extLst>
              <a:ext uri="{FF2B5EF4-FFF2-40B4-BE49-F238E27FC236}">
                <a16:creationId xmlns:a16="http://schemas.microsoft.com/office/drawing/2014/main" id="{0F22D96F-47B5-41AC-85A1-707DDCFCE1E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B75685E-029E-4762-9DDD-F75A3842D15D}"/>
              </a:ext>
            </a:extLst>
          </p:cNvPr>
          <p:cNvSpPr>
            <a:spLocks noGrp="1"/>
          </p:cNvSpPr>
          <p:nvPr>
            <p:ph type="sldNum" sz="quarter" idx="12"/>
          </p:nvPr>
        </p:nvSpPr>
        <p:spPr/>
        <p:txBody>
          <a:bodyPr/>
          <a:lstStyle/>
          <a:p>
            <a:fld id="{01871D98-6342-482C-97D7-F4947AF1D53B}" type="slidenum">
              <a:rPr lang="en-US" smtClean="0"/>
              <a:t>‹#›</a:t>
            </a:fld>
            <a:endParaRPr lang="en-US"/>
          </a:p>
        </p:txBody>
      </p:sp>
    </p:spTree>
    <p:extLst>
      <p:ext uri="{BB962C8B-B14F-4D97-AF65-F5344CB8AC3E}">
        <p14:creationId xmlns:p14="http://schemas.microsoft.com/office/powerpoint/2010/main" val="24404407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833F868-DF8D-4452-B822-58FE6EEBB726}"/>
              </a:ext>
            </a:extLst>
          </p:cNvPr>
          <p:cNvSpPr>
            <a:spLocks noGrp="1"/>
          </p:cNvSpPr>
          <p:nvPr>
            <p:ph type="dt" sz="half" idx="10"/>
          </p:nvPr>
        </p:nvSpPr>
        <p:spPr/>
        <p:txBody>
          <a:bodyPr/>
          <a:lstStyle/>
          <a:p>
            <a:fld id="{BC1363F1-09C3-47BF-A997-462D24C7B934}" type="datetimeFigureOut">
              <a:rPr lang="en-US" smtClean="0"/>
              <a:t>5/5/20</a:t>
            </a:fld>
            <a:endParaRPr lang="en-US"/>
          </a:p>
        </p:txBody>
      </p:sp>
      <p:sp>
        <p:nvSpPr>
          <p:cNvPr id="3" name="Footer Placeholder 2">
            <a:extLst>
              <a:ext uri="{FF2B5EF4-FFF2-40B4-BE49-F238E27FC236}">
                <a16:creationId xmlns:a16="http://schemas.microsoft.com/office/drawing/2014/main" id="{DF5DAD6A-9BB9-49CB-8E9D-513C728D92D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67D5B62-1DBE-400C-90DF-563E23E42455}"/>
              </a:ext>
            </a:extLst>
          </p:cNvPr>
          <p:cNvSpPr>
            <a:spLocks noGrp="1"/>
          </p:cNvSpPr>
          <p:nvPr>
            <p:ph type="sldNum" sz="quarter" idx="12"/>
          </p:nvPr>
        </p:nvSpPr>
        <p:spPr/>
        <p:txBody>
          <a:bodyPr/>
          <a:lstStyle/>
          <a:p>
            <a:fld id="{01871D98-6342-482C-97D7-F4947AF1D53B}" type="slidenum">
              <a:rPr lang="en-US" smtClean="0"/>
              <a:t>‹#›</a:t>
            </a:fld>
            <a:endParaRPr lang="en-US"/>
          </a:p>
        </p:txBody>
      </p:sp>
    </p:spTree>
    <p:extLst>
      <p:ext uri="{BB962C8B-B14F-4D97-AF65-F5344CB8AC3E}">
        <p14:creationId xmlns:p14="http://schemas.microsoft.com/office/powerpoint/2010/main" val="1500287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BFC25C-2B69-4B9D-8C96-F271DD86B46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458A7B0-4915-4E03-95E3-5C8AC5AE87B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0F7E859-FF88-4007-ABC5-81A3A085633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B940DDC-318C-4045-8536-ABDF05DA7262}"/>
              </a:ext>
            </a:extLst>
          </p:cNvPr>
          <p:cNvSpPr>
            <a:spLocks noGrp="1"/>
          </p:cNvSpPr>
          <p:nvPr>
            <p:ph type="dt" sz="half" idx="10"/>
          </p:nvPr>
        </p:nvSpPr>
        <p:spPr/>
        <p:txBody>
          <a:bodyPr/>
          <a:lstStyle/>
          <a:p>
            <a:fld id="{BC1363F1-09C3-47BF-A997-462D24C7B934}" type="datetimeFigureOut">
              <a:rPr lang="en-US" smtClean="0"/>
              <a:t>5/5/20</a:t>
            </a:fld>
            <a:endParaRPr lang="en-US"/>
          </a:p>
        </p:txBody>
      </p:sp>
      <p:sp>
        <p:nvSpPr>
          <p:cNvPr id="6" name="Footer Placeholder 5">
            <a:extLst>
              <a:ext uri="{FF2B5EF4-FFF2-40B4-BE49-F238E27FC236}">
                <a16:creationId xmlns:a16="http://schemas.microsoft.com/office/drawing/2014/main" id="{2424C6D1-7CCA-42C8-A854-1E45E7F5370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1752760-7F01-4F6E-8A75-F0297CF18BE4}"/>
              </a:ext>
            </a:extLst>
          </p:cNvPr>
          <p:cNvSpPr>
            <a:spLocks noGrp="1"/>
          </p:cNvSpPr>
          <p:nvPr>
            <p:ph type="sldNum" sz="quarter" idx="12"/>
          </p:nvPr>
        </p:nvSpPr>
        <p:spPr/>
        <p:txBody>
          <a:bodyPr/>
          <a:lstStyle/>
          <a:p>
            <a:fld id="{01871D98-6342-482C-97D7-F4947AF1D53B}" type="slidenum">
              <a:rPr lang="en-US" smtClean="0"/>
              <a:t>‹#›</a:t>
            </a:fld>
            <a:endParaRPr lang="en-US"/>
          </a:p>
        </p:txBody>
      </p:sp>
    </p:spTree>
    <p:extLst>
      <p:ext uri="{BB962C8B-B14F-4D97-AF65-F5344CB8AC3E}">
        <p14:creationId xmlns:p14="http://schemas.microsoft.com/office/powerpoint/2010/main" val="17744750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FB1E8D-FE72-4AFE-B05B-B7DCEF92A6E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0138B0B-868D-40B0-B960-DEEA5CE6D3A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D5A262C-59C5-46FD-A3A1-404E96FB8D1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3D2C629-0EFD-4E16-917F-EEC3E3121B8B}"/>
              </a:ext>
            </a:extLst>
          </p:cNvPr>
          <p:cNvSpPr>
            <a:spLocks noGrp="1"/>
          </p:cNvSpPr>
          <p:nvPr>
            <p:ph type="dt" sz="half" idx="10"/>
          </p:nvPr>
        </p:nvSpPr>
        <p:spPr/>
        <p:txBody>
          <a:bodyPr/>
          <a:lstStyle/>
          <a:p>
            <a:fld id="{BC1363F1-09C3-47BF-A997-462D24C7B934}" type="datetimeFigureOut">
              <a:rPr lang="en-US" smtClean="0"/>
              <a:t>5/5/20</a:t>
            </a:fld>
            <a:endParaRPr lang="en-US"/>
          </a:p>
        </p:txBody>
      </p:sp>
      <p:sp>
        <p:nvSpPr>
          <p:cNvPr id="6" name="Footer Placeholder 5">
            <a:extLst>
              <a:ext uri="{FF2B5EF4-FFF2-40B4-BE49-F238E27FC236}">
                <a16:creationId xmlns:a16="http://schemas.microsoft.com/office/drawing/2014/main" id="{4E1FA00E-64F3-4994-A6AB-B9D2D98A2C6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88CF700-EFE9-495E-99A1-E4C65CCA7F59}"/>
              </a:ext>
            </a:extLst>
          </p:cNvPr>
          <p:cNvSpPr>
            <a:spLocks noGrp="1"/>
          </p:cNvSpPr>
          <p:nvPr>
            <p:ph type="sldNum" sz="quarter" idx="12"/>
          </p:nvPr>
        </p:nvSpPr>
        <p:spPr/>
        <p:txBody>
          <a:bodyPr/>
          <a:lstStyle/>
          <a:p>
            <a:fld id="{01871D98-6342-482C-97D7-F4947AF1D53B}" type="slidenum">
              <a:rPr lang="en-US" smtClean="0"/>
              <a:t>‹#›</a:t>
            </a:fld>
            <a:endParaRPr lang="en-US"/>
          </a:p>
        </p:txBody>
      </p:sp>
    </p:spTree>
    <p:extLst>
      <p:ext uri="{BB962C8B-B14F-4D97-AF65-F5344CB8AC3E}">
        <p14:creationId xmlns:p14="http://schemas.microsoft.com/office/powerpoint/2010/main" val="35175047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7988D23-261E-4EBE-AFEE-2EAAA227FFC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8FC1C71-13C1-42D5-8284-25AF9926574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DC7375D-9194-4CF2-A249-9100FB509F4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C1363F1-09C3-47BF-A997-462D24C7B934}" type="datetimeFigureOut">
              <a:rPr lang="en-US" smtClean="0"/>
              <a:t>5/5/20</a:t>
            </a:fld>
            <a:endParaRPr lang="en-US"/>
          </a:p>
        </p:txBody>
      </p:sp>
      <p:sp>
        <p:nvSpPr>
          <p:cNvPr id="5" name="Footer Placeholder 4">
            <a:extLst>
              <a:ext uri="{FF2B5EF4-FFF2-40B4-BE49-F238E27FC236}">
                <a16:creationId xmlns:a16="http://schemas.microsoft.com/office/drawing/2014/main" id="{5CD4C122-51CA-4398-A3F5-B3A1A794D39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D252152-A3F2-4813-A82E-DEE130E7723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1871D98-6342-482C-97D7-F4947AF1D53B}" type="slidenum">
              <a:rPr lang="en-US" smtClean="0"/>
              <a:t>‹#›</a:t>
            </a:fld>
            <a:endParaRPr lang="en-US"/>
          </a:p>
        </p:txBody>
      </p:sp>
    </p:spTree>
    <p:extLst>
      <p:ext uri="{BB962C8B-B14F-4D97-AF65-F5344CB8AC3E}">
        <p14:creationId xmlns:p14="http://schemas.microsoft.com/office/powerpoint/2010/main" val="11292314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Freeform: Shape 11">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FCF6B58-8890-4718-9E21-8EE7CAA1E589}"/>
              </a:ext>
            </a:extLst>
          </p:cNvPr>
          <p:cNvSpPr>
            <a:spLocks noGrp="1"/>
          </p:cNvSpPr>
          <p:nvPr>
            <p:ph type="ctrTitle"/>
          </p:nvPr>
        </p:nvSpPr>
        <p:spPr>
          <a:xfrm>
            <a:off x="1524003" y="1999615"/>
            <a:ext cx="9144000" cy="2764028"/>
          </a:xfrm>
        </p:spPr>
        <p:txBody>
          <a:bodyPr anchor="ctr">
            <a:normAutofit/>
          </a:bodyPr>
          <a:lstStyle/>
          <a:p>
            <a:r>
              <a:rPr lang="en-US" sz="7200"/>
              <a:t>The Exact Sciences in Antiquity</a:t>
            </a:r>
          </a:p>
        </p:txBody>
      </p:sp>
      <p:sp>
        <p:nvSpPr>
          <p:cNvPr id="3" name="Subtitle 2">
            <a:extLst>
              <a:ext uri="{FF2B5EF4-FFF2-40B4-BE49-F238E27FC236}">
                <a16:creationId xmlns:a16="http://schemas.microsoft.com/office/drawing/2014/main" id="{B4B6A03F-E952-46DC-A3D2-74C1C28694E9}"/>
              </a:ext>
            </a:extLst>
          </p:cNvPr>
          <p:cNvSpPr>
            <a:spLocks noGrp="1"/>
          </p:cNvSpPr>
          <p:nvPr>
            <p:ph type="subTitle" idx="1"/>
          </p:nvPr>
        </p:nvSpPr>
        <p:spPr>
          <a:xfrm>
            <a:off x="1966912" y="5645150"/>
            <a:ext cx="8258176" cy="631825"/>
          </a:xfrm>
        </p:spPr>
        <p:txBody>
          <a:bodyPr anchor="ctr">
            <a:normAutofit/>
          </a:bodyPr>
          <a:lstStyle/>
          <a:p>
            <a:endParaRPr lang="en-US" sz="2800"/>
          </a:p>
        </p:txBody>
      </p:sp>
      <p:sp>
        <p:nvSpPr>
          <p:cNvPr id="14" name="Rectangle 13">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271537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C636A04-1FDD-4794-81A2-CA0DDDFC6350}"/>
              </a:ext>
            </a:extLst>
          </p:cNvPr>
          <p:cNvSpPr>
            <a:spLocks noGrp="1"/>
          </p:cNvSpPr>
          <p:nvPr>
            <p:ph type="title"/>
          </p:nvPr>
        </p:nvSpPr>
        <p:spPr>
          <a:xfrm>
            <a:off x="838200" y="963877"/>
            <a:ext cx="3494362" cy="4930246"/>
          </a:xfrm>
        </p:spPr>
        <p:txBody>
          <a:bodyPr>
            <a:normAutofit/>
          </a:bodyPr>
          <a:lstStyle/>
          <a:p>
            <a:pPr algn="r"/>
            <a:r>
              <a:rPr lang="en-US">
                <a:solidFill>
                  <a:schemeClr val="accent1"/>
                </a:solidFill>
              </a:rPr>
              <a:t>Epicycle on Deferent Construction</a:t>
            </a:r>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7A4A4F5E-7A65-4765-B639-B0A835CAAB5F}"/>
              </a:ext>
            </a:extLst>
          </p:cNvPr>
          <p:cNvSpPr>
            <a:spLocks noGrp="1"/>
          </p:cNvSpPr>
          <p:nvPr>
            <p:ph idx="1"/>
          </p:nvPr>
        </p:nvSpPr>
        <p:spPr>
          <a:xfrm>
            <a:off x="4976031" y="963877"/>
            <a:ext cx="6377769" cy="4930246"/>
          </a:xfrm>
        </p:spPr>
        <p:txBody>
          <a:bodyPr anchor="ctr">
            <a:normAutofit/>
          </a:bodyPr>
          <a:lstStyle/>
          <a:p>
            <a:r>
              <a:rPr lang="en-US" sz="2200"/>
              <a:t>The mathematical mechanism for the planets consists of a small circle, the epicycle, which rotates uniformly about a point on the circumference of a second rotating circle, the deferent. The planet, </a:t>
            </a:r>
            <a:r>
              <a:rPr lang="en-US" sz="2200" b="1"/>
              <a:t>P</a:t>
            </a:r>
            <a:r>
              <a:rPr lang="en-US" sz="2200"/>
              <a:t>, is located on an epicycle and the center of the deferent coincides with the center of the Earth. The curve resulting from the combination of epicycle and deferent is consistent with retrogradation.</a:t>
            </a:r>
          </a:p>
          <a:p>
            <a:r>
              <a:rPr lang="en-US" sz="2200"/>
              <a:t>We can add as many epicycles as are needed to get the planet at the right place at the right time.  </a:t>
            </a:r>
          </a:p>
          <a:p>
            <a:r>
              <a:rPr lang="en-US" sz="2200"/>
              <a:t>With this device, we can generate almost any orbital shape.</a:t>
            </a:r>
          </a:p>
        </p:txBody>
      </p:sp>
    </p:spTree>
    <p:extLst>
      <p:ext uri="{BB962C8B-B14F-4D97-AF65-F5344CB8AC3E}">
        <p14:creationId xmlns:p14="http://schemas.microsoft.com/office/powerpoint/2010/main" val="37110176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EE73255-8084-4DF9-BB0B-15EAC92E2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7D4BC33-E28B-9F4A-9A52-F573724CF94F}"/>
              </a:ext>
            </a:extLst>
          </p:cNvPr>
          <p:cNvSpPr>
            <a:spLocks noGrp="1"/>
          </p:cNvSpPr>
          <p:nvPr>
            <p:ph type="title"/>
          </p:nvPr>
        </p:nvSpPr>
        <p:spPr>
          <a:xfrm>
            <a:off x="603938" y="640081"/>
            <a:ext cx="2608655" cy="5257799"/>
          </a:xfrm>
        </p:spPr>
        <p:txBody>
          <a:bodyPr vert="horz" lIns="91440" tIns="45720" rIns="91440" bIns="45720" rtlCol="0" anchor="ctr">
            <a:normAutofit/>
          </a:bodyPr>
          <a:lstStyle/>
          <a:p>
            <a:r>
              <a:rPr lang="en-US" sz="3600">
                <a:solidFill>
                  <a:srgbClr val="2C2C2C"/>
                </a:solidFill>
              </a:rPr>
              <a:t>Ptolemy’s Epicycle on Deferent Construction</a:t>
            </a:r>
          </a:p>
        </p:txBody>
      </p:sp>
      <p:sp>
        <p:nvSpPr>
          <p:cNvPr id="12" name="Rounded Rectangle 9">
            <a:extLst>
              <a:ext uri="{FF2B5EF4-FFF2-40B4-BE49-F238E27FC236}">
                <a16:creationId xmlns:a16="http://schemas.microsoft.com/office/drawing/2014/main" id="{67048353-8981-459A-9BC6-9711CE462E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80067" y="484632"/>
            <a:ext cx="8129016" cy="5724144"/>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8F7ED81D-495C-CA47-A59C-48C3543AE2AF}"/>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r="589"/>
          <a:stretch/>
        </p:blipFill>
        <p:spPr>
          <a:xfrm>
            <a:off x="4062964" y="942538"/>
            <a:ext cx="7163222" cy="4808332"/>
          </a:xfrm>
          <a:prstGeom prst="rect">
            <a:avLst/>
          </a:prstGeom>
          <a:effectLst/>
        </p:spPr>
      </p:pic>
    </p:spTree>
    <p:extLst>
      <p:ext uri="{BB962C8B-B14F-4D97-AF65-F5344CB8AC3E}">
        <p14:creationId xmlns:p14="http://schemas.microsoft.com/office/powerpoint/2010/main" val="23469535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78B8AAC-91FC-4AB7-ACA9-00909864E568}"/>
              </a:ext>
            </a:extLst>
          </p:cNvPr>
          <p:cNvSpPr>
            <a:spLocks noGrp="1"/>
          </p:cNvSpPr>
          <p:nvPr>
            <p:ph type="title"/>
          </p:nvPr>
        </p:nvSpPr>
        <p:spPr>
          <a:xfrm>
            <a:off x="686834" y="1153572"/>
            <a:ext cx="3200400" cy="4461163"/>
          </a:xfrm>
        </p:spPr>
        <p:txBody>
          <a:bodyPr>
            <a:normAutofit/>
          </a:bodyPr>
          <a:lstStyle/>
          <a:p>
            <a:r>
              <a:rPr lang="en-US">
                <a:solidFill>
                  <a:srgbClr val="FFFFFF"/>
                </a:solidFill>
              </a:rPr>
              <a:t>The Equant</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2CD70D58-29E0-4BAE-9A36-987E56050237}"/>
              </a:ext>
            </a:extLst>
          </p:cNvPr>
          <p:cNvSpPr>
            <a:spLocks noGrp="1"/>
          </p:cNvSpPr>
          <p:nvPr>
            <p:ph idx="1"/>
          </p:nvPr>
        </p:nvSpPr>
        <p:spPr>
          <a:xfrm>
            <a:off x="4447308" y="591344"/>
            <a:ext cx="6906491" cy="5585619"/>
          </a:xfrm>
        </p:spPr>
        <p:txBody>
          <a:bodyPr anchor="ctr">
            <a:normAutofit/>
          </a:bodyPr>
          <a:lstStyle/>
          <a:p>
            <a:r>
              <a:rPr lang="en-US" sz="2600"/>
              <a:t>In order to bring his planetary models in line with observations of the positions of the planets, Ptolemy has the planets speeding up and slowing down as they move along the epicycle.</a:t>
            </a:r>
          </a:p>
          <a:p>
            <a:r>
              <a:rPr lang="en-US" sz="2600"/>
              <a:t>We may be uncomfortable with the suggestion, defenders of Ptolemy would argue, that the planets can actually speed up and slow down in their orbits. Imagine, though, that you are an angel. As an angel, you would be able find a place where you could enjoy the planet moving uniformly around you. That place is the equant. In effect, what this argument is asserting is that there is a place in our mind where a planet can be seen not to be violating Aristotle’s teachings.</a:t>
            </a:r>
          </a:p>
        </p:txBody>
      </p:sp>
    </p:spTree>
    <p:extLst>
      <p:ext uri="{BB962C8B-B14F-4D97-AF65-F5344CB8AC3E}">
        <p14:creationId xmlns:p14="http://schemas.microsoft.com/office/powerpoint/2010/main" val="31922489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D5D9B4-FBD9-C64B-8735-2B12227291B7}"/>
              </a:ext>
            </a:extLst>
          </p:cNvPr>
          <p:cNvSpPr>
            <a:spLocks noGrp="1"/>
          </p:cNvSpPr>
          <p:nvPr>
            <p:ph type="title"/>
          </p:nvPr>
        </p:nvSpPr>
        <p:spPr/>
        <p:txBody>
          <a:bodyPr/>
          <a:lstStyle/>
          <a:p>
            <a:r>
              <a:rPr lang="en-US" dirty="0"/>
              <a:t>Retrograde Motion</a:t>
            </a:r>
          </a:p>
        </p:txBody>
      </p:sp>
      <p:pic>
        <p:nvPicPr>
          <p:cNvPr id="5" name="Content Placeholder 4">
            <a:extLst>
              <a:ext uri="{FF2B5EF4-FFF2-40B4-BE49-F238E27FC236}">
                <a16:creationId xmlns:a16="http://schemas.microsoft.com/office/drawing/2014/main" id="{F65121CB-3774-7D40-BC9B-96E50914351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51100" y="1835944"/>
            <a:ext cx="7289800" cy="4330700"/>
          </a:xfrm>
        </p:spPr>
      </p:pic>
    </p:spTree>
    <p:extLst>
      <p:ext uri="{BB962C8B-B14F-4D97-AF65-F5344CB8AC3E}">
        <p14:creationId xmlns:p14="http://schemas.microsoft.com/office/powerpoint/2010/main" val="25566931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2"/>
              </a:gs>
              <a:gs pos="25000">
                <a:schemeClr val="accent2"/>
              </a:gs>
              <a:gs pos="94000">
                <a:schemeClr val="accent1"/>
              </a:gs>
              <a:gs pos="100000">
                <a:schemeClr val="accent1"/>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9AB5B910-31FA-4997-BDC3-9D128E4336F1}"/>
              </a:ext>
            </a:extLst>
          </p:cNvPr>
          <p:cNvSpPr>
            <a:spLocks noGrp="1"/>
          </p:cNvSpPr>
          <p:nvPr>
            <p:ph type="title"/>
          </p:nvPr>
        </p:nvSpPr>
        <p:spPr>
          <a:xfrm>
            <a:off x="640079" y="2053641"/>
            <a:ext cx="3669161" cy="2760098"/>
          </a:xfrm>
        </p:spPr>
        <p:txBody>
          <a:bodyPr>
            <a:normAutofit/>
          </a:bodyPr>
          <a:lstStyle/>
          <a:p>
            <a:r>
              <a:rPr lang="en-US">
                <a:solidFill>
                  <a:srgbClr val="FFFFFF"/>
                </a:solidFill>
              </a:rPr>
              <a:t>Issues for the Ptolemaic Planetary Theory</a:t>
            </a:r>
          </a:p>
        </p:txBody>
      </p:sp>
      <p:sp>
        <p:nvSpPr>
          <p:cNvPr id="3" name="Content Placeholder 2">
            <a:extLst>
              <a:ext uri="{FF2B5EF4-FFF2-40B4-BE49-F238E27FC236}">
                <a16:creationId xmlns:a16="http://schemas.microsoft.com/office/drawing/2014/main" id="{E6AAACC4-EB82-407C-9431-014DC9B3EA5B}"/>
              </a:ext>
            </a:extLst>
          </p:cNvPr>
          <p:cNvSpPr>
            <a:spLocks noGrp="1"/>
          </p:cNvSpPr>
          <p:nvPr>
            <p:ph idx="1"/>
          </p:nvPr>
        </p:nvSpPr>
        <p:spPr>
          <a:xfrm>
            <a:off x="6090574" y="801866"/>
            <a:ext cx="5306084" cy="5230634"/>
          </a:xfrm>
        </p:spPr>
        <p:txBody>
          <a:bodyPr anchor="ctr">
            <a:normAutofit/>
          </a:bodyPr>
          <a:lstStyle/>
          <a:p>
            <a:r>
              <a:rPr lang="en-US" sz="2400" dirty="0">
                <a:solidFill>
                  <a:srgbClr val="000000"/>
                </a:solidFill>
              </a:rPr>
              <a:t>Abandons egocentricity, but holds onto </a:t>
            </a:r>
            <a:r>
              <a:rPr lang="en-US" sz="2400" dirty="0" err="1">
                <a:solidFill>
                  <a:srgbClr val="000000"/>
                </a:solidFill>
              </a:rPr>
              <a:t>geostaticity</a:t>
            </a:r>
            <a:r>
              <a:rPr lang="en-US" sz="2400" dirty="0">
                <a:solidFill>
                  <a:srgbClr val="000000"/>
                </a:solidFill>
              </a:rPr>
              <a:t>.   A point in empty space (i.e., a mathematical point is the reference for planetary motion). The Earth is no longer at the center, which clashes with Aristotle’s physics.</a:t>
            </a:r>
          </a:p>
          <a:p>
            <a:r>
              <a:rPr lang="en-US" sz="2400" dirty="0">
                <a:solidFill>
                  <a:srgbClr val="000000"/>
                </a:solidFill>
              </a:rPr>
              <a:t>Gives up uniform (perfect motion). The target of Copernicus’ rejection of the Ptolemaic system is the equant, which , in hindsight seems like a very conservative reaction, not the revolutionary one we would expect.</a:t>
            </a:r>
          </a:p>
          <a:p>
            <a:br>
              <a:rPr lang="en-US" sz="2400" dirty="0">
                <a:solidFill>
                  <a:srgbClr val="000000"/>
                </a:solidFill>
              </a:rPr>
            </a:br>
            <a:endParaRPr lang="en-US" sz="2400" dirty="0">
              <a:solidFill>
                <a:srgbClr val="000000"/>
              </a:solidFill>
            </a:endParaRPr>
          </a:p>
          <a:p>
            <a:endParaRPr lang="en-US" sz="2400" dirty="0">
              <a:solidFill>
                <a:srgbClr val="000000"/>
              </a:solidFill>
            </a:endParaRPr>
          </a:p>
        </p:txBody>
      </p:sp>
    </p:spTree>
    <p:extLst>
      <p:ext uri="{BB962C8B-B14F-4D97-AF65-F5344CB8AC3E}">
        <p14:creationId xmlns:p14="http://schemas.microsoft.com/office/powerpoint/2010/main" val="27382238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0A6B96-F1F5-4C6C-872F-02A87A048755}"/>
              </a:ext>
            </a:extLst>
          </p:cNvPr>
          <p:cNvSpPr>
            <a:spLocks noGrp="1"/>
          </p:cNvSpPr>
          <p:nvPr>
            <p:ph type="title"/>
          </p:nvPr>
        </p:nvSpPr>
        <p:spPr>
          <a:xfrm>
            <a:off x="838200" y="963877"/>
            <a:ext cx="3494362" cy="4930246"/>
          </a:xfrm>
        </p:spPr>
        <p:txBody>
          <a:bodyPr>
            <a:normAutofit/>
          </a:bodyPr>
          <a:lstStyle/>
          <a:p>
            <a:pPr algn="r"/>
            <a:r>
              <a:rPr lang="en-US">
                <a:solidFill>
                  <a:schemeClr val="accent1"/>
                </a:solidFill>
              </a:rPr>
              <a:t>Science and Democratic government</a:t>
            </a:r>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5D82E227-7BAF-409D-8720-BE00978BFC2F}"/>
              </a:ext>
            </a:extLst>
          </p:cNvPr>
          <p:cNvSpPr>
            <a:spLocks noGrp="1"/>
          </p:cNvSpPr>
          <p:nvPr>
            <p:ph idx="1"/>
          </p:nvPr>
        </p:nvSpPr>
        <p:spPr>
          <a:xfrm>
            <a:off x="4976031" y="963877"/>
            <a:ext cx="6377769" cy="4930246"/>
          </a:xfrm>
        </p:spPr>
        <p:txBody>
          <a:bodyPr anchor="ctr">
            <a:normAutofit/>
          </a:bodyPr>
          <a:lstStyle/>
          <a:p>
            <a:r>
              <a:rPr lang="en-US" sz="1700"/>
              <a:t>We tend to assume that science and democracy are natural allies – that science encourages and supports democratic values and institutions and, in turn, democratic values (esp. respect for autonomy), if not a necessity, encourages the flourishing of scientific values and institutions.</a:t>
            </a:r>
          </a:p>
          <a:p>
            <a:r>
              <a:rPr lang="en-US" sz="1700"/>
              <a:t>The Greek city states were democratic in some sense of what we now mean by the term democratic.  All citizens were encouraged to participate fully in intellectual life and the writings of the Greek authors tends to run across a number of subject, all at the same time.</a:t>
            </a:r>
          </a:p>
          <a:p>
            <a:r>
              <a:rPr lang="en-US" sz="1700"/>
              <a:t>Under the dictatorship of Alexander, which created a firm separation between political and ethical questions, on one hand, and questions about the world around us (nature), a different sort of science emerged, something we now call an exact science.  An exact science is a science that is geared toward measurements carried it with instruments (hence = exact). Alexandrian science was geared towards quantitative analysis.</a:t>
            </a:r>
          </a:p>
        </p:txBody>
      </p:sp>
    </p:spTree>
    <p:extLst>
      <p:ext uri="{BB962C8B-B14F-4D97-AF65-F5344CB8AC3E}">
        <p14:creationId xmlns:p14="http://schemas.microsoft.com/office/powerpoint/2010/main" val="32235562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076CEE2-81A9-40FC-AFA6-6B817954A3AB}"/>
              </a:ext>
            </a:extLst>
          </p:cNvPr>
          <p:cNvSpPr>
            <a:spLocks noGrp="1"/>
          </p:cNvSpPr>
          <p:nvPr>
            <p:ph type="title"/>
          </p:nvPr>
        </p:nvSpPr>
        <p:spPr>
          <a:xfrm>
            <a:off x="838200" y="963877"/>
            <a:ext cx="3494362" cy="4930246"/>
          </a:xfrm>
        </p:spPr>
        <p:txBody>
          <a:bodyPr>
            <a:normAutofit/>
          </a:bodyPr>
          <a:lstStyle/>
          <a:p>
            <a:pPr algn="r"/>
            <a:r>
              <a:rPr lang="en-US">
                <a:solidFill>
                  <a:schemeClr val="accent1"/>
                </a:solidFill>
              </a:rPr>
              <a:t>Theory vs quantitative analysis</a:t>
            </a:r>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8924A935-B0AF-487C-B054-03497A498630}"/>
              </a:ext>
            </a:extLst>
          </p:cNvPr>
          <p:cNvSpPr>
            <a:spLocks noGrp="1"/>
          </p:cNvSpPr>
          <p:nvPr>
            <p:ph idx="1"/>
          </p:nvPr>
        </p:nvSpPr>
        <p:spPr>
          <a:xfrm>
            <a:off x="4976031" y="963877"/>
            <a:ext cx="6377769" cy="4930246"/>
          </a:xfrm>
        </p:spPr>
        <p:txBody>
          <a:bodyPr anchor="ctr">
            <a:normAutofit/>
          </a:bodyPr>
          <a:lstStyle/>
          <a:p>
            <a:r>
              <a:rPr lang="en-US" sz="1700" dirty="0"/>
              <a:t>When we think about science, we tend to think in terms of grand theories – Newton, Lavoisier, Maxwell, Darwin, Einstein.  </a:t>
            </a:r>
          </a:p>
          <a:p>
            <a:r>
              <a:rPr lang="en-US" sz="1700" dirty="0"/>
              <a:t>One reason for this is a view about the aim of science, viz. science aims to give us true representations (theories) of the world around us. Our histories tend to highlight the emergence of these great theories, and by and large are insensitive to the importance of quantitative analysis (measurement) and the role that technology has played in the growth of scientific knowledge.</a:t>
            </a:r>
          </a:p>
          <a:p>
            <a:r>
              <a:rPr lang="en-US" sz="1700" dirty="0"/>
              <a:t>This view about the aim of science influences and shapes our beliefs and the comparative importance we place on the development of instrumentation, devices, equipment, experimentation, on one hand, and on the production of theory, on the other.</a:t>
            </a:r>
          </a:p>
          <a:p>
            <a:r>
              <a:rPr lang="en-US" sz="1700" dirty="0"/>
              <a:t>We tend to assume that theories always appear first in the order of things, and then  scientists consult nature in the form of observation and experiment to asses whether these theories are well-founded. On this view, science is the product of </a:t>
            </a:r>
            <a:r>
              <a:rPr lang="en-US" sz="1700" i="1" dirty="0"/>
              <a:t>homo </a:t>
            </a:r>
            <a:r>
              <a:rPr lang="en-US" sz="1700" i="1" dirty="0" err="1"/>
              <a:t>sapien</a:t>
            </a:r>
            <a:r>
              <a:rPr lang="en-US" sz="1700" i="1" dirty="0"/>
              <a:t> </a:t>
            </a:r>
            <a:r>
              <a:rPr lang="en-US" sz="1700" dirty="0"/>
              <a:t>(thinking) and not </a:t>
            </a:r>
            <a:r>
              <a:rPr lang="en-US" sz="1700" i="1" dirty="0"/>
              <a:t>homo </a:t>
            </a:r>
            <a:r>
              <a:rPr lang="en-US" sz="1700" i="1" dirty="0" err="1"/>
              <a:t>faber</a:t>
            </a:r>
            <a:r>
              <a:rPr lang="en-US" sz="1700" i="1" dirty="0"/>
              <a:t> </a:t>
            </a:r>
            <a:r>
              <a:rPr lang="en-US" sz="1700" dirty="0"/>
              <a:t>(making).</a:t>
            </a:r>
          </a:p>
        </p:txBody>
      </p:sp>
    </p:spTree>
    <p:extLst>
      <p:ext uri="{BB962C8B-B14F-4D97-AF65-F5344CB8AC3E}">
        <p14:creationId xmlns:p14="http://schemas.microsoft.com/office/powerpoint/2010/main" val="1816831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FF45B413-7633-4AD3-AA4A-7AF0B818D6A9}"/>
              </a:ext>
            </a:extLst>
          </p:cNvPr>
          <p:cNvSpPr>
            <a:spLocks noGrp="1"/>
          </p:cNvSpPr>
          <p:nvPr>
            <p:ph type="title"/>
          </p:nvPr>
        </p:nvSpPr>
        <p:spPr>
          <a:xfrm>
            <a:off x="640079" y="2053641"/>
            <a:ext cx="3669161" cy="2760098"/>
          </a:xfrm>
        </p:spPr>
        <p:txBody>
          <a:bodyPr>
            <a:normAutofit/>
          </a:bodyPr>
          <a:lstStyle/>
          <a:p>
            <a:r>
              <a:rPr lang="en-US">
                <a:solidFill>
                  <a:srgbClr val="FFFFFF"/>
                </a:solidFill>
              </a:rPr>
              <a:t>The Character of Alexandrian Science</a:t>
            </a:r>
          </a:p>
        </p:txBody>
      </p:sp>
      <p:sp>
        <p:nvSpPr>
          <p:cNvPr id="3" name="Content Placeholder 2">
            <a:extLst>
              <a:ext uri="{FF2B5EF4-FFF2-40B4-BE49-F238E27FC236}">
                <a16:creationId xmlns:a16="http://schemas.microsoft.com/office/drawing/2014/main" id="{483B3F91-681B-45AE-AC40-99B243140DEC}"/>
              </a:ext>
            </a:extLst>
          </p:cNvPr>
          <p:cNvSpPr>
            <a:spLocks noGrp="1"/>
          </p:cNvSpPr>
          <p:nvPr>
            <p:ph idx="1"/>
          </p:nvPr>
        </p:nvSpPr>
        <p:spPr>
          <a:xfrm>
            <a:off x="6090574" y="801866"/>
            <a:ext cx="5306084" cy="5230634"/>
          </a:xfrm>
        </p:spPr>
        <p:txBody>
          <a:bodyPr anchor="ctr">
            <a:normAutofit/>
          </a:bodyPr>
          <a:lstStyle/>
          <a:p>
            <a:r>
              <a:rPr lang="en-US" sz="2200" b="1">
                <a:solidFill>
                  <a:srgbClr val="000000"/>
                </a:solidFill>
              </a:rPr>
              <a:t>Euclid</a:t>
            </a:r>
            <a:r>
              <a:rPr lang="en-US" sz="2200">
                <a:solidFill>
                  <a:srgbClr val="000000"/>
                </a:solidFill>
              </a:rPr>
              <a:t>.  The Elements. Systematic presentation of geometrical knowledge based on the method of postulation. Start with axioms (statements that are self-evidently true, such as “a line if the shortest distance between two points”), then move onto postulate (statements that are accepted without proof. Euclid accepts the following as postulates:</a:t>
            </a:r>
          </a:p>
          <a:p>
            <a:r>
              <a:rPr lang="en-US" sz="2200">
                <a:solidFill>
                  <a:srgbClr val="000000"/>
                </a:solidFill>
              </a:rPr>
              <a:t>All right angles are equal to one another.</a:t>
            </a:r>
          </a:p>
          <a:p>
            <a:r>
              <a:rPr lang="en-US" sz="2200">
                <a:solidFill>
                  <a:srgbClr val="000000"/>
                </a:solidFill>
              </a:rPr>
              <a:t>only one line can be drawn through a given point so that the line is </a:t>
            </a:r>
            <a:r>
              <a:rPr lang="en-US" sz="2200" b="1">
                <a:solidFill>
                  <a:srgbClr val="000000"/>
                </a:solidFill>
              </a:rPr>
              <a:t>parallel</a:t>
            </a:r>
            <a:r>
              <a:rPr lang="en-US" sz="2200">
                <a:solidFill>
                  <a:srgbClr val="000000"/>
                </a:solidFill>
              </a:rPr>
              <a:t> to a given line that does not contain the point.</a:t>
            </a:r>
          </a:p>
          <a:p>
            <a:r>
              <a:rPr lang="en-US" sz="2200">
                <a:solidFill>
                  <a:srgbClr val="000000"/>
                </a:solidFill>
              </a:rPr>
              <a:t>Finally, deduce a series of theorems.</a:t>
            </a:r>
          </a:p>
          <a:p>
            <a:endParaRPr lang="en-US" sz="2200">
              <a:solidFill>
                <a:srgbClr val="000000"/>
              </a:solidFill>
            </a:endParaRPr>
          </a:p>
        </p:txBody>
      </p:sp>
    </p:spTree>
    <p:extLst>
      <p:ext uri="{BB962C8B-B14F-4D97-AF65-F5344CB8AC3E}">
        <p14:creationId xmlns:p14="http://schemas.microsoft.com/office/powerpoint/2010/main" val="9017919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1941CC22-3CEA-486E-9914-9EBEC58A7332}"/>
              </a:ext>
            </a:extLst>
          </p:cNvPr>
          <p:cNvSpPr>
            <a:spLocks noGrp="1"/>
          </p:cNvSpPr>
          <p:nvPr>
            <p:ph type="title"/>
          </p:nvPr>
        </p:nvSpPr>
        <p:spPr>
          <a:xfrm>
            <a:off x="640079" y="2053641"/>
            <a:ext cx="3669161" cy="2760098"/>
          </a:xfrm>
        </p:spPr>
        <p:txBody>
          <a:bodyPr>
            <a:normAutofit/>
          </a:bodyPr>
          <a:lstStyle/>
          <a:p>
            <a:r>
              <a:rPr lang="en-US">
                <a:solidFill>
                  <a:srgbClr val="FFFFFF"/>
                </a:solidFill>
              </a:rPr>
              <a:t>Euclid’s influence</a:t>
            </a:r>
          </a:p>
        </p:txBody>
      </p:sp>
      <p:sp>
        <p:nvSpPr>
          <p:cNvPr id="3" name="Content Placeholder 2">
            <a:extLst>
              <a:ext uri="{FF2B5EF4-FFF2-40B4-BE49-F238E27FC236}">
                <a16:creationId xmlns:a16="http://schemas.microsoft.com/office/drawing/2014/main" id="{9A849E7F-0261-4722-BAB5-CB36B2BDF92A}"/>
              </a:ext>
            </a:extLst>
          </p:cNvPr>
          <p:cNvSpPr>
            <a:spLocks noGrp="1"/>
          </p:cNvSpPr>
          <p:nvPr>
            <p:ph idx="1"/>
          </p:nvPr>
        </p:nvSpPr>
        <p:spPr>
          <a:xfrm>
            <a:off x="6090574" y="801866"/>
            <a:ext cx="5306084" cy="5230634"/>
          </a:xfrm>
        </p:spPr>
        <p:txBody>
          <a:bodyPr anchor="ctr">
            <a:normAutofit/>
          </a:bodyPr>
          <a:lstStyle/>
          <a:p>
            <a:r>
              <a:rPr lang="en-US" sz="2000">
                <a:solidFill>
                  <a:srgbClr val="000000"/>
                </a:solidFill>
              </a:rPr>
              <a:t>The method of postulation has exerted an enormous influence on a number of fields but especially theoretical physics. Isaac Newton’s monumental  Mathematical Principles of  Natural Philosophy (16787) is written in the style of Euclid.</a:t>
            </a:r>
          </a:p>
          <a:p>
            <a:r>
              <a:rPr lang="en-US" sz="2000">
                <a:solidFill>
                  <a:srgbClr val="000000"/>
                </a:solidFill>
              </a:rPr>
              <a:t>Postulation is ONE of the forms of styles of reasoning that are characteristic of the natural sciences: postulation, analogy (analogous models), statistical inferences, evolutionary histories, experimentation.  Theories tend to have a shelf life, but the styles of reasoning have an enduring character.</a:t>
            </a:r>
          </a:p>
          <a:p>
            <a:r>
              <a:rPr lang="en-US" sz="2000">
                <a:solidFill>
                  <a:srgbClr val="000000"/>
                </a:solidFill>
              </a:rPr>
              <a:t>These styles allow scientists to ask specific kinds of questions that they could not ask otherwise.  They do not determine whether these questions are true or not.</a:t>
            </a:r>
          </a:p>
        </p:txBody>
      </p:sp>
    </p:spTree>
    <p:extLst>
      <p:ext uri="{BB962C8B-B14F-4D97-AF65-F5344CB8AC3E}">
        <p14:creationId xmlns:p14="http://schemas.microsoft.com/office/powerpoint/2010/main" val="7087717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4BCEA4F-D41B-4762-8F71-865DFADF3F71}"/>
              </a:ext>
            </a:extLst>
          </p:cNvPr>
          <p:cNvSpPr>
            <a:spLocks noGrp="1"/>
          </p:cNvSpPr>
          <p:nvPr>
            <p:ph type="title"/>
          </p:nvPr>
        </p:nvSpPr>
        <p:spPr>
          <a:xfrm>
            <a:off x="838200" y="963877"/>
            <a:ext cx="3494362" cy="4930246"/>
          </a:xfrm>
        </p:spPr>
        <p:txBody>
          <a:bodyPr>
            <a:normAutofit/>
          </a:bodyPr>
          <a:lstStyle/>
          <a:p>
            <a:pPr algn="r"/>
            <a:r>
              <a:rPr lang="en-US">
                <a:solidFill>
                  <a:schemeClr val="accent1"/>
                </a:solidFill>
              </a:rPr>
              <a:t>Archimedes, Apollonius, Aristarchus</a:t>
            </a:r>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13DE5257-3FFB-4BDD-8C18-A942E14BB095}"/>
              </a:ext>
            </a:extLst>
          </p:cNvPr>
          <p:cNvSpPr>
            <a:spLocks noGrp="1"/>
          </p:cNvSpPr>
          <p:nvPr>
            <p:ph idx="1"/>
          </p:nvPr>
        </p:nvSpPr>
        <p:spPr>
          <a:xfrm>
            <a:off x="4976031" y="963877"/>
            <a:ext cx="6377769" cy="4930246"/>
          </a:xfrm>
        </p:spPr>
        <p:txBody>
          <a:bodyPr anchor="ctr">
            <a:normAutofit/>
          </a:bodyPr>
          <a:lstStyle/>
          <a:p>
            <a:r>
              <a:rPr lang="en-US" sz="2200"/>
              <a:t>All made important contributions, especially to the science of mechanics (the pulley, gear, etc.).  </a:t>
            </a:r>
          </a:p>
          <a:p>
            <a:r>
              <a:rPr lang="en-US" sz="2200"/>
              <a:t>Aristarchus, in particular, is remembered for his suggestion that the Sun is situated at the center of the planetary system and that the Earth rotates on an axis.  We know nothing about the thinking that informed this conjecture, only that it was rejected out of hand by his successors in Alexandria.</a:t>
            </a:r>
          </a:p>
          <a:p>
            <a:r>
              <a:rPr lang="en-US" sz="2200"/>
              <a:t>When Copernicus was a young man (27), he travelled to Italy and spent 3 years in Bologna, mostly studying works in the humanities by Greek (and Alexandrian authors). He was well-acquainted with Aristarchus’ work.  When he left Italy in 1501, he had the idea for his new astronomy. </a:t>
            </a:r>
          </a:p>
        </p:txBody>
      </p:sp>
    </p:spTree>
    <p:extLst>
      <p:ext uri="{BB962C8B-B14F-4D97-AF65-F5344CB8AC3E}">
        <p14:creationId xmlns:p14="http://schemas.microsoft.com/office/powerpoint/2010/main" val="15632415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2E91221B-9E1E-4361-B891-99EB1C6962F2}"/>
              </a:ext>
            </a:extLst>
          </p:cNvPr>
          <p:cNvSpPr>
            <a:spLocks noGrp="1"/>
          </p:cNvSpPr>
          <p:nvPr>
            <p:ph type="title"/>
          </p:nvPr>
        </p:nvSpPr>
        <p:spPr>
          <a:xfrm>
            <a:off x="640079" y="2053641"/>
            <a:ext cx="3669161" cy="2760098"/>
          </a:xfrm>
        </p:spPr>
        <p:txBody>
          <a:bodyPr>
            <a:normAutofit/>
          </a:bodyPr>
          <a:lstStyle/>
          <a:p>
            <a:r>
              <a:rPr lang="en-US">
                <a:solidFill>
                  <a:srgbClr val="FFFFFF"/>
                </a:solidFill>
              </a:rPr>
              <a:t>The Ptolemaic System</a:t>
            </a:r>
          </a:p>
        </p:txBody>
      </p:sp>
      <p:sp>
        <p:nvSpPr>
          <p:cNvPr id="3" name="Content Placeholder 2">
            <a:extLst>
              <a:ext uri="{FF2B5EF4-FFF2-40B4-BE49-F238E27FC236}">
                <a16:creationId xmlns:a16="http://schemas.microsoft.com/office/drawing/2014/main" id="{9D792F0B-1714-4BCB-9D53-C733BC547E8F}"/>
              </a:ext>
            </a:extLst>
          </p:cNvPr>
          <p:cNvSpPr>
            <a:spLocks noGrp="1"/>
          </p:cNvSpPr>
          <p:nvPr>
            <p:ph idx="1"/>
          </p:nvPr>
        </p:nvSpPr>
        <p:spPr>
          <a:xfrm>
            <a:off x="6090574" y="801866"/>
            <a:ext cx="5306084" cy="5230634"/>
          </a:xfrm>
        </p:spPr>
        <p:txBody>
          <a:bodyPr anchor="ctr">
            <a:normAutofit/>
          </a:bodyPr>
          <a:lstStyle/>
          <a:p>
            <a:r>
              <a:rPr lang="en-US" sz="2400">
                <a:solidFill>
                  <a:srgbClr val="000000"/>
                </a:solidFill>
              </a:rPr>
              <a:t>Ptolemy’s great work, The Almagest, was completed in ca. 150 AD, translated into Arabic in 950 AD and then into Latin  ca. 1460 AD.</a:t>
            </a:r>
          </a:p>
          <a:p>
            <a:r>
              <a:rPr lang="en-US" sz="2400">
                <a:solidFill>
                  <a:srgbClr val="000000"/>
                </a:solidFill>
              </a:rPr>
              <a:t>It was the most influential astronomical theory in the West until the mid-1600’s when it was gradually supplanted, first, by the Copernican system and, second, by the Copernican system as modified by Newton.</a:t>
            </a:r>
          </a:p>
          <a:p>
            <a:endParaRPr lang="en-US" sz="2400">
              <a:solidFill>
                <a:srgbClr val="000000"/>
              </a:solidFill>
            </a:endParaRPr>
          </a:p>
        </p:txBody>
      </p:sp>
    </p:spTree>
    <p:extLst>
      <p:ext uri="{BB962C8B-B14F-4D97-AF65-F5344CB8AC3E}">
        <p14:creationId xmlns:p14="http://schemas.microsoft.com/office/powerpoint/2010/main" val="27707997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1D61744-0F6F-4FEF-B00E-C6A9B97A4F21}"/>
              </a:ext>
            </a:extLst>
          </p:cNvPr>
          <p:cNvSpPr>
            <a:spLocks noGrp="1"/>
          </p:cNvSpPr>
          <p:nvPr>
            <p:ph type="title"/>
          </p:nvPr>
        </p:nvSpPr>
        <p:spPr>
          <a:xfrm>
            <a:off x="838200" y="963877"/>
            <a:ext cx="3494362" cy="4930246"/>
          </a:xfrm>
        </p:spPr>
        <p:txBody>
          <a:bodyPr>
            <a:normAutofit/>
          </a:bodyPr>
          <a:lstStyle/>
          <a:p>
            <a:pPr algn="r"/>
            <a:r>
              <a:rPr lang="en-US">
                <a:solidFill>
                  <a:schemeClr val="accent1"/>
                </a:solidFill>
              </a:rPr>
              <a:t>Saving the Appearances</a:t>
            </a:r>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1CBD7EE3-96D7-4CE6-BA40-14B216E79A6C}"/>
              </a:ext>
            </a:extLst>
          </p:cNvPr>
          <p:cNvSpPr>
            <a:spLocks noGrp="1"/>
          </p:cNvSpPr>
          <p:nvPr>
            <p:ph idx="1"/>
          </p:nvPr>
        </p:nvSpPr>
        <p:spPr>
          <a:xfrm>
            <a:off x="4976031" y="963877"/>
            <a:ext cx="6377769" cy="4930246"/>
          </a:xfrm>
        </p:spPr>
        <p:txBody>
          <a:bodyPr anchor="ctr">
            <a:normAutofit/>
          </a:bodyPr>
          <a:lstStyle/>
          <a:p>
            <a:r>
              <a:rPr lang="en-US" sz="1700"/>
              <a:t>Ptolemy takes the task of astronomy to be that of  explaining the apparently irregular movements of the heavenly bodies in terms of combinations of uniform circular motions. </a:t>
            </a:r>
          </a:p>
          <a:p>
            <a:r>
              <a:rPr lang="en-US" sz="1700"/>
              <a:t>The Ptolemaic system is more a mathematical device for computing the motions of planets than any cosmological device for the explanation of the universe. Furthermore, the mathem­atical arrangement is designed to bring order into the movements of the stars and planets as seen from the earth. This, a geocentric scheme, seemed the most logical.</a:t>
            </a:r>
          </a:p>
          <a:p>
            <a:r>
              <a:rPr lang="en-US" sz="1700"/>
              <a:t>his system must be understood as referring only to the angles at which planets are observed; that is to say, to their angular motion as seen projected against the background of the fixed stars. Hence, the theory ‘saves the appearance’ rather than attempts to give a picture of the orbit in space of any one planet. The path of the planet was a purely geometrical device to express the mathematical analysis, since algebraic methods were still far too crude for the purposes.</a:t>
            </a:r>
          </a:p>
        </p:txBody>
      </p:sp>
    </p:spTree>
    <p:extLst>
      <p:ext uri="{BB962C8B-B14F-4D97-AF65-F5344CB8AC3E}">
        <p14:creationId xmlns:p14="http://schemas.microsoft.com/office/powerpoint/2010/main" val="24693663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DF1FEB2-6670-4BBE-9CD4-8283F1CC4BAE}"/>
              </a:ext>
            </a:extLst>
          </p:cNvPr>
          <p:cNvSpPr>
            <a:spLocks noGrp="1"/>
          </p:cNvSpPr>
          <p:nvPr>
            <p:ph type="title"/>
          </p:nvPr>
        </p:nvSpPr>
        <p:spPr>
          <a:xfrm>
            <a:off x="838200" y="963877"/>
            <a:ext cx="3494362" cy="4930246"/>
          </a:xfrm>
        </p:spPr>
        <p:txBody>
          <a:bodyPr>
            <a:normAutofit/>
          </a:bodyPr>
          <a:lstStyle/>
          <a:p>
            <a:pPr algn="r"/>
            <a:r>
              <a:rPr lang="en-US">
                <a:solidFill>
                  <a:schemeClr val="accent1"/>
                </a:solidFill>
              </a:rPr>
              <a:t>Geometrical Devices</a:t>
            </a:r>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500D7FAA-628B-4F64-9C58-AA38A288A6A5}"/>
              </a:ext>
            </a:extLst>
          </p:cNvPr>
          <p:cNvSpPr>
            <a:spLocks noGrp="1"/>
          </p:cNvSpPr>
          <p:nvPr>
            <p:ph idx="1"/>
          </p:nvPr>
        </p:nvSpPr>
        <p:spPr>
          <a:xfrm>
            <a:off x="4976031" y="963877"/>
            <a:ext cx="6377769" cy="4930246"/>
          </a:xfrm>
        </p:spPr>
        <p:txBody>
          <a:bodyPr anchor="ctr">
            <a:normAutofit/>
          </a:bodyPr>
          <a:lstStyle/>
          <a:p>
            <a:r>
              <a:rPr lang="en-US" sz="2200" b="1"/>
              <a:t>Eccentric</a:t>
            </a:r>
            <a:r>
              <a:rPr lang="en-US" sz="2200"/>
              <a:t>. The planets seem to approach and then recede from the Earth.  Postulate that the Earth is not at the center of the cosmos but slightly off center. This point, or the eccentric, is the center of motion, and not the Earth. This strategy enabled Ptolemy to hold that the planets do not move uniformly with respect to the fixed stars as seen from the Earth, even though its motion in a circle is in fact uniform. If the planetary system is an eccentric system, rather than a homocentric system, there will be times when the Sun or planet will be very near the Earth (perigee) and times when it is very far from the Earth (apogee). Thus, we should expect a variation in the brightness of the planets.</a:t>
            </a:r>
          </a:p>
        </p:txBody>
      </p:sp>
    </p:spTree>
    <p:extLst>
      <p:ext uri="{BB962C8B-B14F-4D97-AF65-F5344CB8AC3E}">
        <p14:creationId xmlns:p14="http://schemas.microsoft.com/office/powerpoint/2010/main" val="9665275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1493</Words>
  <Application>Microsoft Macintosh PowerPoint</Application>
  <PresentationFormat>Widescreen</PresentationFormat>
  <Paragraphs>45</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The Exact Sciences in Antiquity</vt:lpstr>
      <vt:lpstr>Science and Democratic government</vt:lpstr>
      <vt:lpstr>Theory vs quantitative analysis</vt:lpstr>
      <vt:lpstr>The Character of Alexandrian Science</vt:lpstr>
      <vt:lpstr>Euclid’s influence</vt:lpstr>
      <vt:lpstr>Archimedes, Apollonius, Aristarchus</vt:lpstr>
      <vt:lpstr>The Ptolemaic System</vt:lpstr>
      <vt:lpstr>Saving the Appearances</vt:lpstr>
      <vt:lpstr>Geometrical Devices</vt:lpstr>
      <vt:lpstr>Epicycle on Deferent Construction</vt:lpstr>
      <vt:lpstr>Ptolemy’s Epicycle on Deferent Construction</vt:lpstr>
      <vt:lpstr>The Equant</vt:lpstr>
      <vt:lpstr>Retrograde Motion</vt:lpstr>
      <vt:lpstr>Issues for the Ptolemaic Planetary Theory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Exact Sciences in Antiquity</dc:title>
  <dc:creator>Microsoft Office User</dc:creator>
  <cp:lastModifiedBy>Microsoft Office User</cp:lastModifiedBy>
  <cp:revision>1</cp:revision>
  <dcterms:created xsi:type="dcterms:W3CDTF">2020-05-05T13:25:57Z</dcterms:created>
  <dcterms:modified xsi:type="dcterms:W3CDTF">2020-05-05T13:27:02Z</dcterms:modified>
</cp:coreProperties>
</file>