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57" r:id="rId4"/>
    <p:sldId id="267" r:id="rId5"/>
    <p:sldId id="258" r:id="rId6"/>
    <p:sldId id="261" r:id="rId7"/>
    <p:sldId id="259" r:id="rId8"/>
    <p:sldId id="260" r:id="rId9"/>
    <p:sldId id="262" r:id="rId10"/>
    <p:sldId id="263" r:id="rId11"/>
    <p:sldId id="264"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4" autoAdjust="0"/>
    <p:restoredTop sz="94660"/>
  </p:normalViewPr>
  <p:slideViewPr>
    <p:cSldViewPr snapToGrid="0">
      <p:cViewPr varScale="1">
        <p:scale>
          <a:sx n="224" d="100"/>
          <a:sy n="224" d="100"/>
        </p:scale>
        <p:origin x="6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FFD52-9F99-4AD0-93F4-B69319FE42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0EFF327-C4D7-4987-ADC4-5C7891E8A5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A19C821-2E2D-4EF1-AB06-6C20D98907C1}"/>
              </a:ext>
            </a:extLst>
          </p:cNvPr>
          <p:cNvSpPr>
            <a:spLocks noGrp="1"/>
          </p:cNvSpPr>
          <p:nvPr>
            <p:ph type="dt" sz="half" idx="10"/>
          </p:nvPr>
        </p:nvSpPr>
        <p:spPr/>
        <p:txBody>
          <a:bodyPr/>
          <a:lstStyle/>
          <a:p>
            <a:fld id="{644CD193-58B9-4F77-B6C2-CDBEC4853B52}" type="datetimeFigureOut">
              <a:rPr lang="en-US" smtClean="0"/>
              <a:t>12/15/20</a:t>
            </a:fld>
            <a:endParaRPr lang="en-US"/>
          </a:p>
        </p:txBody>
      </p:sp>
      <p:sp>
        <p:nvSpPr>
          <p:cNvPr id="5" name="Footer Placeholder 4">
            <a:extLst>
              <a:ext uri="{FF2B5EF4-FFF2-40B4-BE49-F238E27FC236}">
                <a16:creationId xmlns:a16="http://schemas.microsoft.com/office/drawing/2014/main" id="{4BC47531-6EF9-43D3-9A80-68874C1452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B2336E-71BE-4FEA-8E05-5F101B9BB960}"/>
              </a:ext>
            </a:extLst>
          </p:cNvPr>
          <p:cNvSpPr>
            <a:spLocks noGrp="1"/>
          </p:cNvSpPr>
          <p:nvPr>
            <p:ph type="sldNum" sz="quarter" idx="12"/>
          </p:nvPr>
        </p:nvSpPr>
        <p:spPr/>
        <p:txBody>
          <a:bodyPr/>
          <a:lstStyle/>
          <a:p>
            <a:fld id="{17888007-BAC8-4431-BD7C-F3798C1BCE4A}" type="slidenum">
              <a:rPr lang="en-US" smtClean="0"/>
              <a:t>‹#›</a:t>
            </a:fld>
            <a:endParaRPr lang="en-US"/>
          </a:p>
        </p:txBody>
      </p:sp>
    </p:spTree>
    <p:extLst>
      <p:ext uri="{BB962C8B-B14F-4D97-AF65-F5344CB8AC3E}">
        <p14:creationId xmlns:p14="http://schemas.microsoft.com/office/powerpoint/2010/main" val="666263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F376A-7603-4F18-B348-50A34A858F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F985BC-E4AC-418A-8285-8E712F10E23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D06F32-FC1F-4969-BC7E-C27CB89E9D88}"/>
              </a:ext>
            </a:extLst>
          </p:cNvPr>
          <p:cNvSpPr>
            <a:spLocks noGrp="1"/>
          </p:cNvSpPr>
          <p:nvPr>
            <p:ph type="dt" sz="half" idx="10"/>
          </p:nvPr>
        </p:nvSpPr>
        <p:spPr/>
        <p:txBody>
          <a:bodyPr/>
          <a:lstStyle/>
          <a:p>
            <a:fld id="{644CD193-58B9-4F77-B6C2-CDBEC4853B52}" type="datetimeFigureOut">
              <a:rPr lang="en-US" smtClean="0"/>
              <a:t>12/15/20</a:t>
            </a:fld>
            <a:endParaRPr lang="en-US"/>
          </a:p>
        </p:txBody>
      </p:sp>
      <p:sp>
        <p:nvSpPr>
          <p:cNvPr id="5" name="Footer Placeholder 4">
            <a:extLst>
              <a:ext uri="{FF2B5EF4-FFF2-40B4-BE49-F238E27FC236}">
                <a16:creationId xmlns:a16="http://schemas.microsoft.com/office/drawing/2014/main" id="{7D1AA764-4147-437A-97C8-98C48789F7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BDD07C-8B2E-43E7-A90F-2127BA0B8594}"/>
              </a:ext>
            </a:extLst>
          </p:cNvPr>
          <p:cNvSpPr>
            <a:spLocks noGrp="1"/>
          </p:cNvSpPr>
          <p:nvPr>
            <p:ph type="sldNum" sz="quarter" idx="12"/>
          </p:nvPr>
        </p:nvSpPr>
        <p:spPr/>
        <p:txBody>
          <a:bodyPr/>
          <a:lstStyle/>
          <a:p>
            <a:fld id="{17888007-BAC8-4431-BD7C-F3798C1BCE4A}" type="slidenum">
              <a:rPr lang="en-US" smtClean="0"/>
              <a:t>‹#›</a:t>
            </a:fld>
            <a:endParaRPr lang="en-US"/>
          </a:p>
        </p:txBody>
      </p:sp>
    </p:spTree>
    <p:extLst>
      <p:ext uri="{BB962C8B-B14F-4D97-AF65-F5344CB8AC3E}">
        <p14:creationId xmlns:p14="http://schemas.microsoft.com/office/powerpoint/2010/main" val="890252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ED1A09-0816-40FC-AD7D-488999880FE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F3E170-9667-4CB4-9DB3-6AF1078B6CC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AB49A8-DCBD-4A06-986D-358739B24798}"/>
              </a:ext>
            </a:extLst>
          </p:cNvPr>
          <p:cNvSpPr>
            <a:spLocks noGrp="1"/>
          </p:cNvSpPr>
          <p:nvPr>
            <p:ph type="dt" sz="half" idx="10"/>
          </p:nvPr>
        </p:nvSpPr>
        <p:spPr/>
        <p:txBody>
          <a:bodyPr/>
          <a:lstStyle/>
          <a:p>
            <a:fld id="{644CD193-58B9-4F77-B6C2-CDBEC4853B52}" type="datetimeFigureOut">
              <a:rPr lang="en-US" smtClean="0"/>
              <a:t>12/15/20</a:t>
            </a:fld>
            <a:endParaRPr lang="en-US"/>
          </a:p>
        </p:txBody>
      </p:sp>
      <p:sp>
        <p:nvSpPr>
          <p:cNvPr id="5" name="Footer Placeholder 4">
            <a:extLst>
              <a:ext uri="{FF2B5EF4-FFF2-40B4-BE49-F238E27FC236}">
                <a16:creationId xmlns:a16="http://schemas.microsoft.com/office/drawing/2014/main" id="{B4A0B6C5-57B0-4619-8088-206AB67616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B1370C-3F2E-4930-B99F-7C202245A971}"/>
              </a:ext>
            </a:extLst>
          </p:cNvPr>
          <p:cNvSpPr>
            <a:spLocks noGrp="1"/>
          </p:cNvSpPr>
          <p:nvPr>
            <p:ph type="sldNum" sz="quarter" idx="12"/>
          </p:nvPr>
        </p:nvSpPr>
        <p:spPr/>
        <p:txBody>
          <a:bodyPr/>
          <a:lstStyle/>
          <a:p>
            <a:fld id="{17888007-BAC8-4431-BD7C-F3798C1BCE4A}" type="slidenum">
              <a:rPr lang="en-US" smtClean="0"/>
              <a:t>‹#›</a:t>
            </a:fld>
            <a:endParaRPr lang="en-US"/>
          </a:p>
        </p:txBody>
      </p:sp>
    </p:spTree>
    <p:extLst>
      <p:ext uri="{BB962C8B-B14F-4D97-AF65-F5344CB8AC3E}">
        <p14:creationId xmlns:p14="http://schemas.microsoft.com/office/powerpoint/2010/main" val="1577256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4E38F-1B07-4DD7-9649-E5E4AC0D9A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E7E1E4-0ABA-4848-85A4-882D8A6BED7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BFB349-C867-45A4-B961-174266F0FF76}"/>
              </a:ext>
            </a:extLst>
          </p:cNvPr>
          <p:cNvSpPr>
            <a:spLocks noGrp="1"/>
          </p:cNvSpPr>
          <p:nvPr>
            <p:ph type="dt" sz="half" idx="10"/>
          </p:nvPr>
        </p:nvSpPr>
        <p:spPr/>
        <p:txBody>
          <a:bodyPr/>
          <a:lstStyle/>
          <a:p>
            <a:fld id="{644CD193-58B9-4F77-B6C2-CDBEC4853B52}" type="datetimeFigureOut">
              <a:rPr lang="en-US" smtClean="0"/>
              <a:t>12/15/20</a:t>
            </a:fld>
            <a:endParaRPr lang="en-US"/>
          </a:p>
        </p:txBody>
      </p:sp>
      <p:sp>
        <p:nvSpPr>
          <p:cNvPr id="5" name="Footer Placeholder 4">
            <a:extLst>
              <a:ext uri="{FF2B5EF4-FFF2-40B4-BE49-F238E27FC236}">
                <a16:creationId xmlns:a16="http://schemas.microsoft.com/office/drawing/2014/main" id="{15F119ED-2578-4787-A2D5-D90960A6B0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E555C2-AEA2-4C06-A836-3F026089BC04}"/>
              </a:ext>
            </a:extLst>
          </p:cNvPr>
          <p:cNvSpPr>
            <a:spLocks noGrp="1"/>
          </p:cNvSpPr>
          <p:nvPr>
            <p:ph type="sldNum" sz="quarter" idx="12"/>
          </p:nvPr>
        </p:nvSpPr>
        <p:spPr/>
        <p:txBody>
          <a:bodyPr/>
          <a:lstStyle/>
          <a:p>
            <a:fld id="{17888007-BAC8-4431-BD7C-F3798C1BCE4A}" type="slidenum">
              <a:rPr lang="en-US" smtClean="0"/>
              <a:t>‹#›</a:t>
            </a:fld>
            <a:endParaRPr lang="en-US"/>
          </a:p>
        </p:txBody>
      </p:sp>
    </p:spTree>
    <p:extLst>
      <p:ext uri="{BB962C8B-B14F-4D97-AF65-F5344CB8AC3E}">
        <p14:creationId xmlns:p14="http://schemas.microsoft.com/office/powerpoint/2010/main" val="884253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9D7CB-BDCE-4535-A923-0364AF0623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515B3E0-3C7C-4F64-9F61-203917012D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5663D4E-8AB7-4DA7-A182-C55DBC7AC8B9}"/>
              </a:ext>
            </a:extLst>
          </p:cNvPr>
          <p:cNvSpPr>
            <a:spLocks noGrp="1"/>
          </p:cNvSpPr>
          <p:nvPr>
            <p:ph type="dt" sz="half" idx="10"/>
          </p:nvPr>
        </p:nvSpPr>
        <p:spPr/>
        <p:txBody>
          <a:bodyPr/>
          <a:lstStyle/>
          <a:p>
            <a:fld id="{644CD193-58B9-4F77-B6C2-CDBEC4853B52}" type="datetimeFigureOut">
              <a:rPr lang="en-US" smtClean="0"/>
              <a:t>12/15/20</a:t>
            </a:fld>
            <a:endParaRPr lang="en-US"/>
          </a:p>
        </p:txBody>
      </p:sp>
      <p:sp>
        <p:nvSpPr>
          <p:cNvPr id="5" name="Footer Placeholder 4">
            <a:extLst>
              <a:ext uri="{FF2B5EF4-FFF2-40B4-BE49-F238E27FC236}">
                <a16:creationId xmlns:a16="http://schemas.microsoft.com/office/drawing/2014/main" id="{7266AF0A-DD64-4D72-9084-C85F25D8B8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7801BD-B7F3-45CA-ADC7-172F4B46E139}"/>
              </a:ext>
            </a:extLst>
          </p:cNvPr>
          <p:cNvSpPr>
            <a:spLocks noGrp="1"/>
          </p:cNvSpPr>
          <p:nvPr>
            <p:ph type="sldNum" sz="quarter" idx="12"/>
          </p:nvPr>
        </p:nvSpPr>
        <p:spPr/>
        <p:txBody>
          <a:bodyPr/>
          <a:lstStyle/>
          <a:p>
            <a:fld id="{17888007-BAC8-4431-BD7C-F3798C1BCE4A}" type="slidenum">
              <a:rPr lang="en-US" smtClean="0"/>
              <a:t>‹#›</a:t>
            </a:fld>
            <a:endParaRPr lang="en-US"/>
          </a:p>
        </p:txBody>
      </p:sp>
    </p:spTree>
    <p:extLst>
      <p:ext uri="{BB962C8B-B14F-4D97-AF65-F5344CB8AC3E}">
        <p14:creationId xmlns:p14="http://schemas.microsoft.com/office/powerpoint/2010/main" val="1208594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D4E71-6110-497A-8701-2DBB3ADBE4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F1C218-3593-444D-A7C7-895CFA2D26B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E7D08F-671A-41E1-B38D-F56D288EAA4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1FA9EF3-4B5A-4CF8-ADD6-BDF416DF0AF1}"/>
              </a:ext>
            </a:extLst>
          </p:cNvPr>
          <p:cNvSpPr>
            <a:spLocks noGrp="1"/>
          </p:cNvSpPr>
          <p:nvPr>
            <p:ph type="dt" sz="half" idx="10"/>
          </p:nvPr>
        </p:nvSpPr>
        <p:spPr/>
        <p:txBody>
          <a:bodyPr/>
          <a:lstStyle/>
          <a:p>
            <a:fld id="{644CD193-58B9-4F77-B6C2-CDBEC4853B52}" type="datetimeFigureOut">
              <a:rPr lang="en-US" smtClean="0"/>
              <a:t>12/15/20</a:t>
            </a:fld>
            <a:endParaRPr lang="en-US"/>
          </a:p>
        </p:txBody>
      </p:sp>
      <p:sp>
        <p:nvSpPr>
          <p:cNvPr id="6" name="Footer Placeholder 5">
            <a:extLst>
              <a:ext uri="{FF2B5EF4-FFF2-40B4-BE49-F238E27FC236}">
                <a16:creationId xmlns:a16="http://schemas.microsoft.com/office/drawing/2014/main" id="{0F0C3256-9B8A-4E15-B313-2F3D8A8897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791F3E-ACA5-4D78-A735-CC7598A2A700}"/>
              </a:ext>
            </a:extLst>
          </p:cNvPr>
          <p:cNvSpPr>
            <a:spLocks noGrp="1"/>
          </p:cNvSpPr>
          <p:nvPr>
            <p:ph type="sldNum" sz="quarter" idx="12"/>
          </p:nvPr>
        </p:nvSpPr>
        <p:spPr/>
        <p:txBody>
          <a:bodyPr/>
          <a:lstStyle/>
          <a:p>
            <a:fld id="{17888007-BAC8-4431-BD7C-F3798C1BCE4A}" type="slidenum">
              <a:rPr lang="en-US" smtClean="0"/>
              <a:t>‹#›</a:t>
            </a:fld>
            <a:endParaRPr lang="en-US"/>
          </a:p>
        </p:txBody>
      </p:sp>
    </p:spTree>
    <p:extLst>
      <p:ext uri="{BB962C8B-B14F-4D97-AF65-F5344CB8AC3E}">
        <p14:creationId xmlns:p14="http://schemas.microsoft.com/office/powerpoint/2010/main" val="2723318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B38FC-AC22-42DB-AB2A-22F0A4029A5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9EC847-E9DE-40DE-A885-6082919547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F236365-2A25-4547-9D14-E5C439D9249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F5B0186-E76F-418E-A931-760C53AD10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E67C4C9-B560-41B3-80BB-3D9F2A47365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6C1D29-AB1E-4F2F-89A7-D26CBB551E32}"/>
              </a:ext>
            </a:extLst>
          </p:cNvPr>
          <p:cNvSpPr>
            <a:spLocks noGrp="1"/>
          </p:cNvSpPr>
          <p:nvPr>
            <p:ph type="dt" sz="half" idx="10"/>
          </p:nvPr>
        </p:nvSpPr>
        <p:spPr/>
        <p:txBody>
          <a:bodyPr/>
          <a:lstStyle/>
          <a:p>
            <a:fld id="{644CD193-58B9-4F77-B6C2-CDBEC4853B52}" type="datetimeFigureOut">
              <a:rPr lang="en-US" smtClean="0"/>
              <a:t>12/15/20</a:t>
            </a:fld>
            <a:endParaRPr lang="en-US"/>
          </a:p>
        </p:txBody>
      </p:sp>
      <p:sp>
        <p:nvSpPr>
          <p:cNvPr id="8" name="Footer Placeholder 7">
            <a:extLst>
              <a:ext uri="{FF2B5EF4-FFF2-40B4-BE49-F238E27FC236}">
                <a16:creationId xmlns:a16="http://schemas.microsoft.com/office/drawing/2014/main" id="{E972669C-5AF0-4D98-8B03-03ACC1D619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5AC1478-FDF1-496A-B741-CAD033281C98}"/>
              </a:ext>
            </a:extLst>
          </p:cNvPr>
          <p:cNvSpPr>
            <a:spLocks noGrp="1"/>
          </p:cNvSpPr>
          <p:nvPr>
            <p:ph type="sldNum" sz="quarter" idx="12"/>
          </p:nvPr>
        </p:nvSpPr>
        <p:spPr/>
        <p:txBody>
          <a:bodyPr/>
          <a:lstStyle/>
          <a:p>
            <a:fld id="{17888007-BAC8-4431-BD7C-F3798C1BCE4A}" type="slidenum">
              <a:rPr lang="en-US" smtClean="0"/>
              <a:t>‹#›</a:t>
            </a:fld>
            <a:endParaRPr lang="en-US"/>
          </a:p>
        </p:txBody>
      </p:sp>
    </p:spTree>
    <p:extLst>
      <p:ext uri="{BB962C8B-B14F-4D97-AF65-F5344CB8AC3E}">
        <p14:creationId xmlns:p14="http://schemas.microsoft.com/office/powerpoint/2010/main" val="2338449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76F32-50E2-4C10-AD95-78EF50345F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9D39AC1-8422-43DF-BA33-9A0963303CA8}"/>
              </a:ext>
            </a:extLst>
          </p:cNvPr>
          <p:cNvSpPr>
            <a:spLocks noGrp="1"/>
          </p:cNvSpPr>
          <p:nvPr>
            <p:ph type="dt" sz="half" idx="10"/>
          </p:nvPr>
        </p:nvSpPr>
        <p:spPr/>
        <p:txBody>
          <a:bodyPr/>
          <a:lstStyle/>
          <a:p>
            <a:fld id="{644CD193-58B9-4F77-B6C2-CDBEC4853B52}" type="datetimeFigureOut">
              <a:rPr lang="en-US" smtClean="0"/>
              <a:t>12/15/20</a:t>
            </a:fld>
            <a:endParaRPr lang="en-US"/>
          </a:p>
        </p:txBody>
      </p:sp>
      <p:sp>
        <p:nvSpPr>
          <p:cNvPr id="4" name="Footer Placeholder 3">
            <a:extLst>
              <a:ext uri="{FF2B5EF4-FFF2-40B4-BE49-F238E27FC236}">
                <a16:creationId xmlns:a16="http://schemas.microsoft.com/office/drawing/2014/main" id="{1EB4C093-19A0-441C-AFED-0A5674AEB10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8DC894-2B81-47FE-8136-BD1C1F087101}"/>
              </a:ext>
            </a:extLst>
          </p:cNvPr>
          <p:cNvSpPr>
            <a:spLocks noGrp="1"/>
          </p:cNvSpPr>
          <p:nvPr>
            <p:ph type="sldNum" sz="quarter" idx="12"/>
          </p:nvPr>
        </p:nvSpPr>
        <p:spPr/>
        <p:txBody>
          <a:bodyPr/>
          <a:lstStyle/>
          <a:p>
            <a:fld id="{17888007-BAC8-4431-BD7C-F3798C1BCE4A}" type="slidenum">
              <a:rPr lang="en-US" smtClean="0"/>
              <a:t>‹#›</a:t>
            </a:fld>
            <a:endParaRPr lang="en-US"/>
          </a:p>
        </p:txBody>
      </p:sp>
    </p:spTree>
    <p:extLst>
      <p:ext uri="{BB962C8B-B14F-4D97-AF65-F5344CB8AC3E}">
        <p14:creationId xmlns:p14="http://schemas.microsoft.com/office/powerpoint/2010/main" val="4016520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F26C20-05EA-4A52-A8FB-3311E087111B}"/>
              </a:ext>
            </a:extLst>
          </p:cNvPr>
          <p:cNvSpPr>
            <a:spLocks noGrp="1"/>
          </p:cNvSpPr>
          <p:nvPr>
            <p:ph type="dt" sz="half" idx="10"/>
          </p:nvPr>
        </p:nvSpPr>
        <p:spPr/>
        <p:txBody>
          <a:bodyPr/>
          <a:lstStyle/>
          <a:p>
            <a:fld id="{644CD193-58B9-4F77-B6C2-CDBEC4853B52}" type="datetimeFigureOut">
              <a:rPr lang="en-US" smtClean="0"/>
              <a:t>12/15/20</a:t>
            </a:fld>
            <a:endParaRPr lang="en-US"/>
          </a:p>
        </p:txBody>
      </p:sp>
      <p:sp>
        <p:nvSpPr>
          <p:cNvPr id="3" name="Footer Placeholder 2">
            <a:extLst>
              <a:ext uri="{FF2B5EF4-FFF2-40B4-BE49-F238E27FC236}">
                <a16:creationId xmlns:a16="http://schemas.microsoft.com/office/drawing/2014/main" id="{983843B4-C5ED-45A2-9C78-D1A96A5DD2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B44BDC6-14DC-4427-AFDA-FA8896EB7A11}"/>
              </a:ext>
            </a:extLst>
          </p:cNvPr>
          <p:cNvSpPr>
            <a:spLocks noGrp="1"/>
          </p:cNvSpPr>
          <p:nvPr>
            <p:ph type="sldNum" sz="quarter" idx="12"/>
          </p:nvPr>
        </p:nvSpPr>
        <p:spPr/>
        <p:txBody>
          <a:bodyPr/>
          <a:lstStyle/>
          <a:p>
            <a:fld id="{17888007-BAC8-4431-BD7C-F3798C1BCE4A}" type="slidenum">
              <a:rPr lang="en-US" smtClean="0"/>
              <a:t>‹#›</a:t>
            </a:fld>
            <a:endParaRPr lang="en-US"/>
          </a:p>
        </p:txBody>
      </p:sp>
    </p:spTree>
    <p:extLst>
      <p:ext uri="{BB962C8B-B14F-4D97-AF65-F5344CB8AC3E}">
        <p14:creationId xmlns:p14="http://schemas.microsoft.com/office/powerpoint/2010/main" val="1918209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D2960-0CED-4743-8A19-FD9A7CA4C0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AAADA75-A06C-4EEC-9E70-C6831278D3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D84A23-1532-47EE-83FF-9A3E6B90F2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B354938-F567-4BEA-8F9E-65678FCBBE09}"/>
              </a:ext>
            </a:extLst>
          </p:cNvPr>
          <p:cNvSpPr>
            <a:spLocks noGrp="1"/>
          </p:cNvSpPr>
          <p:nvPr>
            <p:ph type="dt" sz="half" idx="10"/>
          </p:nvPr>
        </p:nvSpPr>
        <p:spPr/>
        <p:txBody>
          <a:bodyPr/>
          <a:lstStyle/>
          <a:p>
            <a:fld id="{644CD193-58B9-4F77-B6C2-CDBEC4853B52}" type="datetimeFigureOut">
              <a:rPr lang="en-US" smtClean="0"/>
              <a:t>12/15/20</a:t>
            </a:fld>
            <a:endParaRPr lang="en-US"/>
          </a:p>
        </p:txBody>
      </p:sp>
      <p:sp>
        <p:nvSpPr>
          <p:cNvPr id="6" name="Footer Placeholder 5">
            <a:extLst>
              <a:ext uri="{FF2B5EF4-FFF2-40B4-BE49-F238E27FC236}">
                <a16:creationId xmlns:a16="http://schemas.microsoft.com/office/drawing/2014/main" id="{CBAC4122-532B-45D2-85E3-7952B173A7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BFD5AC-4261-41A5-B257-436BBCA08158}"/>
              </a:ext>
            </a:extLst>
          </p:cNvPr>
          <p:cNvSpPr>
            <a:spLocks noGrp="1"/>
          </p:cNvSpPr>
          <p:nvPr>
            <p:ph type="sldNum" sz="quarter" idx="12"/>
          </p:nvPr>
        </p:nvSpPr>
        <p:spPr/>
        <p:txBody>
          <a:bodyPr/>
          <a:lstStyle/>
          <a:p>
            <a:fld id="{17888007-BAC8-4431-BD7C-F3798C1BCE4A}" type="slidenum">
              <a:rPr lang="en-US" smtClean="0"/>
              <a:t>‹#›</a:t>
            </a:fld>
            <a:endParaRPr lang="en-US"/>
          </a:p>
        </p:txBody>
      </p:sp>
    </p:spTree>
    <p:extLst>
      <p:ext uri="{BB962C8B-B14F-4D97-AF65-F5344CB8AC3E}">
        <p14:creationId xmlns:p14="http://schemas.microsoft.com/office/powerpoint/2010/main" val="4186270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30BE7-358B-425F-8AAE-1B80EB7EBF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D02F4C8-5FB0-4816-922B-D9FCEAF8C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7FF5871-6C07-40B2-9523-91C4975F4A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50A5997-5F60-4F04-9BE4-403F7731DA22}"/>
              </a:ext>
            </a:extLst>
          </p:cNvPr>
          <p:cNvSpPr>
            <a:spLocks noGrp="1"/>
          </p:cNvSpPr>
          <p:nvPr>
            <p:ph type="dt" sz="half" idx="10"/>
          </p:nvPr>
        </p:nvSpPr>
        <p:spPr/>
        <p:txBody>
          <a:bodyPr/>
          <a:lstStyle/>
          <a:p>
            <a:fld id="{644CD193-58B9-4F77-B6C2-CDBEC4853B52}" type="datetimeFigureOut">
              <a:rPr lang="en-US" smtClean="0"/>
              <a:t>12/15/20</a:t>
            </a:fld>
            <a:endParaRPr lang="en-US"/>
          </a:p>
        </p:txBody>
      </p:sp>
      <p:sp>
        <p:nvSpPr>
          <p:cNvPr id="6" name="Footer Placeholder 5">
            <a:extLst>
              <a:ext uri="{FF2B5EF4-FFF2-40B4-BE49-F238E27FC236}">
                <a16:creationId xmlns:a16="http://schemas.microsoft.com/office/drawing/2014/main" id="{A945F1B0-D9DF-4F2B-8156-4A73FDA36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768011-6548-4DE8-9F2F-12EA974876CC}"/>
              </a:ext>
            </a:extLst>
          </p:cNvPr>
          <p:cNvSpPr>
            <a:spLocks noGrp="1"/>
          </p:cNvSpPr>
          <p:nvPr>
            <p:ph type="sldNum" sz="quarter" idx="12"/>
          </p:nvPr>
        </p:nvSpPr>
        <p:spPr/>
        <p:txBody>
          <a:bodyPr/>
          <a:lstStyle/>
          <a:p>
            <a:fld id="{17888007-BAC8-4431-BD7C-F3798C1BCE4A}" type="slidenum">
              <a:rPr lang="en-US" smtClean="0"/>
              <a:t>‹#›</a:t>
            </a:fld>
            <a:endParaRPr lang="en-US"/>
          </a:p>
        </p:txBody>
      </p:sp>
    </p:spTree>
    <p:extLst>
      <p:ext uri="{BB962C8B-B14F-4D97-AF65-F5344CB8AC3E}">
        <p14:creationId xmlns:p14="http://schemas.microsoft.com/office/powerpoint/2010/main" val="628357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144797-1CF2-4D1A-885F-3332F739E9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524AC70-259D-4B24-80D9-349A8568D1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ADB76F-0E01-4823-893A-0899DB58C7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4CD193-58B9-4F77-B6C2-CDBEC4853B52}" type="datetimeFigureOut">
              <a:rPr lang="en-US" smtClean="0"/>
              <a:t>12/15/20</a:t>
            </a:fld>
            <a:endParaRPr lang="en-US"/>
          </a:p>
        </p:txBody>
      </p:sp>
      <p:sp>
        <p:nvSpPr>
          <p:cNvPr id="5" name="Footer Placeholder 4">
            <a:extLst>
              <a:ext uri="{FF2B5EF4-FFF2-40B4-BE49-F238E27FC236}">
                <a16:creationId xmlns:a16="http://schemas.microsoft.com/office/drawing/2014/main" id="{CEC21EBA-CAEF-44A8-ADDD-EED70021CF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9543870-7D33-47B8-995A-FC35F89900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888007-BAC8-4431-BD7C-F3798C1BCE4A}" type="slidenum">
              <a:rPr lang="en-US" smtClean="0"/>
              <a:t>‹#›</a:t>
            </a:fld>
            <a:endParaRPr lang="en-US"/>
          </a:p>
        </p:txBody>
      </p:sp>
    </p:spTree>
    <p:extLst>
      <p:ext uri="{BB962C8B-B14F-4D97-AF65-F5344CB8AC3E}">
        <p14:creationId xmlns:p14="http://schemas.microsoft.com/office/powerpoint/2010/main" val="39768221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2FD592A-CDAE-4E27-8618-540DC667D120}"/>
              </a:ext>
            </a:extLst>
          </p:cNvPr>
          <p:cNvSpPr>
            <a:spLocks noGrp="1"/>
          </p:cNvSpPr>
          <p:nvPr>
            <p:ph type="ctrTitle"/>
          </p:nvPr>
        </p:nvSpPr>
        <p:spPr>
          <a:xfrm>
            <a:off x="3045368" y="2043663"/>
            <a:ext cx="6105194" cy="2031055"/>
          </a:xfrm>
        </p:spPr>
        <p:txBody>
          <a:bodyPr>
            <a:normAutofit/>
          </a:bodyPr>
          <a:lstStyle/>
          <a:p>
            <a:r>
              <a:rPr lang="en-US" dirty="0">
                <a:solidFill>
                  <a:srgbClr val="FFFFFF"/>
                </a:solidFill>
              </a:rPr>
              <a:t>Kepler and the </a:t>
            </a:r>
            <a:r>
              <a:rPr lang="en-US" dirty="0">
                <a:solidFill>
                  <a:srgbClr val="FF0000"/>
                </a:solidFill>
              </a:rPr>
              <a:t>Camera Obscura</a:t>
            </a:r>
          </a:p>
        </p:txBody>
      </p:sp>
      <p:sp>
        <p:nvSpPr>
          <p:cNvPr id="3" name="Subtitle 2">
            <a:extLst>
              <a:ext uri="{FF2B5EF4-FFF2-40B4-BE49-F238E27FC236}">
                <a16:creationId xmlns:a16="http://schemas.microsoft.com/office/drawing/2014/main" id="{0B588B41-1B13-4A5D-BCD0-B365C8F0B9C6}"/>
              </a:ext>
            </a:extLst>
          </p:cNvPr>
          <p:cNvSpPr>
            <a:spLocks noGrp="1"/>
          </p:cNvSpPr>
          <p:nvPr>
            <p:ph type="subTitle" idx="1"/>
          </p:nvPr>
        </p:nvSpPr>
        <p:spPr>
          <a:xfrm>
            <a:off x="3045368" y="4074718"/>
            <a:ext cx="6105194" cy="682079"/>
          </a:xfrm>
        </p:spPr>
        <p:txBody>
          <a:bodyPr>
            <a:normAutofit/>
          </a:bodyPr>
          <a:lstStyle/>
          <a:p>
            <a:endParaRPr lang="en-US">
              <a:solidFill>
                <a:srgbClr val="FFFFFF"/>
              </a:solidFill>
            </a:endParaRPr>
          </a:p>
        </p:txBody>
      </p:sp>
    </p:spTree>
    <p:extLst>
      <p:ext uri="{BB962C8B-B14F-4D97-AF65-F5344CB8AC3E}">
        <p14:creationId xmlns:p14="http://schemas.microsoft.com/office/powerpoint/2010/main" val="2303142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52C0B6-D6AC-44D0-BE99-140D67ABF642}"/>
              </a:ext>
            </a:extLst>
          </p:cNvPr>
          <p:cNvSpPr>
            <a:spLocks noGrp="1"/>
          </p:cNvSpPr>
          <p:nvPr>
            <p:ph type="title"/>
          </p:nvPr>
        </p:nvSpPr>
        <p:spPr>
          <a:xfrm>
            <a:off x="686834" y="1153572"/>
            <a:ext cx="3200400" cy="4461163"/>
          </a:xfrm>
        </p:spPr>
        <p:txBody>
          <a:bodyPr>
            <a:normAutofit/>
          </a:bodyPr>
          <a:lstStyle/>
          <a:p>
            <a:r>
              <a:rPr lang="en-US">
                <a:solidFill>
                  <a:srgbClr val="FFFFFF"/>
                </a:solidFill>
              </a:rPr>
              <a:t>Visualization as Picture-Making</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C840245-C04E-4FDA-87AF-6BE32F73543F}"/>
              </a:ext>
            </a:extLst>
          </p:cNvPr>
          <p:cNvSpPr>
            <a:spLocks noGrp="1"/>
          </p:cNvSpPr>
          <p:nvPr>
            <p:ph idx="1"/>
          </p:nvPr>
        </p:nvSpPr>
        <p:spPr>
          <a:xfrm>
            <a:off x="4447308" y="591344"/>
            <a:ext cx="6906491" cy="5585619"/>
          </a:xfrm>
        </p:spPr>
        <p:txBody>
          <a:bodyPr anchor="ctr">
            <a:normAutofit/>
          </a:bodyPr>
          <a:lstStyle/>
          <a:p>
            <a:r>
              <a:rPr lang="en-US" dirty="0">
                <a:solidFill>
                  <a:srgbClr val="FF0000"/>
                </a:solidFill>
              </a:rPr>
              <a:t>Kepler’s claim that vision is a kind of picture-making</a:t>
            </a:r>
            <a:r>
              <a:rPr lang="en-US" dirty="0"/>
              <a:t> raised a new set of epistemological and psychological problems, concerning the relationship between observer and external world, that resulted in the creation of a philosophical metaphor that profoundly influenced the direction of content of philosophical theory during the seven­teenth century and beyond.</a:t>
            </a:r>
          </a:p>
        </p:txBody>
      </p:sp>
    </p:spTree>
    <p:extLst>
      <p:ext uri="{BB962C8B-B14F-4D97-AF65-F5344CB8AC3E}">
        <p14:creationId xmlns:p14="http://schemas.microsoft.com/office/powerpoint/2010/main" val="2494523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12F11E-D113-496D-A4D8-761F558D1925}"/>
              </a:ext>
            </a:extLst>
          </p:cNvPr>
          <p:cNvSpPr>
            <a:spLocks noGrp="1"/>
          </p:cNvSpPr>
          <p:nvPr>
            <p:ph type="title"/>
          </p:nvPr>
        </p:nvSpPr>
        <p:spPr>
          <a:xfrm>
            <a:off x="686834" y="1153572"/>
            <a:ext cx="3200400" cy="4461163"/>
          </a:xfrm>
        </p:spPr>
        <p:txBody>
          <a:bodyPr>
            <a:normAutofit/>
          </a:bodyPr>
          <a:lstStyle/>
          <a:p>
            <a:r>
              <a:rPr lang="en-US">
                <a:solidFill>
                  <a:srgbClr val="FFFFFF"/>
                </a:solidFill>
              </a:rPr>
              <a:t>Descartes and Kepler</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243C920-9D97-4F53-BF2D-DAFD86246594}"/>
              </a:ext>
            </a:extLst>
          </p:cNvPr>
          <p:cNvSpPr>
            <a:spLocks noGrp="1"/>
          </p:cNvSpPr>
          <p:nvPr>
            <p:ph idx="1"/>
          </p:nvPr>
        </p:nvSpPr>
        <p:spPr>
          <a:xfrm>
            <a:off x="4447308" y="591344"/>
            <a:ext cx="6906491" cy="5585619"/>
          </a:xfrm>
        </p:spPr>
        <p:txBody>
          <a:bodyPr anchor="ctr">
            <a:normAutofit/>
          </a:bodyPr>
          <a:lstStyle/>
          <a:p>
            <a:r>
              <a:rPr lang="en-US" dirty="0">
                <a:solidFill>
                  <a:srgbClr val="FF0000"/>
                </a:solidFill>
              </a:rPr>
              <a:t>Descartes then turned to </a:t>
            </a:r>
            <a:r>
              <a:rPr lang="en-US" dirty="0"/>
              <a:t>the associated epistemo­logical issues raised by Kepler’s metaphor, </a:t>
            </a:r>
            <a:r>
              <a:rPr lang="en-US" dirty="0">
                <a:solidFill>
                  <a:srgbClr val="FF0000"/>
                </a:solidFill>
              </a:rPr>
              <a:t>taking the view that picturing does not work by denotation, and so the pictures painted on the retina do not require the existence of external objects that resemble these pictures. </a:t>
            </a:r>
            <a:r>
              <a:rPr lang="en-US" dirty="0"/>
              <a:t>These issues in the theory of representation have been revisited by contemporary philosophers and are well documented, but few scholars are aware that these issues exploded on the philo­sophical landscape as a consequence of Kepler’s work with the camera obscura.</a:t>
            </a:r>
          </a:p>
        </p:txBody>
      </p:sp>
    </p:spTree>
    <p:extLst>
      <p:ext uri="{BB962C8B-B14F-4D97-AF65-F5344CB8AC3E}">
        <p14:creationId xmlns:p14="http://schemas.microsoft.com/office/powerpoint/2010/main" val="3017472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EB11ABE-95DA-482A-B9CF-656D5A533B08}"/>
              </a:ext>
            </a:extLst>
          </p:cNvPr>
          <p:cNvSpPr>
            <a:spLocks noGrp="1"/>
          </p:cNvSpPr>
          <p:nvPr>
            <p:ph type="title"/>
          </p:nvPr>
        </p:nvSpPr>
        <p:spPr>
          <a:xfrm>
            <a:off x="640079" y="2053641"/>
            <a:ext cx="3669161" cy="2760098"/>
          </a:xfrm>
        </p:spPr>
        <p:txBody>
          <a:bodyPr>
            <a:normAutofit/>
          </a:bodyPr>
          <a:lstStyle/>
          <a:p>
            <a:r>
              <a:rPr lang="en-US" dirty="0">
                <a:solidFill>
                  <a:srgbClr val="FFFFFF"/>
                </a:solidFill>
              </a:rPr>
              <a:t>Kepler’s Influence on British Empiricism</a:t>
            </a:r>
          </a:p>
        </p:txBody>
      </p:sp>
      <p:sp>
        <p:nvSpPr>
          <p:cNvPr id="3" name="Content Placeholder 2">
            <a:extLst>
              <a:ext uri="{FF2B5EF4-FFF2-40B4-BE49-F238E27FC236}">
                <a16:creationId xmlns:a16="http://schemas.microsoft.com/office/drawing/2014/main" id="{DB28002A-B21D-4B42-B5E0-E5484B7D0036}"/>
              </a:ext>
            </a:extLst>
          </p:cNvPr>
          <p:cNvSpPr>
            <a:spLocks noGrp="1"/>
          </p:cNvSpPr>
          <p:nvPr>
            <p:ph idx="1"/>
          </p:nvPr>
        </p:nvSpPr>
        <p:spPr>
          <a:xfrm>
            <a:off x="6090574" y="801866"/>
            <a:ext cx="5306084" cy="5230634"/>
          </a:xfrm>
        </p:spPr>
        <p:txBody>
          <a:bodyPr anchor="ctr">
            <a:normAutofit/>
          </a:bodyPr>
          <a:lstStyle/>
          <a:p>
            <a:r>
              <a:rPr lang="en-US" sz="1500" dirty="0">
                <a:solidFill>
                  <a:srgbClr val="000000"/>
                </a:solidFill>
              </a:rPr>
              <a:t> “external and internal sensations … are the windows by which light is let into this dark room … would the pictures coming into such a dark room but stay there and lie so orderly as to be found upon occasion it would very much resemble the understanding of man” (2, 11, 17). The camera obscura, in this passage from </a:t>
            </a:r>
            <a:r>
              <a:rPr lang="en-US" sz="1500" dirty="0">
                <a:solidFill>
                  <a:srgbClr val="FF0000"/>
                </a:solidFill>
              </a:rPr>
              <a:t>John Locke</a:t>
            </a:r>
            <a:r>
              <a:rPr lang="en-US" sz="1500" dirty="0">
                <a:solidFill>
                  <a:srgbClr val="000000"/>
                </a:solidFill>
              </a:rPr>
              <a:t>’s </a:t>
            </a:r>
            <a:r>
              <a:rPr lang="en-US" sz="1500" i="1" dirty="0">
                <a:solidFill>
                  <a:srgbClr val="000000"/>
                </a:solidFill>
              </a:rPr>
              <a:t>Essay Concerning Human Understanding</a:t>
            </a:r>
            <a:r>
              <a:rPr lang="en-US" sz="1500" dirty="0">
                <a:solidFill>
                  <a:srgbClr val="000000"/>
                </a:solidFill>
              </a:rPr>
              <a:t>, is used to restructure the process of observation: the operation of the mind is completely separate from the apparatus that allows the formation of “pictures” or “resem­blances.” Locke professes that the manner by which impressions made on the retina by rays of light produce ideas in our minds is “incomprehensible,” but this model was conducive to a juridical role to the observer within the camera obscura that allows the subject to guarantee and to police the correspon­dence between the external world (objects that putatively causer sensations) and interior representations (ideas) and to set aside anything disorderly. The camera obscura, then, as a model of perception was used by Locke to provide an answer to the problem raised by Kepler’s claim that a picture is painted on the retina in vision — namely, </a:t>
            </a:r>
            <a:r>
              <a:rPr lang="en-US" sz="1500" dirty="0" err="1">
                <a:solidFill>
                  <a:srgbClr val="000000"/>
                </a:solidFill>
              </a:rPr>
              <a:t>scepticism</a:t>
            </a:r>
            <a:r>
              <a:rPr lang="en-US" sz="1500" dirty="0">
                <a:solidFill>
                  <a:srgbClr val="000000"/>
                </a:solidFill>
              </a:rPr>
              <a:t> with regard to the senses.</a:t>
            </a:r>
          </a:p>
        </p:txBody>
      </p:sp>
    </p:spTree>
    <p:extLst>
      <p:ext uri="{BB962C8B-B14F-4D97-AF65-F5344CB8AC3E}">
        <p14:creationId xmlns:p14="http://schemas.microsoft.com/office/powerpoint/2010/main" val="3665731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04757CD-09DB-874E-B095-5B2AD98816C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3681" b="1781"/>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FB539F-58AB-E14D-A8F4-C7AF70A5D461}"/>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a:solidFill>
                  <a:schemeClr val="tx1">
                    <a:lumMod val="85000"/>
                    <a:lumOff val="15000"/>
                  </a:schemeClr>
                </a:solidFill>
              </a:rPr>
              <a:t>Camera Obscura (ca. 1650)</a:t>
            </a:r>
          </a:p>
        </p:txBody>
      </p:sp>
      <p:cxnSp>
        <p:nvCxnSpPr>
          <p:cNvPr id="12" name="Straight Connector 11">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541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F140C0-A310-4429-92C6-9041FAD85261}"/>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Analogies and Metaphors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FB5367B-6ADE-4A82-B024-B87207715FB1}"/>
              </a:ext>
            </a:extLst>
          </p:cNvPr>
          <p:cNvSpPr>
            <a:spLocks noGrp="1"/>
          </p:cNvSpPr>
          <p:nvPr>
            <p:ph idx="1"/>
          </p:nvPr>
        </p:nvSpPr>
        <p:spPr>
          <a:xfrm>
            <a:off x="4447308" y="591344"/>
            <a:ext cx="6906491" cy="5585619"/>
          </a:xfrm>
        </p:spPr>
        <p:txBody>
          <a:bodyPr anchor="ctr">
            <a:normAutofit/>
          </a:bodyPr>
          <a:lstStyle/>
          <a:p>
            <a:r>
              <a:rPr lang="en-US" dirty="0"/>
              <a:t>Scientists began to explore mechanical devices as conceptual resources for explaining natural phenomena; i.e., they reasoned by analogy from processes that they thought they understood well to processes that needed explanation.</a:t>
            </a:r>
          </a:p>
          <a:p>
            <a:r>
              <a:rPr lang="en-US" dirty="0"/>
              <a:t>At the same time, these devices (esp. optical devices) moved to the center of their research interests.</a:t>
            </a:r>
          </a:p>
          <a:p>
            <a:pPr marL="0" indent="0">
              <a:buNone/>
            </a:pPr>
            <a:r>
              <a:rPr lang="en-US" dirty="0"/>
              <a:t> </a:t>
            </a:r>
          </a:p>
        </p:txBody>
      </p:sp>
    </p:spTree>
    <p:extLst>
      <p:ext uri="{BB962C8B-B14F-4D97-AF65-F5344CB8AC3E}">
        <p14:creationId xmlns:p14="http://schemas.microsoft.com/office/powerpoint/2010/main" val="2737466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09BF4F5-9857-9D49-B8E2-AEB42AF504C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963" r="1927" b="1"/>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357B71-F9D3-1044-9B82-E41A935A3CEE}"/>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a:solidFill>
                  <a:schemeClr val="tx1">
                    <a:lumMod val="85000"/>
                    <a:lumOff val="15000"/>
                  </a:schemeClr>
                </a:solidFill>
              </a:rPr>
              <a:t>Camera Obscura (ca. 1750)</a:t>
            </a:r>
          </a:p>
        </p:txBody>
      </p:sp>
      <p:cxnSp>
        <p:nvCxnSpPr>
          <p:cNvPr id="12" name="Straight Connector 11">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0018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86F60D4-529A-45A3-B010-983632B06566}"/>
              </a:ext>
            </a:extLst>
          </p:cNvPr>
          <p:cNvSpPr>
            <a:spLocks noGrp="1"/>
          </p:cNvSpPr>
          <p:nvPr>
            <p:ph type="title"/>
          </p:nvPr>
        </p:nvSpPr>
        <p:spPr>
          <a:xfrm>
            <a:off x="640079" y="2053641"/>
            <a:ext cx="3669161" cy="2760098"/>
          </a:xfrm>
        </p:spPr>
        <p:txBody>
          <a:bodyPr>
            <a:normAutofit/>
          </a:bodyPr>
          <a:lstStyle/>
          <a:p>
            <a:r>
              <a:rPr lang="en-US">
                <a:solidFill>
                  <a:srgbClr val="FFFFFF"/>
                </a:solidFill>
              </a:rPr>
              <a:t>The camera obscura</a:t>
            </a:r>
          </a:p>
        </p:txBody>
      </p:sp>
      <p:sp>
        <p:nvSpPr>
          <p:cNvPr id="3" name="Content Placeholder 2">
            <a:extLst>
              <a:ext uri="{FF2B5EF4-FFF2-40B4-BE49-F238E27FC236}">
                <a16:creationId xmlns:a16="http://schemas.microsoft.com/office/drawing/2014/main" id="{F3CB2513-2E6D-4189-B419-FD5991B33C40}"/>
              </a:ext>
            </a:extLst>
          </p:cNvPr>
          <p:cNvSpPr>
            <a:spLocks noGrp="1"/>
          </p:cNvSpPr>
          <p:nvPr>
            <p:ph idx="1"/>
          </p:nvPr>
        </p:nvSpPr>
        <p:spPr>
          <a:xfrm>
            <a:off x="6090574" y="801866"/>
            <a:ext cx="5306084" cy="5230634"/>
          </a:xfrm>
        </p:spPr>
        <p:txBody>
          <a:bodyPr anchor="ctr">
            <a:normAutofit/>
          </a:bodyPr>
          <a:lstStyle/>
          <a:p>
            <a:r>
              <a:rPr lang="en-US" sz="2000" dirty="0">
                <a:solidFill>
                  <a:srgbClr val="000000"/>
                </a:solidFill>
              </a:rPr>
              <a:t>Pinhole camera – known since antiquity. A </a:t>
            </a:r>
            <a:r>
              <a:rPr lang="en-US" sz="2000" b="1" dirty="0">
                <a:solidFill>
                  <a:srgbClr val="000000"/>
                </a:solidFill>
              </a:rPr>
              <a:t>pinhole camera</a:t>
            </a:r>
            <a:r>
              <a:rPr lang="en-US" sz="2000" dirty="0">
                <a:solidFill>
                  <a:srgbClr val="000000"/>
                </a:solidFill>
              </a:rPr>
              <a:t>, also known as </a:t>
            </a:r>
            <a:r>
              <a:rPr lang="en-US" sz="2000" b="1" dirty="0">
                <a:solidFill>
                  <a:srgbClr val="FF0000"/>
                </a:solidFill>
              </a:rPr>
              <a:t>camera</a:t>
            </a:r>
            <a:r>
              <a:rPr lang="en-US" sz="2000" dirty="0">
                <a:solidFill>
                  <a:srgbClr val="FF0000"/>
                </a:solidFill>
              </a:rPr>
              <a:t> obscura</a:t>
            </a:r>
            <a:r>
              <a:rPr lang="en-US" sz="2000" dirty="0">
                <a:solidFill>
                  <a:srgbClr val="000000"/>
                </a:solidFill>
              </a:rPr>
              <a:t>, or "dark chamber", is a simple optical imaging device in the shape of a closed box or chamber (or even a dark room). In one of its sides is a small hole which, via the rectilinear propagation of light, creates an image of the outside space on the opposite side of the box that is projected upside down.</a:t>
            </a:r>
          </a:p>
          <a:p>
            <a:r>
              <a:rPr lang="en-US" sz="2000" dirty="0">
                <a:solidFill>
                  <a:srgbClr val="000000"/>
                </a:solidFill>
              </a:rPr>
              <a:t>The reason this happens is that light travels in a straight line, but when some of the rays reflected from a bright subject pass through a small hole, they become distorted and end up as an upside-down image. Imagine trying to squeeze an object into a space that is too small for it.</a:t>
            </a:r>
          </a:p>
          <a:p>
            <a:endParaRPr lang="en-US" sz="2000" dirty="0">
              <a:solidFill>
                <a:srgbClr val="000000"/>
              </a:solidFill>
            </a:endParaRPr>
          </a:p>
          <a:p>
            <a:endParaRPr lang="en-US" sz="2000" dirty="0">
              <a:solidFill>
                <a:srgbClr val="000000"/>
              </a:solidFill>
            </a:endParaRPr>
          </a:p>
        </p:txBody>
      </p:sp>
    </p:spTree>
    <p:extLst>
      <p:ext uri="{BB962C8B-B14F-4D97-AF65-F5344CB8AC3E}">
        <p14:creationId xmlns:p14="http://schemas.microsoft.com/office/powerpoint/2010/main" val="3177311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41ED147-1F24-4CB0-961A-CB1D1EC93B74}"/>
              </a:ext>
            </a:extLst>
          </p:cNvPr>
          <p:cNvSpPr>
            <a:spLocks noGrp="1"/>
          </p:cNvSpPr>
          <p:nvPr>
            <p:ph type="title"/>
          </p:nvPr>
        </p:nvSpPr>
        <p:spPr>
          <a:xfrm>
            <a:off x="640079" y="2053641"/>
            <a:ext cx="3669161" cy="2760098"/>
          </a:xfrm>
        </p:spPr>
        <p:txBody>
          <a:bodyPr>
            <a:normAutofit/>
          </a:bodyPr>
          <a:lstStyle/>
          <a:p>
            <a:endParaRPr lang="en-US">
              <a:solidFill>
                <a:srgbClr val="FFFFFF"/>
              </a:solidFill>
            </a:endParaRPr>
          </a:p>
        </p:txBody>
      </p:sp>
      <p:sp>
        <p:nvSpPr>
          <p:cNvPr id="3" name="Content Placeholder 2">
            <a:extLst>
              <a:ext uri="{FF2B5EF4-FFF2-40B4-BE49-F238E27FC236}">
                <a16:creationId xmlns:a16="http://schemas.microsoft.com/office/drawing/2014/main" id="{55054EC9-551E-48B3-9576-90C25521AE9C}"/>
              </a:ext>
            </a:extLst>
          </p:cNvPr>
          <p:cNvSpPr>
            <a:spLocks noGrp="1"/>
          </p:cNvSpPr>
          <p:nvPr>
            <p:ph idx="1"/>
          </p:nvPr>
        </p:nvSpPr>
        <p:spPr>
          <a:xfrm>
            <a:off x="6090574" y="801866"/>
            <a:ext cx="5306084" cy="5230634"/>
          </a:xfrm>
        </p:spPr>
        <p:txBody>
          <a:bodyPr anchor="ctr">
            <a:normAutofit/>
          </a:bodyPr>
          <a:lstStyle/>
          <a:p>
            <a:pPr marL="0" indent="0">
              <a:buNone/>
            </a:pPr>
            <a:r>
              <a:rPr lang="en-US" sz="2200" dirty="0">
                <a:solidFill>
                  <a:srgbClr val="FF0000"/>
                </a:solidFill>
              </a:rPr>
              <a:t>Da Vinci</a:t>
            </a:r>
            <a:r>
              <a:rPr lang="en-US" sz="2200" dirty="0">
                <a:solidFill>
                  <a:srgbClr val="000000"/>
                </a:solidFill>
              </a:rPr>
              <a:t> noticed that this is exactly the way the human eye sees things: light reflects off the surface of the object you are looking at and travels through a small opening on the surface of the eye (your pupil), and the image ends up flipped upside down.</a:t>
            </a:r>
          </a:p>
          <a:p>
            <a:pPr marL="0" indent="0">
              <a:buNone/>
            </a:pPr>
            <a:r>
              <a:rPr lang="en-US" sz="2200" dirty="0">
                <a:solidFill>
                  <a:srgbClr val="000000"/>
                </a:solidFill>
              </a:rPr>
              <a:t>He wrote, </a:t>
            </a:r>
            <a:r>
              <a:rPr lang="en-US" sz="2200" i="1" dirty="0">
                <a:solidFill>
                  <a:srgbClr val="000000"/>
                </a:solidFill>
              </a:rPr>
              <a:t>“No image, even of the smallest object, enters the eye without being turned upside down.”</a:t>
            </a:r>
            <a:r>
              <a:rPr lang="en-US" sz="2200" dirty="0">
                <a:solidFill>
                  <a:srgbClr val="000000"/>
                </a:solidFill>
              </a:rPr>
              <a:t> But he couldn't seem to figure out how a human eye actually sees the image right-side up. He didn't know what we know, that the eye’s optic nerve transmits the image to the brain, which then flips it right-side up. So the only thing the camera obscura lacks is a brain to flip the image!</a:t>
            </a:r>
          </a:p>
          <a:p>
            <a:endParaRPr lang="en-US" sz="2200" dirty="0">
              <a:solidFill>
                <a:srgbClr val="000000"/>
              </a:solidFill>
            </a:endParaRPr>
          </a:p>
        </p:txBody>
      </p:sp>
    </p:spTree>
    <p:extLst>
      <p:ext uri="{BB962C8B-B14F-4D97-AF65-F5344CB8AC3E}">
        <p14:creationId xmlns:p14="http://schemas.microsoft.com/office/powerpoint/2010/main" val="2147199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C3E409-5028-4136-A455-AE2C785D2CE4}"/>
              </a:ext>
            </a:extLst>
          </p:cNvPr>
          <p:cNvSpPr>
            <a:spLocks noGrp="1"/>
          </p:cNvSpPr>
          <p:nvPr>
            <p:ph type="title"/>
          </p:nvPr>
        </p:nvSpPr>
        <p:spPr>
          <a:xfrm>
            <a:off x="686834" y="1153572"/>
            <a:ext cx="3200400" cy="4461163"/>
          </a:xfrm>
        </p:spPr>
        <p:txBody>
          <a:bodyPr>
            <a:normAutofit/>
          </a:bodyPr>
          <a:lstStyle/>
          <a:p>
            <a:r>
              <a:rPr lang="en-US" dirty="0">
                <a:solidFill>
                  <a:srgbClr val="FF0000"/>
                </a:solidFill>
              </a:rPr>
              <a:t>Brahe’s puzzle</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F3131D0-CDB3-4C6A-A510-97E1CA7E2C54}"/>
              </a:ext>
            </a:extLst>
          </p:cNvPr>
          <p:cNvSpPr>
            <a:spLocks noGrp="1"/>
          </p:cNvSpPr>
          <p:nvPr>
            <p:ph idx="1"/>
          </p:nvPr>
        </p:nvSpPr>
        <p:spPr>
          <a:xfrm>
            <a:off x="4447308" y="591344"/>
            <a:ext cx="6906491" cy="5585619"/>
          </a:xfrm>
        </p:spPr>
        <p:txBody>
          <a:bodyPr anchor="ctr">
            <a:normAutofit/>
          </a:bodyPr>
          <a:lstStyle/>
          <a:p>
            <a:r>
              <a:rPr lang="en-US" sz="2200" dirty="0"/>
              <a:t>The great observational </a:t>
            </a:r>
            <a:r>
              <a:rPr lang="en-US" sz="2200" dirty="0">
                <a:solidFill>
                  <a:srgbClr val="FF0000"/>
                </a:solidFill>
              </a:rPr>
              <a:t>astronomer Tycho Brahe</a:t>
            </a:r>
            <a:r>
              <a:rPr lang="en-US" sz="2200" dirty="0"/>
              <a:t> found in 1600 that the lunar diameter as formed by the rays in a camera obscura appeared smaller during a </a:t>
            </a:r>
            <a:r>
              <a:rPr lang="en-US" sz="2200" dirty="0">
                <a:solidFill>
                  <a:srgbClr val="FF0000"/>
                </a:solidFill>
              </a:rPr>
              <a:t>solar eclipse </a:t>
            </a:r>
            <a:r>
              <a:rPr lang="en-US" sz="2200" dirty="0"/>
              <a:t>than at other times. Brahe’s observation generated a curious intellectual puzzle that seemed to admit only two solutions: either the Moon itself changed sizes or moved further away from the Earth during the solar eclipse; or Brahe was somehow being deceived by the camera obscura.</a:t>
            </a:r>
          </a:p>
          <a:p>
            <a:r>
              <a:rPr lang="en-US" sz="2200" dirty="0"/>
              <a:t>Kepler’s solution:   The puzzle involves the optics of the visual images (which he called "pictures") formed behind the small apertures in the pinhole camera. The changing diameter of the moon was caused by the inter­section of the optical mechanism with the rays of light. The deception detected by Brahe, </a:t>
            </a:r>
            <a:r>
              <a:rPr lang="en-US" sz="2200" dirty="0">
                <a:solidFill>
                  <a:srgbClr val="FF0000"/>
                </a:solidFill>
              </a:rPr>
              <a:t>Kepler reasoned, is built into the pinhole camera.</a:t>
            </a:r>
          </a:p>
        </p:txBody>
      </p:sp>
    </p:spTree>
    <p:extLst>
      <p:ext uri="{BB962C8B-B14F-4D97-AF65-F5344CB8AC3E}">
        <p14:creationId xmlns:p14="http://schemas.microsoft.com/office/powerpoint/2010/main" val="570968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45E29B-B971-41C6-A57B-B29BBB108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4C76015D-CFEA-4204-9A50-352560FFC2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11" name="Oval 5">
              <a:extLst>
                <a:ext uri="{FF2B5EF4-FFF2-40B4-BE49-F238E27FC236}">
                  <a16:creationId xmlns:a16="http://schemas.microsoft.com/office/drawing/2014/main" id="{7325C43C-72B5-4DC9-B386-90859B58BF0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2" name="Oval 11">
              <a:extLst>
                <a:ext uri="{FF2B5EF4-FFF2-40B4-BE49-F238E27FC236}">
                  <a16:creationId xmlns:a16="http://schemas.microsoft.com/office/drawing/2014/main" id="{C95AD9A4-5AF5-48C4-BC2A-635316433A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3" name="Oval 5">
              <a:extLst>
                <a:ext uri="{FF2B5EF4-FFF2-40B4-BE49-F238E27FC236}">
                  <a16:creationId xmlns:a16="http://schemas.microsoft.com/office/drawing/2014/main" id="{AF4A3D62-D56C-4A32-8C75-100D383EC61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useBgFill="1">
        <p:nvSpPr>
          <p:cNvPr id="15" name="Rectangle 14">
            <a:extLst>
              <a:ext uri="{FF2B5EF4-FFF2-40B4-BE49-F238E27FC236}">
                <a16:creationId xmlns:a16="http://schemas.microsoft.com/office/drawing/2014/main" id="{3E1F47E4-066D-4C27-98C8-B2B2C7BAB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38772"/>
            <a:ext cx="12192000" cy="39804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A9C7669-2927-42C8-A929-87ED8327A92D}"/>
              </a:ext>
            </a:extLst>
          </p:cNvPr>
          <p:cNvSpPr>
            <a:spLocks noGrp="1"/>
          </p:cNvSpPr>
          <p:nvPr>
            <p:ph type="title"/>
          </p:nvPr>
        </p:nvSpPr>
        <p:spPr>
          <a:xfrm>
            <a:off x="838200" y="1760505"/>
            <a:ext cx="10515600" cy="935025"/>
          </a:xfrm>
        </p:spPr>
        <p:txBody>
          <a:bodyPr>
            <a:normAutofit/>
          </a:bodyPr>
          <a:lstStyle/>
          <a:p>
            <a:pPr algn="ctr"/>
            <a:r>
              <a:rPr lang="en-US" sz="3200" dirty="0">
                <a:solidFill>
                  <a:schemeClr val="tx2"/>
                </a:solidFill>
              </a:rPr>
              <a:t>Anti-Anthropocentricism</a:t>
            </a:r>
          </a:p>
        </p:txBody>
      </p:sp>
      <p:sp>
        <p:nvSpPr>
          <p:cNvPr id="3" name="Content Placeholder 2">
            <a:extLst>
              <a:ext uri="{FF2B5EF4-FFF2-40B4-BE49-F238E27FC236}">
                <a16:creationId xmlns:a16="http://schemas.microsoft.com/office/drawing/2014/main" id="{72FE33BC-DF82-4433-8F46-86D75A7D3DDE}"/>
              </a:ext>
            </a:extLst>
          </p:cNvPr>
          <p:cNvSpPr>
            <a:spLocks noGrp="1"/>
          </p:cNvSpPr>
          <p:nvPr>
            <p:ph idx="1"/>
          </p:nvPr>
        </p:nvSpPr>
        <p:spPr>
          <a:xfrm>
            <a:off x="2384952" y="3012928"/>
            <a:ext cx="7422096" cy="2109445"/>
          </a:xfrm>
        </p:spPr>
        <p:txBody>
          <a:bodyPr>
            <a:normAutofit/>
          </a:bodyPr>
          <a:lstStyle/>
          <a:p>
            <a:pPr marL="0" indent="0">
              <a:buNone/>
            </a:pPr>
            <a:endParaRPr lang="en-US" sz="1700" dirty="0">
              <a:solidFill>
                <a:schemeClr val="tx2"/>
              </a:solidFill>
            </a:endParaRPr>
          </a:p>
          <a:p>
            <a:pPr marL="0" indent="0">
              <a:buNone/>
            </a:pPr>
            <a:r>
              <a:rPr lang="en-US" sz="1700" dirty="0">
                <a:solidFill>
                  <a:schemeClr val="tx2"/>
                </a:solidFill>
              </a:rPr>
              <a:t>With Kepler’s pioneering work in vision science, the </a:t>
            </a:r>
            <a:r>
              <a:rPr lang="en-US" sz="1700" u="sng" dirty="0">
                <a:solidFill>
                  <a:schemeClr val="tx2"/>
                </a:solidFill>
              </a:rPr>
              <a:t>anti-anthropocentrism</a:t>
            </a:r>
            <a:r>
              <a:rPr lang="en-US" sz="1700" dirty="0">
                <a:solidFill>
                  <a:schemeClr val="tx2"/>
                </a:solidFill>
              </a:rPr>
              <a:t> implicit in Copernicus’ treatment of the Earth as just another celestial body was now bolstered by science</a:t>
            </a:r>
            <a:r>
              <a:rPr lang="en-US" sz="1700" dirty="0">
                <a:solidFill>
                  <a:srgbClr val="FF0000"/>
                </a:solidFill>
              </a:rPr>
              <a:t>. As Kepler's views gathered momentum during the course of the seventeenth century</a:t>
            </a:r>
            <a:r>
              <a:rPr lang="en-US" sz="1700" dirty="0">
                <a:solidFill>
                  <a:schemeClr val="tx2"/>
                </a:solidFill>
              </a:rPr>
              <a:t>, it is easy to see why natural philosophers (e.g., Robert Hooke and his celebrated illustration of the eye of a grey drone fly) became consumed with studying the eyes of other animals and in recon­structing the world as pictured by their optical mechan­isms.</a:t>
            </a:r>
          </a:p>
        </p:txBody>
      </p:sp>
    </p:spTree>
    <p:extLst>
      <p:ext uri="{BB962C8B-B14F-4D97-AF65-F5344CB8AC3E}">
        <p14:creationId xmlns:p14="http://schemas.microsoft.com/office/powerpoint/2010/main" val="361287176"/>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ABE0B-07C8-452D-9ACC-C1C8C1484612}"/>
              </a:ext>
            </a:extLst>
          </p:cNvPr>
          <p:cNvSpPr>
            <a:spLocks noGrp="1"/>
          </p:cNvSpPr>
          <p:nvPr>
            <p:ph type="title"/>
          </p:nvPr>
        </p:nvSpPr>
        <p:spPr>
          <a:xfrm>
            <a:off x="4965430" y="629268"/>
            <a:ext cx="6586491" cy="1286160"/>
          </a:xfrm>
        </p:spPr>
        <p:txBody>
          <a:bodyPr anchor="b">
            <a:normAutofit/>
          </a:bodyPr>
          <a:lstStyle/>
          <a:p>
            <a:r>
              <a:rPr lang="en-US" sz="4100"/>
              <a:t>Kepler’s Philosophical Legacy</a:t>
            </a:r>
          </a:p>
        </p:txBody>
      </p:sp>
      <p:sp>
        <p:nvSpPr>
          <p:cNvPr id="3" name="Content Placeholder 2">
            <a:extLst>
              <a:ext uri="{FF2B5EF4-FFF2-40B4-BE49-F238E27FC236}">
                <a16:creationId xmlns:a16="http://schemas.microsoft.com/office/drawing/2014/main" id="{BE14AF0B-E9C9-4FB7-A61B-74F8524A55DF}"/>
              </a:ext>
            </a:extLst>
          </p:cNvPr>
          <p:cNvSpPr>
            <a:spLocks noGrp="1"/>
          </p:cNvSpPr>
          <p:nvPr>
            <p:ph idx="1"/>
          </p:nvPr>
        </p:nvSpPr>
        <p:spPr>
          <a:xfrm>
            <a:off x="4965431" y="2438400"/>
            <a:ext cx="6586489" cy="3785419"/>
          </a:xfrm>
        </p:spPr>
        <p:txBody>
          <a:bodyPr>
            <a:normAutofit/>
          </a:bodyPr>
          <a:lstStyle/>
          <a:p>
            <a:r>
              <a:rPr lang="en-US" sz="2000" dirty="0">
                <a:solidFill>
                  <a:srgbClr val="FF0000"/>
                </a:solidFill>
              </a:rPr>
              <a:t>Kepler’s work with the camera obscura stimulated the direction of philosophy in two ways: </a:t>
            </a:r>
          </a:p>
          <a:p>
            <a:r>
              <a:rPr lang="en-US" sz="2000" dirty="0"/>
              <a:t>(a) the connection that he drew between seeing and picturing coalesced into a metaphor that described the relation of a perceiver and the position of a knowing subject to an external world; and </a:t>
            </a:r>
          </a:p>
          <a:p>
            <a:r>
              <a:rPr lang="en-US" sz="2000" dirty="0"/>
              <a:t>(b) the analogy that he drew between the camera obscura and the human eye proved to be instrumental to the creation of the mechanical philosophy.  </a:t>
            </a:r>
          </a:p>
        </p:txBody>
      </p:sp>
      <p:pic>
        <p:nvPicPr>
          <p:cNvPr id="5" name="Picture 4">
            <a:extLst>
              <a:ext uri="{FF2B5EF4-FFF2-40B4-BE49-F238E27FC236}">
                <a16:creationId xmlns:a16="http://schemas.microsoft.com/office/drawing/2014/main" id="{986F92E2-50D3-489E-BDBE-7560E6807BFD}"/>
              </a:ext>
            </a:extLst>
          </p:cNvPr>
          <p:cNvPicPr>
            <a:picLocks noChangeAspect="1"/>
          </p:cNvPicPr>
          <p:nvPr/>
        </p:nvPicPr>
        <p:blipFill rotWithShape="1">
          <a:blip r:embed="rId2"/>
          <a:srcRect l="14885" r="39996" b="-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60A2E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5418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1072</Words>
  <Application>Microsoft Macintosh PowerPoint</Application>
  <PresentationFormat>Widescreen</PresentationFormat>
  <Paragraphs>28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Kepler and the Camera Obscura</vt:lpstr>
      <vt:lpstr>Camera Obscura (ca. 1650)</vt:lpstr>
      <vt:lpstr>Analogies and Metaphors</vt:lpstr>
      <vt:lpstr>Camera Obscura (ca. 1750)</vt:lpstr>
      <vt:lpstr>The camera obscura</vt:lpstr>
      <vt:lpstr>PowerPoint Presentation</vt:lpstr>
      <vt:lpstr>Brahe’s puzzle</vt:lpstr>
      <vt:lpstr>Anti-Anthropocentricism</vt:lpstr>
      <vt:lpstr>Kepler’s Philosophical Legacy</vt:lpstr>
      <vt:lpstr>Visualization as Picture-Making</vt:lpstr>
      <vt:lpstr>Descartes and Kepler</vt:lpstr>
      <vt:lpstr>Kepler’s Influence on British Empiricism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Kepler and the Camera Obscura</dc:title>
  <dc:creator>Microsoft Office User</dc:creator>
  <cp:lastModifiedBy>Ruijie Sun</cp:lastModifiedBy>
  <cp:revision>13</cp:revision>
  <dcterms:created xsi:type="dcterms:W3CDTF">2020-05-25T16:26:10Z</dcterms:created>
  <dcterms:modified xsi:type="dcterms:W3CDTF">2020-12-15T18:30:33Z</dcterms:modified>
</cp:coreProperties>
</file>