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4" r:id="rId4"/>
    <p:sldId id="258" r:id="rId5"/>
    <p:sldId id="259" r:id="rId6"/>
    <p:sldId id="260" r:id="rId7"/>
    <p:sldId id="261" r:id="rId8"/>
    <p:sldId id="262" r:id="rId9"/>
    <p:sldId id="263" r:id="rId10"/>
    <p:sldId id="264" r:id="rId11"/>
    <p:sldId id="265" r:id="rId12"/>
    <p:sldId id="272" r:id="rId13"/>
    <p:sldId id="273" r:id="rId14"/>
    <p:sldId id="266" r:id="rId15"/>
    <p:sldId id="267" r:id="rId16"/>
    <p:sldId id="268" r:id="rId17"/>
    <p:sldId id="269" r:id="rId18"/>
    <p:sldId id="271" r:id="rId19"/>
    <p:sldId id="270"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380" autoAdjust="0"/>
    <p:restoredTop sz="94660"/>
  </p:normalViewPr>
  <p:slideViewPr>
    <p:cSldViewPr snapToGrid="0">
      <p:cViewPr varScale="1">
        <p:scale>
          <a:sx n="224" d="100"/>
          <a:sy n="224" d="100"/>
        </p:scale>
        <p:origin x="98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57147-407D-4F70-A225-AEE0E52472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B4C61DB-5EBC-4E84-B228-E930ADC5C6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A259366-498E-4A9F-9767-A4BD3AFA16C7}"/>
              </a:ext>
            </a:extLst>
          </p:cNvPr>
          <p:cNvSpPr>
            <a:spLocks noGrp="1"/>
          </p:cNvSpPr>
          <p:nvPr>
            <p:ph type="dt" sz="half" idx="10"/>
          </p:nvPr>
        </p:nvSpPr>
        <p:spPr/>
        <p:txBody>
          <a:bodyPr/>
          <a:lstStyle/>
          <a:p>
            <a:fld id="{DB63CAA3-C23A-4453-A121-886055FDD5E2}" type="datetimeFigureOut">
              <a:rPr lang="en-US" smtClean="0"/>
              <a:t>12/15/20</a:t>
            </a:fld>
            <a:endParaRPr lang="en-US"/>
          </a:p>
        </p:txBody>
      </p:sp>
      <p:sp>
        <p:nvSpPr>
          <p:cNvPr id="5" name="Footer Placeholder 4">
            <a:extLst>
              <a:ext uri="{FF2B5EF4-FFF2-40B4-BE49-F238E27FC236}">
                <a16:creationId xmlns:a16="http://schemas.microsoft.com/office/drawing/2014/main" id="{D0DC08C8-0902-442C-A8A9-92DC3A47EB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820DBB-D5FE-4D2C-B01E-35FEB3412B32}"/>
              </a:ext>
            </a:extLst>
          </p:cNvPr>
          <p:cNvSpPr>
            <a:spLocks noGrp="1"/>
          </p:cNvSpPr>
          <p:nvPr>
            <p:ph type="sldNum" sz="quarter" idx="12"/>
          </p:nvPr>
        </p:nvSpPr>
        <p:spPr/>
        <p:txBody>
          <a:bodyPr/>
          <a:lstStyle/>
          <a:p>
            <a:fld id="{934DCE7D-4D68-4B43-AECB-1C7DF1CA0642}" type="slidenum">
              <a:rPr lang="en-US" smtClean="0"/>
              <a:t>‹#›</a:t>
            </a:fld>
            <a:endParaRPr lang="en-US"/>
          </a:p>
        </p:txBody>
      </p:sp>
    </p:spTree>
    <p:extLst>
      <p:ext uri="{BB962C8B-B14F-4D97-AF65-F5344CB8AC3E}">
        <p14:creationId xmlns:p14="http://schemas.microsoft.com/office/powerpoint/2010/main" val="1825564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C96B3-6F9F-4415-A7FB-F4F6B346A5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097F4A5-EC3A-42DA-B59D-BDFD647F8FD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18D780-91A2-4366-A747-9483E1D25A70}"/>
              </a:ext>
            </a:extLst>
          </p:cNvPr>
          <p:cNvSpPr>
            <a:spLocks noGrp="1"/>
          </p:cNvSpPr>
          <p:nvPr>
            <p:ph type="dt" sz="half" idx="10"/>
          </p:nvPr>
        </p:nvSpPr>
        <p:spPr/>
        <p:txBody>
          <a:bodyPr/>
          <a:lstStyle/>
          <a:p>
            <a:fld id="{DB63CAA3-C23A-4453-A121-886055FDD5E2}" type="datetimeFigureOut">
              <a:rPr lang="en-US" smtClean="0"/>
              <a:t>12/15/20</a:t>
            </a:fld>
            <a:endParaRPr lang="en-US"/>
          </a:p>
        </p:txBody>
      </p:sp>
      <p:sp>
        <p:nvSpPr>
          <p:cNvPr id="5" name="Footer Placeholder 4">
            <a:extLst>
              <a:ext uri="{FF2B5EF4-FFF2-40B4-BE49-F238E27FC236}">
                <a16:creationId xmlns:a16="http://schemas.microsoft.com/office/drawing/2014/main" id="{76BDE2D5-BEE3-40F6-A63D-81D21352F5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6EFAC3-A37D-400C-BBC4-9C7715C55725}"/>
              </a:ext>
            </a:extLst>
          </p:cNvPr>
          <p:cNvSpPr>
            <a:spLocks noGrp="1"/>
          </p:cNvSpPr>
          <p:nvPr>
            <p:ph type="sldNum" sz="quarter" idx="12"/>
          </p:nvPr>
        </p:nvSpPr>
        <p:spPr/>
        <p:txBody>
          <a:bodyPr/>
          <a:lstStyle/>
          <a:p>
            <a:fld id="{934DCE7D-4D68-4B43-AECB-1C7DF1CA0642}" type="slidenum">
              <a:rPr lang="en-US" smtClean="0"/>
              <a:t>‹#›</a:t>
            </a:fld>
            <a:endParaRPr lang="en-US"/>
          </a:p>
        </p:txBody>
      </p:sp>
    </p:spTree>
    <p:extLst>
      <p:ext uri="{BB962C8B-B14F-4D97-AF65-F5344CB8AC3E}">
        <p14:creationId xmlns:p14="http://schemas.microsoft.com/office/powerpoint/2010/main" val="2728210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504E71-A5F8-4B08-B979-4F04D52C43B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365884-BAE7-4DF4-8B0B-5B9571B12F8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4E8597-AA44-494D-8C6D-69E3ACE27DBC}"/>
              </a:ext>
            </a:extLst>
          </p:cNvPr>
          <p:cNvSpPr>
            <a:spLocks noGrp="1"/>
          </p:cNvSpPr>
          <p:nvPr>
            <p:ph type="dt" sz="half" idx="10"/>
          </p:nvPr>
        </p:nvSpPr>
        <p:spPr/>
        <p:txBody>
          <a:bodyPr/>
          <a:lstStyle/>
          <a:p>
            <a:fld id="{DB63CAA3-C23A-4453-A121-886055FDD5E2}" type="datetimeFigureOut">
              <a:rPr lang="en-US" smtClean="0"/>
              <a:t>12/15/20</a:t>
            </a:fld>
            <a:endParaRPr lang="en-US"/>
          </a:p>
        </p:txBody>
      </p:sp>
      <p:sp>
        <p:nvSpPr>
          <p:cNvPr id="5" name="Footer Placeholder 4">
            <a:extLst>
              <a:ext uri="{FF2B5EF4-FFF2-40B4-BE49-F238E27FC236}">
                <a16:creationId xmlns:a16="http://schemas.microsoft.com/office/drawing/2014/main" id="{25D8132A-2004-43CE-9CF4-28D383D5A4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6DB69E-BDAC-49A4-B5C9-D554B80153E6}"/>
              </a:ext>
            </a:extLst>
          </p:cNvPr>
          <p:cNvSpPr>
            <a:spLocks noGrp="1"/>
          </p:cNvSpPr>
          <p:nvPr>
            <p:ph type="sldNum" sz="quarter" idx="12"/>
          </p:nvPr>
        </p:nvSpPr>
        <p:spPr/>
        <p:txBody>
          <a:bodyPr/>
          <a:lstStyle/>
          <a:p>
            <a:fld id="{934DCE7D-4D68-4B43-AECB-1C7DF1CA0642}" type="slidenum">
              <a:rPr lang="en-US" smtClean="0"/>
              <a:t>‹#›</a:t>
            </a:fld>
            <a:endParaRPr lang="en-US"/>
          </a:p>
        </p:txBody>
      </p:sp>
    </p:spTree>
    <p:extLst>
      <p:ext uri="{BB962C8B-B14F-4D97-AF65-F5344CB8AC3E}">
        <p14:creationId xmlns:p14="http://schemas.microsoft.com/office/powerpoint/2010/main" val="879125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3FE24-A57F-4B9F-B512-2814BB8AF5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517928-1281-43A1-AF05-B730A1DB7E3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C496D7-A090-44E2-9B62-6B7D339B6C6A}"/>
              </a:ext>
            </a:extLst>
          </p:cNvPr>
          <p:cNvSpPr>
            <a:spLocks noGrp="1"/>
          </p:cNvSpPr>
          <p:nvPr>
            <p:ph type="dt" sz="half" idx="10"/>
          </p:nvPr>
        </p:nvSpPr>
        <p:spPr/>
        <p:txBody>
          <a:bodyPr/>
          <a:lstStyle/>
          <a:p>
            <a:fld id="{DB63CAA3-C23A-4453-A121-886055FDD5E2}" type="datetimeFigureOut">
              <a:rPr lang="en-US" smtClean="0"/>
              <a:t>12/15/20</a:t>
            </a:fld>
            <a:endParaRPr lang="en-US"/>
          </a:p>
        </p:txBody>
      </p:sp>
      <p:sp>
        <p:nvSpPr>
          <p:cNvPr id="5" name="Footer Placeholder 4">
            <a:extLst>
              <a:ext uri="{FF2B5EF4-FFF2-40B4-BE49-F238E27FC236}">
                <a16:creationId xmlns:a16="http://schemas.microsoft.com/office/drawing/2014/main" id="{994B82C3-C0EE-43E7-A2C8-D8306C1B09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5FADE5-F0F5-4471-A7B5-D595543AA5D5}"/>
              </a:ext>
            </a:extLst>
          </p:cNvPr>
          <p:cNvSpPr>
            <a:spLocks noGrp="1"/>
          </p:cNvSpPr>
          <p:nvPr>
            <p:ph type="sldNum" sz="quarter" idx="12"/>
          </p:nvPr>
        </p:nvSpPr>
        <p:spPr/>
        <p:txBody>
          <a:bodyPr/>
          <a:lstStyle/>
          <a:p>
            <a:fld id="{934DCE7D-4D68-4B43-AECB-1C7DF1CA0642}" type="slidenum">
              <a:rPr lang="en-US" smtClean="0"/>
              <a:t>‹#›</a:t>
            </a:fld>
            <a:endParaRPr lang="en-US"/>
          </a:p>
        </p:txBody>
      </p:sp>
    </p:spTree>
    <p:extLst>
      <p:ext uri="{BB962C8B-B14F-4D97-AF65-F5344CB8AC3E}">
        <p14:creationId xmlns:p14="http://schemas.microsoft.com/office/powerpoint/2010/main" val="1690972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E91C1-1802-4A41-B481-6242D16E99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70EFDF9-7F65-461B-9712-EBCE5995BE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4FF505B-DC81-40E3-8D7E-A1ECBBFCA581}"/>
              </a:ext>
            </a:extLst>
          </p:cNvPr>
          <p:cNvSpPr>
            <a:spLocks noGrp="1"/>
          </p:cNvSpPr>
          <p:nvPr>
            <p:ph type="dt" sz="half" idx="10"/>
          </p:nvPr>
        </p:nvSpPr>
        <p:spPr/>
        <p:txBody>
          <a:bodyPr/>
          <a:lstStyle/>
          <a:p>
            <a:fld id="{DB63CAA3-C23A-4453-A121-886055FDD5E2}" type="datetimeFigureOut">
              <a:rPr lang="en-US" smtClean="0"/>
              <a:t>12/15/20</a:t>
            </a:fld>
            <a:endParaRPr lang="en-US"/>
          </a:p>
        </p:txBody>
      </p:sp>
      <p:sp>
        <p:nvSpPr>
          <p:cNvPr id="5" name="Footer Placeholder 4">
            <a:extLst>
              <a:ext uri="{FF2B5EF4-FFF2-40B4-BE49-F238E27FC236}">
                <a16:creationId xmlns:a16="http://schemas.microsoft.com/office/drawing/2014/main" id="{6A27E97A-A330-4724-A439-D302BE30B1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366701-C898-40D5-A8AB-794786CF8045}"/>
              </a:ext>
            </a:extLst>
          </p:cNvPr>
          <p:cNvSpPr>
            <a:spLocks noGrp="1"/>
          </p:cNvSpPr>
          <p:nvPr>
            <p:ph type="sldNum" sz="quarter" idx="12"/>
          </p:nvPr>
        </p:nvSpPr>
        <p:spPr/>
        <p:txBody>
          <a:bodyPr/>
          <a:lstStyle/>
          <a:p>
            <a:fld id="{934DCE7D-4D68-4B43-AECB-1C7DF1CA0642}" type="slidenum">
              <a:rPr lang="en-US" smtClean="0"/>
              <a:t>‹#›</a:t>
            </a:fld>
            <a:endParaRPr lang="en-US"/>
          </a:p>
        </p:txBody>
      </p:sp>
    </p:spTree>
    <p:extLst>
      <p:ext uri="{BB962C8B-B14F-4D97-AF65-F5344CB8AC3E}">
        <p14:creationId xmlns:p14="http://schemas.microsoft.com/office/powerpoint/2010/main" val="2615381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70013-33B0-4557-8948-1CB2906FF1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2B9E26-A83D-4F46-8AB3-9FB14C6DECC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282BD7-DE1B-497B-9AC2-4CB4589A648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742C8F-39A6-4F68-96CF-B67B40056942}"/>
              </a:ext>
            </a:extLst>
          </p:cNvPr>
          <p:cNvSpPr>
            <a:spLocks noGrp="1"/>
          </p:cNvSpPr>
          <p:nvPr>
            <p:ph type="dt" sz="half" idx="10"/>
          </p:nvPr>
        </p:nvSpPr>
        <p:spPr/>
        <p:txBody>
          <a:bodyPr/>
          <a:lstStyle/>
          <a:p>
            <a:fld id="{DB63CAA3-C23A-4453-A121-886055FDD5E2}" type="datetimeFigureOut">
              <a:rPr lang="en-US" smtClean="0"/>
              <a:t>12/15/20</a:t>
            </a:fld>
            <a:endParaRPr lang="en-US"/>
          </a:p>
        </p:txBody>
      </p:sp>
      <p:sp>
        <p:nvSpPr>
          <p:cNvPr id="6" name="Footer Placeholder 5">
            <a:extLst>
              <a:ext uri="{FF2B5EF4-FFF2-40B4-BE49-F238E27FC236}">
                <a16:creationId xmlns:a16="http://schemas.microsoft.com/office/drawing/2014/main" id="{E42547AD-FB14-4879-BA4C-159AE6FA43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B75EEF-B0CB-4BC2-84B2-62A02F1DCC2B}"/>
              </a:ext>
            </a:extLst>
          </p:cNvPr>
          <p:cNvSpPr>
            <a:spLocks noGrp="1"/>
          </p:cNvSpPr>
          <p:nvPr>
            <p:ph type="sldNum" sz="quarter" idx="12"/>
          </p:nvPr>
        </p:nvSpPr>
        <p:spPr/>
        <p:txBody>
          <a:bodyPr/>
          <a:lstStyle/>
          <a:p>
            <a:fld id="{934DCE7D-4D68-4B43-AECB-1C7DF1CA0642}" type="slidenum">
              <a:rPr lang="en-US" smtClean="0"/>
              <a:t>‹#›</a:t>
            </a:fld>
            <a:endParaRPr lang="en-US"/>
          </a:p>
        </p:txBody>
      </p:sp>
    </p:spTree>
    <p:extLst>
      <p:ext uri="{BB962C8B-B14F-4D97-AF65-F5344CB8AC3E}">
        <p14:creationId xmlns:p14="http://schemas.microsoft.com/office/powerpoint/2010/main" val="170424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B20CF-07A9-470A-B74F-3924B92D2C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045D80E-674E-41DF-86D5-CB912B9FB6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4EEAC8E-2558-4A56-B7C3-FCDEDC12946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B8839E-B257-4EA3-AA79-E44917F675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C8F7252-0B98-4A71-9FEA-47FABDC7C9D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7B50B1C-2132-487D-BFB6-C86990455D43}"/>
              </a:ext>
            </a:extLst>
          </p:cNvPr>
          <p:cNvSpPr>
            <a:spLocks noGrp="1"/>
          </p:cNvSpPr>
          <p:nvPr>
            <p:ph type="dt" sz="half" idx="10"/>
          </p:nvPr>
        </p:nvSpPr>
        <p:spPr/>
        <p:txBody>
          <a:bodyPr/>
          <a:lstStyle/>
          <a:p>
            <a:fld id="{DB63CAA3-C23A-4453-A121-886055FDD5E2}" type="datetimeFigureOut">
              <a:rPr lang="en-US" smtClean="0"/>
              <a:t>12/15/20</a:t>
            </a:fld>
            <a:endParaRPr lang="en-US"/>
          </a:p>
        </p:txBody>
      </p:sp>
      <p:sp>
        <p:nvSpPr>
          <p:cNvPr id="8" name="Footer Placeholder 7">
            <a:extLst>
              <a:ext uri="{FF2B5EF4-FFF2-40B4-BE49-F238E27FC236}">
                <a16:creationId xmlns:a16="http://schemas.microsoft.com/office/drawing/2014/main" id="{4CC4DF13-CCAC-4C4D-8080-86CAE2DDCD6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BB84C95-D826-4E8C-AF0D-73381FB9977C}"/>
              </a:ext>
            </a:extLst>
          </p:cNvPr>
          <p:cNvSpPr>
            <a:spLocks noGrp="1"/>
          </p:cNvSpPr>
          <p:nvPr>
            <p:ph type="sldNum" sz="quarter" idx="12"/>
          </p:nvPr>
        </p:nvSpPr>
        <p:spPr/>
        <p:txBody>
          <a:bodyPr/>
          <a:lstStyle/>
          <a:p>
            <a:fld id="{934DCE7D-4D68-4B43-AECB-1C7DF1CA0642}" type="slidenum">
              <a:rPr lang="en-US" smtClean="0"/>
              <a:t>‹#›</a:t>
            </a:fld>
            <a:endParaRPr lang="en-US"/>
          </a:p>
        </p:txBody>
      </p:sp>
    </p:spTree>
    <p:extLst>
      <p:ext uri="{BB962C8B-B14F-4D97-AF65-F5344CB8AC3E}">
        <p14:creationId xmlns:p14="http://schemas.microsoft.com/office/powerpoint/2010/main" val="1672156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00025-A12E-4BBC-80E7-665E3EFB80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6E8C73-4BFC-40E1-9ECD-14E99F2D2A80}"/>
              </a:ext>
            </a:extLst>
          </p:cNvPr>
          <p:cNvSpPr>
            <a:spLocks noGrp="1"/>
          </p:cNvSpPr>
          <p:nvPr>
            <p:ph type="dt" sz="half" idx="10"/>
          </p:nvPr>
        </p:nvSpPr>
        <p:spPr/>
        <p:txBody>
          <a:bodyPr/>
          <a:lstStyle/>
          <a:p>
            <a:fld id="{DB63CAA3-C23A-4453-A121-886055FDD5E2}" type="datetimeFigureOut">
              <a:rPr lang="en-US" smtClean="0"/>
              <a:t>12/15/20</a:t>
            </a:fld>
            <a:endParaRPr lang="en-US"/>
          </a:p>
        </p:txBody>
      </p:sp>
      <p:sp>
        <p:nvSpPr>
          <p:cNvPr id="4" name="Footer Placeholder 3">
            <a:extLst>
              <a:ext uri="{FF2B5EF4-FFF2-40B4-BE49-F238E27FC236}">
                <a16:creationId xmlns:a16="http://schemas.microsoft.com/office/drawing/2014/main" id="{6F88B355-CC08-4794-BB0C-6D39507F57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962D0C2-0B32-4691-8600-8D764BFBBBFD}"/>
              </a:ext>
            </a:extLst>
          </p:cNvPr>
          <p:cNvSpPr>
            <a:spLocks noGrp="1"/>
          </p:cNvSpPr>
          <p:nvPr>
            <p:ph type="sldNum" sz="quarter" idx="12"/>
          </p:nvPr>
        </p:nvSpPr>
        <p:spPr/>
        <p:txBody>
          <a:bodyPr/>
          <a:lstStyle/>
          <a:p>
            <a:fld id="{934DCE7D-4D68-4B43-AECB-1C7DF1CA0642}" type="slidenum">
              <a:rPr lang="en-US" smtClean="0"/>
              <a:t>‹#›</a:t>
            </a:fld>
            <a:endParaRPr lang="en-US"/>
          </a:p>
        </p:txBody>
      </p:sp>
    </p:spTree>
    <p:extLst>
      <p:ext uri="{BB962C8B-B14F-4D97-AF65-F5344CB8AC3E}">
        <p14:creationId xmlns:p14="http://schemas.microsoft.com/office/powerpoint/2010/main" val="3739645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5DBA0D-CF9E-497E-91A5-0DA6ED430323}"/>
              </a:ext>
            </a:extLst>
          </p:cNvPr>
          <p:cNvSpPr>
            <a:spLocks noGrp="1"/>
          </p:cNvSpPr>
          <p:nvPr>
            <p:ph type="dt" sz="half" idx="10"/>
          </p:nvPr>
        </p:nvSpPr>
        <p:spPr/>
        <p:txBody>
          <a:bodyPr/>
          <a:lstStyle/>
          <a:p>
            <a:fld id="{DB63CAA3-C23A-4453-A121-886055FDD5E2}" type="datetimeFigureOut">
              <a:rPr lang="en-US" smtClean="0"/>
              <a:t>12/15/20</a:t>
            </a:fld>
            <a:endParaRPr lang="en-US"/>
          </a:p>
        </p:txBody>
      </p:sp>
      <p:sp>
        <p:nvSpPr>
          <p:cNvPr id="3" name="Footer Placeholder 2">
            <a:extLst>
              <a:ext uri="{FF2B5EF4-FFF2-40B4-BE49-F238E27FC236}">
                <a16:creationId xmlns:a16="http://schemas.microsoft.com/office/drawing/2014/main" id="{05180FBC-9D11-49A6-9000-7F16DDE29D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74945DF-FB56-485A-B1C7-A47BF698B4B8}"/>
              </a:ext>
            </a:extLst>
          </p:cNvPr>
          <p:cNvSpPr>
            <a:spLocks noGrp="1"/>
          </p:cNvSpPr>
          <p:nvPr>
            <p:ph type="sldNum" sz="quarter" idx="12"/>
          </p:nvPr>
        </p:nvSpPr>
        <p:spPr/>
        <p:txBody>
          <a:bodyPr/>
          <a:lstStyle/>
          <a:p>
            <a:fld id="{934DCE7D-4D68-4B43-AECB-1C7DF1CA0642}" type="slidenum">
              <a:rPr lang="en-US" smtClean="0"/>
              <a:t>‹#›</a:t>
            </a:fld>
            <a:endParaRPr lang="en-US"/>
          </a:p>
        </p:txBody>
      </p:sp>
    </p:spTree>
    <p:extLst>
      <p:ext uri="{BB962C8B-B14F-4D97-AF65-F5344CB8AC3E}">
        <p14:creationId xmlns:p14="http://schemas.microsoft.com/office/powerpoint/2010/main" val="400266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CF970-AC30-49F4-A023-91B4720221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B0713D-1CC4-4A67-8634-7BAAD6168E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1F8C749-42D3-4555-9957-5E01008001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9D842F6-EF59-43D1-955C-0C9EA4C6816B}"/>
              </a:ext>
            </a:extLst>
          </p:cNvPr>
          <p:cNvSpPr>
            <a:spLocks noGrp="1"/>
          </p:cNvSpPr>
          <p:nvPr>
            <p:ph type="dt" sz="half" idx="10"/>
          </p:nvPr>
        </p:nvSpPr>
        <p:spPr/>
        <p:txBody>
          <a:bodyPr/>
          <a:lstStyle/>
          <a:p>
            <a:fld id="{DB63CAA3-C23A-4453-A121-886055FDD5E2}" type="datetimeFigureOut">
              <a:rPr lang="en-US" smtClean="0"/>
              <a:t>12/15/20</a:t>
            </a:fld>
            <a:endParaRPr lang="en-US"/>
          </a:p>
        </p:txBody>
      </p:sp>
      <p:sp>
        <p:nvSpPr>
          <p:cNvPr id="6" name="Footer Placeholder 5">
            <a:extLst>
              <a:ext uri="{FF2B5EF4-FFF2-40B4-BE49-F238E27FC236}">
                <a16:creationId xmlns:a16="http://schemas.microsoft.com/office/drawing/2014/main" id="{FB070AF3-9D89-4BF1-B7B9-9F3E5CA0D6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9B9EB2-DEEC-4953-AB6E-34E3A767F5B0}"/>
              </a:ext>
            </a:extLst>
          </p:cNvPr>
          <p:cNvSpPr>
            <a:spLocks noGrp="1"/>
          </p:cNvSpPr>
          <p:nvPr>
            <p:ph type="sldNum" sz="quarter" idx="12"/>
          </p:nvPr>
        </p:nvSpPr>
        <p:spPr/>
        <p:txBody>
          <a:bodyPr/>
          <a:lstStyle/>
          <a:p>
            <a:fld id="{934DCE7D-4D68-4B43-AECB-1C7DF1CA0642}" type="slidenum">
              <a:rPr lang="en-US" smtClean="0"/>
              <a:t>‹#›</a:t>
            </a:fld>
            <a:endParaRPr lang="en-US"/>
          </a:p>
        </p:txBody>
      </p:sp>
    </p:spTree>
    <p:extLst>
      <p:ext uri="{BB962C8B-B14F-4D97-AF65-F5344CB8AC3E}">
        <p14:creationId xmlns:p14="http://schemas.microsoft.com/office/powerpoint/2010/main" val="612642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29D2C-66DE-4BDE-9A4A-810A6B010F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44A1D8-F2B3-4B28-A882-53C9851C04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666547-8167-417F-AC3C-D8E53E098E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B05A094-2CF6-4CA3-AFCB-E1015E2AC5C5}"/>
              </a:ext>
            </a:extLst>
          </p:cNvPr>
          <p:cNvSpPr>
            <a:spLocks noGrp="1"/>
          </p:cNvSpPr>
          <p:nvPr>
            <p:ph type="dt" sz="half" idx="10"/>
          </p:nvPr>
        </p:nvSpPr>
        <p:spPr/>
        <p:txBody>
          <a:bodyPr/>
          <a:lstStyle/>
          <a:p>
            <a:fld id="{DB63CAA3-C23A-4453-A121-886055FDD5E2}" type="datetimeFigureOut">
              <a:rPr lang="en-US" smtClean="0"/>
              <a:t>12/15/20</a:t>
            </a:fld>
            <a:endParaRPr lang="en-US"/>
          </a:p>
        </p:txBody>
      </p:sp>
      <p:sp>
        <p:nvSpPr>
          <p:cNvPr id="6" name="Footer Placeholder 5">
            <a:extLst>
              <a:ext uri="{FF2B5EF4-FFF2-40B4-BE49-F238E27FC236}">
                <a16:creationId xmlns:a16="http://schemas.microsoft.com/office/drawing/2014/main" id="{4B59E5EE-2B1C-4DA6-8076-305F58749E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B2E045-5883-4E6E-B74B-A380BDD30608}"/>
              </a:ext>
            </a:extLst>
          </p:cNvPr>
          <p:cNvSpPr>
            <a:spLocks noGrp="1"/>
          </p:cNvSpPr>
          <p:nvPr>
            <p:ph type="sldNum" sz="quarter" idx="12"/>
          </p:nvPr>
        </p:nvSpPr>
        <p:spPr/>
        <p:txBody>
          <a:bodyPr/>
          <a:lstStyle/>
          <a:p>
            <a:fld id="{934DCE7D-4D68-4B43-AECB-1C7DF1CA0642}" type="slidenum">
              <a:rPr lang="en-US" smtClean="0"/>
              <a:t>‹#›</a:t>
            </a:fld>
            <a:endParaRPr lang="en-US"/>
          </a:p>
        </p:txBody>
      </p:sp>
    </p:spTree>
    <p:extLst>
      <p:ext uri="{BB962C8B-B14F-4D97-AF65-F5344CB8AC3E}">
        <p14:creationId xmlns:p14="http://schemas.microsoft.com/office/powerpoint/2010/main" val="268327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EF4E60-2271-4E06-AB17-F61EF062A2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361247-A7DB-454C-8DE9-D1B1285116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609F6D-799B-4469-B99F-6F0374D584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63CAA3-C23A-4453-A121-886055FDD5E2}" type="datetimeFigureOut">
              <a:rPr lang="en-US" smtClean="0"/>
              <a:t>12/15/20</a:t>
            </a:fld>
            <a:endParaRPr lang="en-US"/>
          </a:p>
        </p:txBody>
      </p:sp>
      <p:sp>
        <p:nvSpPr>
          <p:cNvPr id="5" name="Footer Placeholder 4">
            <a:extLst>
              <a:ext uri="{FF2B5EF4-FFF2-40B4-BE49-F238E27FC236}">
                <a16:creationId xmlns:a16="http://schemas.microsoft.com/office/drawing/2014/main" id="{6EFAF638-86A0-445A-9514-56C1C443ED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0488681-A59D-4EB2-96AF-02D1742262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4DCE7D-4D68-4B43-AECB-1C7DF1CA0642}" type="slidenum">
              <a:rPr lang="en-US" smtClean="0"/>
              <a:t>‹#›</a:t>
            </a:fld>
            <a:endParaRPr lang="en-US"/>
          </a:p>
        </p:txBody>
      </p:sp>
    </p:spTree>
    <p:extLst>
      <p:ext uri="{BB962C8B-B14F-4D97-AF65-F5344CB8AC3E}">
        <p14:creationId xmlns:p14="http://schemas.microsoft.com/office/powerpoint/2010/main" val="3509092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youtube.com/watch?v=0YrDXU1Ll4k"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0981765-6FB4-43F7-BE95-37C32BDD1CEE}"/>
              </a:ext>
            </a:extLst>
          </p:cNvPr>
          <p:cNvSpPr>
            <a:spLocks noGrp="1"/>
          </p:cNvSpPr>
          <p:nvPr>
            <p:ph type="ctrTitle"/>
          </p:nvPr>
        </p:nvSpPr>
        <p:spPr>
          <a:xfrm>
            <a:off x="3045368" y="2043663"/>
            <a:ext cx="6105194" cy="2031055"/>
          </a:xfrm>
        </p:spPr>
        <p:txBody>
          <a:bodyPr>
            <a:normAutofit/>
          </a:bodyPr>
          <a:lstStyle/>
          <a:p>
            <a:r>
              <a:rPr lang="en-US" dirty="0">
                <a:solidFill>
                  <a:srgbClr val="FFFFFF"/>
                </a:solidFill>
              </a:rPr>
              <a:t>The Mechanization of Nature</a:t>
            </a:r>
          </a:p>
        </p:txBody>
      </p:sp>
      <p:sp>
        <p:nvSpPr>
          <p:cNvPr id="3" name="Subtitle 2">
            <a:extLst>
              <a:ext uri="{FF2B5EF4-FFF2-40B4-BE49-F238E27FC236}">
                <a16:creationId xmlns:a16="http://schemas.microsoft.com/office/drawing/2014/main" id="{FCF3573C-8CEF-4C50-8CAC-3093150A1E89}"/>
              </a:ext>
            </a:extLst>
          </p:cNvPr>
          <p:cNvSpPr>
            <a:spLocks noGrp="1"/>
          </p:cNvSpPr>
          <p:nvPr>
            <p:ph type="subTitle" idx="1"/>
          </p:nvPr>
        </p:nvSpPr>
        <p:spPr>
          <a:xfrm>
            <a:off x="3045368" y="4074718"/>
            <a:ext cx="6105194" cy="682079"/>
          </a:xfrm>
        </p:spPr>
        <p:txBody>
          <a:bodyPr>
            <a:normAutofit/>
          </a:bodyPr>
          <a:lstStyle/>
          <a:p>
            <a:endParaRPr lang="en-US">
              <a:solidFill>
                <a:srgbClr val="FFFFFF"/>
              </a:solidFill>
            </a:endParaRPr>
          </a:p>
        </p:txBody>
      </p:sp>
    </p:spTree>
    <p:extLst>
      <p:ext uri="{BB962C8B-B14F-4D97-AF65-F5344CB8AC3E}">
        <p14:creationId xmlns:p14="http://schemas.microsoft.com/office/powerpoint/2010/main" val="2423631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A9A842F-5A13-4540-BB2E-F923FC308813}"/>
              </a:ext>
            </a:extLst>
          </p:cNvPr>
          <p:cNvSpPr>
            <a:spLocks noGrp="1"/>
          </p:cNvSpPr>
          <p:nvPr>
            <p:ph type="title"/>
          </p:nvPr>
        </p:nvSpPr>
        <p:spPr>
          <a:xfrm>
            <a:off x="640079" y="2053641"/>
            <a:ext cx="3669161" cy="2760098"/>
          </a:xfrm>
        </p:spPr>
        <p:txBody>
          <a:bodyPr>
            <a:normAutofit/>
          </a:bodyPr>
          <a:lstStyle/>
          <a:p>
            <a:r>
              <a:rPr lang="en-US" dirty="0">
                <a:solidFill>
                  <a:srgbClr val="FFFFFF"/>
                </a:solidFill>
              </a:rPr>
              <a:t>Descartes vs Newton on </a:t>
            </a:r>
            <a:r>
              <a:rPr lang="en-US" dirty="0">
                <a:solidFill>
                  <a:srgbClr val="FF0000"/>
                </a:solidFill>
              </a:rPr>
              <a:t>inertia</a:t>
            </a:r>
          </a:p>
        </p:txBody>
      </p:sp>
      <p:sp>
        <p:nvSpPr>
          <p:cNvPr id="3" name="Content Placeholder 2">
            <a:extLst>
              <a:ext uri="{FF2B5EF4-FFF2-40B4-BE49-F238E27FC236}">
                <a16:creationId xmlns:a16="http://schemas.microsoft.com/office/drawing/2014/main" id="{8583ECEB-6F1B-41BC-AC19-DB2875F4E295}"/>
              </a:ext>
            </a:extLst>
          </p:cNvPr>
          <p:cNvSpPr>
            <a:spLocks noGrp="1"/>
          </p:cNvSpPr>
          <p:nvPr>
            <p:ph idx="1"/>
          </p:nvPr>
        </p:nvSpPr>
        <p:spPr>
          <a:xfrm>
            <a:off x="6090574" y="801866"/>
            <a:ext cx="5306084" cy="5230634"/>
          </a:xfrm>
        </p:spPr>
        <p:txBody>
          <a:bodyPr anchor="ctr">
            <a:normAutofit/>
          </a:bodyPr>
          <a:lstStyle/>
          <a:p>
            <a:r>
              <a:rPr lang="en-US" sz="2200" dirty="0">
                <a:solidFill>
                  <a:srgbClr val="000000"/>
                </a:solidFill>
              </a:rPr>
              <a:t>The two laws both rely on the conserving activity of God. Together they hold that God conserves a quantity of action, determined in a unique direction, which is maintained from one moment to the next. </a:t>
            </a:r>
            <a:r>
              <a:rPr lang="en-US" sz="2200" dirty="0">
                <a:solidFill>
                  <a:srgbClr val="FF0000"/>
                </a:solidFill>
              </a:rPr>
              <a:t>Motion is therefore, on Descartes' account, a series of actions that occur at discrete moments of time. </a:t>
            </a:r>
            <a:r>
              <a:rPr lang="en-US" sz="2200" dirty="0">
                <a:solidFill>
                  <a:srgbClr val="000000"/>
                </a:solidFill>
              </a:rPr>
              <a:t>Moreover, this action at a moment of time is not the cause or reason of subsequent actions. Although Descartes is rightly credited with the law of inertia, the very foundation of the modern science of dynamics, motion in a straight line is not uncaused, as Newton will assert a half-century later, but is supported by the conserving activity of God.</a:t>
            </a:r>
          </a:p>
        </p:txBody>
      </p:sp>
    </p:spTree>
    <p:extLst>
      <p:ext uri="{BB962C8B-B14F-4D97-AF65-F5344CB8AC3E}">
        <p14:creationId xmlns:p14="http://schemas.microsoft.com/office/powerpoint/2010/main" val="2761381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5E7B99-8459-4B41-B786-447FBAE5BD7D}"/>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Descartes and the mechanics of circular motion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A7D3578-ED65-4A05-8954-E248114BA4B0}"/>
              </a:ext>
            </a:extLst>
          </p:cNvPr>
          <p:cNvSpPr>
            <a:spLocks noGrp="1"/>
          </p:cNvSpPr>
          <p:nvPr>
            <p:ph idx="1"/>
          </p:nvPr>
        </p:nvSpPr>
        <p:spPr>
          <a:xfrm>
            <a:off x="4447308" y="591344"/>
            <a:ext cx="6906491" cy="5585619"/>
          </a:xfrm>
        </p:spPr>
        <p:txBody>
          <a:bodyPr anchor="ctr">
            <a:normAutofit/>
          </a:bodyPr>
          <a:lstStyle/>
          <a:p>
            <a:r>
              <a:rPr lang="en-US" dirty="0"/>
              <a:t>When we whirl a stone in a sling, it tends to recede from the center of motion. Planetary motion is a result of the interaction of two actions: an inward pressure from densely packed material and a centripetal tendency to move outward from the center. The path described by the planets </a:t>
            </a:r>
            <a:r>
              <a:rPr lang="en-US" dirty="0" err="1"/>
              <a:t>ia</a:t>
            </a:r>
            <a:r>
              <a:rPr lang="en-US" dirty="0"/>
              <a:t> a balance between these two actions.</a:t>
            </a:r>
          </a:p>
          <a:p>
            <a:endParaRPr lang="en-US" dirty="0"/>
          </a:p>
        </p:txBody>
      </p:sp>
    </p:spTree>
    <p:extLst>
      <p:ext uri="{BB962C8B-B14F-4D97-AF65-F5344CB8AC3E}">
        <p14:creationId xmlns:p14="http://schemas.microsoft.com/office/powerpoint/2010/main" val="76565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CAC50-B9F1-3447-A59E-D1741A23EB3C}"/>
              </a:ext>
            </a:extLst>
          </p:cNvPr>
          <p:cNvSpPr>
            <a:spLocks noGrp="1"/>
          </p:cNvSpPr>
          <p:nvPr>
            <p:ph type="title"/>
          </p:nvPr>
        </p:nvSpPr>
        <p:spPr/>
        <p:txBody>
          <a:bodyPr/>
          <a:lstStyle/>
          <a:p>
            <a:r>
              <a:rPr lang="en-US" dirty="0"/>
              <a:t>Motion in a Sling (Descartes)</a:t>
            </a:r>
          </a:p>
        </p:txBody>
      </p:sp>
      <p:pic>
        <p:nvPicPr>
          <p:cNvPr id="5" name="Content Placeholder 4">
            <a:extLst>
              <a:ext uri="{FF2B5EF4-FFF2-40B4-BE49-F238E27FC236}">
                <a16:creationId xmlns:a16="http://schemas.microsoft.com/office/drawing/2014/main" id="{946C54E0-6991-0846-ADB6-A87E6C280E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79631" y="1984925"/>
            <a:ext cx="4051495" cy="4051495"/>
          </a:xfrm>
        </p:spPr>
      </p:pic>
    </p:spTree>
    <p:extLst>
      <p:ext uri="{BB962C8B-B14F-4D97-AF65-F5344CB8AC3E}">
        <p14:creationId xmlns:p14="http://schemas.microsoft.com/office/powerpoint/2010/main" val="3622853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5FDF0-4CE9-F542-A7BB-3711CF50A8DB}"/>
              </a:ext>
            </a:extLst>
          </p:cNvPr>
          <p:cNvSpPr>
            <a:spLocks noGrp="1"/>
          </p:cNvSpPr>
          <p:nvPr>
            <p:ph type="title"/>
          </p:nvPr>
        </p:nvSpPr>
        <p:spPr/>
        <p:txBody>
          <a:bodyPr/>
          <a:lstStyle/>
          <a:p>
            <a:r>
              <a:rPr lang="en-US" dirty="0"/>
              <a:t>The </a:t>
            </a:r>
            <a:r>
              <a:rPr lang="en-US" dirty="0">
                <a:solidFill>
                  <a:srgbClr val="FF0000"/>
                </a:solidFill>
              </a:rPr>
              <a:t>Vortex Theory</a:t>
            </a:r>
            <a:r>
              <a:rPr lang="en-US" dirty="0"/>
              <a:t> of Planetary Motion</a:t>
            </a:r>
          </a:p>
        </p:txBody>
      </p:sp>
      <p:pic>
        <p:nvPicPr>
          <p:cNvPr id="5" name="Content Placeholder 4">
            <a:extLst>
              <a:ext uri="{FF2B5EF4-FFF2-40B4-BE49-F238E27FC236}">
                <a16:creationId xmlns:a16="http://schemas.microsoft.com/office/drawing/2014/main" id="{95FD39CD-CFB1-574D-B51A-B806F55570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9523" y="1825625"/>
            <a:ext cx="7054471" cy="4831830"/>
          </a:xfrm>
        </p:spPr>
      </p:pic>
    </p:spTree>
    <p:extLst>
      <p:ext uri="{BB962C8B-B14F-4D97-AF65-F5344CB8AC3E}">
        <p14:creationId xmlns:p14="http://schemas.microsoft.com/office/powerpoint/2010/main" val="18354211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3E7EEC-C9D9-481A-A5C4-E57B0A56488B}"/>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Bacon and the Great Instauration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1DA5C04-FA04-4098-AE68-85F770834439}"/>
              </a:ext>
            </a:extLst>
          </p:cNvPr>
          <p:cNvSpPr>
            <a:spLocks noGrp="1"/>
          </p:cNvSpPr>
          <p:nvPr>
            <p:ph idx="1"/>
          </p:nvPr>
        </p:nvSpPr>
        <p:spPr>
          <a:xfrm>
            <a:off x="4447308" y="591344"/>
            <a:ext cx="6906491" cy="5585619"/>
          </a:xfrm>
        </p:spPr>
        <p:txBody>
          <a:bodyPr anchor="ctr">
            <a:normAutofit/>
          </a:bodyPr>
          <a:lstStyle/>
          <a:p>
            <a:r>
              <a:rPr lang="en-US" dirty="0"/>
              <a:t>Global reform of the sciences. Call for a new beginning and a rejection of the teachings of the ancients, the schools, etc.   </a:t>
            </a:r>
          </a:p>
          <a:p>
            <a:r>
              <a:rPr lang="en-US" dirty="0"/>
              <a:t>Incorporates a notion of progress that is new and would be one of the guiding principles of the Enlightenment.</a:t>
            </a:r>
          </a:p>
          <a:p>
            <a:r>
              <a:rPr lang="en-US" dirty="0"/>
              <a:t>Progress: change that is directed and desirable.</a:t>
            </a:r>
          </a:p>
          <a:p>
            <a:r>
              <a:rPr lang="en-US" dirty="0"/>
              <a:t>Evolution: change that is not directed.</a:t>
            </a:r>
          </a:p>
          <a:p>
            <a:endParaRPr lang="en-US" dirty="0"/>
          </a:p>
        </p:txBody>
      </p:sp>
    </p:spTree>
    <p:extLst>
      <p:ext uri="{BB962C8B-B14F-4D97-AF65-F5344CB8AC3E}">
        <p14:creationId xmlns:p14="http://schemas.microsoft.com/office/powerpoint/2010/main" val="3734597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45E29B-B971-41C6-A57B-B29BBB108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4C76015D-CFEA-4204-9A50-352560FFC2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11" name="Oval 5">
              <a:extLst>
                <a:ext uri="{FF2B5EF4-FFF2-40B4-BE49-F238E27FC236}">
                  <a16:creationId xmlns:a16="http://schemas.microsoft.com/office/drawing/2014/main" id="{7325C43C-72B5-4DC9-B386-90859B58BF0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2" name="Oval 11">
              <a:extLst>
                <a:ext uri="{FF2B5EF4-FFF2-40B4-BE49-F238E27FC236}">
                  <a16:creationId xmlns:a16="http://schemas.microsoft.com/office/drawing/2014/main" id="{C95AD9A4-5AF5-48C4-BC2A-635316433A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3" name="Oval 5">
              <a:extLst>
                <a:ext uri="{FF2B5EF4-FFF2-40B4-BE49-F238E27FC236}">
                  <a16:creationId xmlns:a16="http://schemas.microsoft.com/office/drawing/2014/main" id="{AF4A3D62-D56C-4A32-8C75-100D383EC61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useBgFill="1">
        <p:nvSpPr>
          <p:cNvPr id="15" name="Rectangle 14">
            <a:extLst>
              <a:ext uri="{FF2B5EF4-FFF2-40B4-BE49-F238E27FC236}">
                <a16:creationId xmlns:a16="http://schemas.microsoft.com/office/drawing/2014/main" id="{3E1F47E4-066D-4C27-98C8-B2B2C7BAB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38772"/>
            <a:ext cx="12192000" cy="39804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EF0C110-A6D4-44A7-93CA-0989C5713EA3}"/>
              </a:ext>
            </a:extLst>
          </p:cNvPr>
          <p:cNvSpPr>
            <a:spLocks noGrp="1"/>
          </p:cNvSpPr>
          <p:nvPr>
            <p:ph type="title"/>
          </p:nvPr>
        </p:nvSpPr>
        <p:spPr>
          <a:xfrm>
            <a:off x="838200" y="1760505"/>
            <a:ext cx="10515600" cy="935025"/>
          </a:xfrm>
        </p:spPr>
        <p:txBody>
          <a:bodyPr>
            <a:normAutofit/>
          </a:bodyPr>
          <a:lstStyle/>
          <a:p>
            <a:pPr algn="ctr"/>
            <a:r>
              <a:rPr lang="en-US" sz="3200">
                <a:solidFill>
                  <a:schemeClr val="tx2"/>
                </a:solidFill>
              </a:rPr>
              <a:t>Collaboration in the search for knowledge</a:t>
            </a:r>
          </a:p>
        </p:txBody>
      </p:sp>
      <p:sp>
        <p:nvSpPr>
          <p:cNvPr id="3" name="Content Placeholder 2">
            <a:extLst>
              <a:ext uri="{FF2B5EF4-FFF2-40B4-BE49-F238E27FC236}">
                <a16:creationId xmlns:a16="http://schemas.microsoft.com/office/drawing/2014/main" id="{F79249D9-2441-41D1-B075-126E4DD575F6}"/>
              </a:ext>
            </a:extLst>
          </p:cNvPr>
          <p:cNvSpPr>
            <a:spLocks noGrp="1"/>
          </p:cNvSpPr>
          <p:nvPr>
            <p:ph idx="1"/>
          </p:nvPr>
        </p:nvSpPr>
        <p:spPr>
          <a:xfrm>
            <a:off x="2384952" y="3012928"/>
            <a:ext cx="7422096" cy="2109445"/>
          </a:xfrm>
        </p:spPr>
        <p:txBody>
          <a:bodyPr>
            <a:normAutofit/>
          </a:bodyPr>
          <a:lstStyle/>
          <a:p>
            <a:pPr marL="0" indent="0">
              <a:buNone/>
            </a:pPr>
            <a:r>
              <a:rPr lang="en-US" sz="1800" dirty="0">
                <a:solidFill>
                  <a:srgbClr val="FF0000"/>
                </a:solidFill>
              </a:rPr>
              <a:t>The ideal of the new experimental practice </a:t>
            </a:r>
            <a:r>
              <a:rPr lang="en-US" sz="1800" dirty="0">
                <a:solidFill>
                  <a:schemeClr val="tx2"/>
                </a:solidFill>
              </a:rPr>
              <a:t>that bloomed during the seventeenth century is that science is an imperfect body of knowledge that can be remedied and perfected by many hands, spanning many generations of practitioners. This ideal of the collaborative character of scientific practice was a cornerstone of the new seventeenth century experimental philosophy of nature. </a:t>
            </a:r>
            <a:r>
              <a:rPr lang="en-US" sz="1800" dirty="0">
                <a:solidFill>
                  <a:srgbClr val="FF0000"/>
                </a:solidFill>
              </a:rPr>
              <a:t>It is an ideal that seeks to balance theory and practice, the power of reason and experience, and two different cultures that shared a common goal and a project.</a:t>
            </a:r>
          </a:p>
        </p:txBody>
      </p:sp>
    </p:spTree>
    <p:extLst>
      <p:ext uri="{BB962C8B-B14F-4D97-AF65-F5344CB8AC3E}">
        <p14:creationId xmlns:p14="http://schemas.microsoft.com/office/powerpoint/2010/main" val="2362421804"/>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B8EF74E-657A-42B3-BF1E-C9B6F22AA8B0}"/>
              </a:ext>
            </a:extLst>
          </p:cNvPr>
          <p:cNvSpPr>
            <a:spLocks noGrp="1"/>
          </p:cNvSpPr>
          <p:nvPr>
            <p:ph type="title"/>
          </p:nvPr>
        </p:nvSpPr>
        <p:spPr>
          <a:xfrm>
            <a:off x="640079" y="2053641"/>
            <a:ext cx="3669161" cy="2760098"/>
          </a:xfrm>
        </p:spPr>
        <p:txBody>
          <a:bodyPr>
            <a:normAutofit/>
          </a:bodyPr>
          <a:lstStyle/>
          <a:p>
            <a:r>
              <a:rPr lang="en-US">
                <a:solidFill>
                  <a:srgbClr val="FFFFFF"/>
                </a:solidFill>
              </a:rPr>
              <a:t>Bacon’s Legacy</a:t>
            </a:r>
          </a:p>
        </p:txBody>
      </p:sp>
      <p:sp>
        <p:nvSpPr>
          <p:cNvPr id="3" name="Content Placeholder 2">
            <a:extLst>
              <a:ext uri="{FF2B5EF4-FFF2-40B4-BE49-F238E27FC236}">
                <a16:creationId xmlns:a16="http://schemas.microsoft.com/office/drawing/2014/main" id="{A9D879BE-E31E-4207-BC76-667AAFEDB35B}"/>
              </a:ext>
            </a:extLst>
          </p:cNvPr>
          <p:cNvSpPr>
            <a:spLocks noGrp="1"/>
          </p:cNvSpPr>
          <p:nvPr>
            <p:ph idx="1"/>
          </p:nvPr>
        </p:nvSpPr>
        <p:spPr>
          <a:xfrm>
            <a:off x="6090574" y="801866"/>
            <a:ext cx="5306084" cy="5230634"/>
          </a:xfrm>
        </p:spPr>
        <p:txBody>
          <a:bodyPr anchor="ctr">
            <a:normAutofit/>
          </a:bodyPr>
          <a:lstStyle/>
          <a:p>
            <a:pPr marL="0" indent="0">
              <a:buNone/>
            </a:pPr>
            <a:r>
              <a:rPr lang="en-US" sz="2400" dirty="0">
                <a:solidFill>
                  <a:srgbClr val="000000"/>
                </a:solidFill>
              </a:rPr>
              <a:t>Bacon championed the new generation of natural philo­sophers with the emphasis on observation and experiment, and a disdain for those who would defer to the authority of the ancient philosophers. Experiment would allow humanity to control nature. </a:t>
            </a:r>
          </a:p>
          <a:p>
            <a:pPr marL="0" indent="0">
              <a:buNone/>
            </a:pPr>
            <a:r>
              <a:rPr lang="en-US" sz="2400" dirty="0">
                <a:solidFill>
                  <a:srgbClr val="000000"/>
                </a:solidFill>
              </a:rPr>
              <a:t>Bacon showed no appreciation of the great scientists of his day — Gilbert, Copernicus, Galileo, Kepler, or even Harvey, his personal physician — </a:t>
            </a:r>
            <a:r>
              <a:rPr lang="en-US" sz="2400" dirty="0">
                <a:solidFill>
                  <a:srgbClr val="FF0000"/>
                </a:solidFill>
              </a:rPr>
              <a:t>but his inspiration led directly to the formation of The Royal Society.</a:t>
            </a:r>
          </a:p>
        </p:txBody>
      </p:sp>
    </p:spTree>
    <p:extLst>
      <p:ext uri="{BB962C8B-B14F-4D97-AF65-F5344CB8AC3E}">
        <p14:creationId xmlns:p14="http://schemas.microsoft.com/office/powerpoint/2010/main" val="2103552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1D8001-004A-4F6E-A616-3237DD5E39A1}"/>
              </a:ext>
            </a:extLst>
          </p:cNvPr>
          <p:cNvSpPr>
            <a:spLocks noGrp="1"/>
          </p:cNvSpPr>
          <p:nvPr>
            <p:ph type="title"/>
          </p:nvPr>
        </p:nvSpPr>
        <p:spPr>
          <a:xfrm>
            <a:off x="838200" y="963877"/>
            <a:ext cx="3494362" cy="4930246"/>
          </a:xfrm>
        </p:spPr>
        <p:txBody>
          <a:bodyPr>
            <a:normAutofit/>
          </a:bodyPr>
          <a:lstStyle/>
          <a:p>
            <a:pPr algn="r"/>
            <a:r>
              <a:rPr lang="en-US" sz="2100">
                <a:solidFill>
                  <a:schemeClr val="accent1"/>
                </a:solidFill>
              </a:rPr>
              <a:t>Inductivism/experimentalism</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DBB2B68-013D-4C05-AD14-0ECCB848F9FF}"/>
              </a:ext>
            </a:extLst>
          </p:cNvPr>
          <p:cNvSpPr>
            <a:spLocks noGrp="1"/>
          </p:cNvSpPr>
          <p:nvPr>
            <p:ph idx="1"/>
          </p:nvPr>
        </p:nvSpPr>
        <p:spPr>
          <a:xfrm>
            <a:off x="4976031" y="963877"/>
            <a:ext cx="6377769" cy="4930246"/>
          </a:xfrm>
        </p:spPr>
        <p:txBody>
          <a:bodyPr anchor="ctr">
            <a:normAutofit/>
          </a:bodyPr>
          <a:lstStyle/>
          <a:p>
            <a:r>
              <a:rPr lang="en-US" sz="2400" dirty="0"/>
              <a:t>Induction is a form of inference (particulars to generalizations). </a:t>
            </a:r>
            <a:r>
              <a:rPr lang="en-US" sz="2400" dirty="0">
                <a:solidFill>
                  <a:srgbClr val="FF0000"/>
                </a:solidFill>
              </a:rPr>
              <a:t>Bacon self-described as an inductivist (as did Newton)</a:t>
            </a:r>
            <a:r>
              <a:rPr lang="en-US" sz="2400" dirty="0"/>
              <a:t>, but for Bacon inductivism was a method of arriving at scientific knowledge through the use of experimental procedures that would be grounded in the phenomena of nature (i.e., general truths that are revealed to us through experiment).</a:t>
            </a:r>
          </a:p>
        </p:txBody>
      </p:sp>
    </p:spTree>
    <p:extLst>
      <p:ext uri="{BB962C8B-B14F-4D97-AF65-F5344CB8AC3E}">
        <p14:creationId xmlns:p14="http://schemas.microsoft.com/office/powerpoint/2010/main" val="15905442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451FBE-05AA-43FE-BBB3-47F2B1459873}"/>
              </a:ext>
            </a:extLst>
          </p:cNvPr>
          <p:cNvSpPr>
            <a:spLocks noGrp="1"/>
          </p:cNvSpPr>
          <p:nvPr>
            <p:ph type="title"/>
          </p:nvPr>
        </p:nvSpPr>
        <p:spPr>
          <a:xfrm>
            <a:off x="686834" y="1153572"/>
            <a:ext cx="3200400" cy="4461163"/>
          </a:xfrm>
        </p:spPr>
        <p:txBody>
          <a:bodyPr>
            <a:normAutofit/>
          </a:bodyPr>
          <a:lstStyle/>
          <a:p>
            <a:r>
              <a:rPr lang="en-US" dirty="0">
                <a:solidFill>
                  <a:srgbClr val="FF0000"/>
                </a:solidFill>
              </a:rPr>
              <a:t>Bacon, Newton, Robert Boyle, and alchemy</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3746102-484D-4CD2-B243-23B6EE4C6AC0}"/>
              </a:ext>
            </a:extLst>
          </p:cNvPr>
          <p:cNvSpPr>
            <a:spLocks noGrp="1"/>
          </p:cNvSpPr>
          <p:nvPr>
            <p:ph idx="1"/>
          </p:nvPr>
        </p:nvSpPr>
        <p:spPr>
          <a:xfrm>
            <a:off x="4447308" y="591344"/>
            <a:ext cx="6906491" cy="5585619"/>
          </a:xfrm>
        </p:spPr>
        <p:txBody>
          <a:bodyPr anchor="ctr">
            <a:normAutofit/>
          </a:bodyPr>
          <a:lstStyle/>
          <a:p>
            <a:r>
              <a:rPr lang="en-US" dirty="0"/>
              <a:t>For the Aristotelian, an object is a union of form and matter. These forms are viewed as immutable and unchanging.</a:t>
            </a:r>
          </a:p>
          <a:p>
            <a:r>
              <a:rPr lang="en-US" dirty="0"/>
              <a:t>Alchemists were convinced that these forms can be transmuted, one into another.  An inferior metal (e.g., lead) could be converted into a nobler metal (silver or gold) given the application of appropriate scientific procedures .</a:t>
            </a:r>
          </a:p>
          <a:p>
            <a:r>
              <a:rPr lang="en-US" dirty="0"/>
              <a:t>Alchemists were deeply suspicious of observation simply because a form could change from moment to moment. </a:t>
            </a:r>
          </a:p>
        </p:txBody>
      </p:sp>
    </p:spTree>
    <p:extLst>
      <p:ext uri="{BB962C8B-B14F-4D97-AF65-F5344CB8AC3E}">
        <p14:creationId xmlns:p14="http://schemas.microsoft.com/office/powerpoint/2010/main" val="466875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FF65D7-1801-43AF-9399-D9040AF7859C}"/>
              </a:ext>
            </a:extLst>
          </p:cNvPr>
          <p:cNvSpPr>
            <a:spLocks noGrp="1"/>
          </p:cNvSpPr>
          <p:nvPr>
            <p:ph type="title"/>
          </p:nvPr>
        </p:nvSpPr>
        <p:spPr>
          <a:xfrm>
            <a:off x="686834" y="1153572"/>
            <a:ext cx="3200400" cy="4461163"/>
          </a:xfrm>
        </p:spPr>
        <p:txBody>
          <a:bodyPr>
            <a:normAutofit/>
          </a:bodyPr>
          <a:lstStyle/>
          <a:p>
            <a:r>
              <a:rPr lang="en-US">
                <a:solidFill>
                  <a:srgbClr val="FFFFFF"/>
                </a:solidFill>
              </a:rPr>
              <a:t>The Royal Society</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73AB326-A0AE-4B6D-9D17-B02A80B22A87}"/>
              </a:ext>
            </a:extLst>
          </p:cNvPr>
          <p:cNvSpPr>
            <a:spLocks noGrp="1"/>
          </p:cNvSpPr>
          <p:nvPr>
            <p:ph idx="1"/>
          </p:nvPr>
        </p:nvSpPr>
        <p:spPr>
          <a:xfrm>
            <a:off x="4447308" y="591344"/>
            <a:ext cx="6906491" cy="5585619"/>
          </a:xfrm>
        </p:spPr>
        <p:txBody>
          <a:bodyPr anchor="ctr">
            <a:normAutofit/>
          </a:bodyPr>
          <a:lstStyle/>
          <a:p>
            <a:r>
              <a:rPr lang="en-US" sz="2200" dirty="0"/>
              <a:t>About fifteen years after the publication of Bacon’s </a:t>
            </a:r>
            <a:r>
              <a:rPr lang="en-US" sz="2200" i="1" dirty="0"/>
              <a:t>Novum Organum</a:t>
            </a:r>
            <a:r>
              <a:rPr lang="en-US" sz="2200" dirty="0"/>
              <a:t>, a group of individuals began to meet weekly to discuss problems in natural philosophy. In the disturbed times of the Restoration, the meetings were scattered and uncertain but were resumed at </a:t>
            </a:r>
            <a:r>
              <a:rPr lang="en-US" sz="2200" dirty="0">
                <a:solidFill>
                  <a:srgbClr val="FF0000"/>
                </a:solidFill>
              </a:rPr>
              <a:t>Gresham College, London</a:t>
            </a:r>
            <a:r>
              <a:rPr lang="en-US" sz="2200" dirty="0"/>
              <a:t>. In 1662, Robert Hooke was appointed Curator to the Society. As Curator, his job was to provide “three or four considerable experiments” each day the Society met. Hooke knew most of the instrument makers of London, and his inventions and their skill helped to inspire and provide for the new interest in natural philosophy. Instruments and machines were designed, constructed and purchased. Hooke’s work with the microscope and Newton’s work on optics and astronomy stimulated the optical instrument trade.</a:t>
            </a:r>
          </a:p>
        </p:txBody>
      </p:sp>
    </p:spTree>
    <p:extLst>
      <p:ext uri="{BB962C8B-B14F-4D97-AF65-F5344CB8AC3E}">
        <p14:creationId xmlns:p14="http://schemas.microsoft.com/office/powerpoint/2010/main" val="2265769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5975DC-914F-4962-AB5E-18A730A86533}"/>
              </a:ext>
            </a:extLst>
          </p:cNvPr>
          <p:cNvSpPr>
            <a:spLocks noGrp="1"/>
          </p:cNvSpPr>
          <p:nvPr>
            <p:ph type="title"/>
          </p:nvPr>
        </p:nvSpPr>
        <p:spPr>
          <a:xfrm>
            <a:off x="686834" y="1153572"/>
            <a:ext cx="3200400" cy="4461163"/>
          </a:xfrm>
        </p:spPr>
        <p:txBody>
          <a:bodyPr>
            <a:normAutofit/>
          </a:bodyPr>
          <a:lstStyle/>
          <a:p>
            <a:r>
              <a:rPr lang="en-US">
                <a:solidFill>
                  <a:srgbClr val="FFFFFF"/>
                </a:solidFill>
              </a:rPr>
              <a:t>The project of the Meditations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EF33856-EA6C-4E61-97A3-5D90525FEADC}"/>
              </a:ext>
            </a:extLst>
          </p:cNvPr>
          <p:cNvSpPr>
            <a:spLocks noGrp="1"/>
          </p:cNvSpPr>
          <p:nvPr>
            <p:ph idx="1"/>
          </p:nvPr>
        </p:nvSpPr>
        <p:spPr>
          <a:xfrm>
            <a:off x="4447308" y="591344"/>
            <a:ext cx="6906491" cy="5585619"/>
          </a:xfrm>
        </p:spPr>
        <p:txBody>
          <a:bodyPr anchor="ctr">
            <a:normAutofit/>
          </a:bodyPr>
          <a:lstStyle/>
          <a:p>
            <a:r>
              <a:rPr lang="en-US" sz="2600" dirty="0"/>
              <a:t>Application of systematic doubt.  </a:t>
            </a:r>
          </a:p>
          <a:p>
            <a:r>
              <a:rPr lang="en-US" sz="2600" dirty="0"/>
              <a:t>Response to the revival of the </a:t>
            </a:r>
            <a:r>
              <a:rPr lang="en-US" sz="2600" dirty="0" err="1"/>
              <a:t>scepticism</a:t>
            </a:r>
            <a:r>
              <a:rPr lang="en-US" sz="2600" dirty="0"/>
              <a:t> of </a:t>
            </a:r>
            <a:r>
              <a:rPr lang="en-US" sz="2600" dirty="0" err="1"/>
              <a:t>Sextus</a:t>
            </a:r>
            <a:r>
              <a:rPr lang="en-US" sz="2600" dirty="0"/>
              <a:t> </a:t>
            </a:r>
            <a:r>
              <a:rPr lang="en-US" sz="2600" dirty="0" err="1"/>
              <a:t>Empiricus</a:t>
            </a:r>
            <a:endParaRPr lang="en-US" sz="2600" dirty="0"/>
          </a:p>
          <a:p>
            <a:r>
              <a:rPr lang="en-US" sz="2600" dirty="0"/>
              <a:t>There is something that can be known by the mind independently of sensible experience: “je </a:t>
            </a:r>
            <a:r>
              <a:rPr lang="en-US" sz="2600" dirty="0" err="1"/>
              <a:t>pense</a:t>
            </a:r>
            <a:r>
              <a:rPr lang="en-US" sz="2600" dirty="0"/>
              <a:t>, je </a:t>
            </a:r>
            <a:r>
              <a:rPr lang="en-US" sz="2600" dirty="0" err="1"/>
              <a:t>suis</a:t>
            </a:r>
            <a:r>
              <a:rPr lang="en-US" sz="2600" dirty="0"/>
              <a:t>.”  This is the authority of reason.</a:t>
            </a:r>
          </a:p>
          <a:p>
            <a:r>
              <a:rPr lang="en-US" sz="2600" dirty="0"/>
              <a:t>Also, we can arrive at a basic conception of matter in terms of the geometrical property of extension.</a:t>
            </a:r>
          </a:p>
          <a:p>
            <a:r>
              <a:rPr lang="en-US" sz="2600" dirty="0"/>
              <a:t>These are the elements of Descartes’ famous substance dualism.</a:t>
            </a:r>
          </a:p>
          <a:p>
            <a:r>
              <a:rPr lang="en-US" sz="2600" dirty="0"/>
              <a:t>Rationalist vs empiricist schools on the question of the source of knowledge.</a:t>
            </a:r>
          </a:p>
          <a:p>
            <a:endParaRPr lang="en-US" sz="2600" dirty="0"/>
          </a:p>
        </p:txBody>
      </p:sp>
    </p:spTree>
    <p:extLst>
      <p:ext uri="{BB962C8B-B14F-4D97-AF65-F5344CB8AC3E}">
        <p14:creationId xmlns:p14="http://schemas.microsoft.com/office/powerpoint/2010/main" val="40154187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233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61B140-83FE-5144-989A-AA16E7313DE5}"/>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a:solidFill>
                  <a:srgbClr val="FFFFFF"/>
                </a:solidFill>
              </a:rPr>
              <a:t>Frontispiece of Spratt’s History of the Royal Society</a:t>
            </a:r>
          </a:p>
        </p:txBody>
      </p:sp>
      <p:sp>
        <p:nvSpPr>
          <p:cNvPr id="12"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1A8D02EB-543F-BE4B-B085-1F249D7CA5D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89" b="3"/>
          <a:stretch/>
        </p:blipFill>
        <p:spPr>
          <a:xfrm>
            <a:off x="976251" y="942538"/>
            <a:ext cx="7163222" cy="4808332"/>
          </a:xfrm>
          <a:prstGeom prst="rect">
            <a:avLst/>
          </a:prstGeom>
          <a:effectLst/>
        </p:spPr>
      </p:pic>
    </p:spTree>
    <p:extLst>
      <p:ext uri="{BB962C8B-B14F-4D97-AF65-F5344CB8AC3E}">
        <p14:creationId xmlns:p14="http://schemas.microsoft.com/office/powerpoint/2010/main" val="720738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A69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59FA73-D834-AF40-A177-6E286F649D66}"/>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i="1">
                <a:solidFill>
                  <a:srgbClr val="FFFFFF"/>
                </a:solidFill>
              </a:rPr>
              <a:t>Meditationes de prima philosophia</a:t>
            </a:r>
          </a:p>
        </p:txBody>
      </p:sp>
      <p:sp>
        <p:nvSpPr>
          <p:cNvPr id="12"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1CB29747-2BE8-A344-ADBC-E4FFAF14ED6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2116" b="-2"/>
          <a:stretch/>
        </p:blipFill>
        <p:spPr>
          <a:xfrm>
            <a:off x="976251" y="942538"/>
            <a:ext cx="7163222" cy="4808332"/>
          </a:xfrm>
          <a:prstGeom prst="rect">
            <a:avLst/>
          </a:prstGeom>
          <a:effectLst/>
        </p:spPr>
      </p:pic>
    </p:spTree>
    <p:extLst>
      <p:ext uri="{BB962C8B-B14F-4D97-AF65-F5344CB8AC3E}">
        <p14:creationId xmlns:p14="http://schemas.microsoft.com/office/powerpoint/2010/main" val="4275650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45E29B-B971-41C6-A57B-B29BBB108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4C76015D-CFEA-4204-9A50-352560FFC2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11" name="Oval 5">
              <a:extLst>
                <a:ext uri="{FF2B5EF4-FFF2-40B4-BE49-F238E27FC236}">
                  <a16:creationId xmlns:a16="http://schemas.microsoft.com/office/drawing/2014/main" id="{7325C43C-72B5-4DC9-B386-90859B58BF0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2" name="Oval 11">
              <a:extLst>
                <a:ext uri="{FF2B5EF4-FFF2-40B4-BE49-F238E27FC236}">
                  <a16:creationId xmlns:a16="http://schemas.microsoft.com/office/drawing/2014/main" id="{C95AD9A4-5AF5-48C4-BC2A-635316433A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3" name="Oval 5">
              <a:extLst>
                <a:ext uri="{FF2B5EF4-FFF2-40B4-BE49-F238E27FC236}">
                  <a16:creationId xmlns:a16="http://schemas.microsoft.com/office/drawing/2014/main" id="{AF4A3D62-D56C-4A32-8C75-100D383EC61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useBgFill="1">
        <p:nvSpPr>
          <p:cNvPr id="15" name="Rectangle 14">
            <a:extLst>
              <a:ext uri="{FF2B5EF4-FFF2-40B4-BE49-F238E27FC236}">
                <a16:creationId xmlns:a16="http://schemas.microsoft.com/office/drawing/2014/main" id="{3E1F47E4-066D-4C27-98C8-B2B2C7BAB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38772"/>
            <a:ext cx="12192000" cy="39804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DEE44DC-5F5F-44FE-9173-A2D43818ADAC}"/>
              </a:ext>
            </a:extLst>
          </p:cNvPr>
          <p:cNvSpPr>
            <a:spLocks noGrp="1"/>
          </p:cNvSpPr>
          <p:nvPr>
            <p:ph type="title"/>
          </p:nvPr>
        </p:nvSpPr>
        <p:spPr>
          <a:xfrm>
            <a:off x="838200" y="1760505"/>
            <a:ext cx="10515600" cy="935025"/>
          </a:xfrm>
        </p:spPr>
        <p:txBody>
          <a:bodyPr>
            <a:normAutofit/>
          </a:bodyPr>
          <a:lstStyle/>
          <a:p>
            <a:pPr algn="ctr"/>
            <a:r>
              <a:rPr lang="en-US" sz="3200">
                <a:solidFill>
                  <a:schemeClr val="tx2"/>
                </a:solidFill>
              </a:rPr>
              <a:t>The Mechanical Philosophy</a:t>
            </a:r>
          </a:p>
        </p:txBody>
      </p:sp>
      <p:sp>
        <p:nvSpPr>
          <p:cNvPr id="3" name="Content Placeholder 2">
            <a:extLst>
              <a:ext uri="{FF2B5EF4-FFF2-40B4-BE49-F238E27FC236}">
                <a16:creationId xmlns:a16="http://schemas.microsoft.com/office/drawing/2014/main" id="{0DCF24A4-D9E2-492E-A5E9-B092307541DC}"/>
              </a:ext>
            </a:extLst>
          </p:cNvPr>
          <p:cNvSpPr>
            <a:spLocks noGrp="1"/>
          </p:cNvSpPr>
          <p:nvPr>
            <p:ph idx="1"/>
          </p:nvPr>
        </p:nvSpPr>
        <p:spPr>
          <a:xfrm>
            <a:off x="2384952" y="3012928"/>
            <a:ext cx="7422096" cy="2109445"/>
          </a:xfrm>
        </p:spPr>
        <p:txBody>
          <a:bodyPr>
            <a:normAutofit/>
          </a:bodyPr>
          <a:lstStyle/>
          <a:p>
            <a:pPr marL="0" indent="0">
              <a:buNone/>
            </a:pPr>
            <a:r>
              <a:rPr lang="en-US" sz="1800" dirty="0">
                <a:solidFill>
                  <a:schemeClr val="tx2"/>
                </a:solidFill>
              </a:rPr>
              <a:t>The guiding </a:t>
            </a:r>
            <a:r>
              <a:rPr lang="en-US" sz="1800" dirty="0">
                <a:solidFill>
                  <a:srgbClr val="FF0000"/>
                </a:solidFill>
              </a:rPr>
              <a:t>assumption of Descartes’ mechanical philosophy</a:t>
            </a:r>
            <a:r>
              <a:rPr lang="en-US" sz="1800" dirty="0">
                <a:solidFill>
                  <a:schemeClr val="tx2"/>
                </a:solidFill>
              </a:rPr>
              <a:t>: All natural phenom­ena, from the motions of celestial bodies to animal and vegetative life, can be explicated in terms of the geometrical property of extension and its proper modes (size, shape, position, and the disposition of its parts to be moved). Descartes' mechanical cosmology attempts to restate substantive results in optics, astronomy, and in mathematics in order to forge a foundation in physical theory for the Copernican hypo­thesis, which Descartes accepted on account of its simplicity and clarity.</a:t>
            </a:r>
          </a:p>
        </p:txBody>
      </p:sp>
    </p:spTree>
    <p:extLst>
      <p:ext uri="{BB962C8B-B14F-4D97-AF65-F5344CB8AC3E}">
        <p14:creationId xmlns:p14="http://schemas.microsoft.com/office/powerpoint/2010/main" val="94161166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F86CCC-871A-4184-8F34-83D8AE5A1412}"/>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The Relativity of Motion</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8D278D3-4419-4860-85F4-A3B008CFFCFD}"/>
              </a:ext>
            </a:extLst>
          </p:cNvPr>
          <p:cNvSpPr>
            <a:spLocks noGrp="1"/>
          </p:cNvSpPr>
          <p:nvPr>
            <p:ph idx="1"/>
          </p:nvPr>
        </p:nvSpPr>
        <p:spPr>
          <a:xfrm>
            <a:off x="4976031" y="963877"/>
            <a:ext cx="6377769" cy="4930246"/>
          </a:xfrm>
        </p:spPr>
        <p:txBody>
          <a:bodyPr anchor="ctr">
            <a:normAutofit/>
          </a:bodyPr>
          <a:lstStyle/>
          <a:p>
            <a:r>
              <a:rPr lang="en-US" sz="2200" dirty="0"/>
              <a:t>The idea that motion is relative to a frame of reference is implicit in Copernicus’ anti-anthropocentrism; i.e., from the position of the stars that are situated at enormous distances from the planetary system, the Earth is hardly moving at all.</a:t>
            </a:r>
          </a:p>
          <a:p>
            <a:r>
              <a:rPr lang="en-US" sz="2200" dirty="0"/>
              <a:t>Galileo defends this principle in a number of places, but especially with a thought experiment about experiments conducted on a moving barge. </a:t>
            </a:r>
            <a:r>
              <a:rPr lang="en-US" sz="2200" dirty="0">
                <a:hlinkClick r:id="rId2"/>
              </a:rPr>
              <a:t>https://www.youtube.com/watch?v=0YrDXU1Ll4k</a:t>
            </a:r>
            <a:endParaRPr lang="en-US" sz="2200" dirty="0"/>
          </a:p>
          <a:p>
            <a:r>
              <a:rPr lang="en-US" sz="2200" dirty="0"/>
              <a:t>Kepler defended this principle in his book, The Dream.</a:t>
            </a:r>
          </a:p>
          <a:p>
            <a:r>
              <a:rPr lang="en-US" sz="2200" u="sng" dirty="0">
                <a:hlinkClick r:id="rId2"/>
              </a:rPr>
              <a:t>https://www.youtube.com/watch?v=0YrDXU1Ll4k</a:t>
            </a:r>
            <a:endParaRPr lang="en-CA" sz="2200" dirty="0"/>
          </a:p>
          <a:p>
            <a:endParaRPr lang="en-US" sz="2200" dirty="0"/>
          </a:p>
          <a:p>
            <a:endParaRPr lang="en-US" sz="2200" dirty="0"/>
          </a:p>
        </p:txBody>
      </p:sp>
    </p:spTree>
    <p:extLst>
      <p:ext uri="{BB962C8B-B14F-4D97-AF65-F5344CB8AC3E}">
        <p14:creationId xmlns:p14="http://schemas.microsoft.com/office/powerpoint/2010/main" val="3408487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4"/>
              </a:gs>
              <a:gs pos="25000">
                <a:schemeClr val="accent4"/>
              </a:gs>
              <a:gs pos="94000">
                <a:schemeClr val="accent2"/>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318F757-F082-492E-9708-D9558829024D}"/>
              </a:ext>
            </a:extLst>
          </p:cNvPr>
          <p:cNvSpPr>
            <a:spLocks noGrp="1"/>
          </p:cNvSpPr>
          <p:nvPr>
            <p:ph type="title"/>
          </p:nvPr>
        </p:nvSpPr>
        <p:spPr>
          <a:xfrm>
            <a:off x="640079" y="2053641"/>
            <a:ext cx="3669161" cy="2760098"/>
          </a:xfrm>
        </p:spPr>
        <p:txBody>
          <a:bodyPr>
            <a:normAutofit/>
          </a:bodyPr>
          <a:lstStyle/>
          <a:p>
            <a:r>
              <a:rPr lang="en-US" dirty="0">
                <a:solidFill>
                  <a:srgbClr val="FF0000"/>
                </a:solidFill>
              </a:rPr>
              <a:t>Descartes and the relativity of motion</a:t>
            </a:r>
          </a:p>
        </p:txBody>
      </p:sp>
      <p:sp>
        <p:nvSpPr>
          <p:cNvPr id="3" name="Content Placeholder 2">
            <a:extLst>
              <a:ext uri="{FF2B5EF4-FFF2-40B4-BE49-F238E27FC236}">
                <a16:creationId xmlns:a16="http://schemas.microsoft.com/office/drawing/2014/main" id="{E98F67A4-718D-4C30-A6DC-8531AF6E8604}"/>
              </a:ext>
            </a:extLst>
          </p:cNvPr>
          <p:cNvSpPr>
            <a:spLocks noGrp="1"/>
          </p:cNvSpPr>
          <p:nvPr>
            <p:ph idx="1"/>
          </p:nvPr>
        </p:nvSpPr>
        <p:spPr>
          <a:xfrm>
            <a:off x="6090574" y="801866"/>
            <a:ext cx="5306084" cy="5230634"/>
          </a:xfrm>
        </p:spPr>
        <p:txBody>
          <a:bodyPr anchor="ctr">
            <a:normAutofit/>
          </a:bodyPr>
          <a:lstStyle/>
          <a:p>
            <a:r>
              <a:rPr lang="en-US" sz="1500" dirty="0">
                <a:solidFill>
                  <a:srgbClr val="000000"/>
                </a:solidFill>
              </a:rPr>
              <a:t>If the Earth is carried about in its motion by a fluid medium, it is at rest relative to this medium but in motion relative to the Sun.</a:t>
            </a:r>
          </a:p>
          <a:p>
            <a:r>
              <a:rPr lang="en-US" sz="1500" dirty="0">
                <a:solidFill>
                  <a:srgbClr val="000000"/>
                </a:solidFill>
              </a:rPr>
              <a:t>Descartes rejected the ordinary idea of motion as "the action by which some body travels from one place to another." If we observe that as much effort is required to put a moving body to rest, as is required to put a resting body in motion, we can see that the suggestion that motion requires an effort, whereas rest does not, is mistaken. It is therefore improper to treat motion and rest as different orders of being and to suppose that one needs more power in order to put in motion a body that is at rest than, conversely, to bring to rest a body that is in motion. "</a:t>
            </a:r>
            <a:r>
              <a:rPr lang="en-US" sz="1500" dirty="0">
                <a:solidFill>
                  <a:srgbClr val="FF0000"/>
                </a:solidFill>
              </a:rPr>
              <a:t>The truth of the matter", Descartes submits, is that motion "is the transference of one part of matter or of one body, from the vicinity of those bodies immediately contiguous to it and considered as at rest, into the vicinity of (some) others.</a:t>
            </a:r>
            <a:r>
              <a:rPr lang="en-US" sz="1500" dirty="0">
                <a:solidFill>
                  <a:srgbClr val="000000"/>
                </a:solidFill>
              </a:rPr>
              <a:t>"  Accordingly, motion is more appropriately conceived as a relational property; i.e., as the change of distance between bodies. Since it is always in contact with bodies that are immediately contiguous to it (i.e., the atmosphere), this definition enabled </a:t>
            </a:r>
            <a:r>
              <a:rPr lang="en-US" sz="1500" dirty="0">
                <a:solidFill>
                  <a:srgbClr val="FF0000"/>
                </a:solidFill>
              </a:rPr>
              <a:t>Descartes to assert that the Earth, properly speaking, does not move.</a:t>
            </a:r>
          </a:p>
        </p:txBody>
      </p:sp>
    </p:spTree>
    <p:extLst>
      <p:ext uri="{BB962C8B-B14F-4D97-AF65-F5344CB8AC3E}">
        <p14:creationId xmlns:p14="http://schemas.microsoft.com/office/powerpoint/2010/main" val="898318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E2FB787-D1AA-4252-B8F6-03513107906B}"/>
              </a:ext>
            </a:extLst>
          </p:cNvPr>
          <p:cNvSpPr>
            <a:spLocks noGrp="1"/>
          </p:cNvSpPr>
          <p:nvPr>
            <p:ph type="title"/>
          </p:nvPr>
        </p:nvSpPr>
        <p:spPr>
          <a:xfrm>
            <a:off x="640079" y="2053641"/>
            <a:ext cx="3669161" cy="2760098"/>
          </a:xfrm>
        </p:spPr>
        <p:txBody>
          <a:bodyPr>
            <a:normAutofit/>
          </a:bodyPr>
          <a:lstStyle/>
          <a:p>
            <a:r>
              <a:rPr lang="en-US">
                <a:solidFill>
                  <a:srgbClr val="FFFFFF"/>
                </a:solidFill>
              </a:rPr>
              <a:t>Descartes and the Causes of Motion</a:t>
            </a:r>
          </a:p>
        </p:txBody>
      </p:sp>
      <p:sp>
        <p:nvSpPr>
          <p:cNvPr id="3" name="Content Placeholder 2">
            <a:extLst>
              <a:ext uri="{FF2B5EF4-FFF2-40B4-BE49-F238E27FC236}">
                <a16:creationId xmlns:a16="http://schemas.microsoft.com/office/drawing/2014/main" id="{312997AC-3FF9-4467-9062-D61883A4D3ED}"/>
              </a:ext>
            </a:extLst>
          </p:cNvPr>
          <p:cNvSpPr>
            <a:spLocks noGrp="1"/>
          </p:cNvSpPr>
          <p:nvPr>
            <p:ph idx="1"/>
          </p:nvPr>
        </p:nvSpPr>
        <p:spPr>
          <a:xfrm>
            <a:off x="6090574" y="801866"/>
            <a:ext cx="5306084" cy="5230634"/>
          </a:xfrm>
        </p:spPr>
        <p:txBody>
          <a:bodyPr anchor="ctr">
            <a:normAutofit/>
          </a:bodyPr>
          <a:lstStyle/>
          <a:p>
            <a:r>
              <a:rPr lang="en-US" sz="2200" dirty="0">
                <a:solidFill>
                  <a:srgbClr val="000000"/>
                </a:solidFill>
              </a:rPr>
              <a:t>Motion has two causes, </a:t>
            </a:r>
            <a:r>
              <a:rPr lang="en-US" sz="2200" dirty="0">
                <a:solidFill>
                  <a:srgbClr val="FF0000"/>
                </a:solidFill>
              </a:rPr>
              <a:t>a </a:t>
            </a:r>
            <a:r>
              <a:rPr lang="en-US" sz="2200" u="sng" dirty="0">
                <a:solidFill>
                  <a:srgbClr val="FF0000"/>
                </a:solidFill>
              </a:rPr>
              <a:t>universal</a:t>
            </a:r>
            <a:r>
              <a:rPr lang="en-US" sz="2200" dirty="0">
                <a:solidFill>
                  <a:srgbClr val="FF0000"/>
                </a:solidFill>
              </a:rPr>
              <a:t> and primary cause</a:t>
            </a:r>
            <a:r>
              <a:rPr lang="en-US" sz="2200" dirty="0">
                <a:solidFill>
                  <a:srgbClr val="000000"/>
                </a:solidFill>
              </a:rPr>
              <a:t>, and </a:t>
            </a:r>
            <a:r>
              <a:rPr lang="en-US" sz="2200" dirty="0">
                <a:solidFill>
                  <a:srgbClr val="FF0000"/>
                </a:solidFill>
              </a:rPr>
              <a:t>a </a:t>
            </a:r>
            <a:r>
              <a:rPr lang="en-US" sz="2200" u="sng" dirty="0">
                <a:solidFill>
                  <a:srgbClr val="FF0000"/>
                </a:solidFill>
              </a:rPr>
              <a:t>particular</a:t>
            </a:r>
            <a:r>
              <a:rPr lang="en-US" sz="2200" dirty="0">
                <a:solidFill>
                  <a:srgbClr val="FF0000"/>
                </a:solidFill>
              </a:rPr>
              <a:t> cause</a:t>
            </a:r>
            <a:r>
              <a:rPr lang="en-US" sz="2200" dirty="0">
                <a:solidFill>
                  <a:srgbClr val="000000"/>
                </a:solidFill>
              </a:rPr>
              <a:t> that results in corpuscles of matter having some motion, which they previously lacked. </a:t>
            </a:r>
          </a:p>
          <a:p>
            <a:r>
              <a:rPr lang="en-US" sz="2200" dirty="0">
                <a:solidFill>
                  <a:srgbClr val="000000"/>
                </a:solidFill>
              </a:rPr>
              <a:t>The universal cause is a </a:t>
            </a:r>
            <a:r>
              <a:rPr lang="en-US" sz="2200" u="sng" dirty="0">
                <a:solidFill>
                  <a:srgbClr val="FF0000"/>
                </a:solidFill>
              </a:rPr>
              <a:t>law of conservation</a:t>
            </a:r>
            <a:r>
              <a:rPr lang="en-US" sz="2200" dirty="0">
                <a:solidFill>
                  <a:srgbClr val="FF0000"/>
                </a:solidFill>
              </a:rPr>
              <a:t>, which is justified by an appeal to God's nature</a:t>
            </a:r>
            <a:r>
              <a:rPr lang="en-US" sz="2200" dirty="0">
                <a:solidFill>
                  <a:srgbClr val="000000"/>
                </a:solidFill>
              </a:rPr>
              <a:t>, according to which God always acts in a consistent way, maintaining the same quantity of motion and rest that he put into the world when he first created it. From a consideration of God's immuta­bility, we can arrive at the knowledge of three laws or particular causes of the diverse movements of individual bodies.</a:t>
            </a:r>
          </a:p>
        </p:txBody>
      </p:sp>
    </p:spTree>
    <p:extLst>
      <p:ext uri="{BB962C8B-B14F-4D97-AF65-F5344CB8AC3E}">
        <p14:creationId xmlns:p14="http://schemas.microsoft.com/office/powerpoint/2010/main" val="2513961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9C3A96-D40F-43DB-8D17-7916E6BEB51C}"/>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Particular causes of motion</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F1910F8-88BA-4C85-AFD2-5EC5A34AF4DE}"/>
              </a:ext>
            </a:extLst>
          </p:cNvPr>
          <p:cNvSpPr>
            <a:spLocks noGrp="1"/>
          </p:cNvSpPr>
          <p:nvPr>
            <p:ph idx="1"/>
          </p:nvPr>
        </p:nvSpPr>
        <p:spPr>
          <a:xfrm>
            <a:off x="4976031" y="963877"/>
            <a:ext cx="6377769" cy="4930246"/>
          </a:xfrm>
        </p:spPr>
        <p:txBody>
          <a:bodyPr anchor="ctr">
            <a:normAutofit/>
          </a:bodyPr>
          <a:lstStyle/>
          <a:p>
            <a:r>
              <a:rPr lang="en-US" sz="2200" dirty="0"/>
              <a:t>FIRST LAW: “each thing, as far as is in its power, always remains in the same state; and that consequently, when it is once moved, it always continues to move." In the absence of external distur­bances, all modes and attributes of matter are conserved from moment to moment in exactly the same state by God's creative concourse. If a particle is moving, it does not come to a stop of its own accord. By the same token, if a body is at rest, it does not simply start moving. This ontological equivalence of rest and motion is the very heart of the new concept of inertia fashioned by Descartes. </a:t>
            </a:r>
            <a:r>
              <a:rPr lang="en-US" sz="2200" dirty="0">
                <a:solidFill>
                  <a:srgbClr val="FF0000"/>
                </a:solidFill>
              </a:rPr>
              <a:t>Motion and rest are similarly positive states of bodies that are conserved in the absence of external actions.</a:t>
            </a:r>
          </a:p>
        </p:txBody>
      </p:sp>
    </p:spTree>
    <p:extLst>
      <p:ext uri="{BB962C8B-B14F-4D97-AF65-F5344CB8AC3E}">
        <p14:creationId xmlns:p14="http://schemas.microsoft.com/office/powerpoint/2010/main" val="1442346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ED094C-164C-4775-A92A-01687B9BF47B}"/>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Second law of motion</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11A836C-95DF-449A-8EF1-2E977AA3DA9C}"/>
              </a:ext>
            </a:extLst>
          </p:cNvPr>
          <p:cNvSpPr>
            <a:spLocks noGrp="1"/>
          </p:cNvSpPr>
          <p:nvPr>
            <p:ph idx="1"/>
          </p:nvPr>
        </p:nvSpPr>
        <p:spPr>
          <a:xfrm>
            <a:off x="4976031" y="963877"/>
            <a:ext cx="6377769" cy="4930246"/>
          </a:xfrm>
        </p:spPr>
        <p:txBody>
          <a:bodyPr anchor="ctr">
            <a:normAutofit/>
          </a:bodyPr>
          <a:lstStyle/>
          <a:p>
            <a:r>
              <a:rPr lang="en-US" sz="1700" dirty="0"/>
              <a:t>The first law does not specify in what direction(s), if any, the bodies move. </a:t>
            </a:r>
          </a:p>
          <a:p>
            <a:r>
              <a:rPr lang="en-US" sz="1700" dirty="0">
                <a:solidFill>
                  <a:srgbClr val="FF0000"/>
                </a:solidFill>
              </a:rPr>
              <a:t>THE SECOND LAW” "all movement is, of itself, along straight lines </a:t>
            </a:r>
            <a:r>
              <a:rPr lang="en-US" sz="1700" dirty="0"/>
              <a:t>..." The critical insight here is that rectilinear motion is the only direction that can be uniquely and completely defined at a given moment of time. It is therefore the only direction that can be conserved by God in exactly the same way as in the previous moment. Descartes recognized that motion does not take place in an instant of time. However, he reckoned that God conserves a body just as it is in the moment that it is preserved. If, as Kepler had asserted in his </a:t>
            </a:r>
            <a:r>
              <a:rPr lang="en-US" sz="1700" i="1" dirty="0"/>
              <a:t>New Astronomy </a:t>
            </a:r>
            <a:r>
              <a:rPr lang="en-US" sz="1700" dirty="0"/>
              <a:t>that curved motions are the privileged paths described by bodies, </a:t>
            </a:r>
            <a:r>
              <a:rPr lang="en-US" sz="1700" dirty="0">
                <a:solidFill>
                  <a:srgbClr val="FF0000"/>
                </a:solidFill>
              </a:rPr>
              <a:t>this would require that God concern himself with two successive moments of time, an implication that conflicts with the first law of motion</a:t>
            </a:r>
            <a:r>
              <a:rPr lang="en-US" sz="1700" dirty="0"/>
              <a:t>. Indeed, if a body were to describe a curved path, this would indicate that some external cause has affected its inertial state. With this law, Descartes dissolved the long-standing problem concern­ing the cause of motion, which sustained medieval impetus theories, and directed scientists to a problem that held the key to the formulation of a celestial dynamics, namely</a:t>
            </a:r>
            <a:r>
              <a:rPr lang="en-US" sz="1700" dirty="0">
                <a:solidFill>
                  <a:srgbClr val="FF0000"/>
                </a:solidFill>
              </a:rPr>
              <a:t>, what causes changes of motion.</a:t>
            </a:r>
          </a:p>
        </p:txBody>
      </p:sp>
    </p:spTree>
    <p:extLst>
      <p:ext uri="{BB962C8B-B14F-4D97-AF65-F5344CB8AC3E}">
        <p14:creationId xmlns:p14="http://schemas.microsoft.com/office/powerpoint/2010/main" val="16311931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1872</Words>
  <Application>Microsoft Macintosh PowerPoint</Application>
  <PresentationFormat>Widescreen</PresentationFormat>
  <Paragraphs>52</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The Mechanization of Nature</vt:lpstr>
      <vt:lpstr>The project of the Meditations</vt:lpstr>
      <vt:lpstr>Meditationes de prima philosophia</vt:lpstr>
      <vt:lpstr>The Mechanical Philosophy</vt:lpstr>
      <vt:lpstr>The Relativity of Motion</vt:lpstr>
      <vt:lpstr>Descartes and the relativity of motion</vt:lpstr>
      <vt:lpstr>Descartes and the Causes of Motion</vt:lpstr>
      <vt:lpstr>Particular causes of motion</vt:lpstr>
      <vt:lpstr>Second law of motion</vt:lpstr>
      <vt:lpstr>Descartes vs Newton on inertia</vt:lpstr>
      <vt:lpstr>Descartes and the mechanics of circular motion</vt:lpstr>
      <vt:lpstr>Motion in a Sling (Descartes)</vt:lpstr>
      <vt:lpstr>The Vortex Theory of Planetary Motion</vt:lpstr>
      <vt:lpstr>Bacon and the Great Instauration</vt:lpstr>
      <vt:lpstr>Collaboration in the search for knowledge</vt:lpstr>
      <vt:lpstr>Bacon’s Legacy</vt:lpstr>
      <vt:lpstr>Inductivism/experimentalism</vt:lpstr>
      <vt:lpstr>Bacon, Newton, Robert Boyle, and alchemy</vt:lpstr>
      <vt:lpstr>The Royal Society</vt:lpstr>
      <vt:lpstr>Frontispiece of Spratt’s History of the Royal Society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Mechanization of Nature</dc:title>
  <dc:creator>Microsoft Office User</dc:creator>
  <cp:lastModifiedBy>Ruijie Sun</cp:lastModifiedBy>
  <cp:revision>21</cp:revision>
  <dcterms:created xsi:type="dcterms:W3CDTF">2020-05-28T12:42:44Z</dcterms:created>
  <dcterms:modified xsi:type="dcterms:W3CDTF">2020-12-15T18:10:20Z</dcterms:modified>
</cp:coreProperties>
</file>