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8" r:id="rId3"/>
    <p:sldId id="257" r:id="rId4"/>
    <p:sldId id="267" r:id="rId5"/>
    <p:sldId id="268" r:id="rId6"/>
    <p:sldId id="287" r:id="rId7"/>
    <p:sldId id="269" r:id="rId8"/>
    <p:sldId id="283" r:id="rId9"/>
    <p:sldId id="285" r:id="rId10"/>
    <p:sldId id="284" r:id="rId11"/>
    <p:sldId id="259" r:id="rId12"/>
    <p:sldId id="270" r:id="rId13"/>
    <p:sldId id="271" r:id="rId14"/>
    <p:sldId id="260" r:id="rId15"/>
    <p:sldId id="261" r:id="rId16"/>
    <p:sldId id="262" r:id="rId17"/>
    <p:sldId id="263" r:id="rId18"/>
    <p:sldId id="264" r:id="rId19"/>
    <p:sldId id="265" r:id="rId20"/>
    <p:sldId id="272" r:id="rId21"/>
    <p:sldId id="273" r:id="rId22"/>
    <p:sldId id="274" r:id="rId23"/>
    <p:sldId id="275" r:id="rId24"/>
    <p:sldId id="276" r:id="rId25"/>
    <p:sldId id="277" r:id="rId26"/>
    <p:sldId id="28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7" autoAdjust="0"/>
    <p:restoredTop sz="94660"/>
  </p:normalViewPr>
  <p:slideViewPr>
    <p:cSldViewPr snapToGrid="0">
      <p:cViewPr varScale="1">
        <p:scale>
          <a:sx n="224" d="100"/>
          <a:sy n="224"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6287-125A-47B7-B3FA-D83A8AA95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8EAD6-5BCA-412D-ADB5-3776B6D1F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DD2DA1-1502-4D8A-9566-09E8714EA8ED}"/>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5" name="Footer Placeholder 4">
            <a:extLst>
              <a:ext uri="{FF2B5EF4-FFF2-40B4-BE49-F238E27FC236}">
                <a16:creationId xmlns:a16="http://schemas.microsoft.com/office/drawing/2014/main" id="{5589A5AB-C466-49F1-A7F1-B241E4CAC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57058-CD54-451D-8DA9-4CF1F66CF89D}"/>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66334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7C58-9437-435A-8093-A9C670DDE4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03C22C-7656-4D2F-A826-648BCD5B1C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690CB-0A92-412B-AAD6-6C8A71994772}"/>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5" name="Footer Placeholder 4">
            <a:extLst>
              <a:ext uri="{FF2B5EF4-FFF2-40B4-BE49-F238E27FC236}">
                <a16:creationId xmlns:a16="http://schemas.microsoft.com/office/drawing/2014/main" id="{71390BF6-FB25-496B-8E91-9DBBD20A0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84432-BE9F-4145-9CF6-A30E81F77ABC}"/>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182741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C6AE2-3B88-4F8D-B281-09D6D2963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F1CE74-6038-47E9-A399-0A39F4CCB0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5C3E9-EF7D-4B1A-AC98-377830EECB80}"/>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5" name="Footer Placeholder 4">
            <a:extLst>
              <a:ext uri="{FF2B5EF4-FFF2-40B4-BE49-F238E27FC236}">
                <a16:creationId xmlns:a16="http://schemas.microsoft.com/office/drawing/2014/main" id="{71A27A5A-9B87-47C2-8D7B-CA6790373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7DF75-45FB-4F2C-8E28-B09122764AE5}"/>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265760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DA90-1A5B-4321-A99E-308EFC1C01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E443-13C9-4DF5-8754-8B57AC4557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BBA11-3DC2-4232-94E2-A967098BFDB0}"/>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5" name="Footer Placeholder 4">
            <a:extLst>
              <a:ext uri="{FF2B5EF4-FFF2-40B4-BE49-F238E27FC236}">
                <a16:creationId xmlns:a16="http://schemas.microsoft.com/office/drawing/2014/main" id="{FA7A8675-35E9-4EA5-AC81-8F91D3636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88C3E-8D93-4CEF-AEC8-A943E0645261}"/>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48786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152C-7E92-45BE-A09D-FFDEE6702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BE34C4-341E-4A68-A7F3-ABD3B7B9F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3814E6-2179-45B9-8575-DB8723FAC48A}"/>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5" name="Footer Placeholder 4">
            <a:extLst>
              <a:ext uri="{FF2B5EF4-FFF2-40B4-BE49-F238E27FC236}">
                <a16:creationId xmlns:a16="http://schemas.microsoft.com/office/drawing/2014/main" id="{1120D4DB-D473-42AF-97F2-191CBB81E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E2292-95EC-4737-A2D0-9ACF10C78CC7}"/>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613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CBE9-9E74-470F-BC4E-0F6DBF0A6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1E9A6-2066-4139-8372-F3D547C75E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812EB8-328D-4A48-818F-1D3518EA6E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94C66E-9664-4A0B-9123-E606B01AFEC1}"/>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6" name="Footer Placeholder 5">
            <a:extLst>
              <a:ext uri="{FF2B5EF4-FFF2-40B4-BE49-F238E27FC236}">
                <a16:creationId xmlns:a16="http://schemas.microsoft.com/office/drawing/2014/main" id="{8E553AAE-5BCD-4D5A-9127-848F7CEE5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AFCD5-94D5-43F8-A44C-F16DDE46B082}"/>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61639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8F24-821F-4256-8B77-3A5A35A9CE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E4BC1-8749-4A5B-B6AF-BED0A5BE3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58644D-AD6B-498E-AA1F-19F20C4183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9385C2-1A50-413F-B0E9-D8F165F78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BC59FE-8F18-41CD-9D49-6207BEB047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F5B4C6-B2AF-40C2-B8D8-B2597221F7C6}"/>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8" name="Footer Placeholder 7">
            <a:extLst>
              <a:ext uri="{FF2B5EF4-FFF2-40B4-BE49-F238E27FC236}">
                <a16:creationId xmlns:a16="http://schemas.microsoft.com/office/drawing/2014/main" id="{56309204-5742-4964-808A-DF4ED11124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6E77F-A39C-4D02-B01A-0B5301669650}"/>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751120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8A0B-0ACC-44B3-95E8-8ACA53C241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8C46A4-59C3-4CBB-9141-ECAFF7BD0D39}"/>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4" name="Footer Placeholder 3">
            <a:extLst>
              <a:ext uri="{FF2B5EF4-FFF2-40B4-BE49-F238E27FC236}">
                <a16:creationId xmlns:a16="http://schemas.microsoft.com/office/drawing/2014/main" id="{997EB644-4637-4D8D-B487-4E18F799F0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B64449-9750-467F-82B2-ECEAACCA72E3}"/>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33168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C8502F-0F82-45D8-90FC-F4C810C00974}"/>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3" name="Footer Placeholder 2">
            <a:extLst>
              <a:ext uri="{FF2B5EF4-FFF2-40B4-BE49-F238E27FC236}">
                <a16:creationId xmlns:a16="http://schemas.microsoft.com/office/drawing/2014/main" id="{38414E9B-0D39-46EC-B5A2-C82D3A00D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534483-1B9D-4935-86D4-7569C8FDB4E7}"/>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14580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ABAD-32F4-42AA-A2FF-650254A4C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DC1D4E-9F4A-484F-A2E9-65678F47D6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9E91CF-A94F-49C9-9529-E1D865C2C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970C0B-43E1-4FA0-AA04-0117E7258948}"/>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6" name="Footer Placeholder 5">
            <a:extLst>
              <a:ext uri="{FF2B5EF4-FFF2-40B4-BE49-F238E27FC236}">
                <a16:creationId xmlns:a16="http://schemas.microsoft.com/office/drawing/2014/main" id="{BFAEFFA9-4E14-4A6A-B371-72B82870B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D3042-8901-45A8-9690-DDBAB0F92A63}"/>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58450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9B1D-FAD4-4188-B93C-90272822B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2D935-78F8-4AC8-90C6-BE6B0ECC1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4BC04-D9D9-442F-A542-25A2FF0ED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81509D-C8B4-49BB-A8E4-7A226367C6AA}"/>
              </a:ext>
            </a:extLst>
          </p:cNvPr>
          <p:cNvSpPr>
            <a:spLocks noGrp="1"/>
          </p:cNvSpPr>
          <p:nvPr>
            <p:ph type="dt" sz="half" idx="10"/>
          </p:nvPr>
        </p:nvSpPr>
        <p:spPr/>
        <p:txBody>
          <a:bodyPr/>
          <a:lstStyle/>
          <a:p>
            <a:fld id="{8737BC2F-7F80-4EAB-9A5B-DE570F104659}" type="datetimeFigureOut">
              <a:rPr lang="en-US" smtClean="0"/>
              <a:t>12/15/20</a:t>
            </a:fld>
            <a:endParaRPr lang="en-US"/>
          </a:p>
        </p:txBody>
      </p:sp>
      <p:sp>
        <p:nvSpPr>
          <p:cNvPr id="6" name="Footer Placeholder 5">
            <a:extLst>
              <a:ext uri="{FF2B5EF4-FFF2-40B4-BE49-F238E27FC236}">
                <a16:creationId xmlns:a16="http://schemas.microsoft.com/office/drawing/2014/main" id="{5DC095F9-5D39-4376-9219-24E9CCE6A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757CA-3F68-4C99-B3E7-0D6651B2A5F7}"/>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67073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F7F02-BEEE-4B7C-A4D2-5718007CA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3CFF60-BED2-4D01-B02D-A6248349A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6D42C-B7AC-4735-8976-2A1738C920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7BC2F-7F80-4EAB-9A5B-DE570F104659}" type="datetimeFigureOut">
              <a:rPr lang="en-US" smtClean="0"/>
              <a:t>12/15/20</a:t>
            </a:fld>
            <a:endParaRPr lang="en-US"/>
          </a:p>
        </p:txBody>
      </p:sp>
      <p:sp>
        <p:nvSpPr>
          <p:cNvPr id="5" name="Footer Placeholder 4">
            <a:extLst>
              <a:ext uri="{FF2B5EF4-FFF2-40B4-BE49-F238E27FC236}">
                <a16:creationId xmlns:a16="http://schemas.microsoft.com/office/drawing/2014/main" id="{CCCC89B4-BB13-4A12-9B57-370BB2F45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D82537-6B74-4ADA-9BD4-970E595E4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8F0F7-8BEE-4091-B231-6E9D3826B0A8}" type="slidenum">
              <a:rPr lang="en-US" smtClean="0"/>
              <a:t>‹#›</a:t>
            </a:fld>
            <a:endParaRPr lang="en-US"/>
          </a:p>
        </p:txBody>
      </p:sp>
    </p:spTree>
    <p:extLst>
      <p:ext uri="{BB962C8B-B14F-4D97-AF65-F5344CB8AC3E}">
        <p14:creationId xmlns:p14="http://schemas.microsoft.com/office/powerpoint/2010/main" val="332857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4C27B6-DB04-4891-AF97-BA1671B17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8CBBF1F-E252-2C42-9594-DF00553CC8D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467" r="-1" b="9655"/>
          <a:stretch/>
        </p:blipFill>
        <p:spPr>
          <a:xfrm>
            <a:off x="606719" y="-1"/>
            <a:ext cx="11585281" cy="6857999"/>
          </a:xfrm>
          <a:prstGeom prst="rect">
            <a:avLst/>
          </a:prstGeom>
        </p:spPr>
      </p:pic>
      <p:sp>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C6494-8F66-E140-83DE-0AB6A7D8547C}"/>
              </a:ext>
            </a:extLst>
          </p:cNvPr>
          <p:cNvSpPr>
            <a:spLocks noGrp="1"/>
          </p:cNvSpPr>
          <p:nvPr>
            <p:ph type="title"/>
          </p:nvPr>
        </p:nvSpPr>
        <p:spPr>
          <a:xfrm>
            <a:off x="1036684" y="1152144"/>
            <a:ext cx="3953501" cy="3072393"/>
          </a:xfrm>
        </p:spPr>
        <p:txBody>
          <a:bodyPr vert="horz" lIns="91440" tIns="45720" rIns="91440" bIns="45720" rtlCol="0" anchor="b">
            <a:normAutofit/>
          </a:bodyPr>
          <a:lstStyle/>
          <a:p>
            <a:r>
              <a:rPr lang="en-US" sz="5200" dirty="0">
                <a:solidFill>
                  <a:schemeClr val="bg1"/>
                </a:solidFill>
              </a:rPr>
              <a:t>Isaac Newton, by William Blake</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E0EAE70-C355-42D1-BF00-CA8A17A74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E6E58C95-A3F9-4C87-B9A5-32A7A75D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B08CDDF-E602-4C1B-A248-A43292EB5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298B977-8F47-48C6-8454-11EF9478E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6A6FB8E-FB47-44B7-810F-B88B4CCA0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818DB8DB-4D04-42C0-BE68-842A9F29A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DBCFEA99-52A4-4E8E-B9C9-3D39B0E3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6C0BB10-7324-4D11-A497-57A85CDB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7440F2E-8192-4FDF-AE8F-2833B7F40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9F7DA6A-1872-4697-A567-20A0115A0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8BC1544-07ED-411D-880C-58CB1149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BA70D948-9946-455F-8155-D274F01DA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07FCDBA-F7E3-4836-8253-15D212128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6A9BF83-5C67-44B0-883C-82BCAA19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94BA7F92-7961-489E-83BD-5518EB1E9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6ADE108-5AE8-4ACF-88B9-28A0B125B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5B2D25F-B666-4F19-816A-24456EAF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7D581F0-987F-45C5-A849-CC1B41222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388E533-92C3-428E-B078-81D6E1F2D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68AEED3-AAB1-48A9-8FC3-C68AE6675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0A6CA6BC-FFA6-4C34-B200-6F61EE173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13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923C-4CCC-47EE-916D-836671EC5F3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Reconstruction of Newton’s Experiment</a:t>
            </a:r>
          </a:p>
        </p:txBody>
      </p:sp>
      <p:pic>
        <p:nvPicPr>
          <p:cNvPr id="5" name="Content Placeholder 4">
            <a:extLst>
              <a:ext uri="{FF2B5EF4-FFF2-40B4-BE49-F238E27FC236}">
                <a16:creationId xmlns:a16="http://schemas.microsoft.com/office/drawing/2014/main" id="{86FCAF3F-5F0A-42F7-BE79-F708FD5B18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56"/>
          <a:stretch/>
        </p:blipFill>
        <p:spPr>
          <a:xfrm>
            <a:off x="828675" y="1825626"/>
            <a:ext cx="10525125" cy="4351338"/>
          </a:xfrm>
          <a:prstGeom prst="rect">
            <a:avLst/>
          </a:prstGeom>
        </p:spPr>
      </p:pic>
    </p:spTree>
    <p:extLst>
      <p:ext uri="{BB962C8B-B14F-4D97-AF65-F5344CB8AC3E}">
        <p14:creationId xmlns:p14="http://schemas.microsoft.com/office/powerpoint/2010/main" val="402925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49688-2333-49CC-9A6F-6452E8364CC0}"/>
              </a:ext>
            </a:extLst>
          </p:cNvPr>
          <p:cNvSpPr>
            <a:spLocks noGrp="1"/>
          </p:cNvSpPr>
          <p:nvPr>
            <p:ph type="title"/>
          </p:nvPr>
        </p:nvSpPr>
        <p:spPr>
          <a:xfrm>
            <a:off x="686834" y="1153572"/>
            <a:ext cx="3200400" cy="4461163"/>
          </a:xfrm>
        </p:spPr>
        <p:txBody>
          <a:bodyPr>
            <a:normAutofit/>
          </a:bodyPr>
          <a:lstStyle/>
          <a:p>
            <a:r>
              <a:rPr lang="en-US">
                <a:solidFill>
                  <a:srgbClr val="FFFFFF"/>
                </a:solidFill>
              </a:rPr>
              <a:t>Newton’s Great Idea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D0BEA2-54E4-4F09-B2A7-A821C60BF821}"/>
              </a:ext>
            </a:extLst>
          </p:cNvPr>
          <p:cNvSpPr>
            <a:spLocks noGrp="1"/>
          </p:cNvSpPr>
          <p:nvPr>
            <p:ph idx="1"/>
          </p:nvPr>
        </p:nvSpPr>
        <p:spPr>
          <a:xfrm>
            <a:off x="4447308" y="591344"/>
            <a:ext cx="6906491" cy="5585619"/>
          </a:xfrm>
        </p:spPr>
        <p:txBody>
          <a:bodyPr anchor="ctr">
            <a:normAutofit/>
          </a:bodyPr>
          <a:lstStyle/>
          <a:p>
            <a:r>
              <a:rPr lang="en-US" sz="2200" dirty="0">
                <a:solidFill>
                  <a:srgbClr val="FF0000"/>
                </a:solidFill>
              </a:rPr>
              <a:t>Newton’s great idea was the law of universal gravitation. </a:t>
            </a:r>
          </a:p>
          <a:p>
            <a:r>
              <a:rPr lang="en-US" sz="2200" dirty="0"/>
              <a:t>In the 17th century, people were well aware of the particularities of their situation.  There were many languages, many sets of customs, many systems of justice.  Life hummed in many distinct patterns.</a:t>
            </a:r>
          </a:p>
          <a:p>
            <a:r>
              <a:rPr lang="en-US" sz="2200" dirty="0"/>
              <a:t>Newton gave the world a universal expression that applied to all bodies whatsoever.  He expressed this relationship in a precise and quantitative form.  In doing so, he unified entire branches of science that were long thought to be distinct (celestial and terrestrial mechanics) and gave a blueprint to others in their attempts to find unity is a world filled with disunity.</a:t>
            </a:r>
          </a:p>
          <a:p>
            <a:endParaRPr lang="en-US" sz="2200" dirty="0"/>
          </a:p>
        </p:txBody>
      </p:sp>
    </p:spTree>
    <p:extLst>
      <p:ext uri="{BB962C8B-B14F-4D97-AF65-F5344CB8AC3E}">
        <p14:creationId xmlns:p14="http://schemas.microsoft.com/office/powerpoint/2010/main" val="368679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8A70C1-279E-46F2-B0D8-E59AE6501888}"/>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Newton’s Style of Reasoning</a:t>
            </a:r>
          </a:p>
        </p:txBody>
      </p:sp>
      <p:sp>
        <p:nvSpPr>
          <p:cNvPr id="3" name="Content Placeholder 2">
            <a:extLst>
              <a:ext uri="{FF2B5EF4-FFF2-40B4-BE49-F238E27FC236}">
                <a16:creationId xmlns:a16="http://schemas.microsoft.com/office/drawing/2014/main" id="{EBE60ACE-D7C4-4DCB-A51B-244D28B8EA22}"/>
              </a:ext>
            </a:extLst>
          </p:cNvPr>
          <p:cNvSpPr>
            <a:spLocks noGrp="1"/>
          </p:cNvSpPr>
          <p:nvPr>
            <p:ph idx="1"/>
          </p:nvPr>
        </p:nvSpPr>
        <p:spPr>
          <a:xfrm>
            <a:off x="2384952" y="3012928"/>
            <a:ext cx="7422096" cy="2109445"/>
          </a:xfrm>
        </p:spPr>
        <p:txBody>
          <a:bodyPr>
            <a:normAutofit/>
          </a:bodyPr>
          <a:lstStyle/>
          <a:p>
            <a:r>
              <a:rPr lang="en-US" sz="1800" dirty="0">
                <a:solidFill>
                  <a:schemeClr val="tx2"/>
                </a:solidFill>
              </a:rPr>
              <a:t>Indeed, Newton’s treatment of such phenomena as the eccentric orbits of comets, the tides and their variations, the precession of the Earth's axis, and the motion of the Moon as perturbed by the Sun's gravity arguably created the science of physics and the form or characteristic style of explanation that we find in Newton's seminal treatise— The </a:t>
            </a:r>
            <a:r>
              <a:rPr lang="en-US" sz="1800" i="1" dirty="0">
                <a:solidFill>
                  <a:srgbClr val="FF0000"/>
                </a:solidFill>
              </a:rPr>
              <a:t>Principia</a:t>
            </a:r>
            <a:r>
              <a:rPr lang="en-US" sz="1800" i="1" dirty="0">
                <a:solidFill>
                  <a:schemeClr val="tx2"/>
                </a:solidFill>
              </a:rPr>
              <a:t> </a:t>
            </a:r>
            <a:r>
              <a:rPr lang="en-US" sz="1800" dirty="0">
                <a:solidFill>
                  <a:schemeClr val="tx2"/>
                </a:solidFill>
              </a:rPr>
              <a:t>(1687) -- still holds sway in physics today. </a:t>
            </a:r>
          </a:p>
        </p:txBody>
      </p:sp>
    </p:spTree>
    <p:extLst>
      <p:ext uri="{BB962C8B-B14F-4D97-AF65-F5344CB8AC3E}">
        <p14:creationId xmlns:p14="http://schemas.microsoft.com/office/powerpoint/2010/main" val="346921031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49B52A-251D-4D64-B306-143E305C41B6}"/>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Newton’s</a:t>
            </a:r>
            <a:r>
              <a:rPr lang="en-US" i="1" dirty="0">
                <a:solidFill>
                  <a:srgbClr val="FFFFFF"/>
                </a:solidFill>
              </a:rPr>
              <a:t> </a:t>
            </a:r>
            <a:r>
              <a:rPr lang="en-US" i="1" dirty="0" err="1">
                <a:solidFill>
                  <a:srgbClr val="FFFFFF"/>
                </a:solidFill>
              </a:rPr>
              <a:t>Annus</a:t>
            </a:r>
            <a:r>
              <a:rPr lang="en-US" i="1" dirty="0">
                <a:solidFill>
                  <a:srgbClr val="FFFFFF"/>
                </a:solidFill>
              </a:rPr>
              <a:t> Mirabilis </a:t>
            </a:r>
            <a:r>
              <a:rPr lang="en-US" dirty="0">
                <a:solidFill>
                  <a:srgbClr val="FFFFFF"/>
                </a:solidFill>
              </a:rPr>
              <a:t>(1666)</a:t>
            </a:r>
          </a:p>
        </p:txBody>
      </p:sp>
      <p:sp>
        <p:nvSpPr>
          <p:cNvPr id="3" name="Content Placeholder 2">
            <a:extLst>
              <a:ext uri="{FF2B5EF4-FFF2-40B4-BE49-F238E27FC236}">
                <a16:creationId xmlns:a16="http://schemas.microsoft.com/office/drawing/2014/main" id="{17FF516D-5725-4E03-8AC5-BD4E35359165}"/>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Anyone of these contributions would have secured Newton a prominent place in the pantheon of science. Taken together, it is clear why </a:t>
            </a:r>
            <a:r>
              <a:rPr lang="en-US" sz="2400" dirty="0">
                <a:solidFill>
                  <a:srgbClr val="FF0000"/>
                </a:solidFill>
              </a:rPr>
              <a:t>his achievements cast such an immense shadow across the physical sciences. </a:t>
            </a:r>
          </a:p>
          <a:p>
            <a:r>
              <a:rPr lang="en-US" sz="2400" dirty="0">
                <a:solidFill>
                  <a:srgbClr val="000000"/>
                </a:solidFill>
              </a:rPr>
              <a:t> What is remarkable is that the central insights that shaped his contributions to all three areas emerged during the period (1666) when Newton was hiding out in the country due to the devastating outlook of the plague in London. </a:t>
            </a:r>
          </a:p>
          <a:p>
            <a:endParaRPr lang="en-US" sz="2400" dirty="0">
              <a:solidFill>
                <a:srgbClr val="000000"/>
              </a:solidFill>
            </a:endParaRPr>
          </a:p>
        </p:txBody>
      </p:sp>
    </p:spTree>
    <p:extLst>
      <p:ext uri="{BB962C8B-B14F-4D97-AF65-F5344CB8AC3E}">
        <p14:creationId xmlns:p14="http://schemas.microsoft.com/office/powerpoint/2010/main" val="62256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CCD49-B4DF-467B-A6DD-1A55B76661E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 End of Science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9A48B9-BD87-4F7B-9CE5-314FCB96E16C}"/>
              </a:ext>
            </a:extLst>
          </p:cNvPr>
          <p:cNvSpPr>
            <a:spLocks noGrp="1"/>
          </p:cNvSpPr>
          <p:nvPr>
            <p:ph idx="1"/>
          </p:nvPr>
        </p:nvSpPr>
        <p:spPr>
          <a:xfrm>
            <a:off x="4976031" y="963877"/>
            <a:ext cx="6377769" cy="4930246"/>
          </a:xfrm>
        </p:spPr>
        <p:txBody>
          <a:bodyPr anchor="ctr">
            <a:normAutofit/>
          </a:bodyPr>
          <a:lstStyle/>
          <a:p>
            <a:r>
              <a:rPr lang="en-US" sz="2400" dirty="0"/>
              <a:t>So dominant were Newton’s ideas that most scientists came to believe that these ideas would never be repealed – we may add to Newton’s work by studying forces other than the gravitational force – but the fundamental system of the world as modeled by Newton was thought to be fundamentally correct and irrevocable.  There never could be another scientific revolution.  </a:t>
            </a:r>
            <a:r>
              <a:rPr lang="en-US" sz="2400" dirty="0">
                <a:solidFill>
                  <a:srgbClr val="FF0000"/>
                </a:solidFill>
              </a:rPr>
              <a:t>So, of course, it came as a great shock when the 20th century witnessed 3 or 4 changes in fundamental ideas in the physical sciences.</a:t>
            </a:r>
          </a:p>
          <a:p>
            <a:endParaRPr lang="en-US" sz="2400" dirty="0"/>
          </a:p>
        </p:txBody>
      </p:sp>
    </p:spTree>
    <p:extLst>
      <p:ext uri="{BB962C8B-B14F-4D97-AF65-F5344CB8AC3E}">
        <p14:creationId xmlns:p14="http://schemas.microsoft.com/office/powerpoint/2010/main" val="56046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17FF4-E19A-48A4-BA82-23FE3FB7AE15}"/>
              </a:ext>
            </a:extLst>
          </p:cNvPr>
          <p:cNvSpPr>
            <a:spLocks noGrp="1"/>
          </p:cNvSpPr>
          <p:nvPr>
            <p:ph type="title"/>
          </p:nvPr>
        </p:nvSpPr>
        <p:spPr>
          <a:xfrm>
            <a:off x="686834" y="1153572"/>
            <a:ext cx="3200400" cy="4461163"/>
          </a:xfrm>
        </p:spPr>
        <p:txBody>
          <a:bodyPr>
            <a:normAutofit/>
          </a:bodyPr>
          <a:lstStyle/>
          <a:p>
            <a:r>
              <a:rPr lang="en-US">
                <a:solidFill>
                  <a:srgbClr val="FFFFFF"/>
                </a:solidFill>
              </a:rPr>
              <a:t>Newton’s Rules of Reasoning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18D917-4C8D-41CA-A06D-2949F41FC270}"/>
              </a:ext>
            </a:extLst>
          </p:cNvPr>
          <p:cNvSpPr>
            <a:spLocks noGrp="1"/>
          </p:cNvSpPr>
          <p:nvPr>
            <p:ph idx="1"/>
          </p:nvPr>
        </p:nvSpPr>
        <p:spPr>
          <a:xfrm>
            <a:off x="4447308" y="591344"/>
            <a:ext cx="6906491" cy="5585619"/>
          </a:xfrm>
        </p:spPr>
        <p:txBody>
          <a:bodyPr anchor="ctr">
            <a:normAutofit/>
          </a:bodyPr>
          <a:lstStyle/>
          <a:p>
            <a:r>
              <a:rPr lang="en-US" dirty="0"/>
              <a:t>Newton included at the beginning of Book 3 in the second (1713) and third (1726) editions of his </a:t>
            </a:r>
            <a:r>
              <a:rPr lang="en-US" i="1" dirty="0"/>
              <a:t>Principia</a:t>
            </a:r>
            <a:r>
              <a:rPr lang="en-US" dirty="0"/>
              <a:t> a section entitled "Rules of Reasoning in Philosophy." </a:t>
            </a:r>
            <a:r>
              <a:rPr lang="en-US" dirty="0">
                <a:solidFill>
                  <a:srgbClr val="FF0000"/>
                </a:solidFill>
              </a:rPr>
              <a:t>In the four rules, as they came finally to stand in the 1726 edition, Newton effectively offers a methodology for handling unknown phenomena in nature and reaching towards explanations for them</a:t>
            </a:r>
          </a:p>
        </p:txBody>
      </p:sp>
    </p:spTree>
    <p:extLst>
      <p:ext uri="{BB962C8B-B14F-4D97-AF65-F5344CB8AC3E}">
        <p14:creationId xmlns:p14="http://schemas.microsoft.com/office/powerpoint/2010/main" val="106457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233397-517D-41E6-AB2A-24744719C201}"/>
              </a:ext>
            </a:extLst>
          </p:cNvPr>
          <p:cNvSpPr>
            <a:spLocks noGrp="1"/>
          </p:cNvSpPr>
          <p:nvPr>
            <p:ph type="title"/>
          </p:nvPr>
        </p:nvSpPr>
        <p:spPr>
          <a:xfrm>
            <a:off x="640079" y="2053641"/>
            <a:ext cx="3669161" cy="2760098"/>
          </a:xfrm>
        </p:spPr>
        <p:txBody>
          <a:bodyPr>
            <a:normAutofit/>
          </a:bodyPr>
          <a:lstStyle/>
          <a:p>
            <a:r>
              <a:rPr lang="en-US">
                <a:solidFill>
                  <a:srgbClr val="FFFFFF"/>
                </a:solidFill>
              </a:rPr>
              <a:t>Rule 1</a:t>
            </a:r>
          </a:p>
        </p:txBody>
      </p:sp>
      <p:sp>
        <p:nvSpPr>
          <p:cNvPr id="3" name="Content Placeholder 2">
            <a:extLst>
              <a:ext uri="{FF2B5EF4-FFF2-40B4-BE49-F238E27FC236}">
                <a16:creationId xmlns:a16="http://schemas.microsoft.com/office/drawing/2014/main" id="{A569C7B2-E86C-4FA1-A26C-2D74520F7D73}"/>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Rule 1 We are to admit no more causes of natural things than such as are both true and sufficient to explain their appearances.</a:t>
            </a:r>
          </a:p>
          <a:p>
            <a:r>
              <a:rPr lang="en-US" sz="2400" dirty="0">
                <a:solidFill>
                  <a:srgbClr val="000000"/>
                </a:solidFill>
              </a:rPr>
              <a:t>This rule is generally called the </a:t>
            </a:r>
            <a:r>
              <a:rPr lang="en-US" sz="2400" dirty="0">
                <a:solidFill>
                  <a:srgbClr val="FF0000"/>
                </a:solidFill>
              </a:rPr>
              <a:t>principle of parsimony</a:t>
            </a:r>
            <a:r>
              <a:rPr lang="en-US" sz="2400" dirty="0">
                <a:solidFill>
                  <a:srgbClr val="000000"/>
                </a:solidFill>
              </a:rPr>
              <a:t>.  It is based on the conviction that nature is simple and explanations for its phenomena must be simple as well or at least the simplest explanation must be the most likely.  </a:t>
            </a:r>
          </a:p>
        </p:txBody>
      </p:sp>
    </p:spTree>
    <p:extLst>
      <p:ext uri="{BB962C8B-B14F-4D97-AF65-F5344CB8AC3E}">
        <p14:creationId xmlns:p14="http://schemas.microsoft.com/office/powerpoint/2010/main" val="142314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2ECF22-7D3E-4AF5-9556-10B49E988C9A}"/>
              </a:ext>
            </a:extLst>
          </p:cNvPr>
          <p:cNvSpPr>
            <a:spLocks noGrp="1"/>
          </p:cNvSpPr>
          <p:nvPr>
            <p:ph type="title"/>
          </p:nvPr>
        </p:nvSpPr>
        <p:spPr>
          <a:xfrm>
            <a:off x="640079" y="2053641"/>
            <a:ext cx="3669161" cy="2760098"/>
          </a:xfrm>
        </p:spPr>
        <p:txBody>
          <a:bodyPr>
            <a:normAutofit/>
          </a:bodyPr>
          <a:lstStyle/>
          <a:p>
            <a:r>
              <a:rPr lang="en-US">
                <a:solidFill>
                  <a:srgbClr val="FFFFFF"/>
                </a:solidFill>
              </a:rPr>
              <a:t>Rule 2</a:t>
            </a:r>
          </a:p>
        </p:txBody>
      </p:sp>
      <p:sp>
        <p:nvSpPr>
          <p:cNvPr id="3" name="Content Placeholder 2">
            <a:extLst>
              <a:ext uri="{FF2B5EF4-FFF2-40B4-BE49-F238E27FC236}">
                <a16:creationId xmlns:a16="http://schemas.microsoft.com/office/drawing/2014/main" id="{A8F949ED-2D58-42DB-9AC0-0B3AF087BDC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Rule 2 Therefore to the same natural effects we must, as far as possible, assign the same causes.</a:t>
            </a:r>
          </a:p>
          <a:p>
            <a:r>
              <a:rPr lang="en-US" sz="2400" dirty="0">
                <a:solidFill>
                  <a:srgbClr val="000000"/>
                </a:solidFill>
              </a:rPr>
              <a:t>The second rule essentially means that </a:t>
            </a:r>
            <a:r>
              <a:rPr lang="en-US" sz="2400" dirty="0">
                <a:solidFill>
                  <a:srgbClr val="FF0000"/>
                </a:solidFill>
              </a:rPr>
              <a:t>special interpretations of data should not be used if a reasonable explanation already exists. </a:t>
            </a:r>
          </a:p>
        </p:txBody>
      </p:sp>
    </p:spTree>
    <p:extLst>
      <p:ext uri="{BB962C8B-B14F-4D97-AF65-F5344CB8AC3E}">
        <p14:creationId xmlns:p14="http://schemas.microsoft.com/office/powerpoint/2010/main" val="349526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41776D-C93C-40D2-89AF-647D3FF2BB78}"/>
              </a:ext>
            </a:extLst>
          </p:cNvPr>
          <p:cNvSpPr>
            <a:spLocks noGrp="1"/>
          </p:cNvSpPr>
          <p:nvPr>
            <p:ph type="title"/>
          </p:nvPr>
        </p:nvSpPr>
        <p:spPr>
          <a:xfrm>
            <a:off x="640079" y="2053641"/>
            <a:ext cx="3669161" cy="2760098"/>
          </a:xfrm>
        </p:spPr>
        <p:txBody>
          <a:bodyPr>
            <a:normAutofit/>
          </a:bodyPr>
          <a:lstStyle/>
          <a:p>
            <a:r>
              <a:rPr lang="en-US">
                <a:solidFill>
                  <a:srgbClr val="FFFFFF"/>
                </a:solidFill>
              </a:rPr>
              <a:t>Rule 3</a:t>
            </a:r>
          </a:p>
        </p:txBody>
      </p:sp>
      <p:sp>
        <p:nvSpPr>
          <p:cNvPr id="3" name="Content Placeholder 2">
            <a:extLst>
              <a:ext uri="{FF2B5EF4-FFF2-40B4-BE49-F238E27FC236}">
                <a16:creationId xmlns:a16="http://schemas.microsoft.com/office/drawing/2014/main" id="{9437779F-40D7-4024-96AE-521EB06A344E}"/>
              </a:ext>
            </a:extLst>
          </p:cNvPr>
          <p:cNvSpPr>
            <a:spLocks noGrp="1"/>
          </p:cNvSpPr>
          <p:nvPr>
            <p:ph idx="1"/>
          </p:nvPr>
        </p:nvSpPr>
        <p:spPr>
          <a:xfrm>
            <a:off x="6090574" y="425963"/>
            <a:ext cx="5306084" cy="5606537"/>
          </a:xfrm>
        </p:spPr>
        <p:txBody>
          <a:bodyPr anchor="ctr">
            <a:normAutofit/>
          </a:bodyPr>
          <a:lstStyle/>
          <a:p>
            <a:r>
              <a:rPr lang="en-US" sz="2200" dirty="0">
                <a:solidFill>
                  <a:srgbClr val="000000"/>
                </a:solidFill>
              </a:rPr>
              <a:t>Rule 3. The qualities of bodies, which admit neither intensification nor remission of degrees, and which are found to belong to all bodies within the reach of our experiments, are to be esteemed the universal qualities of all bodies whatsoever.</a:t>
            </a:r>
          </a:p>
          <a:p>
            <a:r>
              <a:rPr lang="en-US" sz="2200" dirty="0">
                <a:solidFill>
                  <a:srgbClr val="000000"/>
                </a:solidFill>
              </a:rPr>
              <a:t>We find that all bodies have inertia, mass, extension.  </a:t>
            </a:r>
            <a:r>
              <a:rPr lang="en-US" sz="2200" dirty="0">
                <a:solidFill>
                  <a:srgbClr val="FF0000"/>
                </a:solidFill>
              </a:rPr>
              <a:t>Newton strongly resists the suggestion that gravitational  attraction is a primary property of matter.</a:t>
            </a:r>
          </a:p>
          <a:p>
            <a:r>
              <a:rPr lang="en-US" sz="2200" dirty="0">
                <a:solidFill>
                  <a:srgbClr val="000000"/>
                </a:solidFill>
              </a:rPr>
              <a:t>Another implication of this rule is that the laws of nature are invariant. Bodies will be governed by the same set of laws in North America and in the far reaches of space as they are here on Earth.</a:t>
            </a:r>
          </a:p>
          <a:p>
            <a:endParaRPr lang="en-US" sz="2200" dirty="0">
              <a:solidFill>
                <a:srgbClr val="000000"/>
              </a:solidFill>
            </a:endParaRPr>
          </a:p>
        </p:txBody>
      </p:sp>
    </p:spTree>
    <p:extLst>
      <p:ext uri="{BB962C8B-B14F-4D97-AF65-F5344CB8AC3E}">
        <p14:creationId xmlns:p14="http://schemas.microsoft.com/office/powerpoint/2010/main" val="157023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CDD561-213D-4E42-A889-2A5B10953B4B}"/>
              </a:ext>
            </a:extLst>
          </p:cNvPr>
          <p:cNvSpPr>
            <a:spLocks noGrp="1"/>
          </p:cNvSpPr>
          <p:nvPr>
            <p:ph type="title"/>
          </p:nvPr>
        </p:nvSpPr>
        <p:spPr>
          <a:xfrm>
            <a:off x="640079" y="2053641"/>
            <a:ext cx="3669161" cy="2760098"/>
          </a:xfrm>
        </p:spPr>
        <p:txBody>
          <a:bodyPr>
            <a:normAutofit/>
          </a:bodyPr>
          <a:lstStyle/>
          <a:p>
            <a:r>
              <a:rPr lang="en-US">
                <a:solidFill>
                  <a:srgbClr val="FFFFFF"/>
                </a:solidFill>
              </a:rPr>
              <a:t>Rule 4</a:t>
            </a:r>
          </a:p>
        </p:txBody>
      </p:sp>
      <p:sp>
        <p:nvSpPr>
          <p:cNvPr id="3" name="Content Placeholder 2">
            <a:extLst>
              <a:ext uri="{FF2B5EF4-FFF2-40B4-BE49-F238E27FC236}">
                <a16:creationId xmlns:a16="http://schemas.microsoft.com/office/drawing/2014/main" id="{7321BCA2-8EC3-4451-A3ED-DC05EB41ECEF}"/>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Rule 4.  In experimental philosophy, we are to look upon propositions inferred by general </a:t>
            </a:r>
            <a:r>
              <a:rPr lang="en-US" sz="2400" u="sng" dirty="0">
                <a:solidFill>
                  <a:srgbClr val="000000"/>
                </a:solidFill>
              </a:rPr>
              <a:t>induction</a:t>
            </a:r>
            <a:r>
              <a:rPr lang="en-US" sz="2400" dirty="0">
                <a:solidFill>
                  <a:srgbClr val="000000"/>
                </a:solidFill>
              </a:rPr>
              <a:t> from phenomena as accurately or very nearly true, not withstanding any contrary hypothesis that may be imagined, </a:t>
            </a:r>
            <a:r>
              <a:rPr lang="en-US" sz="2400" u="sng" dirty="0">
                <a:solidFill>
                  <a:srgbClr val="FF0000"/>
                </a:solidFill>
              </a:rPr>
              <a:t>till such time as other phenomena occur, by which they may either be made more accurate, or liable to exceptions.</a:t>
            </a:r>
          </a:p>
        </p:txBody>
      </p:sp>
    </p:spTree>
    <p:extLst>
      <p:ext uri="{BB962C8B-B14F-4D97-AF65-F5344CB8AC3E}">
        <p14:creationId xmlns:p14="http://schemas.microsoft.com/office/powerpoint/2010/main" val="83210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69373-E625-4BAD-B93B-3BA93BE5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31014-47EE-436F-9A00-8C9A245821C9}"/>
              </a:ext>
            </a:extLst>
          </p:cNvPr>
          <p:cNvSpPr>
            <a:spLocks noGrp="1"/>
          </p:cNvSpPr>
          <p:nvPr>
            <p:ph type="title"/>
          </p:nvPr>
        </p:nvSpPr>
        <p:spPr>
          <a:xfrm>
            <a:off x="7699248" y="1152144"/>
            <a:ext cx="4023360" cy="2943432"/>
          </a:xfrm>
        </p:spPr>
        <p:txBody>
          <a:bodyPr vert="horz" lIns="91440" tIns="45720" rIns="91440" bIns="45720" rtlCol="0" anchor="b">
            <a:normAutofit/>
          </a:bodyPr>
          <a:lstStyle/>
          <a:p>
            <a:r>
              <a:rPr lang="en-US" sz="5200" dirty="0"/>
              <a:t>Newton’s Monument at Westminster</a:t>
            </a:r>
          </a:p>
        </p:txBody>
      </p:sp>
      <p:sp>
        <p:nvSpPr>
          <p:cNvPr id="12" name="Rectangle 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DFF4903-C32C-4417-9930-A3A4BDDEEB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576" r="1" b="13423"/>
          <a:stretch/>
        </p:blipFill>
        <p:spPr>
          <a:xfrm>
            <a:off x="604064" y="10"/>
            <a:ext cx="6701991" cy="6857990"/>
          </a:xfrm>
          <a:prstGeom prst="rect">
            <a:avLst/>
          </a:prstGeom>
        </p:spPr>
      </p:pic>
      <p:grpSp>
        <p:nvGrpSpPr>
          <p:cNvPr id="16" name="Group 15">
            <a:extLst>
              <a:ext uri="{FF2B5EF4-FFF2-40B4-BE49-F238E27FC236}">
                <a16:creationId xmlns:a16="http://schemas.microsoft.com/office/drawing/2014/main" id="{2DF00571-E53F-4406-874C-D5333B3E8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17" name="Rectangle 64">
              <a:extLst>
                <a:ext uri="{FF2B5EF4-FFF2-40B4-BE49-F238E27FC236}">
                  <a16:creationId xmlns:a16="http://schemas.microsoft.com/office/drawing/2014/main" id="{805A8E07-08A3-48C5-A937-BA5C099EB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BD95D223-D0F4-4A5A-A97F-904E11575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C234CFCF-E56D-4C71-AEA5-41C17CD2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4EE72264-410F-4071-B6A9-A94E1050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38730288-0A00-4A97-8CE6-E7DFE81E3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EDA3E11-9FAA-4CBF-9FC7-A75068E7B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7327A321-A57A-4019-AC19-30C3FEDE0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45B013C8-DE8B-4D46-A566-8925FF2A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D70623DD-9665-463E-9FF2-E11E7676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EF230DD2-4D19-4039-A31E-475B2471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0DE572C-1F7E-41DF-B316-6D79DD003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5E93974-7575-4E1C-BB69-30CDE7C14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B02B977-55BB-4684-B6DC-50B49F26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B8A7D2FD-4604-411A-8446-AAD738B9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2FC67E06-3570-4522-8495-454D7C87E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E6A1839D-1BE9-41CB-B29B-AF529145D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0C714F7-E8CA-484B-8A29-E3194EC7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4E21E71-D285-4AED-AA11-100533981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13568E8F-C4DD-4452-A8BE-CDC9A4FE4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6ABD5AB-B13C-4AA9-9066-E872473A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29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FCA4-2C1C-4E0B-BC9D-3DA3BEA5363D}"/>
              </a:ext>
            </a:extLst>
          </p:cNvPr>
          <p:cNvSpPr>
            <a:spLocks noGrp="1"/>
          </p:cNvSpPr>
          <p:nvPr>
            <p:ph type="title"/>
          </p:nvPr>
        </p:nvSpPr>
        <p:spPr>
          <a:xfrm>
            <a:off x="804673" y="1445494"/>
            <a:ext cx="3616856" cy="4376572"/>
          </a:xfrm>
        </p:spPr>
        <p:txBody>
          <a:bodyPr anchor="ctr">
            <a:normAutofit/>
          </a:bodyPr>
          <a:lstStyle/>
          <a:p>
            <a:r>
              <a:rPr lang="en-US" sz="4800"/>
              <a:t>Newton’s Achievement</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F21D07-ABB2-480B-9F90-B2CC1DF3A23D}"/>
              </a:ext>
            </a:extLst>
          </p:cNvPr>
          <p:cNvSpPr>
            <a:spLocks noGrp="1"/>
          </p:cNvSpPr>
          <p:nvPr>
            <p:ph idx="1"/>
          </p:nvPr>
        </p:nvSpPr>
        <p:spPr>
          <a:xfrm>
            <a:off x="6096000" y="1399032"/>
            <a:ext cx="5501834" cy="4471416"/>
          </a:xfrm>
        </p:spPr>
        <p:txBody>
          <a:bodyPr anchor="ctr">
            <a:normAutofit/>
          </a:bodyPr>
          <a:lstStyle/>
          <a:p>
            <a:r>
              <a:rPr lang="en-US" sz="2000" dirty="0">
                <a:solidFill>
                  <a:schemeClr val="bg1"/>
                </a:solidFill>
              </a:rPr>
              <a:t>Overall, what Newton managed to do was to provide a remarkable new solution to a very old problem – </a:t>
            </a:r>
            <a:r>
              <a:rPr lang="en-US" sz="2000" dirty="0">
                <a:solidFill>
                  <a:srgbClr val="FF0000"/>
                </a:solidFill>
              </a:rPr>
              <a:t>what is the center of the planetary system, the Earth or the Sun?  </a:t>
            </a:r>
            <a:r>
              <a:rPr lang="en-US" sz="2000" dirty="0">
                <a:solidFill>
                  <a:schemeClr val="bg1"/>
                </a:solidFill>
              </a:rPr>
              <a:t>Some had sided with the ancient view of a geocentric universe because it accorded so well with common sense.  We do not have a sensation of a moving Earth, etc.  Others took up the new idea for any number of reasons but one was that it presented an interesting challenge to scientists to fashion a physics of a moving Earth. </a:t>
            </a:r>
          </a:p>
          <a:p>
            <a:r>
              <a:rPr lang="en-US" sz="2000" dirty="0">
                <a:solidFill>
                  <a:srgbClr val="FF0000"/>
                </a:solidFill>
              </a:rPr>
              <a:t>From the date of the publication of </a:t>
            </a:r>
            <a:r>
              <a:rPr lang="en-US" sz="2000" i="1" dirty="0">
                <a:solidFill>
                  <a:srgbClr val="FF0000"/>
                </a:solidFill>
              </a:rPr>
              <a:t>On the Revolutions of the Heavenly Spheres</a:t>
            </a:r>
            <a:r>
              <a:rPr lang="en-US" sz="2000" dirty="0">
                <a:solidFill>
                  <a:srgbClr val="FF0000"/>
                </a:solidFill>
              </a:rPr>
              <a:t> in 1543 by Copernicus, no one had arrived at anything life a physics for a moving Earth.</a:t>
            </a:r>
          </a:p>
        </p:txBody>
      </p:sp>
    </p:spTree>
    <p:extLst>
      <p:ext uri="{BB962C8B-B14F-4D97-AF65-F5344CB8AC3E}">
        <p14:creationId xmlns:p14="http://schemas.microsoft.com/office/powerpoint/2010/main" val="282623455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D405FB-8086-4BD6-A199-4110077FE1A5}"/>
              </a:ext>
            </a:extLst>
          </p:cNvPr>
          <p:cNvSpPr>
            <a:spLocks noGrp="1"/>
          </p:cNvSpPr>
          <p:nvPr>
            <p:ph type="title"/>
          </p:nvPr>
        </p:nvSpPr>
        <p:spPr>
          <a:xfrm>
            <a:off x="838200" y="1760505"/>
            <a:ext cx="10515600" cy="935025"/>
          </a:xfrm>
        </p:spPr>
        <p:txBody>
          <a:bodyPr>
            <a:normAutofit/>
          </a:bodyPr>
          <a:lstStyle/>
          <a:p>
            <a:pPr algn="ctr"/>
            <a:r>
              <a:rPr lang="en-US" sz="3200" dirty="0">
                <a:solidFill>
                  <a:schemeClr val="tx2"/>
                </a:solidFill>
              </a:rPr>
              <a:t>From Kepler to Newton</a:t>
            </a:r>
          </a:p>
        </p:txBody>
      </p:sp>
      <p:sp>
        <p:nvSpPr>
          <p:cNvPr id="3" name="Content Placeholder 2">
            <a:extLst>
              <a:ext uri="{FF2B5EF4-FFF2-40B4-BE49-F238E27FC236}">
                <a16:creationId xmlns:a16="http://schemas.microsoft.com/office/drawing/2014/main" id="{64FE857A-0439-4061-9CD9-9FDD2C4E3D7B}"/>
              </a:ext>
            </a:extLst>
          </p:cNvPr>
          <p:cNvSpPr>
            <a:spLocks noGrp="1"/>
          </p:cNvSpPr>
          <p:nvPr>
            <p:ph idx="1"/>
          </p:nvPr>
        </p:nvSpPr>
        <p:spPr>
          <a:xfrm>
            <a:off x="2384952" y="3012928"/>
            <a:ext cx="7422096" cy="2109445"/>
          </a:xfrm>
        </p:spPr>
        <p:txBody>
          <a:bodyPr>
            <a:normAutofit/>
          </a:bodyPr>
          <a:lstStyle/>
          <a:p>
            <a:r>
              <a:rPr lang="en-US" sz="1800">
                <a:solidFill>
                  <a:schemeClr val="tx2"/>
                </a:solidFill>
              </a:rPr>
              <a:t>One mathematician, as we have seen, who was very taken with Copernicus’ hypothesis was Johannes Kepler.  He inherited some data on the observed positions of Mars at very particular times in its orbit, and found that the planets did not do what Copernicus had suggested.  Rather they moved around the Sun in squashed circles or in elliptical orbits.  This is not quite true but happens to be approximately true for Mars, which has a very eccentric orbit.</a:t>
            </a:r>
          </a:p>
        </p:txBody>
      </p:sp>
    </p:spTree>
    <p:extLst>
      <p:ext uri="{BB962C8B-B14F-4D97-AF65-F5344CB8AC3E}">
        <p14:creationId xmlns:p14="http://schemas.microsoft.com/office/powerpoint/2010/main" val="14755149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233E-442F-43B1-AA5A-947B929C86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EB0FF2-75DB-4E7D-937D-D15F584CA95C}"/>
              </a:ext>
            </a:extLst>
          </p:cNvPr>
          <p:cNvSpPr>
            <a:spLocks noGrp="1"/>
          </p:cNvSpPr>
          <p:nvPr>
            <p:ph idx="1"/>
          </p:nvPr>
        </p:nvSpPr>
        <p:spPr/>
        <p:txBody>
          <a:bodyPr/>
          <a:lstStyle/>
          <a:p>
            <a:r>
              <a:rPr lang="en-US" dirty="0"/>
              <a:t>Kepler also found that there was a very particular relationship between the time that the planets took to do around the Sun (the planet) year and their distances from the Sun. </a:t>
            </a:r>
            <a:r>
              <a:rPr lang="en-US" dirty="0">
                <a:solidFill>
                  <a:srgbClr val="FF0000"/>
                </a:solidFill>
              </a:rPr>
              <a:t>The square of the planet’s orbital period is proportional to the cubes of their mean orbital radius.</a:t>
            </a:r>
            <a:r>
              <a:rPr lang="en-US" dirty="0"/>
              <a:t>  This relationship (formalized in Kepler’s third law of planetary motion) was a constant for all planets, irrespective of their distances and their masses.  Clearly, the Sun played a very prominent role in this dance of the planets </a:t>
            </a:r>
            <a:r>
              <a:rPr lang="en-US" dirty="0">
                <a:solidFill>
                  <a:srgbClr val="FF0000"/>
                </a:solidFill>
              </a:rPr>
              <a:t>but Kepler was unable to explain why the planets moved as they did.</a:t>
            </a:r>
          </a:p>
          <a:p>
            <a:endParaRPr lang="en-US" dirty="0"/>
          </a:p>
        </p:txBody>
      </p:sp>
    </p:spTree>
    <p:extLst>
      <p:ext uri="{BB962C8B-B14F-4D97-AF65-F5344CB8AC3E}">
        <p14:creationId xmlns:p14="http://schemas.microsoft.com/office/powerpoint/2010/main" val="397275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1FB748-4000-4DD9-B821-C700571355F6}"/>
              </a:ext>
            </a:extLst>
          </p:cNvPr>
          <p:cNvSpPr>
            <a:spLocks noGrp="1"/>
          </p:cNvSpPr>
          <p:nvPr>
            <p:ph type="title"/>
          </p:nvPr>
        </p:nvSpPr>
        <p:spPr>
          <a:xfrm>
            <a:off x="643467" y="321734"/>
            <a:ext cx="10905066" cy="1135737"/>
          </a:xfrm>
        </p:spPr>
        <p:txBody>
          <a:bodyPr>
            <a:normAutofit/>
          </a:bodyPr>
          <a:lstStyle/>
          <a:p>
            <a:r>
              <a:rPr lang="en-US" sz="3600" dirty="0"/>
              <a:t>Newton and the Story of the Apple</a:t>
            </a:r>
          </a:p>
        </p:txBody>
      </p:sp>
      <p:sp>
        <p:nvSpPr>
          <p:cNvPr id="3" name="Content Placeholder 2">
            <a:extLst>
              <a:ext uri="{FF2B5EF4-FFF2-40B4-BE49-F238E27FC236}">
                <a16:creationId xmlns:a16="http://schemas.microsoft.com/office/drawing/2014/main" id="{C5A5E31C-AF56-416E-95F5-99B22FB01E9A}"/>
              </a:ext>
            </a:extLst>
          </p:cNvPr>
          <p:cNvSpPr>
            <a:spLocks noGrp="1"/>
          </p:cNvSpPr>
          <p:nvPr>
            <p:ph idx="1"/>
          </p:nvPr>
        </p:nvSpPr>
        <p:spPr>
          <a:xfrm>
            <a:off x="643467" y="1782981"/>
            <a:ext cx="10905066" cy="4393982"/>
          </a:xfrm>
        </p:spPr>
        <p:txBody>
          <a:bodyPr>
            <a:normAutofit/>
          </a:bodyPr>
          <a:lstStyle/>
          <a:p>
            <a:r>
              <a:rPr lang="en-US" sz="2400" dirty="0"/>
              <a:t>The story goes that Newton saw an </a:t>
            </a:r>
            <a:r>
              <a:rPr lang="en-US" sz="2400" dirty="0">
                <a:solidFill>
                  <a:srgbClr val="FF0000"/>
                </a:solidFill>
              </a:rPr>
              <a:t>apple fall</a:t>
            </a:r>
            <a:r>
              <a:rPr lang="en-US" sz="2400" dirty="0"/>
              <a:t> to the ground and it made him wonder why the fruit always fell straight to the ground; why did it not veer off to the left or right? </a:t>
            </a:r>
            <a:r>
              <a:rPr lang="en-US" sz="2400" dirty="0">
                <a:solidFill>
                  <a:srgbClr val="FF0000"/>
                </a:solidFill>
              </a:rPr>
              <a:t>Newton’s own intuition, </a:t>
            </a:r>
            <a:r>
              <a:rPr lang="en-US" sz="2400" dirty="0"/>
              <a:t>encapsulated in his law of </a:t>
            </a:r>
            <a:r>
              <a:rPr lang="en-US" sz="2400" dirty="0">
                <a:solidFill>
                  <a:srgbClr val="FF0000"/>
                </a:solidFill>
              </a:rPr>
              <a:t>inertia</a:t>
            </a:r>
            <a:r>
              <a:rPr lang="en-US" sz="2400" dirty="0"/>
              <a:t>, was the anything that begins moving from a standing start is experiencing the action of a force. The apple started in the tree and landed on the Earth, </a:t>
            </a:r>
            <a:r>
              <a:rPr lang="en-US" sz="2400" dirty="0">
                <a:solidFill>
                  <a:srgbClr val="FF0000"/>
                </a:solidFill>
              </a:rPr>
              <a:t>which means there must be a force of attraction between the apple and the Earth.</a:t>
            </a:r>
          </a:p>
          <a:p>
            <a:r>
              <a:rPr lang="en-US" sz="2400" dirty="0"/>
              <a:t>And even if the apple were higher up in the tree, it would still feel this force of attraction with the Earth, reasoned Newton. In fact, the attraction shouldn't even stop at the top of a tree but carry on way up into the heavens. Which raised the question: if everything around the Earth should feel this force of attraction, including the Moon, why doesn't the Moon, our nearest neighbor, fall and crash onto the surface of our planet in the same way as the apple did?</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0495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87A74-CF24-4091-B6DD-1156D960C8E3}"/>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Newton’s Orbital Cannon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A1D775-FB1D-4630-B827-52A73D2742B2}"/>
              </a:ext>
            </a:extLst>
          </p:cNvPr>
          <p:cNvSpPr>
            <a:spLocks noGrp="1"/>
          </p:cNvSpPr>
          <p:nvPr>
            <p:ph idx="1"/>
          </p:nvPr>
        </p:nvSpPr>
        <p:spPr>
          <a:xfrm>
            <a:off x="4447308" y="591344"/>
            <a:ext cx="6906491" cy="5585619"/>
          </a:xfrm>
        </p:spPr>
        <p:txBody>
          <a:bodyPr anchor="ctr">
            <a:normAutofit/>
          </a:bodyPr>
          <a:lstStyle/>
          <a:p>
            <a:r>
              <a:rPr lang="en-US" sz="2600" dirty="0"/>
              <a:t>Newton accepted the obvious consequence of his line of thought: the Moon was indeed falling towards Earth, just as the apple felt the gravitational force, </a:t>
            </a:r>
            <a:r>
              <a:rPr lang="en-US" sz="2600" dirty="0">
                <a:solidFill>
                  <a:srgbClr val="FF0000"/>
                </a:solidFill>
              </a:rPr>
              <a:t>but there was a very good reason why it didn't crash down. </a:t>
            </a:r>
          </a:p>
          <a:p>
            <a:r>
              <a:rPr lang="en-US" sz="2600" dirty="0"/>
              <a:t>He used a thought experiment why: imagine you fired a cannonball horizontally from the top of a mountain on Earth. The ball would follow a curved trajectory as it moved forward and was attracted, by gravity, towards the ground at the same time. Fire the cannonball with more energy and it would land further away from the mountain, </a:t>
            </a:r>
            <a:r>
              <a:rPr lang="en-US" sz="2600" dirty="0">
                <a:solidFill>
                  <a:srgbClr val="FF0000"/>
                </a:solidFill>
              </a:rPr>
              <a:t>but it still would follow a curved trajectory in doing so.</a:t>
            </a:r>
          </a:p>
          <a:p>
            <a:endParaRPr lang="en-US" sz="2600" dirty="0"/>
          </a:p>
        </p:txBody>
      </p:sp>
    </p:spTree>
    <p:extLst>
      <p:ext uri="{BB962C8B-B14F-4D97-AF65-F5344CB8AC3E}">
        <p14:creationId xmlns:p14="http://schemas.microsoft.com/office/powerpoint/2010/main" val="176582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36A6-5233-40AD-91AE-2C5777206925}"/>
              </a:ext>
            </a:extLst>
          </p:cNvPr>
          <p:cNvSpPr>
            <a:spLocks noGrp="1"/>
          </p:cNvSpPr>
          <p:nvPr>
            <p:ph type="title"/>
          </p:nvPr>
        </p:nvSpPr>
        <p:spPr/>
        <p:txBody>
          <a:bodyPr/>
          <a:lstStyle/>
          <a:p>
            <a:r>
              <a:rPr lang="en-US" dirty="0"/>
              <a:t>Newton’s orbital cannon (</a:t>
            </a:r>
            <a:r>
              <a:rPr lang="en-US" i="1" dirty="0"/>
              <a:t>Principia</a:t>
            </a:r>
            <a:r>
              <a:rPr lang="en-US" dirty="0"/>
              <a:t>, 1687)</a:t>
            </a:r>
          </a:p>
        </p:txBody>
      </p:sp>
      <p:pic>
        <p:nvPicPr>
          <p:cNvPr id="5" name="Content Placeholder 4">
            <a:extLst>
              <a:ext uri="{FF2B5EF4-FFF2-40B4-BE49-F238E27FC236}">
                <a16:creationId xmlns:a16="http://schemas.microsoft.com/office/drawing/2014/main" id="{C64E05D0-EB60-4106-B0CD-19C3939DC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1315" y="1825625"/>
            <a:ext cx="2989369" cy="4351338"/>
          </a:xfrm>
        </p:spPr>
      </p:pic>
    </p:spTree>
    <p:extLst>
      <p:ext uri="{BB962C8B-B14F-4D97-AF65-F5344CB8AC3E}">
        <p14:creationId xmlns:p14="http://schemas.microsoft.com/office/powerpoint/2010/main" val="64090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A8183B-7F01-794E-A32F-12DA023E1070}"/>
              </a:ext>
            </a:extLst>
          </p:cNvPr>
          <p:cNvSpPr>
            <a:spLocks noGrp="1"/>
          </p:cNvSpPr>
          <p:nvPr>
            <p:ph type="title"/>
          </p:nvPr>
        </p:nvSpPr>
        <p:spPr>
          <a:xfrm>
            <a:off x="643467" y="321734"/>
            <a:ext cx="10905066" cy="1135737"/>
          </a:xfrm>
        </p:spPr>
        <p:txBody>
          <a:bodyPr>
            <a:normAutofit/>
          </a:bodyPr>
          <a:lstStyle/>
          <a:p>
            <a:r>
              <a:rPr lang="en-US" sz="3600"/>
              <a:t>The Moon as a Satellite</a:t>
            </a:r>
          </a:p>
        </p:txBody>
      </p:sp>
      <p:sp>
        <p:nvSpPr>
          <p:cNvPr id="3" name="Content Placeholder 2">
            <a:extLst>
              <a:ext uri="{FF2B5EF4-FFF2-40B4-BE49-F238E27FC236}">
                <a16:creationId xmlns:a16="http://schemas.microsoft.com/office/drawing/2014/main" id="{77EBD9E4-8F77-CD40-A8B9-6EA175C31605}"/>
              </a:ext>
            </a:extLst>
          </p:cNvPr>
          <p:cNvSpPr>
            <a:spLocks noGrp="1"/>
          </p:cNvSpPr>
          <p:nvPr>
            <p:ph idx="1"/>
          </p:nvPr>
        </p:nvSpPr>
        <p:spPr>
          <a:xfrm>
            <a:off x="643467" y="1782981"/>
            <a:ext cx="10905066" cy="4393982"/>
          </a:xfrm>
        </p:spPr>
        <p:txBody>
          <a:bodyPr>
            <a:normAutofit lnSpcReduction="10000"/>
          </a:bodyPr>
          <a:lstStyle/>
          <a:p>
            <a:r>
              <a:rPr lang="en-US" sz="2400" dirty="0"/>
              <a:t>If even more energy were added to the firing of the cannon, eventually the ball’s own force and the gravitational pull of the Earth would balance each other: </a:t>
            </a:r>
            <a:r>
              <a:rPr lang="en-US" sz="2400" dirty="0">
                <a:solidFill>
                  <a:srgbClr val="FF0000"/>
                </a:solidFill>
              </a:rPr>
              <a:t>the cannon would move fast enough so that the gravity of the Earth never quite catches it.  This is a very difficult concept for students, but it is the heart of Newton’s great discovery of 1666.</a:t>
            </a:r>
          </a:p>
          <a:p>
            <a:r>
              <a:rPr lang="en-US" sz="2400" dirty="0"/>
              <a:t>There is a great deal of controversy amongst historians whether any of this is true.  Newton passed along the story of the apple in his dotage </a:t>
            </a:r>
            <a:r>
              <a:rPr lang="en-US" sz="2400" dirty="0">
                <a:solidFill>
                  <a:srgbClr val="FF0000"/>
                </a:solidFill>
              </a:rPr>
              <a:t>but what we do know is that in 1684, Newton produced a mathematical proof, which became the basis for the monumental </a:t>
            </a:r>
            <a:r>
              <a:rPr lang="en-US" sz="2400" i="1" dirty="0">
                <a:solidFill>
                  <a:srgbClr val="FF0000"/>
                </a:solidFill>
              </a:rPr>
              <a:t>Principia</a:t>
            </a:r>
            <a:r>
              <a:rPr lang="en-US" sz="2400" dirty="0">
                <a:solidFill>
                  <a:srgbClr val="FF0000"/>
                </a:solidFill>
              </a:rPr>
              <a:t> that he published three years later in 1687.  </a:t>
            </a:r>
            <a:r>
              <a:rPr lang="en-US" sz="2400" dirty="0"/>
              <a:t>The question he asked was: </a:t>
            </a:r>
            <a:r>
              <a:rPr lang="en-US" sz="2400" dirty="0">
                <a:solidFill>
                  <a:srgbClr val="FF0000"/>
                </a:solidFill>
              </a:rPr>
              <a:t>How far would the Moon fall if it stopped in its tracks? </a:t>
            </a:r>
            <a:r>
              <a:rPr lang="en-US" sz="2400" dirty="0"/>
              <a:t>Newton calculated that in one minute the Moon, if stopped, would fall the same distance as would an object on Earth in one second: </a:t>
            </a:r>
            <a:r>
              <a:rPr lang="en-US" sz="2400" dirty="0">
                <a:solidFill>
                  <a:srgbClr val="FF0000"/>
                </a:solidFill>
              </a:rPr>
              <a:t>a convenient 60:1 ratio</a:t>
            </a:r>
            <a:r>
              <a:rPr lang="en-US" sz="2400" dirty="0"/>
              <a:t>, a result of the lunar distance between sixty Earth-radii.  </a:t>
            </a:r>
            <a:r>
              <a:rPr lang="en-US" sz="2400" dirty="0">
                <a:solidFill>
                  <a:srgbClr val="FF0000"/>
                </a:solidFill>
              </a:rPr>
              <a:t>This (so-called) Moon test was perhaps the most original of Newton’s arguments</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4829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0A63-D416-4AE0-A1A1-33926A833207}"/>
              </a:ext>
            </a:extLst>
          </p:cNvPr>
          <p:cNvSpPr>
            <a:spLocks noGrp="1"/>
          </p:cNvSpPr>
          <p:nvPr>
            <p:ph type="title"/>
          </p:nvPr>
        </p:nvSpPr>
        <p:spPr>
          <a:xfrm>
            <a:off x="1136428" y="627564"/>
            <a:ext cx="7474172" cy="1325563"/>
          </a:xfrm>
        </p:spPr>
        <p:txBody>
          <a:bodyPr>
            <a:normAutofit/>
          </a:bodyPr>
          <a:lstStyle/>
          <a:p>
            <a:r>
              <a:rPr lang="en-US" dirty="0"/>
              <a:t>The Problem of the Planets</a:t>
            </a:r>
          </a:p>
        </p:txBody>
      </p:sp>
      <p:sp>
        <p:nvSpPr>
          <p:cNvPr id="3" name="Content Placeholder 2">
            <a:extLst>
              <a:ext uri="{FF2B5EF4-FFF2-40B4-BE49-F238E27FC236}">
                <a16:creationId xmlns:a16="http://schemas.microsoft.com/office/drawing/2014/main" id="{C25DF063-FDDC-42A7-BD05-D6841DDF6344}"/>
              </a:ext>
            </a:extLst>
          </p:cNvPr>
          <p:cNvSpPr>
            <a:spLocks noGrp="1"/>
          </p:cNvSpPr>
          <p:nvPr>
            <p:ph idx="1"/>
          </p:nvPr>
        </p:nvSpPr>
        <p:spPr>
          <a:xfrm>
            <a:off x="1136429" y="2123269"/>
            <a:ext cx="6642543" cy="3843578"/>
          </a:xfrm>
        </p:spPr>
        <p:txBody>
          <a:bodyPr anchor="ctr">
            <a:noAutofit/>
          </a:bodyPr>
          <a:lstStyle/>
          <a:p>
            <a:r>
              <a:rPr lang="en-US" sz="2200" dirty="0"/>
              <a:t>18 years later, Newton would provide a mathematical proof for his youthful conjecture about the universality of gravitational attraction and he would go on to relate his Kepler’s laws of planetary motion, showing that for the most part Kepler’s laws are incorrect.  His novel solution to the long-standing worries about whether the sun or the earth is at the center of the planetary system </a:t>
            </a:r>
            <a:r>
              <a:rPr lang="en-US" sz="2200" dirty="0">
                <a:solidFill>
                  <a:srgbClr val="FF0000"/>
                </a:solidFill>
              </a:rPr>
              <a:t>was that neither is at the center</a:t>
            </a:r>
            <a:r>
              <a:rPr lang="en-US" sz="2200" dirty="0"/>
              <a:t>.  The center, in fact, is the central of gravity for the system as a whole, which, as it happens, nearly coincides with the Sun simple because most of the mass of the solar system is part of the Sun</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ght">
            <a:extLst>
              <a:ext uri="{FF2B5EF4-FFF2-40B4-BE49-F238E27FC236}">
                <a16:creationId xmlns:a16="http://schemas.microsoft.com/office/drawing/2014/main" id="{B61A394E-A15A-4A32-B6D4-549549BF70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29811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AutoShape 2" descr="F=G{\frac {m_{1}m_{2}}{r^{2}}}\ ">
            <a:extLst>
              <a:ext uri="{FF2B5EF4-FFF2-40B4-BE49-F238E27FC236}">
                <a16:creationId xmlns:a16="http://schemas.microsoft.com/office/drawing/2014/main" id="{BF0A6848-0648-4948-825A-F9CC25493984}"/>
              </a:ext>
            </a:extLst>
          </p:cNvPr>
          <p:cNvSpPr>
            <a:spLocks noGrp="1" noChangeAspect="1" noChangeArrowheads="1"/>
          </p:cNvSpPr>
          <p:nvPr>
            <p:ph type="title"/>
          </p:nvPr>
        </p:nvSpPr>
        <p:spPr bwMode="auto">
          <a:xfrm>
            <a:off x="481013" y="3752849"/>
            <a:ext cx="3290887" cy="2452687"/>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 anchorCtr="0" compatLnSpc="1">
            <a:prstTxWarp prst="textNoShape">
              <a:avLst/>
            </a:prstTxWarp>
            <a:normAutofit/>
          </a:bodyPr>
          <a:lstStyle/>
          <a:p>
            <a:r>
              <a:rPr lang="en-US" sz="3600" dirty="0"/>
              <a:t>Newton’s Law of Universal Gravitation</a:t>
            </a:r>
          </a:p>
        </p:txBody>
      </p:sp>
      <p:pic>
        <p:nvPicPr>
          <p:cNvPr id="1030" name="Picture 6" descr="Image result for law of universal gravitation">
            <a:extLst>
              <a:ext uri="{FF2B5EF4-FFF2-40B4-BE49-F238E27FC236}">
                <a16:creationId xmlns:a16="http://schemas.microsoft.com/office/drawing/2014/main" id="{86401D86-3D12-4A1A-AFB6-D28AE09D8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64" b="3161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D0329C-4268-4A73-8950-CCED4BA32BA0}"/>
              </a:ext>
            </a:extLst>
          </p:cNvPr>
          <p:cNvSpPr>
            <a:spLocks noGrp="1"/>
          </p:cNvSpPr>
          <p:nvPr>
            <p:ph idx="1"/>
          </p:nvPr>
        </p:nvSpPr>
        <p:spPr>
          <a:xfrm>
            <a:off x="4223982" y="3752850"/>
            <a:ext cx="7485413" cy="2452687"/>
          </a:xfrm>
        </p:spPr>
        <p:txBody>
          <a:bodyPr anchor="ctr">
            <a:normAutofit/>
          </a:bodyPr>
          <a:lstStyle/>
          <a:p>
            <a:endParaRPr lang="en-US" sz="1800"/>
          </a:p>
          <a:p>
            <a:endParaRPr lang="en-US" sz="1800"/>
          </a:p>
          <a:p>
            <a:endParaRPr lang="en-US" sz="1800"/>
          </a:p>
        </p:txBody>
      </p:sp>
      <p:sp>
        <p:nvSpPr>
          <p:cNvPr id="5" name="AutoShape 4" descr="F=G{\frac {m_{1}m_{2}}{r^{2}}}\ ">
            <a:extLst>
              <a:ext uri="{FF2B5EF4-FFF2-40B4-BE49-F238E27FC236}">
                <a16:creationId xmlns:a16="http://schemas.microsoft.com/office/drawing/2014/main" id="{B5B5EAC8-E08D-4479-B12F-A27C12A432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6969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F593A5-2C0F-4F85-8CF8-260D31C29A3E}"/>
              </a:ext>
            </a:extLst>
          </p:cNvPr>
          <p:cNvSpPr>
            <a:spLocks noGrp="1"/>
          </p:cNvSpPr>
          <p:nvPr>
            <p:ph type="title"/>
          </p:nvPr>
        </p:nvSpPr>
        <p:spPr>
          <a:xfrm>
            <a:off x="640079" y="2053641"/>
            <a:ext cx="3669161" cy="2760098"/>
          </a:xfrm>
        </p:spPr>
        <p:txBody>
          <a:bodyPr>
            <a:normAutofit/>
          </a:bodyPr>
          <a:lstStyle/>
          <a:p>
            <a:r>
              <a:rPr lang="en-US">
                <a:solidFill>
                  <a:srgbClr val="FFFFFF"/>
                </a:solidFill>
              </a:rPr>
              <a:t>The Inverse Square Relationship</a:t>
            </a:r>
          </a:p>
        </p:txBody>
      </p:sp>
      <p:sp>
        <p:nvSpPr>
          <p:cNvPr id="3" name="Content Placeholder 2">
            <a:extLst>
              <a:ext uri="{FF2B5EF4-FFF2-40B4-BE49-F238E27FC236}">
                <a16:creationId xmlns:a16="http://schemas.microsoft.com/office/drawing/2014/main" id="{0CDA47F5-8B64-4394-984E-0871876C0FF3}"/>
              </a:ext>
            </a:extLst>
          </p:cNvPr>
          <p:cNvSpPr>
            <a:spLocks noGrp="1"/>
          </p:cNvSpPr>
          <p:nvPr>
            <p:ph idx="1"/>
          </p:nvPr>
        </p:nvSpPr>
        <p:spPr>
          <a:xfrm>
            <a:off x="6090574" y="801866"/>
            <a:ext cx="5306084" cy="5230634"/>
          </a:xfrm>
        </p:spPr>
        <p:txBody>
          <a:bodyPr anchor="ctr">
            <a:normAutofit/>
          </a:bodyPr>
          <a:lstStyle/>
          <a:p>
            <a:r>
              <a:rPr lang="en-US" sz="1300" dirty="0">
                <a:solidFill>
                  <a:srgbClr val="000000"/>
                </a:solidFill>
              </a:rPr>
              <a:t>Newton's law tells us that the strength of the gravitational force between two objects drops off in the same way that a light gets dimmer as you move away from it, a relationship known mathematically as an inverse square law.</a:t>
            </a:r>
          </a:p>
          <a:p>
            <a:r>
              <a:rPr lang="en-US" sz="1300" dirty="0">
                <a:solidFill>
                  <a:srgbClr val="000000"/>
                </a:solidFill>
              </a:rPr>
              <a:t> Another way to visualize the drop-off in the field is to imagine the gravitational field around an object as a series of concentric spheres. Each sphere represents the same "amount" of gravitational field but the spheres further from the object are bigger, so that same amount of field is spread thinner, over a larger area. The field thus gets weaker as you move away from the object, in proportion to the surface areas of these spheres.</a:t>
            </a:r>
          </a:p>
          <a:p>
            <a:r>
              <a:rPr lang="en-US" sz="1300" dirty="0">
                <a:solidFill>
                  <a:srgbClr val="000000"/>
                </a:solidFill>
              </a:rPr>
              <a:t>The m1 and m2 could be planets and stars or they could be you and the Earth. Compute the equation using numbers for your mass and that of the Earth, and you will get your weight, measured in Newton’s. Weight, in true scientific terms, is the gravitational force acting on your mass (which is measured in kilograms) at any point in time. Your mass will stay the same wherever you go in the universe but your weight will fluctuate depending on the mass and position of the objects around you. </a:t>
            </a:r>
          </a:p>
          <a:p>
            <a:r>
              <a:rPr lang="en-US" sz="1300" dirty="0">
                <a:solidFill>
                  <a:srgbClr val="FF0000"/>
                </a:solidFill>
              </a:rPr>
              <a:t>Newton's law of gravitation is a simple equation, but devastatingly effective: plug in the numbers and you can predict the positions of all the planets, moons and comets you might ever want to watch, anywhere in the solar system and beyond.</a:t>
            </a:r>
          </a:p>
        </p:txBody>
      </p:sp>
    </p:spTree>
    <p:extLst>
      <p:ext uri="{BB962C8B-B14F-4D97-AF65-F5344CB8AC3E}">
        <p14:creationId xmlns:p14="http://schemas.microsoft.com/office/powerpoint/2010/main" val="144069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E0EBF9-F9D8-4F79-A1DD-1EC20D2A4F5B}"/>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8C88800C-B740-4B2D-8AE9-991659DFD400}"/>
              </a:ext>
            </a:extLst>
          </p:cNvPr>
          <p:cNvSpPr>
            <a:spLocks noGrp="1"/>
          </p:cNvSpPr>
          <p:nvPr>
            <p:ph idx="1"/>
          </p:nvPr>
        </p:nvSpPr>
        <p:spPr>
          <a:xfrm>
            <a:off x="6090574" y="801866"/>
            <a:ext cx="5306084" cy="5230634"/>
          </a:xfrm>
        </p:spPr>
        <p:txBody>
          <a:bodyPr anchor="ctr">
            <a:normAutofit/>
          </a:bodyPr>
          <a:lstStyle/>
          <a:p>
            <a:pPr marL="0" indent="0">
              <a:buNone/>
            </a:pPr>
            <a:r>
              <a:rPr lang="en-US" sz="1900" dirty="0">
                <a:solidFill>
                  <a:srgbClr val="000000"/>
                </a:solidFill>
              </a:rPr>
              <a:t>I’m opening this final section of HPS210S with a photo taken at </a:t>
            </a:r>
            <a:r>
              <a:rPr lang="en-US" sz="1900" dirty="0">
                <a:solidFill>
                  <a:srgbClr val="FF0000"/>
                </a:solidFill>
              </a:rPr>
              <a:t>Westminster Abby</a:t>
            </a:r>
            <a:r>
              <a:rPr lang="en-US" sz="1900" dirty="0">
                <a:solidFill>
                  <a:srgbClr val="000000"/>
                </a:solidFill>
              </a:rPr>
              <a:t>, the burial place for British royalty, statesmen, poets.  Chaucer is buried here, in a corner surrounded by other poets.</a:t>
            </a:r>
          </a:p>
          <a:p>
            <a:pPr marL="0" indent="0">
              <a:buNone/>
            </a:pPr>
            <a:r>
              <a:rPr lang="en-US" sz="1900" dirty="0">
                <a:solidFill>
                  <a:srgbClr val="000000"/>
                </a:solidFill>
              </a:rPr>
              <a:t>Note that Newton’s tomb is up front, alongside the tomb of one other person – Horatio Nelson – who led the British to victory of the Battle of Trafalgar.  A scientist and a sailor are honored here ahead of monarchs and statesmen. </a:t>
            </a:r>
          </a:p>
          <a:p>
            <a:pPr marL="0" indent="0">
              <a:buNone/>
            </a:pPr>
            <a:r>
              <a:rPr lang="en-US" sz="1900" dirty="0">
                <a:solidFill>
                  <a:srgbClr val="FF0000"/>
                </a:solidFill>
              </a:rPr>
              <a:t>Isaac Newton died in 1727.  During his lifetime and for a short period thereafter, his scientific ideas were not part of the scientific consensus.  It was not until 1740 or so that text books based on his ideas started to be taught at leading universities in Europe and in North America.  </a:t>
            </a:r>
            <a:r>
              <a:rPr lang="en-US" sz="1900" dirty="0">
                <a:solidFill>
                  <a:srgbClr val="000000"/>
                </a:solidFill>
              </a:rPr>
              <a:t>BY 1750 or so, his ideas had come to be seen as a framework or a template for all of intellectual endeavors, and many social and political reforms, not just science.</a:t>
            </a:r>
          </a:p>
        </p:txBody>
      </p:sp>
    </p:spTree>
    <p:extLst>
      <p:ext uri="{BB962C8B-B14F-4D97-AF65-F5344CB8AC3E}">
        <p14:creationId xmlns:p14="http://schemas.microsoft.com/office/powerpoint/2010/main" val="51954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5C3B5C-BC1E-4D80-9959-EBD8F0B30C7A}"/>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Applications </a:t>
            </a:r>
          </a:p>
        </p:txBody>
      </p:sp>
      <p:sp>
        <p:nvSpPr>
          <p:cNvPr id="3" name="Content Placeholder 2">
            <a:extLst>
              <a:ext uri="{FF2B5EF4-FFF2-40B4-BE49-F238E27FC236}">
                <a16:creationId xmlns:a16="http://schemas.microsoft.com/office/drawing/2014/main" id="{F41B9397-D08E-402B-8CD9-4F262E440006}"/>
              </a:ext>
            </a:extLst>
          </p:cNvPr>
          <p:cNvSpPr>
            <a:spLocks noGrp="1"/>
          </p:cNvSpPr>
          <p:nvPr>
            <p:ph idx="1"/>
          </p:nvPr>
        </p:nvSpPr>
        <p:spPr>
          <a:xfrm>
            <a:off x="2384952" y="3012928"/>
            <a:ext cx="7422096" cy="2109445"/>
          </a:xfrm>
        </p:spPr>
        <p:txBody>
          <a:bodyPr>
            <a:normAutofit/>
          </a:bodyPr>
          <a:lstStyle/>
          <a:p>
            <a:r>
              <a:rPr lang="en-US" sz="1800" dirty="0">
                <a:solidFill>
                  <a:schemeClr val="tx2"/>
                </a:solidFill>
              </a:rPr>
              <a:t>And it allowed us to add to those celestial bodies too, heralding the space age. Newton's formula helped engineers work out how much energy we needed to break the gravitational bonds of Earth. The path of every astronaut and the orbit of every satellite from which we benefit – whether for communications, Earth observation, scientific research around Earth or other planets, global positioning information – was calculated using this simple formula.</a:t>
            </a:r>
          </a:p>
          <a:p>
            <a:endParaRPr lang="en-US" sz="1800" dirty="0">
              <a:solidFill>
                <a:schemeClr val="tx2"/>
              </a:solidFill>
            </a:endParaRPr>
          </a:p>
        </p:txBody>
      </p:sp>
    </p:spTree>
    <p:extLst>
      <p:ext uri="{BB962C8B-B14F-4D97-AF65-F5344CB8AC3E}">
        <p14:creationId xmlns:p14="http://schemas.microsoft.com/office/powerpoint/2010/main" val="33934119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9F5F0-0E6D-4ABC-94DF-9ECCBEBCC5E8}"/>
              </a:ext>
            </a:extLst>
          </p:cNvPr>
          <p:cNvSpPr>
            <a:spLocks noGrp="1"/>
          </p:cNvSpPr>
          <p:nvPr>
            <p:ph type="title"/>
          </p:nvPr>
        </p:nvSpPr>
        <p:spPr>
          <a:xfrm>
            <a:off x="686834" y="1153572"/>
            <a:ext cx="3200400" cy="4461163"/>
          </a:xfrm>
        </p:spPr>
        <p:txBody>
          <a:bodyPr>
            <a:normAutofit/>
          </a:bodyPr>
          <a:lstStyle/>
          <a:p>
            <a:r>
              <a:rPr lang="en-US">
                <a:solidFill>
                  <a:srgbClr val="FFFFFF"/>
                </a:solidFill>
              </a:rPr>
              <a:t>Newton’s Legacy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E13531-F8C3-4B88-90FE-78CB2B86B29B}"/>
              </a:ext>
            </a:extLst>
          </p:cNvPr>
          <p:cNvSpPr>
            <a:spLocks noGrp="1"/>
          </p:cNvSpPr>
          <p:nvPr>
            <p:ph idx="1"/>
          </p:nvPr>
        </p:nvSpPr>
        <p:spPr>
          <a:xfrm>
            <a:off x="4447308" y="591344"/>
            <a:ext cx="6906491" cy="5585619"/>
          </a:xfrm>
        </p:spPr>
        <p:txBody>
          <a:bodyPr anchor="ctr">
            <a:normAutofit/>
          </a:bodyPr>
          <a:lstStyle/>
          <a:p>
            <a:r>
              <a:rPr lang="en-US" sz="2000" dirty="0"/>
              <a:t>Newton contributed to many different fields of inquiry.  </a:t>
            </a:r>
          </a:p>
          <a:p>
            <a:r>
              <a:rPr lang="en-US" sz="2000" dirty="0"/>
              <a:t>He was a practicing alchemist for most of his life and used his knowledge of metals to great effect when he was made </a:t>
            </a:r>
            <a:r>
              <a:rPr lang="en-US" sz="2000" dirty="0">
                <a:solidFill>
                  <a:srgbClr val="FF0000"/>
                </a:solidFill>
              </a:rPr>
              <a:t>Master of the Mint of England</a:t>
            </a:r>
            <a:r>
              <a:rPr lang="en-US" sz="2000" dirty="0"/>
              <a:t>.  During his tenure, many forgers met their death due to the analyses and judgement provided by Newton.</a:t>
            </a:r>
          </a:p>
          <a:p>
            <a:r>
              <a:rPr lang="en-US" sz="2000" dirty="0"/>
              <a:t>Newton was also an expert on the Old Testament.  In his </a:t>
            </a:r>
            <a:r>
              <a:rPr lang="en-US" sz="2000" i="1" dirty="0"/>
              <a:t>The Chronology of Ancient Kingdoms Amended</a:t>
            </a:r>
            <a:r>
              <a:rPr lang="en-US" sz="2000" dirty="0"/>
              <a:t> (1728), he attempted to reconcile Jewish and pagan dates, and to fix them absolutely from an astronomical argument about the earliest constellation figures devised by the Greeks.  In </a:t>
            </a:r>
            <a:r>
              <a:rPr lang="en-US" sz="2000" i="1" dirty="0"/>
              <a:t>Observations upon the Prophecies of Daniel and the Apocalypse of St John</a:t>
            </a:r>
            <a:r>
              <a:rPr lang="en-US" sz="2000" dirty="0"/>
              <a:t> (1733), Newton also wrote on Judeo-Christian prophecy, sustained by the conviction that its decipherment was essential to the understanding of God.</a:t>
            </a:r>
          </a:p>
          <a:p>
            <a:r>
              <a:rPr lang="en-US" sz="2000" dirty="0"/>
              <a:t> </a:t>
            </a:r>
          </a:p>
          <a:p>
            <a:endParaRPr lang="en-US" sz="2000" dirty="0"/>
          </a:p>
        </p:txBody>
      </p:sp>
    </p:spTree>
    <p:extLst>
      <p:ext uri="{BB962C8B-B14F-4D97-AF65-F5344CB8AC3E}">
        <p14:creationId xmlns:p14="http://schemas.microsoft.com/office/powerpoint/2010/main" val="251816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0155D-FED7-4AEE-BBF9-ED47EA437E8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Newton’s Work in Mathematics</a:t>
            </a:r>
          </a:p>
        </p:txBody>
      </p:sp>
      <p:cxnSp>
        <p:nvCxnSpPr>
          <p:cNvPr id="18"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FB4507-61D5-4112-977E-DB77EF911B31}"/>
              </a:ext>
            </a:extLst>
          </p:cNvPr>
          <p:cNvSpPr>
            <a:spLocks noGrp="1"/>
          </p:cNvSpPr>
          <p:nvPr>
            <p:ph idx="1"/>
          </p:nvPr>
        </p:nvSpPr>
        <p:spPr>
          <a:xfrm>
            <a:off x="4976031" y="963877"/>
            <a:ext cx="6377769" cy="4930246"/>
          </a:xfrm>
        </p:spPr>
        <p:txBody>
          <a:bodyPr anchor="ctr">
            <a:normAutofit/>
          </a:bodyPr>
          <a:lstStyle/>
          <a:p>
            <a:r>
              <a:rPr lang="en-US" sz="2000" dirty="0"/>
              <a:t>In terms of his straightforward scientific interests, there are </a:t>
            </a:r>
            <a:r>
              <a:rPr lang="en-US" sz="2000" u="sng" dirty="0"/>
              <a:t>three</a:t>
            </a:r>
            <a:r>
              <a:rPr lang="en-US" sz="2000" dirty="0"/>
              <a:t> central areas that drew Newton’s attention.</a:t>
            </a:r>
          </a:p>
          <a:p>
            <a:r>
              <a:rPr lang="en-US" sz="2000" dirty="0">
                <a:solidFill>
                  <a:srgbClr val="FF0000"/>
                </a:solidFill>
              </a:rPr>
              <a:t>The first is mathematics</a:t>
            </a:r>
            <a:r>
              <a:rPr lang="en-US" sz="2000" dirty="0"/>
              <a:t>.  Newton laid the foundations for the differential and integral calculus. He produced simple analytical methods that unified many different techniques that had been developed to solve problems that were thought to be unrelated.  In particular, he was renowned for his solutions to the problems in analytical geometry of drawing tangents to curves (differentiation) and defining areas bounded by curves (integration).  Newton discovered that these problems were inverse to each other, and designed general methods of resolving problems of curvature — his “</a:t>
            </a:r>
            <a:r>
              <a:rPr lang="en-US" sz="2000" dirty="0">
                <a:solidFill>
                  <a:srgbClr val="FF0000"/>
                </a:solidFill>
              </a:rPr>
              <a:t>method of fluxions</a:t>
            </a:r>
            <a:r>
              <a:rPr lang="en-US" sz="2000" dirty="0"/>
              <a:t>” (from the Latin meaning "flow") and “inverse method of fluxions.”  Fluxions were expressed algebraically, but Newton made extensive use of analogous geometrical arguments.   </a:t>
            </a:r>
          </a:p>
        </p:txBody>
      </p:sp>
    </p:spTree>
    <p:extLst>
      <p:ext uri="{BB962C8B-B14F-4D97-AF65-F5344CB8AC3E}">
        <p14:creationId xmlns:p14="http://schemas.microsoft.com/office/powerpoint/2010/main" val="268120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3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7FBAF-30C3-C148-82DE-8A9DE2A9FEE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The Method of Fluxions (1736)</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D459ADE-EB03-0445-8746-534D8B7F31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3" b="2857"/>
          <a:stretch/>
        </p:blipFill>
        <p:spPr>
          <a:xfrm>
            <a:off x="976251" y="942538"/>
            <a:ext cx="7163222" cy="4808332"/>
          </a:xfrm>
          <a:prstGeom prst="rect">
            <a:avLst/>
          </a:prstGeom>
          <a:effectLst/>
        </p:spPr>
      </p:pic>
    </p:spTree>
    <p:extLst>
      <p:ext uri="{BB962C8B-B14F-4D97-AF65-F5344CB8AC3E}">
        <p14:creationId xmlns:p14="http://schemas.microsoft.com/office/powerpoint/2010/main" val="151676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C5CC1-19DE-4DF4-8A7D-56238DBA5998}"/>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Work in Optics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C8F134-1D57-429D-86D3-DDF59E6BDC1B}"/>
              </a:ext>
            </a:extLst>
          </p:cNvPr>
          <p:cNvSpPr>
            <a:spLocks noGrp="1"/>
          </p:cNvSpPr>
          <p:nvPr>
            <p:ph idx="1"/>
          </p:nvPr>
        </p:nvSpPr>
        <p:spPr>
          <a:xfrm>
            <a:off x="4976031" y="963877"/>
            <a:ext cx="6377769" cy="4930246"/>
          </a:xfrm>
        </p:spPr>
        <p:txBody>
          <a:bodyPr anchor="ctr">
            <a:normAutofit/>
          </a:bodyPr>
          <a:lstStyle/>
          <a:p>
            <a:r>
              <a:rPr lang="en-US" sz="1700" dirty="0"/>
              <a:t>Newton constructed the first telescope that used a curved mirror to prevent light from being broken up into unwanted colors. He was elected a Fellow of the Royal Society in 1665 for this telescope.</a:t>
            </a:r>
          </a:p>
          <a:p>
            <a:r>
              <a:rPr lang="en-US" sz="1700" dirty="0"/>
              <a:t>He also contributed to optics by showing that homogenous white light is made up of the colors of the rainbow. In a remarkable experiment, Newton passed one of the beams of colored light through a second prism and showed that it was not colored by the spectrum and so must be a constituent of white light. </a:t>
            </a:r>
          </a:p>
          <a:p>
            <a:r>
              <a:rPr lang="en-US" sz="1700" dirty="0"/>
              <a:t> Reactions to Newton’s experiment were negative.  </a:t>
            </a:r>
            <a:r>
              <a:rPr lang="en-US" sz="1700" u="sng" dirty="0"/>
              <a:t>The inability of the French physicist </a:t>
            </a:r>
            <a:r>
              <a:rPr lang="en-US" sz="1700" u="sng" dirty="0" err="1"/>
              <a:t>Edmé</a:t>
            </a:r>
            <a:r>
              <a:rPr lang="en-US" sz="1700" u="sng" dirty="0"/>
              <a:t> Mariotte to replicate Newton’s prism experiments in 1681 entrenched the rejection of Newton’s optical theory for a generation.  </a:t>
            </a:r>
            <a:r>
              <a:rPr lang="en-US" sz="1700" dirty="0">
                <a:solidFill>
                  <a:srgbClr val="FF0000"/>
                </a:solidFill>
              </a:rPr>
              <a:t>Newton delayed the publication of his </a:t>
            </a:r>
            <a:r>
              <a:rPr lang="en-US" sz="1700" i="1" dirty="0" err="1">
                <a:solidFill>
                  <a:srgbClr val="FF0000"/>
                </a:solidFill>
              </a:rPr>
              <a:t>Opticks</a:t>
            </a:r>
            <a:r>
              <a:rPr lang="en-US" sz="1700" dirty="0">
                <a:solidFill>
                  <a:srgbClr val="FF0000"/>
                </a:solidFill>
              </a:rPr>
              <a:t> (published in 1704; revised in 1706), which was largely composed in 1692, until his critics were dead.  </a:t>
            </a:r>
            <a:r>
              <a:rPr lang="en-US" sz="1700" dirty="0"/>
              <a:t>The manuscript of his original lectures was printed in 1729 under the title </a:t>
            </a:r>
            <a:r>
              <a:rPr lang="en-US" sz="1700" i="1" dirty="0" err="1"/>
              <a:t>Lectiones</a:t>
            </a:r>
            <a:r>
              <a:rPr lang="en-US" sz="1700" i="1" dirty="0"/>
              <a:t> </a:t>
            </a:r>
            <a:r>
              <a:rPr lang="en-US" sz="1700" i="1" dirty="0" err="1"/>
              <a:t>Opticae</a:t>
            </a:r>
            <a:r>
              <a:rPr lang="en-US" sz="1700" dirty="0"/>
              <a:t>.</a:t>
            </a:r>
          </a:p>
          <a:p>
            <a:r>
              <a:rPr lang="en-US" sz="1700" dirty="0"/>
              <a:t> </a:t>
            </a:r>
          </a:p>
        </p:txBody>
      </p:sp>
    </p:spTree>
    <p:extLst>
      <p:ext uri="{BB962C8B-B14F-4D97-AF65-F5344CB8AC3E}">
        <p14:creationId xmlns:p14="http://schemas.microsoft.com/office/powerpoint/2010/main" val="334707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8043C-854A-432B-97BE-34F8667A6A0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300">
                <a:solidFill>
                  <a:srgbClr val="FFFFFF"/>
                </a:solidFill>
              </a:rPr>
              <a:t>Newton’s drawing of his </a:t>
            </a:r>
            <a:r>
              <a:rPr lang="en-US" sz="3300" i="1">
                <a:solidFill>
                  <a:srgbClr val="FFFFFF"/>
                </a:solidFill>
              </a:rPr>
              <a:t>experimentum crusis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F7F5CB6-A70A-4631-85F1-AFA456AC65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380"/>
          <a:stretch/>
        </p:blipFill>
        <p:spPr>
          <a:xfrm>
            <a:off x="976251" y="942538"/>
            <a:ext cx="7163222" cy="4808332"/>
          </a:xfrm>
          <a:prstGeom prst="rect">
            <a:avLst/>
          </a:prstGeom>
          <a:effectLst/>
        </p:spPr>
      </p:pic>
    </p:spTree>
    <p:extLst>
      <p:ext uri="{BB962C8B-B14F-4D97-AF65-F5344CB8AC3E}">
        <p14:creationId xmlns:p14="http://schemas.microsoft.com/office/powerpoint/2010/main" val="252511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6AFB422-F2D2-4DF6-8D90-F98DEE942C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70" r="21863" b="422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EFD1DD-3890-480E-9809-D7880CC83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Colored drawing of Newton’s experiment</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8959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2772</Words>
  <Application>Microsoft Macintosh PowerPoint</Application>
  <PresentationFormat>Widescreen</PresentationFormat>
  <Paragraphs>74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Isaac Newton, by William Blake</vt:lpstr>
      <vt:lpstr>Newton’s Monument at Westminster</vt:lpstr>
      <vt:lpstr>PowerPoint Presentation</vt:lpstr>
      <vt:lpstr>Newton’s Legacy </vt:lpstr>
      <vt:lpstr>Newton’s Work in Mathematics</vt:lpstr>
      <vt:lpstr>The Method of Fluxions (1736)</vt:lpstr>
      <vt:lpstr>Work in Optics</vt:lpstr>
      <vt:lpstr>Newton’s drawing of his experimentum crusis</vt:lpstr>
      <vt:lpstr>Colored drawing of Newton’s experiment</vt:lpstr>
      <vt:lpstr>Reconstruction of Newton’s Experiment</vt:lpstr>
      <vt:lpstr>Newton’s Great Idea</vt:lpstr>
      <vt:lpstr>Newton’s Style of Reasoning</vt:lpstr>
      <vt:lpstr>Newton’s Annus Mirabilis (1666)</vt:lpstr>
      <vt:lpstr>The End of Science</vt:lpstr>
      <vt:lpstr>Newton’s Rules of Reasoning</vt:lpstr>
      <vt:lpstr>Rule 1</vt:lpstr>
      <vt:lpstr>Rule 2</vt:lpstr>
      <vt:lpstr>Rule 3</vt:lpstr>
      <vt:lpstr>Rule 4</vt:lpstr>
      <vt:lpstr>Newton’s Achievement</vt:lpstr>
      <vt:lpstr>From Kepler to Newton</vt:lpstr>
      <vt:lpstr>PowerPoint Presentation</vt:lpstr>
      <vt:lpstr>Newton and the Story of the Apple</vt:lpstr>
      <vt:lpstr>Newton’s Orbital Cannon</vt:lpstr>
      <vt:lpstr>Newton’s orbital cannon (Principia, 1687)</vt:lpstr>
      <vt:lpstr>The Moon as a Satellite</vt:lpstr>
      <vt:lpstr>The Problem of the Planets</vt:lpstr>
      <vt:lpstr>Newton’s Law of Universal Gravitation</vt:lpstr>
      <vt:lpstr>The Inverse Square Relationship</vt:lpstr>
      <vt:lpstr>Applications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Isaac Newton, by William Blake</dc:title>
  <dc:creator>Microsoft Office User</dc:creator>
  <cp:lastModifiedBy>Ruijie Sun</cp:lastModifiedBy>
  <cp:revision>33</cp:revision>
  <dcterms:created xsi:type="dcterms:W3CDTF">2020-06-03T14:11:29Z</dcterms:created>
  <dcterms:modified xsi:type="dcterms:W3CDTF">2020-12-15T07:16:20Z</dcterms:modified>
</cp:coreProperties>
</file>