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321" r:id="rId3"/>
    <p:sldId id="322" r:id="rId4"/>
    <p:sldId id="317" r:id="rId5"/>
    <p:sldId id="323" r:id="rId6"/>
    <p:sldId id="258" r:id="rId7"/>
    <p:sldId id="259" r:id="rId8"/>
    <p:sldId id="293" r:id="rId9"/>
    <p:sldId id="294" r:id="rId10"/>
    <p:sldId id="295" r:id="rId11"/>
    <p:sldId id="319" r:id="rId12"/>
    <p:sldId id="296" r:id="rId13"/>
    <p:sldId id="325" r:id="rId14"/>
    <p:sldId id="326" r:id="rId15"/>
    <p:sldId id="327" r:id="rId16"/>
    <p:sldId id="328" r:id="rId17"/>
    <p:sldId id="329" r:id="rId18"/>
    <p:sldId id="324" r:id="rId19"/>
    <p:sldId id="297" r:id="rId20"/>
    <p:sldId id="320" r:id="rId21"/>
    <p:sldId id="330" r:id="rId22"/>
    <p:sldId id="331" r:id="rId23"/>
    <p:sldId id="332" r:id="rId24"/>
    <p:sldId id="333" r:id="rId25"/>
    <p:sldId id="298" r:id="rId26"/>
    <p:sldId id="299" r:id="rId27"/>
    <p:sldId id="300" r:id="rId28"/>
    <p:sldId id="260" r:id="rId29"/>
    <p:sldId id="334" r:id="rId30"/>
    <p:sldId id="335" r:id="rId31"/>
    <p:sldId id="336" r:id="rId32"/>
    <p:sldId id="337" r:id="rId33"/>
    <p:sldId id="339" r:id="rId34"/>
    <p:sldId id="340" r:id="rId35"/>
    <p:sldId id="341" r:id="rId36"/>
    <p:sldId id="342" r:id="rId37"/>
    <p:sldId id="344" r:id="rId38"/>
    <p:sldId id="345" r:id="rId39"/>
    <p:sldId id="346" r:id="rId40"/>
    <p:sldId id="347" r:id="rId41"/>
    <p:sldId id="291" r:id="rId42"/>
    <p:sldId id="292" r:id="rId43"/>
    <p:sldId id="34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0"/>
    <p:restoredTop sz="95928"/>
  </p:normalViewPr>
  <p:slideViewPr>
    <p:cSldViewPr snapToGrid="0" snapToObjects="1">
      <p:cViewPr>
        <p:scale>
          <a:sx n="153" d="100"/>
          <a:sy n="153" d="100"/>
        </p:scale>
        <p:origin x="9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91829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quora.com/What-are-some-real-world-uses-of-mmap-Linux-system-call" TargetMode="External"/><Relationship Id="rId4" Type="http://schemas.openxmlformats.org/officeDocument/2006/relationships/hyperlink" Target="https://www.youtube.com/watch?v=m7E9piHcfr4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</a:t>
            </a:r>
            <a:r>
              <a:rPr lang="en-US" dirty="0" err="1"/>
              <a:t>mmap</a:t>
            </a:r>
            <a:r>
              <a:rPr lang="en-US" dirty="0"/>
              <a:t> does</a:t>
            </a:r>
          </a:p>
          <a:p>
            <a:r>
              <a:rPr lang="en-US" dirty="0"/>
              <a:t> Make note that we are opening the file that contains the disk image</a:t>
            </a:r>
          </a:p>
          <a:p>
            <a:r>
              <a:rPr lang="en-US" dirty="0"/>
              <a:t>After mapping the file to a particular location in memory, we now know that the superblock is stored starting at byte 1024 in the file. </a:t>
            </a:r>
          </a:p>
          <a:p>
            <a:r>
              <a:rPr lang="en-US" dirty="0"/>
              <a:t>We can just cast this address to the superblock data type, and now we have access to the fields of the struct</a:t>
            </a:r>
          </a:p>
          <a:p>
            <a:endParaRPr lang="en-US" dirty="0"/>
          </a:p>
          <a:p>
            <a:r>
              <a:rPr lang="en-US" dirty="0"/>
              <a:t>Feel free to explain anything you want about this code.  I removed the error checking so it would fit on the screen.</a:t>
            </a:r>
          </a:p>
          <a:p>
            <a:r>
              <a:rPr lang="en-US" dirty="0" err="1"/>
              <a:t>Mmap</a:t>
            </a:r>
            <a:r>
              <a:rPr lang="en-US" dirty="0"/>
              <a:t> tutorials:</a:t>
            </a:r>
          </a:p>
          <a:p>
            <a:pPr lvl="1"/>
            <a:r>
              <a:rPr lang="en-CA" dirty="0">
                <a:hlinkClick r:id="rId3"/>
              </a:rPr>
              <a:t>https://lwn.net/Articles/91829/</a:t>
            </a:r>
            <a:endParaRPr lang="en-US" dirty="0"/>
          </a:p>
          <a:p>
            <a:pPr lvl="1"/>
            <a:r>
              <a:rPr lang="en-CA" dirty="0">
                <a:hlinkClick r:id="rId4"/>
              </a:rPr>
              <a:t>https://www.youtube.com/watch?v=m7E9piHcfr4</a:t>
            </a:r>
            <a:endParaRPr lang="en-CA" dirty="0"/>
          </a:p>
          <a:p>
            <a:pPr lvl="1"/>
            <a:r>
              <a:rPr lang="en-CA" dirty="0" err="1"/>
              <a:t>Mmap</a:t>
            </a:r>
            <a:r>
              <a:rPr lang="en-CA" dirty="0"/>
              <a:t> uses some part of process virtual memory (separate from heap and stack)</a:t>
            </a:r>
          </a:p>
          <a:p>
            <a:pPr lvl="1"/>
            <a:r>
              <a:rPr lang="en-CA" dirty="0"/>
              <a:t>Faster than read() write() </a:t>
            </a:r>
            <a:r>
              <a:rPr lang="en-CA" dirty="0" err="1"/>
              <a:t>syscalls</a:t>
            </a:r>
            <a:r>
              <a:rPr lang="en-CA" dirty="0"/>
              <a:t> for random operations on files (you do not perform </a:t>
            </a:r>
            <a:r>
              <a:rPr lang="en-CA" dirty="0" err="1"/>
              <a:t>syscall</a:t>
            </a:r>
            <a:r>
              <a:rPr lang="en-CA" dirty="0"/>
              <a:t> for read, write, treat just as memory)</a:t>
            </a:r>
          </a:p>
          <a:p>
            <a:pPr lvl="1"/>
            <a:r>
              <a:rPr lang="en-CA" dirty="0"/>
              <a:t>Beneficial for files that are used by a program for a long time before getting swapped out (because they can reside in the </a:t>
            </a:r>
            <a:r>
              <a:rPr lang="en-CA" dirty="0" err="1"/>
              <a:t>pagecache</a:t>
            </a:r>
            <a:r>
              <a:rPr lang="en-CA" dirty="0"/>
              <a:t>, but if you use read, the file can be swapped out of cache due to other operations) </a:t>
            </a:r>
          </a:p>
          <a:p>
            <a:pPr lvl="1"/>
            <a:r>
              <a:rPr lang="en-CA" dirty="0">
                <a:hlinkClick r:id="rId5"/>
              </a:rPr>
              <a:t>https://www.quora.com/What-are-some-real-world-uses-of-mmap-Linux-system-call</a:t>
            </a:r>
            <a:r>
              <a:rPr lang="en-CA" dirty="0"/>
              <a:t> (real world use case </a:t>
            </a:r>
            <a:r>
              <a:rPr lang="en-CA" dirty="0" err="1"/>
              <a:t>mmap</a:t>
            </a:r>
            <a:r>
              <a:rPr lang="en-CA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184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63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18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6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92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90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88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8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18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576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01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Needs reformatting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3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74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313e8f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52313e8f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76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43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90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91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07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100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04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39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814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21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9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288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15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" name="Shape 13"/>
          <p:cNvSpPr txBox="1"/>
          <p:nvPr/>
        </p:nvSpPr>
        <p:spPr>
          <a:xfrm>
            <a:off x="0" y="4877150"/>
            <a:ext cx="5016300" cy="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Felipe de Azevedo Piovezan, Fall 2017, University of Toronto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ongnu.org/ext2-doc/ext2.html#I-LINKS-COUN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CSC369 - Tutorial 2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6164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>
              <a:spcBef>
                <a:spcPts val="0"/>
              </a:spcBef>
              <a:buFontTx/>
              <a:buChar char="-"/>
            </a:pPr>
            <a:r>
              <a:rPr lang="en-GB" dirty="0"/>
              <a:t>ext2 as </a:t>
            </a:r>
            <a:r>
              <a:rPr lang="en-GB" dirty="0">
                <a:solidFill>
                  <a:srgbClr val="FF0000"/>
                </a:solidFill>
              </a:rPr>
              <a:t>an example file system implementation</a:t>
            </a:r>
          </a:p>
          <a:p>
            <a:pPr marL="457200" lvl="0" indent="-457200" algn="l">
              <a:spcBef>
                <a:spcPts val="0"/>
              </a:spcBef>
              <a:buFontTx/>
              <a:buChar char="-"/>
            </a:pPr>
            <a:r>
              <a:rPr lang="en-GB" dirty="0"/>
              <a:t>Exercise 2 – to be submitted 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Arial"/>
            </a:pPr>
            <a:r>
              <a:rPr lang="en-GB" dirty="0"/>
              <a:t>What does your typical ext2 disk image look like?</a:t>
            </a:r>
          </a:p>
        </p:txBody>
      </p:sp>
      <p:sp>
        <p:nvSpPr>
          <p:cNvPr id="367" name="Shape 367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369" name="Shape 369"/>
          <p:cNvSpPr/>
          <p:nvPr/>
        </p:nvSpPr>
        <p:spPr>
          <a:xfrm>
            <a:off x="1434050" y="2125400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184450" y="2987900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371" name="Shape 371"/>
          <p:cNvCxnSpPr>
            <a:stCxn id="369" idx="2"/>
            <a:endCxn id="370" idx="0"/>
          </p:cNvCxnSpPr>
          <p:nvPr/>
        </p:nvCxnSpPr>
        <p:spPr>
          <a:xfrm>
            <a:off x="1741400" y="2535200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F41ECB-3B19-254B-8544-322D126F9513}"/>
              </a:ext>
            </a:extLst>
          </p:cNvPr>
          <p:cNvSpPr txBox="1"/>
          <p:nvPr/>
        </p:nvSpPr>
        <p:spPr>
          <a:xfrm>
            <a:off x="4479131" y="1863790"/>
            <a:ext cx="4144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super block contains data about the overall</a:t>
            </a:r>
          </a:p>
          <a:p>
            <a:r>
              <a:rPr lang="en-US" dirty="0"/>
              <a:t>structure of the file system. It contains many fields</a:t>
            </a:r>
          </a:p>
          <a:p>
            <a:r>
              <a:rPr lang="en-US" dirty="0"/>
              <a:t>but we only care about a few of them: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2B3AE-1C43-1B42-841D-0F0B0E99B680}"/>
              </a:ext>
            </a:extLst>
          </p:cNvPr>
          <p:cNvSpPr txBox="1"/>
          <p:nvPr/>
        </p:nvSpPr>
        <p:spPr>
          <a:xfrm>
            <a:off x="2527722" y="3356647"/>
            <a:ext cx="6042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struct ext2_super_block {</a:t>
            </a:r>
          </a:p>
          <a:p>
            <a:r>
              <a:rPr lang="en-CA" sz="1200" dirty="0">
                <a:latin typeface="Courier" pitchFamily="2" charset="0"/>
              </a:rPr>
              <a:t>    unsigned int   </a:t>
            </a:r>
            <a:r>
              <a:rPr lang="en-CA" sz="1200" dirty="0" err="1">
                <a:latin typeface="Courier" pitchFamily="2" charset="0"/>
              </a:rPr>
              <a:t>s_inodes_count</a:t>
            </a:r>
            <a:r>
              <a:rPr lang="en-CA" sz="1200" dirty="0">
                <a:latin typeface="Courier" pitchFamily="2" charset="0"/>
              </a:rPr>
              <a:t>;      /* </a:t>
            </a:r>
            <a:r>
              <a:rPr lang="en-CA" sz="1200" dirty="0" err="1">
                <a:latin typeface="Courier" pitchFamily="2" charset="0"/>
              </a:rPr>
              <a:t>Inodes</a:t>
            </a:r>
            <a:r>
              <a:rPr lang="en-CA" sz="1200" dirty="0">
                <a:latin typeface="Courier" pitchFamily="2" charset="0"/>
              </a:rPr>
              <a:t> count */</a:t>
            </a:r>
          </a:p>
          <a:p>
            <a:r>
              <a:rPr lang="en-CA" sz="1200" dirty="0">
                <a:latin typeface="Courier" pitchFamily="2" charset="0"/>
              </a:rPr>
              <a:t>    unsigned int   </a:t>
            </a:r>
            <a:r>
              <a:rPr lang="en-CA" sz="1200" dirty="0" err="1">
                <a:latin typeface="Courier" pitchFamily="2" charset="0"/>
              </a:rPr>
              <a:t>s_blocks_count</a:t>
            </a:r>
            <a:r>
              <a:rPr lang="en-CA" sz="1200" dirty="0">
                <a:latin typeface="Courier" pitchFamily="2" charset="0"/>
              </a:rPr>
              <a:t>;      /* Blocks count */</a:t>
            </a:r>
          </a:p>
          <a:p>
            <a:r>
              <a:rPr lang="en-CA" sz="1200" dirty="0">
                <a:latin typeface="Courier" pitchFamily="2" charset="0"/>
              </a:rPr>
              <a:t>    </a:t>
            </a:r>
          </a:p>
          <a:p>
            <a:r>
              <a:rPr lang="en-CA" sz="1200" dirty="0">
                <a:latin typeface="Courier" pitchFamily="2" charset="0"/>
              </a:rPr>
              <a:t>    unsigned int   </a:t>
            </a:r>
            <a:r>
              <a:rPr lang="en-CA" sz="1200" dirty="0" err="1">
                <a:latin typeface="Courier" pitchFamily="2" charset="0"/>
              </a:rPr>
              <a:t>s_free_blocks_count</a:t>
            </a:r>
            <a:r>
              <a:rPr lang="en-CA" sz="1200" dirty="0">
                <a:latin typeface="Courier" pitchFamily="2" charset="0"/>
              </a:rPr>
              <a:t>; /* Free blocks count */</a:t>
            </a:r>
          </a:p>
          <a:p>
            <a:r>
              <a:rPr lang="en-CA" sz="1200" dirty="0">
                <a:latin typeface="Courier" pitchFamily="2" charset="0"/>
              </a:rPr>
              <a:t>    unsigned int   </a:t>
            </a:r>
            <a:r>
              <a:rPr lang="en-CA" sz="1200" dirty="0" err="1">
                <a:latin typeface="Courier" pitchFamily="2" charset="0"/>
              </a:rPr>
              <a:t>s_free_inodes_count</a:t>
            </a:r>
            <a:r>
              <a:rPr lang="en-CA" sz="1200" dirty="0">
                <a:latin typeface="Courier" pitchFamily="2" charset="0"/>
              </a:rPr>
              <a:t>; /* Free </a:t>
            </a:r>
            <a:r>
              <a:rPr lang="en-CA" sz="1200" dirty="0" err="1">
                <a:latin typeface="Courier" pitchFamily="2" charset="0"/>
              </a:rPr>
              <a:t>inodes</a:t>
            </a:r>
            <a:r>
              <a:rPr lang="en-CA" sz="1200" dirty="0">
                <a:latin typeface="Courier" pitchFamily="2" charset="0"/>
              </a:rPr>
              <a:t> count */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//continued in the header file ext2.h </a:t>
            </a:r>
          </a:p>
          <a:p>
            <a:r>
              <a:rPr lang="en-US" sz="1200" dirty="0">
                <a:latin typeface="Courier" pitchFamily="2" charset="0"/>
              </a:rPr>
              <a:t>…</a:t>
            </a:r>
          </a:p>
          <a:p>
            <a:r>
              <a:rPr lang="en-US" sz="1200" dirty="0">
                <a:latin typeface="Courier" pitchFamily="2" charset="0"/>
              </a:rPr>
              <a:t>}</a:t>
            </a:r>
            <a:endParaRPr lang="en-CA" sz="12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21B-B9F0-6445-B192-75A607BF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How to read the data from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C4E4-53ED-E640-A290-A6DB0D445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tIns="0"/>
          <a:lstStyle/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#include "ext2.h"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unsigned char *disk;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int main(int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argc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, char **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) {</a:t>
            </a:r>
          </a:p>
          <a:p>
            <a:pPr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if(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argc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!= 2) {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fprintf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(stderr, "Usage: %s &lt;image file name&gt;\n",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[0]);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    exit(1);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}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int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fd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= open(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argv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[1], O_RDWR);</a:t>
            </a:r>
          </a:p>
          <a:p>
            <a:pPr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Courier" pitchFamily="2" charset="0"/>
              </a:rPr>
              <a:t>    disk = </a:t>
            </a:r>
            <a:r>
              <a:rPr lang="en-US" sz="1200" b="1" dirty="0" err="1">
                <a:solidFill>
                  <a:schemeClr val="tx1"/>
                </a:solidFill>
                <a:latin typeface="Courier" pitchFamily="2" charset="0"/>
              </a:rPr>
              <a:t>mmap</a:t>
            </a:r>
            <a:r>
              <a:rPr lang="en-US" sz="1200" b="1" dirty="0">
                <a:solidFill>
                  <a:schemeClr val="tx1"/>
                </a:solidFill>
                <a:latin typeface="Courier" pitchFamily="2" charset="0"/>
              </a:rPr>
              <a:t>(NULL, 128 * 1024, PROT_READ | PROT_WRITE, MAP_SHARED, </a:t>
            </a:r>
            <a:r>
              <a:rPr lang="en-US" sz="1200" b="1" dirty="0" err="1">
                <a:solidFill>
                  <a:schemeClr val="tx1"/>
                </a:solidFill>
                <a:latin typeface="Courier" pitchFamily="2" charset="0"/>
              </a:rPr>
              <a:t>fd</a:t>
            </a:r>
            <a:r>
              <a:rPr lang="en-US" sz="1200" b="1" dirty="0">
                <a:solidFill>
                  <a:schemeClr val="tx1"/>
                </a:solidFill>
                <a:latin typeface="Courier" pitchFamily="2" charset="0"/>
              </a:rPr>
              <a:t>, 0);</a:t>
            </a:r>
          </a:p>
          <a:p>
            <a:pPr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struct ext2_super_block *sb = (struct ext2_super_block *)(disk + 1024);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Inodes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: %d\n", sb-&gt;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s_inodes_count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("Blocks: %d\n", sb-&gt;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s_blocks_count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  return 0;</a:t>
            </a:r>
          </a:p>
          <a:p>
            <a:pPr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1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Arial"/>
            </a:pPr>
            <a:r>
              <a:rPr lang="en-GB" dirty="0"/>
              <a:t>What does your typical ext2 disk image look like?</a:t>
            </a:r>
          </a:p>
        </p:txBody>
      </p:sp>
      <p:sp>
        <p:nvSpPr>
          <p:cNvPr id="378" name="Shape 378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380" name="Shape 380"/>
          <p:cNvSpPr/>
          <p:nvPr/>
        </p:nvSpPr>
        <p:spPr>
          <a:xfrm>
            <a:off x="1434050" y="2125400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184450" y="2987900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382" name="Shape 382"/>
          <p:cNvCxnSpPr>
            <a:stCxn id="380" idx="2"/>
            <a:endCxn id="381" idx="0"/>
          </p:cNvCxnSpPr>
          <p:nvPr/>
        </p:nvCxnSpPr>
        <p:spPr>
          <a:xfrm>
            <a:off x="1741400" y="2535200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3" name="Shape 383"/>
          <p:cNvSpPr/>
          <p:nvPr/>
        </p:nvSpPr>
        <p:spPr>
          <a:xfrm>
            <a:off x="2043650" y="2125400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776800" y="3642875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Block group descriptor table</a:t>
            </a:r>
          </a:p>
        </p:txBody>
      </p:sp>
      <p:cxnSp>
        <p:nvCxnSpPr>
          <p:cNvPr id="385" name="Shape 385"/>
          <p:cNvCxnSpPr>
            <a:stCxn id="383" idx="2"/>
            <a:endCxn id="384" idx="0"/>
          </p:cNvCxnSpPr>
          <p:nvPr/>
        </p:nvCxnSpPr>
        <p:spPr>
          <a:xfrm>
            <a:off x="2351000" y="2535200"/>
            <a:ext cx="0" cy="11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Block group descriptor</a:t>
            </a:r>
            <a:endParaRPr/>
          </a:p>
        </p:txBody>
      </p:sp>
      <p:pic>
        <p:nvPicPr>
          <p:cNvPr id="363" name="Google Shape;36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723667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4011208" y="3462498"/>
            <a:ext cx="137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5278371" y="2813851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5774677" y="2055565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5774677" y="3085019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5774677" y="4234650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/>
          <p:nvPr/>
        </p:nvSpPr>
        <p:spPr>
          <a:xfrm>
            <a:off x="2810905" y="2209454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2810905" y="3942360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2640636" y="931860"/>
            <a:ext cx="3134041" cy="421163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1779843"/>
            <a:ext cx="2260212" cy="9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3942360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/>
          <p:nvPr/>
        </p:nvSpPr>
        <p:spPr>
          <a:xfrm>
            <a:off x="5278371" y="1802089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5342331" y="3981174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1644686" y="2466687"/>
            <a:ext cx="6396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850394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5342331" y="2859530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3919836" y="3674720"/>
            <a:ext cx="822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3018159" y="2850394"/>
            <a:ext cx="335174" cy="2346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3002972" y="3939452"/>
            <a:ext cx="335174" cy="2346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56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Block group descriptor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723667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/>
          <p:nvPr/>
        </p:nvSpPr>
        <p:spPr>
          <a:xfrm>
            <a:off x="4011208" y="3462498"/>
            <a:ext cx="137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5278371" y="2813851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5774677" y="2055565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5774677" y="3085019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5774677" y="4234650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2810905" y="2209454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2810905" y="3942360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2640636" y="931860"/>
            <a:ext cx="3134041" cy="421163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1779843"/>
            <a:ext cx="2260212" cy="9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3942360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5278371" y="1802089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5342331" y="3981174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100509" y="1532345"/>
            <a:ext cx="2540127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descriptor 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ext2_group_desc desc_table[N]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850394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/>
          <p:nvPr/>
        </p:nvSpPr>
        <p:spPr>
          <a:xfrm>
            <a:off x="5342331" y="2859530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3919836" y="3674720"/>
            <a:ext cx="822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3554350" y="1708409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3554350" y="2813851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3563488" y="3887494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018159" y="2850394"/>
            <a:ext cx="335174" cy="2346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3002972" y="3896623"/>
            <a:ext cx="335174" cy="2346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88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Block group descriptor</a:t>
            </a:r>
            <a:endParaRPr/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723667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 txBox="1"/>
          <p:nvPr/>
        </p:nvSpPr>
        <p:spPr>
          <a:xfrm>
            <a:off x="4011208" y="3462498"/>
            <a:ext cx="13705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5278371" y="2813851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5774677" y="2055565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5774677" y="3085019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5774677" y="4234650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2810905" y="2209454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2810905" y="3942360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2640636" y="931860"/>
            <a:ext cx="3134041" cy="421163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1779843"/>
            <a:ext cx="2260212" cy="9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3942360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/>
          <p:nvPr/>
        </p:nvSpPr>
        <p:spPr>
          <a:xfrm>
            <a:off x="5278371" y="1802089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5342331" y="3981174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100509" y="1532345"/>
            <a:ext cx="2540127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descriptor 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ext2_group_desc desc_table[N]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159" y="2850394"/>
            <a:ext cx="2260212" cy="9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/>
          <p:nvPr/>
        </p:nvSpPr>
        <p:spPr>
          <a:xfrm>
            <a:off x="5342331" y="2859530"/>
            <a:ext cx="340974" cy="81472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3919836" y="3674720"/>
            <a:ext cx="822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3554350" y="1708409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3554350" y="2813851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3563488" y="3887494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092" y="2466687"/>
            <a:ext cx="5304745" cy="2192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3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Block group descriptor</a:t>
            </a:r>
            <a:endParaRPr/>
          </a:p>
        </p:txBody>
      </p:sp>
      <p:pic>
        <p:nvPicPr>
          <p:cNvPr id="440" name="Google Shape;44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0905" y="1092200"/>
            <a:ext cx="2525190" cy="103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0904" y="2209454"/>
            <a:ext cx="2525191" cy="103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0905" y="3960632"/>
            <a:ext cx="2525191" cy="103141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3"/>
          <p:cNvSpPr txBox="1"/>
          <p:nvPr/>
        </p:nvSpPr>
        <p:spPr>
          <a:xfrm>
            <a:off x="3901562" y="3240870"/>
            <a:ext cx="24670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5427465" y="1160257"/>
            <a:ext cx="127920" cy="96335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5451945" y="2276016"/>
            <a:ext cx="127920" cy="96335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5427465" y="3979534"/>
            <a:ext cx="127920" cy="96335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5774677" y="1397790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5774677" y="2600817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 txBox="1"/>
          <p:nvPr/>
        </p:nvSpPr>
        <p:spPr>
          <a:xfrm>
            <a:off x="5774677" y="4388539"/>
            <a:ext cx="15167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group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2810905" y="2209454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2810905" y="3942360"/>
            <a:ext cx="359685" cy="2572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146194" y="1315567"/>
            <a:ext cx="24487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 “empty block”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(can be filled with MBR)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1973624" y="984087"/>
            <a:ext cx="877166" cy="358887"/>
          </a:xfrm>
          <a:custGeom>
            <a:avLst/>
            <a:gdLst/>
            <a:ahLst/>
            <a:cxnLst/>
            <a:rect l="l" t="t" r="r" b="b"/>
            <a:pathLst>
              <a:path w="877166" h="358887" extrusionOk="0">
                <a:moveTo>
                  <a:pt x="0" y="358887"/>
                </a:moveTo>
                <a:cubicBezTo>
                  <a:pt x="6207" y="334062"/>
                  <a:pt x="10784" y="280934"/>
                  <a:pt x="36548" y="258393"/>
                </a:cubicBezTo>
                <a:cubicBezTo>
                  <a:pt x="53077" y="243932"/>
                  <a:pt x="73097" y="234030"/>
                  <a:pt x="91371" y="221849"/>
                </a:cubicBezTo>
                <a:cubicBezTo>
                  <a:pt x="174442" y="166476"/>
                  <a:pt x="43253" y="253297"/>
                  <a:pt x="164468" y="176170"/>
                </a:cubicBezTo>
                <a:cubicBezTo>
                  <a:pt x="182997" y="164380"/>
                  <a:pt x="198456" y="146570"/>
                  <a:pt x="219291" y="139626"/>
                </a:cubicBezTo>
                <a:cubicBezTo>
                  <a:pt x="237565" y="133535"/>
                  <a:pt x="255045" y="124078"/>
                  <a:pt x="274114" y="121354"/>
                </a:cubicBezTo>
                <a:lnTo>
                  <a:pt x="402034" y="103083"/>
                </a:lnTo>
                <a:cubicBezTo>
                  <a:pt x="481223" y="106128"/>
                  <a:pt x="560528" y="106949"/>
                  <a:pt x="639600" y="112219"/>
                </a:cubicBezTo>
                <a:cubicBezTo>
                  <a:pt x="652130" y="113054"/>
                  <a:pt x="663890" y="118630"/>
                  <a:pt x="676149" y="121354"/>
                </a:cubicBezTo>
                <a:cubicBezTo>
                  <a:pt x="742297" y="136051"/>
                  <a:pt x="700267" y="123302"/>
                  <a:pt x="749246" y="139626"/>
                </a:cubicBezTo>
                <a:cubicBezTo>
                  <a:pt x="758383" y="145717"/>
                  <a:pt x="766622" y="153439"/>
                  <a:pt x="776657" y="157898"/>
                </a:cubicBezTo>
                <a:cubicBezTo>
                  <a:pt x="874526" y="201390"/>
                  <a:pt x="796851" y="153089"/>
                  <a:pt x="858892" y="194441"/>
                </a:cubicBezTo>
                <a:lnTo>
                  <a:pt x="868029" y="157898"/>
                </a:lnTo>
                <a:cubicBezTo>
                  <a:pt x="864983" y="148762"/>
                  <a:pt x="861538" y="139750"/>
                  <a:pt x="858892" y="130490"/>
                </a:cubicBezTo>
                <a:cubicBezTo>
                  <a:pt x="850285" y="100372"/>
                  <a:pt x="846901" y="79683"/>
                  <a:pt x="840617" y="48267"/>
                </a:cubicBezTo>
                <a:cubicBezTo>
                  <a:pt x="843663" y="33041"/>
                  <a:pt x="849754" y="18116"/>
                  <a:pt x="849754" y="2588"/>
                </a:cubicBezTo>
                <a:cubicBezTo>
                  <a:pt x="849754" y="-9968"/>
                  <a:pt x="840617" y="26575"/>
                  <a:pt x="840617" y="39131"/>
                </a:cubicBezTo>
                <a:cubicBezTo>
                  <a:pt x="840617" y="48761"/>
                  <a:pt x="847418" y="57196"/>
                  <a:pt x="849754" y="66539"/>
                </a:cubicBezTo>
                <a:cubicBezTo>
                  <a:pt x="868595" y="141891"/>
                  <a:pt x="849271" y="83118"/>
                  <a:pt x="868029" y="148762"/>
                </a:cubicBezTo>
                <a:cubicBezTo>
                  <a:pt x="870675" y="158022"/>
                  <a:pt x="877166" y="166540"/>
                  <a:pt x="877166" y="176170"/>
                </a:cubicBezTo>
                <a:cubicBezTo>
                  <a:pt x="877166" y="179216"/>
                  <a:pt x="871075" y="176170"/>
                  <a:pt x="868029" y="176170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27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/>
              <a:t>Only 1 block group for exercises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/>
              <a:t>So the block group descriptor table has only one element</a:t>
            </a:r>
            <a:endParaRPr dirty="0"/>
          </a:p>
        </p:txBody>
      </p:sp>
      <p:sp>
        <p:nvSpPr>
          <p:cNvPr id="460" name="Google Shape;460;p44"/>
          <p:cNvSpPr/>
          <p:nvPr/>
        </p:nvSpPr>
        <p:spPr>
          <a:xfrm>
            <a:off x="2704596" y="2448417"/>
            <a:ext cx="3134041" cy="1955078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551" y="2985780"/>
            <a:ext cx="2911779" cy="1189318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/>
          <p:nvPr/>
        </p:nvSpPr>
        <p:spPr>
          <a:xfrm>
            <a:off x="3618310" y="2976644"/>
            <a:ext cx="365486" cy="347156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50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Arial"/>
            </a:pPr>
            <a:r>
              <a:rPr lang="en-GB" dirty="0"/>
              <a:t>What does your typical ext2 disk image look like?</a:t>
            </a:r>
          </a:p>
        </p:txBody>
      </p:sp>
      <p:sp>
        <p:nvSpPr>
          <p:cNvPr id="378" name="Shape 378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380" name="Shape 380"/>
          <p:cNvSpPr/>
          <p:nvPr/>
        </p:nvSpPr>
        <p:spPr>
          <a:xfrm>
            <a:off x="1434050" y="2125400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184450" y="2987900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382" name="Shape 382"/>
          <p:cNvCxnSpPr>
            <a:stCxn id="380" idx="2"/>
            <a:endCxn id="381" idx="0"/>
          </p:cNvCxnSpPr>
          <p:nvPr/>
        </p:nvCxnSpPr>
        <p:spPr>
          <a:xfrm>
            <a:off x="1741400" y="2535200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3" name="Shape 383"/>
          <p:cNvSpPr/>
          <p:nvPr/>
        </p:nvSpPr>
        <p:spPr>
          <a:xfrm>
            <a:off x="2043650" y="2125400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776800" y="3642875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Block group descriptor table</a:t>
            </a:r>
          </a:p>
        </p:txBody>
      </p:sp>
      <p:cxnSp>
        <p:nvCxnSpPr>
          <p:cNvPr id="385" name="Shape 385"/>
          <p:cNvCxnSpPr>
            <a:stCxn id="383" idx="2"/>
            <a:endCxn id="384" idx="0"/>
          </p:cNvCxnSpPr>
          <p:nvPr/>
        </p:nvCxnSpPr>
        <p:spPr>
          <a:xfrm>
            <a:off x="2351000" y="2535200"/>
            <a:ext cx="0" cy="11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D283CB-0989-C246-B0C2-C58C95BD1C76}"/>
              </a:ext>
            </a:extLst>
          </p:cNvPr>
          <p:cNvSpPr txBox="1"/>
          <p:nvPr/>
        </p:nvSpPr>
        <p:spPr>
          <a:xfrm>
            <a:off x="4100286" y="2068286"/>
            <a:ext cx="4681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ext2 disk will have more than one block group.</a:t>
            </a:r>
          </a:p>
          <a:p>
            <a:r>
              <a:rPr lang="en-US" dirty="0"/>
              <a:t>We will learn about block groups later. For the exercises,</a:t>
            </a:r>
          </a:p>
          <a:p>
            <a:r>
              <a:rPr lang="en-US" dirty="0"/>
              <a:t>we only have one block group, and one block group </a:t>
            </a:r>
          </a:p>
          <a:p>
            <a:r>
              <a:rPr lang="en-US" dirty="0"/>
              <a:t>descriptor table which is an extension of the superblock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9DBB2-3EE6-1446-B806-42DCCDF256EC}"/>
              </a:ext>
            </a:extLst>
          </p:cNvPr>
          <p:cNvSpPr txBox="1"/>
          <p:nvPr/>
        </p:nvSpPr>
        <p:spPr>
          <a:xfrm>
            <a:off x="2823039" y="3443169"/>
            <a:ext cx="6320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struct ext2_group_desc</a:t>
            </a:r>
          </a:p>
          <a:p>
            <a:r>
              <a:rPr lang="en-US" sz="1200" dirty="0">
                <a:latin typeface="Courier" pitchFamily="2" charset="0"/>
              </a:rPr>
              <a:t>{</a:t>
            </a:r>
          </a:p>
          <a:p>
            <a:r>
              <a:rPr lang="en-US" sz="1200" dirty="0">
                <a:latin typeface="Courier" pitchFamily="2" charset="0"/>
              </a:rPr>
              <a:t>    unsigned int   </a:t>
            </a:r>
            <a:r>
              <a:rPr lang="en-US" sz="1200" dirty="0" err="1">
                <a:latin typeface="Courier" pitchFamily="2" charset="0"/>
              </a:rPr>
              <a:t>bg_block_bitmap</a:t>
            </a:r>
            <a:r>
              <a:rPr lang="en-US" sz="1200" dirty="0">
                <a:latin typeface="Courier" pitchFamily="2" charset="0"/>
              </a:rPr>
              <a:t>;      /* Blocks bitmap block */</a:t>
            </a:r>
          </a:p>
          <a:p>
            <a:r>
              <a:rPr lang="en-US" sz="1200" dirty="0">
                <a:latin typeface="Courier" pitchFamily="2" charset="0"/>
              </a:rPr>
              <a:t>    unsigned int   </a:t>
            </a:r>
            <a:r>
              <a:rPr lang="en-US" sz="1200" dirty="0" err="1">
                <a:latin typeface="Courier" pitchFamily="2" charset="0"/>
              </a:rPr>
              <a:t>bg_inode_bitmap</a:t>
            </a:r>
            <a:r>
              <a:rPr lang="en-US" sz="1200" dirty="0">
                <a:latin typeface="Courier" pitchFamily="2" charset="0"/>
              </a:rPr>
              <a:t>;      /* </a:t>
            </a:r>
            <a:r>
              <a:rPr lang="en-US" sz="1200" dirty="0" err="1">
                <a:latin typeface="Courier" pitchFamily="2" charset="0"/>
              </a:rPr>
              <a:t>Inodes</a:t>
            </a:r>
            <a:r>
              <a:rPr lang="en-US" sz="1200" dirty="0">
                <a:latin typeface="Courier" pitchFamily="2" charset="0"/>
              </a:rPr>
              <a:t> bitmap block */</a:t>
            </a:r>
          </a:p>
          <a:p>
            <a:r>
              <a:rPr lang="en-US" sz="1200" dirty="0">
                <a:latin typeface="Courier" pitchFamily="2" charset="0"/>
              </a:rPr>
              <a:t>    unsigned int   </a:t>
            </a:r>
            <a:r>
              <a:rPr lang="en-US" sz="1200" dirty="0" err="1">
                <a:latin typeface="Courier" pitchFamily="2" charset="0"/>
              </a:rPr>
              <a:t>bg_inode_table</a:t>
            </a:r>
            <a:r>
              <a:rPr lang="en-US" sz="1200" dirty="0">
                <a:latin typeface="Courier" pitchFamily="2" charset="0"/>
              </a:rPr>
              <a:t>;       /* </a:t>
            </a:r>
            <a:r>
              <a:rPr lang="en-US" sz="1200" dirty="0" err="1">
                <a:latin typeface="Courier" pitchFamily="2" charset="0"/>
              </a:rPr>
              <a:t>Inodes</a:t>
            </a:r>
            <a:r>
              <a:rPr lang="en-US" sz="1200" dirty="0">
                <a:latin typeface="Courier" pitchFamily="2" charset="0"/>
              </a:rPr>
              <a:t> table block */</a:t>
            </a:r>
          </a:p>
          <a:p>
            <a:r>
              <a:rPr lang="en-US" sz="1200" dirty="0">
                <a:latin typeface="Courier" pitchFamily="2" charset="0"/>
              </a:rPr>
              <a:t>    unsigned short </a:t>
            </a:r>
            <a:r>
              <a:rPr lang="en-US" sz="1200" dirty="0" err="1">
                <a:latin typeface="Courier" pitchFamily="2" charset="0"/>
              </a:rPr>
              <a:t>bg_free_blocks_count</a:t>
            </a:r>
            <a:r>
              <a:rPr lang="en-US" sz="1200" dirty="0">
                <a:latin typeface="Courier" pitchFamily="2" charset="0"/>
              </a:rPr>
              <a:t>; /* Free blocks count */</a:t>
            </a:r>
          </a:p>
          <a:p>
            <a:r>
              <a:rPr lang="en-US" sz="1200" dirty="0">
                <a:latin typeface="Courier" pitchFamily="2" charset="0"/>
              </a:rPr>
              <a:t>    unsigned short </a:t>
            </a:r>
            <a:r>
              <a:rPr lang="en-US" sz="1200" dirty="0" err="1">
                <a:latin typeface="Courier" pitchFamily="2" charset="0"/>
              </a:rPr>
              <a:t>bg_free_inodes_count</a:t>
            </a:r>
            <a:r>
              <a:rPr lang="en-US" sz="1200" dirty="0">
                <a:latin typeface="Courier" pitchFamily="2" charset="0"/>
              </a:rPr>
              <a:t>; /* Free </a:t>
            </a:r>
            <a:r>
              <a:rPr lang="en-US" sz="1200" dirty="0" err="1">
                <a:latin typeface="Courier" pitchFamily="2" charset="0"/>
              </a:rPr>
              <a:t>inodes</a:t>
            </a:r>
            <a:r>
              <a:rPr lang="en-US" sz="1200" dirty="0">
                <a:latin typeface="Courier" pitchFamily="2" charset="0"/>
              </a:rPr>
              <a:t> count */</a:t>
            </a:r>
          </a:p>
        </p:txBody>
      </p:sp>
    </p:spTree>
    <p:extLst>
      <p:ext uri="{BB962C8B-B14F-4D97-AF65-F5344CB8AC3E}">
        <p14:creationId xmlns:p14="http://schemas.microsoft.com/office/powerpoint/2010/main" val="132762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Arial"/>
            </a:pPr>
            <a:r>
              <a:rPr lang="en-GB" dirty="0"/>
              <a:t>What does your typical ext2 disk image look like?</a:t>
            </a:r>
          </a:p>
        </p:txBody>
      </p:sp>
      <p:sp>
        <p:nvSpPr>
          <p:cNvPr id="392" name="Shape 392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394" name="Shape 394"/>
          <p:cNvSpPr/>
          <p:nvPr/>
        </p:nvSpPr>
        <p:spPr>
          <a:xfrm>
            <a:off x="1434050" y="2125400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184450" y="2987900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396" name="Shape 396"/>
          <p:cNvCxnSpPr>
            <a:stCxn id="394" idx="2"/>
            <a:endCxn id="395" idx="0"/>
          </p:cNvCxnSpPr>
          <p:nvPr/>
        </p:nvCxnSpPr>
        <p:spPr>
          <a:xfrm>
            <a:off x="1741400" y="2535200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7" name="Shape 397"/>
          <p:cNvSpPr/>
          <p:nvPr/>
        </p:nvSpPr>
        <p:spPr>
          <a:xfrm>
            <a:off x="2043650" y="2125400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776800" y="3642875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group descriptor table</a:t>
            </a:r>
          </a:p>
        </p:txBody>
      </p:sp>
      <p:cxnSp>
        <p:nvCxnSpPr>
          <p:cNvPr id="399" name="Shape 399"/>
          <p:cNvCxnSpPr>
            <a:stCxn id="397" idx="2"/>
            <a:endCxn id="398" idx="0"/>
          </p:cNvCxnSpPr>
          <p:nvPr/>
        </p:nvCxnSpPr>
        <p:spPr>
          <a:xfrm>
            <a:off x="2351000" y="2535200"/>
            <a:ext cx="0" cy="11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0" name="Shape 400"/>
          <p:cNvSpPr/>
          <p:nvPr/>
        </p:nvSpPr>
        <p:spPr>
          <a:xfrm>
            <a:off x="2653250" y="2125400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574950" y="2947125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bitmap</a:t>
            </a:r>
          </a:p>
        </p:txBody>
      </p:sp>
      <p:cxnSp>
        <p:nvCxnSpPr>
          <p:cNvPr id="402" name="Shape 402"/>
          <p:cNvCxnSpPr>
            <a:stCxn id="400" idx="2"/>
            <a:endCxn id="401" idx="0"/>
          </p:cNvCxnSpPr>
          <p:nvPr/>
        </p:nvCxnSpPr>
        <p:spPr>
          <a:xfrm>
            <a:off x="2960600" y="253520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3" name="Shape 403"/>
          <p:cNvSpPr/>
          <p:nvPr/>
        </p:nvSpPr>
        <p:spPr>
          <a:xfrm>
            <a:off x="3262850" y="2125400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184550" y="2947125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bitmap</a:t>
            </a:r>
          </a:p>
        </p:txBody>
      </p:sp>
      <p:cxnSp>
        <p:nvCxnSpPr>
          <p:cNvPr id="405" name="Shape 405"/>
          <p:cNvCxnSpPr>
            <a:stCxn id="403" idx="2"/>
            <a:endCxn id="404" idx="0"/>
          </p:cNvCxnSpPr>
          <p:nvPr/>
        </p:nvCxnSpPr>
        <p:spPr>
          <a:xfrm>
            <a:off x="3570200" y="253520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DAAEEC-8A05-224C-81F2-2BBE79F11397}"/>
              </a:ext>
            </a:extLst>
          </p:cNvPr>
          <p:cNvSpPr txBox="1"/>
          <p:nvPr/>
        </p:nvSpPr>
        <p:spPr>
          <a:xfrm>
            <a:off x="4639749" y="2176774"/>
            <a:ext cx="39260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bitmap contains a bit array that indicates </a:t>
            </a:r>
          </a:p>
          <a:p>
            <a:r>
              <a:rPr lang="en-US" dirty="0"/>
              <a:t>which blocks are in use.</a:t>
            </a:r>
          </a:p>
          <a:p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bitmap contains a bit array that indicates </a:t>
            </a:r>
          </a:p>
          <a:p>
            <a:r>
              <a:rPr lang="en-US" dirty="0"/>
              <a:t>which </a:t>
            </a:r>
            <a:r>
              <a:rPr lang="en-US" dirty="0" err="1"/>
              <a:t>inodes</a:t>
            </a:r>
            <a:r>
              <a:rPr lang="en-US" dirty="0"/>
              <a:t> are in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Ext2 splits the HD into </a:t>
            </a:r>
            <a:r>
              <a:rPr lang="en-GB" b="1">
                <a:solidFill>
                  <a:srgbClr val="FF0000"/>
                </a:solidFill>
              </a:rPr>
              <a:t>blocks</a:t>
            </a:r>
            <a:r>
              <a:rPr lang="en-GB"/>
              <a:t> of 1024 bytes. 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16430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2526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8622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4718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0814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6910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3006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910225" y="16956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102981" y="3928958"/>
            <a:ext cx="2242687" cy="914400"/>
          </a:xfrm>
          <a:prstGeom prst="wedgeRoundRectCallout">
            <a:avLst>
              <a:gd name="adj1" fmla="val -48385"/>
              <a:gd name="adj2" fmla="val -78300"/>
              <a:gd name="adj3" fmla="val 16667"/>
            </a:avLst>
          </a:prstGeom>
          <a:solidFill>
            <a:srgbClr val="FF0000">
              <a:alpha val="32156"/>
            </a:srgbClr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macro: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EXT2_BLOCK_SIZE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ext2.h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6481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2577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8673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4769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0865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6961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3057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915325" y="210545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6532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2628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8724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4820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0916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7012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3108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920425" y="251653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6634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2730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8826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4922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1018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7114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3210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930625" y="3210812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674744" y="2841480"/>
            <a:ext cx="17363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232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3AB-7F82-D445-AE39-7313AD04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bitmaps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E356-55EF-154D-906D-95C7AAEEB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/>
              <a:t>Suppose your inode bitmap is located at block 4.</a:t>
            </a:r>
          </a:p>
        </p:txBody>
      </p:sp>
    </p:spTree>
    <p:extLst>
      <p:ext uri="{BB962C8B-B14F-4D97-AF65-F5344CB8AC3E}">
        <p14:creationId xmlns:p14="http://schemas.microsoft.com/office/powerpoint/2010/main" val="363634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Suppose your </a:t>
            </a:r>
            <a:r>
              <a:rPr lang="en-GB" dirty="0" err="1"/>
              <a:t>inode</a:t>
            </a:r>
            <a:r>
              <a:rPr lang="en-GB" dirty="0"/>
              <a:t> bitmap is located at block 5.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unsigned char *</a:t>
            </a:r>
            <a:r>
              <a:rPr lang="en-GB" dirty="0" err="1"/>
              <a:t>inode_bits</a:t>
            </a:r>
            <a:r>
              <a:rPr lang="en-GB" dirty="0"/>
              <a:t> = (unsigned char *)(disk + 1024 * 4);</a:t>
            </a:r>
          </a:p>
        </p:txBody>
      </p:sp>
      <p:sp>
        <p:nvSpPr>
          <p:cNvPr id="4" name="Shape 392">
            <a:extLst>
              <a:ext uri="{FF2B5EF4-FFF2-40B4-BE49-F238E27FC236}">
                <a16:creationId xmlns:a16="http://schemas.microsoft.com/office/drawing/2014/main" id="{96C44DE9-595D-4F46-9298-8DE749504298}"/>
              </a:ext>
            </a:extLst>
          </p:cNvPr>
          <p:cNvSpPr/>
          <p:nvPr/>
        </p:nvSpPr>
        <p:spPr>
          <a:xfrm>
            <a:off x="5962981" y="123087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" name="Shape 394">
            <a:extLst>
              <a:ext uri="{FF2B5EF4-FFF2-40B4-BE49-F238E27FC236}">
                <a16:creationId xmlns:a16="http://schemas.microsoft.com/office/drawing/2014/main" id="{E8BBF09D-3748-A148-831F-8B336F762B10}"/>
              </a:ext>
            </a:extLst>
          </p:cNvPr>
          <p:cNvSpPr/>
          <p:nvPr/>
        </p:nvSpPr>
        <p:spPr>
          <a:xfrm>
            <a:off x="6572581" y="1230878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6" name="Shape 397">
            <a:extLst>
              <a:ext uri="{FF2B5EF4-FFF2-40B4-BE49-F238E27FC236}">
                <a16:creationId xmlns:a16="http://schemas.microsoft.com/office/drawing/2014/main" id="{D10055C7-159B-2544-9D42-25E8C320DAE0}"/>
              </a:ext>
            </a:extLst>
          </p:cNvPr>
          <p:cNvSpPr/>
          <p:nvPr/>
        </p:nvSpPr>
        <p:spPr>
          <a:xfrm>
            <a:off x="7182181" y="1230878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7" name="Shape 400">
            <a:extLst>
              <a:ext uri="{FF2B5EF4-FFF2-40B4-BE49-F238E27FC236}">
                <a16:creationId xmlns:a16="http://schemas.microsoft.com/office/drawing/2014/main" id="{676A1F36-25DD-4F45-BAD9-7D3EA43B4C25}"/>
              </a:ext>
            </a:extLst>
          </p:cNvPr>
          <p:cNvSpPr/>
          <p:nvPr/>
        </p:nvSpPr>
        <p:spPr>
          <a:xfrm>
            <a:off x="7791781" y="1230878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8" name="Shape 403">
            <a:extLst>
              <a:ext uri="{FF2B5EF4-FFF2-40B4-BE49-F238E27FC236}">
                <a16:creationId xmlns:a16="http://schemas.microsoft.com/office/drawing/2014/main" id="{B5537630-29B1-B448-8E69-3DD01B04EAE1}"/>
              </a:ext>
            </a:extLst>
          </p:cNvPr>
          <p:cNvSpPr/>
          <p:nvPr/>
        </p:nvSpPr>
        <p:spPr>
          <a:xfrm>
            <a:off x="8401381" y="1230878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9D26987-45C5-724E-871C-A2CCB88FE7A6}"/>
              </a:ext>
            </a:extLst>
          </p:cNvPr>
          <p:cNvSpPr/>
          <p:nvPr/>
        </p:nvSpPr>
        <p:spPr>
          <a:xfrm>
            <a:off x="8398565" y="824948"/>
            <a:ext cx="705678" cy="864704"/>
          </a:xfrm>
          <a:custGeom>
            <a:avLst/>
            <a:gdLst>
              <a:gd name="connsiteX0" fmla="*/ 546652 w 705678"/>
              <a:gd name="connsiteY0" fmla="*/ 0 h 864704"/>
              <a:gd name="connsiteX1" fmla="*/ 457200 w 705678"/>
              <a:gd name="connsiteY1" fmla="*/ 19878 h 864704"/>
              <a:gd name="connsiteX2" fmla="*/ 397565 w 705678"/>
              <a:gd name="connsiteY2" fmla="*/ 39756 h 864704"/>
              <a:gd name="connsiteX3" fmla="*/ 367748 w 705678"/>
              <a:gd name="connsiteY3" fmla="*/ 49695 h 864704"/>
              <a:gd name="connsiteX4" fmla="*/ 288235 w 705678"/>
              <a:gd name="connsiteY4" fmla="*/ 79513 h 864704"/>
              <a:gd name="connsiteX5" fmla="*/ 258418 w 705678"/>
              <a:gd name="connsiteY5" fmla="*/ 99391 h 864704"/>
              <a:gd name="connsiteX6" fmla="*/ 218661 w 705678"/>
              <a:gd name="connsiteY6" fmla="*/ 119269 h 864704"/>
              <a:gd name="connsiteX7" fmla="*/ 198783 w 705678"/>
              <a:gd name="connsiteY7" fmla="*/ 139148 h 864704"/>
              <a:gd name="connsiteX8" fmla="*/ 168965 w 705678"/>
              <a:gd name="connsiteY8" fmla="*/ 159026 h 864704"/>
              <a:gd name="connsiteX9" fmla="*/ 149087 w 705678"/>
              <a:gd name="connsiteY9" fmla="*/ 198782 h 864704"/>
              <a:gd name="connsiteX10" fmla="*/ 99392 w 705678"/>
              <a:gd name="connsiteY10" fmla="*/ 248478 h 864704"/>
              <a:gd name="connsiteX11" fmla="*/ 39757 w 705678"/>
              <a:gd name="connsiteY11" fmla="*/ 367748 h 864704"/>
              <a:gd name="connsiteX12" fmla="*/ 19878 w 705678"/>
              <a:gd name="connsiteY12" fmla="*/ 437322 h 864704"/>
              <a:gd name="connsiteX13" fmla="*/ 0 w 705678"/>
              <a:gd name="connsiteY13" fmla="*/ 496956 h 864704"/>
              <a:gd name="connsiteX14" fmla="*/ 19878 w 705678"/>
              <a:gd name="connsiteY14" fmla="*/ 655982 h 864704"/>
              <a:gd name="connsiteX15" fmla="*/ 39757 w 705678"/>
              <a:gd name="connsiteY15" fmla="*/ 715617 h 864704"/>
              <a:gd name="connsiteX16" fmla="*/ 89452 w 705678"/>
              <a:gd name="connsiteY16" fmla="*/ 765313 h 864704"/>
              <a:gd name="connsiteX17" fmla="*/ 139148 w 705678"/>
              <a:gd name="connsiteY17" fmla="*/ 805069 h 864704"/>
              <a:gd name="connsiteX18" fmla="*/ 218661 w 705678"/>
              <a:gd name="connsiteY18" fmla="*/ 824948 h 864704"/>
              <a:gd name="connsiteX19" fmla="*/ 278296 w 705678"/>
              <a:gd name="connsiteY19" fmla="*/ 844826 h 864704"/>
              <a:gd name="connsiteX20" fmla="*/ 427383 w 705678"/>
              <a:gd name="connsiteY20" fmla="*/ 864704 h 864704"/>
              <a:gd name="connsiteX21" fmla="*/ 526774 w 705678"/>
              <a:gd name="connsiteY21" fmla="*/ 854765 h 864704"/>
              <a:gd name="connsiteX22" fmla="*/ 586409 w 705678"/>
              <a:gd name="connsiteY22" fmla="*/ 834887 h 864704"/>
              <a:gd name="connsiteX23" fmla="*/ 655983 w 705678"/>
              <a:gd name="connsiteY23" fmla="*/ 824948 h 864704"/>
              <a:gd name="connsiteX24" fmla="*/ 695739 w 705678"/>
              <a:gd name="connsiteY24" fmla="*/ 775252 h 864704"/>
              <a:gd name="connsiteX25" fmla="*/ 705678 w 705678"/>
              <a:gd name="connsiteY25" fmla="*/ 725556 h 864704"/>
              <a:gd name="connsiteX26" fmla="*/ 695739 w 705678"/>
              <a:gd name="connsiteY26" fmla="*/ 487017 h 864704"/>
              <a:gd name="connsiteX27" fmla="*/ 685800 w 705678"/>
              <a:gd name="connsiteY27" fmla="*/ 457200 h 864704"/>
              <a:gd name="connsiteX28" fmla="*/ 646044 w 705678"/>
              <a:gd name="connsiteY28" fmla="*/ 387626 h 864704"/>
              <a:gd name="connsiteX29" fmla="*/ 626165 w 705678"/>
              <a:gd name="connsiteY29" fmla="*/ 367748 h 864704"/>
              <a:gd name="connsiteX30" fmla="*/ 586409 w 705678"/>
              <a:gd name="connsiteY30" fmla="*/ 308113 h 864704"/>
              <a:gd name="connsiteX31" fmla="*/ 566531 w 705678"/>
              <a:gd name="connsiteY31" fmla="*/ 278295 h 864704"/>
              <a:gd name="connsiteX32" fmla="*/ 546652 w 705678"/>
              <a:gd name="connsiteY32" fmla="*/ 258417 h 864704"/>
              <a:gd name="connsiteX33" fmla="*/ 496957 w 705678"/>
              <a:gd name="connsiteY33" fmla="*/ 198782 h 864704"/>
              <a:gd name="connsiteX34" fmla="*/ 357809 w 705678"/>
              <a:gd name="connsiteY34" fmla="*/ 168965 h 864704"/>
              <a:gd name="connsiteX35" fmla="*/ 139148 w 705678"/>
              <a:gd name="connsiteY35" fmla="*/ 178904 h 864704"/>
              <a:gd name="connsiteX36" fmla="*/ 79513 w 705678"/>
              <a:gd name="connsiteY36" fmla="*/ 198782 h 8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05678" h="864704">
                <a:moveTo>
                  <a:pt x="546652" y="0"/>
                </a:moveTo>
                <a:cubicBezTo>
                  <a:pt x="516835" y="6626"/>
                  <a:pt x="486713" y="12008"/>
                  <a:pt x="457200" y="19878"/>
                </a:cubicBezTo>
                <a:cubicBezTo>
                  <a:pt x="436954" y="25277"/>
                  <a:pt x="417443" y="33130"/>
                  <a:pt x="397565" y="39756"/>
                </a:cubicBezTo>
                <a:lnTo>
                  <a:pt x="367748" y="49695"/>
                </a:lnTo>
                <a:cubicBezTo>
                  <a:pt x="341950" y="58295"/>
                  <a:pt x="311991" y="67635"/>
                  <a:pt x="288235" y="79513"/>
                </a:cubicBezTo>
                <a:cubicBezTo>
                  <a:pt x="277551" y="84855"/>
                  <a:pt x="268789" y="93465"/>
                  <a:pt x="258418" y="99391"/>
                </a:cubicBezTo>
                <a:cubicBezTo>
                  <a:pt x="245554" y="106742"/>
                  <a:pt x="231913" y="112643"/>
                  <a:pt x="218661" y="119269"/>
                </a:cubicBezTo>
                <a:cubicBezTo>
                  <a:pt x="212035" y="125895"/>
                  <a:pt x="206100" y="133294"/>
                  <a:pt x="198783" y="139148"/>
                </a:cubicBezTo>
                <a:cubicBezTo>
                  <a:pt x="189455" y="146610"/>
                  <a:pt x="176612" y="149849"/>
                  <a:pt x="168965" y="159026"/>
                </a:cubicBezTo>
                <a:cubicBezTo>
                  <a:pt x="159480" y="170408"/>
                  <a:pt x="158183" y="187087"/>
                  <a:pt x="149087" y="198782"/>
                </a:cubicBezTo>
                <a:cubicBezTo>
                  <a:pt x="134705" y="217274"/>
                  <a:pt x="112387" y="228986"/>
                  <a:pt x="99392" y="248478"/>
                </a:cubicBezTo>
                <a:cubicBezTo>
                  <a:pt x="48012" y="325548"/>
                  <a:pt x="67190" y="285448"/>
                  <a:pt x="39757" y="367748"/>
                </a:cubicBezTo>
                <a:cubicBezTo>
                  <a:pt x="6352" y="467964"/>
                  <a:pt x="57323" y="312507"/>
                  <a:pt x="19878" y="437322"/>
                </a:cubicBezTo>
                <a:cubicBezTo>
                  <a:pt x="13857" y="457392"/>
                  <a:pt x="0" y="496956"/>
                  <a:pt x="0" y="496956"/>
                </a:cubicBezTo>
                <a:cubicBezTo>
                  <a:pt x="6666" y="576954"/>
                  <a:pt x="1772" y="595631"/>
                  <a:pt x="19878" y="655982"/>
                </a:cubicBezTo>
                <a:cubicBezTo>
                  <a:pt x="25899" y="676052"/>
                  <a:pt x="28134" y="698182"/>
                  <a:pt x="39757" y="715617"/>
                </a:cubicBezTo>
                <a:cubicBezTo>
                  <a:pt x="73832" y="766731"/>
                  <a:pt x="42125" y="727452"/>
                  <a:pt x="89452" y="765313"/>
                </a:cubicBezTo>
                <a:cubicBezTo>
                  <a:pt x="120267" y="789965"/>
                  <a:pt x="98361" y="784675"/>
                  <a:pt x="139148" y="805069"/>
                </a:cubicBezTo>
                <a:cubicBezTo>
                  <a:pt x="163279" y="817135"/>
                  <a:pt x="193702" y="818141"/>
                  <a:pt x="218661" y="824948"/>
                </a:cubicBezTo>
                <a:cubicBezTo>
                  <a:pt x="238876" y="830461"/>
                  <a:pt x="257628" y="841381"/>
                  <a:pt x="278296" y="844826"/>
                </a:cubicBezTo>
                <a:cubicBezTo>
                  <a:pt x="367524" y="859697"/>
                  <a:pt x="317902" y="852540"/>
                  <a:pt x="427383" y="864704"/>
                </a:cubicBezTo>
                <a:cubicBezTo>
                  <a:pt x="460513" y="861391"/>
                  <a:pt x="494049" y="860901"/>
                  <a:pt x="526774" y="854765"/>
                </a:cubicBezTo>
                <a:cubicBezTo>
                  <a:pt x="547369" y="850904"/>
                  <a:pt x="565666" y="837850"/>
                  <a:pt x="586409" y="834887"/>
                </a:cubicBezTo>
                <a:lnTo>
                  <a:pt x="655983" y="824948"/>
                </a:lnTo>
                <a:cubicBezTo>
                  <a:pt x="670537" y="810394"/>
                  <a:pt x="688217" y="795311"/>
                  <a:pt x="695739" y="775252"/>
                </a:cubicBezTo>
                <a:cubicBezTo>
                  <a:pt x="701671" y="759434"/>
                  <a:pt x="702365" y="742121"/>
                  <a:pt x="705678" y="725556"/>
                </a:cubicBezTo>
                <a:cubicBezTo>
                  <a:pt x="702365" y="646043"/>
                  <a:pt x="701618" y="566382"/>
                  <a:pt x="695739" y="487017"/>
                </a:cubicBezTo>
                <a:cubicBezTo>
                  <a:pt x="694965" y="476569"/>
                  <a:pt x="689927" y="466830"/>
                  <a:pt x="685800" y="457200"/>
                </a:cubicBezTo>
                <a:cubicBezTo>
                  <a:pt x="676382" y="435225"/>
                  <a:pt x="661401" y="406822"/>
                  <a:pt x="646044" y="387626"/>
                </a:cubicBezTo>
                <a:cubicBezTo>
                  <a:pt x="640190" y="380309"/>
                  <a:pt x="631788" y="375245"/>
                  <a:pt x="626165" y="367748"/>
                </a:cubicBezTo>
                <a:cubicBezTo>
                  <a:pt x="611831" y="348636"/>
                  <a:pt x="599661" y="327991"/>
                  <a:pt x="586409" y="308113"/>
                </a:cubicBezTo>
                <a:cubicBezTo>
                  <a:pt x="579783" y="298174"/>
                  <a:pt x="574978" y="286742"/>
                  <a:pt x="566531" y="278295"/>
                </a:cubicBezTo>
                <a:cubicBezTo>
                  <a:pt x="559905" y="271669"/>
                  <a:pt x="552506" y="265734"/>
                  <a:pt x="546652" y="258417"/>
                </a:cubicBezTo>
                <a:cubicBezTo>
                  <a:pt x="529826" y="237385"/>
                  <a:pt x="522455" y="212947"/>
                  <a:pt x="496957" y="198782"/>
                </a:cubicBezTo>
                <a:cubicBezTo>
                  <a:pt x="455842" y="175940"/>
                  <a:pt x="402204" y="174514"/>
                  <a:pt x="357809" y="168965"/>
                </a:cubicBezTo>
                <a:cubicBezTo>
                  <a:pt x="284922" y="172278"/>
                  <a:pt x="211695" y="171131"/>
                  <a:pt x="139148" y="178904"/>
                </a:cubicBezTo>
                <a:cubicBezTo>
                  <a:pt x="118314" y="181136"/>
                  <a:pt x="79513" y="198782"/>
                  <a:pt x="79513" y="1987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Suppose your </a:t>
            </a:r>
            <a:r>
              <a:rPr lang="en-GB" dirty="0" err="1"/>
              <a:t>inode</a:t>
            </a:r>
            <a:r>
              <a:rPr lang="en-GB" dirty="0"/>
              <a:t> bitmap is located at block 5.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unsigned char *</a:t>
            </a:r>
            <a:r>
              <a:rPr lang="en-GB" dirty="0" err="1"/>
              <a:t>inode_bits</a:t>
            </a:r>
            <a:r>
              <a:rPr lang="en-GB" dirty="0"/>
              <a:t> = (unsigned char *)(disk + 1024 * 4);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From the documentation: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i="1" dirty="0"/>
              <a:t>The first </a:t>
            </a:r>
            <a:r>
              <a:rPr lang="en-GB" i="1" dirty="0" err="1"/>
              <a:t>inode</a:t>
            </a:r>
            <a:r>
              <a:rPr lang="en-GB" i="1" dirty="0"/>
              <a:t> of this block group is represented by bit 0 of byte 0, the second by bit 1 of byte 0. The 8th </a:t>
            </a:r>
            <a:r>
              <a:rPr lang="en-GB" i="1" dirty="0" err="1"/>
              <a:t>inode</a:t>
            </a:r>
            <a:r>
              <a:rPr lang="en-GB" i="1" dirty="0"/>
              <a:t> is represented by bit 7 (most significant bit) of byte 0 while the 9th </a:t>
            </a:r>
            <a:r>
              <a:rPr lang="en-GB" i="1" dirty="0" err="1"/>
              <a:t>inode</a:t>
            </a:r>
            <a:r>
              <a:rPr lang="en-GB" i="1" dirty="0"/>
              <a:t> is represented by bit 0 (least significant bit) of byte 1.</a:t>
            </a:r>
          </a:p>
        </p:txBody>
      </p:sp>
      <p:sp>
        <p:nvSpPr>
          <p:cNvPr id="4" name="Shape 392">
            <a:extLst>
              <a:ext uri="{FF2B5EF4-FFF2-40B4-BE49-F238E27FC236}">
                <a16:creationId xmlns:a16="http://schemas.microsoft.com/office/drawing/2014/main" id="{C627AF52-B09A-F147-9AEB-C9769E2C868C}"/>
              </a:ext>
            </a:extLst>
          </p:cNvPr>
          <p:cNvSpPr/>
          <p:nvPr/>
        </p:nvSpPr>
        <p:spPr>
          <a:xfrm>
            <a:off x="5962981" y="1230878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" name="Shape 394">
            <a:extLst>
              <a:ext uri="{FF2B5EF4-FFF2-40B4-BE49-F238E27FC236}">
                <a16:creationId xmlns:a16="http://schemas.microsoft.com/office/drawing/2014/main" id="{257173BB-BF16-7F4F-B911-EE1704855FFD}"/>
              </a:ext>
            </a:extLst>
          </p:cNvPr>
          <p:cNvSpPr/>
          <p:nvPr/>
        </p:nvSpPr>
        <p:spPr>
          <a:xfrm>
            <a:off x="6572581" y="1230878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6" name="Shape 397">
            <a:extLst>
              <a:ext uri="{FF2B5EF4-FFF2-40B4-BE49-F238E27FC236}">
                <a16:creationId xmlns:a16="http://schemas.microsoft.com/office/drawing/2014/main" id="{EE79E528-7456-1243-8189-9B52E24A9DD8}"/>
              </a:ext>
            </a:extLst>
          </p:cNvPr>
          <p:cNvSpPr/>
          <p:nvPr/>
        </p:nvSpPr>
        <p:spPr>
          <a:xfrm>
            <a:off x="7182181" y="1230878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7" name="Shape 400">
            <a:extLst>
              <a:ext uri="{FF2B5EF4-FFF2-40B4-BE49-F238E27FC236}">
                <a16:creationId xmlns:a16="http://schemas.microsoft.com/office/drawing/2014/main" id="{399348FF-27F2-B847-82E3-D73EEB804493}"/>
              </a:ext>
            </a:extLst>
          </p:cNvPr>
          <p:cNvSpPr/>
          <p:nvPr/>
        </p:nvSpPr>
        <p:spPr>
          <a:xfrm>
            <a:off x="7791781" y="1230878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8" name="Shape 403">
            <a:extLst>
              <a:ext uri="{FF2B5EF4-FFF2-40B4-BE49-F238E27FC236}">
                <a16:creationId xmlns:a16="http://schemas.microsoft.com/office/drawing/2014/main" id="{06DD7E27-6573-1244-B01B-D664296392AF}"/>
              </a:ext>
            </a:extLst>
          </p:cNvPr>
          <p:cNvSpPr/>
          <p:nvPr/>
        </p:nvSpPr>
        <p:spPr>
          <a:xfrm>
            <a:off x="8401381" y="1230878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3F09819-F65B-4041-9AFC-E87AC04FEAD4}"/>
              </a:ext>
            </a:extLst>
          </p:cNvPr>
          <p:cNvSpPr/>
          <p:nvPr/>
        </p:nvSpPr>
        <p:spPr>
          <a:xfrm>
            <a:off x="8398565" y="824948"/>
            <a:ext cx="705678" cy="864704"/>
          </a:xfrm>
          <a:custGeom>
            <a:avLst/>
            <a:gdLst>
              <a:gd name="connsiteX0" fmla="*/ 546652 w 705678"/>
              <a:gd name="connsiteY0" fmla="*/ 0 h 864704"/>
              <a:gd name="connsiteX1" fmla="*/ 457200 w 705678"/>
              <a:gd name="connsiteY1" fmla="*/ 19878 h 864704"/>
              <a:gd name="connsiteX2" fmla="*/ 397565 w 705678"/>
              <a:gd name="connsiteY2" fmla="*/ 39756 h 864704"/>
              <a:gd name="connsiteX3" fmla="*/ 367748 w 705678"/>
              <a:gd name="connsiteY3" fmla="*/ 49695 h 864704"/>
              <a:gd name="connsiteX4" fmla="*/ 288235 w 705678"/>
              <a:gd name="connsiteY4" fmla="*/ 79513 h 864704"/>
              <a:gd name="connsiteX5" fmla="*/ 258418 w 705678"/>
              <a:gd name="connsiteY5" fmla="*/ 99391 h 864704"/>
              <a:gd name="connsiteX6" fmla="*/ 218661 w 705678"/>
              <a:gd name="connsiteY6" fmla="*/ 119269 h 864704"/>
              <a:gd name="connsiteX7" fmla="*/ 198783 w 705678"/>
              <a:gd name="connsiteY7" fmla="*/ 139148 h 864704"/>
              <a:gd name="connsiteX8" fmla="*/ 168965 w 705678"/>
              <a:gd name="connsiteY8" fmla="*/ 159026 h 864704"/>
              <a:gd name="connsiteX9" fmla="*/ 149087 w 705678"/>
              <a:gd name="connsiteY9" fmla="*/ 198782 h 864704"/>
              <a:gd name="connsiteX10" fmla="*/ 99392 w 705678"/>
              <a:gd name="connsiteY10" fmla="*/ 248478 h 864704"/>
              <a:gd name="connsiteX11" fmla="*/ 39757 w 705678"/>
              <a:gd name="connsiteY11" fmla="*/ 367748 h 864704"/>
              <a:gd name="connsiteX12" fmla="*/ 19878 w 705678"/>
              <a:gd name="connsiteY12" fmla="*/ 437322 h 864704"/>
              <a:gd name="connsiteX13" fmla="*/ 0 w 705678"/>
              <a:gd name="connsiteY13" fmla="*/ 496956 h 864704"/>
              <a:gd name="connsiteX14" fmla="*/ 19878 w 705678"/>
              <a:gd name="connsiteY14" fmla="*/ 655982 h 864704"/>
              <a:gd name="connsiteX15" fmla="*/ 39757 w 705678"/>
              <a:gd name="connsiteY15" fmla="*/ 715617 h 864704"/>
              <a:gd name="connsiteX16" fmla="*/ 89452 w 705678"/>
              <a:gd name="connsiteY16" fmla="*/ 765313 h 864704"/>
              <a:gd name="connsiteX17" fmla="*/ 139148 w 705678"/>
              <a:gd name="connsiteY17" fmla="*/ 805069 h 864704"/>
              <a:gd name="connsiteX18" fmla="*/ 218661 w 705678"/>
              <a:gd name="connsiteY18" fmla="*/ 824948 h 864704"/>
              <a:gd name="connsiteX19" fmla="*/ 278296 w 705678"/>
              <a:gd name="connsiteY19" fmla="*/ 844826 h 864704"/>
              <a:gd name="connsiteX20" fmla="*/ 427383 w 705678"/>
              <a:gd name="connsiteY20" fmla="*/ 864704 h 864704"/>
              <a:gd name="connsiteX21" fmla="*/ 526774 w 705678"/>
              <a:gd name="connsiteY21" fmla="*/ 854765 h 864704"/>
              <a:gd name="connsiteX22" fmla="*/ 586409 w 705678"/>
              <a:gd name="connsiteY22" fmla="*/ 834887 h 864704"/>
              <a:gd name="connsiteX23" fmla="*/ 655983 w 705678"/>
              <a:gd name="connsiteY23" fmla="*/ 824948 h 864704"/>
              <a:gd name="connsiteX24" fmla="*/ 695739 w 705678"/>
              <a:gd name="connsiteY24" fmla="*/ 775252 h 864704"/>
              <a:gd name="connsiteX25" fmla="*/ 705678 w 705678"/>
              <a:gd name="connsiteY25" fmla="*/ 725556 h 864704"/>
              <a:gd name="connsiteX26" fmla="*/ 695739 w 705678"/>
              <a:gd name="connsiteY26" fmla="*/ 487017 h 864704"/>
              <a:gd name="connsiteX27" fmla="*/ 685800 w 705678"/>
              <a:gd name="connsiteY27" fmla="*/ 457200 h 864704"/>
              <a:gd name="connsiteX28" fmla="*/ 646044 w 705678"/>
              <a:gd name="connsiteY28" fmla="*/ 387626 h 864704"/>
              <a:gd name="connsiteX29" fmla="*/ 626165 w 705678"/>
              <a:gd name="connsiteY29" fmla="*/ 367748 h 864704"/>
              <a:gd name="connsiteX30" fmla="*/ 586409 w 705678"/>
              <a:gd name="connsiteY30" fmla="*/ 308113 h 864704"/>
              <a:gd name="connsiteX31" fmla="*/ 566531 w 705678"/>
              <a:gd name="connsiteY31" fmla="*/ 278295 h 864704"/>
              <a:gd name="connsiteX32" fmla="*/ 546652 w 705678"/>
              <a:gd name="connsiteY32" fmla="*/ 258417 h 864704"/>
              <a:gd name="connsiteX33" fmla="*/ 496957 w 705678"/>
              <a:gd name="connsiteY33" fmla="*/ 198782 h 864704"/>
              <a:gd name="connsiteX34" fmla="*/ 357809 w 705678"/>
              <a:gd name="connsiteY34" fmla="*/ 168965 h 864704"/>
              <a:gd name="connsiteX35" fmla="*/ 139148 w 705678"/>
              <a:gd name="connsiteY35" fmla="*/ 178904 h 864704"/>
              <a:gd name="connsiteX36" fmla="*/ 79513 w 705678"/>
              <a:gd name="connsiteY36" fmla="*/ 198782 h 8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05678" h="864704">
                <a:moveTo>
                  <a:pt x="546652" y="0"/>
                </a:moveTo>
                <a:cubicBezTo>
                  <a:pt x="516835" y="6626"/>
                  <a:pt x="486713" y="12008"/>
                  <a:pt x="457200" y="19878"/>
                </a:cubicBezTo>
                <a:cubicBezTo>
                  <a:pt x="436954" y="25277"/>
                  <a:pt x="417443" y="33130"/>
                  <a:pt x="397565" y="39756"/>
                </a:cubicBezTo>
                <a:lnTo>
                  <a:pt x="367748" y="49695"/>
                </a:lnTo>
                <a:cubicBezTo>
                  <a:pt x="341950" y="58295"/>
                  <a:pt x="311991" y="67635"/>
                  <a:pt x="288235" y="79513"/>
                </a:cubicBezTo>
                <a:cubicBezTo>
                  <a:pt x="277551" y="84855"/>
                  <a:pt x="268789" y="93465"/>
                  <a:pt x="258418" y="99391"/>
                </a:cubicBezTo>
                <a:cubicBezTo>
                  <a:pt x="245554" y="106742"/>
                  <a:pt x="231913" y="112643"/>
                  <a:pt x="218661" y="119269"/>
                </a:cubicBezTo>
                <a:cubicBezTo>
                  <a:pt x="212035" y="125895"/>
                  <a:pt x="206100" y="133294"/>
                  <a:pt x="198783" y="139148"/>
                </a:cubicBezTo>
                <a:cubicBezTo>
                  <a:pt x="189455" y="146610"/>
                  <a:pt x="176612" y="149849"/>
                  <a:pt x="168965" y="159026"/>
                </a:cubicBezTo>
                <a:cubicBezTo>
                  <a:pt x="159480" y="170408"/>
                  <a:pt x="158183" y="187087"/>
                  <a:pt x="149087" y="198782"/>
                </a:cubicBezTo>
                <a:cubicBezTo>
                  <a:pt x="134705" y="217274"/>
                  <a:pt x="112387" y="228986"/>
                  <a:pt x="99392" y="248478"/>
                </a:cubicBezTo>
                <a:cubicBezTo>
                  <a:pt x="48012" y="325548"/>
                  <a:pt x="67190" y="285448"/>
                  <a:pt x="39757" y="367748"/>
                </a:cubicBezTo>
                <a:cubicBezTo>
                  <a:pt x="6352" y="467964"/>
                  <a:pt x="57323" y="312507"/>
                  <a:pt x="19878" y="437322"/>
                </a:cubicBezTo>
                <a:cubicBezTo>
                  <a:pt x="13857" y="457392"/>
                  <a:pt x="0" y="496956"/>
                  <a:pt x="0" y="496956"/>
                </a:cubicBezTo>
                <a:cubicBezTo>
                  <a:pt x="6666" y="576954"/>
                  <a:pt x="1772" y="595631"/>
                  <a:pt x="19878" y="655982"/>
                </a:cubicBezTo>
                <a:cubicBezTo>
                  <a:pt x="25899" y="676052"/>
                  <a:pt x="28134" y="698182"/>
                  <a:pt x="39757" y="715617"/>
                </a:cubicBezTo>
                <a:cubicBezTo>
                  <a:pt x="73832" y="766731"/>
                  <a:pt x="42125" y="727452"/>
                  <a:pt x="89452" y="765313"/>
                </a:cubicBezTo>
                <a:cubicBezTo>
                  <a:pt x="120267" y="789965"/>
                  <a:pt x="98361" y="784675"/>
                  <a:pt x="139148" y="805069"/>
                </a:cubicBezTo>
                <a:cubicBezTo>
                  <a:pt x="163279" y="817135"/>
                  <a:pt x="193702" y="818141"/>
                  <a:pt x="218661" y="824948"/>
                </a:cubicBezTo>
                <a:cubicBezTo>
                  <a:pt x="238876" y="830461"/>
                  <a:pt x="257628" y="841381"/>
                  <a:pt x="278296" y="844826"/>
                </a:cubicBezTo>
                <a:cubicBezTo>
                  <a:pt x="367524" y="859697"/>
                  <a:pt x="317902" y="852540"/>
                  <a:pt x="427383" y="864704"/>
                </a:cubicBezTo>
                <a:cubicBezTo>
                  <a:pt x="460513" y="861391"/>
                  <a:pt x="494049" y="860901"/>
                  <a:pt x="526774" y="854765"/>
                </a:cubicBezTo>
                <a:cubicBezTo>
                  <a:pt x="547369" y="850904"/>
                  <a:pt x="565666" y="837850"/>
                  <a:pt x="586409" y="834887"/>
                </a:cubicBezTo>
                <a:lnTo>
                  <a:pt x="655983" y="824948"/>
                </a:lnTo>
                <a:cubicBezTo>
                  <a:pt x="670537" y="810394"/>
                  <a:pt x="688217" y="795311"/>
                  <a:pt x="695739" y="775252"/>
                </a:cubicBezTo>
                <a:cubicBezTo>
                  <a:pt x="701671" y="759434"/>
                  <a:pt x="702365" y="742121"/>
                  <a:pt x="705678" y="725556"/>
                </a:cubicBezTo>
                <a:cubicBezTo>
                  <a:pt x="702365" y="646043"/>
                  <a:pt x="701618" y="566382"/>
                  <a:pt x="695739" y="487017"/>
                </a:cubicBezTo>
                <a:cubicBezTo>
                  <a:pt x="694965" y="476569"/>
                  <a:pt x="689927" y="466830"/>
                  <a:pt x="685800" y="457200"/>
                </a:cubicBezTo>
                <a:cubicBezTo>
                  <a:pt x="676382" y="435225"/>
                  <a:pt x="661401" y="406822"/>
                  <a:pt x="646044" y="387626"/>
                </a:cubicBezTo>
                <a:cubicBezTo>
                  <a:pt x="640190" y="380309"/>
                  <a:pt x="631788" y="375245"/>
                  <a:pt x="626165" y="367748"/>
                </a:cubicBezTo>
                <a:cubicBezTo>
                  <a:pt x="611831" y="348636"/>
                  <a:pt x="599661" y="327991"/>
                  <a:pt x="586409" y="308113"/>
                </a:cubicBezTo>
                <a:cubicBezTo>
                  <a:pt x="579783" y="298174"/>
                  <a:pt x="574978" y="286742"/>
                  <a:pt x="566531" y="278295"/>
                </a:cubicBezTo>
                <a:cubicBezTo>
                  <a:pt x="559905" y="271669"/>
                  <a:pt x="552506" y="265734"/>
                  <a:pt x="546652" y="258417"/>
                </a:cubicBezTo>
                <a:cubicBezTo>
                  <a:pt x="529826" y="237385"/>
                  <a:pt x="522455" y="212947"/>
                  <a:pt x="496957" y="198782"/>
                </a:cubicBezTo>
                <a:cubicBezTo>
                  <a:pt x="455842" y="175940"/>
                  <a:pt x="402204" y="174514"/>
                  <a:pt x="357809" y="168965"/>
                </a:cubicBezTo>
                <a:cubicBezTo>
                  <a:pt x="284922" y="172278"/>
                  <a:pt x="211695" y="171131"/>
                  <a:pt x="139148" y="178904"/>
                </a:cubicBezTo>
                <a:cubicBezTo>
                  <a:pt x="118314" y="181136"/>
                  <a:pt x="79513" y="198782"/>
                  <a:pt x="79513" y="1987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Suppose your </a:t>
            </a:r>
            <a:r>
              <a:rPr lang="en-GB" dirty="0" err="1"/>
              <a:t>inode</a:t>
            </a:r>
            <a:r>
              <a:rPr lang="en-GB" dirty="0"/>
              <a:t> bitmap is located at block 4.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unsigned char *</a:t>
            </a:r>
            <a:r>
              <a:rPr lang="en-GB" dirty="0" err="1"/>
              <a:t>inode_bits</a:t>
            </a:r>
            <a:r>
              <a:rPr lang="en-GB" dirty="0"/>
              <a:t> = (unsigned char *)(disk + 1024 * 4);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From the documentation: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i="1" dirty="0"/>
              <a:t>The first </a:t>
            </a:r>
            <a:r>
              <a:rPr lang="en-GB" i="1" dirty="0" err="1"/>
              <a:t>inode</a:t>
            </a:r>
            <a:r>
              <a:rPr lang="en-GB" i="1" dirty="0"/>
              <a:t> of this block group is represented by bit 0 of byte 0, the second by bit 1 of byte 0. The 8th </a:t>
            </a:r>
            <a:r>
              <a:rPr lang="en-GB" i="1" dirty="0" err="1"/>
              <a:t>inode</a:t>
            </a:r>
            <a:r>
              <a:rPr lang="en-GB" i="1" dirty="0"/>
              <a:t> is represented by bit 7 (most significant bit) of byte 0 while the 9th </a:t>
            </a:r>
            <a:r>
              <a:rPr lang="en-GB" i="1" dirty="0" err="1"/>
              <a:t>inode</a:t>
            </a:r>
            <a:r>
              <a:rPr lang="en-GB" i="1" dirty="0"/>
              <a:t> is represented by bit 0 (least significant bit) of byte 1.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dirty="0"/>
              <a:t>If you have 32 </a:t>
            </a:r>
            <a:r>
              <a:rPr lang="en-GB" dirty="0" err="1"/>
              <a:t>inodes</a:t>
            </a:r>
            <a:r>
              <a:rPr lang="en-GB" dirty="0"/>
              <a:t>, you are looking at the first 32 bits, i.e., the first 4 bytes of the bitmap:</a:t>
            </a:r>
            <a:br>
              <a:rPr lang="en-GB" dirty="0"/>
            </a:br>
            <a:r>
              <a:rPr lang="en-GB" dirty="0"/>
              <a:t>for (byte = 0; byte &lt; </a:t>
            </a:r>
            <a:r>
              <a:rPr lang="en-GB" dirty="0" err="1"/>
              <a:t>num_inodes</a:t>
            </a:r>
            <a:r>
              <a:rPr lang="en-GB" dirty="0"/>
              <a:t> / 8; byte++)</a:t>
            </a:r>
            <a:br>
              <a:rPr lang="en-GB" dirty="0"/>
            </a:br>
            <a:r>
              <a:rPr lang="en-GB" dirty="0"/>
              <a:t>	for (bit = 0; bit &lt; 8; bit++)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 err="1"/>
              <a:t>in_use</a:t>
            </a:r>
            <a:r>
              <a:rPr lang="en-GB" dirty="0"/>
              <a:t> = </a:t>
            </a:r>
            <a:r>
              <a:rPr lang="en-GB" dirty="0" err="1"/>
              <a:t>inode_bits</a:t>
            </a:r>
            <a:r>
              <a:rPr lang="en-GB" dirty="0"/>
              <a:t>[byte] &amp; (1 &lt;&lt; bit);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055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What does your typical A4 disk image actually look like</a:t>
            </a:r>
          </a:p>
          <a:p>
            <a:pPr marL="457200" lvl="1" indent="-342900">
              <a:buFont typeface="Arial"/>
            </a:pPr>
            <a:endParaRPr lang="en-GB" dirty="0"/>
          </a:p>
        </p:txBody>
      </p:sp>
      <p:sp>
        <p:nvSpPr>
          <p:cNvPr id="412" name="Shape 412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414" name="Shape 414"/>
          <p:cNvSpPr/>
          <p:nvPr/>
        </p:nvSpPr>
        <p:spPr>
          <a:xfrm>
            <a:off x="14340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84450" y="2987900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416" name="Shape 416"/>
          <p:cNvCxnSpPr>
            <a:stCxn id="414" idx="2"/>
            <a:endCxn id="415" idx="0"/>
          </p:cNvCxnSpPr>
          <p:nvPr/>
        </p:nvCxnSpPr>
        <p:spPr>
          <a:xfrm>
            <a:off x="1741400" y="2535200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7" name="Shape 417"/>
          <p:cNvSpPr/>
          <p:nvPr/>
        </p:nvSpPr>
        <p:spPr>
          <a:xfrm>
            <a:off x="20436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776800" y="3642875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group descriptor table</a:t>
            </a:r>
          </a:p>
        </p:txBody>
      </p:sp>
      <p:cxnSp>
        <p:nvCxnSpPr>
          <p:cNvPr id="419" name="Shape 419"/>
          <p:cNvCxnSpPr>
            <a:stCxn id="417" idx="2"/>
            <a:endCxn id="418" idx="0"/>
          </p:cNvCxnSpPr>
          <p:nvPr/>
        </p:nvCxnSpPr>
        <p:spPr>
          <a:xfrm>
            <a:off x="2351000" y="2535200"/>
            <a:ext cx="0" cy="11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26532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2574950" y="2947125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bitmap</a:t>
            </a:r>
          </a:p>
        </p:txBody>
      </p:sp>
      <p:cxnSp>
        <p:nvCxnSpPr>
          <p:cNvPr id="422" name="Shape 422"/>
          <p:cNvCxnSpPr>
            <a:stCxn id="420" idx="2"/>
            <a:endCxn id="421" idx="0"/>
          </p:cNvCxnSpPr>
          <p:nvPr/>
        </p:nvCxnSpPr>
        <p:spPr>
          <a:xfrm>
            <a:off x="2960600" y="253520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/>
          <p:nvPr/>
        </p:nvSpPr>
        <p:spPr>
          <a:xfrm>
            <a:off x="32628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184550" y="2947125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bitmap</a:t>
            </a:r>
          </a:p>
        </p:txBody>
      </p:sp>
      <p:cxnSp>
        <p:nvCxnSpPr>
          <p:cNvPr id="425" name="Shape 425"/>
          <p:cNvCxnSpPr>
            <a:stCxn id="423" idx="2"/>
            <a:endCxn id="424" idx="0"/>
          </p:cNvCxnSpPr>
          <p:nvPr/>
        </p:nvCxnSpPr>
        <p:spPr>
          <a:xfrm>
            <a:off x="3570200" y="253520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3872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605600" y="3768050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table</a:t>
            </a:r>
          </a:p>
        </p:txBody>
      </p:sp>
      <p:cxnSp>
        <p:nvCxnSpPr>
          <p:cNvPr id="428" name="Shape 428"/>
          <p:cNvCxnSpPr>
            <a:stCxn id="426" idx="2"/>
            <a:endCxn id="427" idx="0"/>
          </p:cNvCxnSpPr>
          <p:nvPr/>
        </p:nvCxnSpPr>
        <p:spPr>
          <a:xfrm>
            <a:off x="4179800" y="2535200"/>
            <a:ext cx="0" cy="12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9" name="Shape 429"/>
          <p:cNvSpPr/>
          <p:nvPr/>
        </p:nvSpPr>
        <p:spPr>
          <a:xfrm>
            <a:off x="44820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0" name="Shape 430"/>
          <p:cNvSpPr/>
          <p:nvPr/>
        </p:nvSpPr>
        <p:spPr>
          <a:xfrm>
            <a:off x="50916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1" name="Shape 431"/>
          <p:cNvSpPr/>
          <p:nvPr/>
        </p:nvSpPr>
        <p:spPr>
          <a:xfrm>
            <a:off x="57012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2" name="Shape 432"/>
          <p:cNvSpPr/>
          <p:nvPr/>
        </p:nvSpPr>
        <p:spPr>
          <a:xfrm>
            <a:off x="63108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3" name="Shape 433"/>
          <p:cNvSpPr/>
          <p:nvPr/>
        </p:nvSpPr>
        <p:spPr>
          <a:xfrm>
            <a:off x="6920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Starter code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5" y="987100"/>
            <a:ext cx="9012075" cy="401889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/>
        </p:nvSpPr>
        <p:spPr>
          <a:xfrm>
            <a:off x="382000" y="528700"/>
            <a:ext cx="3929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char *disk;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Exercises 2 and 3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812443" y="1181502"/>
            <a:ext cx="8520600" cy="3216325"/>
          </a:xfrm>
          <a:prstGeom prst="rect">
            <a:avLst/>
          </a:prstGeom>
        </p:spPr>
        <p:txBody>
          <a:bodyPr wrap="square" lIns="90000" tIns="91425" rIns="91425" bIns="0" anchor="t" anchorCtr="0">
            <a:normAutofit fontScale="92500"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Print some attributes of the block group descriptor.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Exercise 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Print some attributes of each </a:t>
            </a:r>
            <a:r>
              <a:rPr lang="en-GB" dirty="0" err="1"/>
              <a:t>inode</a:t>
            </a:r>
            <a:r>
              <a:rPr lang="en-GB" dirty="0"/>
              <a:t> that is being used.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Exercise 3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dirty="0"/>
              <a:t>Some </a:t>
            </a:r>
            <a:r>
              <a:rPr lang="en-GB" dirty="0" err="1"/>
              <a:t>inodes</a:t>
            </a:r>
            <a:r>
              <a:rPr lang="en-GB" dirty="0"/>
              <a:t> are reserved and should be ignored. </a:t>
            </a:r>
          </a:p>
          <a:p>
            <a:pPr marL="914400" indent="-330200"/>
            <a:r>
              <a:rPr lang="en-GB" dirty="0"/>
              <a:t>Important: </a:t>
            </a:r>
            <a:r>
              <a:rPr lang="en-GB" dirty="0" err="1">
                <a:solidFill>
                  <a:srgbClr val="FF0000"/>
                </a:solidFill>
              </a:rPr>
              <a:t>inodes</a:t>
            </a:r>
            <a:r>
              <a:rPr lang="en-GB" dirty="0">
                <a:solidFill>
                  <a:srgbClr val="FF0000"/>
                </a:solidFill>
              </a:rPr>
              <a:t> are indexed starting from 1 </a:t>
            </a:r>
          </a:p>
          <a:p>
            <a:pPr marL="914400" lvl="1" indent="-330200"/>
            <a:r>
              <a:rPr lang="en-GB" dirty="0"/>
              <a:t>i.e. </a:t>
            </a:r>
            <a:r>
              <a:rPr lang="en-GB" dirty="0" err="1"/>
              <a:t>inode</a:t>
            </a:r>
            <a:r>
              <a:rPr lang="en-GB" dirty="0"/>
              <a:t> 2 is really </a:t>
            </a:r>
            <a:r>
              <a:rPr lang="en-GB" dirty="0" err="1"/>
              <a:t>inodes</a:t>
            </a:r>
            <a:r>
              <a:rPr lang="en-GB" dirty="0"/>
              <a:t>[1]</a:t>
            </a:r>
          </a:p>
          <a:p>
            <a:pPr marL="914400" lvl="1" indent="-330200">
              <a:lnSpc>
                <a:spcPct val="100000"/>
              </a:lnSpc>
            </a:pPr>
            <a:r>
              <a:rPr lang="en-GB" dirty="0" err="1"/>
              <a:t>Inode</a:t>
            </a:r>
            <a:r>
              <a:rPr lang="en-GB" dirty="0"/>
              <a:t> 2 is the root directory </a:t>
            </a:r>
            <a:r>
              <a:rPr lang="en-GB" dirty="0" err="1"/>
              <a:t>inode</a:t>
            </a:r>
            <a:endParaRPr lang="en-GB" dirty="0"/>
          </a:p>
          <a:p>
            <a:pPr marL="914400" lvl="1" indent="-330200">
              <a:lnSpc>
                <a:spcPct val="100000"/>
              </a:lnSpc>
            </a:pPr>
            <a:r>
              <a:rPr lang="en-GB" dirty="0"/>
              <a:t>Other </a:t>
            </a:r>
            <a:r>
              <a:rPr lang="en-GB" dirty="0" err="1"/>
              <a:t>inodes</a:t>
            </a:r>
            <a:r>
              <a:rPr lang="en-GB" dirty="0"/>
              <a:t> &lt; 12 are reserved and we will ignore them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Each file has an associated </a:t>
            </a:r>
            <a:r>
              <a:rPr lang="en-GB" b="1">
                <a:solidFill>
                  <a:srgbClr val="FF0000"/>
                </a:solidFill>
              </a:rPr>
              <a:t>inode</a:t>
            </a:r>
            <a:r>
              <a:rPr lang="en-GB" b="1">
                <a:solidFill>
                  <a:srgbClr val="000000"/>
                </a:solidFill>
              </a:rPr>
              <a:t>.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GB" b="1">
                <a:solidFill>
                  <a:srgbClr val="FF0000"/>
                </a:solidFill>
              </a:rPr>
              <a:t>This does not contain the file itself!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>
                <a:solidFill>
                  <a:srgbClr val="000000"/>
                </a:solidFill>
              </a:rPr>
              <a:t>A data structure with information about the file! Which information?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overview: Inode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Each file has an associated </a:t>
            </a:r>
            <a:r>
              <a:rPr lang="en-GB" b="1">
                <a:solidFill>
                  <a:srgbClr val="FF0000"/>
                </a:solidFill>
              </a:rPr>
              <a:t>inode</a:t>
            </a:r>
            <a:r>
              <a:rPr lang="en-GB" b="1">
                <a:solidFill>
                  <a:srgbClr val="000000"/>
                </a:solidFill>
              </a:rPr>
              <a:t>.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○"/>
            </a:pPr>
            <a:r>
              <a:rPr lang="en-GB" b="1">
                <a:solidFill>
                  <a:srgbClr val="FF0000"/>
                </a:solidFill>
              </a:rPr>
              <a:t>This does not contain the file itself, but pointers to the data of the file!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081" y="1816540"/>
            <a:ext cx="2850789" cy="2945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8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/>
              <a:t>Ext2 splits the HD into </a:t>
            </a:r>
            <a:r>
              <a:rPr lang="en-GB" b="1" dirty="0">
                <a:solidFill>
                  <a:srgbClr val="FF0000"/>
                </a:solidFill>
              </a:rPr>
              <a:t>blocks</a:t>
            </a:r>
            <a:r>
              <a:rPr lang="en-GB" dirty="0"/>
              <a:t> of 1024 bytes. Think of it as an array of blocks!</a:t>
            </a:r>
            <a:endParaRPr dirty="0"/>
          </a:p>
        </p:txBody>
      </p:sp>
      <p:sp>
        <p:nvSpPr>
          <p:cNvPr id="182" name="Google Shape;182;p19"/>
          <p:cNvSpPr/>
          <p:nvPr/>
        </p:nvSpPr>
        <p:spPr>
          <a:xfrm>
            <a:off x="1643025" y="1695650"/>
            <a:ext cx="614700" cy="40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2252625" y="1695650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2862225" y="1695650"/>
            <a:ext cx="614700" cy="4098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471825" y="1695650"/>
            <a:ext cx="614700" cy="40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081425" y="1695650"/>
            <a:ext cx="614700" cy="409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691025" y="1695650"/>
            <a:ext cx="614700" cy="409800"/>
          </a:xfrm>
          <a:prstGeom prst="rect">
            <a:avLst/>
          </a:prstGeom>
          <a:solidFill>
            <a:srgbClr val="31EA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00625" y="1695650"/>
            <a:ext cx="614700" cy="409800"/>
          </a:xfrm>
          <a:prstGeom prst="rect">
            <a:avLst/>
          </a:prstGeom>
          <a:solidFill>
            <a:srgbClr val="31EA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910225" y="1695650"/>
            <a:ext cx="614700" cy="409800"/>
          </a:xfrm>
          <a:prstGeom prst="rect">
            <a:avLst/>
          </a:prstGeom>
          <a:solidFill>
            <a:srgbClr val="31EA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1648125" y="2105450"/>
            <a:ext cx="614700" cy="409800"/>
          </a:xfrm>
          <a:prstGeom prst="rect">
            <a:avLst/>
          </a:prstGeom>
          <a:solidFill>
            <a:srgbClr val="31EA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22577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8673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34769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0865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6961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53057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915325" y="2105450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6532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22628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8724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34820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0916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7012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53108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920425" y="2516538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16634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22730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28826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34922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41018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47114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53210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5930625" y="3210812"/>
            <a:ext cx="614700" cy="409800"/>
          </a:xfrm>
          <a:prstGeom prst="rect">
            <a:avLst/>
          </a:prstGeom>
          <a:solidFill>
            <a:srgbClr val="98D2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674744" y="2841480"/>
            <a:ext cx="173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17295" y="2361361"/>
            <a:ext cx="13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Ext2  →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FE398-F829-B94B-ABBA-9BB1191CE609}"/>
              </a:ext>
            </a:extLst>
          </p:cNvPr>
          <p:cNvSpPr txBox="1"/>
          <p:nvPr/>
        </p:nvSpPr>
        <p:spPr>
          <a:xfrm>
            <a:off x="7325139" y="2763078"/>
            <a:ext cx="1182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BD40766-4BA4-A547-B24F-1C4FEDF46C64}"/>
              </a:ext>
            </a:extLst>
          </p:cNvPr>
          <p:cNvSpPr/>
          <p:nvPr/>
        </p:nvSpPr>
        <p:spPr>
          <a:xfrm>
            <a:off x="1548064" y="1520687"/>
            <a:ext cx="5455240" cy="934278"/>
          </a:xfrm>
          <a:custGeom>
            <a:avLst/>
            <a:gdLst>
              <a:gd name="connsiteX0" fmla="*/ 698179 w 5455240"/>
              <a:gd name="connsiteY0" fmla="*/ 109330 h 934278"/>
              <a:gd name="connsiteX1" fmla="*/ 688240 w 5455240"/>
              <a:gd name="connsiteY1" fmla="*/ 218661 h 934278"/>
              <a:gd name="connsiteX2" fmla="*/ 658423 w 5455240"/>
              <a:gd name="connsiteY2" fmla="*/ 308113 h 934278"/>
              <a:gd name="connsiteX3" fmla="*/ 648484 w 5455240"/>
              <a:gd name="connsiteY3" fmla="*/ 337930 h 934278"/>
              <a:gd name="connsiteX4" fmla="*/ 638545 w 5455240"/>
              <a:gd name="connsiteY4" fmla="*/ 367748 h 934278"/>
              <a:gd name="connsiteX5" fmla="*/ 588849 w 5455240"/>
              <a:gd name="connsiteY5" fmla="*/ 407504 h 934278"/>
              <a:gd name="connsiteX6" fmla="*/ 529214 w 5455240"/>
              <a:gd name="connsiteY6" fmla="*/ 427383 h 934278"/>
              <a:gd name="connsiteX7" fmla="*/ 499397 w 5455240"/>
              <a:gd name="connsiteY7" fmla="*/ 437322 h 934278"/>
              <a:gd name="connsiteX8" fmla="*/ 469579 w 5455240"/>
              <a:gd name="connsiteY8" fmla="*/ 447261 h 934278"/>
              <a:gd name="connsiteX9" fmla="*/ 380127 w 5455240"/>
              <a:gd name="connsiteY9" fmla="*/ 496956 h 934278"/>
              <a:gd name="connsiteX10" fmla="*/ 290675 w 5455240"/>
              <a:gd name="connsiteY10" fmla="*/ 536713 h 934278"/>
              <a:gd name="connsiteX11" fmla="*/ 260858 w 5455240"/>
              <a:gd name="connsiteY11" fmla="*/ 546652 h 934278"/>
              <a:gd name="connsiteX12" fmla="*/ 231040 w 5455240"/>
              <a:gd name="connsiteY12" fmla="*/ 556591 h 934278"/>
              <a:gd name="connsiteX13" fmla="*/ 141588 w 5455240"/>
              <a:gd name="connsiteY13" fmla="*/ 596348 h 934278"/>
              <a:gd name="connsiteX14" fmla="*/ 111771 w 5455240"/>
              <a:gd name="connsiteY14" fmla="*/ 606287 h 934278"/>
              <a:gd name="connsiteX15" fmla="*/ 81953 w 5455240"/>
              <a:gd name="connsiteY15" fmla="*/ 616226 h 934278"/>
              <a:gd name="connsiteX16" fmla="*/ 52136 w 5455240"/>
              <a:gd name="connsiteY16" fmla="*/ 636104 h 934278"/>
              <a:gd name="connsiteX17" fmla="*/ 12379 w 5455240"/>
              <a:gd name="connsiteY17" fmla="*/ 685800 h 934278"/>
              <a:gd name="connsiteX18" fmla="*/ 12379 w 5455240"/>
              <a:gd name="connsiteY18" fmla="*/ 805070 h 934278"/>
              <a:gd name="connsiteX19" fmla="*/ 22319 w 5455240"/>
              <a:gd name="connsiteY19" fmla="*/ 834887 h 934278"/>
              <a:gd name="connsiteX20" fmla="*/ 81953 w 5455240"/>
              <a:gd name="connsiteY20" fmla="*/ 874643 h 934278"/>
              <a:gd name="connsiteX21" fmla="*/ 101832 w 5455240"/>
              <a:gd name="connsiteY21" fmla="*/ 894522 h 934278"/>
              <a:gd name="connsiteX22" fmla="*/ 161466 w 5455240"/>
              <a:gd name="connsiteY22" fmla="*/ 914400 h 934278"/>
              <a:gd name="connsiteX23" fmla="*/ 260858 w 5455240"/>
              <a:gd name="connsiteY23" fmla="*/ 934278 h 934278"/>
              <a:gd name="connsiteX24" fmla="*/ 400006 w 5455240"/>
              <a:gd name="connsiteY24" fmla="*/ 914400 h 934278"/>
              <a:gd name="connsiteX25" fmla="*/ 459640 w 5455240"/>
              <a:gd name="connsiteY25" fmla="*/ 874643 h 934278"/>
              <a:gd name="connsiteX26" fmla="*/ 489458 w 5455240"/>
              <a:gd name="connsiteY26" fmla="*/ 854765 h 934278"/>
              <a:gd name="connsiteX27" fmla="*/ 529214 w 5455240"/>
              <a:gd name="connsiteY27" fmla="*/ 795130 h 934278"/>
              <a:gd name="connsiteX28" fmla="*/ 539153 w 5455240"/>
              <a:gd name="connsiteY28" fmla="*/ 765313 h 934278"/>
              <a:gd name="connsiteX29" fmla="*/ 578910 w 5455240"/>
              <a:gd name="connsiteY29" fmla="*/ 705678 h 934278"/>
              <a:gd name="connsiteX30" fmla="*/ 598788 w 5455240"/>
              <a:gd name="connsiteY30" fmla="*/ 675861 h 934278"/>
              <a:gd name="connsiteX31" fmla="*/ 628606 w 5455240"/>
              <a:gd name="connsiteY31" fmla="*/ 646043 h 934278"/>
              <a:gd name="connsiteX32" fmla="*/ 678301 w 5455240"/>
              <a:gd name="connsiteY32" fmla="*/ 596348 h 934278"/>
              <a:gd name="connsiteX33" fmla="*/ 757814 w 5455240"/>
              <a:gd name="connsiteY33" fmla="*/ 526774 h 934278"/>
              <a:gd name="connsiteX34" fmla="*/ 787632 w 5455240"/>
              <a:gd name="connsiteY34" fmla="*/ 506896 h 934278"/>
              <a:gd name="connsiteX35" fmla="*/ 817449 w 5455240"/>
              <a:gd name="connsiteY35" fmla="*/ 496956 h 934278"/>
              <a:gd name="connsiteX36" fmla="*/ 877084 w 5455240"/>
              <a:gd name="connsiteY36" fmla="*/ 457200 h 934278"/>
              <a:gd name="connsiteX37" fmla="*/ 936719 w 5455240"/>
              <a:gd name="connsiteY37" fmla="*/ 437322 h 934278"/>
              <a:gd name="connsiteX38" fmla="*/ 966536 w 5455240"/>
              <a:gd name="connsiteY38" fmla="*/ 427383 h 934278"/>
              <a:gd name="connsiteX39" fmla="*/ 996353 w 5455240"/>
              <a:gd name="connsiteY39" fmla="*/ 407504 h 934278"/>
              <a:gd name="connsiteX40" fmla="*/ 1344223 w 5455240"/>
              <a:gd name="connsiteY40" fmla="*/ 417443 h 934278"/>
              <a:gd name="connsiteX41" fmla="*/ 1374040 w 5455240"/>
              <a:gd name="connsiteY41" fmla="*/ 427383 h 934278"/>
              <a:gd name="connsiteX42" fmla="*/ 1483371 w 5455240"/>
              <a:gd name="connsiteY42" fmla="*/ 447261 h 934278"/>
              <a:gd name="connsiteX43" fmla="*/ 1592701 w 5455240"/>
              <a:gd name="connsiteY43" fmla="*/ 467139 h 934278"/>
              <a:gd name="connsiteX44" fmla="*/ 1970388 w 5455240"/>
              <a:gd name="connsiteY44" fmla="*/ 477078 h 934278"/>
              <a:gd name="connsiteX45" fmla="*/ 2089658 w 5455240"/>
              <a:gd name="connsiteY45" fmla="*/ 496956 h 934278"/>
              <a:gd name="connsiteX46" fmla="*/ 2129414 w 5455240"/>
              <a:gd name="connsiteY46" fmla="*/ 516835 h 934278"/>
              <a:gd name="connsiteX47" fmla="*/ 2198988 w 5455240"/>
              <a:gd name="connsiteY47" fmla="*/ 536713 h 934278"/>
              <a:gd name="connsiteX48" fmla="*/ 2457406 w 5455240"/>
              <a:gd name="connsiteY48" fmla="*/ 566530 h 934278"/>
              <a:gd name="connsiteX49" fmla="*/ 2556797 w 5455240"/>
              <a:gd name="connsiteY49" fmla="*/ 556591 h 934278"/>
              <a:gd name="connsiteX50" fmla="*/ 2586614 w 5455240"/>
              <a:gd name="connsiteY50" fmla="*/ 546652 h 934278"/>
              <a:gd name="connsiteX51" fmla="*/ 2805275 w 5455240"/>
              <a:gd name="connsiteY51" fmla="*/ 556591 h 934278"/>
              <a:gd name="connsiteX52" fmla="*/ 2904666 w 5455240"/>
              <a:gd name="connsiteY52" fmla="*/ 566530 h 934278"/>
              <a:gd name="connsiteX53" fmla="*/ 2954362 w 5455240"/>
              <a:gd name="connsiteY53" fmla="*/ 576470 h 934278"/>
              <a:gd name="connsiteX54" fmla="*/ 2994119 w 5455240"/>
              <a:gd name="connsiteY54" fmla="*/ 586409 h 934278"/>
              <a:gd name="connsiteX55" fmla="*/ 3192901 w 5455240"/>
              <a:gd name="connsiteY55" fmla="*/ 596348 h 934278"/>
              <a:gd name="connsiteX56" fmla="*/ 3282353 w 5455240"/>
              <a:gd name="connsiteY56" fmla="*/ 616226 h 934278"/>
              <a:gd name="connsiteX57" fmla="*/ 3322110 w 5455240"/>
              <a:gd name="connsiteY57" fmla="*/ 626165 h 934278"/>
              <a:gd name="connsiteX58" fmla="*/ 3888640 w 5455240"/>
              <a:gd name="connsiteY58" fmla="*/ 636104 h 934278"/>
              <a:gd name="connsiteX59" fmla="*/ 3938336 w 5455240"/>
              <a:gd name="connsiteY59" fmla="*/ 646043 h 934278"/>
              <a:gd name="connsiteX60" fmla="*/ 4017849 w 5455240"/>
              <a:gd name="connsiteY60" fmla="*/ 665922 h 934278"/>
              <a:gd name="connsiteX61" fmla="*/ 4097362 w 5455240"/>
              <a:gd name="connsiteY61" fmla="*/ 685800 h 934278"/>
              <a:gd name="connsiteX62" fmla="*/ 4306084 w 5455240"/>
              <a:gd name="connsiteY62" fmla="*/ 675861 h 934278"/>
              <a:gd name="connsiteX63" fmla="*/ 4355779 w 5455240"/>
              <a:gd name="connsiteY63" fmla="*/ 646043 h 934278"/>
              <a:gd name="connsiteX64" fmla="*/ 4385597 w 5455240"/>
              <a:gd name="connsiteY64" fmla="*/ 636104 h 934278"/>
              <a:gd name="connsiteX65" fmla="*/ 4475049 w 5455240"/>
              <a:gd name="connsiteY65" fmla="*/ 596348 h 934278"/>
              <a:gd name="connsiteX66" fmla="*/ 4783162 w 5455240"/>
              <a:gd name="connsiteY66" fmla="*/ 586409 h 934278"/>
              <a:gd name="connsiteX67" fmla="*/ 4832858 w 5455240"/>
              <a:gd name="connsiteY67" fmla="*/ 546652 h 934278"/>
              <a:gd name="connsiteX68" fmla="*/ 4892493 w 5455240"/>
              <a:gd name="connsiteY68" fmla="*/ 516835 h 934278"/>
              <a:gd name="connsiteX69" fmla="*/ 4952127 w 5455240"/>
              <a:gd name="connsiteY69" fmla="*/ 437322 h 934278"/>
              <a:gd name="connsiteX70" fmla="*/ 4972006 w 5455240"/>
              <a:gd name="connsiteY70" fmla="*/ 407504 h 934278"/>
              <a:gd name="connsiteX71" fmla="*/ 4991884 w 5455240"/>
              <a:gd name="connsiteY71" fmla="*/ 377687 h 934278"/>
              <a:gd name="connsiteX72" fmla="*/ 5409327 w 5455240"/>
              <a:gd name="connsiteY72" fmla="*/ 357809 h 934278"/>
              <a:gd name="connsiteX73" fmla="*/ 5200606 w 5455240"/>
              <a:gd name="connsiteY73" fmla="*/ 337930 h 934278"/>
              <a:gd name="connsiteX74" fmla="*/ 5170788 w 5455240"/>
              <a:gd name="connsiteY74" fmla="*/ 327991 h 934278"/>
              <a:gd name="connsiteX75" fmla="*/ 5111153 w 5455240"/>
              <a:gd name="connsiteY75" fmla="*/ 288235 h 934278"/>
              <a:gd name="connsiteX76" fmla="*/ 5091275 w 5455240"/>
              <a:gd name="connsiteY76" fmla="*/ 268356 h 934278"/>
              <a:gd name="connsiteX77" fmla="*/ 5061458 w 5455240"/>
              <a:gd name="connsiteY77" fmla="*/ 258417 h 934278"/>
              <a:gd name="connsiteX78" fmla="*/ 5041579 w 5455240"/>
              <a:gd name="connsiteY78" fmla="*/ 238539 h 934278"/>
              <a:gd name="connsiteX79" fmla="*/ 4952127 w 5455240"/>
              <a:gd name="connsiteY79" fmla="*/ 208722 h 934278"/>
              <a:gd name="connsiteX80" fmla="*/ 4852736 w 5455240"/>
              <a:gd name="connsiteY80" fmla="*/ 188843 h 934278"/>
              <a:gd name="connsiteX81" fmla="*/ 4753345 w 5455240"/>
              <a:gd name="connsiteY81" fmla="*/ 168965 h 934278"/>
              <a:gd name="connsiteX82" fmla="*/ 4663893 w 5455240"/>
              <a:gd name="connsiteY82" fmla="*/ 149087 h 934278"/>
              <a:gd name="connsiteX83" fmla="*/ 4455171 w 5455240"/>
              <a:gd name="connsiteY83" fmla="*/ 159026 h 934278"/>
              <a:gd name="connsiteX84" fmla="*/ 4375658 w 5455240"/>
              <a:gd name="connsiteY84" fmla="*/ 149087 h 934278"/>
              <a:gd name="connsiteX85" fmla="*/ 4246449 w 5455240"/>
              <a:gd name="connsiteY85" fmla="*/ 129209 h 934278"/>
              <a:gd name="connsiteX86" fmla="*/ 3918458 w 5455240"/>
              <a:gd name="connsiteY86" fmla="*/ 119270 h 934278"/>
              <a:gd name="connsiteX87" fmla="*/ 3868762 w 5455240"/>
              <a:gd name="connsiteY87" fmla="*/ 109330 h 934278"/>
              <a:gd name="connsiteX88" fmla="*/ 3829006 w 5455240"/>
              <a:gd name="connsiteY88" fmla="*/ 99391 h 934278"/>
              <a:gd name="connsiteX89" fmla="*/ 3749493 w 5455240"/>
              <a:gd name="connsiteY89" fmla="*/ 89452 h 934278"/>
              <a:gd name="connsiteX90" fmla="*/ 3709736 w 5455240"/>
              <a:gd name="connsiteY90" fmla="*/ 79513 h 934278"/>
              <a:gd name="connsiteX91" fmla="*/ 3530832 w 5455240"/>
              <a:gd name="connsiteY91" fmla="*/ 69574 h 934278"/>
              <a:gd name="connsiteX92" fmla="*/ 3431440 w 5455240"/>
              <a:gd name="connsiteY92" fmla="*/ 59635 h 934278"/>
              <a:gd name="connsiteX93" fmla="*/ 3391684 w 5455240"/>
              <a:gd name="connsiteY93" fmla="*/ 49696 h 934278"/>
              <a:gd name="connsiteX94" fmla="*/ 1990266 w 5455240"/>
              <a:gd name="connsiteY94" fmla="*/ 19878 h 934278"/>
              <a:gd name="connsiteX95" fmla="*/ 1811362 w 5455240"/>
              <a:gd name="connsiteY95" fmla="*/ 0 h 934278"/>
              <a:gd name="connsiteX96" fmla="*/ 1572823 w 5455240"/>
              <a:gd name="connsiteY96" fmla="*/ 9939 h 934278"/>
              <a:gd name="connsiteX97" fmla="*/ 896962 w 5455240"/>
              <a:gd name="connsiteY97" fmla="*/ 19878 h 934278"/>
              <a:gd name="connsiteX98" fmla="*/ 847266 w 5455240"/>
              <a:gd name="connsiteY98" fmla="*/ 29817 h 934278"/>
              <a:gd name="connsiteX99" fmla="*/ 737936 w 5455240"/>
              <a:gd name="connsiteY99" fmla="*/ 49696 h 934278"/>
              <a:gd name="connsiteX100" fmla="*/ 708119 w 5455240"/>
              <a:gd name="connsiteY100" fmla="*/ 59635 h 934278"/>
              <a:gd name="connsiteX101" fmla="*/ 678301 w 5455240"/>
              <a:gd name="connsiteY101" fmla="*/ 119270 h 934278"/>
              <a:gd name="connsiteX102" fmla="*/ 658423 w 5455240"/>
              <a:gd name="connsiteY102" fmla="*/ 149087 h 93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5455240" h="934278">
                <a:moveTo>
                  <a:pt x="698179" y="109330"/>
                </a:moveTo>
                <a:cubicBezTo>
                  <a:pt x="694866" y="145774"/>
                  <a:pt x="694599" y="182624"/>
                  <a:pt x="688240" y="218661"/>
                </a:cubicBezTo>
                <a:cubicBezTo>
                  <a:pt x="688240" y="218663"/>
                  <a:pt x="663393" y="293203"/>
                  <a:pt x="658423" y="308113"/>
                </a:cubicBezTo>
                <a:lnTo>
                  <a:pt x="648484" y="337930"/>
                </a:lnTo>
                <a:cubicBezTo>
                  <a:pt x="645171" y="347869"/>
                  <a:pt x="645954" y="360340"/>
                  <a:pt x="638545" y="367748"/>
                </a:cubicBezTo>
                <a:cubicBezTo>
                  <a:pt x="622023" y="384269"/>
                  <a:pt x="611416" y="397474"/>
                  <a:pt x="588849" y="407504"/>
                </a:cubicBezTo>
                <a:cubicBezTo>
                  <a:pt x="569701" y="416014"/>
                  <a:pt x="549092" y="420757"/>
                  <a:pt x="529214" y="427383"/>
                </a:cubicBezTo>
                <a:lnTo>
                  <a:pt x="499397" y="437322"/>
                </a:lnTo>
                <a:lnTo>
                  <a:pt x="469579" y="447261"/>
                </a:lnTo>
                <a:cubicBezTo>
                  <a:pt x="401228" y="492829"/>
                  <a:pt x="432609" y="479462"/>
                  <a:pt x="380127" y="496956"/>
                </a:cubicBezTo>
                <a:cubicBezTo>
                  <a:pt x="332876" y="528459"/>
                  <a:pt x="361643" y="513057"/>
                  <a:pt x="290675" y="536713"/>
                </a:cubicBezTo>
                <a:lnTo>
                  <a:pt x="260858" y="546652"/>
                </a:lnTo>
                <a:lnTo>
                  <a:pt x="231040" y="556591"/>
                </a:lnTo>
                <a:cubicBezTo>
                  <a:pt x="183789" y="588094"/>
                  <a:pt x="212556" y="572692"/>
                  <a:pt x="141588" y="596348"/>
                </a:cubicBezTo>
                <a:lnTo>
                  <a:pt x="111771" y="606287"/>
                </a:lnTo>
                <a:lnTo>
                  <a:pt x="81953" y="616226"/>
                </a:lnTo>
                <a:cubicBezTo>
                  <a:pt x="72014" y="622852"/>
                  <a:pt x="61464" y="628642"/>
                  <a:pt x="52136" y="636104"/>
                </a:cubicBezTo>
                <a:cubicBezTo>
                  <a:pt x="31907" y="652288"/>
                  <a:pt x="27137" y="663664"/>
                  <a:pt x="12379" y="685800"/>
                </a:cubicBezTo>
                <a:cubicBezTo>
                  <a:pt x="-5755" y="740203"/>
                  <a:pt x="-2416" y="716302"/>
                  <a:pt x="12379" y="805070"/>
                </a:cubicBezTo>
                <a:cubicBezTo>
                  <a:pt x="14101" y="815404"/>
                  <a:pt x="14911" y="827479"/>
                  <a:pt x="22319" y="834887"/>
                </a:cubicBezTo>
                <a:cubicBezTo>
                  <a:pt x="39212" y="851780"/>
                  <a:pt x="65060" y="857750"/>
                  <a:pt x="81953" y="874643"/>
                </a:cubicBezTo>
                <a:cubicBezTo>
                  <a:pt x="88579" y="881269"/>
                  <a:pt x="93450" y="890331"/>
                  <a:pt x="101832" y="894522"/>
                </a:cubicBezTo>
                <a:cubicBezTo>
                  <a:pt x="120573" y="903893"/>
                  <a:pt x="141588" y="907774"/>
                  <a:pt x="161466" y="914400"/>
                </a:cubicBezTo>
                <a:cubicBezTo>
                  <a:pt x="213507" y="931747"/>
                  <a:pt x="180917" y="922858"/>
                  <a:pt x="260858" y="934278"/>
                </a:cubicBezTo>
                <a:cubicBezTo>
                  <a:pt x="272814" y="933191"/>
                  <a:pt x="366338" y="933105"/>
                  <a:pt x="400006" y="914400"/>
                </a:cubicBezTo>
                <a:cubicBezTo>
                  <a:pt x="420890" y="902798"/>
                  <a:pt x="439762" y="887895"/>
                  <a:pt x="459640" y="874643"/>
                </a:cubicBezTo>
                <a:lnTo>
                  <a:pt x="489458" y="854765"/>
                </a:lnTo>
                <a:cubicBezTo>
                  <a:pt x="502710" y="834887"/>
                  <a:pt x="521659" y="817795"/>
                  <a:pt x="529214" y="795130"/>
                </a:cubicBezTo>
                <a:cubicBezTo>
                  <a:pt x="532527" y="785191"/>
                  <a:pt x="534065" y="774471"/>
                  <a:pt x="539153" y="765313"/>
                </a:cubicBezTo>
                <a:cubicBezTo>
                  <a:pt x="550755" y="744429"/>
                  <a:pt x="565658" y="725556"/>
                  <a:pt x="578910" y="705678"/>
                </a:cubicBezTo>
                <a:cubicBezTo>
                  <a:pt x="585536" y="695739"/>
                  <a:pt x="590341" y="684308"/>
                  <a:pt x="598788" y="675861"/>
                </a:cubicBezTo>
                <a:cubicBezTo>
                  <a:pt x="608727" y="665922"/>
                  <a:pt x="619607" y="656841"/>
                  <a:pt x="628606" y="646043"/>
                </a:cubicBezTo>
                <a:cubicBezTo>
                  <a:pt x="670019" y="596348"/>
                  <a:pt x="623636" y="632791"/>
                  <a:pt x="678301" y="596348"/>
                </a:cubicBezTo>
                <a:cubicBezTo>
                  <a:pt x="711431" y="546652"/>
                  <a:pt x="688240" y="573156"/>
                  <a:pt x="757814" y="526774"/>
                </a:cubicBezTo>
                <a:cubicBezTo>
                  <a:pt x="767753" y="520148"/>
                  <a:pt x="776300" y="510674"/>
                  <a:pt x="787632" y="506896"/>
                </a:cubicBezTo>
                <a:cubicBezTo>
                  <a:pt x="797571" y="503583"/>
                  <a:pt x="808291" y="502044"/>
                  <a:pt x="817449" y="496956"/>
                </a:cubicBezTo>
                <a:cubicBezTo>
                  <a:pt x="838333" y="485354"/>
                  <a:pt x="854419" y="464755"/>
                  <a:pt x="877084" y="457200"/>
                </a:cubicBezTo>
                <a:lnTo>
                  <a:pt x="936719" y="437322"/>
                </a:lnTo>
                <a:lnTo>
                  <a:pt x="966536" y="427383"/>
                </a:lnTo>
                <a:cubicBezTo>
                  <a:pt x="976475" y="420757"/>
                  <a:pt x="984412" y="407818"/>
                  <a:pt x="996353" y="407504"/>
                </a:cubicBezTo>
                <a:cubicBezTo>
                  <a:pt x="1112317" y="404452"/>
                  <a:pt x="1228379" y="411346"/>
                  <a:pt x="1344223" y="417443"/>
                </a:cubicBezTo>
                <a:cubicBezTo>
                  <a:pt x="1354685" y="417994"/>
                  <a:pt x="1363876" y="424842"/>
                  <a:pt x="1374040" y="427383"/>
                </a:cubicBezTo>
                <a:cubicBezTo>
                  <a:pt x="1401818" y="434328"/>
                  <a:pt x="1456793" y="442831"/>
                  <a:pt x="1483371" y="447261"/>
                </a:cubicBezTo>
                <a:cubicBezTo>
                  <a:pt x="1528610" y="462341"/>
                  <a:pt x="1528079" y="464329"/>
                  <a:pt x="1592701" y="467139"/>
                </a:cubicBezTo>
                <a:cubicBezTo>
                  <a:pt x="1718521" y="472609"/>
                  <a:pt x="1844492" y="473765"/>
                  <a:pt x="1970388" y="477078"/>
                </a:cubicBezTo>
                <a:cubicBezTo>
                  <a:pt x="1986143" y="479329"/>
                  <a:pt x="2067859" y="489690"/>
                  <a:pt x="2089658" y="496956"/>
                </a:cubicBezTo>
                <a:cubicBezTo>
                  <a:pt x="2103714" y="501641"/>
                  <a:pt x="2115796" y="510998"/>
                  <a:pt x="2129414" y="516835"/>
                </a:cubicBezTo>
                <a:cubicBezTo>
                  <a:pt x="2146795" y="524284"/>
                  <a:pt x="2182180" y="533111"/>
                  <a:pt x="2198988" y="536713"/>
                </a:cubicBezTo>
                <a:cubicBezTo>
                  <a:pt x="2336203" y="566116"/>
                  <a:pt x="2287070" y="555884"/>
                  <a:pt x="2457406" y="566530"/>
                </a:cubicBezTo>
                <a:cubicBezTo>
                  <a:pt x="2490536" y="563217"/>
                  <a:pt x="2523889" y="561654"/>
                  <a:pt x="2556797" y="556591"/>
                </a:cubicBezTo>
                <a:cubicBezTo>
                  <a:pt x="2567152" y="554998"/>
                  <a:pt x="2576137" y="546652"/>
                  <a:pt x="2586614" y="546652"/>
                </a:cubicBezTo>
                <a:cubicBezTo>
                  <a:pt x="2659576" y="546652"/>
                  <a:pt x="2732388" y="553278"/>
                  <a:pt x="2805275" y="556591"/>
                </a:cubicBezTo>
                <a:cubicBezTo>
                  <a:pt x="2838405" y="559904"/>
                  <a:pt x="2871663" y="562129"/>
                  <a:pt x="2904666" y="566530"/>
                </a:cubicBezTo>
                <a:cubicBezTo>
                  <a:pt x="2921411" y="568763"/>
                  <a:pt x="2937871" y="572805"/>
                  <a:pt x="2954362" y="576470"/>
                </a:cubicBezTo>
                <a:cubicBezTo>
                  <a:pt x="2967697" y="579433"/>
                  <a:pt x="2980506" y="585275"/>
                  <a:pt x="2994119" y="586409"/>
                </a:cubicBezTo>
                <a:cubicBezTo>
                  <a:pt x="3060233" y="591918"/>
                  <a:pt x="3126640" y="593035"/>
                  <a:pt x="3192901" y="596348"/>
                </a:cubicBezTo>
                <a:cubicBezTo>
                  <a:pt x="3289861" y="620587"/>
                  <a:pt x="3168790" y="590990"/>
                  <a:pt x="3282353" y="616226"/>
                </a:cubicBezTo>
                <a:cubicBezTo>
                  <a:pt x="3295688" y="619189"/>
                  <a:pt x="3308457" y="625717"/>
                  <a:pt x="3322110" y="626165"/>
                </a:cubicBezTo>
                <a:cubicBezTo>
                  <a:pt x="3510881" y="632354"/>
                  <a:pt x="3699797" y="632791"/>
                  <a:pt x="3888640" y="636104"/>
                </a:cubicBezTo>
                <a:cubicBezTo>
                  <a:pt x="3905205" y="639417"/>
                  <a:pt x="3921875" y="642244"/>
                  <a:pt x="3938336" y="646043"/>
                </a:cubicBezTo>
                <a:cubicBezTo>
                  <a:pt x="3964956" y="652186"/>
                  <a:pt x="3991059" y="660564"/>
                  <a:pt x="4017849" y="665922"/>
                </a:cubicBezTo>
                <a:cubicBezTo>
                  <a:pt x="4077818" y="677916"/>
                  <a:pt x="4051519" y="670519"/>
                  <a:pt x="4097362" y="685800"/>
                </a:cubicBezTo>
                <a:cubicBezTo>
                  <a:pt x="4166936" y="682487"/>
                  <a:pt x="4236672" y="681645"/>
                  <a:pt x="4306084" y="675861"/>
                </a:cubicBezTo>
                <a:cubicBezTo>
                  <a:pt x="4349682" y="672228"/>
                  <a:pt x="4324119" y="665039"/>
                  <a:pt x="4355779" y="646043"/>
                </a:cubicBezTo>
                <a:cubicBezTo>
                  <a:pt x="4364763" y="640653"/>
                  <a:pt x="4375967" y="640231"/>
                  <a:pt x="4385597" y="636104"/>
                </a:cubicBezTo>
                <a:cubicBezTo>
                  <a:pt x="4404507" y="628000"/>
                  <a:pt x="4455915" y="597942"/>
                  <a:pt x="4475049" y="596348"/>
                </a:cubicBezTo>
                <a:cubicBezTo>
                  <a:pt x="4577452" y="587815"/>
                  <a:pt x="4680458" y="589722"/>
                  <a:pt x="4783162" y="586409"/>
                </a:cubicBezTo>
                <a:cubicBezTo>
                  <a:pt x="4801653" y="567917"/>
                  <a:pt x="4807779" y="559191"/>
                  <a:pt x="4832858" y="546652"/>
                </a:cubicBezTo>
                <a:cubicBezTo>
                  <a:pt x="4881843" y="522160"/>
                  <a:pt x="4845024" y="554811"/>
                  <a:pt x="4892493" y="516835"/>
                </a:cubicBezTo>
                <a:cubicBezTo>
                  <a:pt x="4918755" y="495825"/>
                  <a:pt x="4933963" y="464567"/>
                  <a:pt x="4952127" y="437322"/>
                </a:cubicBezTo>
                <a:lnTo>
                  <a:pt x="4972006" y="407504"/>
                </a:lnTo>
                <a:cubicBezTo>
                  <a:pt x="4978632" y="397565"/>
                  <a:pt x="4980552" y="381464"/>
                  <a:pt x="4991884" y="377687"/>
                </a:cubicBezTo>
                <a:cubicBezTo>
                  <a:pt x="5144319" y="326875"/>
                  <a:pt x="5011228" y="368017"/>
                  <a:pt x="5409327" y="357809"/>
                </a:cubicBezTo>
                <a:cubicBezTo>
                  <a:pt x="5517251" y="321836"/>
                  <a:pt x="5429806" y="354908"/>
                  <a:pt x="5200606" y="337930"/>
                </a:cubicBezTo>
                <a:cubicBezTo>
                  <a:pt x="5190158" y="337156"/>
                  <a:pt x="5180727" y="331304"/>
                  <a:pt x="5170788" y="327991"/>
                </a:cubicBezTo>
                <a:cubicBezTo>
                  <a:pt x="5150910" y="314739"/>
                  <a:pt x="5128046" y="305129"/>
                  <a:pt x="5111153" y="288235"/>
                </a:cubicBezTo>
                <a:cubicBezTo>
                  <a:pt x="5104527" y="281609"/>
                  <a:pt x="5099310" y="273177"/>
                  <a:pt x="5091275" y="268356"/>
                </a:cubicBezTo>
                <a:cubicBezTo>
                  <a:pt x="5082291" y="262966"/>
                  <a:pt x="5071397" y="261730"/>
                  <a:pt x="5061458" y="258417"/>
                </a:cubicBezTo>
                <a:cubicBezTo>
                  <a:pt x="5054832" y="251791"/>
                  <a:pt x="5049961" y="242730"/>
                  <a:pt x="5041579" y="238539"/>
                </a:cubicBezTo>
                <a:cubicBezTo>
                  <a:pt x="5041573" y="238536"/>
                  <a:pt x="4967038" y="213692"/>
                  <a:pt x="4952127" y="208722"/>
                </a:cubicBezTo>
                <a:cubicBezTo>
                  <a:pt x="4892424" y="188821"/>
                  <a:pt x="4949813" y="205975"/>
                  <a:pt x="4852736" y="188843"/>
                </a:cubicBezTo>
                <a:cubicBezTo>
                  <a:pt x="4819464" y="182971"/>
                  <a:pt x="4786475" y="175591"/>
                  <a:pt x="4753345" y="168965"/>
                </a:cubicBezTo>
                <a:cubicBezTo>
                  <a:pt x="4690253" y="156347"/>
                  <a:pt x="4720039" y="163124"/>
                  <a:pt x="4663893" y="149087"/>
                </a:cubicBezTo>
                <a:cubicBezTo>
                  <a:pt x="4594319" y="152400"/>
                  <a:pt x="4524824" y="159026"/>
                  <a:pt x="4455171" y="159026"/>
                </a:cubicBezTo>
                <a:cubicBezTo>
                  <a:pt x="4428460" y="159026"/>
                  <a:pt x="4402058" y="153148"/>
                  <a:pt x="4375658" y="149087"/>
                </a:cubicBezTo>
                <a:cubicBezTo>
                  <a:pt x="4310607" y="139079"/>
                  <a:pt x="4325590" y="133069"/>
                  <a:pt x="4246449" y="129209"/>
                </a:cubicBezTo>
                <a:cubicBezTo>
                  <a:pt x="4137198" y="123880"/>
                  <a:pt x="4027788" y="122583"/>
                  <a:pt x="3918458" y="119270"/>
                </a:cubicBezTo>
                <a:cubicBezTo>
                  <a:pt x="3901893" y="115957"/>
                  <a:pt x="3885253" y="112995"/>
                  <a:pt x="3868762" y="109330"/>
                </a:cubicBezTo>
                <a:cubicBezTo>
                  <a:pt x="3855427" y="106367"/>
                  <a:pt x="3842480" y="101637"/>
                  <a:pt x="3829006" y="99391"/>
                </a:cubicBezTo>
                <a:cubicBezTo>
                  <a:pt x="3802659" y="95000"/>
                  <a:pt x="3775840" y="93843"/>
                  <a:pt x="3749493" y="89452"/>
                </a:cubicBezTo>
                <a:cubicBezTo>
                  <a:pt x="3736019" y="87206"/>
                  <a:pt x="3723340" y="80750"/>
                  <a:pt x="3709736" y="79513"/>
                </a:cubicBezTo>
                <a:cubicBezTo>
                  <a:pt x="3650255" y="74106"/>
                  <a:pt x="3590407" y="73829"/>
                  <a:pt x="3530832" y="69574"/>
                </a:cubicBezTo>
                <a:cubicBezTo>
                  <a:pt x="3497621" y="67202"/>
                  <a:pt x="3464571" y="62948"/>
                  <a:pt x="3431440" y="59635"/>
                </a:cubicBezTo>
                <a:cubicBezTo>
                  <a:pt x="3418188" y="56322"/>
                  <a:pt x="3405329" y="50326"/>
                  <a:pt x="3391684" y="49696"/>
                </a:cubicBezTo>
                <a:cubicBezTo>
                  <a:pt x="2866492" y="25456"/>
                  <a:pt x="2534000" y="26675"/>
                  <a:pt x="1990266" y="19878"/>
                </a:cubicBezTo>
                <a:cubicBezTo>
                  <a:pt x="1938510" y="12484"/>
                  <a:pt x="1859604" y="0"/>
                  <a:pt x="1811362" y="0"/>
                </a:cubicBezTo>
                <a:cubicBezTo>
                  <a:pt x="1731780" y="0"/>
                  <a:pt x="1652386" y="8209"/>
                  <a:pt x="1572823" y="9939"/>
                </a:cubicBezTo>
                <a:lnTo>
                  <a:pt x="896962" y="19878"/>
                </a:lnTo>
                <a:lnTo>
                  <a:pt x="847266" y="29817"/>
                </a:lnTo>
                <a:cubicBezTo>
                  <a:pt x="814760" y="35727"/>
                  <a:pt x="770682" y="41509"/>
                  <a:pt x="737936" y="49696"/>
                </a:cubicBezTo>
                <a:cubicBezTo>
                  <a:pt x="727772" y="52237"/>
                  <a:pt x="718058" y="56322"/>
                  <a:pt x="708119" y="59635"/>
                </a:cubicBezTo>
                <a:cubicBezTo>
                  <a:pt x="683132" y="134587"/>
                  <a:pt x="716839" y="42193"/>
                  <a:pt x="678301" y="119270"/>
                </a:cubicBezTo>
                <a:cubicBezTo>
                  <a:pt x="661821" y="152230"/>
                  <a:pt x="680576" y="149087"/>
                  <a:pt x="658423" y="1490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ABBD55-5F07-AA4C-8FC3-5E28324A139C}"/>
              </a:ext>
            </a:extLst>
          </p:cNvPr>
          <p:cNvSpPr txBox="1"/>
          <p:nvPr/>
        </p:nvSpPr>
        <p:spPr>
          <a:xfrm>
            <a:off x="7098265" y="1711962"/>
            <a:ext cx="1182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Metadata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E453604-9C93-FA4D-A707-0ECA0868CAEF}"/>
              </a:ext>
            </a:extLst>
          </p:cNvPr>
          <p:cNvSpPr/>
          <p:nvPr/>
        </p:nvSpPr>
        <p:spPr>
          <a:xfrm>
            <a:off x="1381539" y="2087217"/>
            <a:ext cx="5883965" cy="1729409"/>
          </a:xfrm>
          <a:custGeom>
            <a:avLst/>
            <a:gdLst>
              <a:gd name="connsiteX0" fmla="*/ 983974 w 5883965"/>
              <a:gd name="connsiteY0" fmla="*/ 119270 h 1729409"/>
              <a:gd name="connsiteX1" fmla="*/ 914400 w 5883965"/>
              <a:gd name="connsiteY1" fmla="*/ 188844 h 1729409"/>
              <a:gd name="connsiteX2" fmla="*/ 884583 w 5883965"/>
              <a:gd name="connsiteY2" fmla="*/ 248479 h 1729409"/>
              <a:gd name="connsiteX3" fmla="*/ 864704 w 5883965"/>
              <a:gd name="connsiteY3" fmla="*/ 268357 h 1729409"/>
              <a:gd name="connsiteX4" fmla="*/ 844826 w 5883965"/>
              <a:gd name="connsiteY4" fmla="*/ 417444 h 1729409"/>
              <a:gd name="connsiteX5" fmla="*/ 824948 w 5883965"/>
              <a:gd name="connsiteY5" fmla="*/ 447261 h 1729409"/>
              <a:gd name="connsiteX6" fmla="*/ 735496 w 5883965"/>
              <a:gd name="connsiteY6" fmla="*/ 477079 h 1729409"/>
              <a:gd name="connsiteX7" fmla="*/ 646044 w 5883965"/>
              <a:gd name="connsiteY7" fmla="*/ 506896 h 1729409"/>
              <a:gd name="connsiteX8" fmla="*/ 616226 w 5883965"/>
              <a:gd name="connsiteY8" fmla="*/ 516835 h 1729409"/>
              <a:gd name="connsiteX9" fmla="*/ 576470 w 5883965"/>
              <a:gd name="connsiteY9" fmla="*/ 526774 h 1729409"/>
              <a:gd name="connsiteX10" fmla="*/ 546652 w 5883965"/>
              <a:gd name="connsiteY10" fmla="*/ 536713 h 1729409"/>
              <a:gd name="connsiteX11" fmla="*/ 228600 w 5883965"/>
              <a:gd name="connsiteY11" fmla="*/ 546653 h 1729409"/>
              <a:gd name="connsiteX12" fmla="*/ 168965 w 5883965"/>
              <a:gd name="connsiteY12" fmla="*/ 566531 h 1729409"/>
              <a:gd name="connsiteX13" fmla="*/ 139148 w 5883965"/>
              <a:gd name="connsiteY13" fmla="*/ 576470 h 1729409"/>
              <a:gd name="connsiteX14" fmla="*/ 109331 w 5883965"/>
              <a:gd name="connsiteY14" fmla="*/ 606287 h 1729409"/>
              <a:gd name="connsiteX15" fmla="*/ 99391 w 5883965"/>
              <a:gd name="connsiteY15" fmla="*/ 636105 h 1729409"/>
              <a:gd name="connsiteX16" fmla="*/ 79513 w 5883965"/>
              <a:gd name="connsiteY16" fmla="*/ 675861 h 1729409"/>
              <a:gd name="connsiteX17" fmla="*/ 39757 w 5883965"/>
              <a:gd name="connsiteY17" fmla="*/ 755374 h 1729409"/>
              <a:gd name="connsiteX18" fmla="*/ 19878 w 5883965"/>
              <a:gd name="connsiteY18" fmla="*/ 824948 h 1729409"/>
              <a:gd name="connsiteX19" fmla="*/ 0 w 5883965"/>
              <a:gd name="connsiteY19" fmla="*/ 854766 h 1729409"/>
              <a:gd name="connsiteX20" fmla="*/ 9939 w 5883965"/>
              <a:gd name="connsiteY20" fmla="*/ 1053548 h 1729409"/>
              <a:gd name="connsiteX21" fmla="*/ 19878 w 5883965"/>
              <a:gd name="connsiteY21" fmla="*/ 1083366 h 1729409"/>
              <a:gd name="connsiteX22" fmla="*/ 29818 w 5883965"/>
              <a:gd name="connsiteY22" fmla="*/ 1123122 h 1729409"/>
              <a:gd name="connsiteX23" fmla="*/ 49696 w 5883965"/>
              <a:gd name="connsiteY23" fmla="*/ 1202635 h 1729409"/>
              <a:gd name="connsiteX24" fmla="*/ 59635 w 5883965"/>
              <a:gd name="connsiteY24" fmla="*/ 1242392 h 1729409"/>
              <a:gd name="connsiteX25" fmla="*/ 99391 w 5883965"/>
              <a:gd name="connsiteY25" fmla="*/ 1311966 h 1729409"/>
              <a:gd name="connsiteX26" fmla="*/ 139148 w 5883965"/>
              <a:gd name="connsiteY26" fmla="*/ 1391479 h 1729409"/>
              <a:gd name="connsiteX27" fmla="*/ 159026 w 5883965"/>
              <a:gd name="connsiteY27" fmla="*/ 1421296 h 1729409"/>
              <a:gd name="connsiteX28" fmla="*/ 248478 w 5883965"/>
              <a:gd name="connsiteY28" fmla="*/ 1470992 h 1729409"/>
              <a:gd name="connsiteX29" fmla="*/ 288235 w 5883965"/>
              <a:gd name="connsiteY29" fmla="*/ 1480931 h 1729409"/>
              <a:gd name="connsiteX30" fmla="*/ 347870 w 5883965"/>
              <a:gd name="connsiteY30" fmla="*/ 1500809 h 1729409"/>
              <a:gd name="connsiteX31" fmla="*/ 407504 w 5883965"/>
              <a:gd name="connsiteY31" fmla="*/ 1530626 h 1729409"/>
              <a:gd name="connsiteX32" fmla="*/ 526774 w 5883965"/>
              <a:gd name="connsiteY32" fmla="*/ 1560444 h 1729409"/>
              <a:gd name="connsiteX33" fmla="*/ 646044 w 5883965"/>
              <a:gd name="connsiteY33" fmla="*/ 1580322 h 1729409"/>
              <a:gd name="connsiteX34" fmla="*/ 705678 w 5883965"/>
              <a:gd name="connsiteY34" fmla="*/ 1590261 h 1729409"/>
              <a:gd name="connsiteX35" fmla="*/ 755374 w 5883965"/>
              <a:gd name="connsiteY35" fmla="*/ 1610140 h 1729409"/>
              <a:gd name="connsiteX36" fmla="*/ 805070 w 5883965"/>
              <a:gd name="connsiteY36" fmla="*/ 1620079 h 1729409"/>
              <a:gd name="connsiteX37" fmla="*/ 834887 w 5883965"/>
              <a:gd name="connsiteY37" fmla="*/ 1630018 h 1729409"/>
              <a:gd name="connsiteX38" fmla="*/ 914400 w 5883965"/>
              <a:gd name="connsiteY38" fmla="*/ 1649896 h 1729409"/>
              <a:gd name="connsiteX39" fmla="*/ 1361661 w 5883965"/>
              <a:gd name="connsiteY39" fmla="*/ 1659835 h 1729409"/>
              <a:gd name="connsiteX40" fmla="*/ 1769165 w 5883965"/>
              <a:gd name="connsiteY40" fmla="*/ 1679713 h 1729409"/>
              <a:gd name="connsiteX41" fmla="*/ 1977887 w 5883965"/>
              <a:gd name="connsiteY41" fmla="*/ 1699592 h 1729409"/>
              <a:gd name="connsiteX42" fmla="*/ 2097157 w 5883965"/>
              <a:gd name="connsiteY42" fmla="*/ 1719470 h 1729409"/>
              <a:gd name="connsiteX43" fmla="*/ 2146852 w 5883965"/>
              <a:gd name="connsiteY43" fmla="*/ 1729409 h 1729409"/>
              <a:gd name="connsiteX44" fmla="*/ 2743200 w 5883965"/>
              <a:gd name="connsiteY44" fmla="*/ 1709531 h 1729409"/>
              <a:gd name="connsiteX45" fmla="*/ 2792896 w 5883965"/>
              <a:gd name="connsiteY45" fmla="*/ 1699592 h 1729409"/>
              <a:gd name="connsiteX46" fmla="*/ 3578087 w 5883965"/>
              <a:gd name="connsiteY46" fmla="*/ 1709531 h 1729409"/>
              <a:gd name="connsiteX47" fmla="*/ 3677478 w 5883965"/>
              <a:gd name="connsiteY47" fmla="*/ 1719470 h 1729409"/>
              <a:gd name="connsiteX48" fmla="*/ 3796748 w 5883965"/>
              <a:gd name="connsiteY48" fmla="*/ 1729409 h 1729409"/>
              <a:gd name="connsiteX49" fmla="*/ 3925957 w 5883965"/>
              <a:gd name="connsiteY49" fmla="*/ 1709531 h 1729409"/>
              <a:gd name="connsiteX50" fmla="*/ 3955774 w 5883965"/>
              <a:gd name="connsiteY50" fmla="*/ 1699592 h 1729409"/>
              <a:gd name="connsiteX51" fmla="*/ 4164496 w 5883965"/>
              <a:gd name="connsiteY51" fmla="*/ 1669774 h 1729409"/>
              <a:gd name="connsiteX52" fmla="*/ 5078896 w 5883965"/>
              <a:gd name="connsiteY52" fmla="*/ 1659835 h 1729409"/>
              <a:gd name="connsiteX53" fmla="*/ 5188226 w 5883965"/>
              <a:gd name="connsiteY53" fmla="*/ 1590261 h 1729409"/>
              <a:gd name="connsiteX54" fmla="*/ 5218044 w 5883965"/>
              <a:gd name="connsiteY54" fmla="*/ 1560444 h 1729409"/>
              <a:gd name="connsiteX55" fmla="*/ 5227983 w 5883965"/>
              <a:gd name="connsiteY55" fmla="*/ 1530626 h 1729409"/>
              <a:gd name="connsiteX56" fmla="*/ 5287618 w 5883965"/>
              <a:gd name="connsiteY56" fmla="*/ 1441174 h 1729409"/>
              <a:gd name="connsiteX57" fmla="*/ 5307496 w 5883965"/>
              <a:gd name="connsiteY57" fmla="*/ 1411357 h 1729409"/>
              <a:gd name="connsiteX58" fmla="*/ 5337313 w 5883965"/>
              <a:gd name="connsiteY58" fmla="*/ 1361661 h 1729409"/>
              <a:gd name="connsiteX59" fmla="*/ 5377070 w 5883965"/>
              <a:gd name="connsiteY59" fmla="*/ 1222513 h 1729409"/>
              <a:gd name="connsiteX60" fmla="*/ 5387009 w 5883965"/>
              <a:gd name="connsiteY60" fmla="*/ 1192696 h 1729409"/>
              <a:gd name="connsiteX61" fmla="*/ 5406887 w 5883965"/>
              <a:gd name="connsiteY61" fmla="*/ 1162879 h 1729409"/>
              <a:gd name="connsiteX62" fmla="*/ 5446644 w 5883965"/>
              <a:gd name="connsiteY62" fmla="*/ 1123122 h 1729409"/>
              <a:gd name="connsiteX63" fmla="*/ 5496339 w 5883965"/>
              <a:gd name="connsiteY63" fmla="*/ 1083366 h 1729409"/>
              <a:gd name="connsiteX64" fmla="*/ 5565913 w 5883965"/>
              <a:gd name="connsiteY64" fmla="*/ 1053548 h 1729409"/>
              <a:gd name="connsiteX65" fmla="*/ 5595731 w 5883965"/>
              <a:gd name="connsiteY65" fmla="*/ 1033670 h 1729409"/>
              <a:gd name="connsiteX66" fmla="*/ 5665304 w 5883965"/>
              <a:gd name="connsiteY66" fmla="*/ 1013792 h 1729409"/>
              <a:gd name="connsiteX67" fmla="*/ 5695122 w 5883965"/>
              <a:gd name="connsiteY67" fmla="*/ 1003853 h 1729409"/>
              <a:gd name="connsiteX68" fmla="*/ 5724939 w 5883965"/>
              <a:gd name="connsiteY68" fmla="*/ 983974 h 1729409"/>
              <a:gd name="connsiteX69" fmla="*/ 5824331 w 5883965"/>
              <a:gd name="connsiteY69" fmla="*/ 954157 h 1729409"/>
              <a:gd name="connsiteX70" fmla="*/ 5883965 w 5883965"/>
              <a:gd name="connsiteY70" fmla="*/ 934279 h 1729409"/>
              <a:gd name="connsiteX71" fmla="*/ 5575852 w 5883965"/>
              <a:gd name="connsiteY71" fmla="*/ 914400 h 1729409"/>
              <a:gd name="connsiteX72" fmla="*/ 5546035 w 5883965"/>
              <a:gd name="connsiteY72" fmla="*/ 904461 h 1729409"/>
              <a:gd name="connsiteX73" fmla="*/ 5486400 w 5883965"/>
              <a:gd name="connsiteY73" fmla="*/ 864705 h 1729409"/>
              <a:gd name="connsiteX74" fmla="*/ 5416826 w 5883965"/>
              <a:gd name="connsiteY74" fmla="*/ 785192 h 1729409"/>
              <a:gd name="connsiteX75" fmla="*/ 5396948 w 5883965"/>
              <a:gd name="connsiteY75" fmla="*/ 755374 h 1729409"/>
              <a:gd name="connsiteX76" fmla="*/ 5337313 w 5883965"/>
              <a:gd name="connsiteY76" fmla="*/ 695740 h 1729409"/>
              <a:gd name="connsiteX77" fmla="*/ 5327374 w 5883965"/>
              <a:gd name="connsiteY77" fmla="*/ 616226 h 1729409"/>
              <a:gd name="connsiteX78" fmla="*/ 5307496 w 5883965"/>
              <a:gd name="connsiteY78" fmla="*/ 556592 h 1729409"/>
              <a:gd name="connsiteX79" fmla="*/ 5297557 w 5883965"/>
              <a:gd name="connsiteY79" fmla="*/ 526774 h 1729409"/>
              <a:gd name="connsiteX80" fmla="*/ 5277678 w 5883965"/>
              <a:gd name="connsiteY80" fmla="*/ 496957 h 1729409"/>
              <a:gd name="connsiteX81" fmla="*/ 5237922 w 5883965"/>
              <a:gd name="connsiteY81" fmla="*/ 407505 h 1729409"/>
              <a:gd name="connsiteX82" fmla="*/ 5208104 w 5883965"/>
              <a:gd name="connsiteY82" fmla="*/ 318053 h 1729409"/>
              <a:gd name="connsiteX83" fmla="*/ 5198165 w 5883965"/>
              <a:gd name="connsiteY83" fmla="*/ 288235 h 1729409"/>
              <a:gd name="connsiteX84" fmla="*/ 5138531 w 5883965"/>
              <a:gd name="connsiteY84" fmla="*/ 258418 h 1729409"/>
              <a:gd name="connsiteX85" fmla="*/ 5068957 w 5883965"/>
              <a:gd name="connsiteY85" fmla="*/ 208722 h 1729409"/>
              <a:gd name="connsiteX86" fmla="*/ 5049078 w 5883965"/>
              <a:gd name="connsiteY86" fmla="*/ 188844 h 1729409"/>
              <a:gd name="connsiteX87" fmla="*/ 4989444 w 5883965"/>
              <a:gd name="connsiteY87" fmla="*/ 149087 h 1729409"/>
              <a:gd name="connsiteX88" fmla="*/ 4890052 w 5883965"/>
              <a:gd name="connsiteY88" fmla="*/ 129209 h 1729409"/>
              <a:gd name="connsiteX89" fmla="*/ 4562061 w 5883965"/>
              <a:gd name="connsiteY89" fmla="*/ 149087 h 1729409"/>
              <a:gd name="connsiteX90" fmla="*/ 4472609 w 5883965"/>
              <a:gd name="connsiteY90" fmla="*/ 168966 h 1729409"/>
              <a:gd name="connsiteX91" fmla="*/ 4393096 w 5883965"/>
              <a:gd name="connsiteY91" fmla="*/ 159026 h 1729409"/>
              <a:gd name="connsiteX92" fmla="*/ 4333461 w 5883965"/>
              <a:gd name="connsiteY92" fmla="*/ 129209 h 1729409"/>
              <a:gd name="connsiteX93" fmla="*/ 4303644 w 5883965"/>
              <a:gd name="connsiteY93" fmla="*/ 119270 h 1729409"/>
              <a:gd name="connsiteX94" fmla="*/ 4283765 w 5883965"/>
              <a:gd name="connsiteY94" fmla="*/ 99392 h 1729409"/>
              <a:gd name="connsiteX95" fmla="*/ 4253948 w 5883965"/>
              <a:gd name="connsiteY95" fmla="*/ 89453 h 1729409"/>
              <a:gd name="connsiteX96" fmla="*/ 4094922 w 5883965"/>
              <a:gd name="connsiteY96" fmla="*/ 79513 h 1729409"/>
              <a:gd name="connsiteX97" fmla="*/ 3975652 w 5883965"/>
              <a:gd name="connsiteY97" fmla="*/ 89453 h 1729409"/>
              <a:gd name="connsiteX98" fmla="*/ 3935896 w 5883965"/>
              <a:gd name="connsiteY98" fmla="*/ 99392 h 1729409"/>
              <a:gd name="connsiteX99" fmla="*/ 3886200 w 5883965"/>
              <a:gd name="connsiteY99" fmla="*/ 109331 h 1729409"/>
              <a:gd name="connsiteX100" fmla="*/ 3597965 w 5883965"/>
              <a:gd name="connsiteY100" fmla="*/ 99392 h 1729409"/>
              <a:gd name="connsiteX101" fmla="*/ 3558209 w 5883965"/>
              <a:gd name="connsiteY101" fmla="*/ 89453 h 1729409"/>
              <a:gd name="connsiteX102" fmla="*/ 3458818 w 5883965"/>
              <a:gd name="connsiteY102" fmla="*/ 59635 h 1729409"/>
              <a:gd name="connsiteX103" fmla="*/ 3210339 w 5883965"/>
              <a:gd name="connsiteY103" fmla="*/ 49696 h 1729409"/>
              <a:gd name="connsiteX104" fmla="*/ 3091070 w 5883965"/>
              <a:gd name="connsiteY104" fmla="*/ 29818 h 1729409"/>
              <a:gd name="connsiteX105" fmla="*/ 3031435 w 5883965"/>
              <a:gd name="connsiteY105" fmla="*/ 19879 h 1729409"/>
              <a:gd name="connsiteX106" fmla="*/ 2991678 w 5883965"/>
              <a:gd name="connsiteY106" fmla="*/ 9940 h 1729409"/>
              <a:gd name="connsiteX107" fmla="*/ 2892287 w 5883965"/>
              <a:gd name="connsiteY107" fmla="*/ 0 h 1729409"/>
              <a:gd name="connsiteX108" fmla="*/ 2743200 w 5883965"/>
              <a:gd name="connsiteY108" fmla="*/ 19879 h 1729409"/>
              <a:gd name="connsiteX109" fmla="*/ 2643809 w 5883965"/>
              <a:gd name="connsiteY109" fmla="*/ 49696 h 1729409"/>
              <a:gd name="connsiteX110" fmla="*/ 2604052 w 5883965"/>
              <a:gd name="connsiteY110" fmla="*/ 59635 h 1729409"/>
              <a:gd name="connsiteX111" fmla="*/ 2574235 w 5883965"/>
              <a:gd name="connsiteY111" fmla="*/ 69574 h 1729409"/>
              <a:gd name="connsiteX112" fmla="*/ 2514600 w 5883965"/>
              <a:gd name="connsiteY112" fmla="*/ 79513 h 1729409"/>
              <a:gd name="connsiteX113" fmla="*/ 2315818 w 5883965"/>
              <a:gd name="connsiteY113" fmla="*/ 69574 h 1729409"/>
              <a:gd name="connsiteX114" fmla="*/ 2166731 w 5883965"/>
              <a:gd name="connsiteY114" fmla="*/ 49696 h 1729409"/>
              <a:gd name="connsiteX115" fmla="*/ 1967948 w 5883965"/>
              <a:gd name="connsiteY115" fmla="*/ 29818 h 1729409"/>
              <a:gd name="connsiteX116" fmla="*/ 1669774 w 5883965"/>
              <a:gd name="connsiteY116" fmla="*/ 49696 h 1729409"/>
              <a:gd name="connsiteX117" fmla="*/ 1560444 w 5883965"/>
              <a:gd name="connsiteY117" fmla="*/ 79513 h 1729409"/>
              <a:gd name="connsiteX118" fmla="*/ 1043609 w 5883965"/>
              <a:gd name="connsiteY118" fmla="*/ 79513 h 1729409"/>
              <a:gd name="connsiteX119" fmla="*/ 993913 w 5883965"/>
              <a:gd name="connsiteY119" fmla="*/ 89453 h 1729409"/>
              <a:gd name="connsiteX120" fmla="*/ 914400 w 5883965"/>
              <a:gd name="connsiteY120" fmla="*/ 109331 h 1729409"/>
              <a:gd name="connsiteX121" fmla="*/ 874644 w 5883965"/>
              <a:gd name="connsiteY121" fmla="*/ 139148 h 172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883965" h="1729409">
                <a:moveTo>
                  <a:pt x="983974" y="119270"/>
                </a:moveTo>
                <a:cubicBezTo>
                  <a:pt x="960783" y="142461"/>
                  <a:pt x="936340" y="164466"/>
                  <a:pt x="914400" y="188844"/>
                </a:cubicBezTo>
                <a:cubicBezTo>
                  <a:pt x="869157" y="239114"/>
                  <a:pt x="915450" y="197035"/>
                  <a:pt x="884583" y="248479"/>
                </a:cubicBezTo>
                <a:cubicBezTo>
                  <a:pt x="879762" y="256514"/>
                  <a:pt x="871330" y="261731"/>
                  <a:pt x="864704" y="268357"/>
                </a:cubicBezTo>
                <a:cubicBezTo>
                  <a:pt x="832215" y="365825"/>
                  <a:pt x="893466" y="174240"/>
                  <a:pt x="844826" y="417444"/>
                </a:cubicBezTo>
                <a:cubicBezTo>
                  <a:pt x="842483" y="429157"/>
                  <a:pt x="835077" y="440930"/>
                  <a:pt x="824948" y="447261"/>
                </a:cubicBezTo>
                <a:cubicBezTo>
                  <a:pt x="824946" y="447262"/>
                  <a:pt x="750406" y="472109"/>
                  <a:pt x="735496" y="477079"/>
                </a:cubicBezTo>
                <a:lnTo>
                  <a:pt x="646044" y="506896"/>
                </a:lnTo>
                <a:cubicBezTo>
                  <a:pt x="636105" y="510209"/>
                  <a:pt x="626390" y="514294"/>
                  <a:pt x="616226" y="516835"/>
                </a:cubicBezTo>
                <a:cubicBezTo>
                  <a:pt x="602974" y="520148"/>
                  <a:pt x="589604" y="523021"/>
                  <a:pt x="576470" y="526774"/>
                </a:cubicBezTo>
                <a:cubicBezTo>
                  <a:pt x="566396" y="529652"/>
                  <a:pt x="557112" y="536115"/>
                  <a:pt x="546652" y="536713"/>
                </a:cubicBezTo>
                <a:cubicBezTo>
                  <a:pt x="440756" y="542764"/>
                  <a:pt x="334617" y="543340"/>
                  <a:pt x="228600" y="546653"/>
                </a:cubicBezTo>
                <a:lnTo>
                  <a:pt x="168965" y="566531"/>
                </a:lnTo>
                <a:lnTo>
                  <a:pt x="139148" y="576470"/>
                </a:lnTo>
                <a:cubicBezTo>
                  <a:pt x="129209" y="586409"/>
                  <a:pt x="117128" y="594592"/>
                  <a:pt x="109331" y="606287"/>
                </a:cubicBezTo>
                <a:cubicBezTo>
                  <a:pt x="103519" y="615004"/>
                  <a:pt x="103518" y="626475"/>
                  <a:pt x="99391" y="636105"/>
                </a:cubicBezTo>
                <a:cubicBezTo>
                  <a:pt x="93555" y="649723"/>
                  <a:pt x="86864" y="662997"/>
                  <a:pt x="79513" y="675861"/>
                </a:cubicBezTo>
                <a:cubicBezTo>
                  <a:pt x="50297" y="726990"/>
                  <a:pt x="63238" y="684930"/>
                  <a:pt x="39757" y="755374"/>
                </a:cubicBezTo>
                <a:cubicBezTo>
                  <a:pt x="33384" y="774493"/>
                  <a:pt x="29454" y="805796"/>
                  <a:pt x="19878" y="824948"/>
                </a:cubicBezTo>
                <a:cubicBezTo>
                  <a:pt x="14536" y="835632"/>
                  <a:pt x="6626" y="844827"/>
                  <a:pt x="0" y="854766"/>
                </a:cubicBezTo>
                <a:cubicBezTo>
                  <a:pt x="3313" y="921027"/>
                  <a:pt x="4192" y="987454"/>
                  <a:pt x="9939" y="1053548"/>
                </a:cubicBezTo>
                <a:cubicBezTo>
                  <a:pt x="10847" y="1063986"/>
                  <a:pt x="17000" y="1073292"/>
                  <a:pt x="19878" y="1083366"/>
                </a:cubicBezTo>
                <a:cubicBezTo>
                  <a:pt x="23631" y="1096500"/>
                  <a:pt x="26855" y="1109787"/>
                  <a:pt x="29818" y="1123122"/>
                </a:cubicBezTo>
                <a:cubicBezTo>
                  <a:pt x="60137" y="1259554"/>
                  <a:pt x="23050" y="1109372"/>
                  <a:pt x="49696" y="1202635"/>
                </a:cubicBezTo>
                <a:cubicBezTo>
                  <a:pt x="53449" y="1215770"/>
                  <a:pt x="54839" y="1229602"/>
                  <a:pt x="59635" y="1242392"/>
                </a:cubicBezTo>
                <a:cubicBezTo>
                  <a:pt x="107218" y="1369281"/>
                  <a:pt x="53265" y="1208184"/>
                  <a:pt x="99391" y="1311966"/>
                </a:cubicBezTo>
                <a:cubicBezTo>
                  <a:pt x="158757" y="1445537"/>
                  <a:pt x="88120" y="1327693"/>
                  <a:pt x="139148" y="1391479"/>
                </a:cubicBezTo>
                <a:cubicBezTo>
                  <a:pt x="146610" y="1400807"/>
                  <a:pt x="150036" y="1413430"/>
                  <a:pt x="159026" y="1421296"/>
                </a:cubicBezTo>
                <a:cubicBezTo>
                  <a:pt x="193542" y="1451498"/>
                  <a:pt x="210834" y="1460237"/>
                  <a:pt x="248478" y="1470992"/>
                </a:cubicBezTo>
                <a:cubicBezTo>
                  <a:pt x="261613" y="1474745"/>
                  <a:pt x="275151" y="1477006"/>
                  <a:pt x="288235" y="1480931"/>
                </a:cubicBezTo>
                <a:cubicBezTo>
                  <a:pt x="308305" y="1486952"/>
                  <a:pt x="327992" y="1494183"/>
                  <a:pt x="347870" y="1500809"/>
                </a:cubicBezTo>
                <a:cubicBezTo>
                  <a:pt x="456603" y="1537053"/>
                  <a:pt x="291912" y="1479251"/>
                  <a:pt x="407504" y="1530626"/>
                </a:cubicBezTo>
                <a:cubicBezTo>
                  <a:pt x="454758" y="1551628"/>
                  <a:pt x="476765" y="1552109"/>
                  <a:pt x="526774" y="1560444"/>
                </a:cubicBezTo>
                <a:cubicBezTo>
                  <a:pt x="588928" y="1581162"/>
                  <a:pt x="535082" y="1565527"/>
                  <a:pt x="646044" y="1580322"/>
                </a:cubicBezTo>
                <a:cubicBezTo>
                  <a:pt x="666019" y="1582985"/>
                  <a:pt x="685800" y="1586948"/>
                  <a:pt x="705678" y="1590261"/>
                </a:cubicBezTo>
                <a:cubicBezTo>
                  <a:pt x="722243" y="1596887"/>
                  <a:pt x="738285" y="1605013"/>
                  <a:pt x="755374" y="1610140"/>
                </a:cubicBezTo>
                <a:cubicBezTo>
                  <a:pt x="771555" y="1614994"/>
                  <a:pt x="788681" y="1615982"/>
                  <a:pt x="805070" y="1620079"/>
                </a:cubicBezTo>
                <a:cubicBezTo>
                  <a:pt x="815234" y="1622620"/>
                  <a:pt x="824780" y="1627261"/>
                  <a:pt x="834887" y="1630018"/>
                </a:cubicBezTo>
                <a:cubicBezTo>
                  <a:pt x="861244" y="1637206"/>
                  <a:pt x="887087" y="1649289"/>
                  <a:pt x="914400" y="1649896"/>
                </a:cubicBezTo>
                <a:lnTo>
                  <a:pt x="1361661" y="1659835"/>
                </a:lnTo>
                <a:cubicBezTo>
                  <a:pt x="1606599" y="1682102"/>
                  <a:pt x="1335034" y="1659520"/>
                  <a:pt x="1769165" y="1679713"/>
                </a:cubicBezTo>
                <a:cubicBezTo>
                  <a:pt x="1864611" y="1684153"/>
                  <a:pt x="1892856" y="1688963"/>
                  <a:pt x="1977887" y="1699592"/>
                </a:cubicBezTo>
                <a:cubicBezTo>
                  <a:pt x="2041978" y="1720956"/>
                  <a:pt x="1980647" y="1702826"/>
                  <a:pt x="2097157" y="1719470"/>
                </a:cubicBezTo>
                <a:cubicBezTo>
                  <a:pt x="2113880" y="1721859"/>
                  <a:pt x="2130287" y="1726096"/>
                  <a:pt x="2146852" y="1729409"/>
                </a:cubicBezTo>
                <a:cubicBezTo>
                  <a:pt x="2310249" y="1726205"/>
                  <a:pt x="2552087" y="1736832"/>
                  <a:pt x="2743200" y="1709531"/>
                </a:cubicBezTo>
                <a:cubicBezTo>
                  <a:pt x="2759924" y="1707142"/>
                  <a:pt x="2776331" y="1702905"/>
                  <a:pt x="2792896" y="1699592"/>
                </a:cubicBezTo>
                <a:lnTo>
                  <a:pt x="3578087" y="1709531"/>
                </a:lnTo>
                <a:cubicBezTo>
                  <a:pt x="3611374" y="1710279"/>
                  <a:pt x="3644319" y="1716456"/>
                  <a:pt x="3677478" y="1719470"/>
                </a:cubicBezTo>
                <a:lnTo>
                  <a:pt x="3796748" y="1729409"/>
                </a:lnTo>
                <a:cubicBezTo>
                  <a:pt x="3845027" y="1723374"/>
                  <a:pt x="3880425" y="1720914"/>
                  <a:pt x="3925957" y="1709531"/>
                </a:cubicBezTo>
                <a:cubicBezTo>
                  <a:pt x="3936121" y="1706990"/>
                  <a:pt x="3945530" y="1701787"/>
                  <a:pt x="3955774" y="1699592"/>
                </a:cubicBezTo>
                <a:cubicBezTo>
                  <a:pt x="4011579" y="1687633"/>
                  <a:pt x="4105807" y="1670925"/>
                  <a:pt x="4164496" y="1669774"/>
                </a:cubicBezTo>
                <a:lnTo>
                  <a:pt x="5078896" y="1659835"/>
                </a:lnTo>
                <a:cubicBezTo>
                  <a:pt x="5160757" y="1632548"/>
                  <a:pt x="5123713" y="1654774"/>
                  <a:pt x="5188226" y="1590261"/>
                </a:cubicBezTo>
                <a:lnTo>
                  <a:pt x="5218044" y="1560444"/>
                </a:lnTo>
                <a:cubicBezTo>
                  <a:pt x="5221357" y="1550505"/>
                  <a:pt x="5222895" y="1539785"/>
                  <a:pt x="5227983" y="1530626"/>
                </a:cubicBezTo>
                <a:cubicBezTo>
                  <a:pt x="5227988" y="1530618"/>
                  <a:pt x="5277677" y="1456086"/>
                  <a:pt x="5287618" y="1441174"/>
                </a:cubicBezTo>
                <a:cubicBezTo>
                  <a:pt x="5294244" y="1431235"/>
                  <a:pt x="5303719" y="1422689"/>
                  <a:pt x="5307496" y="1411357"/>
                </a:cubicBezTo>
                <a:cubicBezTo>
                  <a:pt x="5320398" y="1372650"/>
                  <a:pt x="5310027" y="1388948"/>
                  <a:pt x="5337313" y="1361661"/>
                </a:cubicBezTo>
                <a:cubicBezTo>
                  <a:pt x="5353416" y="1281145"/>
                  <a:pt x="5341910" y="1327993"/>
                  <a:pt x="5377070" y="1222513"/>
                </a:cubicBezTo>
                <a:cubicBezTo>
                  <a:pt x="5380383" y="1212574"/>
                  <a:pt x="5381198" y="1201413"/>
                  <a:pt x="5387009" y="1192696"/>
                </a:cubicBezTo>
                <a:cubicBezTo>
                  <a:pt x="5393635" y="1182757"/>
                  <a:pt x="5399113" y="1171948"/>
                  <a:pt x="5406887" y="1162879"/>
                </a:cubicBezTo>
                <a:cubicBezTo>
                  <a:pt x="5419084" y="1148649"/>
                  <a:pt x="5436248" y="1138716"/>
                  <a:pt x="5446644" y="1123122"/>
                </a:cubicBezTo>
                <a:cubicBezTo>
                  <a:pt x="5472333" y="1084588"/>
                  <a:pt x="5455190" y="1097082"/>
                  <a:pt x="5496339" y="1083366"/>
                </a:cubicBezTo>
                <a:cubicBezTo>
                  <a:pt x="5571195" y="1033461"/>
                  <a:pt x="5476063" y="1092054"/>
                  <a:pt x="5565913" y="1053548"/>
                </a:cubicBezTo>
                <a:cubicBezTo>
                  <a:pt x="5576893" y="1048843"/>
                  <a:pt x="5585047" y="1039012"/>
                  <a:pt x="5595731" y="1033670"/>
                </a:cubicBezTo>
                <a:cubicBezTo>
                  <a:pt x="5611618" y="1025726"/>
                  <a:pt x="5650443" y="1018038"/>
                  <a:pt x="5665304" y="1013792"/>
                </a:cubicBezTo>
                <a:cubicBezTo>
                  <a:pt x="5675378" y="1010914"/>
                  <a:pt x="5685183" y="1007166"/>
                  <a:pt x="5695122" y="1003853"/>
                </a:cubicBezTo>
                <a:cubicBezTo>
                  <a:pt x="5705061" y="997227"/>
                  <a:pt x="5714023" y="988826"/>
                  <a:pt x="5724939" y="983974"/>
                </a:cubicBezTo>
                <a:cubicBezTo>
                  <a:pt x="5773593" y="962350"/>
                  <a:pt x="5779854" y="967500"/>
                  <a:pt x="5824331" y="954157"/>
                </a:cubicBezTo>
                <a:cubicBezTo>
                  <a:pt x="5844401" y="948136"/>
                  <a:pt x="5883965" y="934279"/>
                  <a:pt x="5883965" y="934279"/>
                </a:cubicBezTo>
                <a:cubicBezTo>
                  <a:pt x="5762595" y="893822"/>
                  <a:pt x="5895557" y="935027"/>
                  <a:pt x="5575852" y="914400"/>
                </a:cubicBezTo>
                <a:cubicBezTo>
                  <a:pt x="5565397" y="913725"/>
                  <a:pt x="5555193" y="909549"/>
                  <a:pt x="5546035" y="904461"/>
                </a:cubicBezTo>
                <a:cubicBezTo>
                  <a:pt x="5525151" y="892859"/>
                  <a:pt x="5486400" y="864705"/>
                  <a:pt x="5486400" y="864705"/>
                </a:cubicBezTo>
                <a:cubicBezTo>
                  <a:pt x="5440018" y="795131"/>
                  <a:pt x="5466522" y="818322"/>
                  <a:pt x="5416826" y="785192"/>
                </a:cubicBezTo>
                <a:cubicBezTo>
                  <a:pt x="5410200" y="775253"/>
                  <a:pt x="5404884" y="764302"/>
                  <a:pt x="5396948" y="755374"/>
                </a:cubicBezTo>
                <a:cubicBezTo>
                  <a:pt x="5378271" y="734363"/>
                  <a:pt x="5337313" y="695740"/>
                  <a:pt x="5337313" y="695740"/>
                </a:cubicBezTo>
                <a:cubicBezTo>
                  <a:pt x="5334000" y="669235"/>
                  <a:pt x="5332971" y="642344"/>
                  <a:pt x="5327374" y="616226"/>
                </a:cubicBezTo>
                <a:cubicBezTo>
                  <a:pt x="5322984" y="595738"/>
                  <a:pt x="5314122" y="576470"/>
                  <a:pt x="5307496" y="556592"/>
                </a:cubicBezTo>
                <a:cubicBezTo>
                  <a:pt x="5304183" y="546653"/>
                  <a:pt x="5303369" y="535491"/>
                  <a:pt x="5297557" y="526774"/>
                </a:cubicBezTo>
                <a:lnTo>
                  <a:pt x="5277678" y="496957"/>
                </a:lnTo>
                <a:cubicBezTo>
                  <a:pt x="5254023" y="425990"/>
                  <a:pt x="5269423" y="454756"/>
                  <a:pt x="5237922" y="407505"/>
                </a:cubicBezTo>
                <a:lnTo>
                  <a:pt x="5208104" y="318053"/>
                </a:lnTo>
                <a:cubicBezTo>
                  <a:pt x="5204791" y="308114"/>
                  <a:pt x="5208104" y="291548"/>
                  <a:pt x="5198165" y="288235"/>
                </a:cubicBezTo>
                <a:cubicBezTo>
                  <a:pt x="5169306" y="278615"/>
                  <a:pt x="5163053" y="279437"/>
                  <a:pt x="5138531" y="258418"/>
                </a:cubicBezTo>
                <a:cubicBezTo>
                  <a:pt x="5078503" y="206965"/>
                  <a:pt x="5123744" y="226984"/>
                  <a:pt x="5068957" y="208722"/>
                </a:cubicBezTo>
                <a:cubicBezTo>
                  <a:pt x="5062331" y="202096"/>
                  <a:pt x="5056575" y="194467"/>
                  <a:pt x="5049078" y="188844"/>
                </a:cubicBezTo>
                <a:cubicBezTo>
                  <a:pt x="5029966" y="174510"/>
                  <a:pt x="5012621" y="154881"/>
                  <a:pt x="4989444" y="149087"/>
                </a:cubicBezTo>
                <a:cubicBezTo>
                  <a:pt x="4930136" y="134260"/>
                  <a:pt x="4963161" y="141394"/>
                  <a:pt x="4890052" y="129209"/>
                </a:cubicBezTo>
                <a:cubicBezTo>
                  <a:pt x="4777142" y="134118"/>
                  <a:pt x="4672321" y="134386"/>
                  <a:pt x="4562061" y="149087"/>
                </a:cubicBezTo>
                <a:cubicBezTo>
                  <a:pt x="4535013" y="152693"/>
                  <a:pt x="4499610" y="162215"/>
                  <a:pt x="4472609" y="168966"/>
                </a:cubicBezTo>
                <a:cubicBezTo>
                  <a:pt x="4446105" y="165653"/>
                  <a:pt x="4419376" y="163804"/>
                  <a:pt x="4393096" y="159026"/>
                </a:cubicBezTo>
                <a:cubicBezTo>
                  <a:pt x="4353835" y="151887"/>
                  <a:pt x="4369841" y="147399"/>
                  <a:pt x="4333461" y="129209"/>
                </a:cubicBezTo>
                <a:cubicBezTo>
                  <a:pt x="4324090" y="124524"/>
                  <a:pt x="4313583" y="122583"/>
                  <a:pt x="4303644" y="119270"/>
                </a:cubicBezTo>
                <a:cubicBezTo>
                  <a:pt x="4297018" y="112644"/>
                  <a:pt x="4291800" y="104213"/>
                  <a:pt x="4283765" y="99392"/>
                </a:cubicBezTo>
                <a:cubicBezTo>
                  <a:pt x="4274781" y="94002"/>
                  <a:pt x="4264367" y="90550"/>
                  <a:pt x="4253948" y="89453"/>
                </a:cubicBezTo>
                <a:cubicBezTo>
                  <a:pt x="4201128" y="83893"/>
                  <a:pt x="4147931" y="82826"/>
                  <a:pt x="4094922" y="79513"/>
                </a:cubicBezTo>
                <a:cubicBezTo>
                  <a:pt x="4055165" y="82826"/>
                  <a:pt x="4015238" y="84505"/>
                  <a:pt x="3975652" y="89453"/>
                </a:cubicBezTo>
                <a:cubicBezTo>
                  <a:pt x="3962098" y="91147"/>
                  <a:pt x="3949231" y="96429"/>
                  <a:pt x="3935896" y="99392"/>
                </a:cubicBezTo>
                <a:cubicBezTo>
                  <a:pt x="3919405" y="103057"/>
                  <a:pt x="3902765" y="106018"/>
                  <a:pt x="3886200" y="109331"/>
                </a:cubicBezTo>
                <a:cubicBezTo>
                  <a:pt x="3790122" y="106018"/>
                  <a:pt x="3693924" y="105208"/>
                  <a:pt x="3597965" y="99392"/>
                </a:cubicBezTo>
                <a:cubicBezTo>
                  <a:pt x="3584330" y="98566"/>
                  <a:pt x="3571293" y="93378"/>
                  <a:pt x="3558209" y="89453"/>
                </a:cubicBezTo>
                <a:cubicBezTo>
                  <a:pt x="3547358" y="86198"/>
                  <a:pt x="3478651" y="61003"/>
                  <a:pt x="3458818" y="59635"/>
                </a:cubicBezTo>
                <a:cubicBezTo>
                  <a:pt x="3376122" y="53932"/>
                  <a:pt x="3293165" y="53009"/>
                  <a:pt x="3210339" y="49696"/>
                </a:cubicBezTo>
                <a:cubicBezTo>
                  <a:pt x="3136738" y="31296"/>
                  <a:pt x="3199648" y="45329"/>
                  <a:pt x="3091070" y="29818"/>
                </a:cubicBezTo>
                <a:cubicBezTo>
                  <a:pt x="3071120" y="26968"/>
                  <a:pt x="3051196" y="23831"/>
                  <a:pt x="3031435" y="19879"/>
                </a:cubicBezTo>
                <a:cubicBezTo>
                  <a:pt x="3018040" y="17200"/>
                  <a:pt x="3005201" y="11872"/>
                  <a:pt x="2991678" y="9940"/>
                </a:cubicBezTo>
                <a:cubicBezTo>
                  <a:pt x="2958717" y="5231"/>
                  <a:pt x="2925417" y="3313"/>
                  <a:pt x="2892287" y="0"/>
                </a:cubicBezTo>
                <a:cubicBezTo>
                  <a:pt x="2800347" y="22987"/>
                  <a:pt x="2910828" y="-2471"/>
                  <a:pt x="2743200" y="19879"/>
                </a:cubicBezTo>
                <a:cubicBezTo>
                  <a:pt x="2709398" y="24386"/>
                  <a:pt x="2676087" y="41627"/>
                  <a:pt x="2643809" y="49696"/>
                </a:cubicBezTo>
                <a:cubicBezTo>
                  <a:pt x="2630557" y="53009"/>
                  <a:pt x="2617187" y="55882"/>
                  <a:pt x="2604052" y="59635"/>
                </a:cubicBezTo>
                <a:cubicBezTo>
                  <a:pt x="2593978" y="62513"/>
                  <a:pt x="2584462" y="67301"/>
                  <a:pt x="2574235" y="69574"/>
                </a:cubicBezTo>
                <a:cubicBezTo>
                  <a:pt x="2554562" y="73946"/>
                  <a:pt x="2534478" y="76200"/>
                  <a:pt x="2514600" y="79513"/>
                </a:cubicBezTo>
                <a:lnTo>
                  <a:pt x="2315818" y="69574"/>
                </a:lnTo>
                <a:cubicBezTo>
                  <a:pt x="2158980" y="58758"/>
                  <a:pt x="2287768" y="63662"/>
                  <a:pt x="2166731" y="49696"/>
                </a:cubicBezTo>
                <a:cubicBezTo>
                  <a:pt x="2100578" y="42063"/>
                  <a:pt x="1967948" y="29818"/>
                  <a:pt x="1967948" y="29818"/>
                </a:cubicBezTo>
                <a:cubicBezTo>
                  <a:pt x="1905186" y="32671"/>
                  <a:pt x="1754845" y="33745"/>
                  <a:pt x="1669774" y="49696"/>
                </a:cubicBezTo>
                <a:cubicBezTo>
                  <a:pt x="1618529" y="59304"/>
                  <a:pt x="1601441" y="65847"/>
                  <a:pt x="1560444" y="79513"/>
                </a:cubicBezTo>
                <a:cubicBezTo>
                  <a:pt x="1303095" y="69982"/>
                  <a:pt x="1294627" y="62778"/>
                  <a:pt x="1043609" y="79513"/>
                </a:cubicBezTo>
                <a:cubicBezTo>
                  <a:pt x="1026753" y="80637"/>
                  <a:pt x="1010374" y="85654"/>
                  <a:pt x="993913" y="89453"/>
                </a:cubicBezTo>
                <a:cubicBezTo>
                  <a:pt x="967293" y="95596"/>
                  <a:pt x="914400" y="109331"/>
                  <a:pt x="914400" y="109331"/>
                </a:cubicBezTo>
                <a:cubicBezTo>
                  <a:pt x="880685" y="131808"/>
                  <a:pt x="893030" y="120762"/>
                  <a:pt x="874644" y="139148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19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87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/>
          <p:nvPr/>
        </p:nvSpPr>
        <p:spPr>
          <a:xfrm>
            <a:off x="545725" y="654725"/>
            <a:ext cx="4973100" cy="22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700" y="361275"/>
            <a:ext cx="4234300" cy="1706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1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545725" y="1111925"/>
            <a:ext cx="4973100" cy="22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243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545725" y="2712125"/>
            <a:ext cx="5130000" cy="200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14350" y="2583275"/>
            <a:ext cx="2571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this? Check the documentation!!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lang="en-GB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http://www.nongnu.org/ext2-doc/ext2.html#I-LINKS-COUNT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243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545725" y="2864525"/>
            <a:ext cx="5150400" cy="22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777900" y="2747825"/>
            <a:ext cx="3366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pitfall here for ext2</a:t>
            </a:r>
            <a:endParaRPr dirty="0"/>
          </a:p>
        </p:txBody>
      </p:sp>
      <p:sp>
        <p:nvSpPr>
          <p:cNvPr id="262" name="Google Shape;262;p26"/>
          <p:cNvSpPr/>
          <p:nvPr/>
        </p:nvSpPr>
        <p:spPr>
          <a:xfrm>
            <a:off x="6339928" y="3768712"/>
            <a:ext cx="2241944" cy="958735"/>
          </a:xfrm>
          <a:prstGeom prst="wedgeRoundRectCallout">
            <a:avLst>
              <a:gd name="adj1" fmla="val -27767"/>
              <a:gd name="adj2" fmla="val -93916"/>
              <a:gd name="adj3" fmla="val 16667"/>
            </a:avLst>
          </a:prstGeom>
          <a:solidFill>
            <a:srgbClr val="FF0000">
              <a:alpha val="35686"/>
            </a:srgbClr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Tip: block size for this field is </a:t>
            </a:r>
            <a:r>
              <a:rPr lang="en-GB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the file system block size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67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/>
          <p:nvPr/>
        </p:nvSpPr>
        <p:spPr>
          <a:xfrm>
            <a:off x="545725" y="3626525"/>
            <a:ext cx="5150400" cy="22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778000" y="3559600"/>
            <a:ext cx="3366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important part of the inode!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array of block numbers, telling you in which blocks the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file are located!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0055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/>
          <p:nvPr/>
        </p:nvSpPr>
        <p:spPr>
          <a:xfrm>
            <a:off x="545725" y="3626525"/>
            <a:ext cx="5150400" cy="22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5778000" y="3559600"/>
            <a:ext cx="3366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this is a text file with contents “Hello world”,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i_block[0] = 10,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text is located in the 10th block,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number 10*1024 = 10240.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309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overview: Inode Table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dirty="0">
                <a:solidFill>
                  <a:schemeClr val="dk1"/>
                </a:solidFill>
              </a:rPr>
              <a:t>Ext2 allocates a constant number of consecutive blocks to serve as an array of </a:t>
            </a:r>
            <a:r>
              <a:rPr lang="en-GB" dirty="0" err="1">
                <a:solidFill>
                  <a:schemeClr val="dk1"/>
                </a:solidFill>
              </a:rPr>
              <a:t>inodes</a:t>
            </a:r>
            <a:r>
              <a:rPr lang="en-GB" dirty="0">
                <a:solidFill>
                  <a:schemeClr val="dk1"/>
                </a:solidFill>
              </a:rPr>
              <a:t>: the </a:t>
            </a:r>
            <a:r>
              <a:rPr lang="en-GB" dirty="0" err="1">
                <a:solidFill>
                  <a:srgbClr val="FF0000"/>
                </a:solidFill>
              </a:rPr>
              <a:t>inode</a:t>
            </a:r>
            <a:r>
              <a:rPr lang="en-GB" dirty="0">
                <a:solidFill>
                  <a:srgbClr val="FF0000"/>
                </a:solidFill>
              </a:rPr>
              <a:t> table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dirty="0">
                <a:solidFill>
                  <a:srgbClr val="000000"/>
                </a:solidFill>
              </a:rPr>
              <a:t>(notice each </a:t>
            </a:r>
            <a:r>
              <a:rPr lang="en-GB" dirty="0" err="1">
                <a:solidFill>
                  <a:srgbClr val="000000"/>
                </a:solidFill>
              </a:rPr>
              <a:t>inode</a:t>
            </a:r>
            <a:r>
              <a:rPr lang="en-GB" dirty="0">
                <a:solidFill>
                  <a:srgbClr val="000000"/>
                </a:solidFill>
              </a:rPr>
              <a:t> has a fixed size, </a:t>
            </a:r>
            <a:r>
              <a:rPr lang="en-GB" dirty="0">
                <a:solidFill>
                  <a:srgbClr val="FF0000"/>
                </a:solidFill>
              </a:rPr>
              <a:t>128 bytes </a:t>
            </a:r>
            <a:r>
              <a:rPr lang="en-GB" dirty="0">
                <a:solidFill>
                  <a:srgbClr val="000000"/>
                </a:solidFill>
              </a:rPr>
              <a:t>in our case)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dirty="0">
                <a:solidFill>
                  <a:srgbClr val="000000"/>
                </a:solidFill>
              </a:rPr>
              <a:t>You have a very limited number of </a:t>
            </a:r>
            <a:r>
              <a:rPr lang="en-GB" dirty="0" err="1">
                <a:solidFill>
                  <a:srgbClr val="000000"/>
                </a:solidFill>
              </a:rPr>
              <a:t>inodes</a:t>
            </a:r>
            <a:r>
              <a:rPr lang="en-GB" dirty="0">
                <a:solidFill>
                  <a:srgbClr val="000000"/>
                </a:solidFill>
              </a:rPr>
              <a:t>, and therefore a maximum number of files you can store!</a:t>
            </a:r>
            <a:endParaRPr dirty="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dirty="0">
                <a:solidFill>
                  <a:srgbClr val="000000"/>
                </a:solidFill>
              </a:rPr>
              <a:t>Some </a:t>
            </a:r>
            <a:r>
              <a:rPr lang="en-GB" dirty="0" err="1">
                <a:solidFill>
                  <a:srgbClr val="000000"/>
                </a:solidFill>
              </a:rPr>
              <a:t>inodes</a:t>
            </a:r>
            <a:r>
              <a:rPr lang="en-GB" dirty="0">
                <a:solidFill>
                  <a:srgbClr val="000000"/>
                </a:solidFill>
              </a:rPr>
              <a:t> are reserved… documentation!</a:t>
            </a:r>
            <a:endParaRPr dirty="0"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046" y="3113526"/>
            <a:ext cx="3554351" cy="146246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/>
          <p:nvPr/>
        </p:nvSpPr>
        <p:spPr>
          <a:xfrm>
            <a:off x="4870099" y="3113526"/>
            <a:ext cx="1352298" cy="394652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668046" y="3384692"/>
            <a:ext cx="605984" cy="394652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6523923" y="3316324"/>
            <a:ext cx="24030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32*128 bytes per </a:t>
            </a:r>
            <a:r>
              <a:rPr lang="en-GB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inode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1024 bytes per block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976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overview: Reading the Inode table</a:t>
            </a: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/>
              <a:t>Suppose you have a pointer to your disk: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GB"/>
              <a:t>char *disk;   //Suppose, for now, that your disk is in memory.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5700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</a:t>
            </a:r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/>
              <a:t>Suppose you have a pointer to your disk: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GB"/>
              <a:t>char *disk;   //Suppose, for now, that your disk is in memory.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/>
              <a:t>Suppose your inode table is at </a:t>
            </a:r>
            <a:r>
              <a:rPr lang="en-GB" b="1"/>
              <a:t>block 6</a:t>
            </a:r>
            <a:r>
              <a:rPr lang="en-GB"/>
              <a:t>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GB"/>
              <a:t>struct ext2_inode *inodes = (struct ext2_inode *)(disk + 1024 * 5);</a:t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046" y="3314515"/>
            <a:ext cx="3554351" cy="146246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/>
          <p:nvPr/>
        </p:nvSpPr>
        <p:spPr>
          <a:xfrm>
            <a:off x="2558401" y="3097063"/>
            <a:ext cx="2348247" cy="319756"/>
          </a:xfrm>
          <a:custGeom>
            <a:avLst/>
            <a:gdLst/>
            <a:ahLst/>
            <a:cxnLst/>
            <a:rect l="l" t="t" r="r" b="b"/>
            <a:pathLst>
              <a:path w="2348247" h="319756" extrusionOk="0">
                <a:moveTo>
                  <a:pt x="0" y="0"/>
                </a:moveTo>
                <a:cubicBezTo>
                  <a:pt x="21975" y="17578"/>
                  <a:pt x="47639" y="40270"/>
                  <a:pt x="73097" y="54815"/>
                </a:cubicBezTo>
                <a:cubicBezTo>
                  <a:pt x="84923" y="61572"/>
                  <a:pt x="96724" y="68780"/>
                  <a:pt x="109646" y="73087"/>
                </a:cubicBezTo>
                <a:cubicBezTo>
                  <a:pt x="124379" y="77997"/>
                  <a:pt x="140265" y="78457"/>
                  <a:pt x="155332" y="82223"/>
                </a:cubicBezTo>
                <a:cubicBezTo>
                  <a:pt x="164676" y="84559"/>
                  <a:pt x="173482" y="88713"/>
                  <a:pt x="182743" y="91359"/>
                </a:cubicBezTo>
                <a:cubicBezTo>
                  <a:pt x="326711" y="132488"/>
                  <a:pt x="448250" y="105698"/>
                  <a:pt x="621326" y="109631"/>
                </a:cubicBezTo>
                <a:lnTo>
                  <a:pt x="986812" y="100495"/>
                </a:lnTo>
                <a:cubicBezTo>
                  <a:pt x="1047769" y="98463"/>
                  <a:pt x="1108731" y="95864"/>
                  <a:pt x="1169555" y="91359"/>
                </a:cubicBezTo>
                <a:cubicBezTo>
                  <a:pt x="1191033" y="89768"/>
                  <a:pt x="1212004" y="83272"/>
                  <a:pt x="1233515" y="82223"/>
                </a:cubicBezTo>
                <a:cubicBezTo>
                  <a:pt x="1336991" y="77176"/>
                  <a:pt x="1440624" y="76132"/>
                  <a:pt x="1544178" y="73087"/>
                </a:cubicBezTo>
                <a:cubicBezTo>
                  <a:pt x="1711692" y="76132"/>
                  <a:pt x="1879381" y="73994"/>
                  <a:pt x="2046721" y="82223"/>
                </a:cubicBezTo>
                <a:cubicBezTo>
                  <a:pt x="2078041" y="83763"/>
                  <a:pt x="2110070" y="106758"/>
                  <a:pt x="2138093" y="118766"/>
                </a:cubicBezTo>
                <a:cubicBezTo>
                  <a:pt x="2156448" y="126631"/>
                  <a:pt x="2183503" y="132401"/>
                  <a:pt x="2202053" y="137038"/>
                </a:cubicBezTo>
                <a:cubicBezTo>
                  <a:pt x="2211190" y="143129"/>
                  <a:pt x="2222604" y="146736"/>
                  <a:pt x="2229464" y="155310"/>
                </a:cubicBezTo>
                <a:cubicBezTo>
                  <a:pt x="2264905" y="199607"/>
                  <a:pt x="2206204" y="171920"/>
                  <a:pt x="2266013" y="191854"/>
                </a:cubicBezTo>
                <a:cubicBezTo>
                  <a:pt x="2275150" y="200990"/>
                  <a:pt x="2285152" y="209336"/>
                  <a:pt x="2293424" y="219261"/>
                </a:cubicBezTo>
                <a:cubicBezTo>
                  <a:pt x="2300454" y="227696"/>
                  <a:pt x="2322417" y="244287"/>
                  <a:pt x="2311698" y="246669"/>
                </a:cubicBezTo>
                <a:cubicBezTo>
                  <a:pt x="2278858" y="253966"/>
                  <a:pt x="2244693" y="240578"/>
                  <a:pt x="2211190" y="237533"/>
                </a:cubicBezTo>
                <a:lnTo>
                  <a:pt x="2165504" y="228397"/>
                </a:lnTo>
                <a:cubicBezTo>
                  <a:pt x="2147276" y="225083"/>
                  <a:pt x="2128766" y="223279"/>
                  <a:pt x="2110681" y="219261"/>
                </a:cubicBezTo>
                <a:cubicBezTo>
                  <a:pt x="2101279" y="217172"/>
                  <a:pt x="2073639" y="210125"/>
                  <a:pt x="2083270" y="210125"/>
                </a:cubicBezTo>
                <a:cubicBezTo>
                  <a:pt x="2104806" y="210125"/>
                  <a:pt x="2125910" y="216216"/>
                  <a:pt x="2147230" y="219261"/>
                </a:cubicBezTo>
                <a:cubicBezTo>
                  <a:pt x="2228942" y="260112"/>
                  <a:pt x="2194484" y="247191"/>
                  <a:pt x="2247738" y="264941"/>
                </a:cubicBezTo>
                <a:cubicBezTo>
                  <a:pt x="2283434" y="300629"/>
                  <a:pt x="2245978" y="268628"/>
                  <a:pt x="2293424" y="292348"/>
                </a:cubicBezTo>
                <a:cubicBezTo>
                  <a:pt x="2364275" y="327769"/>
                  <a:pt x="2279349" y="296792"/>
                  <a:pt x="2348247" y="319756"/>
                </a:cubicBezTo>
                <a:cubicBezTo>
                  <a:pt x="2334448" y="250769"/>
                  <a:pt x="2329973" y="238353"/>
                  <a:pt x="2329973" y="146174"/>
                </a:cubicBezTo>
                <a:cubicBezTo>
                  <a:pt x="2329973" y="130646"/>
                  <a:pt x="2336064" y="115721"/>
                  <a:pt x="2339110" y="100495"/>
                </a:cubicBezTo>
                <a:cubicBezTo>
                  <a:pt x="2336064" y="88314"/>
                  <a:pt x="2329973" y="76507"/>
                  <a:pt x="2329973" y="63951"/>
                </a:cubicBezTo>
                <a:cubicBezTo>
                  <a:pt x="2329973" y="41902"/>
                  <a:pt x="2350859" y="-16970"/>
                  <a:pt x="2329973" y="45679"/>
                </a:cubicBezTo>
                <a:cubicBezTo>
                  <a:pt x="2333019" y="73087"/>
                  <a:pt x="2339110" y="100326"/>
                  <a:pt x="2339110" y="127902"/>
                </a:cubicBezTo>
                <a:cubicBezTo>
                  <a:pt x="2339110" y="143430"/>
                  <a:pt x="2329973" y="158054"/>
                  <a:pt x="2329973" y="173582"/>
                </a:cubicBezTo>
                <a:cubicBezTo>
                  <a:pt x="2329973" y="183212"/>
                  <a:pt x="2336774" y="191647"/>
                  <a:pt x="2339110" y="200989"/>
                </a:cubicBezTo>
                <a:cubicBezTo>
                  <a:pt x="2342877" y="216054"/>
                  <a:pt x="2348247" y="231141"/>
                  <a:pt x="2348247" y="246669"/>
                </a:cubicBezTo>
                <a:cubicBezTo>
                  <a:pt x="2348247" y="253479"/>
                  <a:pt x="2342156" y="258850"/>
                  <a:pt x="2339110" y="264941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3733050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What do your exercise images look like?</a:t>
            </a:r>
          </a:p>
        </p:txBody>
      </p:sp>
      <p:sp>
        <p:nvSpPr>
          <p:cNvPr id="412" name="Shape 412"/>
          <p:cNvSpPr/>
          <p:nvPr/>
        </p:nvSpPr>
        <p:spPr>
          <a:xfrm>
            <a:off x="1162100" y="1304475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63925" y="1667800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414" name="Shape 414"/>
          <p:cNvSpPr/>
          <p:nvPr/>
        </p:nvSpPr>
        <p:spPr>
          <a:xfrm>
            <a:off x="1771700" y="1304475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522100" y="2166975"/>
            <a:ext cx="11187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Superblock</a:t>
            </a:r>
          </a:p>
        </p:txBody>
      </p:sp>
      <p:cxnSp>
        <p:nvCxnSpPr>
          <p:cNvPr id="416" name="Shape 416"/>
          <p:cNvCxnSpPr>
            <a:stCxn id="414" idx="2"/>
            <a:endCxn id="415" idx="0"/>
          </p:cNvCxnSpPr>
          <p:nvPr/>
        </p:nvCxnSpPr>
        <p:spPr>
          <a:xfrm>
            <a:off x="2079050" y="1714275"/>
            <a:ext cx="24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7" name="Shape 417"/>
          <p:cNvSpPr/>
          <p:nvPr/>
        </p:nvSpPr>
        <p:spPr>
          <a:xfrm>
            <a:off x="2381300" y="1304475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114450" y="2821950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Block group descriptor table</a:t>
            </a:r>
          </a:p>
        </p:txBody>
      </p:sp>
      <p:cxnSp>
        <p:nvCxnSpPr>
          <p:cNvPr id="419" name="Shape 419"/>
          <p:cNvCxnSpPr>
            <a:stCxn id="417" idx="2"/>
            <a:endCxn id="418" idx="0"/>
          </p:cNvCxnSpPr>
          <p:nvPr/>
        </p:nvCxnSpPr>
        <p:spPr>
          <a:xfrm>
            <a:off x="2688650" y="1714275"/>
            <a:ext cx="0" cy="11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2990900" y="1304475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2912600" y="2126200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Block bitmap</a:t>
            </a:r>
          </a:p>
        </p:txBody>
      </p:sp>
      <p:cxnSp>
        <p:nvCxnSpPr>
          <p:cNvPr id="422" name="Shape 422"/>
          <p:cNvCxnSpPr>
            <a:stCxn id="420" idx="2"/>
            <a:endCxn id="421" idx="0"/>
          </p:cNvCxnSpPr>
          <p:nvPr/>
        </p:nvCxnSpPr>
        <p:spPr>
          <a:xfrm>
            <a:off x="3298250" y="1714275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3" name="Shape 423"/>
          <p:cNvSpPr/>
          <p:nvPr/>
        </p:nvSpPr>
        <p:spPr>
          <a:xfrm>
            <a:off x="3600500" y="1304475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522200" y="2126200"/>
            <a:ext cx="7713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bitmap</a:t>
            </a:r>
          </a:p>
        </p:txBody>
      </p:sp>
      <p:cxnSp>
        <p:nvCxnSpPr>
          <p:cNvPr id="425" name="Shape 425"/>
          <p:cNvCxnSpPr>
            <a:stCxn id="423" idx="2"/>
            <a:endCxn id="424" idx="0"/>
          </p:cNvCxnSpPr>
          <p:nvPr/>
        </p:nvCxnSpPr>
        <p:spPr>
          <a:xfrm>
            <a:off x="3907850" y="1714275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42101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997800" y="2910797"/>
            <a:ext cx="1148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Inode</a:t>
            </a:r>
            <a:r>
              <a:rPr lang="en-GB" dirty="0"/>
              <a:t> table</a:t>
            </a:r>
          </a:p>
        </p:txBody>
      </p:sp>
      <p:cxnSp>
        <p:nvCxnSpPr>
          <p:cNvPr id="428" name="Shape 428"/>
          <p:cNvCxnSpPr>
            <a:cxnSpLocks/>
            <a:stCxn id="426" idx="2"/>
          </p:cNvCxnSpPr>
          <p:nvPr/>
        </p:nvCxnSpPr>
        <p:spPr>
          <a:xfrm>
            <a:off x="4517450" y="1714275"/>
            <a:ext cx="0" cy="12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9" name="Shape 429"/>
          <p:cNvSpPr/>
          <p:nvPr/>
        </p:nvSpPr>
        <p:spPr>
          <a:xfrm>
            <a:off x="48197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0" name="Shape 430"/>
          <p:cNvSpPr/>
          <p:nvPr/>
        </p:nvSpPr>
        <p:spPr>
          <a:xfrm>
            <a:off x="54293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431" name="Shape 431"/>
          <p:cNvSpPr/>
          <p:nvPr/>
        </p:nvSpPr>
        <p:spPr>
          <a:xfrm>
            <a:off x="60389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2" name="Shape 432"/>
          <p:cNvSpPr/>
          <p:nvPr/>
        </p:nvSpPr>
        <p:spPr>
          <a:xfrm>
            <a:off x="6648500" y="13044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3" name="Shape 433"/>
          <p:cNvSpPr/>
          <p:nvPr/>
        </p:nvSpPr>
        <p:spPr>
          <a:xfrm>
            <a:off x="7258100" y="13044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26" name="Shape 105">
            <a:extLst>
              <a:ext uri="{FF2B5EF4-FFF2-40B4-BE49-F238E27FC236}">
                <a16:creationId xmlns:a16="http://schemas.microsoft.com/office/drawing/2014/main" id="{2AAAB8AD-1F1D-E641-AF3B-CB0DE55F6B25}"/>
              </a:ext>
            </a:extLst>
          </p:cNvPr>
          <p:cNvSpPr txBox="1"/>
          <p:nvPr/>
        </p:nvSpPr>
        <p:spPr>
          <a:xfrm>
            <a:off x="6710500" y="3455000"/>
            <a:ext cx="17988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Don’t use this order as reference, this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is merely illustrative.</a:t>
            </a:r>
          </a:p>
        </p:txBody>
      </p:sp>
    </p:spTree>
    <p:extLst>
      <p:ext uri="{BB962C8B-B14F-4D97-AF65-F5344CB8AC3E}">
        <p14:creationId xmlns:p14="http://schemas.microsoft.com/office/powerpoint/2010/main" val="2475725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Ext2 overview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dirty="0"/>
              <a:t>Suppose you have a pointer to your disk: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GB" sz="1600" dirty="0"/>
              <a:t>char *disk;   //Suppose, for now, that your disk is in memory.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dirty="0"/>
              <a:t>Suppose your </a:t>
            </a:r>
            <a:r>
              <a:rPr lang="en-GB" sz="1600" dirty="0" err="1"/>
              <a:t>inode</a:t>
            </a:r>
            <a:r>
              <a:rPr lang="en-GB" sz="1600" dirty="0"/>
              <a:t> table is at </a:t>
            </a:r>
            <a:r>
              <a:rPr lang="en-GB" sz="1600" b="1" dirty="0"/>
              <a:t>block 6</a:t>
            </a:r>
            <a:r>
              <a:rPr lang="en-GB" sz="1600" dirty="0"/>
              <a:t>,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GB" sz="1600" dirty="0"/>
              <a:t>struct ext2_inode *</a:t>
            </a:r>
            <a:r>
              <a:rPr lang="en-GB" sz="1600" dirty="0" err="1"/>
              <a:t>inodes</a:t>
            </a:r>
            <a:r>
              <a:rPr lang="en-GB" sz="1600" dirty="0"/>
              <a:t> = (struct ext2_inode *)(disk + 1024 * 5);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 dirty="0"/>
              <a:t>and you want to print the contents of the </a:t>
            </a:r>
            <a:r>
              <a:rPr lang="en-GB" sz="1600" b="1" dirty="0"/>
              <a:t>7</a:t>
            </a:r>
            <a:r>
              <a:rPr lang="en-GB" sz="1600" b="1" baseline="30000" dirty="0"/>
              <a:t>th</a:t>
            </a:r>
            <a:r>
              <a:rPr lang="en-GB" sz="1600" b="1" dirty="0"/>
              <a:t>  </a:t>
            </a:r>
            <a:r>
              <a:rPr lang="en-GB" sz="1600" b="1" dirty="0" err="1"/>
              <a:t>inode</a:t>
            </a:r>
            <a:r>
              <a:rPr lang="en-GB" sz="1600" dirty="0"/>
              <a:t>…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GB" sz="1600" dirty="0"/>
              <a:t>     </a:t>
            </a:r>
            <a:r>
              <a:rPr lang="en-GB" sz="1600" dirty="0" err="1"/>
              <a:t>printf</a:t>
            </a:r>
            <a:r>
              <a:rPr lang="en-GB" sz="1600" dirty="0"/>
              <a:t>(“Size in bytes = %d”, </a:t>
            </a:r>
            <a:r>
              <a:rPr lang="en-GB" sz="1600" dirty="0" err="1">
                <a:solidFill>
                  <a:srgbClr val="FF0000"/>
                </a:solidFill>
              </a:rPr>
              <a:t>inodes</a:t>
            </a:r>
            <a:r>
              <a:rPr lang="en-GB" sz="1600" dirty="0">
                <a:solidFill>
                  <a:srgbClr val="FF0000"/>
                </a:solidFill>
              </a:rPr>
              <a:t>[6].</a:t>
            </a:r>
            <a:r>
              <a:rPr lang="en-GB" sz="1600" dirty="0" err="1">
                <a:solidFill>
                  <a:srgbClr val="FF0000"/>
                </a:solidFill>
              </a:rPr>
              <a:t>i_size</a:t>
            </a:r>
            <a:r>
              <a:rPr lang="en-GB" sz="1600" dirty="0"/>
              <a:t>);</a:t>
            </a:r>
            <a:endParaRPr dirty="0"/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304" y="3461771"/>
            <a:ext cx="3554351" cy="1462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3"/>
          <p:cNvCxnSpPr/>
          <p:nvPr/>
        </p:nvCxnSpPr>
        <p:spPr>
          <a:xfrm>
            <a:off x="7647792" y="3298052"/>
            <a:ext cx="9137" cy="255805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6" name="Google Shape;316;p33"/>
          <p:cNvSpPr txBox="1"/>
          <p:nvPr/>
        </p:nvSpPr>
        <p:spPr>
          <a:xfrm>
            <a:off x="7090426" y="2923481"/>
            <a:ext cx="1407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GB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3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Demo: Locating superblock from an image</a:t>
            </a:r>
            <a:endParaRPr/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435100"/>
            <a:ext cx="8068101" cy="1989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9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GB"/>
              <a:t>Looking at dumps: debugging your code</a:t>
            </a:r>
            <a:endParaRPr/>
          </a:p>
        </p:txBody>
      </p:sp>
      <p:sp>
        <p:nvSpPr>
          <p:cNvPr id="507" name="Google Shape;50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 dirty="0"/>
              <a:t>It will be useful to examine the images you create/modify using external tools.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/>
              <a:t>Dump the files </a:t>
            </a:r>
            <a:r>
              <a:rPr lang="en-GB" dirty="0" err="1"/>
              <a:t>emptydisk.img</a:t>
            </a:r>
            <a:r>
              <a:rPr lang="en-GB" dirty="0"/>
              <a:t> and </a:t>
            </a:r>
            <a:r>
              <a:rPr lang="en-GB" dirty="0" err="1"/>
              <a:t>onefile.img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mon"/>
              <a:buChar char="○"/>
            </a:pP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xxd</a:t>
            </a:r>
            <a:r>
              <a:rPr lang="en-GB" dirty="0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 -c 1 </a:t>
            </a: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emptydisk.img</a:t>
            </a:r>
            <a:r>
              <a:rPr lang="en-GB" dirty="0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  </a:t>
            </a: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emptydisk.dump</a:t>
            </a:r>
            <a:endParaRPr dirty="0">
              <a:solidFill>
                <a:srgbClr val="0000FF"/>
              </a:solidFill>
              <a:latin typeface="Lemon"/>
              <a:ea typeface="Lemon"/>
              <a:cs typeface="Lemon"/>
              <a:sym typeface="Lemon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mon"/>
              <a:buChar char="○"/>
            </a:pP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xxd</a:t>
            </a:r>
            <a:r>
              <a:rPr lang="en-GB" dirty="0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 -c 1 </a:t>
            </a: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onefile.img</a:t>
            </a:r>
            <a:r>
              <a:rPr lang="en-GB" dirty="0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Lemon"/>
                <a:ea typeface="Lemon"/>
                <a:cs typeface="Lemon"/>
                <a:sym typeface="Lemon"/>
              </a:rPr>
              <a:t>onefile.dump</a:t>
            </a:r>
            <a:endParaRPr dirty="0">
              <a:solidFill>
                <a:srgbClr val="0000FF"/>
              </a:solidFill>
              <a:latin typeface="Lemon"/>
              <a:ea typeface="Lemon"/>
              <a:cs typeface="Lemon"/>
              <a:sym typeface="Lemon"/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dirty="0">
              <a:latin typeface="Lemon"/>
              <a:ea typeface="Lemon"/>
              <a:cs typeface="Lemon"/>
              <a:sym typeface="Lemo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/>
              <a:t>This dumps one byte per line. You can change this, but I find it useful to have line numbers matching the byte number you have.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759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4465-89AF-AC4B-94C2-11CDF8B2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A7F2-519C-AF49-84A3-AC9CB4868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412" name="Shape 412"/>
          <p:cNvSpPr/>
          <p:nvPr/>
        </p:nvSpPr>
        <p:spPr>
          <a:xfrm>
            <a:off x="1162100" y="1304475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414" name="Shape 414"/>
          <p:cNvSpPr/>
          <p:nvPr/>
        </p:nvSpPr>
        <p:spPr>
          <a:xfrm>
            <a:off x="1771700" y="1304475"/>
            <a:ext cx="614700" cy="409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7" name="Shape 417"/>
          <p:cNvSpPr/>
          <p:nvPr/>
        </p:nvSpPr>
        <p:spPr>
          <a:xfrm>
            <a:off x="2381300" y="1304475"/>
            <a:ext cx="614700" cy="4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0" name="Shape 420"/>
          <p:cNvSpPr/>
          <p:nvPr/>
        </p:nvSpPr>
        <p:spPr>
          <a:xfrm>
            <a:off x="2990900" y="1304475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3" name="Shape 423"/>
          <p:cNvSpPr/>
          <p:nvPr/>
        </p:nvSpPr>
        <p:spPr>
          <a:xfrm>
            <a:off x="3600500" y="1304475"/>
            <a:ext cx="614700" cy="409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6" name="Shape 426"/>
          <p:cNvSpPr/>
          <p:nvPr/>
        </p:nvSpPr>
        <p:spPr>
          <a:xfrm>
            <a:off x="42101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9" name="Shape 429"/>
          <p:cNvSpPr/>
          <p:nvPr/>
        </p:nvSpPr>
        <p:spPr>
          <a:xfrm>
            <a:off x="48197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0" name="Shape 430"/>
          <p:cNvSpPr/>
          <p:nvPr/>
        </p:nvSpPr>
        <p:spPr>
          <a:xfrm>
            <a:off x="54293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431" name="Shape 431"/>
          <p:cNvSpPr/>
          <p:nvPr/>
        </p:nvSpPr>
        <p:spPr>
          <a:xfrm>
            <a:off x="6038900" y="1304475"/>
            <a:ext cx="614700" cy="4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2" name="Shape 432"/>
          <p:cNvSpPr/>
          <p:nvPr/>
        </p:nvSpPr>
        <p:spPr>
          <a:xfrm>
            <a:off x="6648500" y="13044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3" name="Shape 433"/>
          <p:cNvSpPr/>
          <p:nvPr/>
        </p:nvSpPr>
        <p:spPr>
          <a:xfrm>
            <a:off x="7258100" y="13044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8" name="Shape 412">
            <a:extLst>
              <a:ext uri="{FF2B5EF4-FFF2-40B4-BE49-F238E27FC236}">
                <a16:creationId xmlns:a16="http://schemas.microsoft.com/office/drawing/2014/main" id="{3A21AFBC-3EBF-2546-9DF1-7D57F8FFD4B3}"/>
              </a:ext>
            </a:extLst>
          </p:cNvPr>
          <p:cNvSpPr/>
          <p:nvPr/>
        </p:nvSpPr>
        <p:spPr>
          <a:xfrm>
            <a:off x="11570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39" name="Shape 414">
            <a:extLst>
              <a:ext uri="{FF2B5EF4-FFF2-40B4-BE49-F238E27FC236}">
                <a16:creationId xmlns:a16="http://schemas.microsoft.com/office/drawing/2014/main" id="{4F2B237D-8C0E-444A-B4FA-8D092A150AB3}"/>
              </a:ext>
            </a:extLst>
          </p:cNvPr>
          <p:cNvSpPr/>
          <p:nvPr/>
        </p:nvSpPr>
        <p:spPr>
          <a:xfrm>
            <a:off x="17666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0" name="Shape 417">
            <a:extLst>
              <a:ext uri="{FF2B5EF4-FFF2-40B4-BE49-F238E27FC236}">
                <a16:creationId xmlns:a16="http://schemas.microsoft.com/office/drawing/2014/main" id="{E82EE250-B944-F642-AE7D-BC1C98C032E7}"/>
              </a:ext>
            </a:extLst>
          </p:cNvPr>
          <p:cNvSpPr/>
          <p:nvPr/>
        </p:nvSpPr>
        <p:spPr>
          <a:xfrm>
            <a:off x="23762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1" name="Shape 420">
            <a:extLst>
              <a:ext uri="{FF2B5EF4-FFF2-40B4-BE49-F238E27FC236}">
                <a16:creationId xmlns:a16="http://schemas.microsoft.com/office/drawing/2014/main" id="{0B1CB80A-A617-6F4A-9DD0-21D0AD1D4F79}"/>
              </a:ext>
            </a:extLst>
          </p:cNvPr>
          <p:cNvSpPr/>
          <p:nvPr/>
        </p:nvSpPr>
        <p:spPr>
          <a:xfrm>
            <a:off x="29858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2" name="Shape 423">
            <a:extLst>
              <a:ext uri="{FF2B5EF4-FFF2-40B4-BE49-F238E27FC236}">
                <a16:creationId xmlns:a16="http://schemas.microsoft.com/office/drawing/2014/main" id="{77C4A301-AD15-8448-8086-D8AF09E59444}"/>
              </a:ext>
            </a:extLst>
          </p:cNvPr>
          <p:cNvSpPr/>
          <p:nvPr/>
        </p:nvSpPr>
        <p:spPr>
          <a:xfrm>
            <a:off x="35954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3" name="Shape 426">
            <a:extLst>
              <a:ext uri="{FF2B5EF4-FFF2-40B4-BE49-F238E27FC236}">
                <a16:creationId xmlns:a16="http://schemas.microsoft.com/office/drawing/2014/main" id="{40DC47C2-34F5-A84E-809D-547FE269702A}"/>
              </a:ext>
            </a:extLst>
          </p:cNvPr>
          <p:cNvSpPr/>
          <p:nvPr/>
        </p:nvSpPr>
        <p:spPr>
          <a:xfrm>
            <a:off x="42050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4" name="Shape 429">
            <a:extLst>
              <a:ext uri="{FF2B5EF4-FFF2-40B4-BE49-F238E27FC236}">
                <a16:creationId xmlns:a16="http://schemas.microsoft.com/office/drawing/2014/main" id="{9EA110B3-3DD7-114D-9C50-738044B8ECC5}"/>
              </a:ext>
            </a:extLst>
          </p:cNvPr>
          <p:cNvSpPr/>
          <p:nvPr/>
        </p:nvSpPr>
        <p:spPr>
          <a:xfrm>
            <a:off x="48146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5" name="Shape 430">
            <a:extLst>
              <a:ext uri="{FF2B5EF4-FFF2-40B4-BE49-F238E27FC236}">
                <a16:creationId xmlns:a16="http://schemas.microsoft.com/office/drawing/2014/main" id="{0854EC02-FF38-F04A-9154-20D64EE09C55}"/>
              </a:ext>
            </a:extLst>
          </p:cNvPr>
          <p:cNvSpPr/>
          <p:nvPr/>
        </p:nvSpPr>
        <p:spPr>
          <a:xfrm>
            <a:off x="54242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46" name="Shape 431">
            <a:extLst>
              <a:ext uri="{FF2B5EF4-FFF2-40B4-BE49-F238E27FC236}">
                <a16:creationId xmlns:a16="http://schemas.microsoft.com/office/drawing/2014/main" id="{58D160DB-46D5-4440-90C8-90AAC45ACBEE}"/>
              </a:ext>
            </a:extLst>
          </p:cNvPr>
          <p:cNvSpPr/>
          <p:nvPr/>
        </p:nvSpPr>
        <p:spPr>
          <a:xfrm>
            <a:off x="60338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7" name="Shape 432">
            <a:extLst>
              <a:ext uri="{FF2B5EF4-FFF2-40B4-BE49-F238E27FC236}">
                <a16:creationId xmlns:a16="http://schemas.microsoft.com/office/drawing/2014/main" id="{BD335DA0-857D-BF40-ACD1-E223E29EE606}"/>
              </a:ext>
            </a:extLst>
          </p:cNvPr>
          <p:cNvSpPr/>
          <p:nvPr/>
        </p:nvSpPr>
        <p:spPr>
          <a:xfrm>
            <a:off x="66434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8" name="Shape 433">
            <a:extLst>
              <a:ext uri="{FF2B5EF4-FFF2-40B4-BE49-F238E27FC236}">
                <a16:creationId xmlns:a16="http://schemas.microsoft.com/office/drawing/2014/main" id="{00901F7F-61E5-FA4F-8B87-34B3695C857C}"/>
              </a:ext>
            </a:extLst>
          </p:cNvPr>
          <p:cNvSpPr/>
          <p:nvPr/>
        </p:nvSpPr>
        <p:spPr>
          <a:xfrm>
            <a:off x="7253000" y="1714275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49" name="Shape 412">
            <a:extLst>
              <a:ext uri="{FF2B5EF4-FFF2-40B4-BE49-F238E27FC236}">
                <a16:creationId xmlns:a16="http://schemas.microsoft.com/office/drawing/2014/main" id="{A2F4DDD7-D714-7540-8DAE-F86182D5E079}"/>
              </a:ext>
            </a:extLst>
          </p:cNvPr>
          <p:cNvSpPr/>
          <p:nvPr/>
        </p:nvSpPr>
        <p:spPr>
          <a:xfrm>
            <a:off x="11519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50" name="Shape 414">
            <a:extLst>
              <a:ext uri="{FF2B5EF4-FFF2-40B4-BE49-F238E27FC236}">
                <a16:creationId xmlns:a16="http://schemas.microsoft.com/office/drawing/2014/main" id="{BF066D0C-7572-7C4B-88E1-BAF2D112F477}"/>
              </a:ext>
            </a:extLst>
          </p:cNvPr>
          <p:cNvSpPr/>
          <p:nvPr/>
        </p:nvSpPr>
        <p:spPr>
          <a:xfrm>
            <a:off x="17615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1" name="Shape 417">
            <a:extLst>
              <a:ext uri="{FF2B5EF4-FFF2-40B4-BE49-F238E27FC236}">
                <a16:creationId xmlns:a16="http://schemas.microsoft.com/office/drawing/2014/main" id="{B47FB0AB-29A4-6D45-9E78-80D728B22F0B}"/>
              </a:ext>
            </a:extLst>
          </p:cNvPr>
          <p:cNvSpPr/>
          <p:nvPr/>
        </p:nvSpPr>
        <p:spPr>
          <a:xfrm>
            <a:off x="23711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2" name="Shape 420">
            <a:extLst>
              <a:ext uri="{FF2B5EF4-FFF2-40B4-BE49-F238E27FC236}">
                <a16:creationId xmlns:a16="http://schemas.microsoft.com/office/drawing/2014/main" id="{AD89E345-536F-6C44-9F6B-40D9A7DCD0F6}"/>
              </a:ext>
            </a:extLst>
          </p:cNvPr>
          <p:cNvSpPr/>
          <p:nvPr/>
        </p:nvSpPr>
        <p:spPr>
          <a:xfrm>
            <a:off x="29807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3" name="Shape 423">
            <a:extLst>
              <a:ext uri="{FF2B5EF4-FFF2-40B4-BE49-F238E27FC236}">
                <a16:creationId xmlns:a16="http://schemas.microsoft.com/office/drawing/2014/main" id="{A490BE6B-9DF9-B24A-9C9D-0C95B915CEE0}"/>
              </a:ext>
            </a:extLst>
          </p:cNvPr>
          <p:cNvSpPr/>
          <p:nvPr/>
        </p:nvSpPr>
        <p:spPr>
          <a:xfrm>
            <a:off x="35903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4" name="Shape 426">
            <a:extLst>
              <a:ext uri="{FF2B5EF4-FFF2-40B4-BE49-F238E27FC236}">
                <a16:creationId xmlns:a16="http://schemas.microsoft.com/office/drawing/2014/main" id="{18963D3A-F733-3948-A3B2-0088A4D0FC8D}"/>
              </a:ext>
            </a:extLst>
          </p:cNvPr>
          <p:cNvSpPr/>
          <p:nvPr/>
        </p:nvSpPr>
        <p:spPr>
          <a:xfrm>
            <a:off x="41999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5" name="Shape 429">
            <a:extLst>
              <a:ext uri="{FF2B5EF4-FFF2-40B4-BE49-F238E27FC236}">
                <a16:creationId xmlns:a16="http://schemas.microsoft.com/office/drawing/2014/main" id="{651170B8-A399-8245-88B5-80F7CC7D08DE}"/>
              </a:ext>
            </a:extLst>
          </p:cNvPr>
          <p:cNvSpPr/>
          <p:nvPr/>
        </p:nvSpPr>
        <p:spPr>
          <a:xfrm>
            <a:off x="48095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6" name="Shape 430">
            <a:extLst>
              <a:ext uri="{FF2B5EF4-FFF2-40B4-BE49-F238E27FC236}">
                <a16:creationId xmlns:a16="http://schemas.microsoft.com/office/drawing/2014/main" id="{AB82EC93-F879-EE40-AA15-911111C6C3BF}"/>
              </a:ext>
            </a:extLst>
          </p:cNvPr>
          <p:cNvSpPr/>
          <p:nvPr/>
        </p:nvSpPr>
        <p:spPr>
          <a:xfrm>
            <a:off x="54191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57" name="Shape 431">
            <a:extLst>
              <a:ext uri="{FF2B5EF4-FFF2-40B4-BE49-F238E27FC236}">
                <a16:creationId xmlns:a16="http://schemas.microsoft.com/office/drawing/2014/main" id="{BD6EA2B2-9BEC-3443-B9DE-BDA3417C9E2B}"/>
              </a:ext>
            </a:extLst>
          </p:cNvPr>
          <p:cNvSpPr/>
          <p:nvPr/>
        </p:nvSpPr>
        <p:spPr>
          <a:xfrm>
            <a:off x="60287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1024</a:t>
            </a:r>
          </a:p>
        </p:txBody>
      </p:sp>
      <p:sp>
        <p:nvSpPr>
          <p:cNvPr id="58" name="Shape 432">
            <a:extLst>
              <a:ext uri="{FF2B5EF4-FFF2-40B4-BE49-F238E27FC236}">
                <a16:creationId xmlns:a16="http://schemas.microsoft.com/office/drawing/2014/main" id="{3DFAF4DF-5A3B-E440-B6F0-B149E3B7F2C8}"/>
              </a:ext>
            </a:extLst>
          </p:cNvPr>
          <p:cNvSpPr/>
          <p:nvPr/>
        </p:nvSpPr>
        <p:spPr>
          <a:xfrm>
            <a:off x="66383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59" name="Shape 433">
            <a:extLst>
              <a:ext uri="{FF2B5EF4-FFF2-40B4-BE49-F238E27FC236}">
                <a16:creationId xmlns:a16="http://schemas.microsoft.com/office/drawing/2014/main" id="{61CF42F6-AAD3-FF44-B0EC-E7FFE73E41B3}"/>
              </a:ext>
            </a:extLst>
          </p:cNvPr>
          <p:cNvSpPr/>
          <p:nvPr/>
        </p:nvSpPr>
        <p:spPr>
          <a:xfrm>
            <a:off x="7247900" y="2669547"/>
            <a:ext cx="614700" cy="4098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99955-FAFD-5A4C-B42D-88C5BDD10119}"/>
              </a:ext>
            </a:extLst>
          </p:cNvPr>
          <p:cNvSpPr txBox="1"/>
          <p:nvPr/>
        </p:nvSpPr>
        <p:spPr>
          <a:xfrm>
            <a:off x="2534975" y="945687"/>
            <a:ext cx="152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E7DE38-C9AC-0440-8548-9CAF1C26F8CC}"/>
              </a:ext>
            </a:extLst>
          </p:cNvPr>
          <p:cNvSpPr txBox="1"/>
          <p:nvPr/>
        </p:nvSpPr>
        <p:spPr>
          <a:xfrm>
            <a:off x="7875105" y="1811608"/>
            <a:ext cx="152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2" name="Google Shape;214;p19">
            <a:extLst>
              <a:ext uri="{FF2B5EF4-FFF2-40B4-BE49-F238E27FC236}">
                <a16:creationId xmlns:a16="http://schemas.microsoft.com/office/drawing/2014/main" id="{79E49037-8A7A-074A-8A67-AB06960F3E38}"/>
              </a:ext>
            </a:extLst>
          </p:cNvPr>
          <p:cNvSpPr txBox="1"/>
          <p:nvPr/>
        </p:nvSpPr>
        <p:spPr>
          <a:xfrm>
            <a:off x="4199900" y="2212161"/>
            <a:ext cx="173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7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Ext2 splits the HD into </a:t>
            </a:r>
            <a:r>
              <a:rPr lang="en-GB" b="1" dirty="0">
                <a:solidFill>
                  <a:srgbClr val="FF0000"/>
                </a:solidFill>
              </a:rPr>
              <a:t>blocks</a:t>
            </a:r>
            <a:r>
              <a:rPr lang="en-GB" dirty="0"/>
              <a:t> of 1024 bytes. Think of it as an array of blocks!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And assigns different semantics to each of them.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643025" y="1695650"/>
            <a:ext cx="4881900" cy="409800"/>
            <a:chOff x="1643025" y="1695650"/>
            <a:chExt cx="4881900" cy="409800"/>
          </a:xfrm>
        </p:grpSpPr>
        <p:sp>
          <p:nvSpPr>
            <p:cNvPr id="78" name="Shape 78"/>
            <p:cNvSpPr/>
            <p:nvPr/>
          </p:nvSpPr>
          <p:spPr>
            <a:xfrm>
              <a:off x="1643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252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2862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34718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40814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4691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300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910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1643025" y="2686250"/>
            <a:ext cx="4881900" cy="409800"/>
            <a:chOff x="1643025" y="1695650"/>
            <a:chExt cx="4881900" cy="409800"/>
          </a:xfrm>
        </p:grpSpPr>
        <p:sp>
          <p:nvSpPr>
            <p:cNvPr id="87" name="Shape 87"/>
            <p:cNvSpPr/>
            <p:nvPr/>
          </p:nvSpPr>
          <p:spPr>
            <a:xfrm>
              <a:off x="1643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2252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2862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34718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0814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4691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5300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910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</p:grpSp>
      <p:sp>
        <p:nvSpPr>
          <p:cNvPr id="95" name="Shape 95"/>
          <p:cNvSpPr txBox="1"/>
          <p:nvPr/>
        </p:nvSpPr>
        <p:spPr>
          <a:xfrm>
            <a:off x="760925" y="3358275"/>
            <a:ext cx="13389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Always empty!</a:t>
            </a:r>
          </a:p>
        </p:txBody>
      </p:sp>
      <p:cxnSp>
        <p:nvCxnSpPr>
          <p:cNvPr id="96" name="Shape 96"/>
          <p:cNvCxnSpPr>
            <a:stCxn id="87" idx="2"/>
            <a:endCxn id="95" idx="0"/>
          </p:cNvCxnSpPr>
          <p:nvPr/>
        </p:nvCxnSpPr>
        <p:spPr>
          <a:xfrm flipH="1">
            <a:off x="1430475" y="3096050"/>
            <a:ext cx="5199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 txBox="1"/>
          <p:nvPr/>
        </p:nvSpPr>
        <p:spPr>
          <a:xfrm>
            <a:off x="2268125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the filesystem</a:t>
            </a:r>
          </a:p>
        </p:txBody>
      </p:sp>
      <p:cxnSp>
        <p:nvCxnSpPr>
          <p:cNvPr id="98" name="Shape 98"/>
          <p:cNvCxnSpPr>
            <a:stCxn id="88" idx="2"/>
            <a:endCxn id="97" idx="0"/>
          </p:cNvCxnSpPr>
          <p:nvPr/>
        </p:nvCxnSpPr>
        <p:spPr>
          <a:xfrm>
            <a:off x="2559975" y="3096050"/>
            <a:ext cx="2094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3524300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for the filesystem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480500" y="3497275"/>
            <a:ext cx="11166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directories</a:t>
            </a:r>
          </a:p>
        </p:txBody>
      </p:sp>
      <p:cxnSp>
        <p:nvCxnSpPr>
          <p:cNvPr id="101" name="Shape 101"/>
          <p:cNvCxnSpPr>
            <a:stCxn id="89" idx="2"/>
            <a:endCxn id="99" idx="0"/>
          </p:cNvCxnSpPr>
          <p:nvPr/>
        </p:nvCxnSpPr>
        <p:spPr>
          <a:xfrm>
            <a:off x="3169575" y="3096050"/>
            <a:ext cx="8559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>
            <a:endCxn id="100" idx="0"/>
          </p:cNvCxnSpPr>
          <p:nvPr/>
        </p:nvCxnSpPr>
        <p:spPr>
          <a:xfrm>
            <a:off x="3836400" y="3096175"/>
            <a:ext cx="12024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5604775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User file contents</a:t>
            </a:r>
          </a:p>
        </p:txBody>
      </p:sp>
      <p:cxnSp>
        <p:nvCxnSpPr>
          <p:cNvPr id="104" name="Shape 104"/>
          <p:cNvCxnSpPr>
            <a:stCxn id="92" idx="2"/>
            <a:endCxn id="103" idx="0"/>
          </p:cNvCxnSpPr>
          <p:nvPr/>
        </p:nvCxnSpPr>
        <p:spPr>
          <a:xfrm>
            <a:off x="4998375" y="3096050"/>
            <a:ext cx="11076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6710500" y="3455000"/>
            <a:ext cx="17988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</a:rPr>
              <a:t>Don’t use this order as reference, this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</a:rPr>
              <a:t>is merely illustrative.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Ext2 splits the HD into </a:t>
            </a:r>
            <a:r>
              <a:rPr lang="en-GB" b="1" dirty="0">
                <a:solidFill>
                  <a:srgbClr val="FF0000"/>
                </a:solidFill>
              </a:rPr>
              <a:t>blocks</a:t>
            </a:r>
            <a:r>
              <a:rPr lang="en-GB" dirty="0"/>
              <a:t> of 1024 bytes. Think of it as an array of blocks!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GB" dirty="0"/>
              <a:t>And assigns different semantics to each of them.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Ext2 groups blocks into </a:t>
            </a:r>
            <a:r>
              <a:rPr lang="en-GB" dirty="0">
                <a:solidFill>
                  <a:srgbClr val="FF0000"/>
                </a:solidFill>
              </a:rPr>
              <a:t>block groups</a:t>
            </a:r>
          </a:p>
          <a:p>
            <a:pPr marL="914400" lvl="1" indent="-3175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 dirty="0">
                <a:solidFill>
                  <a:schemeClr val="dk1"/>
                </a:solidFill>
              </a:rPr>
              <a:t>For the exercises you can assume only one block group.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643025" y="1695650"/>
            <a:ext cx="4881900" cy="409800"/>
            <a:chOff x="1643025" y="1695650"/>
            <a:chExt cx="4881900" cy="409800"/>
          </a:xfrm>
        </p:grpSpPr>
        <p:sp>
          <p:nvSpPr>
            <p:cNvPr id="113" name="Shape 113"/>
            <p:cNvSpPr/>
            <p:nvPr/>
          </p:nvSpPr>
          <p:spPr>
            <a:xfrm>
              <a:off x="1643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2252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62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34718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814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4691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5300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5910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643025" y="2686250"/>
            <a:ext cx="4881900" cy="409800"/>
            <a:chOff x="1643025" y="1695650"/>
            <a:chExt cx="4881900" cy="409800"/>
          </a:xfrm>
        </p:grpSpPr>
        <p:sp>
          <p:nvSpPr>
            <p:cNvPr id="122" name="Shape 122"/>
            <p:cNvSpPr/>
            <p:nvPr/>
          </p:nvSpPr>
          <p:spPr>
            <a:xfrm>
              <a:off x="1643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252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862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34718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40814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46910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53006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5910225" y="1695650"/>
              <a:ext cx="614700" cy="40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/>
                <a:t>1024</a:t>
              </a:r>
            </a:p>
          </p:txBody>
        </p:sp>
      </p:grpSp>
      <p:sp>
        <p:nvSpPr>
          <p:cNvPr id="130" name="Shape 130"/>
          <p:cNvSpPr txBox="1"/>
          <p:nvPr/>
        </p:nvSpPr>
        <p:spPr>
          <a:xfrm>
            <a:off x="760925" y="3358275"/>
            <a:ext cx="13389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Always empty!</a:t>
            </a:r>
          </a:p>
        </p:txBody>
      </p:sp>
      <p:cxnSp>
        <p:nvCxnSpPr>
          <p:cNvPr id="131" name="Shape 131"/>
          <p:cNvCxnSpPr>
            <a:stCxn id="122" idx="2"/>
            <a:endCxn id="130" idx="0"/>
          </p:cNvCxnSpPr>
          <p:nvPr/>
        </p:nvCxnSpPr>
        <p:spPr>
          <a:xfrm flipH="1">
            <a:off x="1430475" y="3096050"/>
            <a:ext cx="519900" cy="26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2268125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the filesystem</a:t>
            </a:r>
          </a:p>
        </p:txBody>
      </p:sp>
      <p:cxnSp>
        <p:nvCxnSpPr>
          <p:cNvPr id="133" name="Shape 133"/>
          <p:cNvCxnSpPr>
            <a:stCxn id="123" idx="2"/>
            <a:endCxn id="132" idx="0"/>
          </p:cNvCxnSpPr>
          <p:nvPr/>
        </p:nvCxnSpPr>
        <p:spPr>
          <a:xfrm>
            <a:off x="2559975" y="3096050"/>
            <a:ext cx="2094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Shape 134"/>
          <p:cNvSpPr txBox="1"/>
          <p:nvPr/>
        </p:nvSpPr>
        <p:spPr>
          <a:xfrm>
            <a:off x="3524300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the filesystem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480500" y="3497275"/>
            <a:ext cx="11166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Metadata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directories</a:t>
            </a:r>
          </a:p>
        </p:txBody>
      </p:sp>
      <p:cxnSp>
        <p:nvCxnSpPr>
          <p:cNvPr id="136" name="Shape 136"/>
          <p:cNvCxnSpPr>
            <a:stCxn id="124" idx="2"/>
            <a:endCxn id="134" idx="0"/>
          </p:cNvCxnSpPr>
          <p:nvPr/>
        </p:nvCxnSpPr>
        <p:spPr>
          <a:xfrm>
            <a:off x="3169575" y="3096050"/>
            <a:ext cx="8559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7" name="Shape 137"/>
          <p:cNvCxnSpPr>
            <a:endCxn id="135" idx="0"/>
          </p:cNvCxnSpPr>
          <p:nvPr/>
        </p:nvCxnSpPr>
        <p:spPr>
          <a:xfrm>
            <a:off x="3836400" y="3096175"/>
            <a:ext cx="12024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5604775" y="3497275"/>
            <a:ext cx="10023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User file contents</a:t>
            </a:r>
          </a:p>
        </p:txBody>
      </p:sp>
      <p:cxnSp>
        <p:nvCxnSpPr>
          <p:cNvPr id="139" name="Shape 139"/>
          <p:cNvCxnSpPr>
            <a:stCxn id="127" idx="2"/>
            <a:endCxn id="138" idx="0"/>
          </p:cNvCxnSpPr>
          <p:nvPr/>
        </p:nvCxnSpPr>
        <p:spPr>
          <a:xfrm>
            <a:off x="4998375" y="3096050"/>
            <a:ext cx="1107600" cy="4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0" name="Shape 140"/>
          <p:cNvSpPr/>
          <p:nvPr/>
        </p:nvSpPr>
        <p:spPr>
          <a:xfrm>
            <a:off x="3448075" y="2517175"/>
            <a:ext cx="3334500" cy="74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" name="Shape 141"/>
          <p:cNvCxnSpPr>
            <a:stCxn id="140" idx="3"/>
          </p:cNvCxnSpPr>
          <p:nvPr/>
        </p:nvCxnSpPr>
        <p:spPr>
          <a:xfrm rot="10800000" flipH="1">
            <a:off x="6782575" y="2475475"/>
            <a:ext cx="724200" cy="4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" name="Shape 142"/>
          <p:cNvSpPr txBox="1"/>
          <p:nvPr/>
        </p:nvSpPr>
        <p:spPr>
          <a:xfrm>
            <a:off x="7484775" y="2290075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Block group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What does your typical ext2 disk image look like?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Arial"/>
            </a:pPr>
            <a:r>
              <a:rPr lang="en-GB" dirty="0"/>
              <a:t>What does your typical ext2 disk image look like?</a:t>
            </a:r>
          </a:p>
        </p:txBody>
      </p:sp>
      <p:sp>
        <p:nvSpPr>
          <p:cNvPr id="359" name="Shape 359"/>
          <p:cNvSpPr/>
          <p:nvPr/>
        </p:nvSpPr>
        <p:spPr>
          <a:xfrm>
            <a:off x="824450" y="2125400"/>
            <a:ext cx="614700" cy="40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1024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426275" y="2488725"/>
            <a:ext cx="13779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Empty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C385-2312-9842-A668-95553788AA7C}"/>
              </a:ext>
            </a:extLst>
          </p:cNvPr>
          <p:cNvSpPr txBox="1"/>
          <p:nvPr/>
        </p:nvSpPr>
        <p:spPr>
          <a:xfrm>
            <a:off x="4872038" y="2407444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0</a:t>
            </a:r>
            <a:r>
              <a:rPr lang="en-US" baseline="30000" dirty="0"/>
              <a:t>th</a:t>
            </a:r>
            <a:r>
              <a:rPr lang="en-US" dirty="0"/>
              <a:t> block is reserved for other purposes</a:t>
            </a:r>
          </a:p>
          <a:p>
            <a:r>
              <a:rPr lang="en-US" dirty="0"/>
              <a:t>and is not used by the ext2 file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2118</Words>
  <Application>Microsoft Macintosh PowerPoint</Application>
  <PresentationFormat>On-screen Show (16:9)</PresentationFormat>
  <Paragraphs>458</Paragraphs>
  <Slides>43</Slides>
  <Notes>41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Lemon</vt:lpstr>
      <vt:lpstr>Arial</vt:lpstr>
      <vt:lpstr>Courier</vt:lpstr>
      <vt:lpstr>Simple Light</vt:lpstr>
      <vt:lpstr>CSC369 - Tutorial 2</vt:lpstr>
      <vt:lpstr>Ext2 overview</vt:lpstr>
      <vt:lpstr>Ext2 overview</vt:lpstr>
      <vt:lpstr>Ext2 overview</vt:lpstr>
      <vt:lpstr>Ext2 overview</vt:lpstr>
      <vt:lpstr>Ext2 overview</vt:lpstr>
      <vt:lpstr>Ext2 overview</vt:lpstr>
      <vt:lpstr>Ext2 overview</vt:lpstr>
      <vt:lpstr>Ext2 overview</vt:lpstr>
      <vt:lpstr>Ext2 overview</vt:lpstr>
      <vt:lpstr>Aside: How to read the data from disk</vt:lpstr>
      <vt:lpstr>Ext2 overview</vt:lpstr>
      <vt:lpstr>Block group descriptor</vt:lpstr>
      <vt:lpstr>Block group descriptor</vt:lpstr>
      <vt:lpstr>Block group descriptor</vt:lpstr>
      <vt:lpstr>Block group descriptor</vt:lpstr>
      <vt:lpstr>Ext2 overview</vt:lpstr>
      <vt:lpstr>Ext2 overview</vt:lpstr>
      <vt:lpstr>Ext2 overview</vt:lpstr>
      <vt:lpstr>How to read the bitmaps</vt:lpstr>
      <vt:lpstr>Ext2 overview</vt:lpstr>
      <vt:lpstr>Ext2 overview</vt:lpstr>
      <vt:lpstr>Ext2 overview</vt:lpstr>
      <vt:lpstr>Ext2 overview</vt:lpstr>
      <vt:lpstr>Ext2 overview</vt:lpstr>
      <vt:lpstr>Starter code</vt:lpstr>
      <vt:lpstr>Exercises 2 and 3</vt:lpstr>
      <vt:lpstr>Ext2 overview</vt:lpstr>
      <vt:lpstr>Ext2 overview: Inode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Ext2 overview: Inode Table</vt:lpstr>
      <vt:lpstr>Ext2 overview: Reading the Inode table</vt:lpstr>
      <vt:lpstr>Ext2 overview</vt:lpstr>
      <vt:lpstr>Ext2 overview</vt:lpstr>
      <vt:lpstr>Demo: Locating superblock from an image</vt:lpstr>
      <vt:lpstr>Looking at dumps: debugging your code</vt:lpstr>
      <vt:lpstr>Onto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CSC369 - Tutorial 8</dc:title>
  <cp:lastModifiedBy>Ruijie Sun</cp:lastModifiedBy>
  <cp:revision>20</cp:revision>
  <dcterms:modified xsi:type="dcterms:W3CDTF">2019-10-03T14:28:29Z</dcterms:modified>
</cp:coreProperties>
</file>