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256" r:id="rId2"/>
    <p:sldId id="298" r:id="rId3"/>
    <p:sldId id="395" r:id="rId4"/>
    <p:sldId id="476" r:id="rId5"/>
    <p:sldId id="397" r:id="rId6"/>
    <p:sldId id="398" r:id="rId7"/>
    <p:sldId id="407" r:id="rId8"/>
    <p:sldId id="573" r:id="rId9"/>
    <p:sldId id="400" r:id="rId10"/>
    <p:sldId id="572" r:id="rId11"/>
    <p:sldId id="574" r:id="rId12"/>
    <p:sldId id="575" r:id="rId13"/>
    <p:sldId id="404" r:id="rId14"/>
    <p:sldId id="411" r:id="rId15"/>
    <p:sldId id="607" r:id="rId16"/>
    <p:sldId id="603" r:id="rId17"/>
    <p:sldId id="604" r:id="rId18"/>
    <p:sldId id="606" r:id="rId19"/>
    <p:sldId id="579" r:id="rId20"/>
    <p:sldId id="621" r:id="rId21"/>
    <p:sldId id="622" r:id="rId22"/>
    <p:sldId id="623" r:id="rId23"/>
    <p:sldId id="605" r:id="rId24"/>
    <p:sldId id="588" r:id="rId25"/>
    <p:sldId id="602" r:id="rId26"/>
    <p:sldId id="601" r:id="rId27"/>
    <p:sldId id="507" r:id="rId28"/>
    <p:sldId id="587" r:id="rId29"/>
    <p:sldId id="618" r:id="rId30"/>
    <p:sldId id="625" r:id="rId31"/>
    <p:sldId id="626" r:id="rId32"/>
    <p:sldId id="630" r:id="rId33"/>
    <p:sldId id="612" r:id="rId34"/>
    <p:sldId id="627" r:id="rId35"/>
    <p:sldId id="613" r:id="rId36"/>
    <p:sldId id="608" r:id="rId37"/>
    <p:sldId id="414" r:id="rId38"/>
    <p:sldId id="452" r:id="rId39"/>
    <p:sldId id="474" r:id="rId40"/>
    <p:sldId id="475" r:id="rId41"/>
    <p:sldId id="512" r:id="rId42"/>
    <p:sldId id="513" r:id="rId43"/>
    <p:sldId id="514" r:id="rId44"/>
    <p:sldId id="515" r:id="rId45"/>
    <p:sldId id="516" r:id="rId46"/>
    <p:sldId id="517" r:id="rId47"/>
    <p:sldId id="518" r:id="rId48"/>
    <p:sldId id="519" r:id="rId49"/>
    <p:sldId id="520" r:id="rId50"/>
    <p:sldId id="524" r:id="rId51"/>
    <p:sldId id="525" r:id="rId52"/>
    <p:sldId id="526" r:id="rId53"/>
    <p:sldId id="527" r:id="rId54"/>
    <p:sldId id="528" r:id="rId55"/>
    <p:sldId id="529" r:id="rId56"/>
    <p:sldId id="530" r:id="rId57"/>
    <p:sldId id="473" r:id="rId58"/>
    <p:sldId id="537" r:id="rId59"/>
    <p:sldId id="615" r:id="rId60"/>
    <p:sldId id="421" r:id="rId61"/>
    <p:sldId id="535" r:id="rId62"/>
    <p:sldId id="522" r:id="rId63"/>
    <p:sldId id="541" r:id="rId64"/>
    <p:sldId id="542" r:id="rId65"/>
    <p:sldId id="543" r:id="rId66"/>
    <p:sldId id="544" r:id="rId67"/>
    <p:sldId id="545" r:id="rId68"/>
    <p:sldId id="546" r:id="rId69"/>
    <p:sldId id="547" r:id="rId70"/>
    <p:sldId id="548" r:id="rId71"/>
    <p:sldId id="549" r:id="rId72"/>
    <p:sldId id="550" r:id="rId73"/>
    <p:sldId id="551" r:id="rId74"/>
    <p:sldId id="552" r:id="rId75"/>
    <p:sldId id="553" r:id="rId76"/>
    <p:sldId id="554" r:id="rId77"/>
    <p:sldId id="555" r:id="rId78"/>
    <p:sldId id="566" r:id="rId79"/>
    <p:sldId id="567" r:id="rId80"/>
    <p:sldId id="568" r:id="rId81"/>
    <p:sldId id="569" r:id="rId82"/>
    <p:sldId id="570" r:id="rId83"/>
    <p:sldId id="503" r:id="rId84"/>
    <p:sldId id="422" r:id="rId85"/>
    <p:sldId id="629" r:id="rId86"/>
    <p:sldId id="565" r:id="rId87"/>
    <p:sldId id="440"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9933FF"/>
    <a:srgbClr val="FFFFFF"/>
    <a:srgbClr val="0000FF"/>
    <a:srgbClr val="CC00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0" autoAdjust="0"/>
    <p:restoredTop sz="83333" autoAdjust="0"/>
  </p:normalViewPr>
  <p:slideViewPr>
    <p:cSldViewPr snapToGrid="0">
      <p:cViewPr varScale="1">
        <p:scale>
          <a:sx n="96" d="100"/>
          <a:sy n="96" d="100"/>
        </p:scale>
        <p:origin x="1650" y="78"/>
      </p:cViewPr>
      <p:guideLst>
        <p:guide orient="horz" pos="2155"/>
        <p:guide pos="28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157FD5-3CAE-4EE2-8544-EA6112728844}" type="datetimeFigureOut">
              <a:rPr lang="zh-CN" altLang="en-US" smtClean="0"/>
              <a:t>2017/10/24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EDA39-CE82-44D9-A080-908EA655550B}" type="slidenum">
              <a:rPr lang="zh-CN" altLang="en-US" smtClean="0"/>
              <a:t>‹#›</a:t>
            </a:fld>
            <a:endParaRPr lang="zh-CN" altLang="en-US"/>
          </a:p>
        </p:txBody>
      </p:sp>
    </p:spTree>
    <p:extLst>
      <p:ext uri="{BB962C8B-B14F-4D97-AF65-F5344CB8AC3E}">
        <p14:creationId xmlns:p14="http://schemas.microsoft.com/office/powerpoint/2010/main" val="168114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6%AC%A7%E6%B0%8F%E8%B7%9D%E7%A6%BB"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baike.baidu.com/item/%E7%9B%B4%E7%BA%BF%E8%B7%9D%E7%A6%BB"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5%90%91%E9%87%8F%E7%A9%BA%E9%96%93"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zh.wikipedia.org/wiki/%E4%BF%A1%E6%81%AF%E6%A3%80%E7%B4%A2"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zh.wikipedia.org/wiki/%E5%AF%86%E7%A0%81%E5%AD%A6" TargetMode="External"/><Relationship Id="rId3" Type="http://schemas.openxmlformats.org/officeDocument/2006/relationships/hyperlink" Target="https://zh.wikipedia.org/wiki/%E4%BF%A1%E6%81%AF%E8%AE%BA" TargetMode="External"/><Relationship Id="rId7" Type="http://schemas.openxmlformats.org/officeDocument/2006/relationships/hyperlink" Target="https://zh.wikipedia.org/wiki/%E7%BC%96%E7%A0%81%E7%90%86%E8%AE%BA"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zh.wikipedia.org/wiki/%E9%80%9A%E4%BF%A1" TargetMode="External"/><Relationship Id="rId5" Type="http://schemas.openxmlformats.org/officeDocument/2006/relationships/hyperlink" Target="https://zh.wikipedia.org/wiki/%E7%90%86%E6%9F%A5%E5%BE%B7%C2%B7%E8%A1%9B%E6%96%AF%E9%87%8C%C2%B7%E6%BC%A2%E6%98%8E" TargetMode="External"/><Relationship Id="rId4" Type="http://schemas.openxmlformats.org/officeDocument/2006/relationships/hyperlink" Target="https://zh.wikipedia.org/wiki/%E5%AD%97%E7%AC%A6%E4%B8%B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6%95%B0%E6%8D%AE%E9%9B%8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baike.baidu.com/link?url=NrfNIBhmEDicYb29WuBAAF7KuAC7prrp9oNmCbVi8tNmkgWmzt5agCGYwqZccByjyRPmj9lCBr1inZKAWmdPRs1WPk27P9LP2oATFySy0_BTX6dFTMOIyseNE6n3oboROM9o6SyDZ0lKKIs4Pvu-2L5N68-3Kt7By8vfh1y0YZxxLo2Z4qwXTGtYqGMpXtft3v-uuACcCQUNLsX50qJfX_oFv6w_K94cWRndUfJaqeW"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aike.baidu.com/item/%E7%90%86%E6%9F%A5%E5%BE%B7%C2%B7%E8%B4%9D%E5%B0%94%E6%9B%BC"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zh.wikipedia.org/wiki/%E4%BD%93%E7%A7%AF" TargetMode="External"/><Relationship Id="rId5" Type="http://schemas.openxmlformats.org/officeDocument/2006/relationships/hyperlink" Target="https://baike.baidu.com/item/%E9%AB%98%E7%BB%B4" TargetMode="External"/><Relationship Id="rId4" Type="http://schemas.openxmlformats.org/officeDocument/2006/relationships/hyperlink" Target="https://baike.baidu.com/item/%E4%BC%98%E5%8C%96"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a:t>
            </a:fld>
            <a:endParaRPr lang="zh-CN" altLang="en-US"/>
          </a:p>
        </p:txBody>
      </p:sp>
    </p:spTree>
    <p:extLst>
      <p:ext uri="{BB962C8B-B14F-4D97-AF65-F5344CB8AC3E}">
        <p14:creationId xmlns:p14="http://schemas.microsoft.com/office/powerpoint/2010/main" val="425816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城市街区距离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图中红线代表曼哈顿于一个具有正南正北、正东正西方向规则布局的城镇街道，从一点到达另一点的距离正是在南北方向上旅行的距离加上在东西方向上旅行的距离，因此，曼哈顿距离又称为出租车距离。距离，绿色代表</a:t>
            </a:r>
            <a:r>
              <a:rPr lang="zh-CN" altLang="en-US" sz="1200" b="0" i="0" u="none" strike="noStrike" kern="1200" dirty="0" smtClean="0">
                <a:solidFill>
                  <a:schemeClr val="tx1"/>
                </a:solidFill>
                <a:effectLst/>
                <a:latin typeface="+mn-lt"/>
                <a:ea typeface="+mn-ea"/>
                <a:cs typeface="+mn-cs"/>
                <a:hlinkClick r:id="rId3"/>
              </a:rPr>
              <a:t>欧氏距离</a:t>
            </a:r>
            <a:r>
              <a:rPr lang="zh-CN" altLang="en-US" sz="1200" b="0" i="0" kern="1200" dirty="0" smtClean="0">
                <a:solidFill>
                  <a:schemeClr val="tx1"/>
                </a:solidFill>
                <a:effectLst/>
                <a:latin typeface="+mn-lt"/>
                <a:ea typeface="+mn-ea"/>
                <a:cs typeface="+mn-cs"/>
              </a:rPr>
              <a:t>，也就是</a:t>
            </a:r>
            <a:r>
              <a:rPr lang="zh-CN" altLang="en-US" sz="1200" b="0" i="0" u="none" strike="noStrike" kern="1200" dirty="0" smtClean="0">
                <a:solidFill>
                  <a:schemeClr val="tx1"/>
                </a:solidFill>
                <a:effectLst/>
                <a:latin typeface="+mn-lt"/>
                <a:ea typeface="+mn-ea"/>
                <a:cs typeface="+mn-cs"/>
                <a:hlinkClick r:id="rId4"/>
              </a:rPr>
              <a:t>直线距离</a:t>
            </a:r>
            <a:r>
              <a:rPr lang="zh-CN" altLang="en-US" sz="1200" b="0" i="0" kern="1200" dirty="0" smtClean="0">
                <a:solidFill>
                  <a:schemeClr val="tx1"/>
                </a:solidFill>
                <a:effectLst/>
                <a:latin typeface="+mn-lt"/>
                <a:ea typeface="+mn-ea"/>
                <a:cs typeface="+mn-cs"/>
              </a:rPr>
              <a:t>，而蓝色和黄色代表等价的曼哈顿距离。</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10</a:t>
            </a:fld>
            <a:endParaRPr lang="zh-CN" altLang="en-US"/>
          </a:p>
        </p:txBody>
      </p:sp>
    </p:spTree>
    <p:extLst>
      <p:ext uri="{BB962C8B-B14F-4D97-AF65-F5344CB8AC3E}">
        <p14:creationId xmlns:p14="http://schemas.microsoft.com/office/powerpoint/2010/main" val="3429459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333333"/>
                </a:solidFill>
                <a:latin typeface="Verdana" panose="020B0604030504040204" pitchFamily="34" charset="0"/>
              </a:rPr>
              <a:t>闵氏距离不是一种距离，而是一组距离的定义。</a:t>
            </a:r>
          </a:p>
          <a:p>
            <a:r>
              <a:rPr lang="en-US" altLang="zh-CN" dirty="0" smtClean="0">
                <a:solidFill>
                  <a:srgbClr val="333333"/>
                </a:solidFill>
                <a:latin typeface="Verdana" panose="020B0604030504040204" pitchFamily="34" charset="0"/>
              </a:rPr>
              <a:t>(1) </a:t>
            </a:r>
            <a:r>
              <a:rPr lang="zh-CN" altLang="en-US" dirty="0" smtClean="0">
                <a:solidFill>
                  <a:srgbClr val="333333"/>
                </a:solidFill>
                <a:latin typeface="Verdana" panose="020B0604030504040204" pitchFamily="34" charset="0"/>
              </a:rPr>
              <a:t>闵氏距离的定义</a:t>
            </a:r>
          </a:p>
          <a:p>
            <a:r>
              <a:rPr lang="zh-CN" altLang="en-US" dirty="0" smtClean="0">
                <a:solidFill>
                  <a:srgbClr val="333333"/>
                </a:solidFill>
                <a:latin typeface="Verdana" panose="020B0604030504040204" pitchFamily="34" charset="0"/>
              </a:rPr>
              <a:t>       两个</a:t>
            </a:r>
            <a:r>
              <a:rPr lang="en-US" altLang="zh-CN" dirty="0" smtClean="0">
                <a:solidFill>
                  <a:srgbClr val="333333"/>
                </a:solidFill>
                <a:latin typeface="Verdana" panose="020B0604030504040204" pitchFamily="34" charset="0"/>
              </a:rPr>
              <a:t>n</a:t>
            </a:r>
            <a:r>
              <a:rPr lang="zh-CN" altLang="en-US" dirty="0" smtClean="0">
                <a:solidFill>
                  <a:srgbClr val="333333"/>
                </a:solidFill>
                <a:latin typeface="Verdana" panose="020B0604030504040204" pitchFamily="34" charset="0"/>
              </a:rPr>
              <a:t>维变量</a:t>
            </a:r>
            <a:r>
              <a:rPr lang="en-US" altLang="zh-CN" dirty="0" smtClean="0">
                <a:solidFill>
                  <a:srgbClr val="333333"/>
                </a:solidFill>
                <a:latin typeface="Verdana" panose="020B0604030504040204" pitchFamily="34" charset="0"/>
              </a:rPr>
              <a:t>a(x11,x12,…,x1n)</a:t>
            </a:r>
            <a:r>
              <a:rPr lang="zh-CN" altLang="en-US" dirty="0" smtClean="0">
                <a:solidFill>
                  <a:srgbClr val="333333"/>
                </a:solidFill>
                <a:latin typeface="Verdana" panose="020B0604030504040204" pitchFamily="34" charset="0"/>
              </a:rPr>
              <a:t>与 </a:t>
            </a:r>
            <a:r>
              <a:rPr lang="en-US" altLang="zh-CN" dirty="0" smtClean="0">
                <a:solidFill>
                  <a:srgbClr val="333333"/>
                </a:solidFill>
                <a:latin typeface="Verdana" panose="020B0604030504040204" pitchFamily="34" charset="0"/>
              </a:rPr>
              <a:t>b(x21,x22,…,x2n)</a:t>
            </a:r>
            <a:r>
              <a:rPr lang="zh-CN" altLang="en-US" dirty="0" smtClean="0">
                <a:solidFill>
                  <a:srgbClr val="333333"/>
                </a:solidFill>
                <a:latin typeface="Verdana" panose="020B0604030504040204" pitchFamily="34" charset="0"/>
              </a:rPr>
              <a:t>间的闵可夫斯基距离定义为：</a:t>
            </a:r>
            <a:endParaRPr lang="en-US" altLang="zh-CN" dirty="0" smtClean="0">
              <a:solidFill>
                <a:srgbClr val="333333"/>
              </a:solidFill>
              <a:latin typeface="Verdana" panose="020B0604030504040204" pitchFamily="34" charset="0"/>
            </a:endParaRPr>
          </a:p>
          <a:p>
            <a:endParaRPr lang="en-US" altLang="zh-CN" dirty="0" smtClean="0">
              <a:solidFill>
                <a:srgbClr val="333333"/>
              </a:solidFill>
              <a:latin typeface="Verdana" panose="020B0604030504040204" pitchFamily="34" charset="0"/>
            </a:endParaRPr>
          </a:p>
          <a:p>
            <a:r>
              <a:rPr lang="zh-CN" altLang="en-US" dirty="0" smtClean="0">
                <a:solidFill>
                  <a:srgbClr val="333333"/>
                </a:solidFill>
                <a:latin typeface="Verdana" panose="020B0604030504040204" pitchFamily="34" charset="0"/>
              </a:rPr>
              <a:t>其中</a:t>
            </a:r>
            <a:r>
              <a:rPr lang="en-US" altLang="zh-CN" dirty="0" smtClean="0">
                <a:solidFill>
                  <a:srgbClr val="333333"/>
                </a:solidFill>
                <a:latin typeface="Verdana" panose="020B0604030504040204" pitchFamily="34" charset="0"/>
              </a:rPr>
              <a:t>m</a:t>
            </a:r>
            <a:r>
              <a:rPr lang="zh-CN" altLang="en-US" dirty="0" smtClean="0">
                <a:solidFill>
                  <a:srgbClr val="333333"/>
                </a:solidFill>
                <a:latin typeface="Verdana" panose="020B0604030504040204" pitchFamily="34" charset="0"/>
              </a:rPr>
              <a:t>是一个变参数。</a:t>
            </a:r>
          </a:p>
          <a:p>
            <a:r>
              <a:rPr lang="zh-CN" altLang="en-US" dirty="0" smtClean="0">
                <a:solidFill>
                  <a:srgbClr val="333333"/>
                </a:solidFill>
                <a:latin typeface="Verdana" panose="020B0604030504040204" pitchFamily="34" charset="0"/>
              </a:rPr>
              <a:t>当</a:t>
            </a:r>
            <a:r>
              <a:rPr lang="en-US" altLang="zh-CN" dirty="0" smtClean="0">
                <a:solidFill>
                  <a:srgbClr val="333333"/>
                </a:solidFill>
                <a:latin typeface="Verdana" panose="020B0604030504040204" pitchFamily="34" charset="0"/>
              </a:rPr>
              <a:t>m=1</a:t>
            </a:r>
            <a:r>
              <a:rPr lang="zh-CN" altLang="en-US" dirty="0" smtClean="0">
                <a:solidFill>
                  <a:srgbClr val="333333"/>
                </a:solidFill>
                <a:latin typeface="Verdana" panose="020B0604030504040204" pitchFamily="34" charset="0"/>
              </a:rPr>
              <a:t>时，就是曼哈顿距离</a:t>
            </a:r>
          </a:p>
          <a:p>
            <a:r>
              <a:rPr lang="zh-CN" altLang="en-US" dirty="0" smtClean="0">
                <a:solidFill>
                  <a:srgbClr val="333333"/>
                </a:solidFill>
                <a:latin typeface="Verdana" panose="020B0604030504040204" pitchFamily="34" charset="0"/>
              </a:rPr>
              <a:t>当</a:t>
            </a:r>
            <a:r>
              <a:rPr lang="en-US" altLang="zh-CN" dirty="0" smtClean="0">
                <a:solidFill>
                  <a:srgbClr val="333333"/>
                </a:solidFill>
                <a:latin typeface="Verdana" panose="020B0604030504040204" pitchFamily="34" charset="0"/>
              </a:rPr>
              <a:t>m=2</a:t>
            </a:r>
            <a:r>
              <a:rPr lang="zh-CN" altLang="en-US" dirty="0" smtClean="0">
                <a:solidFill>
                  <a:srgbClr val="333333"/>
                </a:solidFill>
                <a:latin typeface="Verdana" panose="020B0604030504040204" pitchFamily="34" charset="0"/>
              </a:rPr>
              <a:t>时，就是欧氏距离</a:t>
            </a:r>
          </a:p>
          <a:p>
            <a:r>
              <a:rPr lang="zh-CN" altLang="en-US" dirty="0" smtClean="0">
                <a:solidFill>
                  <a:srgbClr val="333333"/>
                </a:solidFill>
                <a:latin typeface="Verdana" panose="020B0604030504040204" pitchFamily="34" charset="0"/>
              </a:rPr>
              <a:t>当</a:t>
            </a:r>
            <a:r>
              <a:rPr lang="en-US" altLang="zh-CN" dirty="0" smtClean="0">
                <a:solidFill>
                  <a:srgbClr val="333333"/>
                </a:solidFill>
                <a:latin typeface="Verdana" panose="020B0604030504040204" pitchFamily="34" charset="0"/>
              </a:rPr>
              <a:t>m→∞</a:t>
            </a:r>
            <a:r>
              <a:rPr lang="zh-CN" altLang="en-US" dirty="0" smtClean="0">
                <a:solidFill>
                  <a:srgbClr val="333333"/>
                </a:solidFill>
                <a:latin typeface="Verdana" panose="020B0604030504040204" pitchFamily="34" charset="0"/>
              </a:rPr>
              <a:t>时，就是切比雪夫距离</a:t>
            </a:r>
          </a:p>
          <a:p>
            <a:r>
              <a:rPr lang="zh-CN" altLang="en-US" dirty="0" smtClean="0">
                <a:solidFill>
                  <a:srgbClr val="333333"/>
                </a:solidFill>
                <a:latin typeface="Verdana" panose="020B0604030504040204" pitchFamily="34" charset="0"/>
              </a:rPr>
              <a:t>       根据变参数的不同，闵氏距离可以表示一类的距离。</a:t>
            </a:r>
            <a:endParaRPr lang="zh-CN" altLang="en-US" b="0" i="0" dirty="0" smtClean="0">
              <a:solidFill>
                <a:srgbClr val="333333"/>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11</a:t>
            </a:fld>
            <a:endParaRPr lang="zh-CN" altLang="en-US"/>
          </a:p>
        </p:txBody>
      </p:sp>
    </p:spTree>
    <p:extLst>
      <p:ext uri="{BB962C8B-B14F-4D97-AF65-F5344CB8AC3E}">
        <p14:creationId xmlns:p14="http://schemas.microsoft.com/office/powerpoint/2010/main" val="374773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33333"/>
                </a:solidFill>
                <a:latin typeface="Verdana" panose="020B0604030504040204" pitchFamily="34" charset="0"/>
              </a:rPr>
              <a:t>几何中夹角余弦可用来衡量两个向量方向的差异，机器学习中借用这一概念来衡量样本向量之间的差异。</a:t>
            </a:r>
            <a:endParaRPr lang="zh-CN" altLang="en-US" dirty="0" smtClean="0"/>
          </a:p>
          <a:p>
            <a:endParaRPr lang="en-US" altLang="zh-CN" dirty="0" smtClean="0"/>
          </a:p>
          <a:p>
            <a:r>
              <a:rPr lang="zh-CN" altLang="en-US" sz="1200" b="0" i="0" kern="1200" dirty="0" smtClean="0">
                <a:solidFill>
                  <a:schemeClr val="tx1"/>
                </a:solidFill>
                <a:effectLst/>
                <a:latin typeface="+mn-lt"/>
                <a:ea typeface="+mn-ea"/>
                <a:cs typeface="+mn-cs"/>
              </a:rPr>
              <a:t>注意这上下界对任何维度的</a:t>
            </a:r>
            <a:r>
              <a:rPr lang="zh-CN" altLang="en-US" sz="1200" b="0" i="0" u="none" strike="noStrike" kern="1200" dirty="0" smtClean="0">
                <a:solidFill>
                  <a:schemeClr val="tx1"/>
                </a:solidFill>
                <a:effectLst/>
                <a:latin typeface="+mn-lt"/>
                <a:ea typeface="+mn-ea"/>
                <a:cs typeface="+mn-cs"/>
                <a:hlinkClick r:id="rId3" tooltip="向量空间"/>
              </a:rPr>
              <a:t>向量空间</a:t>
            </a:r>
            <a:r>
              <a:rPr lang="zh-CN" altLang="en-US" sz="1200" b="0" i="0" kern="1200" dirty="0" smtClean="0">
                <a:solidFill>
                  <a:schemeClr val="tx1"/>
                </a:solidFill>
                <a:effectLst/>
                <a:latin typeface="+mn-lt"/>
                <a:ea typeface="+mn-ea"/>
                <a:cs typeface="+mn-cs"/>
              </a:rPr>
              <a:t>中都适用，而且余弦相似性最常用于高维正空间。例如在</a:t>
            </a:r>
            <a:r>
              <a:rPr lang="zh-CN" altLang="en-US" sz="1200" b="0" i="0" u="none" strike="noStrike" kern="1200" dirty="0" smtClean="0">
                <a:solidFill>
                  <a:schemeClr val="tx1"/>
                </a:solidFill>
                <a:effectLst/>
                <a:latin typeface="+mn-lt"/>
                <a:ea typeface="+mn-ea"/>
                <a:cs typeface="+mn-cs"/>
                <a:hlinkClick r:id="rId4" tooltip="信息检索"/>
              </a:rPr>
              <a:t>信息检索</a:t>
            </a:r>
            <a:r>
              <a:rPr lang="zh-CN" altLang="en-US" sz="1200" b="0" i="0" kern="1200" dirty="0" smtClean="0">
                <a:solidFill>
                  <a:schemeClr val="tx1"/>
                </a:solidFill>
                <a:effectLst/>
                <a:latin typeface="+mn-lt"/>
                <a:ea typeface="+mn-ea"/>
                <a:cs typeface="+mn-cs"/>
              </a:rPr>
              <a:t>中，每个词项被赋予不同的维度，而一个文档由一个向量表示，其各个维度上的值对应于该词项在文档中出现的频率。余弦相似度因此可以给出两篇文档在其主题方面的相似度。</a:t>
            </a:r>
            <a:endParaRPr lang="en-US" altLang="zh-CN" dirty="0" smtClean="0"/>
          </a:p>
          <a:p>
            <a:endParaRPr lang="en-US" altLang="zh-CN" dirty="0" smtClean="0"/>
          </a:p>
          <a:p>
            <a:endParaRPr lang="en-US" altLang="zh-CN" dirty="0" smtClean="0"/>
          </a:p>
          <a:p>
            <a:r>
              <a:rPr lang="zh-CN" altLang="en-US" dirty="0" smtClean="0"/>
              <a:t>余弦相似性通过测量两个向量的夹角的余弦值来度量它们之间的相似性。</a:t>
            </a:r>
            <a:r>
              <a:rPr lang="en-US" altLang="zh-CN" dirty="0" smtClean="0"/>
              <a:t>0</a:t>
            </a:r>
            <a:r>
              <a:rPr lang="zh-CN" altLang="en-US" dirty="0" smtClean="0"/>
              <a:t>度角的余弦值是</a:t>
            </a:r>
            <a:r>
              <a:rPr lang="en-US" altLang="zh-CN" dirty="0" smtClean="0"/>
              <a:t>1</a:t>
            </a:r>
            <a:r>
              <a:rPr lang="zh-CN" altLang="en-US" dirty="0" smtClean="0"/>
              <a:t>，而其他任何角度的余弦值都不大于</a:t>
            </a:r>
            <a:r>
              <a:rPr lang="en-US" altLang="zh-CN" dirty="0" smtClean="0"/>
              <a:t>1</a:t>
            </a:r>
            <a:r>
              <a:rPr lang="zh-CN" altLang="en-US" dirty="0" smtClean="0"/>
              <a:t>；并且其最小值是</a:t>
            </a:r>
            <a:r>
              <a:rPr lang="en-US" altLang="zh-CN" dirty="0" smtClean="0"/>
              <a:t>-1</a:t>
            </a:r>
            <a:r>
              <a:rPr lang="zh-CN" altLang="en-US" dirty="0" smtClean="0"/>
              <a:t>。从而两个向量之间的角度的余弦值确定两个向量是否大致指向相同的方向。两个向量有相同的指向时，余弦相似度的值为</a:t>
            </a:r>
            <a:r>
              <a:rPr lang="en-US" altLang="zh-CN" dirty="0" smtClean="0"/>
              <a:t>1</a:t>
            </a:r>
            <a:r>
              <a:rPr lang="zh-CN" altLang="en-US" dirty="0" smtClean="0"/>
              <a:t>；两个向量夹角为</a:t>
            </a:r>
            <a:r>
              <a:rPr lang="en-US" altLang="zh-CN" dirty="0" smtClean="0"/>
              <a:t>90°</a:t>
            </a:r>
            <a:r>
              <a:rPr lang="zh-CN" altLang="en-US" dirty="0" smtClean="0"/>
              <a:t>时，余弦相似度的值为</a:t>
            </a:r>
            <a:r>
              <a:rPr lang="en-US" altLang="zh-CN" dirty="0" smtClean="0"/>
              <a:t>0</a:t>
            </a:r>
            <a:r>
              <a:rPr lang="zh-CN" altLang="en-US" dirty="0" smtClean="0"/>
              <a:t>；两个向量指向完全相反的方向时，余弦相似度的值为</a:t>
            </a:r>
            <a:r>
              <a:rPr lang="en-US" altLang="zh-CN" dirty="0" smtClean="0"/>
              <a:t>-1</a:t>
            </a:r>
            <a:r>
              <a:rPr lang="zh-CN" altLang="en-US" dirty="0" smtClean="0"/>
              <a:t>。这结果是与向量的长度无关的，仅仅与向量的指向方向相关。余弦相似度通常用于正空间，因此给出的值为</a:t>
            </a:r>
            <a:r>
              <a:rPr lang="en-US" altLang="zh-CN" dirty="0" smtClean="0"/>
              <a:t>0</a:t>
            </a:r>
            <a:r>
              <a:rPr lang="zh-CN" altLang="en-US" dirty="0" smtClean="0"/>
              <a:t>到</a:t>
            </a:r>
            <a:r>
              <a:rPr lang="en-US" altLang="zh-CN" dirty="0" smtClean="0"/>
              <a:t>1</a:t>
            </a:r>
            <a:r>
              <a:rPr lang="zh-CN" altLang="en-US" dirty="0" smtClean="0"/>
              <a:t>之间。</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12</a:t>
            </a:fld>
            <a:endParaRPr lang="zh-CN" altLang="en-US"/>
          </a:p>
        </p:txBody>
      </p:sp>
    </p:spTree>
    <p:extLst>
      <p:ext uri="{BB962C8B-B14F-4D97-AF65-F5344CB8AC3E}">
        <p14:creationId xmlns:p14="http://schemas.microsoft.com/office/powerpoint/2010/main" val="24459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333333"/>
                </a:solidFill>
                <a:latin typeface="Verdana" panose="020B0604030504040204" pitchFamily="34" charset="0"/>
              </a:rPr>
              <a:t>应用：信息编码（为了增强容错性，应使得编码间的最小汉明距离尽可能大）。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3" tooltip="信息论"/>
              </a:rPr>
              <a:t>信息论</a:t>
            </a:r>
            <a:r>
              <a:rPr lang="zh-CN" altLang="en-US" sz="1200" b="0" i="0" kern="1200" dirty="0" smtClean="0">
                <a:solidFill>
                  <a:schemeClr val="tx1"/>
                </a:solidFill>
                <a:effectLst/>
                <a:latin typeface="+mn-lt"/>
                <a:ea typeface="+mn-ea"/>
                <a:cs typeface="+mn-cs"/>
              </a:rPr>
              <a:t>中，两个等长</a:t>
            </a:r>
            <a:r>
              <a:rPr lang="zh-CN" altLang="en-US" sz="1200" b="0" i="0" u="none" strike="noStrike" kern="1200" dirty="0" smtClean="0">
                <a:solidFill>
                  <a:schemeClr val="tx1"/>
                </a:solidFill>
                <a:effectLst/>
                <a:latin typeface="+mn-lt"/>
                <a:ea typeface="+mn-ea"/>
                <a:cs typeface="+mn-cs"/>
                <a:hlinkClick r:id="rId4" tooltip="字符串"/>
              </a:rPr>
              <a:t>字符串</a:t>
            </a:r>
            <a:r>
              <a:rPr lang="zh-CN" altLang="en-US" sz="1200" b="0" i="0" kern="1200" dirty="0" smtClean="0">
                <a:solidFill>
                  <a:schemeClr val="tx1"/>
                </a:solidFill>
                <a:effectLst/>
                <a:latin typeface="+mn-lt"/>
                <a:ea typeface="+mn-ea"/>
                <a:cs typeface="+mn-cs"/>
              </a:rPr>
              <a:t>之间的</a:t>
            </a:r>
            <a:r>
              <a:rPr lang="zh-CN" altLang="en-US" sz="1200" b="1" i="0" kern="1200" dirty="0" smtClean="0">
                <a:solidFill>
                  <a:schemeClr val="tx1"/>
                </a:solidFill>
                <a:effectLst/>
                <a:latin typeface="+mn-lt"/>
                <a:ea typeface="+mn-ea"/>
                <a:cs typeface="+mn-cs"/>
              </a:rPr>
              <a:t>汉明距离</a:t>
            </a:r>
            <a:r>
              <a:rPr lang="zh-CN" altLang="en-US" sz="1200" b="0" i="0" kern="1200" dirty="0" smtClean="0">
                <a:solidFill>
                  <a:schemeClr val="tx1"/>
                </a:solidFill>
                <a:effectLst/>
                <a:latin typeface="+mn-lt"/>
                <a:ea typeface="+mn-ea"/>
                <a:cs typeface="+mn-cs"/>
              </a:rPr>
              <a:t>是两个字符串对应位置的不同字符的个数。换句话说，它就是将一个字符串变换成另外一个字符串所需要</a:t>
            </a:r>
            <a:r>
              <a:rPr lang="zh-CN" altLang="en-US" sz="1200" b="0" i="1" kern="1200" dirty="0" smtClean="0">
                <a:solidFill>
                  <a:schemeClr val="tx1"/>
                </a:solidFill>
                <a:effectLst/>
                <a:latin typeface="+mn-lt"/>
                <a:ea typeface="+mn-ea"/>
                <a:cs typeface="+mn-cs"/>
              </a:rPr>
              <a:t>替换</a:t>
            </a:r>
            <a:r>
              <a:rPr lang="zh-CN" altLang="en-US" sz="1200" b="0" i="0" kern="1200" dirty="0" smtClean="0">
                <a:solidFill>
                  <a:schemeClr val="tx1"/>
                </a:solidFill>
                <a:effectLst/>
                <a:latin typeface="+mn-lt"/>
                <a:ea typeface="+mn-ea"/>
                <a:cs typeface="+mn-cs"/>
              </a:rPr>
              <a:t>的字符个数。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汉明距离是以</a:t>
            </a:r>
            <a:r>
              <a:rPr lang="zh-CN" altLang="en-US" sz="1200" b="0" i="0" u="none" strike="noStrike" kern="1200" dirty="0" smtClean="0">
                <a:solidFill>
                  <a:schemeClr val="tx1"/>
                </a:solidFill>
                <a:effectLst/>
                <a:latin typeface="+mn-lt"/>
                <a:ea typeface="+mn-ea"/>
                <a:cs typeface="+mn-cs"/>
                <a:hlinkClick r:id="rId5" tooltip="理查德·卫斯里·汉明"/>
              </a:rPr>
              <a:t>理查德</a:t>
            </a:r>
            <a:r>
              <a:rPr lang="en-US" altLang="zh-CN" sz="1200" b="0" i="0" u="none" strike="noStrike" kern="1200" dirty="0" smtClean="0">
                <a:solidFill>
                  <a:schemeClr val="tx1"/>
                </a:solidFill>
                <a:effectLst/>
                <a:latin typeface="+mn-lt"/>
                <a:ea typeface="+mn-ea"/>
                <a:cs typeface="+mn-cs"/>
                <a:hlinkClick r:id="rId5" tooltip="理查德·卫斯里·汉明"/>
              </a:rPr>
              <a:t>·</a:t>
            </a:r>
            <a:r>
              <a:rPr lang="zh-CN" altLang="en-US" sz="1200" b="0" i="0" u="none" strike="noStrike" kern="1200" dirty="0" smtClean="0">
                <a:solidFill>
                  <a:schemeClr val="tx1"/>
                </a:solidFill>
                <a:effectLst/>
                <a:latin typeface="+mn-lt"/>
                <a:ea typeface="+mn-ea"/>
                <a:cs typeface="+mn-cs"/>
                <a:hlinkClick r:id="rId5" tooltip="理查德·卫斯里·汉明"/>
              </a:rPr>
              <a:t>卫斯里</a:t>
            </a:r>
            <a:r>
              <a:rPr lang="en-US" altLang="zh-CN" sz="1200" b="0" i="0" u="none" strike="noStrike" kern="1200" dirty="0" smtClean="0">
                <a:solidFill>
                  <a:schemeClr val="tx1"/>
                </a:solidFill>
                <a:effectLst/>
                <a:latin typeface="+mn-lt"/>
                <a:ea typeface="+mn-ea"/>
                <a:cs typeface="+mn-cs"/>
                <a:hlinkClick r:id="rId5" tooltip="理查德·卫斯里·汉明"/>
              </a:rPr>
              <a:t>·</a:t>
            </a:r>
            <a:r>
              <a:rPr lang="zh-CN" altLang="en-US" sz="1200" b="0" i="0" u="none" strike="noStrike" kern="1200" dirty="0" smtClean="0">
                <a:solidFill>
                  <a:schemeClr val="tx1"/>
                </a:solidFill>
                <a:effectLst/>
                <a:latin typeface="+mn-lt"/>
                <a:ea typeface="+mn-ea"/>
                <a:cs typeface="+mn-cs"/>
                <a:hlinkClick r:id="rId5" tooltip="理查德·卫斯里·汉明"/>
              </a:rPr>
              <a:t>汉明</a:t>
            </a:r>
            <a:r>
              <a:rPr lang="zh-CN" altLang="en-US" sz="1200" b="0" i="0" kern="1200" dirty="0" smtClean="0">
                <a:solidFill>
                  <a:schemeClr val="tx1"/>
                </a:solidFill>
                <a:effectLst/>
                <a:latin typeface="+mn-lt"/>
                <a:ea typeface="+mn-ea"/>
                <a:cs typeface="+mn-cs"/>
              </a:rPr>
              <a:t>的名字命名的，汉明在</a:t>
            </a:r>
            <a:r>
              <a:rPr lang="zh-CN" altLang="en-US" sz="1200" b="0" i="1" kern="1200" dirty="0" smtClean="0">
                <a:solidFill>
                  <a:schemeClr val="tx1"/>
                </a:solidFill>
                <a:effectLst/>
                <a:latin typeface="+mn-lt"/>
                <a:ea typeface="+mn-ea"/>
                <a:cs typeface="+mn-cs"/>
              </a:rPr>
              <a:t>误差检测与校正码</a:t>
            </a:r>
            <a:r>
              <a:rPr lang="zh-CN" altLang="en-US" sz="1200" b="0" i="0" kern="1200" dirty="0" smtClean="0">
                <a:solidFill>
                  <a:schemeClr val="tx1"/>
                </a:solidFill>
                <a:effectLst/>
                <a:latin typeface="+mn-lt"/>
                <a:ea typeface="+mn-ea"/>
                <a:cs typeface="+mn-cs"/>
              </a:rPr>
              <a:t>的基础性论文中首次引入这个概念。在</a:t>
            </a:r>
            <a:r>
              <a:rPr lang="zh-CN" altLang="en-US" sz="1200" b="0" i="0" u="none" strike="noStrike" kern="1200" dirty="0" smtClean="0">
                <a:solidFill>
                  <a:schemeClr val="tx1"/>
                </a:solidFill>
                <a:effectLst/>
                <a:latin typeface="+mn-lt"/>
                <a:ea typeface="+mn-ea"/>
                <a:cs typeface="+mn-cs"/>
                <a:hlinkClick r:id="rId6" tooltip="通信"/>
              </a:rPr>
              <a:t>通信</a:t>
            </a:r>
            <a:r>
              <a:rPr lang="zh-CN" altLang="en-US" sz="1200" b="0" i="0" kern="1200" dirty="0" smtClean="0">
                <a:solidFill>
                  <a:schemeClr val="tx1"/>
                </a:solidFill>
                <a:effectLst/>
                <a:latin typeface="+mn-lt"/>
                <a:ea typeface="+mn-ea"/>
                <a:cs typeface="+mn-cs"/>
              </a:rPr>
              <a:t>中累计定长二进制字中发生翻转的错误数据位，所以它也被称为</a:t>
            </a:r>
            <a:r>
              <a:rPr lang="zh-CN" altLang="en-US" sz="1200" b="1" i="0" kern="1200" dirty="0" smtClean="0">
                <a:solidFill>
                  <a:schemeClr val="tx1"/>
                </a:solidFill>
                <a:effectLst/>
                <a:latin typeface="+mn-lt"/>
                <a:ea typeface="+mn-ea"/>
                <a:cs typeface="+mn-cs"/>
              </a:rPr>
              <a:t>信号距离</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tooltip="信息论"/>
              </a:rPr>
              <a:t>信息论</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7" tooltip="编码理论"/>
              </a:rPr>
              <a:t>编码理论</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8" tooltip="密码学"/>
              </a:rPr>
              <a:t>密码学</a:t>
            </a:r>
            <a:r>
              <a:rPr lang="zh-CN" altLang="en-US" sz="1200" b="0" i="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13</a:t>
            </a:fld>
            <a:endParaRPr lang="zh-CN" altLang="en-US"/>
          </a:p>
        </p:txBody>
      </p:sp>
    </p:spTree>
    <p:extLst>
      <p:ext uri="{BB962C8B-B14F-4D97-AF65-F5344CB8AC3E}">
        <p14:creationId xmlns:p14="http://schemas.microsoft.com/office/powerpoint/2010/main" val="278930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14</a:t>
            </a:fld>
            <a:endParaRPr lang="zh-CN" altLang="en-US"/>
          </a:p>
        </p:txBody>
      </p:sp>
    </p:spTree>
    <p:extLst>
      <p:ext uri="{BB962C8B-B14F-4D97-AF65-F5344CB8AC3E}">
        <p14:creationId xmlns:p14="http://schemas.microsoft.com/office/powerpoint/2010/main" val="175457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投票决定：少数服从多数，近邻中哪个类别的点最多就分为该类。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加权投票法：根据距离的远近，对近邻的投票进行加权，距离越近则权重越大（权重为距离平方的倒数）</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15</a:t>
            </a:fld>
            <a:endParaRPr lang="zh-CN" altLang="en-US"/>
          </a:p>
        </p:txBody>
      </p:sp>
    </p:spTree>
    <p:extLst>
      <p:ext uri="{BB962C8B-B14F-4D97-AF65-F5344CB8AC3E}">
        <p14:creationId xmlns:p14="http://schemas.microsoft.com/office/powerpoint/2010/main" val="56181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16</a:t>
            </a:fld>
            <a:endParaRPr lang="zh-CN" altLang="en-US"/>
          </a:p>
        </p:txBody>
      </p:sp>
    </p:spTree>
    <p:extLst>
      <p:ext uri="{BB962C8B-B14F-4D97-AF65-F5344CB8AC3E}">
        <p14:creationId xmlns:p14="http://schemas.microsoft.com/office/powerpoint/2010/main" val="373957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zh-CN" dirty="0" smtClean="0"/>
              <a:t>在</a:t>
            </a:r>
            <a:r>
              <a:rPr lang="zh-CN" altLang="en-US" dirty="0" smtClean="0"/>
              <a:t>样本</a:t>
            </a:r>
            <a:r>
              <a:rPr lang="zh-CN" altLang="zh-CN" dirty="0" smtClean="0"/>
              <a:t>标签中</a:t>
            </a:r>
            <a:r>
              <a:rPr lang="zh-CN" altLang="en-US" dirty="0" smtClean="0"/>
              <a:t>，</a:t>
            </a:r>
            <a:r>
              <a:rPr lang="zh-CN" altLang="zh-CN" dirty="0" smtClean="0"/>
              <a:t>可能</a:t>
            </a:r>
            <a:r>
              <a:rPr lang="zh-CN" altLang="en-US" dirty="0" smtClean="0"/>
              <a:t>含有大量的</a:t>
            </a:r>
            <a:r>
              <a:rPr lang="zh-CN" altLang="zh-CN" dirty="0" smtClean="0"/>
              <a:t>噪音，</a:t>
            </a:r>
            <a:endParaRPr lang="en-US" altLang="zh-CN" dirty="0" smtClean="0"/>
          </a:p>
          <a:p>
            <a:r>
              <a:rPr lang="zh-CN" altLang="zh-CN" dirty="0" smtClean="0"/>
              <a:t>决定边界</a:t>
            </a:r>
            <a:r>
              <a:rPr lang="zh-CN" altLang="en-US" dirty="0" smtClean="0"/>
              <a:t>有可能就会变得非常复杂，</a:t>
            </a:r>
            <a:endParaRPr lang="en-US" altLang="zh-CN" dirty="0" smtClean="0"/>
          </a:p>
          <a:p>
            <a:r>
              <a:rPr lang="zh-CN" altLang="zh-CN" dirty="0" smtClean="0"/>
              <a:t> 我们最终过度拟合数据</a:t>
            </a:r>
            <a:r>
              <a:rPr lang="zh-CN" altLang="en-US" dirty="0" smtClean="0"/>
              <a:t>，过分的学习到了样本的特征，却不是真实情况的反应，对于新的数据，预测效果很差，也就是泛化能力降低</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17</a:t>
            </a:fld>
            <a:endParaRPr lang="zh-CN" altLang="en-US"/>
          </a:p>
        </p:txBody>
      </p:sp>
    </p:spTree>
    <p:extLst>
      <p:ext uri="{BB962C8B-B14F-4D97-AF65-F5344CB8AC3E}">
        <p14:creationId xmlns:p14="http://schemas.microsoft.com/office/powerpoint/2010/main" val="3580076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Every query point will be assigned the classification of the sample within that cell. The </a:t>
            </a:r>
            <a:r>
              <a:rPr lang="en-US" altLang="zh-CN" sz="1200" b="0" i="1" u="none" strike="noStrike" kern="1200" dirty="0" smtClean="0">
                <a:solidFill>
                  <a:schemeClr val="tx1"/>
                </a:solidFill>
                <a:effectLst/>
                <a:latin typeface="+mn-lt"/>
                <a:ea typeface="+mn-ea"/>
                <a:cs typeface="+mn-cs"/>
              </a:rPr>
              <a:t>decision boundary</a:t>
            </a:r>
            <a:r>
              <a:rPr lang="en-US" altLang="zh-CN" sz="1200" b="0" i="0" u="none" strike="noStrike" kern="1200" dirty="0" smtClean="0">
                <a:solidFill>
                  <a:schemeClr val="tx1"/>
                </a:solidFill>
                <a:effectLst/>
                <a:latin typeface="+mn-lt"/>
                <a:ea typeface="+mn-ea"/>
                <a:cs typeface="+mn-cs"/>
              </a:rPr>
              <a:t> separates the class regions based on the 1-NN decision rule.</a:t>
            </a:r>
            <a:endParaRPr lang="en-US" altLang="zh-CN"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Knowledge of this boundary is sufficient to classify new points.</a:t>
            </a:r>
            <a:endParaRPr lang="en-US" altLang="zh-CN"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The boundary itself is rarely computed; many algorithms seek to retain only those points necessary to generate an identical boundary.</a:t>
            </a:r>
          </a:p>
          <a:p>
            <a:r>
              <a:rPr lang="zh-CN" altLang="en-US" dirty="0" smtClean="0"/>
              <a:t>简单的说，当看到空间中的一系列</a:t>
            </a:r>
            <a:r>
              <a:rPr lang="zh-CN" altLang="en-US" b="1" dirty="0" smtClean="0"/>
              <a:t>给定的点</a:t>
            </a:r>
            <a:r>
              <a:rPr lang="zh-CN" altLang="en-US" dirty="0" smtClean="0"/>
              <a:t>，例如图中的这些点，我们希望</a:t>
            </a:r>
            <a:r>
              <a:rPr lang="zh-CN" altLang="en-US" b="1" dirty="0" smtClean="0"/>
              <a:t>为每个点，例如点</a:t>
            </a:r>
            <a:r>
              <a:rPr lang="en-US" altLang="zh-CN" b="1" dirty="0" smtClean="0"/>
              <a:t>x</a:t>
            </a:r>
            <a:r>
              <a:rPr lang="zh-CN" altLang="en-US" b="1" dirty="0" smtClean="0"/>
              <a:t>，</a:t>
            </a:r>
            <a:r>
              <a:rPr lang="zh-CN" altLang="en-US" dirty="0" smtClean="0"/>
              <a:t>划定一个包围这个点的</a:t>
            </a:r>
            <a:r>
              <a:rPr lang="zh-CN" altLang="en-US" b="1" dirty="0" smtClean="0"/>
              <a:t>区域</a:t>
            </a:r>
            <a:r>
              <a:rPr lang="zh-CN" altLang="en-US" dirty="0" smtClean="0"/>
              <a:t>，例如区域</a:t>
            </a:r>
            <a:r>
              <a:rPr lang="en-US" altLang="zh-CN" b="1" dirty="0" err="1" smtClean="0"/>
              <a:t>Cx</a:t>
            </a:r>
            <a:r>
              <a:rPr lang="zh-CN" altLang="en-US" dirty="0" smtClean="0"/>
              <a:t>，这一包含了点</a:t>
            </a:r>
            <a:r>
              <a:rPr lang="en-US" altLang="zh-CN" b="1" dirty="0" smtClean="0"/>
              <a:t>x</a:t>
            </a:r>
            <a:r>
              <a:rPr lang="zh-CN" altLang="en-US" dirty="0" smtClean="0"/>
              <a:t>的区域 </a:t>
            </a:r>
            <a:r>
              <a:rPr lang="en-US" altLang="zh-CN" b="1" dirty="0" err="1" smtClean="0"/>
              <a:t>Cx</a:t>
            </a:r>
            <a:r>
              <a:rPr lang="zh-CN" altLang="en-US" dirty="0" smtClean="0"/>
              <a:t> 我们称为</a:t>
            </a:r>
            <a:r>
              <a:rPr lang="en-US" altLang="zh-CN" dirty="0" err="1" smtClean="0"/>
              <a:t>Voronoi</a:t>
            </a:r>
            <a:r>
              <a:rPr lang="en-US" altLang="zh-CN" dirty="0" smtClean="0"/>
              <a:t> Cell</a:t>
            </a:r>
            <a:r>
              <a:rPr lang="zh-CN" altLang="en-US" dirty="0" smtClean="0"/>
              <a:t>。对于任意一个位于区域 </a:t>
            </a:r>
            <a:r>
              <a:rPr lang="en-US" altLang="zh-CN" b="1" dirty="0" err="1" smtClean="0"/>
              <a:t>Cx</a:t>
            </a:r>
            <a:r>
              <a:rPr lang="zh-CN" altLang="en-US" dirty="0" smtClean="0"/>
              <a:t> 内的点，例如 </a:t>
            </a:r>
            <a:r>
              <a:rPr lang="en-US" altLang="zh-CN" b="1" dirty="0" err="1" smtClean="0"/>
              <a:t>Px</a:t>
            </a:r>
            <a:r>
              <a:rPr lang="zh-CN" altLang="en-US" dirty="0" smtClean="0"/>
              <a:t>，我们总希望它距离点</a:t>
            </a:r>
            <a:r>
              <a:rPr lang="en-US" altLang="zh-CN" b="1" dirty="0" smtClean="0"/>
              <a:t>x</a:t>
            </a:r>
            <a:r>
              <a:rPr lang="zh-CN" altLang="en-US" dirty="0" smtClean="0"/>
              <a:t>的距离小于离其他所有的</a:t>
            </a:r>
            <a:r>
              <a:rPr lang="zh-CN" altLang="en-US" b="1" dirty="0" smtClean="0"/>
              <a:t>给定的点</a:t>
            </a:r>
            <a:r>
              <a:rPr lang="zh-CN" altLang="en-US" dirty="0" smtClean="0"/>
              <a:t>，例如 </a:t>
            </a:r>
            <a:r>
              <a:rPr lang="en-US" altLang="zh-CN" dirty="0" smtClean="0"/>
              <a:t>y1, y2, y3,... </a:t>
            </a:r>
            <a:r>
              <a:rPr lang="zh-CN" altLang="en-US" dirty="0" smtClean="0"/>
              <a:t>的距离。</a:t>
            </a:r>
          </a:p>
          <a:p>
            <a:endParaRPr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于是我们</a:t>
            </a:r>
            <a:r>
              <a:rPr lang="zh-CN" altLang="en-US" sz="1200" b="0" i="0" kern="1200" dirty="0" smtClean="0">
                <a:solidFill>
                  <a:schemeClr val="tx1"/>
                </a:solidFill>
                <a:effectLst/>
                <a:latin typeface="+mn-lt"/>
                <a:ea typeface="+mn-ea"/>
                <a:cs typeface="+mn-cs"/>
              </a:rPr>
              <a:t>基于一组特定点将平面分割成不同区域，而每一区域又仅包含唯一的特定点，并且该区域内任意位置到该特定点的距离比到其它的特定点都要更近。</a:t>
            </a:r>
            <a:endParaRPr lang="en-US" altLang="zh-CN" sz="1200" b="0" i="0" kern="1200" dirty="0" smtClean="0">
              <a:solidFill>
                <a:schemeClr val="tx1"/>
              </a:solidFill>
              <a:effectLst/>
              <a:latin typeface="+mn-lt"/>
              <a:ea typeface="+mn-ea"/>
              <a:cs typeface="+mn-cs"/>
            </a:endParaRPr>
          </a:p>
          <a:p>
            <a:r>
              <a:rPr lang="zh-CN" altLang="en-US" dirty="0" smtClean="0"/>
              <a:t>在实践上，我们可以连接每个点和它近邻的一些点，用一条又一条的线段连接它们，对于这条线段，我们可以做它的垂直平分线这些垂直平分线（垂直平分面）将包围起一块区域，</a:t>
            </a:r>
            <a:endParaRPr lang="en-US" altLang="zh-CN" dirty="0" smtClean="0"/>
          </a:p>
          <a:p>
            <a:r>
              <a:rPr lang="zh-CN" altLang="en-US" dirty="0" smtClean="0"/>
              <a:t>当然这一概念还可以进行一些推广，如果我们定义的距离不是欧式距离，那么相应的</a:t>
            </a:r>
            <a:r>
              <a:rPr lang="en-US" altLang="zh-CN" dirty="0" err="1" smtClean="0"/>
              <a:t>Voronoi</a:t>
            </a:r>
            <a:r>
              <a:rPr lang="en-US" altLang="zh-CN" dirty="0" smtClean="0"/>
              <a:t> Cell</a:t>
            </a:r>
            <a:r>
              <a:rPr lang="zh-CN" altLang="en-US" dirty="0" smtClean="0"/>
              <a:t>也有各种形态上的变化。</a:t>
            </a:r>
          </a:p>
          <a:p>
            <a:endParaRPr lang="en-US" altLang="zh-CN" sz="1200" b="0" i="0" u="none" strike="noStrike"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生成过程。。。。分解线是后产生的，细细讲区别</a:t>
            </a:r>
            <a:r>
              <a:rPr lang="zh-CN" altLang="en-US" baseline="0" dirty="0" smtClean="0"/>
              <a:t> 没有类别的概念</a:t>
            </a:r>
            <a:endParaRPr lang="en-US" altLang="zh-CN" dirty="0" smtClean="0"/>
          </a:p>
          <a:p>
            <a:r>
              <a:rPr lang="en-US" altLang="zh-CN" dirty="0" smtClean="0"/>
              <a:t>K=1</a:t>
            </a:r>
            <a:r>
              <a:rPr lang="zh-CN" altLang="en-US" dirty="0" smtClean="0"/>
              <a:t>时</a:t>
            </a:r>
            <a:endParaRPr lang="en-US" altLang="zh-CN" dirty="0" smtClean="0"/>
          </a:p>
          <a:p>
            <a:r>
              <a:rPr lang="zh-CN" altLang="en-US" dirty="0" smtClean="0"/>
              <a:t>维诺图 </a:t>
            </a:r>
            <a:r>
              <a:rPr lang="en-US" altLang="zh-CN" dirty="0" smtClean="0"/>
              <a:t>(</a:t>
            </a:r>
            <a:r>
              <a:rPr lang="en-US" altLang="zh-CN" dirty="0" err="1" smtClean="0"/>
              <a:t>Voronoi</a:t>
            </a:r>
            <a:r>
              <a:rPr lang="en-US" altLang="zh-CN" dirty="0" smtClean="0"/>
              <a:t> Diagram)</a:t>
            </a:r>
          </a:p>
          <a:p>
            <a:r>
              <a:rPr lang="zh-CN" altLang="en-US" sz="1200" b="1" i="0" kern="1200" dirty="0" smtClean="0">
                <a:solidFill>
                  <a:schemeClr val="tx1"/>
                </a:solidFill>
                <a:effectLst/>
                <a:latin typeface="+mn-lt"/>
                <a:ea typeface="+mn-ea"/>
                <a:cs typeface="+mn-cs"/>
              </a:rPr>
              <a:t>沃罗诺伊图（</a:t>
            </a:r>
            <a:r>
              <a:rPr lang="en-US" altLang="zh-CN" sz="1200" b="1" i="0" kern="1200" dirty="0" err="1" smtClean="0">
                <a:solidFill>
                  <a:schemeClr val="tx1"/>
                </a:solidFill>
                <a:effectLst/>
                <a:latin typeface="+mn-lt"/>
                <a:ea typeface="+mn-ea"/>
                <a:cs typeface="+mn-cs"/>
              </a:rPr>
              <a:t>Voronoi</a:t>
            </a:r>
            <a:r>
              <a:rPr lang="en-US" altLang="zh-CN" sz="1200" b="1" i="0" kern="1200" dirty="0" smtClean="0">
                <a:solidFill>
                  <a:schemeClr val="tx1"/>
                </a:solidFill>
                <a:effectLst/>
                <a:latin typeface="+mn-lt"/>
                <a:ea typeface="+mn-ea"/>
                <a:cs typeface="+mn-cs"/>
              </a:rPr>
              <a:t> Diagram</a:t>
            </a:r>
            <a:r>
              <a:rPr lang="zh-CN" altLang="en-US" sz="1200" b="1"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18</a:t>
            </a:fld>
            <a:endParaRPr lang="zh-CN" altLang="en-US"/>
          </a:p>
        </p:txBody>
      </p:sp>
    </p:spTree>
    <p:extLst>
      <p:ext uri="{BB962C8B-B14F-4D97-AF65-F5344CB8AC3E}">
        <p14:creationId xmlns:p14="http://schemas.microsoft.com/office/powerpoint/2010/main" val="373508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先说是三分类问题，介绍分布情况，红绿交叉的和之前的不同的地方，决策域，不同的洁厕区域</a:t>
            </a:r>
            <a:endParaRPr lang="en-US" altLang="zh-CN" dirty="0" smtClean="0"/>
          </a:p>
          <a:p>
            <a:endParaRPr lang="en-US" altLang="zh-CN" dirty="0" smtClean="0"/>
          </a:p>
          <a:p>
            <a:r>
              <a:rPr lang="zh-CN" altLang="en-US" dirty="0" smtClean="0"/>
              <a:t>小</a:t>
            </a:r>
            <a:r>
              <a:rPr lang="en-US" altLang="zh-CN" dirty="0" smtClean="0"/>
              <a:t>K</a:t>
            </a:r>
          </a:p>
          <a:p>
            <a:r>
              <a:rPr lang="zh-CN" altLang="en-US" dirty="0" smtClean="0"/>
              <a:t>较大的</a:t>
            </a:r>
            <a:r>
              <a:rPr lang="en-US" altLang="zh-CN" dirty="0" smtClean="0"/>
              <a:t>K  </a:t>
            </a:r>
            <a:r>
              <a:rPr lang="zh-CN" altLang="en-US" dirty="0" smtClean="0"/>
              <a:t>顺滑的边界，泛化性能更好，</a:t>
            </a:r>
            <a:r>
              <a:rPr lang="en-US" altLang="zh-CN" dirty="0" smtClean="0"/>
              <a:t>  </a:t>
            </a:r>
            <a:r>
              <a:rPr lang="zh-CN" altLang="en-US" dirty="0" smtClean="0"/>
              <a:t>但前提是要保留局部性。如果最终查看太远的样本而不是同一类，则不保留局部性。</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19</a:t>
            </a:fld>
            <a:endParaRPr lang="zh-CN" altLang="en-US"/>
          </a:p>
        </p:txBody>
      </p:sp>
    </p:spTree>
    <p:extLst>
      <p:ext uri="{BB962C8B-B14F-4D97-AF65-F5344CB8AC3E}">
        <p14:creationId xmlns:p14="http://schemas.microsoft.com/office/powerpoint/2010/main" val="122745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先说基本设定</a:t>
            </a:r>
            <a:r>
              <a:rPr lang="zh-CN" altLang="en-US" baseline="0" dirty="0" smtClean="0"/>
              <a:t> ，速度控制</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a:t>
            </a:fld>
            <a:endParaRPr lang="zh-CN" altLang="en-US"/>
          </a:p>
        </p:txBody>
      </p:sp>
    </p:spTree>
    <p:extLst>
      <p:ext uri="{BB962C8B-B14F-4D97-AF65-F5344CB8AC3E}">
        <p14:creationId xmlns:p14="http://schemas.microsoft.com/office/powerpoint/2010/main" val="331907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Lable</a:t>
            </a:r>
            <a:r>
              <a:rPr lang="en-US" altLang="zh-CN" dirty="0" smtClean="0"/>
              <a:t> data into </a:t>
            </a:r>
            <a:r>
              <a:rPr lang="zh-CN" altLang="en-US" dirty="0" smtClean="0"/>
              <a:t>浪费数据</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20</a:t>
            </a:fld>
            <a:endParaRPr lang="zh-CN" altLang="en-US"/>
          </a:p>
        </p:txBody>
      </p:sp>
    </p:spTree>
    <p:extLst>
      <p:ext uri="{BB962C8B-B14F-4D97-AF65-F5344CB8AC3E}">
        <p14:creationId xmlns:p14="http://schemas.microsoft.com/office/powerpoint/2010/main" val="253088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交叉验证的基本思想是把在某种意义下将原始数据</a:t>
            </a:r>
            <a:r>
              <a:rPr lang="en-US" altLang="zh-CN" sz="1200" b="0" i="0" kern="1200" dirty="0" smtClean="0">
                <a:solidFill>
                  <a:schemeClr val="tx1"/>
                </a:solidFill>
                <a:effectLst/>
                <a:latin typeface="+mn-lt"/>
                <a:ea typeface="+mn-ea"/>
                <a:cs typeface="+mn-cs"/>
              </a:rPr>
              <a:t>(dataset)</a:t>
            </a:r>
            <a:r>
              <a:rPr lang="zh-CN" altLang="en-US" sz="1200" b="0" i="0" kern="1200" dirty="0" smtClean="0">
                <a:solidFill>
                  <a:schemeClr val="tx1"/>
                </a:solidFill>
                <a:effectLst/>
                <a:latin typeface="+mn-lt"/>
                <a:ea typeface="+mn-ea"/>
                <a:cs typeface="+mn-cs"/>
              </a:rPr>
              <a:t>进行分组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一部分做为训练集</a:t>
            </a:r>
            <a:r>
              <a:rPr lang="en-US" altLang="zh-CN" sz="1200" b="0" i="0" kern="1200" dirty="0" smtClean="0">
                <a:solidFill>
                  <a:schemeClr val="tx1"/>
                </a:solidFill>
                <a:effectLst/>
                <a:latin typeface="+mn-lt"/>
                <a:ea typeface="+mn-ea"/>
                <a:cs typeface="+mn-cs"/>
              </a:rPr>
              <a:t>(train set),</a:t>
            </a:r>
            <a:r>
              <a:rPr lang="zh-CN" altLang="en-US" sz="1200" b="0" i="0" kern="1200" dirty="0" smtClean="0">
                <a:solidFill>
                  <a:schemeClr val="tx1"/>
                </a:solidFill>
                <a:effectLst/>
                <a:latin typeface="+mn-lt"/>
                <a:ea typeface="+mn-ea"/>
                <a:cs typeface="+mn-cs"/>
              </a:rPr>
              <a:t>另一部分做为验证集</a:t>
            </a:r>
            <a:r>
              <a:rPr lang="en-US" altLang="zh-CN" sz="1200" b="0" i="0" kern="1200" dirty="0" smtClean="0">
                <a:solidFill>
                  <a:schemeClr val="tx1"/>
                </a:solidFill>
                <a:effectLst/>
                <a:latin typeface="+mn-lt"/>
                <a:ea typeface="+mn-ea"/>
                <a:cs typeface="+mn-cs"/>
              </a:rPr>
              <a:t>(validation set or test set),</a:t>
            </a:r>
          </a:p>
          <a:p>
            <a:r>
              <a:rPr lang="zh-CN" altLang="en-US" sz="1200" b="0" i="0" kern="1200" dirty="0" smtClean="0">
                <a:solidFill>
                  <a:schemeClr val="tx1"/>
                </a:solidFill>
                <a:effectLst/>
                <a:latin typeface="+mn-lt"/>
                <a:ea typeface="+mn-ea"/>
                <a:cs typeface="+mn-cs"/>
              </a:rPr>
              <a:t>首先用训练集对分类器进行训练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再利用验证集来测试训练得到的模型</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以此来做为评价分类器的性能指标。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常用的精度测试方法主要是交叉验证，例如</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折交叉验证</a:t>
            </a:r>
            <a:r>
              <a:rPr lang="en-US" altLang="zh-CN" sz="1200" b="0" i="0" kern="1200" dirty="0" smtClean="0">
                <a:solidFill>
                  <a:schemeClr val="tx1"/>
                </a:solidFill>
                <a:effectLst/>
                <a:latin typeface="+mn-lt"/>
                <a:ea typeface="+mn-ea"/>
                <a:cs typeface="+mn-cs"/>
              </a:rPr>
              <a:t>(10-fold cross validation)</a:t>
            </a:r>
            <a:r>
              <a:rPr lang="zh-CN" altLang="en-US" sz="1200" b="0" i="0" kern="1200" dirty="0" smtClean="0">
                <a:solidFill>
                  <a:schemeClr val="tx1"/>
                </a:solidFill>
                <a:effectLst/>
                <a:latin typeface="+mn-lt"/>
                <a:ea typeface="+mn-ea"/>
                <a:cs typeface="+mn-cs"/>
              </a:rPr>
              <a:t>，将</a:t>
            </a:r>
            <a:r>
              <a:rPr lang="zh-CN" altLang="en-US" sz="1200" b="0" i="0" u="none" strike="noStrike" kern="1200" dirty="0" smtClean="0">
                <a:solidFill>
                  <a:schemeClr val="tx1"/>
                </a:solidFill>
                <a:effectLst/>
                <a:latin typeface="+mn-lt"/>
                <a:ea typeface="+mn-ea"/>
                <a:cs typeface="+mn-cs"/>
                <a:hlinkClick r:id="rId3"/>
              </a:rPr>
              <a:t>数据集</a:t>
            </a:r>
            <a:r>
              <a:rPr lang="zh-CN" altLang="en-US" sz="1200" b="0" i="0" kern="1200" dirty="0" smtClean="0">
                <a:solidFill>
                  <a:schemeClr val="tx1"/>
                </a:solidFill>
                <a:effectLst/>
                <a:latin typeface="+mn-lt"/>
                <a:ea typeface="+mn-ea"/>
                <a:cs typeface="+mn-cs"/>
              </a:rPr>
              <a:t>分成十份，轮流将其中</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份做训练</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份做验证，</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次的结果的均值作为对算法精度的估计，一般还需要进行多次</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折交叉验证求均值，例如：</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次</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折交叉验证，以求更精确一点。</a:t>
            </a:r>
            <a:endParaRPr lang="en-US" altLang="zh-CN" dirty="0" smtClean="0"/>
          </a:p>
          <a:p>
            <a:endParaRPr lang="en-US" altLang="zh-CN" dirty="0" smtClean="0"/>
          </a:p>
          <a:p>
            <a:r>
              <a:rPr lang="zh-CN" altLang="en-US" dirty="0" smtClean="0"/>
              <a:t>多个试着 交叉 例子    细节</a:t>
            </a:r>
            <a:endParaRPr lang="en-US" altLang="zh-CN" dirty="0" smtClean="0"/>
          </a:p>
          <a:p>
            <a:endParaRPr lang="en-US" altLang="zh-CN" dirty="0" smtClean="0"/>
          </a:p>
          <a:p>
            <a:r>
              <a:rPr lang="zh-CN" altLang="en-US" dirty="0" smtClean="0"/>
              <a:t>之后选</a:t>
            </a:r>
            <a:r>
              <a:rPr lang="en-US" altLang="zh-CN" dirty="0" smtClean="0"/>
              <a:t>k</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21</a:t>
            </a:fld>
            <a:endParaRPr lang="zh-CN" altLang="en-US"/>
          </a:p>
        </p:txBody>
      </p:sp>
    </p:spTree>
    <p:extLst>
      <p:ext uri="{BB962C8B-B14F-4D97-AF65-F5344CB8AC3E}">
        <p14:creationId xmlns:p14="http://schemas.microsoft.com/office/powerpoint/2010/main" val="3229580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正如名称所建议， 留一验证（</a:t>
            </a:r>
            <a:r>
              <a:rPr lang="en-US" altLang="zh-CN" sz="1200" b="1" i="0" kern="1200" dirty="0" smtClean="0">
                <a:solidFill>
                  <a:schemeClr val="tx1"/>
                </a:solidFill>
                <a:effectLst/>
                <a:latin typeface="+mn-lt"/>
                <a:ea typeface="+mn-ea"/>
                <a:cs typeface="+mn-cs"/>
              </a:rPr>
              <a:t>LOOCV</a:t>
            </a:r>
            <a:r>
              <a:rPr lang="zh-CN" altLang="en-US" sz="1200" b="0" i="0" kern="1200" dirty="0" smtClean="0">
                <a:solidFill>
                  <a:schemeClr val="tx1"/>
                </a:solidFill>
                <a:effectLst/>
                <a:latin typeface="+mn-lt"/>
                <a:ea typeface="+mn-ea"/>
                <a:cs typeface="+mn-cs"/>
              </a:rPr>
              <a:t>）意指只使用原本样本中的一项来当做验证资料， 而剩余的则留下来当做训练资料。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这个步骤一直持续到每个样本都被当做一次验证资料。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事实上，这等同于和</a:t>
            </a:r>
            <a:r>
              <a:rPr lang="en-US" altLang="zh-CN" sz="1200" b="0" i="1" kern="1200" dirty="0" smtClean="0">
                <a:solidFill>
                  <a:schemeClr val="tx1"/>
                </a:solidFill>
                <a:effectLst/>
                <a:latin typeface="+mn-lt"/>
                <a:ea typeface="+mn-ea"/>
                <a:cs typeface="+mn-cs"/>
              </a:rPr>
              <a:t>K</a:t>
            </a:r>
            <a:r>
              <a:rPr lang="en-US" altLang="zh-CN" sz="1200" b="0" i="0" kern="1200" dirty="0" smtClean="0">
                <a:solidFill>
                  <a:schemeClr val="tx1"/>
                </a:solidFill>
                <a:effectLst/>
                <a:latin typeface="+mn-lt"/>
                <a:ea typeface="+mn-ea"/>
                <a:cs typeface="+mn-cs"/>
              </a:rPr>
              <a:t>-fold </a:t>
            </a:r>
            <a:r>
              <a:rPr lang="zh-CN" altLang="en-US" sz="1200" b="0" i="0" kern="1200" dirty="0" smtClean="0">
                <a:solidFill>
                  <a:schemeClr val="tx1"/>
                </a:solidFill>
                <a:effectLst/>
                <a:latin typeface="+mn-lt"/>
                <a:ea typeface="+mn-ea"/>
                <a:cs typeface="+mn-cs"/>
              </a:rPr>
              <a:t>交叉验证是一样的，其中</a:t>
            </a:r>
            <a:r>
              <a:rPr lang="en-US" altLang="zh-CN" sz="1200" b="0" i="1"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为原本样本个数。 </a:t>
            </a:r>
            <a:endParaRPr lang="en-US" altLang="zh-CN" dirty="0" smtClean="0"/>
          </a:p>
          <a:p>
            <a:endParaRPr lang="en-US" altLang="zh-CN" dirty="0" smtClean="0"/>
          </a:p>
          <a:p>
            <a:r>
              <a:rPr lang="zh-CN" altLang="en-US" dirty="0" smtClean="0"/>
              <a:t>先讲清楚刘一发，在选</a:t>
            </a:r>
            <a:r>
              <a:rPr lang="en-US" altLang="zh-CN" dirty="0" smtClean="0"/>
              <a:t>K</a:t>
            </a:r>
            <a:r>
              <a:rPr lang="en-US" altLang="zh-CN" baseline="0" dirty="0" smtClean="0"/>
              <a:t> </a:t>
            </a:r>
          </a:p>
          <a:p>
            <a:r>
              <a:rPr lang="zh-CN" altLang="en-US" baseline="0" dirty="0" smtClean="0"/>
              <a:t>其实就是尝试</a:t>
            </a:r>
            <a:endParaRPr lang="en-US" altLang="zh-CN" dirty="0" smtClean="0"/>
          </a:p>
          <a:p>
            <a:r>
              <a:rPr lang="zh-CN" altLang="en-US" dirty="0" smtClean="0"/>
              <a:t>所有这些方法并不能完全避免过拟合</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22</a:t>
            </a:fld>
            <a:endParaRPr lang="zh-CN" altLang="en-US"/>
          </a:p>
        </p:txBody>
      </p:sp>
    </p:spTree>
    <p:extLst>
      <p:ext uri="{BB962C8B-B14F-4D97-AF65-F5344CB8AC3E}">
        <p14:creationId xmlns:p14="http://schemas.microsoft.com/office/powerpoint/2010/main" val="3622195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23</a:t>
            </a:fld>
            <a:endParaRPr lang="zh-CN" altLang="en-US"/>
          </a:p>
        </p:txBody>
      </p:sp>
    </p:spTree>
    <p:extLst>
      <p:ext uri="{BB962C8B-B14F-4D97-AF65-F5344CB8AC3E}">
        <p14:creationId xmlns:p14="http://schemas.microsoft.com/office/powerpoint/2010/main" val="1838549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开</a:t>
            </a:r>
            <a:r>
              <a:rPr lang="en-US" altLang="zh-CN" sz="1200" b="1" i="0" kern="1200" dirty="0" smtClean="0">
                <a:solidFill>
                  <a:schemeClr val="tx1"/>
                </a:solidFill>
                <a:effectLst/>
                <a:latin typeface="+mn-lt"/>
                <a:ea typeface="+mn-ea"/>
                <a:cs typeface="+mn-cs"/>
              </a:rPr>
              <a:t>go</a:t>
            </a:r>
          </a:p>
          <a:p>
            <a:r>
              <a:rPr lang="en-US" altLang="zh-CN" sz="1200" b="0" i="0" kern="1200" dirty="0" err="1" smtClean="0">
                <a:solidFill>
                  <a:schemeClr val="tx1"/>
                </a:solidFill>
                <a:effectLst/>
                <a:latin typeface="+mn-lt"/>
                <a:ea typeface="+mn-ea"/>
                <a:cs typeface="+mn-cs"/>
              </a:rPr>
              <a:t>Kaggle</a:t>
            </a:r>
            <a:r>
              <a:rPr lang="zh-CN" altLang="en-US" sz="1200" b="0" i="0" kern="1200" dirty="0" smtClean="0">
                <a:solidFill>
                  <a:schemeClr val="tx1"/>
                </a:solidFill>
                <a:effectLst/>
                <a:latin typeface="+mn-lt"/>
                <a:ea typeface="+mn-ea"/>
                <a:cs typeface="+mn-cs"/>
              </a:rPr>
              <a:t>是一个数据分析的竞赛平台，网址：</a:t>
            </a:r>
            <a:r>
              <a:rPr lang="en-US" altLang="zh-CN" sz="1200" b="0" i="0" u="none" strike="noStrike" kern="1200" dirty="0" smtClean="0">
                <a:solidFill>
                  <a:schemeClr val="tx1"/>
                </a:solidFill>
                <a:effectLst/>
                <a:latin typeface="+mn-lt"/>
                <a:ea typeface="+mn-ea"/>
                <a:cs typeface="+mn-cs"/>
                <a:hlinkClick r:id="rId3"/>
              </a:rPr>
              <a:t>https://www.kaggle.com/</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日宣布收购</a:t>
            </a:r>
            <a:r>
              <a:rPr lang="en-US" altLang="zh-CN" sz="1200" b="0" i="0" kern="1200" dirty="0" err="1" smtClean="0">
                <a:solidFill>
                  <a:schemeClr val="tx1"/>
                </a:solidFill>
                <a:effectLst/>
                <a:latin typeface="+mn-lt"/>
                <a:ea typeface="+mn-ea"/>
                <a:cs typeface="+mn-cs"/>
              </a:rPr>
              <a:t>Kaggle</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24</a:t>
            </a:fld>
            <a:endParaRPr lang="zh-CN" altLang="en-US"/>
          </a:p>
        </p:txBody>
      </p:sp>
    </p:spTree>
    <p:extLst>
      <p:ext uri="{BB962C8B-B14F-4D97-AF65-F5344CB8AC3E}">
        <p14:creationId xmlns:p14="http://schemas.microsoft.com/office/powerpoint/2010/main" val="2476305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企业或者研究者可以将数据、问题描述、期望的指标发布到</a:t>
            </a:r>
            <a:r>
              <a:rPr lang="en-US" altLang="zh-CN" sz="1200" b="0" i="0" kern="1200" dirty="0" err="1" smtClean="0">
                <a:solidFill>
                  <a:schemeClr val="tx1"/>
                </a:solidFill>
                <a:effectLst/>
                <a:latin typeface="+mn-lt"/>
                <a:ea typeface="+mn-ea"/>
                <a:cs typeface="+mn-cs"/>
              </a:rPr>
              <a:t>Kaggle</a:t>
            </a:r>
            <a:r>
              <a:rPr lang="zh-CN" altLang="en-US" sz="1200" b="0" i="0" kern="1200" dirty="0" smtClean="0">
                <a:solidFill>
                  <a:schemeClr val="tx1"/>
                </a:solidFill>
                <a:effectLst/>
                <a:latin typeface="+mn-lt"/>
                <a:ea typeface="+mn-ea"/>
                <a:cs typeface="+mn-cs"/>
              </a:rPr>
              <a:t>上，以竞赛的形式向广大的数据科学家征集解决方</a:t>
            </a:r>
          </a:p>
          <a:p>
            <a:r>
              <a:rPr lang="zh-CN" altLang="en-US" sz="1200" b="0" i="0" kern="1200" dirty="0" smtClean="0">
                <a:solidFill>
                  <a:schemeClr val="tx1"/>
                </a:solidFill>
                <a:effectLst/>
                <a:latin typeface="+mn-lt"/>
                <a:ea typeface="+mn-ea"/>
                <a:cs typeface="+mn-cs"/>
              </a:rPr>
              <a:t>案，类似于</a:t>
            </a:r>
            <a:r>
              <a:rPr lang="en-US" altLang="zh-CN" sz="1200" b="0" i="0" u="none" strike="noStrike" kern="1200" dirty="0" smtClean="0">
                <a:solidFill>
                  <a:schemeClr val="tx1"/>
                </a:solidFill>
                <a:effectLst/>
                <a:latin typeface="+mn-lt"/>
                <a:ea typeface="+mn-ea"/>
                <a:cs typeface="+mn-cs"/>
                <a:hlinkClick r:id="rId3"/>
              </a:rPr>
              <a:t>KDD-CUP</a:t>
            </a:r>
            <a:r>
              <a:rPr lang="zh-CN" altLang="en-US" sz="1200" b="0" i="0" kern="1200" dirty="0" smtClean="0">
                <a:solidFill>
                  <a:schemeClr val="tx1"/>
                </a:solidFill>
                <a:effectLst/>
                <a:latin typeface="+mn-lt"/>
                <a:ea typeface="+mn-ea"/>
                <a:cs typeface="+mn-cs"/>
              </a:rPr>
              <a:t>（国际知识发现和数据挖掘竞赛）。</a:t>
            </a:r>
            <a:r>
              <a:rPr lang="en-US" altLang="zh-CN" sz="1200" b="0" i="0" kern="1200" dirty="0" err="1" smtClean="0">
                <a:solidFill>
                  <a:schemeClr val="tx1"/>
                </a:solidFill>
                <a:effectLst/>
                <a:latin typeface="+mn-lt"/>
                <a:ea typeface="+mn-ea"/>
                <a:cs typeface="+mn-cs"/>
              </a:rPr>
              <a:t>Kaggle</a:t>
            </a:r>
            <a:r>
              <a:rPr lang="zh-CN" altLang="en-US" sz="1200" b="0" i="0" kern="1200" dirty="0" smtClean="0">
                <a:solidFill>
                  <a:schemeClr val="tx1"/>
                </a:solidFill>
                <a:effectLst/>
                <a:latin typeface="+mn-lt"/>
                <a:ea typeface="+mn-ea"/>
                <a:cs typeface="+mn-cs"/>
              </a:rPr>
              <a:t>上的参赛者将数据下载下来，分析数据，然后运用机</a:t>
            </a:r>
          </a:p>
          <a:p>
            <a:r>
              <a:rPr lang="zh-CN" altLang="en-US" sz="1200" b="0" i="0" kern="1200" dirty="0" smtClean="0">
                <a:solidFill>
                  <a:schemeClr val="tx1"/>
                </a:solidFill>
                <a:effectLst/>
                <a:latin typeface="+mn-lt"/>
                <a:ea typeface="+mn-ea"/>
                <a:cs typeface="+mn-cs"/>
              </a:rPr>
              <a:t>器学习、数据挖掘等知识，建立算法模型，解决问题得出结果，最后将结果提交，如果提交的结果符合指标要求并且在参赛者中排名第一，将获得比赛丰厚的奖金</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EEDA39-CE82-44D9-A080-908EA655550B}" type="slidenum">
              <a:rPr lang="zh-CN" altLang="en-US" smtClean="0"/>
              <a:t>25</a:t>
            </a:fld>
            <a:endParaRPr lang="zh-CN" altLang="en-US"/>
          </a:p>
        </p:txBody>
      </p:sp>
    </p:spTree>
    <p:extLst>
      <p:ext uri="{BB962C8B-B14F-4D97-AF65-F5344CB8AC3E}">
        <p14:creationId xmlns:p14="http://schemas.microsoft.com/office/powerpoint/2010/main" val="1845868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其中一个练手的项目就是数字识别，这是一个识别数字</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的练习赛，是这个比赛的描述，说明参赛者需要解决的问题。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数据一般都是以</a:t>
            </a:r>
            <a:r>
              <a:rPr lang="en-US" altLang="zh-CN" sz="1200" b="0" i="0" kern="1200" dirty="0" smtClean="0">
                <a:solidFill>
                  <a:schemeClr val="tx1"/>
                </a:solidFill>
                <a:effectLst/>
                <a:latin typeface="+mn-lt"/>
                <a:ea typeface="+mn-ea"/>
                <a:cs typeface="+mn-cs"/>
              </a:rPr>
              <a:t>csv</a:t>
            </a:r>
            <a:r>
              <a:rPr lang="zh-CN" altLang="en-US" sz="1200" b="0" i="0" kern="1200" dirty="0" smtClean="0">
                <a:solidFill>
                  <a:schemeClr val="tx1"/>
                </a:solidFill>
                <a:effectLst/>
                <a:latin typeface="+mn-lt"/>
                <a:ea typeface="+mn-ea"/>
                <a:cs typeface="+mn-cs"/>
              </a:rPr>
              <a:t>格式</a:t>
            </a:r>
            <a:endParaRPr lang="zh-CN" altLang="en-US"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Still  </a:t>
            </a:r>
            <a:r>
              <a:rPr lang="en-US" altLang="zh-CN" sz="1200" b="0" i="0" kern="1200" dirty="0" err="1" smtClean="0">
                <a:solidFill>
                  <a:schemeClr val="tx1"/>
                </a:solidFill>
                <a:effectLst/>
                <a:latin typeface="+mn-lt"/>
                <a:ea typeface="+mn-ea"/>
                <a:cs typeface="+mn-cs"/>
              </a:rPr>
              <a:t>Faerly</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相对有竞争力</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KNN,</a:t>
            </a:r>
            <a:r>
              <a:rPr lang="zh-CN" altLang="en-US" sz="1200" b="0" i="0" kern="1200" dirty="0" smtClean="0">
                <a:solidFill>
                  <a:schemeClr val="tx1"/>
                </a:solidFill>
                <a:effectLst/>
                <a:latin typeface="+mn-lt"/>
                <a:ea typeface="+mn-ea"/>
                <a:cs typeface="+mn-cs"/>
              </a:rPr>
              <a:t>倾斜矫正，噪声消除，模糊，</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像素移位预处理，最好的性能大约错误率</a:t>
            </a:r>
            <a:r>
              <a:rPr lang="en-US" altLang="zh-CN" sz="1200" b="0" i="0" kern="1200" dirty="0" smtClean="0">
                <a:solidFill>
                  <a:schemeClr val="tx1"/>
                </a:solidFill>
                <a:effectLst/>
                <a:latin typeface="+mn-lt"/>
                <a:ea typeface="+mn-ea"/>
                <a:cs typeface="+mn-cs"/>
              </a:rPr>
              <a:t>0.52</a:t>
            </a:r>
            <a:r>
              <a:rPr lang="zh-CN" altLang="en-US" sz="1200" b="0" i="0" kern="1200" dirty="0" smtClean="0">
                <a:solidFill>
                  <a:schemeClr val="tx1"/>
                </a:solidFill>
                <a:effectLst/>
                <a:latin typeface="+mn-lt"/>
                <a:ea typeface="+mn-ea"/>
                <a:cs typeface="+mn-cs"/>
              </a:rPr>
              <a:t>左右</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Deskewing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偏移校正</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Shiftbale</a:t>
            </a:r>
            <a:r>
              <a:rPr lang="en-US" altLang="zh-CN" sz="1200" b="0" i="0" kern="1200" dirty="0" smtClean="0">
                <a:solidFill>
                  <a:schemeClr val="tx1"/>
                </a:solidFill>
                <a:effectLst/>
                <a:latin typeface="+mn-lt"/>
                <a:ea typeface="+mn-ea"/>
                <a:cs typeface="+mn-cs"/>
              </a:rPr>
              <a:t> edges </a:t>
            </a:r>
            <a:r>
              <a:rPr lang="zh-CN" altLang="en-US" sz="1200" b="0" i="0" kern="1200" dirty="0" smtClean="0">
                <a:solidFill>
                  <a:schemeClr val="tx1"/>
                </a:solidFill>
                <a:effectLst/>
                <a:latin typeface="+mn-lt"/>
                <a:ea typeface="+mn-ea"/>
                <a:cs typeface="+mn-cs"/>
              </a:rPr>
              <a:t>移动，变换，边缘</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26</a:t>
            </a:fld>
            <a:endParaRPr lang="zh-CN" altLang="en-US"/>
          </a:p>
        </p:txBody>
      </p:sp>
    </p:spTree>
    <p:extLst>
      <p:ext uri="{BB962C8B-B14F-4D97-AF65-F5344CB8AC3E}">
        <p14:creationId xmlns:p14="http://schemas.microsoft.com/office/powerpoint/2010/main" val="2229737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手写 打印 不一样</a:t>
            </a:r>
            <a:endParaRPr lang="en-US" altLang="zh-CN" dirty="0" smtClean="0"/>
          </a:p>
          <a:p>
            <a:endParaRPr lang="en-US" altLang="zh-CN" dirty="0" smtClean="0"/>
          </a:p>
          <a:p>
            <a:r>
              <a:rPr lang="zh-CN" altLang="en-US" dirty="0" smtClean="0"/>
              <a:t>收回来</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27</a:t>
            </a:fld>
            <a:endParaRPr lang="zh-CN" altLang="en-US"/>
          </a:p>
        </p:txBody>
      </p:sp>
    </p:spTree>
    <p:extLst>
      <p:ext uri="{BB962C8B-B14F-4D97-AF65-F5344CB8AC3E}">
        <p14:creationId xmlns:p14="http://schemas.microsoft.com/office/powerpoint/2010/main" val="3360290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三不处理   抽取，</a:t>
            </a:r>
            <a:r>
              <a:rPr lang="en-US" altLang="zh-CN" sz="1200" b="0" i="0" kern="1200" dirty="0" smtClean="0">
                <a:solidFill>
                  <a:schemeClr val="tx1"/>
                </a:solidFill>
                <a:effectLst/>
                <a:latin typeface="+mn-lt"/>
                <a:ea typeface="+mn-ea"/>
                <a:cs typeface="+mn-cs"/>
              </a:rPr>
              <a:t>32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01</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digits </a:t>
            </a:r>
            <a:r>
              <a:rPr lang="zh-CN" altLang="en-US" sz="1200" b="0" i="0" kern="1200" dirty="0" smtClean="0">
                <a:solidFill>
                  <a:schemeClr val="tx1"/>
                </a:solidFill>
                <a:effectLst/>
                <a:latin typeface="+mn-lt"/>
                <a:ea typeface="+mn-ea"/>
                <a:cs typeface="+mn-cs"/>
              </a:rPr>
              <a:t>目录下有两个文件夹，分别是</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trainingDigits</a:t>
            </a:r>
            <a:r>
              <a:rPr lang="zh-CN" altLang="en-US" sz="1200" b="0" i="0" kern="1200" dirty="0" smtClean="0">
                <a:solidFill>
                  <a:schemeClr val="tx1"/>
                </a:solidFill>
                <a:effectLst/>
                <a:latin typeface="+mn-lt"/>
                <a:ea typeface="+mn-ea"/>
                <a:cs typeface="+mn-cs"/>
              </a:rPr>
              <a:t>：训练数据，</a:t>
            </a:r>
            <a:r>
              <a:rPr lang="en-US" altLang="zh-CN" sz="1200" b="0" i="0" kern="1200" dirty="0" smtClean="0">
                <a:solidFill>
                  <a:schemeClr val="tx1"/>
                </a:solidFill>
                <a:effectLst/>
                <a:latin typeface="+mn-lt"/>
                <a:ea typeface="+mn-ea"/>
                <a:cs typeface="+mn-cs"/>
              </a:rPr>
              <a:t>1934</a:t>
            </a:r>
            <a:r>
              <a:rPr lang="zh-CN" altLang="en-US" sz="1200" b="0" i="0" kern="1200" dirty="0" smtClean="0">
                <a:solidFill>
                  <a:schemeClr val="tx1"/>
                </a:solidFill>
                <a:effectLst/>
                <a:latin typeface="+mn-lt"/>
                <a:ea typeface="+mn-ea"/>
                <a:cs typeface="+mn-cs"/>
              </a:rPr>
              <a:t>个文件，每个数字大约</a:t>
            </a:r>
            <a:r>
              <a:rPr lang="en-US" altLang="zh-CN" sz="1200" b="0" i="0" kern="1200" dirty="0" smtClean="0">
                <a:solidFill>
                  <a:schemeClr val="tx1"/>
                </a:solidFill>
                <a:effectLst/>
                <a:latin typeface="+mn-lt"/>
                <a:ea typeface="+mn-ea"/>
                <a:cs typeface="+mn-cs"/>
              </a:rPr>
              <a:t>200</a:t>
            </a:r>
            <a:r>
              <a:rPr lang="zh-CN" altLang="en-US" sz="1200" b="0" i="0" kern="1200" dirty="0" smtClean="0">
                <a:solidFill>
                  <a:schemeClr val="tx1"/>
                </a:solidFill>
                <a:effectLst/>
                <a:latin typeface="+mn-lt"/>
                <a:ea typeface="+mn-ea"/>
                <a:cs typeface="+mn-cs"/>
              </a:rPr>
              <a:t>个文件。</a:t>
            </a:r>
          </a:p>
          <a:p>
            <a:r>
              <a:rPr lang="en-US" altLang="zh-CN" sz="1200" b="0" i="0" kern="1200" dirty="0" err="1" smtClean="0">
                <a:solidFill>
                  <a:schemeClr val="tx1"/>
                </a:solidFill>
                <a:effectLst/>
                <a:latin typeface="+mn-lt"/>
                <a:ea typeface="+mn-ea"/>
                <a:cs typeface="+mn-cs"/>
              </a:rPr>
              <a:t>testDigits</a:t>
            </a:r>
            <a:r>
              <a:rPr lang="zh-CN" altLang="en-US" sz="1200" b="0" i="0" kern="1200" dirty="0" smtClean="0">
                <a:solidFill>
                  <a:schemeClr val="tx1"/>
                </a:solidFill>
                <a:effectLst/>
                <a:latin typeface="+mn-lt"/>
                <a:ea typeface="+mn-ea"/>
                <a:cs typeface="+mn-cs"/>
              </a:rPr>
              <a:t>：测试数据，</a:t>
            </a:r>
            <a:r>
              <a:rPr lang="en-US" altLang="zh-CN" sz="1200" b="0" i="0" kern="1200" dirty="0" smtClean="0">
                <a:solidFill>
                  <a:schemeClr val="tx1"/>
                </a:solidFill>
                <a:effectLst/>
                <a:latin typeface="+mn-lt"/>
                <a:ea typeface="+mn-ea"/>
                <a:cs typeface="+mn-cs"/>
              </a:rPr>
              <a:t>946</a:t>
            </a:r>
            <a:r>
              <a:rPr lang="zh-CN" altLang="en-US" sz="1200" b="0" i="0" kern="1200" dirty="0" smtClean="0">
                <a:solidFill>
                  <a:schemeClr val="tx1"/>
                </a:solidFill>
                <a:effectLst/>
                <a:latin typeface="+mn-lt"/>
                <a:ea typeface="+mn-ea"/>
                <a:cs typeface="+mn-cs"/>
              </a:rPr>
              <a:t>个文件，每个数字大约</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个文件。</a:t>
            </a:r>
          </a:p>
          <a:p>
            <a:r>
              <a:rPr lang="zh-CN" altLang="en-US" sz="1200" b="0" i="0" kern="1200" dirty="0" smtClean="0">
                <a:solidFill>
                  <a:schemeClr val="tx1"/>
                </a:solidFill>
                <a:effectLst/>
                <a:latin typeface="+mn-lt"/>
                <a:ea typeface="+mn-ea"/>
                <a:cs typeface="+mn-cs"/>
              </a:rPr>
              <a:t>每个文件中存储一个手写的数字，文件的命名类似</a:t>
            </a:r>
            <a:r>
              <a:rPr lang="en-US" altLang="zh-CN" sz="1200" b="0" i="0" kern="1200" dirty="0" smtClean="0">
                <a:solidFill>
                  <a:schemeClr val="tx1"/>
                </a:solidFill>
                <a:effectLst/>
                <a:latin typeface="+mn-lt"/>
                <a:ea typeface="+mn-ea"/>
                <a:cs typeface="+mn-cs"/>
              </a:rPr>
              <a:t>0_7.txt</a:t>
            </a:r>
            <a:r>
              <a:rPr lang="zh-CN" altLang="en-US" sz="1200" b="0" i="0" kern="1200" dirty="0" smtClean="0">
                <a:solidFill>
                  <a:schemeClr val="tx1"/>
                </a:solidFill>
                <a:effectLst/>
                <a:latin typeface="+mn-lt"/>
                <a:ea typeface="+mn-ea"/>
                <a:cs typeface="+mn-cs"/>
              </a:rPr>
              <a:t>，第一个数字</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表示文件中的手写数字是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，后面的</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是个序号。</a:t>
            </a:r>
          </a:p>
          <a:p>
            <a:r>
              <a:rPr lang="zh-CN" altLang="en-US" sz="1200" b="0" i="0" kern="1200" dirty="0" smtClean="0">
                <a:solidFill>
                  <a:schemeClr val="tx1"/>
                </a:solidFill>
                <a:effectLst/>
                <a:latin typeface="+mn-lt"/>
                <a:ea typeface="+mn-ea"/>
                <a:cs typeface="+mn-cs"/>
              </a:rPr>
              <a:t>我们使用目录</a:t>
            </a:r>
            <a:r>
              <a:rPr lang="en-US" altLang="zh-CN" sz="1200" b="0" i="0" kern="1200" dirty="0" err="1" smtClean="0">
                <a:solidFill>
                  <a:schemeClr val="tx1"/>
                </a:solidFill>
                <a:effectLst/>
                <a:latin typeface="+mn-lt"/>
                <a:ea typeface="+mn-ea"/>
                <a:cs typeface="+mn-cs"/>
              </a:rPr>
              <a:t>trainingDigits</a:t>
            </a:r>
            <a:r>
              <a:rPr lang="zh-CN" altLang="en-US" sz="1200" b="0" i="0" kern="1200" dirty="0" smtClean="0">
                <a:solidFill>
                  <a:schemeClr val="tx1"/>
                </a:solidFill>
                <a:effectLst/>
                <a:latin typeface="+mn-lt"/>
                <a:ea typeface="+mn-ea"/>
                <a:cs typeface="+mn-cs"/>
              </a:rPr>
              <a:t>中的数据训练分类器，使用目录</a:t>
            </a:r>
            <a:r>
              <a:rPr lang="en-US" altLang="zh-CN" sz="1200" b="0" i="0" kern="1200" dirty="0" err="1" smtClean="0">
                <a:solidFill>
                  <a:schemeClr val="tx1"/>
                </a:solidFill>
                <a:effectLst/>
                <a:latin typeface="+mn-lt"/>
                <a:ea typeface="+mn-ea"/>
                <a:cs typeface="+mn-cs"/>
              </a:rPr>
              <a:t>testDigits</a:t>
            </a:r>
            <a:r>
              <a:rPr lang="zh-CN" altLang="en-US" sz="1200" b="0" i="0" kern="1200" dirty="0" smtClean="0">
                <a:solidFill>
                  <a:schemeClr val="tx1"/>
                </a:solidFill>
                <a:effectLst/>
                <a:latin typeface="+mn-lt"/>
                <a:ea typeface="+mn-ea"/>
                <a:cs typeface="+mn-cs"/>
              </a:rPr>
              <a:t>中的数据测试分类器的效果。两组数据没有重叠，你可以检查一下这些文件夹的文件是否符合要求。根据这些数据我们开始实现</a:t>
            </a:r>
            <a:r>
              <a:rPr lang="en-US" altLang="zh-CN" sz="1200" b="0" i="0" kern="1200" dirty="0" smtClean="0">
                <a:solidFill>
                  <a:schemeClr val="tx1"/>
                </a:solidFill>
                <a:effectLst/>
                <a:latin typeface="+mn-lt"/>
                <a:ea typeface="+mn-ea"/>
                <a:cs typeface="+mn-cs"/>
              </a:rPr>
              <a:t>KNN</a:t>
            </a:r>
            <a:r>
              <a:rPr lang="zh-CN" altLang="en-US" sz="1200" b="0" i="0" kern="1200" dirty="0" smtClean="0">
                <a:solidFill>
                  <a:schemeClr val="tx1"/>
                </a:solidFill>
                <a:effectLst/>
                <a:latin typeface="+mn-lt"/>
                <a:ea typeface="+mn-ea"/>
                <a:cs typeface="+mn-cs"/>
              </a:rPr>
              <a:t>算法。</a:t>
            </a: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28</a:t>
            </a:fld>
            <a:endParaRPr lang="zh-CN" altLang="en-US"/>
          </a:p>
        </p:txBody>
      </p:sp>
    </p:spTree>
    <p:extLst>
      <p:ext uri="{BB962C8B-B14F-4D97-AF65-F5344CB8AC3E}">
        <p14:creationId xmlns:p14="http://schemas.microsoft.com/office/powerpoint/2010/main" val="4140223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29</a:t>
            </a:fld>
            <a:endParaRPr lang="zh-CN" altLang="en-US"/>
          </a:p>
        </p:txBody>
      </p:sp>
    </p:spTree>
    <p:extLst>
      <p:ext uri="{BB962C8B-B14F-4D97-AF65-F5344CB8AC3E}">
        <p14:creationId xmlns:p14="http://schemas.microsoft.com/office/powerpoint/2010/main" val="247501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a:t>
            </a:fld>
            <a:endParaRPr lang="zh-CN" altLang="en-US"/>
          </a:p>
        </p:txBody>
      </p:sp>
    </p:spTree>
    <p:extLst>
      <p:ext uri="{BB962C8B-B14F-4D97-AF65-F5344CB8AC3E}">
        <p14:creationId xmlns:p14="http://schemas.microsoft.com/office/powerpoint/2010/main" val="1961118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sz="1200" b="0" i="0" kern="1200" dirty="0" smtClean="0">
                <a:solidFill>
                  <a:schemeClr val="tx1"/>
                </a:solidFill>
                <a:effectLst/>
                <a:latin typeface="+mn-lt"/>
                <a:ea typeface="+mn-ea"/>
                <a:cs typeface="+mn-cs"/>
              </a:rPr>
              <a:t>维数灾难最早是由</a:t>
            </a:r>
            <a:r>
              <a:rPr lang="zh-CN" altLang="en-US" sz="1200" b="0" i="0" u="none" strike="noStrike" kern="1200" dirty="0" smtClean="0">
                <a:solidFill>
                  <a:schemeClr val="tx1"/>
                </a:solidFill>
                <a:effectLst/>
                <a:latin typeface="+mn-lt"/>
                <a:ea typeface="+mn-ea"/>
                <a:cs typeface="+mn-cs"/>
                <a:hlinkClick r:id="rId3"/>
              </a:rPr>
              <a:t>理查德</a:t>
            </a:r>
            <a:r>
              <a:rPr lang="en-US" altLang="zh-CN" sz="1200" b="0" i="0" u="none" strike="noStrike" kern="1200" dirty="0" smtClean="0">
                <a:solidFill>
                  <a:schemeClr val="tx1"/>
                </a:solidFill>
                <a:effectLst/>
                <a:latin typeface="+mn-lt"/>
                <a:ea typeface="+mn-ea"/>
                <a:cs typeface="+mn-cs"/>
                <a:hlinkClick r:id="rId3"/>
              </a:rPr>
              <a:t>·</a:t>
            </a:r>
            <a:r>
              <a:rPr lang="zh-CN" altLang="en-US" sz="1200" b="0" i="0" u="none" strike="noStrike" kern="1200" dirty="0" smtClean="0">
                <a:solidFill>
                  <a:schemeClr val="tx1"/>
                </a:solidFill>
                <a:effectLst/>
                <a:latin typeface="+mn-lt"/>
                <a:ea typeface="+mn-ea"/>
                <a:cs typeface="+mn-cs"/>
                <a:hlinkClick r:id="rId3"/>
              </a:rPr>
              <a:t>贝尔曼</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Richard E. Bellman</a:t>
            </a:r>
            <a:r>
              <a:rPr lang="zh-CN" altLang="en-US" sz="1200" b="0" i="0" kern="1200" dirty="0" smtClean="0">
                <a:solidFill>
                  <a:schemeClr val="tx1"/>
                </a:solidFill>
                <a:effectLst/>
                <a:latin typeface="+mn-lt"/>
                <a:ea typeface="+mn-ea"/>
                <a:cs typeface="+mn-cs"/>
              </a:rPr>
              <a:t>）在考虑</a:t>
            </a:r>
            <a:r>
              <a:rPr lang="zh-CN" altLang="en-US" sz="1200" b="0" i="0" u="none" strike="noStrike" kern="1200" dirty="0" smtClean="0">
                <a:solidFill>
                  <a:schemeClr val="tx1"/>
                </a:solidFill>
                <a:effectLst/>
                <a:latin typeface="+mn-lt"/>
                <a:ea typeface="+mn-ea"/>
                <a:cs typeface="+mn-cs"/>
                <a:hlinkClick r:id="rId4"/>
              </a:rPr>
              <a:t>优化</a:t>
            </a:r>
            <a:r>
              <a:rPr lang="zh-CN" altLang="en-US" sz="1200" b="0" i="0" kern="1200" dirty="0" smtClean="0">
                <a:solidFill>
                  <a:schemeClr val="tx1"/>
                </a:solidFill>
                <a:effectLst/>
                <a:latin typeface="+mn-lt"/>
                <a:ea typeface="+mn-ea"/>
                <a:cs typeface="+mn-cs"/>
              </a:rPr>
              <a:t>问题时提出来的 ，它用来描述当</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空间维度增加时，分析和组织</a:t>
            </a:r>
            <a:r>
              <a:rPr lang="zh-CN" altLang="en-US" sz="1200" b="0" i="0" u="none" strike="noStrike" kern="1200" dirty="0" smtClean="0">
                <a:solidFill>
                  <a:schemeClr val="tx1"/>
                </a:solidFill>
                <a:effectLst/>
                <a:latin typeface="+mn-lt"/>
                <a:ea typeface="+mn-ea"/>
                <a:cs typeface="+mn-cs"/>
                <a:hlinkClick r:id="rId5"/>
              </a:rPr>
              <a:t>高维</a:t>
            </a:r>
            <a:r>
              <a:rPr lang="zh-CN" altLang="en-US" sz="1200" b="0" i="0" kern="1200" dirty="0" smtClean="0">
                <a:solidFill>
                  <a:schemeClr val="tx1"/>
                </a:solidFill>
                <a:effectLst/>
                <a:latin typeface="+mn-lt"/>
                <a:ea typeface="+mn-ea"/>
                <a:cs typeface="+mn-cs"/>
              </a:rPr>
              <a:t>空间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通常有成百上千维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中的数据，因体积指数增加而遇到各种问题场景。</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数据的维数越高，会引发灾难，首先是计算量巨大，不用多说。其次，对于已知样本数目，存在一个特征数目的最大值，当实际使用的特征数目超过这个最大值时，分类器的性能不是得到改善，而是退化。</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其他比如：在高维空间中，所有的数据都很稀疏，于是导致在相似度度量上，距离计算上都会出现很大的偏差，因为平时我们采用的算法也都会变得很低效</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这些问题的共同特色是当维数提高时，空间的</a:t>
            </a:r>
            <a:r>
              <a:rPr lang="zh-CN" altLang="en-US" sz="1200" b="0" i="0" u="none" strike="noStrike" kern="1200" dirty="0" smtClean="0">
                <a:solidFill>
                  <a:schemeClr val="tx1"/>
                </a:solidFill>
                <a:effectLst/>
                <a:latin typeface="+mn-lt"/>
                <a:ea typeface="+mn-ea"/>
                <a:cs typeface="+mn-cs"/>
                <a:hlinkClick r:id="rId6" tooltip="体积"/>
              </a:rPr>
              <a:t>体积</a:t>
            </a:r>
            <a:r>
              <a:rPr lang="zh-CN" altLang="en-US" sz="1200" b="0" i="0" kern="1200" dirty="0" smtClean="0">
                <a:solidFill>
                  <a:schemeClr val="tx1"/>
                </a:solidFill>
                <a:effectLst/>
                <a:latin typeface="+mn-lt"/>
                <a:ea typeface="+mn-ea"/>
                <a:cs typeface="+mn-cs"/>
              </a:rPr>
              <a:t>提高太快，因而可用数据变得很稀疏。</a:t>
            </a:r>
            <a:endParaRPr lang="en-US" altLang="zh-CN" sz="1200" b="1" i="0" kern="1200" dirty="0" smtClean="0">
              <a:solidFill>
                <a:schemeClr val="tx1"/>
              </a:solidFill>
              <a:effectLst/>
              <a:latin typeface="+mn-lt"/>
              <a:ea typeface="+mn-ea"/>
              <a:cs typeface="+mn-cs"/>
            </a:endParaRPr>
          </a:p>
          <a:p>
            <a:endParaRPr lang="en-US" altLang="zh-CN" sz="1200" dirty="0" smtClean="0">
              <a:ea typeface="宋体" charset="-122"/>
            </a:endParaRPr>
          </a:p>
          <a:p>
            <a:endParaRPr lang="en-US" altLang="zh-CN" sz="1200" dirty="0" smtClean="0">
              <a:ea typeface="宋体" charset="-122"/>
            </a:endParaRPr>
          </a:p>
          <a:p>
            <a:r>
              <a:rPr lang="zh-CN" altLang="en-US" sz="1200" dirty="0" smtClean="0">
                <a:ea typeface="宋体" charset="-122"/>
              </a:rPr>
              <a:t>图灵可计算问题：多项式复杂度</a:t>
            </a:r>
            <a:endParaRPr lang="en-US" altLang="zh-CN" sz="1200" dirty="0" smtClean="0">
              <a:ea typeface="宋体" charset="-122"/>
            </a:endParaRPr>
          </a:p>
          <a:p>
            <a:r>
              <a:rPr lang="zh-CN" altLang="en-US" sz="1200" dirty="0" smtClean="0">
                <a:ea typeface="宋体" charset="-122"/>
              </a:rPr>
              <a:t>涉及高维空间的算法是不可计算的</a:t>
            </a:r>
            <a:endParaRPr lang="en-US" altLang="zh-CN" sz="1200" dirty="0" smtClean="0">
              <a:ea typeface="宋体" charset="-122"/>
            </a:endParaRPr>
          </a:p>
          <a:p>
            <a:endParaRPr lang="en-US" altLang="zh-CN" dirty="0" smtClean="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30</a:t>
            </a:fld>
            <a:endParaRPr lang="zh-CN" altLang="en-US"/>
          </a:p>
        </p:txBody>
      </p:sp>
    </p:spTree>
    <p:extLst>
      <p:ext uri="{BB962C8B-B14F-4D97-AF65-F5344CB8AC3E}">
        <p14:creationId xmlns:p14="http://schemas.microsoft.com/office/powerpoint/2010/main" val="1550707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举例来说，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个平均分布的点能把一个单位区间以每个点距离不超过</a:t>
            </a:r>
            <a:r>
              <a:rPr lang="en-US" altLang="zh-CN" sz="1200" b="0" i="0" kern="1200" dirty="0" smtClean="0">
                <a:solidFill>
                  <a:schemeClr val="tx1"/>
                </a:solidFill>
                <a:effectLst/>
                <a:latin typeface="+mn-lt"/>
                <a:ea typeface="+mn-ea"/>
                <a:cs typeface="+mn-cs"/>
              </a:rPr>
              <a:t>0.25</a:t>
            </a:r>
            <a:r>
              <a:rPr lang="zh-CN" altLang="en-US" sz="1200" b="0" i="0" kern="1200" dirty="0" smtClean="0">
                <a:solidFill>
                  <a:schemeClr val="tx1"/>
                </a:solidFill>
                <a:effectLst/>
                <a:latin typeface="+mn-lt"/>
                <a:ea typeface="+mn-ea"/>
                <a:cs typeface="+mn-cs"/>
              </a:rPr>
              <a:t>采样；</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而当维度增加到</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后，如果以相邻点距离不超过</a:t>
            </a:r>
            <a:r>
              <a:rPr lang="en-US" altLang="zh-CN" sz="1200" b="0" i="0" kern="1200" dirty="0" smtClean="0">
                <a:solidFill>
                  <a:schemeClr val="tx1"/>
                </a:solidFill>
                <a:effectLst/>
                <a:latin typeface="+mn-lt"/>
                <a:ea typeface="+mn-ea"/>
                <a:cs typeface="+mn-cs"/>
              </a:rPr>
              <a:t>0.25</a:t>
            </a:r>
            <a:r>
              <a:rPr lang="zh-CN" altLang="en-US" sz="1200" b="0" i="0" kern="1200" dirty="0" smtClean="0">
                <a:solidFill>
                  <a:schemeClr val="tx1"/>
                </a:solidFill>
                <a:effectLst/>
                <a:latin typeface="+mn-lt"/>
                <a:ea typeface="+mn-ea"/>
                <a:cs typeface="+mn-cs"/>
              </a:rPr>
              <a:t>小方格采样一单位超正方体，则需要</a:t>
            </a:r>
            <a:r>
              <a:rPr lang="en-US" altLang="zh-CN" dirty="0" smtClean="0"/>
              <a:t>976 5625</a:t>
            </a:r>
            <a:r>
              <a:rPr lang="zh-CN" altLang="en-US" sz="1200" b="0" i="0" kern="1200" dirty="0" smtClean="0">
                <a:solidFill>
                  <a:schemeClr val="tx1"/>
                </a:solidFill>
                <a:effectLst/>
                <a:latin typeface="+mn-lt"/>
                <a:ea typeface="+mn-ea"/>
                <a:cs typeface="+mn-cs"/>
              </a:rPr>
              <a:t>个采样点</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所以，这个</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维的超正方体也可以说是比单位区间大</a:t>
            </a:r>
            <a:r>
              <a:rPr lang="en-US" altLang="zh-CN" sz="1200" b="0" i="0" kern="1200" dirty="0" smtClean="0">
                <a:solidFill>
                  <a:schemeClr val="tx1"/>
                </a:solidFill>
                <a:effectLst/>
                <a:latin typeface="+mn-lt"/>
                <a:ea typeface="+mn-ea"/>
                <a:cs typeface="+mn-cs"/>
              </a:rPr>
              <a:t>195 3125</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如果数据是低维的，所需的采样点相对就比较少；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如果数据是高维的，所需的采样点就会指数级增加，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而实现中面对高维问题时往往无法获得如此多的样本点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（即使获得了也无法处理这么庞大数据量），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样本少不具有代表性自然不能获得正确的结果。</a:t>
            </a:r>
            <a:endParaRPr lang="en-US" altLang="zh-CN" dirty="0" smtClean="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31</a:t>
            </a:fld>
            <a:endParaRPr lang="zh-CN" altLang="en-US"/>
          </a:p>
        </p:txBody>
      </p:sp>
    </p:spTree>
    <p:extLst>
      <p:ext uri="{BB962C8B-B14F-4D97-AF65-F5344CB8AC3E}">
        <p14:creationId xmlns:p14="http://schemas.microsoft.com/office/powerpoint/2010/main" val="2287031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sz="1200" b="0" i="0" kern="1200" dirty="0" smtClean="0">
                <a:solidFill>
                  <a:schemeClr val="tx1"/>
                </a:solidFill>
                <a:effectLst/>
                <a:latin typeface="+mn-lt"/>
                <a:ea typeface="+mn-ea"/>
                <a:cs typeface="+mn-cs"/>
              </a:rPr>
              <a:t>概率密度函数的非参估计要求样本数量足够多，只要有足够多的样本总能够保证收敛于任何密度函数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要想得到正确并且有可靠的结果，所需要的数据量通常随着维数的提高而呈指数级增长</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参数估计，则更适合于小样本的情况，并且对密度函数有充分的先验知识的前提下，参数估计可能会达到更好的估计效果。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总之就是，要么对先验概率和类条件概率密度有充分的先验知识，要么有足够多的样本，那么就能够进行较好的概率密度估计。</a:t>
            </a:r>
            <a:endParaRPr lang="en-US" altLang="zh-CN" dirty="0" smtClean="0"/>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组合问题：每个变量都可取一系列值，把这些变量放在一起，则有很多种组合方式，这后果就是常说的组合爆炸。</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即使在最简单的二元变量例子中，可能产生的组合总数就已经是在维数上呈现指数级的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次方。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一般而言，每个额外的维度都需要成倍地增加尝试所有组合方式的影响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距离函数：也失效了，有一个推倒，距离的定义变得模糊了</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稀疏性对于任何要求有统计学意义的方法而言都是一个问题，为了获得在统计学上正确并且有可靠的结果，用来支撑这一结果所需要的数据量通常随着维数的提高而呈指数级增长。而且，在组织和搜索数据时也有赖于检测对象区域，这些区域中的对象通过相似度属性而形成分组。然而在高维空间中，所有的数据都很稀疏，从很多角度看都不相似，因而平常使用的数据组织策略变得极其低效。</a:t>
            </a:r>
            <a:endParaRPr lang="en-US" altLang="zh-CN" dirty="0" smtClean="0"/>
          </a:p>
          <a:p>
            <a:endParaRPr lang="en-US" altLang="zh-CN" dirty="0" smtClean="0"/>
          </a:p>
          <a:p>
            <a:endParaRPr lang="en-US" altLang="zh-CN" dirty="0" smtClean="0"/>
          </a:p>
          <a:p>
            <a:endParaRPr lang="en-US" altLang="zh-CN" dirty="0" smtClean="0"/>
          </a:p>
          <a:p>
            <a:r>
              <a:rPr lang="zh-CN" altLang="en-US" dirty="0" smtClean="0"/>
              <a:t>回归</a:t>
            </a:r>
            <a:r>
              <a:rPr lang="en-US" altLang="zh-CN" dirty="0" smtClean="0"/>
              <a:t>---</a:t>
            </a:r>
            <a:r>
              <a:rPr lang="zh-CN" altLang="en-US" dirty="0" smtClean="0"/>
              <a:t>密度参数估计    分类 </a:t>
            </a:r>
            <a:r>
              <a:rPr lang="en-US" altLang="zh-CN" dirty="0" smtClean="0"/>
              <a:t>---</a:t>
            </a:r>
            <a:r>
              <a:rPr lang="zh-CN" altLang="en-US" dirty="0" smtClean="0"/>
              <a:t>我的例子</a:t>
            </a:r>
            <a:endParaRPr lang="en-US" altLang="zh-CN" dirty="0" smtClean="0"/>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：为什么要进行参数估计和非参数估计</a:t>
            </a:r>
          </a:p>
          <a:p>
            <a:r>
              <a:rPr lang="zh-CN" altLang="en-US" sz="1200" b="0" i="0" kern="1200" dirty="0" smtClean="0">
                <a:solidFill>
                  <a:schemeClr val="tx1"/>
                </a:solidFill>
                <a:effectLst/>
                <a:latin typeface="+mn-lt"/>
                <a:ea typeface="+mn-ea"/>
                <a:cs typeface="+mn-cs"/>
              </a:rPr>
              <a:t>因为模式识别分类器，如贝叶斯分类器，以及一些判决规则，如最小风险判决规则中，需要统计类概率密度，而实际情况中，类概率密度往往是不知道的，因此，需要做出估计，也就是算出相应的类概率密度，判别或分类这个过程才能够继续下去。</a:t>
            </a: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：什么是参数估计和非参数估计</a:t>
            </a:r>
          </a:p>
          <a:p>
            <a:r>
              <a:rPr lang="zh-CN" altLang="en-US" sz="1200" b="0" i="0" kern="1200" dirty="0" smtClean="0">
                <a:solidFill>
                  <a:schemeClr val="tx1"/>
                </a:solidFill>
                <a:effectLst/>
                <a:latin typeface="+mn-lt"/>
                <a:ea typeface="+mn-ea"/>
                <a:cs typeface="+mn-cs"/>
              </a:rPr>
              <a:t>在算相应的类概率密度的过程中，类条件概率密度的分布已知，参数未知（相当于参数是一个蕴含在类概率密度函数里面的未知量）求类概率密度函数。</a:t>
            </a:r>
          </a:p>
          <a:p>
            <a:r>
              <a:rPr lang="zh-CN" altLang="en-US" sz="1200" b="0" i="0" kern="1200" dirty="0" smtClean="0">
                <a:solidFill>
                  <a:schemeClr val="tx1"/>
                </a:solidFill>
                <a:effectLst/>
                <a:latin typeface="+mn-lt"/>
                <a:ea typeface="+mn-ea"/>
                <a:cs typeface="+mn-cs"/>
              </a:rPr>
              <a:t>非参数估计是</a:t>
            </a: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：为什么前面参数估计算出的是类条件概率密度，而后面非参数估计算出的是</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，它还是类条件概率密度吗？</a:t>
            </a:r>
          </a:p>
          <a:p>
            <a:r>
              <a:rPr lang="zh-CN" altLang="en-US" sz="1200" b="0" i="0" kern="1200" dirty="0" smtClean="0">
                <a:solidFill>
                  <a:schemeClr val="tx1"/>
                </a:solidFill>
                <a:effectLst/>
                <a:latin typeface="+mn-lt"/>
                <a:ea typeface="+mn-ea"/>
                <a:cs typeface="+mn-cs"/>
              </a:rPr>
              <a:t>非参数估计是无监督的，也就是说样本类别不能事先知道，只能用混合概率密度公式</a:t>
            </a:r>
            <a:r>
              <a:rPr lang="en-US" altLang="zh-CN" sz="1200" b="0" i="0" kern="1200" dirty="0" smtClean="0">
                <a:solidFill>
                  <a:schemeClr val="tx1"/>
                </a:solidFill>
                <a:effectLst/>
                <a:latin typeface="+mn-lt"/>
                <a:ea typeface="+mn-ea"/>
                <a:cs typeface="+mn-cs"/>
              </a:rPr>
              <a:t>P(X)(</a:t>
            </a:r>
            <a:r>
              <a:rPr lang="zh-CN" altLang="en-US" sz="1200" b="0" i="0" kern="1200" dirty="0" smtClean="0">
                <a:solidFill>
                  <a:schemeClr val="tx1"/>
                </a:solidFill>
                <a:effectLst/>
                <a:latin typeface="+mn-lt"/>
                <a:ea typeface="+mn-ea"/>
                <a:cs typeface="+mn-cs"/>
              </a:rPr>
              <a:t>事实上，样本与参数都不知道</a:t>
            </a:r>
            <a:r>
              <a:rPr lang="en-US" altLang="zh-CN" sz="1200" b="0" i="0" kern="1200" dirty="0" smtClean="0">
                <a:solidFill>
                  <a:schemeClr val="tx1"/>
                </a:solidFill>
                <a:effectLst/>
                <a:latin typeface="+mn-lt"/>
                <a:ea typeface="+mn-ea"/>
                <a:cs typeface="+mn-cs"/>
              </a:rPr>
              <a:t>)</a:t>
            </a:r>
          </a:p>
          <a:p>
            <a:endParaRPr lang="en-US" altLang="zh-CN" dirty="0" smtClean="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32</a:t>
            </a:fld>
            <a:endParaRPr lang="zh-CN" altLang="en-US"/>
          </a:p>
        </p:txBody>
      </p:sp>
    </p:spTree>
    <p:extLst>
      <p:ext uri="{BB962C8B-B14F-4D97-AF65-F5344CB8AC3E}">
        <p14:creationId xmlns:p14="http://schemas.microsoft.com/office/powerpoint/2010/main" val="390936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越来越接近于</a:t>
            </a:r>
            <a:r>
              <a:rPr lang="en-US" altLang="zh-CN" dirty="0" smtClean="0"/>
              <a:t>1</a:t>
            </a:r>
            <a:r>
              <a:rPr lang="zh-CN" altLang="en-US" dirty="0" smtClean="0"/>
              <a:t>，为了千分之五，需要查询全部的数据，而且最近的</a:t>
            </a:r>
            <a:r>
              <a:rPr lang="en-US" altLang="zh-CN" dirty="0" smtClean="0"/>
              <a:t>5</a:t>
            </a:r>
            <a:r>
              <a:rPr lang="zh-CN" altLang="en-US" dirty="0" smtClean="0"/>
              <a:t>个邻居不在你的查询点附近。所以结果就不具有指导性，无法用来分类。</a:t>
            </a:r>
            <a:endParaRPr lang="en-US" altLang="zh-CN" dirty="0" smtClean="0"/>
          </a:p>
          <a:p>
            <a:endParaRPr lang="en-US" altLang="zh-CN" dirty="0" smtClean="0"/>
          </a:p>
          <a:p>
            <a:endParaRPr lang="en-US" altLang="zh-CN" dirty="0" smtClean="0"/>
          </a:p>
          <a:p>
            <a:r>
              <a:rPr lang="zh-CN" altLang="en-US" dirty="0" smtClean="0"/>
              <a:t>我们需要探索每个特征的</a:t>
            </a:r>
            <a:r>
              <a:rPr lang="en-US" altLang="zh-CN" dirty="0" smtClean="0"/>
              <a:t>97</a:t>
            </a:r>
            <a:r>
              <a:rPr lang="zh-CN" altLang="en-US" dirty="0" smtClean="0"/>
              <a:t>％的区间来获取有关整个数据的</a:t>
            </a:r>
            <a:r>
              <a:rPr lang="en-US" altLang="zh-CN" dirty="0" smtClean="0"/>
              <a:t>1</a:t>
            </a:r>
            <a:r>
              <a:rPr lang="zh-CN" altLang="en-US" dirty="0" smtClean="0"/>
              <a:t>％的信息。 这是一个很大的搜索量，需要大量的时间和空间的复杂性。 这是我们通过维度爆炸来直观地指出，实际的数据要比我们认为需要搜索的区间的要大。</a:t>
            </a:r>
            <a:endParaRPr lang="en-US" altLang="zh-CN" dirty="0" smtClean="0"/>
          </a:p>
          <a:p>
            <a:endParaRPr lang="en-US" altLang="zh-CN" dirty="0" smtClean="0"/>
          </a:p>
          <a:p>
            <a:endParaRPr lang="en-US" altLang="zh-CN" dirty="0" smtClean="0"/>
          </a:p>
          <a:p>
            <a:r>
              <a:rPr lang="zh-CN" altLang="en-US" dirty="0" smtClean="0"/>
              <a:t>计算复杂度，两个层面，还有一个问题，就是稀疏</a:t>
            </a:r>
          </a:p>
          <a:p>
            <a:endParaRPr lang="en-US" altLang="zh-CN" dirty="0" smtClean="0"/>
          </a:p>
          <a:p>
            <a:r>
              <a:rPr lang="zh-CN" altLang="en-US" dirty="0" smtClean="0"/>
              <a:t>回归</a:t>
            </a:r>
            <a:r>
              <a:rPr lang="en-US" altLang="zh-CN" dirty="0" smtClean="0"/>
              <a:t>---</a:t>
            </a:r>
            <a:r>
              <a:rPr lang="zh-CN" altLang="en-US" dirty="0" smtClean="0"/>
              <a:t>密度参数估计    分类 </a:t>
            </a:r>
            <a:r>
              <a:rPr lang="en-US" altLang="zh-CN" dirty="0" smtClean="0"/>
              <a:t>---</a:t>
            </a:r>
            <a:r>
              <a:rPr lang="zh-CN" altLang="en-US" dirty="0" smtClean="0"/>
              <a:t>我的例子</a:t>
            </a:r>
            <a:endParaRPr lang="en-US" altLang="zh-CN" dirty="0" smtClean="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33</a:t>
            </a:fld>
            <a:endParaRPr lang="zh-CN" altLang="en-US"/>
          </a:p>
        </p:txBody>
      </p:sp>
    </p:spTree>
    <p:extLst>
      <p:ext uri="{BB962C8B-B14F-4D97-AF65-F5344CB8AC3E}">
        <p14:creationId xmlns:p14="http://schemas.microsoft.com/office/powerpoint/2010/main" val="3209024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sz="1200" b="0" i="0" kern="1200" dirty="0" smtClean="0">
                <a:solidFill>
                  <a:schemeClr val="tx1"/>
                </a:solidFill>
                <a:effectLst/>
                <a:latin typeface="+mn-lt"/>
                <a:ea typeface="+mn-ea"/>
                <a:cs typeface="+mn-cs"/>
              </a:rPr>
              <a:t>概率密度函数的非参估计要求样本数量足够多，只要有足够多的样本总能够保证收敛于任何密度函数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要想得到正确并且有可靠的结果，所需要的数据量通常随着维数的提高而呈指数级增长</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参数估计，则更适合于小样本的情况，并且对密度函数有充分的先验知识的前提下，参数估计可能会达到更好的估计效果。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总之就是，要么对先验概率和类条件概率密度有充分的先验知识，要么有足够多的样本，那么就能够进行较好的概率密度估计。</a:t>
            </a:r>
            <a:endParaRPr lang="en-US" altLang="zh-CN" dirty="0" smtClean="0"/>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组合问题：每个变量都可取一系列值，把这些变量放在一起，则有很多种组合方式，这后果就是常说的组合爆炸。</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即使在最简单的二元变量例子中，可能产生的组合总数就已经是在维数上呈现指数级的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次方。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一般而言，每个额外的维度都需要成倍地增加尝试所有组合方式的影响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距离函数：也失效了，有一个推倒，距离的定义变得模糊了</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稀疏性对于任何要求有统计学意义的方法而言都是一个问题，为了获得在统计学上正确并且有可靠的结果，用来支撑这一结果所需要的数据量通常随着维数的提高而呈指数级增长。而且，在组织和搜索数据时也有赖于检测对象区域，这些区域中的对象通过相似度属性而形成分组。然而在高维空间中，所有的数据都很稀疏，从很多角度看都不相似，因而平常使用的数据组织策略变得极其低效。</a:t>
            </a:r>
            <a:endParaRPr lang="en-US" altLang="zh-CN" dirty="0" smtClean="0"/>
          </a:p>
          <a:p>
            <a:endParaRPr lang="en-US" altLang="zh-CN" dirty="0" smtClean="0"/>
          </a:p>
          <a:p>
            <a:endParaRPr lang="en-US" altLang="zh-CN" dirty="0" smtClean="0"/>
          </a:p>
          <a:p>
            <a:endParaRPr lang="en-US" altLang="zh-CN" dirty="0" smtClean="0"/>
          </a:p>
          <a:p>
            <a:r>
              <a:rPr lang="zh-CN" altLang="en-US" dirty="0" smtClean="0"/>
              <a:t>回归</a:t>
            </a:r>
            <a:r>
              <a:rPr lang="en-US" altLang="zh-CN" dirty="0" smtClean="0"/>
              <a:t>---</a:t>
            </a:r>
            <a:r>
              <a:rPr lang="zh-CN" altLang="en-US" dirty="0" smtClean="0"/>
              <a:t>密度参数估计    分类 </a:t>
            </a:r>
            <a:r>
              <a:rPr lang="en-US" altLang="zh-CN" dirty="0" smtClean="0"/>
              <a:t>---</a:t>
            </a:r>
            <a:r>
              <a:rPr lang="zh-CN" altLang="en-US" dirty="0" smtClean="0"/>
              <a:t>我的例子</a:t>
            </a:r>
            <a:endParaRPr lang="en-US" altLang="zh-CN" dirty="0" smtClean="0"/>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：为什么要进行参数估计和非参数估计</a:t>
            </a:r>
          </a:p>
          <a:p>
            <a:r>
              <a:rPr lang="zh-CN" altLang="en-US" sz="1200" b="0" i="0" kern="1200" dirty="0" smtClean="0">
                <a:solidFill>
                  <a:schemeClr val="tx1"/>
                </a:solidFill>
                <a:effectLst/>
                <a:latin typeface="+mn-lt"/>
                <a:ea typeface="+mn-ea"/>
                <a:cs typeface="+mn-cs"/>
              </a:rPr>
              <a:t>因为模式识别分类器，如贝叶斯分类器，以及一些判决规则，如最小风险判决规则中，需要统计类概率密度，而实际情况中，类概率密度往往是不知道的，因此，需要做出估计，也就是算出相应的类概率密度，判别或分类这个过程才能够继续下去。</a:t>
            </a: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：什么是参数估计和非参数估计</a:t>
            </a:r>
          </a:p>
          <a:p>
            <a:r>
              <a:rPr lang="zh-CN" altLang="en-US" sz="1200" b="0" i="0" kern="1200" dirty="0" smtClean="0">
                <a:solidFill>
                  <a:schemeClr val="tx1"/>
                </a:solidFill>
                <a:effectLst/>
                <a:latin typeface="+mn-lt"/>
                <a:ea typeface="+mn-ea"/>
                <a:cs typeface="+mn-cs"/>
              </a:rPr>
              <a:t>在算相应的类概率密度的过程中，类条件概率密度的分布已知，参数未知（相当于参数是一个蕴含在类概率密度函数里面的未知量）求类概率密度函数。</a:t>
            </a:r>
          </a:p>
          <a:p>
            <a:r>
              <a:rPr lang="zh-CN" altLang="en-US" sz="1200" b="0" i="0" kern="1200" dirty="0" smtClean="0">
                <a:solidFill>
                  <a:schemeClr val="tx1"/>
                </a:solidFill>
                <a:effectLst/>
                <a:latin typeface="+mn-lt"/>
                <a:ea typeface="+mn-ea"/>
                <a:cs typeface="+mn-cs"/>
              </a:rPr>
              <a:t>非参数估计是</a:t>
            </a: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：为什么前面参数估计算出的是类条件概率密度，而后面非参数估计算出的是</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，它还是类条件概率密度吗？</a:t>
            </a:r>
          </a:p>
          <a:p>
            <a:r>
              <a:rPr lang="zh-CN" altLang="en-US" sz="1200" b="0" i="0" kern="1200" dirty="0" smtClean="0">
                <a:solidFill>
                  <a:schemeClr val="tx1"/>
                </a:solidFill>
                <a:effectLst/>
                <a:latin typeface="+mn-lt"/>
                <a:ea typeface="+mn-ea"/>
                <a:cs typeface="+mn-cs"/>
              </a:rPr>
              <a:t>非参数估计是无监督的，也就是说样本类别不能事先知道，只能用混合概率密度公式</a:t>
            </a:r>
            <a:r>
              <a:rPr lang="en-US" altLang="zh-CN" sz="1200" b="0" i="0" kern="1200" dirty="0" smtClean="0">
                <a:solidFill>
                  <a:schemeClr val="tx1"/>
                </a:solidFill>
                <a:effectLst/>
                <a:latin typeface="+mn-lt"/>
                <a:ea typeface="+mn-ea"/>
                <a:cs typeface="+mn-cs"/>
              </a:rPr>
              <a:t>P(X)(</a:t>
            </a:r>
            <a:r>
              <a:rPr lang="zh-CN" altLang="en-US" sz="1200" b="0" i="0" kern="1200" dirty="0" smtClean="0">
                <a:solidFill>
                  <a:schemeClr val="tx1"/>
                </a:solidFill>
                <a:effectLst/>
                <a:latin typeface="+mn-lt"/>
                <a:ea typeface="+mn-ea"/>
                <a:cs typeface="+mn-cs"/>
              </a:rPr>
              <a:t>事实上，样本与参数都不知道</a:t>
            </a:r>
            <a:r>
              <a:rPr lang="en-US" altLang="zh-CN" sz="1200" b="0" i="0" kern="1200" dirty="0" smtClean="0">
                <a:solidFill>
                  <a:schemeClr val="tx1"/>
                </a:solidFill>
                <a:effectLst/>
                <a:latin typeface="+mn-lt"/>
                <a:ea typeface="+mn-ea"/>
                <a:cs typeface="+mn-cs"/>
              </a:rPr>
              <a:t>)</a:t>
            </a:r>
          </a:p>
          <a:p>
            <a:endParaRPr lang="en-US" altLang="zh-CN" dirty="0" smtClean="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34</a:t>
            </a:fld>
            <a:endParaRPr lang="zh-CN" altLang="en-US"/>
          </a:p>
        </p:txBody>
      </p:sp>
    </p:spTree>
    <p:extLst>
      <p:ext uri="{BB962C8B-B14F-4D97-AF65-F5344CB8AC3E}">
        <p14:creationId xmlns:p14="http://schemas.microsoft.com/office/powerpoint/2010/main" val="894685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、优点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特别适合于多分类问题</a:t>
            </a:r>
            <a:r>
              <a:rPr lang="en-US" altLang="zh-CN" sz="1200" b="0" i="0" kern="1200" dirty="0" smtClean="0">
                <a:solidFill>
                  <a:schemeClr val="tx1"/>
                </a:solidFill>
                <a:effectLst/>
                <a:latin typeface="+mn-lt"/>
                <a:ea typeface="+mn-ea"/>
                <a:cs typeface="+mn-cs"/>
              </a:rPr>
              <a:t>(multi-modal,</a:t>
            </a:r>
            <a:r>
              <a:rPr lang="zh-CN" altLang="en-US" sz="1200" b="0" i="0" kern="1200" dirty="0" smtClean="0">
                <a:solidFill>
                  <a:schemeClr val="tx1"/>
                </a:solidFill>
                <a:effectLst/>
                <a:latin typeface="+mn-lt"/>
                <a:ea typeface="+mn-ea"/>
                <a:cs typeface="+mn-cs"/>
              </a:rPr>
              <a:t>对象具有多个类别标签</a:t>
            </a:r>
            <a:endParaRPr lang="en-US" altLang="zh-CN" sz="1200" b="0" i="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KNN</a:t>
            </a:r>
            <a:r>
              <a:rPr lang="zh-CN" altLang="zh-CN" sz="1200" kern="1200" dirty="0" smtClean="0">
                <a:solidFill>
                  <a:schemeClr val="tx1"/>
                </a:solidFill>
                <a:effectLst/>
                <a:latin typeface="+mn-lt"/>
                <a:ea typeface="+mn-ea"/>
                <a:cs typeface="+mn-cs"/>
              </a:rPr>
              <a:t>方法主要靠周围有限的邻近的样本，而不是靠判别类域的方法来确定所属类别的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因此对于类域的交叉或重叠较多的待分样本集来说，</a:t>
            </a:r>
            <a:r>
              <a:rPr lang="en-US" altLang="zh-CN" sz="1200" kern="1200" dirty="0" smtClean="0">
                <a:solidFill>
                  <a:schemeClr val="tx1"/>
                </a:solidFill>
                <a:effectLst/>
                <a:latin typeface="+mn-lt"/>
                <a:ea typeface="+mn-ea"/>
                <a:cs typeface="+mn-cs"/>
              </a:rPr>
              <a:t>KNN</a:t>
            </a:r>
            <a:r>
              <a:rPr lang="zh-CN" altLang="zh-CN" sz="1200" kern="1200" dirty="0" smtClean="0">
                <a:solidFill>
                  <a:schemeClr val="tx1"/>
                </a:solidFill>
                <a:effectLst/>
                <a:latin typeface="+mn-lt"/>
                <a:ea typeface="+mn-ea"/>
                <a:cs typeface="+mn-cs"/>
              </a:rPr>
              <a:t>方法较其他方法更为适合</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缺点</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无法给出任何数据的基础结构信息，无法知晓平均的实例样本和典型的实例样本有什么特征</a:t>
            </a:r>
          </a:p>
          <a:p>
            <a:r>
              <a:rPr lang="zh-CN" altLang="en-US" sz="1200" b="0" i="0" kern="1200" dirty="0" smtClean="0">
                <a:solidFill>
                  <a:schemeClr val="tx1"/>
                </a:solidFill>
                <a:effectLst/>
                <a:latin typeface="+mn-lt"/>
                <a:ea typeface="+mn-ea"/>
                <a:cs typeface="+mn-cs"/>
              </a:rPr>
              <a:t>可解释性较差，无法给出决策树那样的规则。</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懒惰学习的一种</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35</a:t>
            </a:fld>
            <a:endParaRPr lang="zh-CN" altLang="en-US"/>
          </a:p>
        </p:txBody>
      </p:sp>
    </p:spTree>
    <p:extLst>
      <p:ext uri="{BB962C8B-B14F-4D97-AF65-F5344CB8AC3E}">
        <p14:creationId xmlns:p14="http://schemas.microsoft.com/office/powerpoint/2010/main" val="1609930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唯独爆炸的第一个问题，的解决法法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近邻法最简单的实现是线性扫描（穷举搜索），即要计算输入实例与每一个训练实例的距离。计算并存储好以后，再查找</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当训练集很大时，计算非常耗时。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为了提高</a:t>
            </a:r>
            <a:r>
              <a:rPr lang="en-US" altLang="zh-CN" sz="1200" b="0" i="0" kern="1200" dirty="0" err="1" smtClean="0">
                <a:solidFill>
                  <a:schemeClr val="tx1"/>
                </a:solidFill>
                <a:effectLst/>
                <a:latin typeface="+mn-lt"/>
                <a:ea typeface="+mn-ea"/>
                <a:cs typeface="+mn-cs"/>
              </a:rPr>
              <a:t>kNN</a:t>
            </a:r>
            <a:r>
              <a:rPr lang="zh-CN" altLang="en-US" sz="1200" b="0" i="0" kern="1200" dirty="0" smtClean="0">
                <a:solidFill>
                  <a:schemeClr val="tx1"/>
                </a:solidFill>
                <a:effectLst/>
                <a:latin typeface="+mn-lt"/>
                <a:ea typeface="+mn-ea"/>
                <a:cs typeface="+mn-cs"/>
              </a:rPr>
              <a:t>搜索的效率，可以考虑使用特殊的结构存储训练数据，以减小计算距离的次数。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36</a:t>
            </a:fld>
            <a:endParaRPr lang="zh-CN" altLang="en-US"/>
          </a:p>
        </p:txBody>
      </p:sp>
    </p:spTree>
    <p:extLst>
      <p:ext uri="{BB962C8B-B14F-4D97-AF65-F5344CB8AC3E}">
        <p14:creationId xmlns:p14="http://schemas.microsoft.com/office/powerpoint/2010/main" val="2715089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具体来说，</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树是</a:t>
            </a:r>
            <a:r>
              <a:rPr lang="en-US" altLang="zh-CN" sz="1200" b="0" i="0" kern="1200" dirty="0" smtClean="0">
                <a:solidFill>
                  <a:schemeClr val="tx1"/>
                </a:solidFill>
                <a:effectLst/>
                <a:latin typeface="+mn-lt"/>
                <a:ea typeface="+mn-ea"/>
                <a:cs typeface="+mn-cs"/>
              </a:rPr>
              <a:t>K-dimension tree</a:t>
            </a:r>
            <a:r>
              <a:rPr lang="zh-CN" altLang="en-US" sz="1200" b="0" i="0" kern="1200" dirty="0" smtClean="0">
                <a:solidFill>
                  <a:schemeClr val="tx1"/>
                </a:solidFill>
                <a:effectLst/>
                <a:latin typeface="+mn-lt"/>
                <a:ea typeface="+mn-ea"/>
                <a:cs typeface="+mn-cs"/>
              </a:rPr>
              <a:t>的缩写，</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维空间中划分的一种数据结构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主要应用于多维空间范围搜索和最近邻搜索</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EEDA39-CE82-44D9-A080-908EA655550B}" type="slidenum">
              <a:rPr lang="zh-CN" altLang="en-US" smtClean="0"/>
              <a:t>37</a:t>
            </a:fld>
            <a:endParaRPr lang="zh-CN" altLang="en-US"/>
          </a:p>
        </p:txBody>
      </p:sp>
    </p:spTree>
    <p:extLst>
      <p:ext uri="{BB962C8B-B14F-4D97-AF65-F5344CB8AC3E}">
        <p14:creationId xmlns:p14="http://schemas.microsoft.com/office/powerpoint/2010/main" val="531865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树是对数据点在</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维空间（如二维</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，三维</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a:t>
            </a:r>
            <a:r>
              <a:rPr lang="en-US" altLang="zh-CN" sz="1200" b="0" i="0" kern="1200" dirty="0" smtClean="0">
                <a:solidFill>
                  <a:schemeClr val="tx1"/>
                </a:solidFill>
                <a:effectLst/>
                <a:latin typeface="+mn-lt"/>
                <a:ea typeface="+mn-ea"/>
                <a:cs typeface="+mn-cs"/>
              </a:rPr>
              <a:t>(x1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）中划分的一种数据结构，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主要应用于多维空间关键数据的搜索（如：范围搜索和最近邻搜索）。本质上说，</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树就是一种平衡二叉树。</a:t>
            </a:r>
          </a:p>
          <a:p>
            <a:r>
              <a:rPr lang="zh-CN" altLang="en-US" sz="1200" b="0" i="0" kern="1200" dirty="0" smtClean="0">
                <a:solidFill>
                  <a:schemeClr val="tx1"/>
                </a:solidFill>
                <a:effectLst/>
                <a:latin typeface="+mn-lt"/>
                <a:ea typeface="+mn-ea"/>
                <a:cs typeface="+mn-cs"/>
              </a:rPr>
              <a:t>    现在我们有一个直观的印象，，</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树是一种空间划分树，说白了，就是把整个空间划分为特定的几个部分，然后在特定空间的部分内进行相关搜索操作。</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构造</a:t>
            </a:r>
            <a:r>
              <a:rPr lang="en-US" altLang="zh-CN" sz="1200" b="0" i="0" kern="1200" dirty="0" err="1"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树相当于不断地用垂直于坐标轴的超平面将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维空间切分，构成一系列的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维超矩形区域。</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树的每个结点对应于一个</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维超矩形区域。</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利用</a:t>
            </a:r>
            <a:r>
              <a:rPr lang="en-US" altLang="zh-CN" sz="1200" b="0" i="0" kern="1200" dirty="0" err="1"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树可以省去对大部分数据点的搜索，从而减少搜索的计算量。</a:t>
            </a:r>
            <a:endParaRPr lang="zh-CN" altLang="en-US" dirty="0" smtClean="0"/>
          </a:p>
          <a:p>
            <a:pPr eaLnBrk="1" hangingPunct="1">
              <a:spcBef>
                <a:spcPct val="0"/>
              </a:spcBef>
              <a:buFontTx/>
              <a:buNone/>
            </a:pPr>
            <a:endParaRPr lang="en-US" altLang="zh-CN" dirty="0" smtClean="0">
              <a:latin typeface="华文楷体" panose="02010600040101010101" pitchFamily="2" charset="-122"/>
              <a:ea typeface="华文楷体" panose="02010600040101010101" pitchFamily="2" charset="-122"/>
            </a:endParaRPr>
          </a:p>
          <a:p>
            <a:pPr eaLnBrk="1" hangingPunct="1">
              <a:spcBef>
                <a:spcPct val="0"/>
              </a:spcBef>
              <a:buFontTx/>
              <a:buNone/>
            </a:pPr>
            <a:r>
              <a:rPr lang="en-US" altLang="zh-CN" dirty="0" smtClean="0">
                <a:latin typeface="Arial" panose="020B0604020202020204" pitchFamily="34" charset="0"/>
              </a:rPr>
              <a:t>K-D</a:t>
            </a:r>
            <a:r>
              <a:rPr lang="zh-CN" altLang="en-US" dirty="0" smtClean="0">
                <a:latin typeface="Arial" panose="020B0604020202020204" pitchFamily="34" charset="0"/>
              </a:rPr>
              <a:t>树实际上是一棵高维二叉搜索树，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38</a:t>
            </a:fld>
            <a:endParaRPr lang="zh-CN" altLang="en-US"/>
          </a:p>
        </p:txBody>
      </p:sp>
    </p:spTree>
    <p:extLst>
      <p:ext uri="{BB962C8B-B14F-4D97-AF65-F5344CB8AC3E}">
        <p14:creationId xmlns:p14="http://schemas.microsoft.com/office/powerpoint/2010/main" val="3258064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EEDA39-CE82-44D9-A080-908EA655550B}" type="slidenum">
              <a:rPr lang="zh-CN" altLang="en-US" smtClean="0"/>
              <a:t>39</a:t>
            </a:fld>
            <a:endParaRPr lang="zh-CN" altLang="en-US"/>
          </a:p>
        </p:txBody>
      </p:sp>
    </p:spTree>
    <p:extLst>
      <p:ext uri="{BB962C8B-B14F-4D97-AF65-F5344CB8AC3E}">
        <p14:creationId xmlns:p14="http://schemas.microsoft.com/office/powerpoint/2010/main" val="26654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1" dirty="0" smtClean="0"/>
              <a:t>斯科特</a:t>
            </a:r>
            <a:r>
              <a:rPr lang="en-US" altLang="zh-CN" sz="1200" i="1" dirty="0" smtClean="0"/>
              <a:t>·</a:t>
            </a:r>
            <a:r>
              <a:rPr lang="zh-CN" altLang="en-US" sz="1200" i="1" dirty="0" smtClean="0"/>
              <a:t>丁斯莫尔</a:t>
            </a:r>
            <a:r>
              <a:rPr lang="en-US" altLang="zh-CN" sz="1200" i="1" dirty="0" smtClean="0"/>
              <a:t>: </a:t>
            </a:r>
            <a:r>
              <a:rPr lang="zh-CN" altLang="en-US" sz="1200" i="1" dirty="0" smtClean="0"/>
              <a:t>如何找到自己钟爱的工作 </a:t>
            </a:r>
            <a:r>
              <a:rPr lang="en-US" altLang="zh-CN" sz="1200" i="1" dirty="0" smtClean="0"/>
              <a:t>| TED Talk</a:t>
            </a:r>
            <a:endParaRPr lang="zh-CN" altLang="en-US" sz="1200" i="1"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4</a:t>
            </a:fld>
            <a:endParaRPr lang="zh-CN" altLang="en-US"/>
          </a:p>
        </p:txBody>
      </p:sp>
    </p:spTree>
    <p:extLst>
      <p:ext uri="{BB962C8B-B14F-4D97-AF65-F5344CB8AC3E}">
        <p14:creationId xmlns:p14="http://schemas.microsoft.com/office/powerpoint/2010/main" val="566331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40</a:t>
            </a:fld>
            <a:endParaRPr lang="zh-CN" altLang="en-US"/>
          </a:p>
        </p:txBody>
      </p:sp>
    </p:spTree>
    <p:extLst>
      <p:ext uri="{BB962C8B-B14F-4D97-AF65-F5344CB8AC3E}">
        <p14:creationId xmlns:p14="http://schemas.microsoft.com/office/powerpoint/2010/main" val="4000293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-tree</a:t>
            </a:r>
            <a:r>
              <a:rPr lang="zh-CN" altLang="en-US" sz="1200" b="0" i="0" kern="1200" dirty="0" smtClean="0">
                <a:solidFill>
                  <a:schemeClr val="tx1"/>
                </a:solidFill>
                <a:effectLst/>
                <a:latin typeface="+mn-lt"/>
                <a:ea typeface="+mn-ea"/>
                <a:cs typeface="+mn-cs"/>
              </a:rPr>
              <a:t>这样一棵二叉树，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我们首先需要确定怎样划分左子树和右子树，即一个</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维数据是依据什么被划分到左子树或右子树的。</a:t>
            </a:r>
          </a:p>
          <a:p>
            <a:r>
              <a:rPr lang="zh-CN" altLang="en-US" sz="1200" b="0" i="0" kern="1200" dirty="0" smtClean="0">
                <a:solidFill>
                  <a:schemeClr val="tx1"/>
                </a:solidFill>
                <a:effectLst/>
                <a:latin typeface="+mn-lt"/>
                <a:ea typeface="+mn-ea"/>
                <a:cs typeface="+mn-cs"/>
              </a:rPr>
              <a:t>在构造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维</a:t>
            </a:r>
            <a:r>
              <a:rPr lang="en-US" altLang="zh-CN" sz="1200" b="0" i="0" kern="1200" dirty="0" smtClean="0">
                <a:solidFill>
                  <a:schemeClr val="tx1"/>
                </a:solidFill>
                <a:effectLst/>
                <a:latin typeface="+mn-lt"/>
                <a:ea typeface="+mn-ea"/>
                <a:cs typeface="+mn-cs"/>
              </a:rPr>
              <a:t>BST</a:t>
            </a:r>
            <a:r>
              <a:rPr lang="zh-CN" altLang="en-US" sz="1200" b="0" i="0" kern="1200" dirty="0" smtClean="0">
                <a:solidFill>
                  <a:schemeClr val="tx1"/>
                </a:solidFill>
                <a:effectLst/>
                <a:latin typeface="+mn-lt"/>
                <a:ea typeface="+mn-ea"/>
                <a:cs typeface="+mn-cs"/>
              </a:rPr>
              <a:t>树时，一个</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维数据根据其与树的根结点和中间结点进行大小比较的结果来决定是划分到左子树还是右子树，同理，我们也可以按照这样的方式，将一个</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维数据与</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-tree</a:t>
            </a:r>
            <a:r>
              <a:rPr lang="zh-CN" altLang="en-US" sz="1200" b="0" i="0" kern="1200" dirty="0" smtClean="0">
                <a:solidFill>
                  <a:schemeClr val="tx1"/>
                </a:solidFill>
                <a:effectLst/>
                <a:latin typeface="+mn-lt"/>
                <a:ea typeface="+mn-ea"/>
                <a:cs typeface="+mn-cs"/>
              </a:rPr>
              <a:t>的根结点和中间结点进行比较，只不过不是对</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维数据进行整体的比较，而是选择某一个维度</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，然后比较两个</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维数在该维度</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上的大小关系，即每次选择一个维度</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来对</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维数据进行划分，相当于用一个垂直于该维度</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的超平面将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维数据空间一分为二，平面一边的所有</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维数据在</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维度上的值小于平面另一边的所有</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维数据对应维度上的值。也就是说，我们每选择一个维度进行如上的划分，就会将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维数据空间划分为两个部分，如果我们继续分别对这两个子</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维空间进行如上的划分，又会得到新的子空间，对新的子空间又继续划分，重复以上过程直到每个子空间都不能再划分为止。以上就是构造</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-Tree</a:t>
            </a:r>
            <a:r>
              <a:rPr lang="zh-CN" altLang="en-US" sz="1200" b="0" i="0" kern="1200" dirty="0" smtClean="0">
                <a:solidFill>
                  <a:schemeClr val="tx1"/>
                </a:solidFill>
                <a:effectLst/>
                <a:latin typeface="+mn-lt"/>
                <a:ea typeface="+mn-ea"/>
                <a:cs typeface="+mn-cs"/>
              </a:rPr>
              <a:t>的过程，上述过程中涉及到两个重要的问题：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）每次对子空间的划分时，怎样确定在哪个维度上进行划分；</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）在某个维度上进行划分时，怎样确保在这一维度上的划分得到的两个子集合的数量尽量相等，即左子树和右子树中的结点个数尽量相等。 </a:t>
            </a:r>
          </a:p>
          <a:p>
            <a:r>
              <a:rPr lang="zh-CN" altLang="en-US" sz="1200" b="1" i="0" kern="1200" dirty="0" smtClean="0">
                <a:solidFill>
                  <a:schemeClr val="tx1"/>
                </a:solidFill>
                <a:effectLst/>
                <a:latin typeface="+mn-lt"/>
                <a:ea typeface="+mn-ea"/>
                <a:cs typeface="+mn-cs"/>
              </a:rPr>
              <a:t>问题</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 每次对子空间的划分时，怎样确定在哪个维度上进行划分？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最简单的方法就是轮着来，即如果这次选择了在第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维上进行数据划分，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那下一次就在第二维上进行划分，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想象一下我们切豆腐时，先是竖着切一刀，切成两半后，再横着来一刀，就得到了很小的方块豆腐。</a:t>
            </a:r>
          </a:p>
          <a:p>
            <a:r>
              <a:rPr lang="zh-CN" altLang="en-US" sz="1200" b="0" i="0" kern="1200" dirty="0" smtClean="0">
                <a:solidFill>
                  <a:schemeClr val="tx1"/>
                </a:solidFill>
                <a:effectLst/>
                <a:latin typeface="+mn-lt"/>
                <a:ea typeface="+mn-ea"/>
                <a:cs typeface="+mn-cs"/>
              </a:rPr>
              <a:t>可是“轮着来”的方法是否可以很好地解决问题呢？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再次想象一下，我们现在要切的是一根木条，按照“轮着来”的方法先是竖着切一刀，木条一分为二，干净利落，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接下来就是再横着切一刀，如果直径较小，就没法往下切了。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集合的分布像木条一样，那就是说明这</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维数据在木条较长方向代表的维度上，这些数据的分布散得比较开，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数学上来说，就是这些数据在该维度上的方差（</a:t>
            </a:r>
            <a:r>
              <a:rPr lang="en-US" altLang="zh-CN" sz="1200" b="0" i="0" kern="1200" dirty="0" smtClean="0">
                <a:solidFill>
                  <a:schemeClr val="tx1"/>
                </a:solidFill>
                <a:effectLst/>
                <a:latin typeface="+mn-lt"/>
                <a:ea typeface="+mn-ea"/>
                <a:cs typeface="+mn-cs"/>
              </a:rPr>
              <a:t>invariance</a:t>
            </a:r>
            <a:r>
              <a:rPr lang="zh-CN" altLang="en-US" sz="1200" b="0" i="0" kern="1200" dirty="0" smtClean="0">
                <a:solidFill>
                  <a:schemeClr val="tx1"/>
                </a:solidFill>
                <a:effectLst/>
                <a:latin typeface="+mn-lt"/>
                <a:ea typeface="+mn-ea"/>
                <a:cs typeface="+mn-cs"/>
              </a:rPr>
              <a:t>）比较大，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换句话说，正因为这些数据在该维度上分散的比较开，我们就更容易在这个维度上将它们划分开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因此，这就引出了我们选择维度的另一种方法：最大方差法（</a:t>
            </a:r>
            <a:r>
              <a:rPr lang="en-US" altLang="zh-CN" sz="1200" b="0" i="0" kern="1200" dirty="0" smtClean="0">
                <a:solidFill>
                  <a:schemeClr val="tx1"/>
                </a:solidFill>
                <a:effectLst/>
                <a:latin typeface="+mn-lt"/>
                <a:ea typeface="+mn-ea"/>
                <a:cs typeface="+mn-cs"/>
              </a:rPr>
              <a:t>max </a:t>
            </a:r>
            <a:r>
              <a:rPr lang="en-US" altLang="zh-CN" sz="1200" b="0" i="0" kern="1200" dirty="0" err="1" smtClean="0">
                <a:solidFill>
                  <a:schemeClr val="tx1"/>
                </a:solidFill>
                <a:effectLst/>
                <a:latin typeface="+mn-lt"/>
                <a:ea typeface="+mn-ea"/>
                <a:cs typeface="+mn-cs"/>
              </a:rPr>
              <a:t>invarince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即每次我们选择维度进行划分时，都选择具有最大方差维度。</a:t>
            </a:r>
          </a:p>
          <a:p>
            <a:r>
              <a:rPr lang="zh-CN" altLang="en-US" sz="1200" b="1" i="0" kern="1200" dirty="0" smtClean="0">
                <a:solidFill>
                  <a:schemeClr val="tx1"/>
                </a:solidFill>
                <a:effectLst/>
                <a:latin typeface="+mn-lt"/>
                <a:ea typeface="+mn-ea"/>
                <a:cs typeface="+mn-cs"/>
              </a:rPr>
              <a:t>问题</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：在某个维度上进行划分时，怎样确保在这一维度上的划分得到的两个子集合的数量尽量相等，即左子树和右子树中的结点个数尽量相等？</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也就是在构造一个二叉树的时候，当然是希望它是一棵尽量平衡的树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方法很简单，找到数组中的中值（即中位数，</a:t>
            </a:r>
            <a:r>
              <a:rPr lang="en-US" altLang="zh-CN" sz="1200" b="0" i="0" kern="1200" dirty="0" smtClean="0">
                <a:solidFill>
                  <a:schemeClr val="tx1"/>
                </a:solidFill>
                <a:effectLst/>
                <a:latin typeface="+mn-lt"/>
                <a:ea typeface="+mn-ea"/>
                <a:cs typeface="+mn-cs"/>
              </a:rPr>
              <a:t>median</a:t>
            </a:r>
            <a:r>
              <a:rPr lang="zh-CN" altLang="en-US" sz="1200" b="0" i="0" kern="1200" dirty="0" smtClean="0">
                <a:solidFill>
                  <a:schemeClr val="tx1"/>
                </a:solidFill>
                <a:effectLst/>
                <a:latin typeface="+mn-lt"/>
                <a:ea typeface="+mn-ea"/>
                <a:cs typeface="+mn-cs"/>
              </a:rPr>
              <a:t>），然后将数组中所有元素与中值进行比较，这样得到的两个子集合数据个数就基本相同了。</a:t>
            </a:r>
          </a:p>
          <a:p>
            <a:r>
              <a:rPr lang="zh-CN" altLang="en-US" sz="1200" b="0" i="0" kern="1200" dirty="0" smtClean="0">
                <a:solidFill>
                  <a:schemeClr val="tx1"/>
                </a:solidFill>
                <a:effectLst/>
                <a:latin typeface="+mn-lt"/>
                <a:ea typeface="+mn-ea"/>
                <a:cs typeface="+mn-cs"/>
              </a:rPr>
              <a:t> 解决了上面两个重要的问题后，就得到了</a:t>
            </a:r>
            <a:r>
              <a:rPr lang="en-US" altLang="zh-CN" sz="1200" b="0" i="0" kern="1200" dirty="0" err="1" smtClean="0">
                <a:solidFill>
                  <a:schemeClr val="tx1"/>
                </a:solidFill>
                <a:effectLst/>
                <a:latin typeface="+mn-lt"/>
                <a:ea typeface="+mn-ea"/>
                <a:cs typeface="+mn-cs"/>
              </a:rPr>
              <a:t>Kd</a:t>
            </a:r>
            <a:r>
              <a:rPr lang="en-US" altLang="zh-CN" sz="1200" b="0" i="0" kern="1200" dirty="0" smtClean="0">
                <a:solidFill>
                  <a:schemeClr val="tx1"/>
                </a:solidFill>
                <a:effectLst/>
                <a:latin typeface="+mn-lt"/>
                <a:ea typeface="+mn-ea"/>
                <a:cs typeface="+mn-cs"/>
              </a:rPr>
              <a:t>-Tree</a:t>
            </a:r>
            <a:r>
              <a:rPr lang="zh-CN" altLang="en-US" sz="1200" b="0" i="0" kern="1200" dirty="0" smtClean="0">
                <a:solidFill>
                  <a:schemeClr val="tx1"/>
                </a:solidFill>
                <a:effectLst/>
                <a:latin typeface="+mn-lt"/>
                <a:ea typeface="+mn-ea"/>
                <a:cs typeface="+mn-cs"/>
              </a:rPr>
              <a:t>的构造算法了。</a:t>
            </a:r>
            <a:endParaRPr lang="en-US" altLang="zh-CN"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57</a:t>
            </a:fld>
            <a:endParaRPr lang="zh-CN" altLang="en-US"/>
          </a:p>
        </p:txBody>
      </p:sp>
    </p:spTree>
    <p:extLst>
      <p:ext uri="{BB962C8B-B14F-4D97-AF65-F5344CB8AC3E}">
        <p14:creationId xmlns:p14="http://schemas.microsoft.com/office/powerpoint/2010/main" val="2577128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58</a:t>
            </a:fld>
            <a:endParaRPr lang="zh-CN" altLang="en-US"/>
          </a:p>
        </p:txBody>
      </p:sp>
    </p:spTree>
    <p:extLst>
      <p:ext uri="{BB962C8B-B14F-4D97-AF65-F5344CB8AC3E}">
        <p14:creationId xmlns:p14="http://schemas.microsoft.com/office/powerpoint/2010/main" val="653245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怎样判断未被访问过的树分支里是否还有离查询点</a:t>
            </a:r>
            <a:r>
              <a:rPr lang="en-US" altLang="zh-CN" dirty="0" smtClean="0"/>
              <a:t>Q</a:t>
            </a:r>
            <a:r>
              <a:rPr lang="zh-CN" altLang="en-US" dirty="0" smtClean="0"/>
              <a:t>更近的点？ </a:t>
            </a:r>
          </a:p>
          <a:p>
            <a:endParaRPr lang="zh-CN" altLang="en-US" dirty="0" smtClean="0"/>
          </a:p>
          <a:p>
            <a:r>
              <a:rPr lang="zh-CN" altLang="en-US" dirty="0" smtClean="0"/>
              <a:t>从几何空间上来看，就是判断以查询点</a:t>
            </a:r>
            <a:r>
              <a:rPr lang="en-US" altLang="zh-CN" dirty="0" smtClean="0"/>
              <a:t>Q</a:t>
            </a:r>
            <a:r>
              <a:rPr lang="zh-CN" altLang="en-US" dirty="0" smtClean="0"/>
              <a:t>为中心和以当前最近距离为半径的超球面与树分支代表的超矩形之间是否相交。</a:t>
            </a:r>
          </a:p>
        </p:txBody>
      </p:sp>
      <p:sp>
        <p:nvSpPr>
          <p:cNvPr id="4" name="灯片编号占位符 3"/>
          <p:cNvSpPr>
            <a:spLocks noGrp="1"/>
          </p:cNvSpPr>
          <p:nvPr>
            <p:ph type="sldNum" sz="quarter" idx="10"/>
          </p:nvPr>
        </p:nvSpPr>
        <p:spPr/>
        <p:txBody>
          <a:bodyPr/>
          <a:lstStyle/>
          <a:p>
            <a:fld id="{E5EEDA39-CE82-44D9-A080-908EA655550B}" type="slidenum">
              <a:rPr lang="zh-CN" altLang="en-US" smtClean="0"/>
              <a:t>59</a:t>
            </a:fld>
            <a:endParaRPr lang="zh-CN" altLang="en-US"/>
          </a:p>
        </p:txBody>
      </p:sp>
    </p:spTree>
    <p:extLst>
      <p:ext uri="{BB962C8B-B14F-4D97-AF65-F5344CB8AC3E}">
        <p14:creationId xmlns:p14="http://schemas.microsoft.com/office/powerpoint/2010/main" val="2531473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在实现中，我们可以有两种方式来求查询点</a:t>
            </a:r>
            <a:r>
              <a:rPr lang="en-US" altLang="zh-CN" dirty="0" smtClean="0"/>
              <a:t>Q</a:t>
            </a:r>
            <a:r>
              <a:rPr lang="zh-CN" altLang="en-US" dirty="0" smtClean="0"/>
              <a:t>与树分支之间的距离。</a:t>
            </a:r>
            <a:endParaRPr lang="en-US" altLang="zh-CN" dirty="0" smtClean="0"/>
          </a:p>
          <a:p>
            <a:r>
              <a:rPr lang="zh-CN" altLang="en-US" dirty="0" smtClean="0"/>
              <a:t>第一种是在构造树的过程中，就记录下每个子树中包含的所有数据在该子树对应的维度</a:t>
            </a:r>
            <a:r>
              <a:rPr lang="en-US" altLang="zh-CN" dirty="0" smtClean="0"/>
              <a:t>k</a:t>
            </a:r>
            <a:r>
              <a:rPr lang="zh-CN" altLang="en-US" dirty="0" smtClean="0"/>
              <a:t>上的边界参数</a:t>
            </a:r>
            <a:r>
              <a:rPr lang="en-US" altLang="zh-CN" dirty="0" smtClean="0"/>
              <a:t>[min, max]</a:t>
            </a:r>
            <a:r>
              <a:rPr lang="zh-CN" altLang="en-US" dirty="0" smtClean="0"/>
              <a:t>；</a:t>
            </a:r>
            <a:endParaRPr lang="en-US" altLang="zh-CN" dirty="0" smtClean="0"/>
          </a:p>
          <a:p>
            <a:r>
              <a:rPr lang="zh-CN" altLang="en-US" dirty="0" smtClean="0"/>
              <a:t>第二种是在构造树的过程中，记录下每个子树所在的分割维度</a:t>
            </a:r>
            <a:r>
              <a:rPr lang="en-US" altLang="zh-CN" dirty="0" smtClean="0"/>
              <a:t>k</a:t>
            </a:r>
            <a:r>
              <a:rPr lang="zh-CN" altLang="en-US" dirty="0" smtClean="0"/>
              <a:t>和分割值</a:t>
            </a:r>
            <a:r>
              <a:rPr lang="en-US" altLang="zh-CN" dirty="0" smtClean="0"/>
              <a:t>m</a:t>
            </a:r>
            <a:r>
              <a:rPr lang="zh-CN" altLang="en-US" dirty="0" smtClean="0"/>
              <a:t>，（</a:t>
            </a:r>
            <a:r>
              <a:rPr lang="en-US" altLang="zh-CN" dirty="0" smtClean="0"/>
              <a:t>k, m</a:t>
            </a:r>
            <a:r>
              <a:rPr lang="zh-CN" altLang="en-US" dirty="0" smtClean="0"/>
              <a:t>），</a:t>
            </a:r>
            <a:r>
              <a:rPr lang="en-US" altLang="zh-CN" dirty="0" smtClean="0"/>
              <a:t>Q</a:t>
            </a:r>
            <a:r>
              <a:rPr lang="zh-CN" altLang="en-US" dirty="0" smtClean="0"/>
              <a:t>与子树的距离则为</a:t>
            </a:r>
            <a:r>
              <a:rPr lang="en-US" altLang="zh-CN" dirty="0" smtClean="0"/>
              <a:t>|Q(k) - m|</a:t>
            </a:r>
            <a:r>
              <a:rPr lang="zh-CN" altLang="en-US" dirty="0" smtClean="0"/>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60</a:t>
            </a:fld>
            <a:endParaRPr lang="zh-CN" altLang="en-US"/>
          </a:p>
        </p:txBody>
      </p:sp>
    </p:spTree>
    <p:extLst>
      <p:ext uri="{BB962C8B-B14F-4D97-AF65-F5344CB8AC3E}">
        <p14:creationId xmlns:p14="http://schemas.microsoft.com/office/powerpoint/2010/main" val="2660933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61</a:t>
            </a:fld>
            <a:endParaRPr lang="zh-CN" altLang="en-US"/>
          </a:p>
        </p:txBody>
      </p:sp>
    </p:spTree>
    <p:extLst>
      <p:ext uri="{BB962C8B-B14F-4D97-AF65-F5344CB8AC3E}">
        <p14:creationId xmlns:p14="http://schemas.microsoft.com/office/powerpoint/2010/main" val="12600937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buFontTx/>
              <a:buNone/>
            </a:pPr>
            <a:r>
              <a:rPr lang="zh-CN" altLang="en-US" sz="1200" b="0" i="0" kern="1200" dirty="0" smtClean="0">
                <a:solidFill>
                  <a:schemeClr val="tx1"/>
                </a:solidFill>
                <a:effectLst/>
                <a:latin typeface="+mn-lt"/>
                <a:ea typeface="+mn-ea"/>
                <a:cs typeface="+mn-cs"/>
              </a:rPr>
              <a:t> 范围搜索指的是使用范围参数来做检索。例如，如果一个</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树存储的是收入和年龄的数值，那么一个范围搜索可能是：查找树中年龄在</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，收入在</a:t>
            </a:r>
            <a:r>
              <a:rPr lang="en-US" altLang="zh-CN" sz="1200" b="0" i="0" kern="1200" dirty="0" smtClean="0">
                <a:solidFill>
                  <a:schemeClr val="tx1"/>
                </a:solidFill>
                <a:effectLst/>
                <a:latin typeface="+mn-lt"/>
                <a:ea typeface="+mn-ea"/>
                <a:cs typeface="+mn-cs"/>
              </a:rPr>
              <a:t>50000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80000</a:t>
            </a:r>
            <a:r>
              <a:rPr lang="zh-CN" altLang="en-US" sz="1200" b="0" i="0" kern="1200" dirty="0" smtClean="0">
                <a:solidFill>
                  <a:schemeClr val="tx1"/>
                </a:solidFill>
                <a:effectLst/>
                <a:latin typeface="+mn-lt"/>
                <a:ea typeface="+mn-ea"/>
                <a:cs typeface="+mn-cs"/>
              </a:rPr>
              <a:t>的节点。应为</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树在树的每一层对域的范围做了分割，所以可以高效执行范围查询。</a:t>
            </a: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r>
              <a:rPr lang="zh-CN" altLang="en-US" sz="1200" b="0" i="0" kern="1200" dirty="0" smtClean="0">
                <a:solidFill>
                  <a:schemeClr val="tx1"/>
                </a:solidFill>
                <a:effectLst/>
                <a:latin typeface="+mn-lt"/>
                <a:ea typeface="+mn-ea"/>
                <a:cs typeface="+mn-cs"/>
              </a:rPr>
              <a:t>研究表明</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个节点的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维</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树搜索过程时间复杂度为</a:t>
            </a: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endParaRPr lang="en-US" altLang="zh-CN" sz="1200" b="0" i="0" kern="1200" dirty="0" smtClean="0">
              <a:solidFill>
                <a:schemeClr val="tx1"/>
              </a:solidFill>
              <a:effectLst/>
              <a:latin typeface="+mn-lt"/>
              <a:ea typeface="+mn-ea"/>
              <a:cs typeface="+mn-cs"/>
            </a:endParaRPr>
          </a:p>
          <a:p>
            <a:pPr eaLnBrk="1" hangingPunct="1">
              <a:spcBef>
                <a:spcPct val="50000"/>
              </a:spcBef>
              <a:buFontTx/>
              <a:buNone/>
            </a:pPr>
            <a:r>
              <a:rPr lang="zh-CN" altLang="en-US" sz="1600" dirty="0" smtClean="0">
                <a:solidFill>
                  <a:srgbClr val="FF0000"/>
                </a:solidFill>
                <a:latin typeface="华文楷体" panose="02010600040101010101" pitchFamily="2" charset="-122"/>
                <a:ea typeface="华文楷体" panose="02010600040101010101" pitchFamily="2" charset="-122"/>
              </a:rPr>
              <a:t>在原始</a:t>
            </a:r>
            <a:r>
              <a:rPr lang="en-US" altLang="zh-CN" sz="1600" dirty="0" err="1" smtClean="0">
                <a:solidFill>
                  <a:srgbClr val="FF0000"/>
                </a:solidFill>
                <a:latin typeface="华文楷体" panose="02010600040101010101" pitchFamily="2" charset="-122"/>
                <a:ea typeface="华文楷体" panose="02010600040101010101" pitchFamily="2" charset="-122"/>
              </a:rPr>
              <a:t>kd</a:t>
            </a:r>
            <a:r>
              <a:rPr lang="en-US" altLang="zh-CN" sz="1600" dirty="0" smtClean="0">
                <a:solidFill>
                  <a:srgbClr val="FF0000"/>
                </a:solidFill>
                <a:latin typeface="华文楷体" panose="02010600040101010101" pitchFamily="2" charset="-122"/>
                <a:ea typeface="华文楷体" panose="02010600040101010101" pitchFamily="2" charset="-122"/>
              </a:rPr>
              <a:t>-tree</a:t>
            </a:r>
            <a:r>
              <a:rPr lang="zh-CN" altLang="en-US" sz="1600" dirty="0" smtClean="0">
                <a:solidFill>
                  <a:srgbClr val="FF0000"/>
                </a:solidFill>
                <a:latin typeface="华文楷体" panose="02010600040101010101" pitchFamily="2" charset="-122"/>
                <a:ea typeface="华文楷体" panose="02010600040101010101" pitchFamily="2" charset="-122"/>
              </a:rPr>
              <a:t>的最近邻查找算法中，为了能够找到查询点</a:t>
            </a:r>
            <a:r>
              <a:rPr lang="en-US" altLang="zh-CN" sz="1600" dirty="0" smtClean="0">
                <a:solidFill>
                  <a:srgbClr val="FF0000"/>
                </a:solidFill>
                <a:latin typeface="华文楷体" panose="02010600040101010101" pitchFamily="2" charset="-122"/>
                <a:ea typeface="华文楷体" panose="02010600040101010101" pitchFamily="2" charset="-122"/>
              </a:rPr>
              <a:t>Q</a:t>
            </a:r>
            <a:r>
              <a:rPr lang="zh-CN" altLang="en-US" sz="1600" dirty="0" smtClean="0">
                <a:solidFill>
                  <a:srgbClr val="FF0000"/>
                </a:solidFill>
                <a:latin typeface="华文楷体" panose="02010600040101010101" pitchFamily="2" charset="-122"/>
                <a:ea typeface="华文楷体" panose="02010600040101010101" pitchFamily="2" charset="-122"/>
              </a:rPr>
              <a:t>在数据集合中的最近邻点，有一个重要的操作步骤：回溯，该步骤是在未被访问过的且与</a:t>
            </a:r>
            <a:r>
              <a:rPr lang="en-US" altLang="zh-CN" sz="1600" dirty="0" smtClean="0">
                <a:solidFill>
                  <a:srgbClr val="FF0000"/>
                </a:solidFill>
                <a:latin typeface="华文楷体" panose="02010600040101010101" pitchFamily="2" charset="-122"/>
                <a:ea typeface="华文楷体" panose="02010600040101010101" pitchFamily="2" charset="-122"/>
              </a:rPr>
              <a:t>Q</a:t>
            </a:r>
            <a:r>
              <a:rPr lang="zh-CN" altLang="en-US" sz="1600" dirty="0" smtClean="0">
                <a:solidFill>
                  <a:srgbClr val="FF0000"/>
                </a:solidFill>
                <a:latin typeface="华文楷体" panose="02010600040101010101" pitchFamily="2" charset="-122"/>
                <a:ea typeface="华文楷体" panose="02010600040101010101" pitchFamily="2" charset="-122"/>
              </a:rPr>
              <a:t>的超球面相交的子树分支中查找可能存在的最近邻点。随着维度</a:t>
            </a:r>
            <a:r>
              <a:rPr lang="en-US" altLang="zh-CN" sz="1600" dirty="0" smtClean="0">
                <a:solidFill>
                  <a:srgbClr val="FF0000"/>
                </a:solidFill>
                <a:latin typeface="华文楷体" panose="02010600040101010101" pitchFamily="2" charset="-122"/>
                <a:ea typeface="华文楷体" panose="02010600040101010101" pitchFamily="2" charset="-122"/>
              </a:rPr>
              <a:t>K</a:t>
            </a:r>
            <a:r>
              <a:rPr lang="zh-CN" altLang="en-US" sz="1600" dirty="0" smtClean="0">
                <a:solidFill>
                  <a:srgbClr val="FF0000"/>
                </a:solidFill>
                <a:latin typeface="华文楷体" panose="02010600040101010101" pitchFamily="2" charset="-122"/>
                <a:ea typeface="华文楷体" panose="02010600040101010101" pitchFamily="2" charset="-122"/>
              </a:rPr>
              <a:t>的增大，与</a:t>
            </a:r>
            <a:r>
              <a:rPr lang="en-US" altLang="zh-CN" sz="1600" dirty="0" smtClean="0">
                <a:solidFill>
                  <a:srgbClr val="FF0000"/>
                </a:solidFill>
                <a:latin typeface="华文楷体" panose="02010600040101010101" pitchFamily="2" charset="-122"/>
                <a:ea typeface="华文楷体" panose="02010600040101010101" pitchFamily="2" charset="-122"/>
              </a:rPr>
              <a:t>Q</a:t>
            </a:r>
            <a:r>
              <a:rPr lang="zh-CN" altLang="en-US" sz="1600" dirty="0" smtClean="0">
                <a:solidFill>
                  <a:srgbClr val="FF0000"/>
                </a:solidFill>
                <a:latin typeface="华文楷体" panose="02010600040101010101" pitchFamily="2" charset="-122"/>
                <a:ea typeface="华文楷体" panose="02010600040101010101" pitchFamily="2" charset="-122"/>
              </a:rPr>
              <a:t>的超球面相交的超矩形（子树分支所在的区域）就会增加，这就意味着需要回溯判断的树分支就会更多，从而算法的查找效率便会下降很大。</a:t>
            </a:r>
            <a:endParaRPr lang="en-US" altLang="zh-CN" sz="1600" dirty="0" smtClean="0">
              <a:solidFill>
                <a:srgbClr val="FF0000"/>
              </a:solidFill>
              <a:latin typeface="华文楷体" panose="02010600040101010101" pitchFamily="2" charset="-122"/>
              <a:ea typeface="华文楷体" panose="02010600040101010101" pitchFamily="2" charset="-122"/>
            </a:endParaRPr>
          </a:p>
          <a:p>
            <a:pPr eaLnBrk="1" hangingPunct="1">
              <a:spcBef>
                <a:spcPct val="50000"/>
              </a:spcBef>
              <a:buFontTx/>
              <a:buNone/>
            </a:pPr>
            <a:r>
              <a:rPr lang="zh-CN" altLang="en-US" sz="1600" dirty="0" smtClean="0">
                <a:solidFill>
                  <a:srgbClr val="FF0000"/>
                </a:solidFill>
                <a:latin typeface="华文楷体" panose="02010600040101010101" pitchFamily="2" charset="-122"/>
                <a:ea typeface="华文楷体" panose="02010600040101010101" pitchFamily="2" charset="-122"/>
              </a:rPr>
              <a:t>总结</a:t>
            </a:r>
            <a:endParaRPr lang="en-US" altLang="zh-CN" sz="1600" dirty="0" smtClean="0">
              <a:solidFill>
                <a:srgbClr val="FF0000"/>
              </a:solidFill>
              <a:latin typeface="华文楷体" panose="02010600040101010101" pitchFamily="2" charset="-122"/>
              <a:ea typeface="华文楷体" panose="02010600040101010101" pitchFamily="2" charset="-122"/>
            </a:endParaRPr>
          </a:p>
          <a:p>
            <a:pPr eaLnBrk="1" hangingPunct="1">
              <a:spcBef>
                <a:spcPct val="50000"/>
              </a:spcBef>
              <a:buFontTx/>
              <a:buNone/>
            </a:pPr>
            <a:r>
              <a:rPr lang="zh-CN" altLang="en-US" sz="1200" dirty="0" smtClean="0">
                <a:solidFill>
                  <a:srgbClr val="170CA4"/>
                </a:solidFill>
                <a:latin typeface="华文楷体" panose="02010600040101010101" pitchFamily="2" charset="-122"/>
                <a:ea typeface="华文楷体" panose="02010600040101010101" pitchFamily="2" charset="-122"/>
              </a:rPr>
              <a:t>优点：</a:t>
            </a:r>
            <a:endParaRPr lang="en-US" altLang="zh-CN" sz="1200" dirty="0" smtClean="0">
              <a:solidFill>
                <a:srgbClr val="170CA4"/>
              </a:solidFill>
              <a:latin typeface="华文楷体" panose="02010600040101010101" pitchFamily="2" charset="-122"/>
              <a:ea typeface="华文楷体" panose="02010600040101010101" pitchFamily="2" charset="-122"/>
            </a:endParaRPr>
          </a:p>
          <a:p>
            <a:pPr eaLnBrk="1" hangingPunct="1">
              <a:spcBef>
                <a:spcPct val="50000"/>
              </a:spcBef>
              <a:buFontTx/>
              <a:buNone/>
            </a:pPr>
            <a:r>
              <a:rPr lang="en-US" altLang="zh-CN" sz="1200" dirty="0" smtClean="0">
                <a:latin typeface="华文楷体" panose="02010600040101010101" pitchFamily="2" charset="-122"/>
                <a:ea typeface="华文楷体" panose="02010600040101010101" pitchFamily="2" charset="-122"/>
              </a:rPr>
              <a:t>K-d</a:t>
            </a:r>
            <a:r>
              <a:rPr lang="zh-CN" altLang="en-US" sz="1200" dirty="0" smtClean="0">
                <a:latin typeface="华文楷体" panose="02010600040101010101" pitchFamily="2" charset="-122"/>
                <a:ea typeface="华文楷体" panose="02010600040101010101" pitchFamily="2" charset="-122"/>
              </a:rPr>
              <a:t>树适用于</a:t>
            </a:r>
            <a:r>
              <a:rPr lang="zh-CN" altLang="en-US" sz="1200" dirty="0" smtClean="0">
                <a:solidFill>
                  <a:srgbClr val="FF0000"/>
                </a:solidFill>
                <a:latin typeface="华文楷体" panose="02010600040101010101" pitchFamily="2" charset="-122"/>
                <a:ea typeface="华文楷体" panose="02010600040101010101" pitchFamily="2" charset="-122"/>
              </a:rPr>
              <a:t>多维空间关键数据</a:t>
            </a:r>
            <a:r>
              <a:rPr lang="zh-CN" altLang="en-US" sz="1200" dirty="0" smtClean="0">
                <a:latin typeface="华文楷体" panose="02010600040101010101" pitchFamily="2" charset="-122"/>
                <a:ea typeface="华文楷体" panose="02010600040101010101" pitchFamily="2" charset="-122"/>
              </a:rPr>
              <a:t>的搜索。如最近邻搜索和范围搜索。</a:t>
            </a:r>
            <a:endParaRPr lang="en-US" altLang="zh-CN" sz="1200" dirty="0" smtClean="0">
              <a:latin typeface="华文楷体" panose="02010600040101010101" pitchFamily="2" charset="-122"/>
              <a:ea typeface="华文楷体" panose="02010600040101010101" pitchFamily="2" charset="-122"/>
            </a:endParaRPr>
          </a:p>
          <a:p>
            <a:pPr eaLnBrk="1" hangingPunct="1">
              <a:spcBef>
                <a:spcPct val="50000"/>
              </a:spcBef>
              <a:buFontTx/>
              <a:buNone/>
            </a:pPr>
            <a:r>
              <a:rPr lang="zh-CN" altLang="en-US" sz="1200" dirty="0" smtClean="0">
                <a:solidFill>
                  <a:srgbClr val="170CA4"/>
                </a:solidFill>
                <a:latin typeface="华文楷体" panose="02010600040101010101" pitchFamily="2" charset="-122"/>
                <a:ea typeface="华文楷体" panose="02010600040101010101" pitchFamily="2" charset="-122"/>
              </a:rPr>
              <a:t>缺点：</a:t>
            </a:r>
            <a:endParaRPr lang="en-US" altLang="zh-CN" sz="1200" dirty="0" smtClean="0">
              <a:solidFill>
                <a:srgbClr val="170CA4"/>
              </a:solidFill>
              <a:latin typeface="华文楷体" panose="02010600040101010101" pitchFamily="2" charset="-122"/>
              <a:ea typeface="华文楷体" panose="02010600040101010101" pitchFamily="2" charset="-122"/>
            </a:endParaRPr>
          </a:p>
          <a:p>
            <a:pPr eaLnBrk="1" hangingPunct="1">
              <a:spcBef>
                <a:spcPct val="50000"/>
              </a:spcBef>
              <a:buFontTx/>
              <a:buNone/>
            </a:pPr>
            <a:r>
              <a:rPr lang="en-US" altLang="zh-CN" sz="1200" dirty="0" smtClean="0">
                <a:latin typeface="华文楷体" panose="02010600040101010101" pitchFamily="2" charset="-122"/>
                <a:ea typeface="华文楷体" panose="02010600040101010101" pitchFamily="2" charset="-122"/>
              </a:rPr>
              <a:t>1</a:t>
            </a:r>
            <a:r>
              <a:rPr lang="zh-CN" altLang="en-US" sz="1200" dirty="0" smtClean="0">
                <a:latin typeface="华文楷体" panose="02010600040101010101" pitchFamily="2" charset="-122"/>
                <a:ea typeface="华文楷体" panose="02010600040101010101" pitchFamily="2" charset="-122"/>
              </a:rPr>
              <a:t>）在最近邻搜索中，由于有</a:t>
            </a:r>
            <a:r>
              <a:rPr lang="zh-CN" altLang="en-US" sz="1200" dirty="0" smtClean="0">
                <a:solidFill>
                  <a:srgbClr val="FF0000"/>
                </a:solidFill>
                <a:latin typeface="华文楷体" panose="02010600040101010101" pitchFamily="2" charset="-122"/>
                <a:ea typeface="华文楷体" panose="02010600040101010101" pitchFamily="2" charset="-122"/>
              </a:rPr>
              <a:t>大量的回溯</a:t>
            </a:r>
            <a:r>
              <a:rPr lang="zh-CN" altLang="en-US" sz="1200" dirty="0" smtClean="0">
                <a:latin typeface="华文楷体" panose="02010600040101010101" pitchFamily="2" charset="-122"/>
                <a:ea typeface="华文楷体" panose="02010600040101010101" pitchFamily="2" charset="-122"/>
              </a:rPr>
              <a:t>，</a:t>
            </a:r>
            <a:r>
              <a:rPr lang="zh-CN" altLang="en-US" sz="1200" dirty="0" smtClean="0">
                <a:solidFill>
                  <a:srgbClr val="D61708"/>
                </a:solidFill>
                <a:latin typeface="华文楷体" panose="02010600040101010101" pitchFamily="2" charset="-122"/>
                <a:ea typeface="华文楷体" panose="02010600040101010101" pitchFamily="2" charset="-122"/>
              </a:rPr>
              <a:t>效率较低（</a:t>
            </a:r>
            <a:r>
              <a:rPr lang="en-US" altLang="zh-CN" sz="1200" dirty="0" smtClean="0">
                <a:solidFill>
                  <a:srgbClr val="D61708"/>
                </a:solidFill>
                <a:latin typeface="华文楷体" panose="02010600040101010101" pitchFamily="2" charset="-122"/>
                <a:ea typeface="华文楷体" panose="02010600040101010101" pitchFamily="2" charset="-122"/>
              </a:rPr>
              <a:t>BBF</a:t>
            </a:r>
            <a:r>
              <a:rPr lang="zh-CN" altLang="en-US" sz="1200" dirty="0" smtClean="0">
                <a:solidFill>
                  <a:srgbClr val="D61708"/>
                </a:solidFill>
                <a:latin typeface="华文楷体" panose="02010600040101010101" pitchFamily="2" charset="-122"/>
                <a:ea typeface="华文楷体" panose="02010600040101010101" pitchFamily="2" charset="-122"/>
              </a:rPr>
              <a:t>算法进行改进）</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 </a:t>
            </a:r>
          </a:p>
          <a:p>
            <a:pPr eaLnBrk="1" hangingPunct="1">
              <a:spcBef>
                <a:spcPct val="50000"/>
              </a:spcBef>
              <a:buFontTx/>
              <a:buNone/>
            </a:pPr>
            <a:r>
              <a:rPr lang="en-US" altLang="zh-CN" sz="1200" dirty="0" smtClean="0">
                <a:latin typeface="华文楷体" panose="02010600040101010101" pitchFamily="2" charset="-122"/>
                <a:ea typeface="华文楷体" panose="02010600040101010101" pitchFamily="2" charset="-122"/>
              </a:rPr>
              <a:t>2</a:t>
            </a:r>
            <a:r>
              <a:rPr lang="zh-CN" altLang="en-US" sz="1200" dirty="0" smtClean="0">
                <a:latin typeface="华文楷体" panose="02010600040101010101" pitchFamily="2" charset="-122"/>
                <a:ea typeface="华文楷体" panose="02010600040101010101" pitchFamily="2" charset="-122"/>
              </a:rPr>
              <a:t>）</a:t>
            </a:r>
            <a:r>
              <a:rPr lang="zh-CN" altLang="en-US" sz="1200" dirty="0" smtClean="0">
                <a:solidFill>
                  <a:srgbClr val="FF0000"/>
                </a:solidFill>
                <a:latin typeface="华文楷体" panose="02010600040101010101" pitchFamily="2" charset="-122"/>
                <a:ea typeface="华文楷体" panose="02010600040101010101" pitchFamily="2" charset="-122"/>
              </a:rPr>
              <a:t>删除操作</a:t>
            </a:r>
            <a:r>
              <a:rPr lang="zh-CN" altLang="en-US" sz="1200" dirty="0" smtClean="0">
                <a:latin typeface="华文楷体" panose="02010600040101010101" pitchFamily="2" charset="-122"/>
                <a:ea typeface="华文楷体" panose="02010600040101010101" pitchFamily="2" charset="-122"/>
              </a:rPr>
              <a:t>比较复杂，</a:t>
            </a:r>
            <a:r>
              <a:rPr lang="zh-CN" altLang="en-US" sz="1200" dirty="0" smtClean="0">
                <a:solidFill>
                  <a:srgbClr val="D61708"/>
                </a:solidFill>
                <a:latin typeface="华文楷体" panose="02010600040101010101" pitchFamily="2" charset="-122"/>
                <a:ea typeface="华文楷体" panose="02010600040101010101" pitchFamily="2" charset="-122"/>
              </a:rPr>
              <a:t>代价较高</a:t>
            </a:r>
            <a:r>
              <a:rPr lang="zh-CN" altLang="en-US" sz="1200" dirty="0" smtClean="0">
                <a:latin typeface="华文楷体" panose="02010600040101010101" pitchFamily="2" charset="-122"/>
                <a:ea typeface="华文楷体" panose="02010600040101010101" pitchFamily="2" charset="-122"/>
              </a:rPr>
              <a:t>。</a:t>
            </a:r>
            <a:endParaRPr lang="en-US" altLang="zh-CN" sz="1200" dirty="0" smtClean="0">
              <a:latin typeface="华文楷体" panose="02010600040101010101" pitchFamily="2" charset="-122"/>
              <a:ea typeface="华文楷体" panose="02010600040101010101" pitchFamily="2" charset="-122"/>
            </a:endParaRPr>
          </a:p>
          <a:p>
            <a:pPr eaLnBrk="1" hangingPunct="1">
              <a:spcBef>
                <a:spcPct val="50000"/>
              </a:spcBef>
              <a:buFontTx/>
              <a:buNone/>
            </a:pPr>
            <a:r>
              <a:rPr lang="en-US" altLang="zh-CN" sz="1200" dirty="0" smtClean="0">
                <a:latin typeface="华文楷体" panose="02010600040101010101" pitchFamily="2" charset="-122"/>
                <a:ea typeface="华文楷体" panose="02010600040101010101" pitchFamily="2" charset="-122"/>
              </a:rPr>
              <a:t>3</a:t>
            </a:r>
            <a:r>
              <a:rPr lang="zh-CN" altLang="en-US" sz="1200" dirty="0" smtClean="0">
                <a:latin typeface="华文楷体" panose="02010600040101010101" pitchFamily="2" charset="-122"/>
                <a:ea typeface="华文楷体" panose="02010600040101010101" pitchFamily="2" charset="-122"/>
              </a:rPr>
              <a:t>）应用不太广泛</a:t>
            </a:r>
            <a:endParaRPr lang="en-US" altLang="zh-CN" sz="1200" dirty="0" smtClean="0">
              <a:latin typeface="华文楷体" panose="02010600040101010101" pitchFamily="2" charset="-122"/>
              <a:ea typeface="华文楷体" panose="02010600040101010101" pitchFamily="2" charset="-122"/>
            </a:endParaRPr>
          </a:p>
          <a:p>
            <a:pPr eaLnBrk="1" hangingPunct="1">
              <a:spcBef>
                <a:spcPct val="50000"/>
              </a:spcBef>
              <a:buFontTx/>
              <a:buNone/>
            </a:pPr>
            <a:endParaRPr lang="en-US" altLang="zh-CN" sz="1200" dirty="0" smtClean="0">
              <a:latin typeface="华文楷体" panose="02010600040101010101" pitchFamily="2" charset="-122"/>
              <a:ea typeface="华文楷体" panose="02010600040101010101" pitchFamily="2" charset="-122"/>
            </a:endParaRPr>
          </a:p>
          <a:p>
            <a:pPr eaLnBrk="1" hangingPunct="1">
              <a:spcBef>
                <a:spcPct val="50000"/>
              </a:spcBef>
              <a:buFontTx/>
              <a:buNone/>
            </a:pPr>
            <a:r>
              <a:rPr lang="en-US" altLang="zh-CN" sz="1200" dirty="0" smtClean="0">
                <a:latin typeface="华文楷体" panose="02010600040101010101" pitchFamily="2" charset="-122"/>
                <a:ea typeface="华文楷体" panose="02010600040101010101" pitchFamily="2" charset="-122"/>
              </a:rPr>
              <a:t>----------------------------------</a:t>
            </a:r>
          </a:p>
          <a:p>
            <a:r>
              <a:rPr lang="en-US" altLang="zh-CN" sz="1200" b="0" i="0" kern="1200" dirty="0" smtClean="0">
                <a:solidFill>
                  <a:schemeClr val="tx1"/>
                </a:solidFill>
                <a:effectLst/>
                <a:latin typeface="+mn-lt"/>
                <a:ea typeface="+mn-ea"/>
                <a:cs typeface="+mn-cs"/>
              </a:rPr>
              <a:t>BBF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Best-Bin-First</a:t>
            </a:r>
            <a:r>
              <a:rPr lang="zh-CN" altLang="en-US" sz="1200" b="0" i="0" kern="1200" dirty="0" smtClean="0">
                <a:solidFill>
                  <a:schemeClr val="tx1"/>
                </a:solidFill>
                <a:effectLst/>
                <a:latin typeface="+mn-lt"/>
                <a:ea typeface="+mn-ea"/>
                <a:cs typeface="+mn-cs"/>
              </a:rPr>
              <a:t>），它是由发明</a:t>
            </a:r>
            <a:r>
              <a:rPr lang="en-US" altLang="zh-CN" sz="1200" b="0" i="0" kern="1200" dirty="0" smtClean="0">
                <a:solidFill>
                  <a:schemeClr val="tx1"/>
                </a:solidFill>
                <a:effectLst/>
                <a:latin typeface="+mn-lt"/>
                <a:ea typeface="+mn-ea"/>
                <a:cs typeface="+mn-cs"/>
              </a:rPr>
              <a:t>sift</a:t>
            </a:r>
            <a:r>
              <a:rPr lang="zh-CN" altLang="en-US" sz="1200" b="0" i="0" kern="1200" dirty="0" smtClean="0">
                <a:solidFill>
                  <a:schemeClr val="tx1"/>
                </a:solidFill>
                <a:effectLst/>
                <a:latin typeface="+mn-lt"/>
                <a:ea typeface="+mn-ea"/>
                <a:cs typeface="+mn-cs"/>
              </a:rPr>
              <a:t>算法的</a:t>
            </a:r>
            <a:r>
              <a:rPr lang="en-US" altLang="zh-CN" sz="1200" b="0" i="0" kern="1200" dirty="0" smtClean="0">
                <a:solidFill>
                  <a:schemeClr val="tx1"/>
                </a:solidFill>
                <a:effectLst/>
                <a:latin typeface="+mn-lt"/>
                <a:ea typeface="+mn-ea"/>
                <a:cs typeface="+mn-cs"/>
              </a:rPr>
              <a:t>David Lowe</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1997</a:t>
            </a:r>
            <a:r>
              <a:rPr lang="zh-CN" altLang="en-US" sz="1200" b="0" i="0" kern="1200" dirty="0" smtClean="0">
                <a:solidFill>
                  <a:schemeClr val="tx1"/>
                </a:solidFill>
                <a:effectLst/>
                <a:latin typeface="+mn-lt"/>
                <a:ea typeface="+mn-ea"/>
                <a:cs typeface="+mn-cs"/>
              </a:rPr>
              <a:t>的一篇文章中针高维数据提出的一种近似算法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“查询”“回溯”，过程。一个简单的改进思路就是将“查询路径”上的结点进行排序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回溯检查总是从优先级最高（</a:t>
            </a:r>
            <a:r>
              <a:rPr lang="en-US" altLang="zh-CN" sz="1200" b="0" i="0" kern="1200" dirty="0" smtClean="0">
                <a:solidFill>
                  <a:schemeClr val="tx1"/>
                </a:solidFill>
                <a:effectLst/>
                <a:latin typeface="+mn-lt"/>
                <a:ea typeface="+mn-ea"/>
                <a:cs typeface="+mn-cs"/>
              </a:rPr>
              <a:t>Best Bin</a:t>
            </a:r>
            <a:r>
              <a:rPr lang="zh-CN" altLang="en-US" sz="1200" b="0" i="0" kern="1200" dirty="0" smtClean="0">
                <a:solidFill>
                  <a:schemeClr val="tx1"/>
                </a:solidFill>
                <a:effectLst/>
                <a:latin typeface="+mn-lt"/>
                <a:ea typeface="+mn-ea"/>
                <a:cs typeface="+mn-cs"/>
              </a:rPr>
              <a:t>）的树结点开始。</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BBF</a:t>
            </a:r>
            <a:r>
              <a:rPr lang="zh-CN" altLang="en-US" sz="1200" b="0" i="0" kern="1200" dirty="0" smtClean="0">
                <a:solidFill>
                  <a:schemeClr val="tx1"/>
                </a:solidFill>
                <a:effectLst/>
                <a:latin typeface="+mn-lt"/>
                <a:ea typeface="+mn-ea"/>
                <a:cs typeface="+mn-cs"/>
              </a:rPr>
              <a:t>机制还设置了一个运行超时限定</a:t>
            </a:r>
            <a:endParaRPr lang="en-US" altLang="zh-CN" sz="1200" b="0" i="0" kern="1200" dirty="0" smtClean="0">
              <a:solidFill>
                <a:schemeClr val="tx1"/>
              </a:solidFill>
              <a:effectLst/>
              <a:latin typeface="+mn-lt"/>
              <a:ea typeface="+mn-ea"/>
              <a:cs typeface="+mn-cs"/>
            </a:endParaRPr>
          </a:p>
          <a:p>
            <a:r>
              <a:rPr lang="zh-CN" altLang="en-US" dirty="0" smtClean="0"/>
              <a:t>在保证一定查找精度的前提下使得查找速度较快。</a:t>
            </a:r>
            <a:endParaRPr lang="en-US" altLang="zh-CN" dirty="0" smtClean="0"/>
          </a:p>
          <a:p>
            <a:r>
              <a:rPr lang="en-US" altLang="zh-CN" dirty="0" smtClean="0"/>
              <a:t>-------------</a:t>
            </a:r>
          </a:p>
          <a:p>
            <a:r>
              <a:rPr lang="zh-CN" altLang="en-US" dirty="0" smtClean="0"/>
              <a:t>降维度</a:t>
            </a: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84</a:t>
            </a:fld>
            <a:endParaRPr lang="zh-CN" altLang="en-US"/>
          </a:p>
        </p:txBody>
      </p:sp>
    </p:spTree>
    <p:extLst>
      <p:ext uri="{BB962C8B-B14F-4D97-AF65-F5344CB8AC3E}">
        <p14:creationId xmlns:p14="http://schemas.microsoft.com/office/powerpoint/2010/main" val="1806806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直接的方法</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85</a:t>
            </a:fld>
            <a:endParaRPr lang="zh-CN" altLang="en-US"/>
          </a:p>
        </p:txBody>
      </p:sp>
    </p:spTree>
    <p:extLst>
      <p:ext uri="{BB962C8B-B14F-4D97-AF65-F5344CB8AC3E}">
        <p14:creationId xmlns:p14="http://schemas.microsoft.com/office/powerpoint/2010/main" val="3980401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86</a:t>
            </a:fld>
            <a:endParaRPr lang="zh-CN" altLang="en-US"/>
          </a:p>
        </p:txBody>
      </p:sp>
    </p:spTree>
    <p:extLst>
      <p:ext uri="{BB962C8B-B14F-4D97-AF65-F5344CB8AC3E}">
        <p14:creationId xmlns:p14="http://schemas.microsoft.com/office/powerpoint/2010/main" val="117142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kNN</a:t>
            </a:r>
            <a:r>
              <a:rPr lang="zh-CN" altLang="en-US" sz="1200" b="0" i="0" kern="1200" dirty="0" smtClean="0">
                <a:solidFill>
                  <a:schemeClr val="tx1"/>
                </a:solidFill>
                <a:effectLst/>
                <a:latin typeface="+mn-lt"/>
                <a:ea typeface="+mn-ea"/>
                <a:cs typeface="+mn-cs"/>
              </a:rPr>
              <a:t>算法的指导思想是“近朱者赤，近墨者黑”，由你的邻居来推断出你的类别。</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5</a:t>
            </a:fld>
            <a:endParaRPr lang="zh-CN" altLang="en-US"/>
          </a:p>
        </p:txBody>
      </p:sp>
    </p:spTree>
    <p:extLst>
      <p:ext uri="{BB962C8B-B14F-4D97-AF65-F5344CB8AC3E}">
        <p14:creationId xmlns:p14="http://schemas.microsoft.com/office/powerpoint/2010/main" val="94695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K -Nearest Neighbors is called a non-parametric  method</a:t>
            </a:r>
          </a:p>
          <a:p>
            <a:r>
              <a:rPr lang="en-US" altLang="zh-CN" dirty="0" smtClean="0"/>
              <a:t>	Unlike other supervised learning algorithms, K -Nearest Neighbors   	doesn’t  learn an explicit mapping f from the training data</a:t>
            </a:r>
          </a:p>
          <a:p>
            <a:r>
              <a:rPr lang="en-US" altLang="zh-CN" dirty="0" smtClean="0"/>
              <a:t>	It simply uses the training data at the test time to make predictions</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6</a:t>
            </a:fld>
            <a:endParaRPr lang="zh-CN" altLang="en-US"/>
          </a:p>
        </p:txBody>
      </p:sp>
    </p:spTree>
    <p:extLst>
      <p:ext uri="{BB962C8B-B14F-4D97-AF65-F5344CB8AC3E}">
        <p14:creationId xmlns:p14="http://schemas.microsoft.com/office/powerpoint/2010/main" val="73494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Also </a:t>
                </a:r>
                <a:r>
                  <a:rPr lang="en-US" altLang="zh-CN" dirty="0"/>
                  <a:t>called attributes or dimensions  </a:t>
                </a:r>
                <a:endParaRPr lang="en-US" altLang="zh-CN" dirty="0" smtClean="0"/>
              </a:p>
              <a:p>
                <a:r>
                  <a:rPr lang="en-US" altLang="zh-CN" dirty="0" smtClean="0"/>
                  <a:t>Features </a:t>
                </a:r>
                <a:r>
                  <a:rPr lang="en-US" altLang="zh-CN" dirty="0"/>
                  <a:t>can be discrete or </a:t>
                </a:r>
                <a:r>
                  <a:rPr lang="en-US" altLang="zh-CN" dirty="0" smtClean="0"/>
                  <a:t>continuous</a:t>
                </a:r>
              </a:p>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𝑖𝑚</m:t>
                        </m:r>
                      </m:sub>
                    </m:sSub>
                  </m:oMath>
                </a14:m>
                <a:r>
                  <a:rPr lang="en-US" altLang="zh-CN" dirty="0" smtClean="0"/>
                  <a:t> </a:t>
                </a:r>
                <a:r>
                  <a:rPr lang="en-US" altLang="zh-CN" dirty="0"/>
                  <a:t>denotes the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i="1">
                            <a:latin typeface="Cambria Math" panose="02040503050406030204" pitchFamily="18" charset="0"/>
                          </a:rPr>
                          <m:t>𝑡h</m:t>
                        </m:r>
                      </m:sup>
                    </m:sSup>
                  </m:oMath>
                </a14:m>
                <a:r>
                  <a:rPr lang="en-US" altLang="zh-CN" dirty="0"/>
                  <a:t> feature of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a14:m>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Also </a:t>
                </a:r>
                <a:r>
                  <a:rPr lang="en-US" altLang="zh-CN" dirty="0"/>
                  <a:t>called attributes or dimensions  </a:t>
                </a:r>
                <a:endParaRPr lang="en-US" altLang="zh-CN" dirty="0" smtClean="0"/>
              </a:p>
              <a:p>
                <a:r>
                  <a:rPr lang="en-US" altLang="zh-CN" dirty="0" smtClean="0"/>
                  <a:t>Features </a:t>
                </a:r>
                <a:r>
                  <a:rPr lang="en-US" altLang="zh-CN" dirty="0"/>
                  <a:t>can be discrete or </a:t>
                </a:r>
                <a:r>
                  <a:rPr lang="en-US" altLang="zh-CN" dirty="0" smtClean="0"/>
                  <a:t>continuous</a:t>
                </a:r>
              </a:p>
              <a:p>
                <a:r>
                  <a:rPr lang="zh-CN" altLang="en-US" i="0">
                    <a:latin typeface="Cambria Math" panose="02040503050406030204" pitchFamily="18" charset="0"/>
                  </a:rPr>
                  <a:t>𝑥_𝑖𝑚</a:t>
                </a:r>
                <a:r>
                  <a:rPr lang="en-US" altLang="zh-CN" dirty="0" smtClean="0"/>
                  <a:t> </a:t>
                </a:r>
                <a:r>
                  <a:rPr lang="en-US" altLang="zh-CN" dirty="0"/>
                  <a:t>denotes the </a:t>
                </a:r>
                <a:r>
                  <a:rPr lang="zh-CN" altLang="en-US" i="0">
                    <a:latin typeface="Cambria Math" panose="02040503050406030204" pitchFamily="18" charset="0"/>
                  </a:rPr>
                  <a:t>𝑚^𝑡ℎ</a:t>
                </a:r>
                <a:r>
                  <a:rPr lang="en-US" altLang="zh-CN" dirty="0"/>
                  <a:t> feature of </a:t>
                </a:r>
                <a:r>
                  <a:rPr lang="zh-CN" altLang="en-US" i="0">
                    <a:latin typeface="Cambria Math" panose="02040503050406030204" pitchFamily="18" charset="0"/>
                  </a:rPr>
                  <a:t>𝑥_𝑖</a:t>
                </a:r>
                <a:endParaRPr lang="zh-CN" altLang="en-US" dirty="0"/>
              </a:p>
            </p:txBody>
          </p:sp>
        </mc:Fallback>
      </mc:AlternateContent>
      <p:sp>
        <p:nvSpPr>
          <p:cNvPr id="4" name="灯片编号占位符 3"/>
          <p:cNvSpPr>
            <a:spLocks noGrp="1"/>
          </p:cNvSpPr>
          <p:nvPr>
            <p:ph type="sldNum" sz="quarter" idx="10"/>
          </p:nvPr>
        </p:nvSpPr>
        <p:spPr/>
        <p:txBody>
          <a:bodyPr/>
          <a:lstStyle/>
          <a:p>
            <a:fld id="{E5EEDA39-CE82-44D9-A080-908EA655550B}" type="slidenum">
              <a:rPr lang="zh-CN" altLang="en-US" smtClean="0"/>
              <a:t>7</a:t>
            </a:fld>
            <a:endParaRPr lang="zh-CN" altLang="en-US"/>
          </a:p>
        </p:txBody>
      </p:sp>
    </p:spTree>
    <p:extLst>
      <p:ext uri="{BB962C8B-B14F-4D97-AF65-F5344CB8AC3E}">
        <p14:creationId xmlns:p14="http://schemas.microsoft.com/office/powerpoint/2010/main" val="4096783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离散，身高，体重，预测性别</a:t>
            </a:r>
            <a:endParaRPr lang="en-US" altLang="zh-CN" dirty="0" smtClean="0"/>
          </a:p>
          <a:p>
            <a:r>
              <a:rPr lang="zh-CN" altLang="en-US" dirty="0" smtClean="0"/>
              <a:t>连续，房子的户型，位置信息等，预测房价</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8</a:t>
            </a:fld>
            <a:endParaRPr lang="zh-CN" altLang="en-US"/>
          </a:p>
        </p:txBody>
      </p:sp>
    </p:spTree>
    <p:extLst>
      <p:ext uri="{BB962C8B-B14F-4D97-AF65-F5344CB8AC3E}">
        <p14:creationId xmlns:p14="http://schemas.microsoft.com/office/powerpoint/2010/main" val="266337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度量必须满足的性质</a:t>
            </a:r>
            <a:endParaRPr lang="en-US" altLang="zh-CN" dirty="0" smtClean="0"/>
          </a:p>
          <a:p>
            <a:r>
              <a:rPr lang="zh-CN" altLang="en-US" dirty="0" smtClean="0"/>
              <a:t>非负性：</a:t>
            </a:r>
            <a:r>
              <a:rPr lang="en-US" altLang="zh-CN" dirty="0" smtClean="0"/>
              <a:t>D a</a:t>
            </a:r>
            <a:r>
              <a:rPr lang="zh-CN" altLang="en-US" dirty="0" smtClean="0"/>
              <a:t>，</a:t>
            </a:r>
            <a:r>
              <a:rPr lang="en-US" altLang="zh-CN" dirty="0" smtClean="0"/>
              <a:t>b》0</a:t>
            </a:r>
          </a:p>
          <a:p>
            <a:r>
              <a:rPr lang="zh-CN" altLang="en-US" dirty="0" smtClean="0"/>
              <a:t>自反性</a:t>
            </a:r>
            <a:r>
              <a:rPr lang="en-US" altLang="zh-CN" dirty="0" smtClean="0"/>
              <a:t>D a b =0  a=b</a:t>
            </a:r>
          </a:p>
          <a:p>
            <a:r>
              <a:rPr lang="zh-CN" altLang="en-US" dirty="0" smtClean="0"/>
              <a:t>对称性</a:t>
            </a:r>
            <a:r>
              <a:rPr lang="en-US" altLang="zh-CN" dirty="0" smtClean="0"/>
              <a:t>D a b = D b a</a:t>
            </a:r>
          </a:p>
          <a:p>
            <a:r>
              <a:rPr lang="zh-CN" altLang="en-US" dirty="0" smtClean="0"/>
              <a:t>三角不等式</a:t>
            </a:r>
            <a:r>
              <a:rPr lang="en-US" altLang="zh-CN" dirty="0" smtClean="0"/>
              <a:t>D a b D b c 》D a c</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欧氏距离</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曼哈顿距离</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切比雪夫距离</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闵可夫斯基距离</a:t>
            </a:r>
          </a:p>
          <a:p>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标准化欧氏距离</a:t>
            </a:r>
          </a:p>
          <a:p>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马氏距离</a:t>
            </a:r>
          </a:p>
          <a:p>
            <a:r>
              <a:rPr lang="en-US" altLang="zh-CN" sz="1200" b="0" i="0" kern="1200" dirty="0" smtClean="0">
                <a:solidFill>
                  <a:schemeClr val="tx1"/>
                </a:solidFill>
                <a:effectLst/>
                <a:latin typeface="+mn-lt"/>
                <a:ea typeface="+mn-ea"/>
                <a:cs typeface="+mn-cs"/>
              </a:rPr>
              <a:t>7. </a:t>
            </a:r>
            <a:r>
              <a:rPr lang="zh-CN" altLang="en-US" sz="1200" b="0" i="0" kern="1200" dirty="0" smtClean="0">
                <a:solidFill>
                  <a:schemeClr val="tx1"/>
                </a:solidFill>
                <a:effectLst/>
                <a:latin typeface="+mn-lt"/>
                <a:ea typeface="+mn-ea"/>
                <a:cs typeface="+mn-cs"/>
              </a:rPr>
              <a:t>夹角余弦</a:t>
            </a:r>
          </a:p>
          <a:p>
            <a:r>
              <a:rPr lang="en-US" altLang="zh-CN" sz="1200" b="0" i="0" kern="1200" dirty="0" smtClean="0">
                <a:solidFill>
                  <a:schemeClr val="tx1"/>
                </a:solidFill>
                <a:effectLst/>
                <a:latin typeface="+mn-lt"/>
                <a:ea typeface="+mn-ea"/>
                <a:cs typeface="+mn-cs"/>
              </a:rPr>
              <a:t>8. </a:t>
            </a:r>
            <a:r>
              <a:rPr lang="zh-CN" altLang="en-US" sz="1200" b="0" i="0" kern="1200" dirty="0" smtClean="0">
                <a:solidFill>
                  <a:schemeClr val="tx1"/>
                </a:solidFill>
                <a:effectLst/>
                <a:latin typeface="+mn-lt"/>
                <a:ea typeface="+mn-ea"/>
                <a:cs typeface="+mn-cs"/>
              </a:rPr>
              <a:t>汉明距离</a:t>
            </a:r>
          </a:p>
          <a:p>
            <a:r>
              <a:rPr lang="en-US" altLang="zh-CN" sz="1200" b="0" i="0" kern="1200" dirty="0" smtClean="0">
                <a:solidFill>
                  <a:schemeClr val="tx1"/>
                </a:solidFill>
                <a:effectLst/>
                <a:latin typeface="+mn-lt"/>
                <a:ea typeface="+mn-ea"/>
                <a:cs typeface="+mn-cs"/>
              </a:rPr>
              <a:t>9. </a:t>
            </a:r>
            <a:r>
              <a:rPr lang="zh-CN" altLang="en-US" sz="1200" b="0" i="0" kern="1200" dirty="0" smtClean="0">
                <a:solidFill>
                  <a:schemeClr val="tx1"/>
                </a:solidFill>
                <a:effectLst/>
                <a:latin typeface="+mn-lt"/>
                <a:ea typeface="+mn-ea"/>
                <a:cs typeface="+mn-cs"/>
              </a:rPr>
              <a:t>杰卡德距离 </a:t>
            </a:r>
            <a:r>
              <a:rPr lang="en-US" altLang="zh-CN" sz="1200" b="0" i="0" kern="1200" dirty="0" smtClean="0">
                <a:solidFill>
                  <a:schemeClr val="tx1"/>
                </a:solidFill>
                <a:effectLst/>
                <a:latin typeface="+mn-lt"/>
                <a:ea typeface="+mn-ea"/>
                <a:cs typeface="+mn-cs"/>
              </a:rPr>
              <a:t>&amp; </a:t>
            </a:r>
            <a:r>
              <a:rPr lang="zh-CN" altLang="en-US" sz="1200" b="0" i="0" kern="1200" dirty="0" smtClean="0">
                <a:solidFill>
                  <a:schemeClr val="tx1"/>
                </a:solidFill>
                <a:effectLst/>
                <a:latin typeface="+mn-lt"/>
                <a:ea typeface="+mn-ea"/>
                <a:cs typeface="+mn-cs"/>
              </a:rPr>
              <a:t>杰卡德相似系数</a:t>
            </a:r>
          </a:p>
          <a:p>
            <a:r>
              <a:rPr lang="en-US" altLang="zh-CN" sz="1200" b="0" i="0" kern="1200" dirty="0" smtClean="0">
                <a:solidFill>
                  <a:schemeClr val="tx1"/>
                </a:solidFill>
                <a:effectLst/>
                <a:latin typeface="+mn-lt"/>
                <a:ea typeface="+mn-ea"/>
                <a:cs typeface="+mn-cs"/>
              </a:rPr>
              <a:t>10. </a:t>
            </a:r>
            <a:r>
              <a:rPr lang="zh-CN" altLang="en-US" sz="1200" b="0" i="0" kern="1200" dirty="0" smtClean="0">
                <a:solidFill>
                  <a:schemeClr val="tx1"/>
                </a:solidFill>
                <a:effectLst/>
                <a:latin typeface="+mn-lt"/>
                <a:ea typeface="+mn-ea"/>
                <a:cs typeface="+mn-cs"/>
              </a:rPr>
              <a:t>相关系数 </a:t>
            </a:r>
            <a:r>
              <a:rPr lang="en-US" altLang="zh-CN" sz="1200" b="0" i="0" kern="1200" dirty="0" smtClean="0">
                <a:solidFill>
                  <a:schemeClr val="tx1"/>
                </a:solidFill>
                <a:effectLst/>
                <a:latin typeface="+mn-lt"/>
                <a:ea typeface="+mn-ea"/>
                <a:cs typeface="+mn-cs"/>
              </a:rPr>
              <a:t>&amp; </a:t>
            </a:r>
            <a:r>
              <a:rPr lang="zh-CN" altLang="en-US" sz="1200" b="0" i="0" kern="1200" dirty="0" smtClean="0">
                <a:solidFill>
                  <a:schemeClr val="tx1"/>
                </a:solidFill>
                <a:effectLst/>
                <a:latin typeface="+mn-lt"/>
                <a:ea typeface="+mn-ea"/>
                <a:cs typeface="+mn-cs"/>
              </a:rPr>
              <a:t>相关距离</a:t>
            </a:r>
          </a:p>
          <a:p>
            <a:r>
              <a:rPr lang="en-US" altLang="zh-CN" sz="1200" b="0" i="0" kern="1200" dirty="0" smtClean="0">
                <a:solidFill>
                  <a:schemeClr val="tx1"/>
                </a:solidFill>
                <a:effectLst/>
                <a:latin typeface="+mn-lt"/>
                <a:ea typeface="+mn-ea"/>
                <a:cs typeface="+mn-cs"/>
              </a:rPr>
              <a:t>11. </a:t>
            </a:r>
            <a:r>
              <a:rPr lang="zh-CN" altLang="en-US" sz="1200" b="0" i="0" kern="1200" dirty="0" smtClean="0">
                <a:solidFill>
                  <a:schemeClr val="tx1"/>
                </a:solidFill>
                <a:effectLst/>
                <a:latin typeface="+mn-lt"/>
                <a:ea typeface="+mn-ea"/>
                <a:cs typeface="+mn-cs"/>
              </a:rPr>
              <a:t>信息熵</a:t>
            </a:r>
          </a:p>
          <a:p>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t>9</a:t>
            </a:fld>
            <a:endParaRPr lang="zh-CN" altLang="en-US"/>
          </a:p>
        </p:txBody>
      </p:sp>
    </p:spTree>
    <p:extLst>
      <p:ext uri="{BB962C8B-B14F-4D97-AF65-F5344CB8AC3E}">
        <p14:creationId xmlns:p14="http://schemas.microsoft.com/office/powerpoint/2010/main" val="750986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4B8F178-CBB5-4D88-AD6E-31C9003475AB}"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246F95-C531-4BBA-91F1-4C98EB2C9332}" type="slidenum">
              <a:rPr lang="zh-CN" altLang="en-US" smtClean="0"/>
              <a:t>‹#›</a:t>
            </a:fld>
            <a:endParaRPr lang="zh-CN" altLang="en-US"/>
          </a:p>
        </p:txBody>
      </p:sp>
      <p:pic>
        <p:nvPicPr>
          <p:cNvPr id="9" name="图片 4"/>
          <p:cNvPicPr>
            <a:picLocks noChangeAspect="1"/>
          </p:cNvPicPr>
          <p:nvPr userDrawn="1"/>
        </p:nvPicPr>
        <p:blipFill>
          <a:blip r:embed="rId2" cstate="print"/>
          <a:stretch>
            <a:fillRect/>
          </a:stretch>
        </p:blipFill>
        <p:spPr>
          <a:xfrm>
            <a:off x="272958" y="204198"/>
            <a:ext cx="1111330" cy="1092339"/>
          </a:xfrm>
          <a:prstGeom prst="rect">
            <a:avLst/>
          </a:prstGeom>
          <a:noFill/>
          <a:ln w="9525">
            <a:noFill/>
          </a:ln>
        </p:spPr>
      </p:pic>
      <p:pic>
        <p:nvPicPr>
          <p:cNvPr id="10" name="图片 9" descr="图片2"/>
          <p:cNvPicPr>
            <a:picLocks noChangeAspect="1"/>
          </p:cNvPicPr>
          <p:nvPr userDrawn="1"/>
        </p:nvPicPr>
        <p:blipFill>
          <a:blip r:embed="rId3" cstate="print"/>
          <a:stretch>
            <a:fillRect/>
          </a:stretch>
        </p:blipFill>
        <p:spPr>
          <a:xfrm>
            <a:off x="7629098" y="328593"/>
            <a:ext cx="1307586" cy="770467"/>
          </a:xfrm>
          <a:prstGeom prst="rect">
            <a:avLst/>
          </a:prstGeom>
          <a:noFill/>
          <a:effectLst>
            <a:outerShdw blurRad="50800" dist="38100" dir="5400000" algn="t" rotWithShape="0">
              <a:prstClr val="black">
                <a:alpha val="40000"/>
              </a:prstClr>
            </a:outerShdw>
          </a:effectLst>
        </p:spPr>
      </p:pic>
      <p:sp>
        <p:nvSpPr>
          <p:cNvPr id="11" name="矩形 10"/>
          <p:cNvSpPr/>
          <p:nvPr userDrawn="1"/>
        </p:nvSpPr>
        <p:spPr>
          <a:xfrm>
            <a:off x="1433014" y="668740"/>
            <a:ext cx="6114197" cy="9553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69242" y="627797"/>
            <a:ext cx="6482686" cy="655093"/>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511300"/>
            <a:ext cx="7886700" cy="4665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4B8F178-CBB5-4D88-AD6E-31C9003475AB}" type="datetimeFigureOut">
              <a:rPr lang="zh-CN" altLang="en-US" smtClean="0"/>
              <a:t>2017/10/24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246F95-C531-4BBA-91F1-4C98EB2C9332}" type="slidenum">
              <a:rPr lang="zh-CN" altLang="en-US" smtClean="0"/>
              <a:t>‹#›</a:t>
            </a:fld>
            <a:endParaRPr lang="zh-CN" altLang="en-US"/>
          </a:p>
        </p:txBody>
      </p:sp>
      <p:sp>
        <p:nvSpPr>
          <p:cNvPr id="7" name="矩形 6"/>
          <p:cNvSpPr/>
          <p:nvPr userDrawn="1"/>
        </p:nvSpPr>
        <p:spPr>
          <a:xfrm>
            <a:off x="685800" y="245660"/>
            <a:ext cx="7772400" cy="7506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userDrawn="1"/>
        </p:nvSpPr>
        <p:spPr>
          <a:xfrm>
            <a:off x="1269242" y="627797"/>
            <a:ext cx="6482686" cy="655093"/>
          </a:xfrm>
          <a:prstGeom prst="round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p:cNvCxnSpPr/>
          <p:nvPr userDrawn="1"/>
        </p:nvCxnSpPr>
        <p:spPr>
          <a:xfrm>
            <a:off x="3494314" y="6176963"/>
            <a:ext cx="5021036" cy="0"/>
          </a:xfrm>
          <a:prstGeom prst="line">
            <a:avLst/>
          </a:prstGeom>
          <a:ln w="57150">
            <a:gradFill flip="none" rotWithShape="1">
              <a:gsLst>
                <a:gs pos="0">
                  <a:schemeClr val="accent1">
                    <a:lumMod val="5000"/>
                    <a:lumOff val="95000"/>
                  </a:schemeClr>
                </a:gs>
                <a:gs pos="98000">
                  <a:schemeClr val="accent6">
                    <a:lumMod val="75000"/>
                  </a:schemeClr>
                </a:gs>
                <a:gs pos="34000">
                  <a:schemeClr val="accent1">
                    <a:lumMod val="45000"/>
                    <a:lumOff val="55000"/>
                  </a:schemeClr>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8F178-CBB5-4D88-AD6E-31C9003475AB}" type="datetimeFigureOut">
              <a:rPr lang="zh-CN" altLang="en-US" smtClean="0"/>
              <a:t>2017/10/24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3246F95-C531-4BBA-91F1-4C98EB2C933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F178-CBB5-4D88-AD6E-31C9003475AB}" type="datetimeFigureOut">
              <a:rPr lang="zh-CN" altLang="en-US" smtClean="0"/>
              <a:t>2017/10/24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46F95-C531-4BBA-91F1-4C98EB2C933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hyperlink" Target="https://zh.wikipedia.org/wiki/%E6%9B%BC%E5%93%88%E9%A0%93%E8%B7%9D%E9%9B%A2" TargetMode="External"/><Relationship Id="rId3" Type="http://schemas.openxmlformats.org/officeDocument/2006/relationships/image" Target="../media/image17.png"/><Relationship Id="rId7" Type="http://schemas.openxmlformats.org/officeDocument/2006/relationships/hyperlink" Target="https://zh.wikipedia.org/wiki/%E6%AC%A7%E6%B0%8F%E8%B7%9D%E7%A6%B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hyperlink" Target="https://zh.wikipedia.org/wiki/%E5%88%87%E6%AF%94%E9%9B%AA%E5%A4%AB%E8%B7%9D%E7%A6%B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zh.wikipedia.org/wiki/%E6%95%B0%E6%8D%AE%E5%88%86%E6%9E%90" TargetMode="External"/><Relationship Id="rId4" Type="http://schemas.openxmlformats.org/officeDocument/2006/relationships/hyperlink" Target="https://zh.wikipedia.org/wiki/%E6%95%B0%E6%8D%AE%E5%BB%BA%E6%A8%A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eg"/><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hichengcn.github.io/KN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5%88%86%E7%B1%BB%E9%97%AE%E9%A2%9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zh.wikipedia.org/wiki/%E7%84%A1%E6%AF%8D%E6%95%B8%E7%B5%B1%E8%A8%88" TargetMode="External"/><Relationship Id="rId4" Type="http://schemas.openxmlformats.org/officeDocument/2006/relationships/hyperlink" Target="https://zh.wikipedia.org/wiki/%E8%BF%B4%E6%AD%B8%E5%88%86%E6%9E%90"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baike.baidu.com/item/%E7%90%86%E6%9F%A5%E5%BE%B7%C2%B7%E8%B4%9D%E5%B0%94%E6%9B%B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baike.baidu.com/item/%E9%AB%98%E7%BB%B4" TargetMode="External"/><Relationship Id="rId4" Type="http://schemas.openxmlformats.org/officeDocument/2006/relationships/hyperlink" Target="https://baike.baidu.com/item/%E4%BC%98%E5%8C%96"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zh.wikipedia.org/wiki/%E7%BB%B4%E6%95%B0%E7%81%BE%E9%9A%BE" TargetMode="External"/><Relationship Id="rId5" Type="http://schemas.openxmlformats.org/officeDocument/2006/relationships/hyperlink" Target="http://blog.csdn.net/zc02051126/article/details/49618633" TargetMode="External"/><Relationship Id="rId4" Type="http://schemas.openxmlformats.org/officeDocument/2006/relationships/hyperlink" Target="http://www.cnblogs.com/zhangchaoyang/articles/2801525.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hyperlink" Target="http://www.cnblogs.com/zhangchaoyang/articles/2801525.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zh.wikipedia.org/wiki/%E7%BB%B4%E6%95%B0%E7%81%BE%E9%9A%BE" TargetMode="External"/><Relationship Id="rId4" Type="http://schemas.openxmlformats.org/officeDocument/2006/relationships/hyperlink" Target="http://blog.csdn.net/zc02051126/article/details/49618633"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ndex.php?title=%E5%9F%BA%E4%BA%8E%E5%AE%9E%E4%BE%8B%E7%9A%84%E5%AD%A6%E4%B9%A0&amp;action=edit&amp;redlink=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zh.wikipedia.org/wiki/%E6%9C%BA%E5%99%A8%E5%AD%A6%E4%B9%A0"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unwind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shichengcn.github.io/KNN/digits/digits.zip"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
          <p:cNvPicPr>
            <a:picLocks noChangeAspect="1"/>
          </p:cNvPicPr>
          <p:nvPr/>
        </p:nvPicPr>
        <p:blipFill>
          <a:blip r:embed="rId3" cstate="print"/>
          <a:stretch>
            <a:fillRect/>
          </a:stretch>
        </p:blipFill>
        <p:spPr>
          <a:xfrm>
            <a:off x="128185" y="41225"/>
            <a:ext cx="1590638" cy="1563457"/>
          </a:xfrm>
          <a:prstGeom prst="rect">
            <a:avLst/>
          </a:prstGeom>
          <a:noFill/>
          <a:ln w="9525">
            <a:noFill/>
          </a:ln>
        </p:spPr>
      </p:pic>
      <p:pic>
        <p:nvPicPr>
          <p:cNvPr id="3" name="图片 2" descr="图片2"/>
          <p:cNvPicPr>
            <a:picLocks noChangeAspect="1"/>
          </p:cNvPicPr>
          <p:nvPr/>
        </p:nvPicPr>
        <p:blipFill>
          <a:blip r:embed="rId4" cstate="print"/>
          <a:stretch>
            <a:fillRect/>
          </a:stretch>
        </p:blipFill>
        <p:spPr>
          <a:xfrm>
            <a:off x="7268100" y="325661"/>
            <a:ext cx="1694051" cy="998183"/>
          </a:xfrm>
          <a:prstGeom prst="rect">
            <a:avLst/>
          </a:prstGeom>
          <a:noFill/>
          <a:effectLst>
            <a:outerShdw blurRad="50800" dist="38100" dir="5400000" algn="t" rotWithShape="0">
              <a:prstClr val="black">
                <a:alpha val="40000"/>
              </a:prstClr>
            </a:outerShdw>
          </a:effectLst>
        </p:spPr>
      </p:pic>
      <p:sp>
        <p:nvSpPr>
          <p:cNvPr id="4" name="矩形 3"/>
          <p:cNvSpPr/>
          <p:nvPr/>
        </p:nvSpPr>
        <p:spPr>
          <a:xfrm>
            <a:off x="1990165" y="693963"/>
            <a:ext cx="5190565" cy="15601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5" name="文本框 4"/>
          <p:cNvSpPr txBox="1"/>
          <p:nvPr/>
        </p:nvSpPr>
        <p:spPr>
          <a:xfrm>
            <a:off x="1330794" y="2983174"/>
            <a:ext cx="6905495" cy="707886"/>
          </a:xfrm>
          <a:prstGeom prst="rect">
            <a:avLst/>
          </a:prstGeom>
          <a:noFill/>
        </p:spPr>
        <p:txBody>
          <a:bodyPr wrap="square" rtlCol="0">
            <a:spAutoFit/>
          </a:bodyPr>
          <a:lstStyle/>
          <a:p>
            <a:pPr algn="ctr"/>
            <a:r>
              <a:rPr lang="en-US" altLang="zh-CN" sz="4000" dirty="0" smtClean="0">
                <a:solidFill>
                  <a:srgbClr val="002060"/>
                </a:solidFill>
                <a:latin typeface="Candara" panose="020E0502030303020204" pitchFamily="34" charset="0"/>
              </a:rPr>
              <a:t>K</a:t>
            </a:r>
            <a:r>
              <a:rPr lang="zh-CN" altLang="en-US" sz="4000" dirty="0">
                <a:solidFill>
                  <a:srgbClr val="002060"/>
                </a:solidFill>
                <a:latin typeface="Candara" panose="020E0502030303020204" pitchFamily="34" charset="0"/>
              </a:rPr>
              <a:t>近邻</a:t>
            </a:r>
            <a:r>
              <a:rPr lang="zh-CN" altLang="en-US" sz="4000" dirty="0" smtClean="0">
                <a:solidFill>
                  <a:srgbClr val="002060"/>
                </a:solidFill>
                <a:latin typeface="Candara" panose="020E0502030303020204" pitchFamily="34" charset="0"/>
              </a:rPr>
              <a:t>算法</a:t>
            </a:r>
            <a:endParaRPr lang="en-US" altLang="zh-CN" sz="4000" dirty="0" smtClean="0">
              <a:solidFill>
                <a:srgbClr val="002060"/>
              </a:solidFill>
            </a:endParaRPr>
          </a:p>
        </p:txBody>
      </p:sp>
      <p:sp>
        <p:nvSpPr>
          <p:cNvPr id="6" name="文本框 5"/>
          <p:cNvSpPr txBox="1"/>
          <p:nvPr/>
        </p:nvSpPr>
        <p:spPr>
          <a:xfrm>
            <a:off x="6991267" y="5350390"/>
            <a:ext cx="1166616" cy="923330"/>
          </a:xfrm>
          <a:prstGeom prst="rect">
            <a:avLst/>
          </a:prstGeom>
          <a:noFill/>
        </p:spPr>
        <p:txBody>
          <a:bodyPr wrap="square" rtlCol="0">
            <a:spAutoFit/>
          </a:bodyPr>
          <a:lstStyle/>
          <a:p>
            <a:pPr algn="ctr"/>
            <a:r>
              <a:rPr lang="en-US" altLang="zh-CN" sz="3600" dirty="0" smtClean="0">
                <a:solidFill>
                  <a:srgbClr val="002060"/>
                </a:solidFill>
              </a:rPr>
              <a:t>2017</a:t>
            </a:r>
            <a:endParaRPr lang="zh-CN" altLang="en-US" sz="3600" dirty="0">
              <a:solidFill>
                <a:srgbClr val="002060"/>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常见的度量方式</a:t>
            </a:r>
            <a:endParaRPr lang="en-US" altLang="zh-CN" sz="28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448" y="1784480"/>
            <a:ext cx="1829186" cy="1829186"/>
          </a:xfrm>
          <a:prstGeom prst="rect">
            <a:avLst/>
          </a:prstGeom>
        </p:spPr>
      </p:pic>
      <p:sp>
        <p:nvSpPr>
          <p:cNvPr id="23" name="矩形 22"/>
          <p:cNvSpPr/>
          <p:nvPr/>
        </p:nvSpPr>
        <p:spPr>
          <a:xfrm>
            <a:off x="1050823" y="4261345"/>
            <a:ext cx="6919523" cy="369332"/>
          </a:xfrm>
          <a:prstGeom prst="rect">
            <a:avLst/>
          </a:prstGeom>
        </p:spPr>
        <p:txBody>
          <a:bodyPr wrap="square">
            <a:spAutoFit/>
          </a:bodyPr>
          <a:lstStyle/>
          <a:p>
            <a:r>
              <a:rPr lang="zh-CN" altLang="en-US" dirty="0">
                <a:solidFill>
                  <a:srgbClr val="222222"/>
                </a:solidFill>
              </a:rPr>
              <a:t>一般的，</a:t>
            </a:r>
            <a:r>
              <a:rPr lang="en-US" altLang="zh-CN" dirty="0">
                <a:solidFill>
                  <a:srgbClr val="222222"/>
                </a:solidFill>
              </a:rPr>
              <a:t>n</a:t>
            </a:r>
            <a:r>
              <a:rPr lang="zh-CN" altLang="en-US" dirty="0">
                <a:solidFill>
                  <a:srgbClr val="222222"/>
                </a:solidFill>
              </a:rPr>
              <a:t>维空间中</a:t>
            </a:r>
            <a:r>
              <a:rPr lang="zh-CN" altLang="en-US" dirty="0" smtClean="0">
                <a:solidFill>
                  <a:srgbClr val="222222"/>
                </a:solidFill>
              </a:rPr>
              <a:t>的两点的曼哈顿距离</a:t>
            </a:r>
            <a:r>
              <a:rPr lang="zh-CN" altLang="en-US" dirty="0"/>
              <a:t>是</a:t>
            </a:r>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6489" y="4611770"/>
            <a:ext cx="4216138" cy="739470"/>
          </a:xfrm>
          <a:prstGeom prst="rect">
            <a:avLst/>
          </a:prstGeom>
        </p:spPr>
      </p:pic>
      <p:sp>
        <p:nvSpPr>
          <p:cNvPr id="25" name="矩形 24"/>
          <p:cNvSpPr/>
          <p:nvPr/>
        </p:nvSpPr>
        <p:spPr>
          <a:xfrm>
            <a:off x="747265" y="1599814"/>
            <a:ext cx="4572000" cy="369332"/>
          </a:xfrm>
          <a:prstGeom prst="rect">
            <a:avLst/>
          </a:prstGeom>
        </p:spPr>
        <p:txBody>
          <a:bodyPr>
            <a:spAutoFit/>
          </a:bodyPr>
          <a:lstStyle/>
          <a:p>
            <a:pPr marL="285750" indent="-285750">
              <a:buFont typeface="Wingdings" panose="05000000000000000000" pitchFamily="2" charset="2"/>
              <a:buChar char="l"/>
            </a:pPr>
            <a:r>
              <a:rPr lang="zh-CN" altLang="en-US" b="1" dirty="0" smtClean="0"/>
              <a:t>曼哈顿距离（</a:t>
            </a:r>
            <a:r>
              <a:rPr lang="en-US" altLang="zh-CN" b="1" dirty="0"/>
              <a:t> Manhattan</a:t>
            </a:r>
            <a:r>
              <a:rPr lang="en-US" altLang="zh-CN" dirty="0"/>
              <a:t> </a:t>
            </a:r>
            <a:r>
              <a:rPr lang="en-US" altLang="zh-CN" b="1" dirty="0" smtClean="0"/>
              <a:t>Distance</a:t>
            </a:r>
            <a:r>
              <a:rPr lang="zh-CN" altLang="en-US" b="1" dirty="0" smtClean="0"/>
              <a:t>）</a:t>
            </a:r>
            <a:endParaRPr lang="en-US" altLang="zh-CN" dirty="0"/>
          </a:p>
        </p:txBody>
      </p:sp>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5953" y="2563118"/>
            <a:ext cx="3992950" cy="425409"/>
          </a:xfrm>
          <a:prstGeom prst="rect">
            <a:avLst/>
          </a:prstGeom>
        </p:spPr>
      </p:pic>
    </p:spTree>
    <p:extLst>
      <p:ext uri="{BB962C8B-B14F-4D97-AF65-F5344CB8AC3E}">
        <p14:creationId xmlns:p14="http://schemas.microsoft.com/office/powerpoint/2010/main" val="127710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常见的度量方式</a:t>
            </a:r>
            <a:endParaRPr lang="en-US" altLang="zh-CN" sz="2800" dirty="0">
              <a:solidFill>
                <a:schemeClr val="bg1"/>
              </a:solidFill>
            </a:endParaRPr>
          </a:p>
        </p:txBody>
      </p:sp>
      <p:sp>
        <p:nvSpPr>
          <p:cNvPr id="3" name="矩形 2"/>
          <p:cNvSpPr/>
          <p:nvPr/>
        </p:nvSpPr>
        <p:spPr>
          <a:xfrm>
            <a:off x="857052" y="1605798"/>
            <a:ext cx="4190121" cy="646331"/>
          </a:xfrm>
          <a:prstGeom prst="rect">
            <a:avLst/>
          </a:prstGeom>
        </p:spPr>
        <p:txBody>
          <a:bodyPr wrap="none">
            <a:spAutoFit/>
          </a:bodyPr>
          <a:lstStyle/>
          <a:p>
            <a:pPr marL="285750" indent="-285750">
              <a:buFont typeface="Wingdings" panose="05000000000000000000" pitchFamily="2" charset="2"/>
              <a:buChar char="l"/>
            </a:pPr>
            <a:r>
              <a:rPr lang="zh-CN" altLang="en-US" dirty="0"/>
              <a:t>闵可夫斯基</a:t>
            </a:r>
            <a:r>
              <a:rPr lang="zh-CN" altLang="en-US" dirty="0" smtClean="0"/>
              <a:t>距离</a:t>
            </a:r>
            <a:r>
              <a:rPr lang="en-US" altLang="zh-CN" b="1" dirty="0" smtClean="0"/>
              <a:t> </a:t>
            </a:r>
            <a:r>
              <a:rPr lang="en-US" altLang="zh-CN" dirty="0" smtClean="0"/>
              <a:t>(</a:t>
            </a:r>
            <a:r>
              <a:rPr lang="en-US" altLang="zh-CN" b="1" dirty="0" err="1"/>
              <a:t>Minkowski</a:t>
            </a:r>
            <a:r>
              <a:rPr lang="en-US" altLang="zh-CN" b="1" dirty="0"/>
              <a:t> Distance</a:t>
            </a:r>
            <a:r>
              <a:rPr lang="en-US" altLang="zh-CN" dirty="0" smtClean="0"/>
              <a:t>)</a:t>
            </a:r>
            <a:endParaRPr lang="en-US" altLang="zh-CN" dirty="0"/>
          </a:p>
          <a:p>
            <a:endParaRPr lang="zh-CN" altLang="en-US" dirty="0"/>
          </a:p>
        </p:txBody>
      </p:sp>
      <p:sp>
        <p:nvSpPr>
          <p:cNvPr id="7" name="矩形 6"/>
          <p:cNvSpPr/>
          <p:nvPr/>
        </p:nvSpPr>
        <p:spPr>
          <a:xfrm>
            <a:off x="1280404" y="2020674"/>
            <a:ext cx="6685700" cy="646331"/>
          </a:xfrm>
          <a:prstGeom prst="rect">
            <a:avLst/>
          </a:prstGeom>
        </p:spPr>
        <p:txBody>
          <a:bodyPr wrap="square">
            <a:spAutoFit/>
          </a:bodyPr>
          <a:lstStyle/>
          <a:p>
            <a:pPr indent="360000"/>
            <a:r>
              <a:rPr lang="zh-CN" altLang="en-US" dirty="0"/>
              <a:t>闵氏距离不是一种距离，而是一组距离的定义，是对多个距离度量公式的概括性的</a:t>
            </a:r>
            <a:r>
              <a:rPr lang="zh-CN" altLang="en-US" dirty="0" smtClean="0"/>
              <a:t>表述。</a:t>
            </a:r>
            <a:endParaRPr lang="en-US" altLang="zh-CN" dirty="0" smtClean="0"/>
          </a:p>
        </p:txBody>
      </p:sp>
      <p:sp>
        <p:nvSpPr>
          <p:cNvPr id="9" name="矩形 8"/>
          <p:cNvSpPr/>
          <p:nvPr/>
        </p:nvSpPr>
        <p:spPr>
          <a:xfrm>
            <a:off x="1216768" y="3140845"/>
            <a:ext cx="6482686" cy="369332"/>
          </a:xfrm>
          <a:prstGeom prst="rect">
            <a:avLst/>
          </a:prstGeom>
        </p:spPr>
        <p:txBody>
          <a:bodyPr wrap="square">
            <a:spAutoFit/>
          </a:bodyPr>
          <a:lstStyle/>
          <a:p>
            <a:r>
              <a:rPr lang="zh-CN" altLang="en-US" dirty="0" smtClean="0"/>
              <a:t>之间的闵式距离定义为：</a:t>
            </a:r>
            <a:endParaRPr lang="zh-CN" altLang="en-US"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757" y="2737721"/>
            <a:ext cx="652376" cy="283858"/>
          </a:xfrm>
          <a:prstGeom prst="rect">
            <a:avLst/>
          </a:prstGeom>
        </p:spPr>
      </p:pic>
      <mc:AlternateContent xmlns:mc="http://schemas.openxmlformats.org/markup-compatibility/2006" xmlns:a14="http://schemas.microsoft.com/office/drawing/2010/main">
        <mc:Choice Requires="a14">
          <p:sp>
            <p:nvSpPr>
              <p:cNvPr id="15" name="矩形 14"/>
              <p:cNvSpPr/>
              <p:nvPr/>
            </p:nvSpPr>
            <p:spPr>
              <a:xfrm>
                <a:off x="2497112" y="2677807"/>
                <a:ext cx="25060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𝑛</m:t>
                              </m:r>
                            </m:sub>
                          </m:sSub>
                        </m:e>
                      </m:d>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2497112" y="2677807"/>
                <a:ext cx="2506006" cy="369332"/>
              </a:xfrm>
              <a:prstGeom prst="rect">
                <a:avLst/>
              </a:prstGeom>
              <a:blipFill>
                <a:blip r:embed="rId4"/>
                <a:stretch>
                  <a:fillRect t="-119672" r="-19951"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152021" y="2685337"/>
                <a:ext cx="25075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𝑛</m:t>
                              </m:r>
                            </m:sub>
                          </m:sSub>
                        </m:e>
                      </m:d>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152021" y="2685337"/>
                <a:ext cx="2507545" cy="369332"/>
              </a:xfrm>
              <a:prstGeom prst="rect">
                <a:avLst/>
              </a:prstGeom>
              <a:blipFill>
                <a:blip r:embed="rId5"/>
                <a:stretch>
                  <a:fillRect t="-121667" r="-20195"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533372" y="3670639"/>
                <a:ext cx="2179763" cy="9560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m:t>
                                      </m:r>
                                    </m:e>
                                    <m:sup>
                                      <m:r>
                                        <a:rPr lang="zh-CN" altLang="en-US" i="1">
                                          <a:latin typeface="Cambria Math" panose="02040503050406030204" pitchFamily="18" charset="0"/>
                                        </a:rPr>
                                        <m:t>𝑚</m:t>
                                      </m:r>
                                    </m:sup>
                                  </m:sSup>
                                </m:e>
                              </m:nary>
                            </m:e>
                          </m:d>
                        </m:e>
                        <m:sup>
                          <m:f>
                            <m:fPr>
                              <m:type m:val="skw"/>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sup>
                      </m:sSup>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533372" y="3670639"/>
                <a:ext cx="2179763" cy="956096"/>
              </a:xfrm>
              <a:prstGeom prst="rect">
                <a:avLst/>
              </a:prstGeom>
              <a:blipFill>
                <a:blip r:embed="rId6"/>
                <a:stretch>
                  <a:fillRect/>
                </a:stretch>
              </a:blipFill>
            </p:spPr>
            <p:txBody>
              <a:bodyPr/>
              <a:lstStyle/>
              <a:p>
                <a:r>
                  <a:rPr lang="zh-CN" altLang="en-US">
                    <a:noFill/>
                  </a:rPr>
                  <a:t> </a:t>
                </a:r>
              </a:p>
            </p:txBody>
          </p:sp>
        </mc:Fallback>
      </mc:AlternateContent>
      <p:sp>
        <p:nvSpPr>
          <p:cNvPr id="4" name="文本框 3"/>
          <p:cNvSpPr txBox="1"/>
          <p:nvPr/>
        </p:nvSpPr>
        <p:spPr>
          <a:xfrm>
            <a:off x="4788438" y="2726877"/>
            <a:ext cx="471529" cy="369332"/>
          </a:xfrm>
          <a:prstGeom prst="rect">
            <a:avLst/>
          </a:prstGeom>
          <a:noFill/>
        </p:spPr>
        <p:txBody>
          <a:bodyPr wrap="square" rtlCol="0">
            <a:spAutoFit/>
          </a:bodyPr>
          <a:lstStyle/>
          <a:p>
            <a:r>
              <a:rPr lang="zh-CN" altLang="en-US" dirty="0" smtClean="0"/>
              <a:t>和</a:t>
            </a:r>
            <a:endParaRPr lang="zh-CN" altLang="en-US" dirty="0"/>
          </a:p>
        </p:txBody>
      </p:sp>
      <p:sp>
        <p:nvSpPr>
          <p:cNvPr id="5" name="矩形 4"/>
          <p:cNvSpPr/>
          <p:nvPr/>
        </p:nvSpPr>
        <p:spPr>
          <a:xfrm>
            <a:off x="857052" y="5063086"/>
            <a:ext cx="7605817" cy="646331"/>
          </a:xfrm>
          <a:prstGeom prst="rect">
            <a:avLst/>
          </a:prstGeom>
        </p:spPr>
        <p:txBody>
          <a:bodyPr wrap="square">
            <a:spAutoFit/>
          </a:bodyPr>
          <a:lstStyle/>
          <a:p>
            <a:pPr indent="360000"/>
            <a:r>
              <a:rPr lang="en-US" altLang="zh-CN" dirty="0"/>
              <a:t>m</a:t>
            </a:r>
            <a:r>
              <a:rPr lang="zh-CN" altLang="en-US" dirty="0"/>
              <a:t>取</a:t>
            </a:r>
            <a:r>
              <a:rPr lang="en-US" altLang="zh-CN" dirty="0"/>
              <a:t>1</a:t>
            </a:r>
            <a:r>
              <a:rPr lang="zh-CN" altLang="en-US" dirty="0"/>
              <a:t>或</a:t>
            </a:r>
            <a:r>
              <a:rPr lang="en-US" altLang="zh-CN" dirty="0"/>
              <a:t>2</a:t>
            </a:r>
            <a:r>
              <a:rPr lang="zh-CN" altLang="en-US" dirty="0"/>
              <a:t>时</a:t>
            </a:r>
            <a:r>
              <a:rPr lang="zh-CN" altLang="en-US" dirty="0" smtClean="0"/>
              <a:t>的</a:t>
            </a:r>
            <a:r>
              <a:rPr lang="zh-CN" altLang="en-US" dirty="0"/>
              <a:t>闵</a:t>
            </a:r>
            <a:r>
              <a:rPr lang="zh-CN" altLang="en-US" dirty="0" smtClean="0"/>
              <a:t>氏</a:t>
            </a:r>
            <a:r>
              <a:rPr lang="zh-CN" altLang="en-US" dirty="0"/>
              <a:t>距离是最为常用的，</a:t>
            </a:r>
            <a:r>
              <a:rPr lang="en-US" altLang="zh-CN" dirty="0"/>
              <a:t>m=2</a:t>
            </a:r>
            <a:r>
              <a:rPr lang="zh-CN" altLang="en-US" dirty="0"/>
              <a:t>即为</a:t>
            </a:r>
            <a:r>
              <a:rPr lang="zh-CN" altLang="en-US" dirty="0">
                <a:hlinkClick r:id="rId7" tooltip="欧氏距离"/>
              </a:rPr>
              <a:t>欧氏距离</a:t>
            </a:r>
            <a:r>
              <a:rPr lang="zh-CN" altLang="en-US" dirty="0"/>
              <a:t>，而</a:t>
            </a:r>
            <a:r>
              <a:rPr lang="en-US" altLang="zh-CN" dirty="0"/>
              <a:t>m=1</a:t>
            </a:r>
            <a:r>
              <a:rPr lang="zh-CN" altLang="en-US" dirty="0"/>
              <a:t>时则为</a:t>
            </a:r>
            <a:r>
              <a:rPr lang="zh-CN" altLang="en-US" dirty="0">
                <a:hlinkClick r:id="rId8" tooltip="曼哈顿距离"/>
              </a:rPr>
              <a:t>曼哈顿距离</a:t>
            </a:r>
            <a:r>
              <a:rPr lang="zh-CN" altLang="en-US" dirty="0"/>
              <a:t>。当</a:t>
            </a:r>
            <a:r>
              <a:rPr lang="en-US" altLang="zh-CN" dirty="0"/>
              <a:t>m</a:t>
            </a:r>
            <a:r>
              <a:rPr lang="zh-CN" altLang="en-US" dirty="0"/>
              <a:t>取无穷时的极限情况下，可以得到</a:t>
            </a:r>
            <a:r>
              <a:rPr lang="zh-CN" altLang="en-US" u="sng" dirty="0">
                <a:hlinkClick r:id="rId9"/>
              </a:rPr>
              <a:t>切比雪夫距离</a:t>
            </a:r>
            <a:r>
              <a:rPr lang="zh-CN" altLang="en-US" u="sng" dirty="0"/>
              <a:t>。</a:t>
            </a:r>
            <a:endParaRPr lang="zh-CN" altLang="en-US" dirty="0"/>
          </a:p>
        </p:txBody>
      </p:sp>
      <p:sp>
        <p:nvSpPr>
          <p:cNvPr id="6" name="矩形 5"/>
          <p:cNvSpPr/>
          <p:nvPr/>
        </p:nvSpPr>
        <p:spPr>
          <a:xfrm>
            <a:off x="1216768" y="2713430"/>
            <a:ext cx="7198070" cy="369332"/>
          </a:xfrm>
          <a:prstGeom prst="rect">
            <a:avLst/>
          </a:prstGeom>
        </p:spPr>
        <p:txBody>
          <a:bodyPr wrap="square">
            <a:spAutoFit/>
          </a:bodyPr>
          <a:lstStyle/>
          <a:p>
            <a:r>
              <a:rPr lang="zh-CN" altLang="en-US" dirty="0">
                <a:solidFill>
                  <a:srgbClr val="3D464D"/>
                </a:solidFill>
                <a:latin typeface="Pingfang SC"/>
              </a:rPr>
              <a:t>两个</a:t>
            </a:r>
            <a:r>
              <a:rPr lang="en-US" altLang="zh-CN" dirty="0">
                <a:solidFill>
                  <a:srgbClr val="3D464D"/>
                </a:solidFill>
                <a:latin typeface="Pingfang SC"/>
              </a:rPr>
              <a:t>n</a:t>
            </a:r>
            <a:r>
              <a:rPr lang="zh-CN" altLang="en-US" dirty="0">
                <a:solidFill>
                  <a:srgbClr val="3D464D"/>
                </a:solidFill>
                <a:latin typeface="Pingfang SC"/>
              </a:rPr>
              <a:t>维</a:t>
            </a:r>
            <a:r>
              <a:rPr lang="zh-CN" altLang="en-US" dirty="0" smtClean="0">
                <a:solidFill>
                  <a:srgbClr val="3D464D"/>
                </a:solidFill>
                <a:latin typeface="Pingfang SC"/>
              </a:rPr>
              <a:t>变量</a:t>
            </a:r>
            <a:endParaRPr lang="zh-CN" altLang="en-US" b="0" i="0" dirty="0">
              <a:solidFill>
                <a:srgbClr val="3D464D"/>
              </a:solidFill>
              <a:effectLst/>
              <a:latin typeface="Pingfang SC"/>
            </a:endParaRPr>
          </a:p>
        </p:txBody>
      </p:sp>
    </p:spTree>
    <p:extLst>
      <p:ext uri="{BB962C8B-B14F-4D97-AF65-F5344CB8AC3E}">
        <p14:creationId xmlns:p14="http://schemas.microsoft.com/office/powerpoint/2010/main" val="2175472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常见的度量方式</a:t>
            </a:r>
            <a:endParaRPr lang="en-US" altLang="zh-CN" sz="2800" dirty="0">
              <a:solidFill>
                <a:schemeClr val="bg1"/>
              </a:solidFill>
            </a:endParaRPr>
          </a:p>
        </p:txBody>
      </p:sp>
      <p:sp>
        <p:nvSpPr>
          <p:cNvPr id="4" name="矩形 3"/>
          <p:cNvSpPr/>
          <p:nvPr/>
        </p:nvSpPr>
        <p:spPr>
          <a:xfrm>
            <a:off x="1121085" y="1585178"/>
            <a:ext cx="7048500" cy="923330"/>
          </a:xfrm>
          <a:prstGeom prst="rect">
            <a:avLst/>
          </a:prstGeom>
        </p:spPr>
        <p:txBody>
          <a:bodyPr wrap="square">
            <a:spAutoFit/>
          </a:bodyPr>
          <a:lstStyle/>
          <a:p>
            <a:pPr marL="285750" indent="-285750">
              <a:buFont typeface="Wingdings" panose="05000000000000000000" pitchFamily="2" charset="2"/>
              <a:buChar char="l"/>
            </a:pPr>
            <a:r>
              <a:rPr lang="zh-CN" altLang="en-US" dirty="0"/>
              <a:t>夹角</a:t>
            </a:r>
            <a:r>
              <a:rPr lang="zh-CN" altLang="en-US" dirty="0" smtClean="0"/>
              <a:t>余弦（</a:t>
            </a:r>
            <a:r>
              <a:rPr lang="en-US" altLang="zh-CN" b="1" dirty="0"/>
              <a:t> Cosine similarity </a:t>
            </a:r>
            <a:r>
              <a:rPr lang="zh-CN" altLang="en-US" dirty="0" smtClean="0"/>
              <a:t>）</a:t>
            </a:r>
            <a:endParaRPr lang="en-US" altLang="zh-CN" dirty="0" smtClean="0"/>
          </a:p>
          <a:p>
            <a:r>
              <a:rPr lang="en-US" altLang="zh-CN" dirty="0" smtClean="0"/>
              <a:t>    </a:t>
            </a:r>
            <a:r>
              <a:rPr lang="zh-CN" altLang="en-US" dirty="0" smtClean="0"/>
              <a:t>几何</a:t>
            </a:r>
            <a:r>
              <a:rPr lang="zh-CN" altLang="en-US" dirty="0"/>
              <a:t>中，夹角余弦可用来衡量两个向量方向的差异；机器学习中，借用这一概念来衡量样本向量之间的差异。</a:t>
            </a:r>
          </a:p>
        </p:txBody>
      </p:sp>
      <p:pic>
        <p:nvPicPr>
          <p:cNvPr id="8" name="图片 7"/>
          <p:cNvPicPr>
            <a:picLocks noChangeAspect="1"/>
          </p:cNvPicPr>
          <p:nvPr/>
        </p:nvPicPr>
        <p:blipFill>
          <a:blip r:embed="rId3"/>
          <a:stretch>
            <a:fillRect/>
          </a:stretch>
        </p:blipFill>
        <p:spPr>
          <a:xfrm>
            <a:off x="1444504" y="3505527"/>
            <a:ext cx="5772746" cy="1386206"/>
          </a:xfrm>
          <a:prstGeom prst="rect">
            <a:avLst/>
          </a:prstGeom>
        </p:spPr>
      </p:pic>
      <p:sp>
        <p:nvSpPr>
          <p:cNvPr id="10" name="矩形 9"/>
          <p:cNvSpPr/>
          <p:nvPr/>
        </p:nvSpPr>
        <p:spPr>
          <a:xfrm>
            <a:off x="1269242" y="2822351"/>
            <a:ext cx="6684630" cy="369332"/>
          </a:xfrm>
          <a:prstGeom prst="rect">
            <a:avLst/>
          </a:prstGeom>
        </p:spPr>
        <p:txBody>
          <a:bodyPr wrap="square">
            <a:spAutoFit/>
          </a:bodyPr>
          <a:lstStyle/>
          <a:p>
            <a:r>
              <a:rPr lang="zh-CN" altLang="en-US" dirty="0"/>
              <a:t>两个</a:t>
            </a:r>
            <a:r>
              <a:rPr lang="en-US" altLang="zh-CN" dirty="0"/>
              <a:t>n</a:t>
            </a:r>
            <a:r>
              <a:rPr lang="zh-CN" altLang="en-US" dirty="0"/>
              <a:t>维</a:t>
            </a:r>
            <a:r>
              <a:rPr lang="zh-CN" altLang="en-US" dirty="0" smtClean="0"/>
              <a:t>样本点的</a:t>
            </a:r>
            <a:r>
              <a:rPr lang="zh-CN" altLang="en-US" dirty="0"/>
              <a:t>夹角余弦</a:t>
            </a:r>
            <a:r>
              <a:rPr lang="zh-CN" altLang="en-US" dirty="0" smtClean="0"/>
              <a:t>为：</a:t>
            </a:r>
            <a:endParaRPr lang="zh-CN" altLang="en-US" dirty="0"/>
          </a:p>
        </p:txBody>
      </p:sp>
      <p:sp>
        <p:nvSpPr>
          <p:cNvPr id="3" name="矩形 2"/>
          <p:cNvSpPr/>
          <p:nvPr/>
        </p:nvSpPr>
        <p:spPr>
          <a:xfrm>
            <a:off x="828979" y="5066545"/>
            <a:ext cx="7632711" cy="923330"/>
          </a:xfrm>
          <a:prstGeom prst="rect">
            <a:avLst/>
          </a:prstGeom>
        </p:spPr>
        <p:txBody>
          <a:bodyPr wrap="square">
            <a:spAutoFit/>
          </a:bodyPr>
          <a:lstStyle/>
          <a:p>
            <a:r>
              <a:rPr lang="zh-CN" altLang="en-US" dirty="0">
                <a:solidFill>
                  <a:srgbClr val="3D464D"/>
                </a:solidFill>
                <a:latin typeface="Pingfang SC"/>
              </a:rPr>
              <a:t>夹角余弦取值范围为</a:t>
            </a:r>
            <a:r>
              <a:rPr lang="en-US" altLang="zh-CN" dirty="0">
                <a:solidFill>
                  <a:srgbClr val="3D464D"/>
                </a:solidFill>
                <a:latin typeface="Pingfang SC"/>
              </a:rPr>
              <a:t>[-1,1]</a:t>
            </a:r>
            <a:r>
              <a:rPr lang="zh-CN" altLang="en-US" dirty="0">
                <a:solidFill>
                  <a:srgbClr val="3D464D"/>
                </a:solidFill>
                <a:latin typeface="Pingfang SC"/>
              </a:rPr>
              <a:t>。余弦越大表示两个向量的夹角越小，余弦越小表示两向量的夹角越大。当两个向量的方向重合时余弦取最大值</a:t>
            </a:r>
            <a:r>
              <a:rPr lang="en-US" altLang="zh-CN" dirty="0">
                <a:solidFill>
                  <a:srgbClr val="3D464D"/>
                </a:solidFill>
                <a:latin typeface="Pingfang SC"/>
              </a:rPr>
              <a:t>1</a:t>
            </a:r>
            <a:r>
              <a:rPr lang="zh-CN" altLang="en-US" dirty="0">
                <a:solidFill>
                  <a:srgbClr val="3D464D"/>
                </a:solidFill>
                <a:latin typeface="Pingfang SC"/>
              </a:rPr>
              <a:t>，当两个向量的方向完全相反余弦取最小值</a:t>
            </a:r>
            <a:r>
              <a:rPr lang="en-US" altLang="zh-CN" dirty="0">
                <a:solidFill>
                  <a:srgbClr val="3D464D"/>
                </a:solidFill>
                <a:latin typeface="Pingfang SC"/>
              </a:rPr>
              <a:t>-1</a:t>
            </a:r>
            <a:r>
              <a:rPr lang="zh-CN" altLang="en-US" dirty="0">
                <a:solidFill>
                  <a:srgbClr val="3D464D"/>
                </a:solidFill>
                <a:latin typeface="Pingfang SC"/>
              </a:rPr>
              <a:t>。</a:t>
            </a:r>
            <a:endParaRPr lang="zh-CN" altLang="en-US" dirty="0"/>
          </a:p>
        </p:txBody>
      </p:sp>
    </p:spTree>
    <p:extLst>
      <p:ext uri="{BB962C8B-B14F-4D97-AF65-F5344CB8AC3E}">
        <p14:creationId xmlns:p14="http://schemas.microsoft.com/office/powerpoint/2010/main" val="3764591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常见的度量方式</a:t>
            </a:r>
            <a:endParaRPr lang="en-US" altLang="zh-CN" sz="2800" dirty="0">
              <a:solidFill>
                <a:schemeClr val="bg1"/>
              </a:solidFill>
            </a:endParaRPr>
          </a:p>
        </p:txBody>
      </p:sp>
      <p:sp>
        <p:nvSpPr>
          <p:cNvPr id="6" name="矩形 5"/>
          <p:cNvSpPr/>
          <p:nvPr/>
        </p:nvSpPr>
        <p:spPr>
          <a:xfrm>
            <a:off x="989632" y="1563905"/>
            <a:ext cx="6731000" cy="923330"/>
          </a:xfrm>
          <a:prstGeom prst="rect">
            <a:avLst/>
          </a:prstGeom>
        </p:spPr>
        <p:txBody>
          <a:bodyPr wrap="square">
            <a:spAutoFit/>
          </a:bodyPr>
          <a:lstStyle/>
          <a:p>
            <a:pPr marL="285750" indent="-285750">
              <a:buFont typeface="Wingdings" panose="05000000000000000000" pitchFamily="2" charset="2"/>
              <a:buChar char="l"/>
            </a:pPr>
            <a:r>
              <a:rPr lang="en-US" altLang="zh-CN" b="1" dirty="0" smtClean="0"/>
              <a:t>Hamming distance </a:t>
            </a:r>
            <a:r>
              <a:rPr lang="en-US" altLang="zh-CN" dirty="0" smtClean="0"/>
              <a:t>(</a:t>
            </a:r>
            <a:r>
              <a:rPr lang="zh-CN" altLang="en-US" dirty="0" smtClean="0"/>
              <a:t>汉明距离</a:t>
            </a:r>
            <a:r>
              <a:rPr lang="en-US" altLang="zh-CN" dirty="0" smtClean="0"/>
              <a:t>)</a:t>
            </a:r>
            <a:endParaRPr lang="en-US" altLang="zh-CN" dirty="0"/>
          </a:p>
          <a:p>
            <a:r>
              <a:rPr lang="zh-CN" altLang="en-US" dirty="0" smtClean="0"/>
              <a:t>       两</a:t>
            </a:r>
            <a:r>
              <a:rPr lang="zh-CN" altLang="en-US" dirty="0"/>
              <a:t>个等长字符串</a:t>
            </a:r>
            <a:r>
              <a:rPr lang="en-US" altLang="zh-CN" dirty="0"/>
              <a:t>s1</a:t>
            </a:r>
            <a:r>
              <a:rPr lang="zh-CN" altLang="en-US" dirty="0"/>
              <a:t>与</a:t>
            </a:r>
            <a:r>
              <a:rPr lang="en-US" altLang="zh-CN" dirty="0"/>
              <a:t>s2</a:t>
            </a:r>
            <a:r>
              <a:rPr lang="zh-CN" altLang="en-US" dirty="0"/>
              <a:t>的汉明距离为：将其中一个变为另外一个所需要作的最小字符替换次数。</a:t>
            </a:r>
            <a:endParaRPr lang="en-US" altLang="zh-CN" dirty="0"/>
          </a:p>
        </p:txBody>
      </p:sp>
      <p:sp>
        <p:nvSpPr>
          <p:cNvPr id="3" name="矩形 2"/>
          <p:cNvSpPr/>
          <p:nvPr/>
        </p:nvSpPr>
        <p:spPr>
          <a:xfrm>
            <a:off x="3027557" y="3394918"/>
            <a:ext cx="3381293" cy="646331"/>
          </a:xfrm>
          <a:prstGeom prst="rect">
            <a:avLst/>
          </a:prstGeom>
        </p:spPr>
        <p:txBody>
          <a:bodyPr wrap="square">
            <a:spAutoFit/>
          </a:bodyPr>
          <a:lstStyle/>
          <a:p>
            <a:pPr>
              <a:buFont typeface="Arial" panose="020B0604020202020204" pitchFamily="34" charset="0"/>
              <a:buChar char="•"/>
            </a:pPr>
            <a:r>
              <a:rPr lang="en-US" altLang="zh-CN" b="1" dirty="0">
                <a:solidFill>
                  <a:srgbClr val="222222"/>
                </a:solidFill>
                <a:latin typeface="Arial" panose="020B0604020202020204" pitchFamily="34" charset="0"/>
              </a:rPr>
              <a:t>10</a:t>
            </a:r>
            <a:r>
              <a:rPr lang="en-US" altLang="zh-CN" b="1" dirty="0">
                <a:solidFill>
                  <a:srgbClr val="0082FF"/>
                </a:solidFill>
                <a:latin typeface="Arial" panose="020B0604020202020204" pitchFamily="34" charset="0"/>
              </a:rPr>
              <a:t>1</a:t>
            </a:r>
            <a:r>
              <a:rPr lang="en-US" altLang="zh-CN" b="1" dirty="0">
                <a:solidFill>
                  <a:srgbClr val="222222"/>
                </a:solidFill>
                <a:latin typeface="Arial" panose="020B0604020202020204" pitchFamily="34" charset="0"/>
              </a:rPr>
              <a:t>1</a:t>
            </a:r>
            <a:r>
              <a:rPr lang="en-US" altLang="zh-CN" b="1" dirty="0">
                <a:solidFill>
                  <a:srgbClr val="0082FF"/>
                </a:solidFill>
                <a:latin typeface="Arial" panose="020B0604020202020204" pitchFamily="34" charset="0"/>
              </a:rPr>
              <a:t>1</a:t>
            </a:r>
            <a:r>
              <a:rPr lang="en-US" altLang="zh-CN" b="1" dirty="0">
                <a:solidFill>
                  <a:srgbClr val="222222"/>
                </a:solidFill>
                <a:latin typeface="Arial" panose="020B0604020202020204" pitchFamily="34" charset="0"/>
              </a:rPr>
              <a:t>01</a:t>
            </a:r>
            <a:r>
              <a:rPr lang="en-US" altLang="zh-CN" dirty="0">
                <a:solidFill>
                  <a:srgbClr val="222222"/>
                </a:solidFill>
                <a:latin typeface="Arial" panose="020B0604020202020204" pitchFamily="34" charset="0"/>
              </a:rPr>
              <a:t> and </a:t>
            </a:r>
            <a:r>
              <a:rPr lang="en-US" altLang="zh-CN" b="1" dirty="0">
                <a:solidFill>
                  <a:srgbClr val="222222"/>
                </a:solidFill>
                <a:latin typeface="Arial" panose="020B0604020202020204" pitchFamily="34" charset="0"/>
              </a:rPr>
              <a:t>10</a:t>
            </a:r>
            <a:r>
              <a:rPr lang="en-US" altLang="zh-CN" b="1" dirty="0">
                <a:solidFill>
                  <a:srgbClr val="FF0000"/>
                </a:solidFill>
                <a:latin typeface="Arial" panose="020B0604020202020204" pitchFamily="34" charset="0"/>
              </a:rPr>
              <a:t>0</a:t>
            </a:r>
            <a:r>
              <a:rPr lang="en-US" altLang="zh-CN" b="1" dirty="0">
                <a:solidFill>
                  <a:srgbClr val="222222"/>
                </a:solidFill>
                <a:latin typeface="Arial" panose="020B0604020202020204" pitchFamily="34" charset="0"/>
              </a:rPr>
              <a:t>1</a:t>
            </a:r>
            <a:r>
              <a:rPr lang="en-US" altLang="zh-CN" b="1" dirty="0">
                <a:solidFill>
                  <a:srgbClr val="FF0000"/>
                </a:solidFill>
                <a:latin typeface="Arial" panose="020B0604020202020204" pitchFamily="34" charset="0"/>
              </a:rPr>
              <a:t>0</a:t>
            </a:r>
            <a:r>
              <a:rPr lang="en-US" altLang="zh-CN" b="1" dirty="0">
                <a:solidFill>
                  <a:srgbClr val="222222"/>
                </a:solidFill>
                <a:latin typeface="Arial" panose="020B0604020202020204" pitchFamily="34" charset="0"/>
              </a:rPr>
              <a:t>01</a:t>
            </a:r>
            <a:r>
              <a:rPr lang="en-US" altLang="zh-CN" dirty="0">
                <a:solidFill>
                  <a:srgbClr val="222222"/>
                </a:solidFill>
                <a:latin typeface="Arial" panose="020B0604020202020204" pitchFamily="34" charset="0"/>
              </a:rPr>
              <a:t> is 2.</a:t>
            </a:r>
          </a:p>
          <a:p>
            <a:pPr>
              <a:buFont typeface="Arial" panose="020B0604020202020204" pitchFamily="34" charset="0"/>
              <a:buChar char="•"/>
            </a:pPr>
            <a:r>
              <a:rPr lang="en-US" altLang="zh-CN" b="1" dirty="0">
                <a:solidFill>
                  <a:srgbClr val="222222"/>
                </a:solidFill>
                <a:latin typeface="Arial" panose="020B0604020202020204" pitchFamily="34" charset="0"/>
              </a:rPr>
              <a:t>2</a:t>
            </a:r>
            <a:r>
              <a:rPr lang="en-US" altLang="zh-CN" b="1" dirty="0">
                <a:solidFill>
                  <a:srgbClr val="0082FF"/>
                </a:solidFill>
                <a:latin typeface="Arial" panose="020B0604020202020204" pitchFamily="34" charset="0"/>
              </a:rPr>
              <a:t>17</a:t>
            </a:r>
            <a:r>
              <a:rPr lang="en-US" altLang="zh-CN" b="1" dirty="0">
                <a:solidFill>
                  <a:srgbClr val="222222"/>
                </a:solidFill>
                <a:latin typeface="Arial" panose="020B0604020202020204" pitchFamily="34" charset="0"/>
              </a:rPr>
              <a:t>3</a:t>
            </a:r>
            <a:r>
              <a:rPr lang="en-US" altLang="zh-CN" b="1" dirty="0">
                <a:solidFill>
                  <a:srgbClr val="0082FF"/>
                </a:solidFill>
                <a:latin typeface="Arial" panose="020B0604020202020204" pitchFamily="34" charset="0"/>
              </a:rPr>
              <a:t>8</a:t>
            </a:r>
            <a:r>
              <a:rPr lang="en-US" altLang="zh-CN" b="1" dirty="0">
                <a:solidFill>
                  <a:srgbClr val="222222"/>
                </a:solidFill>
                <a:latin typeface="Arial" panose="020B0604020202020204" pitchFamily="34" charset="0"/>
              </a:rPr>
              <a:t>96</a:t>
            </a:r>
            <a:r>
              <a:rPr lang="en-US" altLang="zh-CN" dirty="0">
                <a:solidFill>
                  <a:srgbClr val="222222"/>
                </a:solidFill>
                <a:latin typeface="Arial" panose="020B0604020202020204" pitchFamily="34" charset="0"/>
              </a:rPr>
              <a:t> and </a:t>
            </a:r>
            <a:r>
              <a:rPr lang="en-US" altLang="zh-CN" b="1" dirty="0">
                <a:solidFill>
                  <a:srgbClr val="222222"/>
                </a:solidFill>
                <a:latin typeface="Arial" panose="020B0604020202020204" pitchFamily="34" charset="0"/>
              </a:rPr>
              <a:t>2</a:t>
            </a:r>
            <a:r>
              <a:rPr lang="en-US" altLang="zh-CN" b="1" dirty="0">
                <a:solidFill>
                  <a:srgbClr val="FF0000"/>
                </a:solidFill>
                <a:latin typeface="Arial" panose="020B0604020202020204" pitchFamily="34" charset="0"/>
              </a:rPr>
              <a:t>23</a:t>
            </a:r>
            <a:r>
              <a:rPr lang="en-US" altLang="zh-CN" b="1" dirty="0">
                <a:solidFill>
                  <a:srgbClr val="222222"/>
                </a:solidFill>
                <a:latin typeface="Arial" panose="020B0604020202020204" pitchFamily="34" charset="0"/>
              </a:rPr>
              <a:t>3</a:t>
            </a:r>
            <a:r>
              <a:rPr lang="en-US" altLang="zh-CN" b="1" dirty="0">
                <a:solidFill>
                  <a:srgbClr val="FF0000"/>
                </a:solidFill>
                <a:latin typeface="Arial" panose="020B0604020202020204" pitchFamily="34" charset="0"/>
              </a:rPr>
              <a:t>7</a:t>
            </a:r>
            <a:r>
              <a:rPr lang="en-US" altLang="zh-CN" b="1" dirty="0">
                <a:solidFill>
                  <a:srgbClr val="222222"/>
                </a:solidFill>
                <a:latin typeface="Arial" panose="020B0604020202020204" pitchFamily="34" charset="0"/>
              </a:rPr>
              <a:t>96</a:t>
            </a:r>
            <a:r>
              <a:rPr lang="en-US" altLang="zh-CN" dirty="0">
                <a:solidFill>
                  <a:srgbClr val="222222"/>
                </a:solidFill>
                <a:latin typeface="Arial" panose="020B0604020202020204" pitchFamily="34" charset="0"/>
              </a:rPr>
              <a:t> is 3.</a:t>
            </a:r>
            <a:endParaRPr lang="en-US" altLang="zh-CN" b="0" i="0" dirty="0">
              <a:solidFill>
                <a:srgbClr val="222222"/>
              </a:solidFill>
              <a:effectLst/>
              <a:latin typeface="Arial" panose="020B0604020202020204" pitchFamily="34" charset="0"/>
            </a:endParaRPr>
          </a:p>
        </p:txBody>
      </p:sp>
      <p:sp>
        <p:nvSpPr>
          <p:cNvPr id="9" name="矩形 8"/>
          <p:cNvSpPr/>
          <p:nvPr/>
        </p:nvSpPr>
        <p:spPr>
          <a:xfrm>
            <a:off x="1269242" y="2750829"/>
            <a:ext cx="4455066" cy="369332"/>
          </a:xfrm>
          <a:prstGeom prst="rect">
            <a:avLst/>
          </a:prstGeom>
        </p:spPr>
        <p:txBody>
          <a:bodyPr wrap="none">
            <a:spAutoFit/>
          </a:bodyPr>
          <a:lstStyle/>
          <a:p>
            <a:r>
              <a:rPr lang="zh-CN" altLang="en-US" dirty="0"/>
              <a:t>例如</a:t>
            </a:r>
            <a:r>
              <a:rPr lang="en-US" altLang="zh-CN" dirty="0"/>
              <a:t>: </a:t>
            </a:r>
            <a:r>
              <a:rPr lang="zh-CN" altLang="en-US" dirty="0" smtClean="0">
                <a:solidFill>
                  <a:srgbClr val="222222"/>
                </a:solidFill>
                <a:latin typeface="Arial" panose="020B0604020202020204" pitchFamily="34" charset="0"/>
              </a:rPr>
              <a:t>左右字符串之间的汉明距离分别是：</a:t>
            </a:r>
            <a:endParaRPr lang="zh-CN" altLang="en-US" dirty="0"/>
          </a:p>
        </p:txBody>
      </p:sp>
      <p:sp>
        <p:nvSpPr>
          <p:cNvPr id="4" name="矩形 3"/>
          <p:cNvSpPr/>
          <p:nvPr/>
        </p:nvSpPr>
        <p:spPr>
          <a:xfrm>
            <a:off x="1229441" y="4662904"/>
            <a:ext cx="7180729" cy="923330"/>
          </a:xfrm>
          <a:prstGeom prst="rect">
            <a:avLst/>
          </a:prstGeom>
        </p:spPr>
        <p:txBody>
          <a:bodyPr wrap="square">
            <a:spAutoFit/>
          </a:bodyPr>
          <a:lstStyle/>
          <a:p>
            <a:r>
              <a:rPr lang="zh-CN" altLang="en-US" dirty="0" smtClean="0">
                <a:solidFill>
                  <a:srgbClr val="3D464D"/>
                </a:solidFill>
                <a:latin typeface="Pingfang SC"/>
              </a:rPr>
              <a:t>汉明距离在</a:t>
            </a:r>
            <a:r>
              <a:rPr lang="zh-CN" altLang="en-US" dirty="0">
                <a:solidFill>
                  <a:srgbClr val="3D464D"/>
                </a:solidFill>
                <a:latin typeface="Pingfang SC"/>
              </a:rPr>
              <a:t>包括信息论、编码理论、密码学等领域都有应用。比如在信息编码过程中，为了增强容错性，应使得编码间的最小汉明距离尽可能大</a:t>
            </a:r>
            <a:r>
              <a:rPr lang="zh-CN" altLang="en-US" dirty="0" smtClean="0">
                <a:solidFill>
                  <a:srgbClr val="3D464D"/>
                </a:solidFill>
                <a:latin typeface="Pingfang SC"/>
              </a:rPr>
              <a:t>。</a:t>
            </a:r>
            <a:endParaRPr lang="zh-CN" altLang="en-US" dirty="0"/>
          </a:p>
        </p:txBody>
      </p:sp>
    </p:spTree>
    <p:extLst>
      <p:ext uri="{BB962C8B-B14F-4D97-AF65-F5344CB8AC3E}">
        <p14:creationId xmlns:p14="http://schemas.microsoft.com/office/powerpoint/2010/main" val="310779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K -NN: </a:t>
            </a:r>
            <a:r>
              <a:rPr lang="zh-CN" altLang="en-US" sz="2800" dirty="0" smtClean="0">
                <a:solidFill>
                  <a:schemeClr val="bg1"/>
                </a:solidFill>
              </a:rPr>
              <a:t>特征归一化</a:t>
            </a:r>
            <a:endParaRPr lang="en-US" altLang="zh-CN" sz="2800" dirty="0">
              <a:solidFill>
                <a:schemeClr val="bg1"/>
              </a:solidFill>
            </a:endParaRPr>
          </a:p>
        </p:txBody>
      </p:sp>
      <p:sp>
        <p:nvSpPr>
          <p:cNvPr id="3" name="矩形 2"/>
          <p:cNvSpPr/>
          <p:nvPr/>
        </p:nvSpPr>
        <p:spPr>
          <a:xfrm>
            <a:off x="1007014" y="1787009"/>
            <a:ext cx="2853025" cy="369332"/>
          </a:xfrm>
          <a:prstGeom prst="rect">
            <a:avLst/>
          </a:prstGeom>
        </p:spPr>
        <p:txBody>
          <a:bodyPr wrap="none">
            <a:spAutoFit/>
          </a:bodyPr>
          <a:lstStyle/>
          <a:p>
            <a:pPr marL="12700">
              <a:lnSpc>
                <a:spcPct val="100000"/>
              </a:lnSpc>
            </a:pPr>
            <a:r>
              <a:rPr lang="en-US" altLang="zh-CN" spc="-50" dirty="0">
                <a:latin typeface="Tahoma"/>
                <a:cs typeface="Tahoma"/>
              </a:rPr>
              <a:t>Note:  </a:t>
            </a:r>
            <a:r>
              <a:rPr lang="zh-CN" altLang="en-US" spc="-70" dirty="0" smtClean="0">
                <a:solidFill>
                  <a:srgbClr val="0000FF"/>
                </a:solidFill>
                <a:latin typeface="Tahoma"/>
                <a:cs typeface="Tahoma"/>
              </a:rPr>
              <a:t>特征应该在同一尺度</a:t>
            </a:r>
            <a:endParaRPr lang="en-US" altLang="zh-CN" dirty="0">
              <a:latin typeface="Tahoma"/>
              <a:cs typeface="Tahoma"/>
            </a:endParaRPr>
          </a:p>
        </p:txBody>
      </p:sp>
      <p:sp>
        <p:nvSpPr>
          <p:cNvPr id="4" name="矩形 3"/>
          <p:cNvSpPr/>
          <p:nvPr/>
        </p:nvSpPr>
        <p:spPr>
          <a:xfrm>
            <a:off x="1007014" y="2262117"/>
            <a:ext cx="7319455" cy="627992"/>
          </a:xfrm>
          <a:prstGeom prst="rect">
            <a:avLst/>
          </a:prstGeom>
        </p:spPr>
        <p:txBody>
          <a:bodyPr wrap="square">
            <a:spAutoFit/>
          </a:bodyPr>
          <a:lstStyle/>
          <a:p>
            <a:pPr marL="12700" marR="5080">
              <a:lnSpc>
                <a:spcPct val="100699"/>
              </a:lnSpc>
            </a:pPr>
            <a:r>
              <a:rPr lang="zh-CN" altLang="en-US" dirty="0" smtClean="0"/>
              <a:t>距离度量会被数值较大的维度主导，既然</a:t>
            </a:r>
            <a:r>
              <a:rPr lang="zh-CN" altLang="en-US" dirty="0"/>
              <a:t>数据各维分量的分布不一样，那先将各个分量都“标准化”到均值、方差相等。</a:t>
            </a:r>
            <a:endParaRPr lang="en-US" altLang="zh-CN" dirty="0">
              <a:latin typeface="Tahoma"/>
              <a:cs typeface="Tahoma"/>
            </a:endParaRPr>
          </a:p>
        </p:txBody>
      </p:sp>
      <p:sp>
        <p:nvSpPr>
          <p:cNvPr id="5" name="矩形 4"/>
          <p:cNvSpPr/>
          <p:nvPr/>
        </p:nvSpPr>
        <p:spPr>
          <a:xfrm>
            <a:off x="1269242" y="3613827"/>
            <a:ext cx="1670828" cy="369332"/>
          </a:xfrm>
          <a:prstGeom prst="rect">
            <a:avLst/>
          </a:prstGeom>
        </p:spPr>
        <p:txBody>
          <a:bodyPr wrap="square">
            <a:spAutoFit/>
          </a:bodyPr>
          <a:lstStyle/>
          <a:p>
            <a:pPr marL="12700">
              <a:lnSpc>
                <a:spcPct val="100000"/>
              </a:lnSpc>
            </a:pPr>
            <a:r>
              <a:rPr lang="zh-CN" altLang="en-US" spc="-55" dirty="0">
                <a:latin typeface="Tahoma"/>
                <a:cs typeface="Tahoma"/>
              </a:rPr>
              <a:t>例如</a:t>
            </a:r>
            <a:r>
              <a:rPr lang="en-US" altLang="zh-CN" spc="-85" dirty="0" smtClean="0">
                <a:latin typeface="Tahoma"/>
                <a:cs typeface="Tahoma"/>
              </a:rPr>
              <a:t>:</a:t>
            </a:r>
            <a:endParaRPr lang="en-US" altLang="zh-CN" dirty="0">
              <a:latin typeface="Tahoma"/>
              <a:cs typeface="Tahoma"/>
            </a:endParaRPr>
          </a:p>
        </p:txBody>
      </p:sp>
      <p:sp>
        <p:nvSpPr>
          <p:cNvPr id="6" name="矩形 5"/>
          <p:cNvSpPr/>
          <p:nvPr/>
        </p:nvSpPr>
        <p:spPr>
          <a:xfrm>
            <a:off x="1705617" y="5473880"/>
            <a:ext cx="7438383" cy="369332"/>
          </a:xfrm>
          <a:prstGeom prst="rect">
            <a:avLst/>
          </a:prstGeom>
        </p:spPr>
        <p:txBody>
          <a:bodyPr wrap="square">
            <a:spAutoFit/>
          </a:bodyPr>
          <a:lstStyle/>
          <a:p>
            <a:r>
              <a:rPr lang="zh-CN" altLang="en-US" spc="-35" dirty="0" smtClean="0">
                <a:latin typeface="Tahoma"/>
                <a:cs typeface="Tahoma"/>
              </a:rPr>
              <a:t>代替</a:t>
            </a:r>
            <a:r>
              <a:rPr lang="en-US" altLang="zh-CN" spc="-35" dirty="0">
                <a:latin typeface="Tahoma"/>
                <a:cs typeface="Tahoma"/>
              </a:rPr>
              <a:t> </a:t>
            </a:r>
            <a:r>
              <a:rPr lang="en-US" altLang="zh-CN" spc="-35" dirty="0" smtClean="0">
                <a:latin typeface="Tahoma"/>
                <a:cs typeface="Tahoma"/>
              </a:rPr>
              <a:t>  </a:t>
            </a:r>
            <a:r>
              <a:rPr lang="en-US" altLang="zh-CN" dirty="0" smtClean="0"/>
              <a:t> </a:t>
            </a:r>
            <a:r>
              <a:rPr lang="en-US" altLang="zh-CN" i="1" spc="-65" dirty="0" smtClean="0">
                <a:latin typeface="Arial"/>
                <a:cs typeface="Arial"/>
              </a:rPr>
              <a:t>   </a:t>
            </a:r>
            <a:r>
              <a:rPr lang="en-US" altLang="zh-CN" spc="-65" dirty="0" smtClean="0">
                <a:latin typeface="Tahoma"/>
                <a:cs typeface="Tahoma"/>
              </a:rPr>
              <a:t>by </a:t>
            </a:r>
            <a:r>
              <a:rPr lang="en-US" altLang="zh-CN" dirty="0"/>
              <a:t> </a:t>
            </a:r>
            <a:r>
              <a:rPr lang="en-US" altLang="zh-CN" dirty="0" smtClean="0"/>
              <a:t>                                      </a:t>
            </a:r>
            <a:r>
              <a:rPr lang="en-US" altLang="zh-CN" spc="-45" dirty="0" smtClean="0">
                <a:latin typeface="Tahoma"/>
                <a:cs typeface="Tahoma"/>
              </a:rPr>
              <a:t>(</a:t>
            </a:r>
            <a:r>
              <a:rPr lang="zh-CN" altLang="en-US" spc="-45" dirty="0" smtClean="0">
                <a:solidFill>
                  <a:srgbClr val="007F00"/>
                </a:solidFill>
                <a:latin typeface="Tahoma"/>
                <a:cs typeface="Tahoma"/>
              </a:rPr>
              <a:t>零均值</a:t>
            </a:r>
            <a:r>
              <a:rPr lang="en-US" altLang="zh-CN" spc="-55" dirty="0" smtClean="0">
                <a:solidFill>
                  <a:srgbClr val="007F00"/>
                </a:solidFill>
                <a:latin typeface="Tahoma"/>
                <a:cs typeface="Tahoma"/>
              </a:rPr>
              <a:t>, </a:t>
            </a:r>
            <a:r>
              <a:rPr lang="zh-CN" altLang="en-US" dirty="0" smtClean="0">
                <a:solidFill>
                  <a:srgbClr val="007F00"/>
                </a:solidFill>
                <a:latin typeface="Tahoma"/>
                <a:cs typeface="Tahoma"/>
              </a:rPr>
              <a:t>单位方差</a:t>
            </a:r>
            <a:r>
              <a:rPr lang="en-US" altLang="zh-CN" spc="-35" dirty="0" smtClean="0">
                <a:latin typeface="Tahoma"/>
                <a:cs typeface="Tahoma"/>
              </a:rPr>
              <a:t>)</a:t>
            </a:r>
            <a:endParaRPr lang="en-US" altLang="zh-CN" dirty="0">
              <a:latin typeface="Tahoma"/>
              <a:cs typeface="Tahoma"/>
            </a:endParaRPr>
          </a:p>
        </p:txBody>
      </p:sp>
      <p:sp>
        <p:nvSpPr>
          <p:cNvPr id="7" name="矩形 6"/>
          <p:cNvSpPr/>
          <p:nvPr/>
        </p:nvSpPr>
        <p:spPr>
          <a:xfrm>
            <a:off x="4145853" y="4064195"/>
            <a:ext cx="2433295" cy="369332"/>
          </a:xfrm>
          <a:prstGeom prst="rect">
            <a:avLst/>
          </a:prstGeom>
        </p:spPr>
        <p:txBody>
          <a:bodyPr wrap="none">
            <a:spAutoFit/>
          </a:bodyPr>
          <a:lstStyle/>
          <a:p>
            <a:pPr marL="12700">
              <a:lnSpc>
                <a:spcPct val="100000"/>
              </a:lnSpc>
            </a:pPr>
            <a:r>
              <a:rPr lang="en-US" altLang="zh-CN" spc="-60" dirty="0">
                <a:latin typeface="Tahoma"/>
                <a:cs typeface="Tahoma"/>
              </a:rPr>
              <a:t>: </a:t>
            </a:r>
            <a:r>
              <a:rPr lang="en-US" altLang="zh-CN" spc="-60" dirty="0" smtClean="0">
                <a:latin typeface="Tahoma"/>
                <a:cs typeface="Tahoma"/>
              </a:rPr>
              <a:t>    </a:t>
            </a:r>
            <a:r>
              <a:rPr lang="zh-CN" altLang="en-US" spc="-60" dirty="0" smtClean="0">
                <a:latin typeface="Tahoma"/>
                <a:cs typeface="Tahoma"/>
              </a:rPr>
              <a:t>第</a:t>
            </a:r>
            <a:r>
              <a:rPr lang="en-US" altLang="zh-CN" i="1" spc="-25" dirty="0" smtClean="0">
                <a:latin typeface="Arial"/>
                <a:cs typeface="Arial"/>
              </a:rPr>
              <a:t>m</a:t>
            </a:r>
            <a:r>
              <a:rPr lang="en-US" altLang="zh-CN" i="1" spc="292" baseline="34722" dirty="0" smtClean="0">
                <a:latin typeface="Lucida Sans"/>
                <a:cs typeface="Lucida Sans"/>
              </a:rPr>
              <a:t> </a:t>
            </a:r>
            <a:r>
              <a:rPr lang="zh-CN" altLang="en-US" spc="-40" dirty="0">
                <a:latin typeface="Tahoma"/>
                <a:cs typeface="Tahoma"/>
              </a:rPr>
              <a:t>维</a:t>
            </a:r>
            <a:r>
              <a:rPr lang="zh-CN" altLang="en-US" spc="-40" dirty="0" smtClean="0">
                <a:latin typeface="Tahoma"/>
                <a:cs typeface="Tahoma"/>
              </a:rPr>
              <a:t>特征的均值</a:t>
            </a:r>
            <a:endParaRPr lang="en-US" altLang="zh-CN" dirty="0">
              <a:latin typeface="Tahoma"/>
              <a:cs typeface="Tahoma"/>
            </a:endParaRPr>
          </a:p>
        </p:txBody>
      </p:sp>
      <p:sp>
        <p:nvSpPr>
          <p:cNvPr id="8" name="矩形 7"/>
          <p:cNvSpPr/>
          <p:nvPr/>
        </p:nvSpPr>
        <p:spPr>
          <a:xfrm>
            <a:off x="4334385" y="4627649"/>
            <a:ext cx="2255746" cy="369332"/>
          </a:xfrm>
          <a:prstGeom prst="rect">
            <a:avLst/>
          </a:prstGeom>
        </p:spPr>
        <p:txBody>
          <a:bodyPr wrap="none">
            <a:spAutoFit/>
          </a:bodyPr>
          <a:lstStyle/>
          <a:p>
            <a:r>
              <a:rPr lang="en-US" altLang="zh-CN" spc="-120" dirty="0">
                <a:latin typeface="Tahoma"/>
                <a:cs typeface="Tahoma"/>
              </a:rPr>
              <a:t>:</a:t>
            </a:r>
            <a:r>
              <a:rPr lang="en-US" altLang="zh-CN" spc="265" dirty="0">
                <a:latin typeface="Tahoma"/>
                <a:cs typeface="Tahoma"/>
              </a:rPr>
              <a:t> </a:t>
            </a:r>
            <a:r>
              <a:rPr lang="zh-CN" altLang="en-US" spc="265" dirty="0" smtClean="0">
                <a:latin typeface="Tahoma"/>
                <a:cs typeface="Tahoma"/>
              </a:rPr>
              <a:t>第</a:t>
            </a:r>
            <a:r>
              <a:rPr lang="en-US" altLang="zh-CN" i="1" spc="-20" dirty="0" smtClean="0">
                <a:latin typeface="Arial"/>
                <a:cs typeface="Arial"/>
              </a:rPr>
              <a:t>m </a:t>
            </a:r>
            <a:r>
              <a:rPr lang="zh-CN" altLang="en-US" spc="-20" dirty="0" smtClean="0">
                <a:latin typeface="Arial"/>
                <a:cs typeface="Arial"/>
              </a:rPr>
              <a:t>维</a:t>
            </a:r>
            <a:r>
              <a:rPr lang="zh-CN" altLang="en-US" dirty="0" smtClean="0">
                <a:latin typeface="Arial"/>
                <a:cs typeface="Arial"/>
              </a:rPr>
              <a:t>特征的方差</a:t>
            </a:r>
            <a:endParaRPr lang="zh-CN" altLang="en-US" dirty="0"/>
          </a:p>
        </p:txBody>
      </p:sp>
      <p:pic>
        <p:nvPicPr>
          <p:cNvPr id="9" name="图片 8"/>
          <p:cNvPicPr>
            <a:picLocks noChangeAspect="1"/>
          </p:cNvPicPr>
          <p:nvPr/>
        </p:nvPicPr>
        <p:blipFill>
          <a:blip r:embed="rId3"/>
          <a:stretch>
            <a:fillRect/>
          </a:stretch>
        </p:blipFill>
        <p:spPr>
          <a:xfrm>
            <a:off x="2474599" y="4098053"/>
            <a:ext cx="1570629" cy="335474"/>
          </a:xfrm>
          <a:prstGeom prst="rect">
            <a:avLst/>
          </a:prstGeom>
        </p:spPr>
      </p:pic>
      <p:pic>
        <p:nvPicPr>
          <p:cNvPr id="10" name="图片 9"/>
          <p:cNvPicPr>
            <a:picLocks noChangeAspect="1"/>
          </p:cNvPicPr>
          <p:nvPr/>
        </p:nvPicPr>
        <p:blipFill>
          <a:blip r:embed="rId4"/>
          <a:stretch>
            <a:fillRect/>
          </a:stretch>
        </p:blipFill>
        <p:spPr>
          <a:xfrm>
            <a:off x="2480155" y="4694436"/>
            <a:ext cx="1854230" cy="277726"/>
          </a:xfrm>
          <a:prstGeom prst="rect">
            <a:avLst/>
          </a:prstGeom>
        </p:spPr>
      </p:pic>
      <p:pic>
        <p:nvPicPr>
          <p:cNvPr id="11" name="图片 10"/>
          <p:cNvPicPr>
            <a:picLocks noChangeAspect="1"/>
          </p:cNvPicPr>
          <p:nvPr/>
        </p:nvPicPr>
        <p:blipFill>
          <a:blip r:embed="rId5"/>
          <a:stretch>
            <a:fillRect/>
          </a:stretch>
        </p:blipFill>
        <p:spPr>
          <a:xfrm>
            <a:off x="3025346" y="5462234"/>
            <a:ext cx="1369380" cy="393644"/>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2216960" y="5390116"/>
                <a:ext cx="4331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2216960" y="5390116"/>
                <a:ext cx="433131" cy="369332"/>
              </a:xfrm>
              <a:prstGeom prst="rect">
                <a:avLst/>
              </a:prstGeom>
              <a:blipFill>
                <a:blip r:embed="rId6"/>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961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solidFill>
                  <a:schemeClr val="bg1"/>
                </a:solidFill>
              </a:rPr>
              <a:t>K-NN</a:t>
            </a:r>
            <a:r>
              <a:rPr lang="en-US" altLang="zh-CN" sz="2800" dirty="0">
                <a:solidFill>
                  <a:schemeClr val="bg1"/>
                </a:solidFill>
              </a:rPr>
              <a:t>: </a:t>
            </a:r>
            <a:r>
              <a:rPr lang="zh-CN" altLang="en-US" sz="2800" dirty="0" smtClean="0">
                <a:solidFill>
                  <a:schemeClr val="bg1"/>
                </a:solidFill>
              </a:rPr>
              <a:t>特征权重</a:t>
            </a:r>
            <a:endParaRPr lang="en-US" altLang="zh-CN" sz="2800" dirty="0">
              <a:solidFill>
                <a:schemeClr val="bg1"/>
              </a:solidFill>
            </a:endParaRPr>
          </a:p>
        </p:txBody>
      </p:sp>
      <p:grpSp>
        <p:nvGrpSpPr>
          <p:cNvPr id="6" name="组合 5"/>
          <p:cNvGrpSpPr/>
          <p:nvPr/>
        </p:nvGrpSpPr>
        <p:grpSpPr>
          <a:xfrm>
            <a:off x="1269242" y="1725165"/>
            <a:ext cx="7576458" cy="2554545"/>
            <a:chOff x="1242348" y="1646142"/>
            <a:chExt cx="7576458" cy="2554545"/>
          </a:xfrm>
        </p:grpSpPr>
        <p:sp>
          <p:nvSpPr>
            <p:cNvPr id="15" name="矩形 14"/>
            <p:cNvSpPr/>
            <p:nvPr/>
          </p:nvSpPr>
          <p:spPr>
            <a:xfrm>
              <a:off x="1242348" y="1646142"/>
              <a:ext cx="7576458" cy="2554545"/>
            </a:xfrm>
            <a:prstGeom prst="rect">
              <a:avLst/>
            </a:prstGeom>
          </p:spPr>
          <p:txBody>
            <a:bodyPr wrap="square">
              <a:spAutoFit/>
            </a:bodyPr>
            <a:lstStyle/>
            <a:p>
              <a:pPr marL="285750" indent="-285750">
                <a:buFont typeface="Wingdings" panose="05000000000000000000" pitchFamily="2" charset="2"/>
                <a:buChar char="l"/>
              </a:pPr>
              <a:r>
                <a:rPr lang="zh-CN" altLang="en-US" sz="2000" dirty="0" smtClean="0"/>
                <a:t>根据维度的重要性来赋予不同的权重</a:t>
              </a:r>
              <a:endParaRPr lang="en-US" altLang="zh-CN" sz="2000" dirty="0" smtClean="0"/>
            </a:p>
            <a:p>
              <a:pPr marL="285750" indent="-285750">
                <a:buFont typeface="Wingdings" panose="05000000000000000000" pitchFamily="2" charset="2"/>
                <a:buChar char="l"/>
              </a:pPr>
              <a:endParaRPr lang="en-US" altLang="zh-CN" sz="2000" dirty="0" smtClean="0"/>
            </a:p>
            <a:p>
              <a:endParaRPr lang="en-US" altLang="zh-CN" sz="2000" dirty="0"/>
            </a:p>
            <a:p>
              <a:endParaRPr lang="en-US" altLang="zh-CN" sz="2000" dirty="0" smtClean="0"/>
            </a:p>
            <a:p>
              <a:endParaRPr lang="en-US" altLang="zh-CN" sz="2000" dirty="0"/>
            </a:p>
            <a:p>
              <a:pPr marL="285750" indent="-285750">
                <a:buFont typeface="Wingdings" panose="05000000000000000000" pitchFamily="2" charset="2"/>
                <a:buChar char="l"/>
              </a:pPr>
              <a:r>
                <a:rPr lang="zh-CN" altLang="en-US" sz="2000" dirty="0" smtClean="0"/>
                <a:t>使用先验知识来决定哪些维度的特征比较重要</a:t>
              </a:r>
              <a:endParaRPr lang="en-US" altLang="zh-CN" sz="2000" dirty="0" smtClean="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zh-CN" altLang="en-US" sz="2000" dirty="0" smtClean="0"/>
                <a:t>可以使用交叉验证法学习权重</a:t>
              </a:r>
              <a:r>
                <a:rPr lang="en-US" altLang="zh-CN" sz="2000" b="1" dirty="0" err="1" smtClean="0"/>
                <a:t>W</a:t>
              </a:r>
              <a:r>
                <a:rPr lang="en-US" altLang="zh-CN" sz="2000" b="1" baseline="-25000" dirty="0" err="1" smtClean="0"/>
                <a:t>k</a:t>
              </a:r>
              <a:r>
                <a:rPr lang="en-US" altLang="zh-CN" sz="2000" b="1" dirty="0" smtClean="0"/>
                <a:t> </a:t>
              </a:r>
              <a:r>
                <a:rPr lang="en-US" altLang="zh-CN" sz="2000" dirty="0" smtClean="0"/>
                <a:t>(</a:t>
              </a:r>
              <a:r>
                <a:rPr lang="zh-CN" altLang="en-US" sz="2000" dirty="0" smtClean="0"/>
                <a:t>本课没有涉及</a:t>
              </a:r>
              <a:r>
                <a:rPr lang="en-US" altLang="zh-CN" sz="2000" dirty="0" smtClean="0"/>
                <a:t>)</a:t>
              </a:r>
              <a:endParaRPr lang="zh-CN" altLang="en-US" sz="2000" dirty="0"/>
            </a:p>
          </p:txBody>
        </p:sp>
        <p:pic>
          <p:nvPicPr>
            <p:cNvPr id="19" name="图片 18"/>
            <p:cNvPicPr>
              <a:picLocks noChangeAspect="1"/>
            </p:cNvPicPr>
            <p:nvPr/>
          </p:nvPicPr>
          <p:blipFill>
            <a:blip r:embed="rId3"/>
            <a:stretch>
              <a:fillRect/>
            </a:stretch>
          </p:blipFill>
          <p:spPr>
            <a:xfrm>
              <a:off x="2814851" y="2272761"/>
              <a:ext cx="3051820" cy="650654"/>
            </a:xfrm>
            <a:prstGeom prst="rect">
              <a:avLst/>
            </a:prstGeom>
          </p:spPr>
        </p:pic>
      </p:grpSp>
      <p:sp>
        <p:nvSpPr>
          <p:cNvPr id="4" name="矩形 3"/>
          <p:cNvSpPr/>
          <p:nvPr/>
        </p:nvSpPr>
        <p:spPr>
          <a:xfrm>
            <a:off x="2386061" y="5153998"/>
            <a:ext cx="3775393" cy="400110"/>
          </a:xfrm>
          <a:prstGeom prst="rect">
            <a:avLst/>
          </a:prstGeom>
        </p:spPr>
        <p:txBody>
          <a:bodyPr wrap="none">
            <a:spAutoFit/>
          </a:bodyPr>
          <a:lstStyle/>
          <a:p>
            <a:r>
              <a:rPr lang="zh-CN" altLang="en-US" sz="2000" dirty="0" smtClean="0">
                <a:solidFill>
                  <a:srgbClr val="00B0F0"/>
                </a:solidFill>
              </a:rPr>
              <a:t>那么样本之间的权重又如何呢？</a:t>
            </a:r>
            <a:endParaRPr lang="zh-CN" altLang="en-US" sz="2000" dirty="0">
              <a:solidFill>
                <a:srgbClr val="00B0F0"/>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0155" y="1551844"/>
            <a:ext cx="3780860" cy="3356839"/>
          </a:xfrm>
          <a:prstGeom prst="rect">
            <a:avLst/>
          </a:prstGeom>
        </p:spPr>
      </p:pic>
    </p:spTree>
    <p:extLst>
      <p:ext uri="{BB962C8B-B14F-4D97-AF65-F5344CB8AC3E}">
        <p14:creationId xmlns:p14="http://schemas.microsoft.com/office/powerpoint/2010/main" val="13527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solidFill>
                  <a:schemeClr val="bg1"/>
                </a:solidFill>
              </a:rPr>
              <a:t>K</a:t>
            </a:r>
            <a:r>
              <a:rPr lang="zh-CN" altLang="en-US" sz="2800" dirty="0" smtClean="0">
                <a:solidFill>
                  <a:schemeClr val="bg1"/>
                </a:solidFill>
              </a:rPr>
              <a:t>的选择</a:t>
            </a:r>
            <a:endParaRPr lang="en-US" altLang="zh-CN" sz="2800" dirty="0">
              <a:solidFill>
                <a:schemeClr val="bg1"/>
              </a:solidFill>
            </a:endParaRPr>
          </a:p>
        </p:txBody>
      </p:sp>
      <p:sp>
        <p:nvSpPr>
          <p:cNvPr id="10" name="矩形 9"/>
          <p:cNvSpPr/>
          <p:nvPr/>
        </p:nvSpPr>
        <p:spPr>
          <a:xfrm>
            <a:off x="1219168" y="1851922"/>
            <a:ext cx="5652280" cy="1200329"/>
          </a:xfrm>
          <a:prstGeom prst="rect">
            <a:avLst/>
          </a:prstGeom>
        </p:spPr>
        <p:txBody>
          <a:bodyPr wrap="square">
            <a:spAutoFit/>
          </a:bodyPr>
          <a:lstStyle/>
          <a:p>
            <a:pPr marL="285750" indent="-285750">
              <a:buFont typeface="Wingdings" panose="05000000000000000000" pitchFamily="2" charset="2"/>
              <a:buChar char="l"/>
            </a:pPr>
            <a:r>
              <a:rPr lang="zh-CN" altLang="en-US" dirty="0" smtClean="0"/>
              <a:t>理论上</a:t>
            </a:r>
            <a:r>
              <a:rPr lang="en-US" altLang="zh-CN" dirty="0" smtClean="0"/>
              <a:t>, </a:t>
            </a:r>
            <a:r>
              <a:rPr lang="zh-CN" altLang="en-US" dirty="0" smtClean="0"/>
              <a:t>如果有</a:t>
            </a:r>
            <a:r>
              <a:rPr lang="zh-CN" altLang="en-US" dirty="0" smtClean="0">
                <a:solidFill>
                  <a:srgbClr val="FF0000"/>
                </a:solidFill>
              </a:rPr>
              <a:t>无穷</a:t>
            </a:r>
            <a:r>
              <a:rPr lang="zh-CN" altLang="en-US" dirty="0" smtClean="0"/>
              <a:t>多的样本</a:t>
            </a:r>
            <a:r>
              <a:rPr lang="en-US" altLang="zh-CN" dirty="0" smtClean="0"/>
              <a:t>, k</a:t>
            </a:r>
            <a:r>
              <a:rPr lang="zh-CN" altLang="en-US" dirty="0" smtClean="0">
                <a:solidFill>
                  <a:srgbClr val="FF0000"/>
                </a:solidFill>
              </a:rPr>
              <a:t>越大</a:t>
            </a:r>
            <a:r>
              <a:rPr lang="en-US" altLang="zh-CN" dirty="0" smtClean="0"/>
              <a:t>, </a:t>
            </a:r>
            <a:r>
              <a:rPr lang="zh-CN" altLang="en-US" dirty="0" smtClean="0"/>
              <a:t>分类效果</a:t>
            </a:r>
            <a:r>
              <a:rPr lang="zh-CN" altLang="en-US" dirty="0" smtClean="0">
                <a:solidFill>
                  <a:srgbClr val="FF0000"/>
                </a:solidFill>
              </a:rPr>
              <a:t>越好</a:t>
            </a:r>
            <a:r>
              <a:rPr lang="en-US" altLang="zh-CN" dirty="0" smtClean="0"/>
              <a:t>. </a:t>
            </a:r>
          </a:p>
          <a:p>
            <a:pPr marL="285750" indent="-285750">
              <a:buFont typeface="Wingdings" panose="05000000000000000000" pitchFamily="2" charset="2"/>
              <a:buChar char="l"/>
            </a:pPr>
            <a:endParaRPr lang="en-US" altLang="zh-CN" dirty="0" smtClean="0"/>
          </a:p>
          <a:p>
            <a:endParaRPr lang="en-US" altLang="zh-CN" dirty="0" smtClean="0"/>
          </a:p>
          <a:p>
            <a:pPr marL="285750" indent="-285750">
              <a:buFont typeface="Wingdings" panose="05000000000000000000" pitchFamily="2" charset="2"/>
              <a:buChar char="l"/>
            </a:pPr>
            <a:r>
              <a:rPr lang="zh-CN" altLang="en-US" dirty="0" smtClean="0"/>
              <a:t>这是不可能实现的，实际中样本个数总是</a:t>
            </a:r>
            <a:r>
              <a:rPr lang="zh-CN" altLang="en-US" dirty="0" smtClean="0">
                <a:solidFill>
                  <a:srgbClr val="00B0F0"/>
                </a:solidFill>
              </a:rPr>
              <a:t>有限的</a:t>
            </a:r>
            <a:endParaRPr lang="en-US" altLang="zh-CN" dirty="0" smtClean="0">
              <a:solidFill>
                <a:srgbClr val="00B0F0"/>
              </a:solidFill>
            </a:endParaRPr>
          </a:p>
        </p:txBody>
      </p:sp>
      <p:sp>
        <p:nvSpPr>
          <p:cNvPr id="11" name="矩形 10"/>
          <p:cNvSpPr/>
          <p:nvPr/>
        </p:nvSpPr>
        <p:spPr>
          <a:xfrm>
            <a:off x="1269242" y="4453972"/>
            <a:ext cx="3021404" cy="369332"/>
          </a:xfrm>
          <a:prstGeom prst="rect">
            <a:avLst/>
          </a:prstGeom>
        </p:spPr>
        <p:txBody>
          <a:bodyPr wrap="square">
            <a:spAutoFit/>
          </a:bodyPr>
          <a:lstStyle/>
          <a:p>
            <a:pPr marL="285750" indent="-285750">
              <a:buFont typeface="Wingdings" panose="05000000000000000000" pitchFamily="2" charset="2"/>
              <a:buChar char="p"/>
            </a:pPr>
            <a:r>
              <a:rPr lang="en-US" altLang="zh-CN" dirty="0"/>
              <a:t>k=1 </a:t>
            </a:r>
            <a:r>
              <a:rPr lang="en-US" altLang="zh-CN" dirty="0" smtClean="0"/>
              <a:t>     </a:t>
            </a:r>
            <a:r>
              <a:rPr lang="zh-CN" altLang="en-US" dirty="0" smtClean="0"/>
              <a:t>最近样本的类别</a:t>
            </a:r>
            <a:endParaRPr lang="en-US" altLang="zh-CN" dirty="0"/>
          </a:p>
        </p:txBody>
      </p:sp>
      <p:sp>
        <p:nvSpPr>
          <p:cNvPr id="13" name="矩形 12"/>
          <p:cNvSpPr/>
          <p:nvPr/>
        </p:nvSpPr>
        <p:spPr>
          <a:xfrm>
            <a:off x="5032465" y="4453972"/>
            <a:ext cx="3385394" cy="369332"/>
          </a:xfrm>
          <a:prstGeom prst="rect">
            <a:avLst/>
          </a:prstGeom>
        </p:spPr>
        <p:txBody>
          <a:bodyPr wrap="square">
            <a:spAutoFit/>
          </a:bodyPr>
          <a:lstStyle/>
          <a:p>
            <a:pPr marL="285750" indent="-285750">
              <a:buFont typeface="Wingdings" panose="05000000000000000000" pitchFamily="2" charset="2"/>
              <a:buChar char="p"/>
            </a:pPr>
            <a:r>
              <a:rPr lang="en-US" altLang="zh-CN" dirty="0"/>
              <a:t>k=N      </a:t>
            </a:r>
            <a:r>
              <a:rPr lang="zh-CN" altLang="en-US" dirty="0" smtClean="0"/>
              <a:t>样本个数最多的类别</a:t>
            </a:r>
            <a:endParaRPr lang="en-US" altLang="zh-CN" dirty="0"/>
          </a:p>
        </p:txBody>
      </p:sp>
      <p:sp>
        <p:nvSpPr>
          <p:cNvPr id="3" name="文本框 2"/>
          <p:cNvSpPr txBox="1"/>
          <p:nvPr/>
        </p:nvSpPr>
        <p:spPr>
          <a:xfrm>
            <a:off x="1390266" y="3792070"/>
            <a:ext cx="1800493" cy="369332"/>
          </a:xfrm>
          <a:prstGeom prst="rect">
            <a:avLst/>
          </a:prstGeom>
          <a:noFill/>
        </p:spPr>
        <p:txBody>
          <a:bodyPr wrap="none" rtlCol="0">
            <a:spAutoFit/>
          </a:bodyPr>
          <a:lstStyle/>
          <a:p>
            <a:r>
              <a:rPr lang="zh-CN" altLang="en-US" dirty="0" smtClean="0"/>
              <a:t>两种极端情况：</a:t>
            </a:r>
            <a:endParaRPr lang="zh-CN" altLang="en-US" dirty="0"/>
          </a:p>
        </p:txBody>
      </p:sp>
    </p:spTree>
    <p:extLst>
      <p:ext uri="{BB962C8B-B14F-4D97-AF65-F5344CB8AC3E}">
        <p14:creationId xmlns:p14="http://schemas.microsoft.com/office/powerpoint/2010/main" val="60711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K</a:t>
            </a:r>
            <a:r>
              <a:rPr lang="zh-CN" altLang="en-US" sz="2800" dirty="0">
                <a:solidFill>
                  <a:schemeClr val="bg1"/>
                </a:solidFill>
              </a:rPr>
              <a:t>的选择</a:t>
            </a:r>
            <a:endParaRPr lang="en-US" altLang="zh-CN" sz="2800" dirty="0">
              <a:solidFill>
                <a:schemeClr val="bg1"/>
              </a:solidFill>
            </a:endParaRPr>
          </a:p>
        </p:txBody>
      </p:sp>
      <p:sp>
        <p:nvSpPr>
          <p:cNvPr id="4" name="矩形 3"/>
          <p:cNvSpPr/>
          <p:nvPr/>
        </p:nvSpPr>
        <p:spPr>
          <a:xfrm>
            <a:off x="1018448" y="1640323"/>
            <a:ext cx="6411686" cy="369332"/>
          </a:xfrm>
          <a:prstGeom prst="rect">
            <a:avLst/>
          </a:prstGeom>
        </p:spPr>
        <p:txBody>
          <a:bodyPr wrap="square">
            <a:spAutoFit/>
          </a:bodyPr>
          <a:lstStyle/>
          <a:p>
            <a:pPr marL="285750" indent="-285750">
              <a:buFont typeface="Wingdings" panose="05000000000000000000" pitchFamily="2" charset="2"/>
              <a:buChar char="l"/>
            </a:pPr>
            <a:r>
              <a:rPr lang="en-US" altLang="zh-CN" b="1" dirty="0" smtClean="0"/>
              <a:t>k</a:t>
            </a:r>
            <a:r>
              <a:rPr lang="en-US" altLang="zh-CN" dirty="0" smtClean="0"/>
              <a:t> </a:t>
            </a:r>
            <a:r>
              <a:rPr lang="en-US" altLang="zh-CN" dirty="0"/>
              <a:t>= 1 </a:t>
            </a:r>
            <a:r>
              <a:rPr lang="zh-CN" altLang="en-US" dirty="0" smtClean="0">
                <a:solidFill>
                  <a:srgbClr val="00B0F0"/>
                </a:solidFill>
              </a:rPr>
              <a:t>最常用，效果也较好</a:t>
            </a:r>
            <a:r>
              <a:rPr lang="en-US" altLang="zh-CN" dirty="0" smtClean="0"/>
              <a:t>, </a:t>
            </a:r>
            <a:r>
              <a:rPr lang="zh-CN" altLang="en-US" dirty="0" smtClean="0"/>
              <a:t>但是却</a:t>
            </a:r>
            <a:r>
              <a:rPr lang="zh-CN" altLang="en-US" dirty="0"/>
              <a:t>对“噪声” </a:t>
            </a:r>
            <a:r>
              <a:rPr lang="zh-CN" altLang="en-US" dirty="0" smtClean="0"/>
              <a:t>敏感</a:t>
            </a:r>
            <a:endParaRPr lang="zh-CN" altLang="en-US" dirty="0"/>
          </a:p>
        </p:txBody>
      </p:sp>
      <p:sp>
        <p:nvSpPr>
          <p:cNvPr id="7" name="object 4"/>
          <p:cNvSpPr/>
          <p:nvPr/>
        </p:nvSpPr>
        <p:spPr>
          <a:xfrm>
            <a:off x="1613089" y="2872624"/>
            <a:ext cx="561975" cy="626110"/>
          </a:xfrm>
          <a:custGeom>
            <a:avLst/>
            <a:gdLst/>
            <a:ahLst/>
            <a:cxnLst/>
            <a:rect l="l" t="t" r="r" b="b"/>
            <a:pathLst>
              <a:path w="561975" h="626110">
                <a:moveTo>
                  <a:pt x="333375" y="0"/>
                </a:moveTo>
                <a:lnTo>
                  <a:pt x="291165" y="1777"/>
                </a:lnTo>
                <a:lnTo>
                  <a:pt x="242956" y="15773"/>
                </a:lnTo>
                <a:lnTo>
                  <a:pt x="192082" y="38655"/>
                </a:lnTo>
                <a:lnTo>
                  <a:pt x="141875" y="67091"/>
                </a:lnTo>
                <a:lnTo>
                  <a:pt x="95666" y="97749"/>
                </a:lnTo>
                <a:lnTo>
                  <a:pt x="56788" y="127296"/>
                </a:lnTo>
                <a:lnTo>
                  <a:pt x="3571" y="188714"/>
                </a:lnTo>
                <a:lnTo>
                  <a:pt x="0" y="223837"/>
                </a:lnTo>
                <a:lnTo>
                  <a:pt x="10715" y="261342"/>
                </a:lnTo>
                <a:lnTo>
                  <a:pt x="28575" y="304800"/>
                </a:lnTo>
                <a:lnTo>
                  <a:pt x="49301" y="348081"/>
                </a:lnTo>
                <a:lnTo>
                  <a:pt x="78562" y="398068"/>
                </a:lnTo>
                <a:lnTo>
                  <a:pt x="112699" y="449275"/>
                </a:lnTo>
                <a:lnTo>
                  <a:pt x="148056" y="496214"/>
                </a:lnTo>
                <a:lnTo>
                  <a:pt x="180975" y="533400"/>
                </a:lnTo>
                <a:lnTo>
                  <a:pt x="238277" y="596798"/>
                </a:lnTo>
                <a:lnTo>
                  <a:pt x="298018" y="626059"/>
                </a:lnTo>
                <a:lnTo>
                  <a:pt x="333375" y="609600"/>
                </a:lnTo>
                <a:lnTo>
                  <a:pt x="387833" y="552737"/>
                </a:lnTo>
                <a:lnTo>
                  <a:pt x="420863" y="510822"/>
                </a:lnTo>
                <a:lnTo>
                  <a:pt x="454835" y="463262"/>
                </a:lnTo>
                <a:lnTo>
                  <a:pt x="487551" y="412567"/>
                </a:lnTo>
                <a:lnTo>
                  <a:pt x="516819" y="361244"/>
                </a:lnTo>
                <a:lnTo>
                  <a:pt x="540442" y="311803"/>
                </a:lnTo>
                <a:lnTo>
                  <a:pt x="556226" y="266752"/>
                </a:lnTo>
                <a:lnTo>
                  <a:pt x="561975" y="228600"/>
                </a:lnTo>
                <a:lnTo>
                  <a:pt x="553977" y="184612"/>
                </a:lnTo>
                <a:lnTo>
                  <a:pt x="532205" y="141069"/>
                </a:lnTo>
                <a:lnTo>
                  <a:pt x="499993" y="99970"/>
                </a:lnTo>
                <a:lnTo>
                  <a:pt x="460671" y="63314"/>
                </a:lnTo>
                <a:lnTo>
                  <a:pt x="417572" y="33101"/>
                </a:lnTo>
                <a:lnTo>
                  <a:pt x="374029" y="11330"/>
                </a:lnTo>
                <a:lnTo>
                  <a:pt x="333375" y="0"/>
                </a:lnTo>
                <a:close/>
              </a:path>
            </a:pathLst>
          </a:custGeom>
          <a:solidFill>
            <a:srgbClr val="3333CC">
              <a:alpha val="38821"/>
            </a:srgbClr>
          </a:solidFill>
        </p:spPr>
        <p:txBody>
          <a:bodyPr wrap="square" lIns="0" tIns="0" rIns="0" bIns="0" rtlCol="0"/>
          <a:lstStyle/>
          <a:p>
            <a:endParaRPr/>
          </a:p>
        </p:txBody>
      </p:sp>
      <p:sp>
        <p:nvSpPr>
          <p:cNvPr id="8" name="object 5"/>
          <p:cNvSpPr/>
          <p:nvPr/>
        </p:nvSpPr>
        <p:spPr>
          <a:xfrm>
            <a:off x="1089214" y="4815724"/>
            <a:ext cx="1847850" cy="0"/>
          </a:xfrm>
          <a:custGeom>
            <a:avLst/>
            <a:gdLst/>
            <a:ahLst/>
            <a:cxnLst/>
            <a:rect l="l" t="t" r="r" b="b"/>
            <a:pathLst>
              <a:path w="1847850">
                <a:moveTo>
                  <a:pt x="0" y="0"/>
                </a:moveTo>
                <a:lnTo>
                  <a:pt x="1847850" y="0"/>
                </a:lnTo>
              </a:path>
            </a:pathLst>
          </a:custGeom>
          <a:ln w="15875">
            <a:solidFill>
              <a:srgbClr val="000000"/>
            </a:solidFill>
          </a:ln>
        </p:spPr>
        <p:txBody>
          <a:bodyPr wrap="square" lIns="0" tIns="0" rIns="0" bIns="0" rtlCol="0"/>
          <a:lstStyle/>
          <a:p>
            <a:endParaRPr/>
          </a:p>
        </p:txBody>
      </p:sp>
      <p:sp>
        <p:nvSpPr>
          <p:cNvPr id="9" name="object 6"/>
          <p:cNvSpPr/>
          <p:nvPr/>
        </p:nvSpPr>
        <p:spPr>
          <a:xfrm>
            <a:off x="2886264" y="4752224"/>
            <a:ext cx="127000" cy="127000"/>
          </a:xfrm>
          <a:custGeom>
            <a:avLst/>
            <a:gdLst/>
            <a:ahLst/>
            <a:cxnLst/>
            <a:rect l="l" t="t" r="r" b="b"/>
            <a:pathLst>
              <a:path w="127000" h="127000">
                <a:moveTo>
                  <a:pt x="0" y="0"/>
                </a:moveTo>
                <a:lnTo>
                  <a:pt x="50800" y="63500"/>
                </a:lnTo>
                <a:lnTo>
                  <a:pt x="0" y="127000"/>
                </a:lnTo>
                <a:lnTo>
                  <a:pt x="127000" y="63500"/>
                </a:lnTo>
                <a:lnTo>
                  <a:pt x="0" y="0"/>
                </a:lnTo>
                <a:close/>
              </a:path>
            </a:pathLst>
          </a:custGeom>
          <a:solidFill>
            <a:srgbClr val="000000"/>
          </a:solidFill>
        </p:spPr>
        <p:txBody>
          <a:bodyPr wrap="square" lIns="0" tIns="0" rIns="0" bIns="0" rtlCol="0"/>
          <a:lstStyle/>
          <a:p>
            <a:endParaRPr/>
          </a:p>
        </p:txBody>
      </p:sp>
      <p:sp>
        <p:nvSpPr>
          <p:cNvPr id="11" name="object 7"/>
          <p:cNvSpPr/>
          <p:nvPr/>
        </p:nvSpPr>
        <p:spPr>
          <a:xfrm>
            <a:off x="1089214" y="2637674"/>
            <a:ext cx="0" cy="2178050"/>
          </a:xfrm>
          <a:custGeom>
            <a:avLst/>
            <a:gdLst/>
            <a:ahLst/>
            <a:cxnLst/>
            <a:rect l="l" t="t" r="r" b="b"/>
            <a:pathLst>
              <a:path h="2178050">
                <a:moveTo>
                  <a:pt x="0" y="2178050"/>
                </a:moveTo>
                <a:lnTo>
                  <a:pt x="0" y="0"/>
                </a:lnTo>
              </a:path>
            </a:pathLst>
          </a:custGeom>
          <a:ln w="15875">
            <a:solidFill>
              <a:srgbClr val="000000"/>
            </a:solidFill>
          </a:ln>
        </p:spPr>
        <p:txBody>
          <a:bodyPr wrap="square" lIns="0" tIns="0" rIns="0" bIns="0" rtlCol="0"/>
          <a:lstStyle/>
          <a:p>
            <a:endParaRPr/>
          </a:p>
        </p:txBody>
      </p:sp>
      <p:sp>
        <p:nvSpPr>
          <p:cNvPr id="12" name="object 8"/>
          <p:cNvSpPr/>
          <p:nvPr/>
        </p:nvSpPr>
        <p:spPr>
          <a:xfrm>
            <a:off x="1025722" y="2561474"/>
            <a:ext cx="127000" cy="127000"/>
          </a:xfrm>
          <a:custGeom>
            <a:avLst/>
            <a:gdLst/>
            <a:ahLst/>
            <a:cxnLst/>
            <a:rect l="l" t="t" r="r" b="b"/>
            <a:pathLst>
              <a:path w="127000" h="127000">
                <a:moveTo>
                  <a:pt x="63487" y="0"/>
                </a:moveTo>
                <a:lnTo>
                  <a:pt x="0" y="127000"/>
                </a:lnTo>
                <a:lnTo>
                  <a:pt x="63500" y="76200"/>
                </a:lnTo>
                <a:lnTo>
                  <a:pt x="101594" y="76200"/>
                </a:lnTo>
                <a:lnTo>
                  <a:pt x="63487" y="0"/>
                </a:lnTo>
                <a:close/>
              </a:path>
              <a:path w="127000" h="127000">
                <a:moveTo>
                  <a:pt x="101594" y="76200"/>
                </a:moveTo>
                <a:lnTo>
                  <a:pt x="63500" y="76200"/>
                </a:lnTo>
                <a:lnTo>
                  <a:pt x="127000" y="127000"/>
                </a:lnTo>
                <a:lnTo>
                  <a:pt x="101594" y="76200"/>
                </a:lnTo>
                <a:close/>
              </a:path>
            </a:pathLst>
          </a:custGeom>
          <a:solidFill>
            <a:srgbClr val="000000"/>
          </a:solidFill>
        </p:spPr>
        <p:txBody>
          <a:bodyPr wrap="square" lIns="0" tIns="0" rIns="0" bIns="0" rtlCol="0"/>
          <a:lstStyle/>
          <a:p>
            <a:endParaRPr/>
          </a:p>
        </p:txBody>
      </p:sp>
      <p:sp>
        <p:nvSpPr>
          <p:cNvPr id="13" name="object 9"/>
          <p:cNvSpPr/>
          <p:nvPr/>
        </p:nvSpPr>
        <p:spPr>
          <a:xfrm>
            <a:off x="1260664" y="28186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14" name="object 10"/>
          <p:cNvSpPr/>
          <p:nvPr/>
        </p:nvSpPr>
        <p:spPr>
          <a:xfrm>
            <a:off x="1260664" y="28186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15" name="object 11"/>
          <p:cNvSpPr/>
          <p:nvPr/>
        </p:nvSpPr>
        <p:spPr>
          <a:xfrm>
            <a:off x="1260664" y="36568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16" name="object 12"/>
          <p:cNvSpPr/>
          <p:nvPr/>
        </p:nvSpPr>
        <p:spPr>
          <a:xfrm>
            <a:off x="1260664" y="36568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17" name="object 13"/>
          <p:cNvSpPr/>
          <p:nvPr/>
        </p:nvSpPr>
        <p:spPr>
          <a:xfrm>
            <a:off x="1336864" y="3139324"/>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18" name="object 14"/>
          <p:cNvSpPr/>
          <p:nvPr/>
        </p:nvSpPr>
        <p:spPr>
          <a:xfrm>
            <a:off x="1336864" y="3139324"/>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19" name="object 15"/>
          <p:cNvSpPr/>
          <p:nvPr/>
        </p:nvSpPr>
        <p:spPr>
          <a:xfrm>
            <a:off x="1535302" y="34282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20" name="object 16"/>
          <p:cNvSpPr/>
          <p:nvPr/>
        </p:nvSpPr>
        <p:spPr>
          <a:xfrm>
            <a:off x="1535302" y="34282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21" name="object 17"/>
          <p:cNvSpPr/>
          <p:nvPr/>
        </p:nvSpPr>
        <p:spPr>
          <a:xfrm>
            <a:off x="1489264" y="41140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22" name="object 18"/>
          <p:cNvSpPr/>
          <p:nvPr/>
        </p:nvSpPr>
        <p:spPr>
          <a:xfrm>
            <a:off x="1489264" y="41140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23" name="object 19"/>
          <p:cNvSpPr/>
          <p:nvPr/>
        </p:nvSpPr>
        <p:spPr>
          <a:xfrm>
            <a:off x="1854389" y="38854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24" name="object 20"/>
          <p:cNvSpPr/>
          <p:nvPr/>
        </p:nvSpPr>
        <p:spPr>
          <a:xfrm>
            <a:off x="1854389" y="38854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25" name="object 21"/>
          <p:cNvSpPr/>
          <p:nvPr/>
        </p:nvSpPr>
        <p:spPr>
          <a:xfrm>
            <a:off x="1595627" y="2772611"/>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26" name="object 22"/>
          <p:cNvSpPr/>
          <p:nvPr/>
        </p:nvSpPr>
        <p:spPr>
          <a:xfrm>
            <a:off x="1595627" y="2772611"/>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27" name="object 23"/>
          <p:cNvSpPr/>
          <p:nvPr/>
        </p:nvSpPr>
        <p:spPr>
          <a:xfrm>
            <a:off x="1549589" y="38092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28" name="object 24"/>
          <p:cNvSpPr/>
          <p:nvPr/>
        </p:nvSpPr>
        <p:spPr>
          <a:xfrm>
            <a:off x="1549589" y="38092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29" name="object 25"/>
          <p:cNvSpPr/>
          <p:nvPr/>
        </p:nvSpPr>
        <p:spPr>
          <a:xfrm>
            <a:off x="1870264" y="2605924"/>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30" name="object 26"/>
          <p:cNvSpPr/>
          <p:nvPr/>
        </p:nvSpPr>
        <p:spPr>
          <a:xfrm>
            <a:off x="1870264" y="2605924"/>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31" name="object 27"/>
          <p:cNvSpPr/>
          <p:nvPr/>
        </p:nvSpPr>
        <p:spPr>
          <a:xfrm>
            <a:off x="2175064" y="2772611"/>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32" name="object 28"/>
          <p:cNvSpPr/>
          <p:nvPr/>
        </p:nvSpPr>
        <p:spPr>
          <a:xfrm>
            <a:off x="2175064" y="2772611"/>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33" name="object 29"/>
          <p:cNvSpPr/>
          <p:nvPr/>
        </p:nvSpPr>
        <p:spPr>
          <a:xfrm>
            <a:off x="2006789" y="35806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34" name="object 30"/>
          <p:cNvSpPr/>
          <p:nvPr/>
        </p:nvSpPr>
        <p:spPr>
          <a:xfrm>
            <a:off x="2006789" y="35806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35" name="object 31"/>
          <p:cNvSpPr/>
          <p:nvPr/>
        </p:nvSpPr>
        <p:spPr>
          <a:xfrm>
            <a:off x="2235389" y="3428249"/>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36" name="object 32"/>
          <p:cNvSpPr/>
          <p:nvPr/>
        </p:nvSpPr>
        <p:spPr>
          <a:xfrm>
            <a:off x="2235389" y="3428249"/>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37" name="object 33"/>
          <p:cNvSpPr/>
          <p:nvPr/>
        </p:nvSpPr>
        <p:spPr>
          <a:xfrm>
            <a:off x="1489264" y="4495049"/>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38" name="object 34"/>
          <p:cNvSpPr/>
          <p:nvPr/>
        </p:nvSpPr>
        <p:spPr>
          <a:xfrm>
            <a:off x="1489264" y="4495049"/>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39" name="object 35"/>
          <p:cNvSpPr/>
          <p:nvPr/>
        </p:nvSpPr>
        <p:spPr>
          <a:xfrm>
            <a:off x="2373502" y="4206124"/>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40" name="object 36"/>
          <p:cNvSpPr/>
          <p:nvPr/>
        </p:nvSpPr>
        <p:spPr>
          <a:xfrm>
            <a:off x="2373502" y="4206124"/>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41" name="object 37"/>
          <p:cNvSpPr/>
          <p:nvPr/>
        </p:nvSpPr>
        <p:spPr>
          <a:xfrm>
            <a:off x="2129027" y="4098174"/>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42" name="object 38"/>
          <p:cNvSpPr/>
          <p:nvPr/>
        </p:nvSpPr>
        <p:spPr>
          <a:xfrm>
            <a:off x="2129027" y="4098174"/>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43" name="object 39"/>
          <p:cNvSpPr/>
          <p:nvPr/>
        </p:nvSpPr>
        <p:spPr>
          <a:xfrm>
            <a:off x="2419539" y="383941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44" name="object 40"/>
          <p:cNvSpPr/>
          <p:nvPr/>
        </p:nvSpPr>
        <p:spPr>
          <a:xfrm>
            <a:off x="2419539" y="383941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45" name="object 41"/>
          <p:cNvSpPr/>
          <p:nvPr/>
        </p:nvSpPr>
        <p:spPr>
          <a:xfrm>
            <a:off x="1886139" y="4571249"/>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46" name="object 42"/>
          <p:cNvSpPr/>
          <p:nvPr/>
        </p:nvSpPr>
        <p:spPr>
          <a:xfrm>
            <a:off x="1886139" y="4571249"/>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47" name="object 43"/>
          <p:cNvSpPr/>
          <p:nvPr/>
        </p:nvSpPr>
        <p:spPr>
          <a:xfrm>
            <a:off x="2373502" y="4587124"/>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48" name="object 44"/>
          <p:cNvSpPr/>
          <p:nvPr/>
        </p:nvSpPr>
        <p:spPr>
          <a:xfrm>
            <a:off x="2373502" y="4587124"/>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49" name="object 45"/>
          <p:cNvSpPr/>
          <p:nvPr/>
        </p:nvSpPr>
        <p:spPr>
          <a:xfrm>
            <a:off x="2802127" y="429661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50" name="object 46"/>
          <p:cNvSpPr/>
          <p:nvPr/>
        </p:nvSpPr>
        <p:spPr>
          <a:xfrm>
            <a:off x="2802127" y="429661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51" name="object 47"/>
          <p:cNvSpPr/>
          <p:nvPr/>
        </p:nvSpPr>
        <p:spPr>
          <a:xfrm>
            <a:off x="2710052" y="402356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52" name="object 48"/>
          <p:cNvSpPr/>
          <p:nvPr/>
        </p:nvSpPr>
        <p:spPr>
          <a:xfrm>
            <a:off x="2710052" y="402356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53" name="object 49"/>
          <p:cNvSpPr/>
          <p:nvPr/>
        </p:nvSpPr>
        <p:spPr>
          <a:xfrm>
            <a:off x="2175064" y="4647449"/>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54" name="object 50"/>
          <p:cNvSpPr/>
          <p:nvPr/>
        </p:nvSpPr>
        <p:spPr>
          <a:xfrm>
            <a:off x="2175064" y="4647449"/>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55" name="object 51"/>
          <p:cNvSpPr/>
          <p:nvPr/>
        </p:nvSpPr>
        <p:spPr>
          <a:xfrm>
            <a:off x="1870264" y="429661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56" name="object 52"/>
          <p:cNvSpPr/>
          <p:nvPr/>
        </p:nvSpPr>
        <p:spPr>
          <a:xfrm>
            <a:off x="1870264" y="429661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57" name="object 53"/>
          <p:cNvSpPr/>
          <p:nvPr/>
        </p:nvSpPr>
        <p:spPr>
          <a:xfrm>
            <a:off x="1870264" y="3139324"/>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58" name="object 54"/>
          <p:cNvSpPr/>
          <p:nvPr/>
        </p:nvSpPr>
        <p:spPr>
          <a:xfrm>
            <a:off x="1870264" y="3139324"/>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59" name="object 55"/>
          <p:cNvSpPr/>
          <p:nvPr/>
        </p:nvSpPr>
        <p:spPr>
          <a:xfrm>
            <a:off x="2327464" y="3063124"/>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60" name="object 56"/>
          <p:cNvSpPr/>
          <p:nvPr/>
        </p:nvSpPr>
        <p:spPr>
          <a:xfrm>
            <a:off x="2327464" y="3063124"/>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61" name="object 57"/>
          <p:cNvSpPr/>
          <p:nvPr/>
        </p:nvSpPr>
        <p:spPr>
          <a:xfrm>
            <a:off x="2029738" y="2864686"/>
            <a:ext cx="520065" cy="267335"/>
          </a:xfrm>
          <a:custGeom>
            <a:avLst/>
            <a:gdLst/>
            <a:ahLst/>
            <a:cxnLst/>
            <a:rect l="l" t="t" r="r" b="b"/>
            <a:pathLst>
              <a:path w="520064" h="267335">
                <a:moveTo>
                  <a:pt x="519976" y="0"/>
                </a:moveTo>
                <a:lnTo>
                  <a:pt x="0" y="267284"/>
                </a:lnTo>
              </a:path>
            </a:pathLst>
          </a:custGeom>
          <a:ln w="15875">
            <a:solidFill>
              <a:srgbClr val="000000"/>
            </a:solidFill>
          </a:ln>
        </p:spPr>
        <p:txBody>
          <a:bodyPr wrap="square" lIns="0" tIns="0" rIns="0" bIns="0" rtlCol="0"/>
          <a:lstStyle/>
          <a:p>
            <a:endParaRPr/>
          </a:p>
        </p:txBody>
      </p:sp>
      <p:sp>
        <p:nvSpPr>
          <p:cNvPr id="62" name="object 58"/>
          <p:cNvSpPr/>
          <p:nvPr/>
        </p:nvSpPr>
        <p:spPr>
          <a:xfrm>
            <a:off x="1984564" y="3063885"/>
            <a:ext cx="97155" cy="113030"/>
          </a:xfrm>
          <a:custGeom>
            <a:avLst/>
            <a:gdLst/>
            <a:ahLst/>
            <a:cxnLst/>
            <a:rect l="l" t="t" r="r" b="b"/>
            <a:pathLst>
              <a:path w="97155" h="113029">
                <a:moveTo>
                  <a:pt x="38734" y="0"/>
                </a:moveTo>
                <a:lnTo>
                  <a:pt x="0" y="91312"/>
                </a:lnTo>
                <a:lnTo>
                  <a:pt x="96799" y="112941"/>
                </a:lnTo>
                <a:lnTo>
                  <a:pt x="45173" y="68084"/>
                </a:lnTo>
                <a:lnTo>
                  <a:pt x="38734" y="0"/>
                </a:lnTo>
                <a:close/>
              </a:path>
            </a:pathLst>
          </a:custGeom>
          <a:solidFill>
            <a:srgbClr val="000000"/>
          </a:solidFill>
        </p:spPr>
        <p:txBody>
          <a:bodyPr wrap="square" lIns="0" tIns="0" rIns="0" bIns="0" rtlCol="0"/>
          <a:lstStyle/>
          <a:p>
            <a:endParaRPr/>
          </a:p>
        </p:txBody>
      </p:sp>
      <p:sp>
        <p:nvSpPr>
          <p:cNvPr id="63" name="object 59"/>
          <p:cNvSpPr txBox="1"/>
          <p:nvPr/>
        </p:nvSpPr>
        <p:spPr>
          <a:xfrm>
            <a:off x="1025722" y="5167757"/>
            <a:ext cx="3067685" cy="615553"/>
          </a:xfrm>
          <a:prstGeom prst="rect">
            <a:avLst/>
          </a:prstGeom>
        </p:spPr>
        <p:txBody>
          <a:bodyPr vert="horz" wrap="square" lIns="0" tIns="0" rIns="0" bIns="0" rtlCol="0">
            <a:spAutoFit/>
          </a:bodyPr>
          <a:lstStyle/>
          <a:p>
            <a:pPr marL="12700" marR="5080">
              <a:lnSpc>
                <a:spcPct val="100000"/>
              </a:lnSpc>
            </a:pPr>
            <a:r>
              <a:rPr lang="zh-CN" altLang="en-US" sz="2000" spc="-10" dirty="0" smtClean="0">
                <a:latin typeface="Calibri"/>
                <a:cs typeface="Calibri"/>
              </a:rPr>
              <a:t>任何浅蓝色区域内的样本都会被</a:t>
            </a:r>
            <a:r>
              <a:rPr lang="zh-CN" altLang="en-US" sz="2000" spc="-10" dirty="0" smtClean="0">
                <a:solidFill>
                  <a:srgbClr val="FF0000"/>
                </a:solidFill>
                <a:latin typeface="Calibri"/>
                <a:cs typeface="Calibri"/>
              </a:rPr>
              <a:t>错分</a:t>
            </a:r>
            <a:r>
              <a:rPr lang="zh-CN" altLang="en-US" sz="2000" spc="-10" dirty="0" smtClean="0">
                <a:latin typeface="Calibri"/>
                <a:cs typeface="Calibri"/>
              </a:rPr>
              <a:t>为蓝色类别。</a:t>
            </a:r>
            <a:endParaRPr sz="2000" dirty="0">
              <a:latin typeface="Calibri"/>
              <a:cs typeface="Calibri"/>
            </a:endParaRPr>
          </a:p>
        </p:txBody>
      </p:sp>
      <p:sp>
        <p:nvSpPr>
          <p:cNvPr id="64" name="object 61"/>
          <p:cNvSpPr/>
          <p:nvPr/>
        </p:nvSpPr>
        <p:spPr>
          <a:xfrm>
            <a:off x="5847079" y="2885151"/>
            <a:ext cx="561975" cy="626110"/>
          </a:xfrm>
          <a:custGeom>
            <a:avLst/>
            <a:gdLst/>
            <a:ahLst/>
            <a:cxnLst/>
            <a:rect l="l" t="t" r="r" b="b"/>
            <a:pathLst>
              <a:path w="561975" h="626110">
                <a:moveTo>
                  <a:pt x="333375" y="0"/>
                </a:moveTo>
                <a:lnTo>
                  <a:pt x="291165" y="1777"/>
                </a:lnTo>
                <a:lnTo>
                  <a:pt x="242956" y="15773"/>
                </a:lnTo>
                <a:lnTo>
                  <a:pt x="192082" y="38655"/>
                </a:lnTo>
                <a:lnTo>
                  <a:pt x="141875" y="67091"/>
                </a:lnTo>
                <a:lnTo>
                  <a:pt x="95666" y="97749"/>
                </a:lnTo>
                <a:lnTo>
                  <a:pt x="56788" y="127296"/>
                </a:lnTo>
                <a:lnTo>
                  <a:pt x="3571" y="188714"/>
                </a:lnTo>
                <a:lnTo>
                  <a:pt x="0" y="223837"/>
                </a:lnTo>
                <a:lnTo>
                  <a:pt x="10715" y="261342"/>
                </a:lnTo>
                <a:lnTo>
                  <a:pt x="28575" y="304800"/>
                </a:lnTo>
                <a:lnTo>
                  <a:pt x="49301" y="348081"/>
                </a:lnTo>
                <a:lnTo>
                  <a:pt x="78562" y="398068"/>
                </a:lnTo>
                <a:lnTo>
                  <a:pt x="112699" y="449275"/>
                </a:lnTo>
                <a:lnTo>
                  <a:pt x="148056" y="496214"/>
                </a:lnTo>
                <a:lnTo>
                  <a:pt x="180975" y="533400"/>
                </a:lnTo>
                <a:lnTo>
                  <a:pt x="238277" y="596798"/>
                </a:lnTo>
                <a:lnTo>
                  <a:pt x="298018" y="626059"/>
                </a:lnTo>
                <a:lnTo>
                  <a:pt x="333375" y="609600"/>
                </a:lnTo>
                <a:lnTo>
                  <a:pt x="387833" y="552737"/>
                </a:lnTo>
                <a:lnTo>
                  <a:pt x="420863" y="510822"/>
                </a:lnTo>
                <a:lnTo>
                  <a:pt x="454835" y="463262"/>
                </a:lnTo>
                <a:lnTo>
                  <a:pt x="487551" y="412567"/>
                </a:lnTo>
                <a:lnTo>
                  <a:pt x="516819" y="361244"/>
                </a:lnTo>
                <a:lnTo>
                  <a:pt x="540442" y="311803"/>
                </a:lnTo>
                <a:lnTo>
                  <a:pt x="556226" y="266752"/>
                </a:lnTo>
                <a:lnTo>
                  <a:pt x="561975" y="228600"/>
                </a:lnTo>
                <a:lnTo>
                  <a:pt x="553977" y="184612"/>
                </a:lnTo>
                <a:lnTo>
                  <a:pt x="532205" y="141069"/>
                </a:lnTo>
                <a:lnTo>
                  <a:pt x="499993" y="99970"/>
                </a:lnTo>
                <a:lnTo>
                  <a:pt x="460671" y="63314"/>
                </a:lnTo>
                <a:lnTo>
                  <a:pt x="417572" y="33101"/>
                </a:lnTo>
                <a:lnTo>
                  <a:pt x="374029" y="11330"/>
                </a:lnTo>
                <a:lnTo>
                  <a:pt x="333375" y="0"/>
                </a:lnTo>
                <a:close/>
              </a:path>
            </a:pathLst>
          </a:custGeom>
          <a:solidFill>
            <a:srgbClr val="3333CC">
              <a:alpha val="38821"/>
            </a:srgbClr>
          </a:solidFill>
        </p:spPr>
        <p:txBody>
          <a:bodyPr wrap="square" lIns="0" tIns="0" rIns="0" bIns="0" rtlCol="0"/>
          <a:lstStyle/>
          <a:p>
            <a:endParaRPr/>
          </a:p>
        </p:txBody>
      </p:sp>
      <p:sp>
        <p:nvSpPr>
          <p:cNvPr id="65" name="object 62"/>
          <p:cNvSpPr/>
          <p:nvPr/>
        </p:nvSpPr>
        <p:spPr>
          <a:xfrm>
            <a:off x="5323204" y="4828251"/>
            <a:ext cx="1847850" cy="0"/>
          </a:xfrm>
          <a:custGeom>
            <a:avLst/>
            <a:gdLst/>
            <a:ahLst/>
            <a:cxnLst/>
            <a:rect l="l" t="t" r="r" b="b"/>
            <a:pathLst>
              <a:path w="1847850">
                <a:moveTo>
                  <a:pt x="0" y="0"/>
                </a:moveTo>
                <a:lnTo>
                  <a:pt x="1847850" y="0"/>
                </a:lnTo>
              </a:path>
            </a:pathLst>
          </a:custGeom>
          <a:ln w="15875">
            <a:solidFill>
              <a:srgbClr val="000000"/>
            </a:solidFill>
          </a:ln>
        </p:spPr>
        <p:txBody>
          <a:bodyPr wrap="square" lIns="0" tIns="0" rIns="0" bIns="0" rtlCol="0"/>
          <a:lstStyle/>
          <a:p>
            <a:endParaRPr/>
          </a:p>
        </p:txBody>
      </p:sp>
      <p:sp>
        <p:nvSpPr>
          <p:cNvPr id="66" name="object 63"/>
          <p:cNvSpPr/>
          <p:nvPr/>
        </p:nvSpPr>
        <p:spPr>
          <a:xfrm>
            <a:off x="7120254" y="4764751"/>
            <a:ext cx="127000" cy="127000"/>
          </a:xfrm>
          <a:custGeom>
            <a:avLst/>
            <a:gdLst/>
            <a:ahLst/>
            <a:cxnLst/>
            <a:rect l="l" t="t" r="r" b="b"/>
            <a:pathLst>
              <a:path w="127000" h="127000">
                <a:moveTo>
                  <a:pt x="0" y="0"/>
                </a:moveTo>
                <a:lnTo>
                  <a:pt x="50800" y="63500"/>
                </a:lnTo>
                <a:lnTo>
                  <a:pt x="0" y="127000"/>
                </a:lnTo>
                <a:lnTo>
                  <a:pt x="127000" y="63500"/>
                </a:lnTo>
                <a:lnTo>
                  <a:pt x="0" y="0"/>
                </a:lnTo>
                <a:close/>
              </a:path>
            </a:pathLst>
          </a:custGeom>
          <a:solidFill>
            <a:srgbClr val="000000"/>
          </a:solidFill>
        </p:spPr>
        <p:txBody>
          <a:bodyPr wrap="square" lIns="0" tIns="0" rIns="0" bIns="0" rtlCol="0"/>
          <a:lstStyle/>
          <a:p>
            <a:endParaRPr/>
          </a:p>
        </p:txBody>
      </p:sp>
      <p:sp>
        <p:nvSpPr>
          <p:cNvPr id="67" name="object 64"/>
          <p:cNvSpPr/>
          <p:nvPr/>
        </p:nvSpPr>
        <p:spPr>
          <a:xfrm>
            <a:off x="5323204" y="2650201"/>
            <a:ext cx="0" cy="2178050"/>
          </a:xfrm>
          <a:custGeom>
            <a:avLst/>
            <a:gdLst/>
            <a:ahLst/>
            <a:cxnLst/>
            <a:rect l="l" t="t" r="r" b="b"/>
            <a:pathLst>
              <a:path h="2178050">
                <a:moveTo>
                  <a:pt x="0" y="2178050"/>
                </a:moveTo>
                <a:lnTo>
                  <a:pt x="0" y="0"/>
                </a:lnTo>
              </a:path>
            </a:pathLst>
          </a:custGeom>
          <a:ln w="15875">
            <a:solidFill>
              <a:srgbClr val="000000"/>
            </a:solidFill>
          </a:ln>
        </p:spPr>
        <p:txBody>
          <a:bodyPr wrap="square" lIns="0" tIns="0" rIns="0" bIns="0" rtlCol="0"/>
          <a:lstStyle/>
          <a:p>
            <a:endParaRPr/>
          </a:p>
        </p:txBody>
      </p:sp>
      <p:sp>
        <p:nvSpPr>
          <p:cNvPr id="68" name="object 65"/>
          <p:cNvSpPr/>
          <p:nvPr/>
        </p:nvSpPr>
        <p:spPr>
          <a:xfrm>
            <a:off x="5259717" y="2574001"/>
            <a:ext cx="127000" cy="127000"/>
          </a:xfrm>
          <a:custGeom>
            <a:avLst/>
            <a:gdLst/>
            <a:ahLst/>
            <a:cxnLst/>
            <a:rect l="l" t="t" r="r" b="b"/>
            <a:pathLst>
              <a:path w="127000" h="127000">
                <a:moveTo>
                  <a:pt x="63487" y="0"/>
                </a:moveTo>
                <a:lnTo>
                  <a:pt x="0" y="127000"/>
                </a:lnTo>
                <a:lnTo>
                  <a:pt x="63500" y="76200"/>
                </a:lnTo>
                <a:lnTo>
                  <a:pt x="101594" y="76200"/>
                </a:lnTo>
                <a:lnTo>
                  <a:pt x="63487" y="0"/>
                </a:lnTo>
                <a:close/>
              </a:path>
              <a:path w="127000" h="127000">
                <a:moveTo>
                  <a:pt x="101594" y="76200"/>
                </a:moveTo>
                <a:lnTo>
                  <a:pt x="63500" y="76200"/>
                </a:lnTo>
                <a:lnTo>
                  <a:pt x="127000" y="127000"/>
                </a:lnTo>
                <a:lnTo>
                  <a:pt x="101594" y="76200"/>
                </a:lnTo>
                <a:close/>
              </a:path>
            </a:pathLst>
          </a:custGeom>
          <a:solidFill>
            <a:srgbClr val="000000"/>
          </a:solidFill>
        </p:spPr>
        <p:txBody>
          <a:bodyPr wrap="square" lIns="0" tIns="0" rIns="0" bIns="0" rtlCol="0"/>
          <a:lstStyle/>
          <a:p>
            <a:endParaRPr/>
          </a:p>
        </p:txBody>
      </p:sp>
      <p:sp>
        <p:nvSpPr>
          <p:cNvPr id="69" name="object 66"/>
          <p:cNvSpPr/>
          <p:nvPr/>
        </p:nvSpPr>
        <p:spPr>
          <a:xfrm>
            <a:off x="5494654" y="28311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70" name="object 67"/>
          <p:cNvSpPr/>
          <p:nvPr/>
        </p:nvSpPr>
        <p:spPr>
          <a:xfrm>
            <a:off x="5494654" y="28311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71" name="object 68"/>
          <p:cNvSpPr/>
          <p:nvPr/>
        </p:nvSpPr>
        <p:spPr>
          <a:xfrm>
            <a:off x="5494654" y="36693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72" name="object 69"/>
          <p:cNvSpPr/>
          <p:nvPr/>
        </p:nvSpPr>
        <p:spPr>
          <a:xfrm>
            <a:off x="5494654" y="36693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73" name="object 70"/>
          <p:cNvSpPr/>
          <p:nvPr/>
        </p:nvSpPr>
        <p:spPr>
          <a:xfrm>
            <a:off x="5570854" y="3151851"/>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74" name="object 71"/>
          <p:cNvSpPr/>
          <p:nvPr/>
        </p:nvSpPr>
        <p:spPr>
          <a:xfrm>
            <a:off x="5570854" y="3151851"/>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75" name="object 72"/>
          <p:cNvSpPr/>
          <p:nvPr/>
        </p:nvSpPr>
        <p:spPr>
          <a:xfrm>
            <a:off x="5769292" y="34407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76" name="object 73"/>
          <p:cNvSpPr/>
          <p:nvPr/>
        </p:nvSpPr>
        <p:spPr>
          <a:xfrm>
            <a:off x="5769292" y="34407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77" name="object 74"/>
          <p:cNvSpPr/>
          <p:nvPr/>
        </p:nvSpPr>
        <p:spPr>
          <a:xfrm>
            <a:off x="5723254" y="41265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78" name="object 75"/>
          <p:cNvSpPr/>
          <p:nvPr/>
        </p:nvSpPr>
        <p:spPr>
          <a:xfrm>
            <a:off x="5723254" y="41265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79" name="object 76"/>
          <p:cNvSpPr/>
          <p:nvPr/>
        </p:nvSpPr>
        <p:spPr>
          <a:xfrm>
            <a:off x="6088379" y="38979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80" name="object 77"/>
          <p:cNvSpPr/>
          <p:nvPr/>
        </p:nvSpPr>
        <p:spPr>
          <a:xfrm>
            <a:off x="6088379" y="38979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81" name="object 78"/>
          <p:cNvSpPr/>
          <p:nvPr/>
        </p:nvSpPr>
        <p:spPr>
          <a:xfrm>
            <a:off x="5829617" y="2785138"/>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82" name="object 79"/>
          <p:cNvSpPr/>
          <p:nvPr/>
        </p:nvSpPr>
        <p:spPr>
          <a:xfrm>
            <a:off x="5829617" y="2785138"/>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83" name="object 80"/>
          <p:cNvSpPr/>
          <p:nvPr/>
        </p:nvSpPr>
        <p:spPr>
          <a:xfrm>
            <a:off x="5783579" y="38217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84" name="object 81"/>
          <p:cNvSpPr/>
          <p:nvPr/>
        </p:nvSpPr>
        <p:spPr>
          <a:xfrm>
            <a:off x="5783579" y="38217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85" name="object 82"/>
          <p:cNvSpPr/>
          <p:nvPr/>
        </p:nvSpPr>
        <p:spPr>
          <a:xfrm>
            <a:off x="6104254" y="2618451"/>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86" name="object 83"/>
          <p:cNvSpPr/>
          <p:nvPr/>
        </p:nvSpPr>
        <p:spPr>
          <a:xfrm>
            <a:off x="6104254" y="2618451"/>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87" name="object 84"/>
          <p:cNvSpPr/>
          <p:nvPr/>
        </p:nvSpPr>
        <p:spPr>
          <a:xfrm>
            <a:off x="6409054" y="2785138"/>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88" name="object 85"/>
          <p:cNvSpPr/>
          <p:nvPr/>
        </p:nvSpPr>
        <p:spPr>
          <a:xfrm>
            <a:off x="6409054" y="2785138"/>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89" name="object 86"/>
          <p:cNvSpPr/>
          <p:nvPr/>
        </p:nvSpPr>
        <p:spPr>
          <a:xfrm>
            <a:off x="6240779" y="35931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90" name="object 87"/>
          <p:cNvSpPr/>
          <p:nvPr/>
        </p:nvSpPr>
        <p:spPr>
          <a:xfrm>
            <a:off x="6240779" y="35931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91" name="object 88"/>
          <p:cNvSpPr/>
          <p:nvPr/>
        </p:nvSpPr>
        <p:spPr>
          <a:xfrm>
            <a:off x="6469379" y="3440776"/>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92" name="object 89"/>
          <p:cNvSpPr/>
          <p:nvPr/>
        </p:nvSpPr>
        <p:spPr>
          <a:xfrm>
            <a:off x="6469379" y="3440776"/>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93" name="object 90"/>
          <p:cNvSpPr/>
          <p:nvPr/>
        </p:nvSpPr>
        <p:spPr>
          <a:xfrm>
            <a:off x="5723254" y="4507576"/>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94" name="object 91"/>
          <p:cNvSpPr/>
          <p:nvPr/>
        </p:nvSpPr>
        <p:spPr>
          <a:xfrm>
            <a:off x="5723254" y="4507576"/>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95" name="object 92"/>
          <p:cNvSpPr/>
          <p:nvPr/>
        </p:nvSpPr>
        <p:spPr>
          <a:xfrm>
            <a:off x="6607492" y="421865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96" name="object 93"/>
          <p:cNvSpPr/>
          <p:nvPr/>
        </p:nvSpPr>
        <p:spPr>
          <a:xfrm>
            <a:off x="6607492" y="421865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97" name="object 94"/>
          <p:cNvSpPr/>
          <p:nvPr/>
        </p:nvSpPr>
        <p:spPr>
          <a:xfrm>
            <a:off x="6363017" y="411070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98" name="object 95"/>
          <p:cNvSpPr/>
          <p:nvPr/>
        </p:nvSpPr>
        <p:spPr>
          <a:xfrm>
            <a:off x="6363017" y="411070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99" name="object 96"/>
          <p:cNvSpPr/>
          <p:nvPr/>
        </p:nvSpPr>
        <p:spPr>
          <a:xfrm>
            <a:off x="6653529" y="3851938"/>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00" name="object 97"/>
          <p:cNvSpPr/>
          <p:nvPr/>
        </p:nvSpPr>
        <p:spPr>
          <a:xfrm>
            <a:off x="6653529" y="3851938"/>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01" name="object 98"/>
          <p:cNvSpPr/>
          <p:nvPr/>
        </p:nvSpPr>
        <p:spPr>
          <a:xfrm>
            <a:off x="6120129" y="4583776"/>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02" name="object 99"/>
          <p:cNvSpPr/>
          <p:nvPr/>
        </p:nvSpPr>
        <p:spPr>
          <a:xfrm>
            <a:off x="6120129" y="4583776"/>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03" name="object 100"/>
          <p:cNvSpPr/>
          <p:nvPr/>
        </p:nvSpPr>
        <p:spPr>
          <a:xfrm>
            <a:off x="6607492" y="459965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04" name="object 101"/>
          <p:cNvSpPr/>
          <p:nvPr/>
        </p:nvSpPr>
        <p:spPr>
          <a:xfrm>
            <a:off x="6607492" y="459965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05" name="object 102"/>
          <p:cNvSpPr/>
          <p:nvPr/>
        </p:nvSpPr>
        <p:spPr>
          <a:xfrm>
            <a:off x="7036117" y="4309138"/>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06" name="object 103"/>
          <p:cNvSpPr/>
          <p:nvPr/>
        </p:nvSpPr>
        <p:spPr>
          <a:xfrm>
            <a:off x="7036117" y="4309138"/>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07" name="object 104"/>
          <p:cNvSpPr/>
          <p:nvPr/>
        </p:nvSpPr>
        <p:spPr>
          <a:xfrm>
            <a:off x="6944042" y="4036088"/>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08" name="object 105"/>
          <p:cNvSpPr/>
          <p:nvPr/>
        </p:nvSpPr>
        <p:spPr>
          <a:xfrm>
            <a:off x="6944042" y="4036088"/>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09" name="object 106"/>
          <p:cNvSpPr/>
          <p:nvPr/>
        </p:nvSpPr>
        <p:spPr>
          <a:xfrm>
            <a:off x="6409054" y="4659976"/>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10" name="object 107"/>
          <p:cNvSpPr/>
          <p:nvPr/>
        </p:nvSpPr>
        <p:spPr>
          <a:xfrm>
            <a:off x="6409054" y="4659976"/>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11" name="object 108"/>
          <p:cNvSpPr/>
          <p:nvPr/>
        </p:nvSpPr>
        <p:spPr>
          <a:xfrm>
            <a:off x="6104254" y="4309138"/>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12" name="object 109"/>
          <p:cNvSpPr/>
          <p:nvPr/>
        </p:nvSpPr>
        <p:spPr>
          <a:xfrm>
            <a:off x="6104254" y="4309138"/>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13" name="object 110"/>
          <p:cNvSpPr/>
          <p:nvPr/>
        </p:nvSpPr>
        <p:spPr>
          <a:xfrm>
            <a:off x="6104254" y="3151851"/>
            <a:ext cx="92075" cy="92075"/>
          </a:xfrm>
          <a:custGeom>
            <a:avLst/>
            <a:gdLst/>
            <a:ahLst/>
            <a:cxnLst/>
            <a:rect l="l" t="t" r="r" b="b"/>
            <a:pathLst>
              <a:path w="92075" h="92075">
                <a:moveTo>
                  <a:pt x="0" y="0"/>
                </a:moveTo>
                <a:lnTo>
                  <a:pt x="92075" y="0"/>
                </a:lnTo>
                <a:lnTo>
                  <a:pt x="92075" y="92075"/>
                </a:lnTo>
                <a:lnTo>
                  <a:pt x="0" y="92075"/>
                </a:lnTo>
                <a:lnTo>
                  <a:pt x="0" y="0"/>
                </a:lnTo>
                <a:close/>
              </a:path>
            </a:pathLst>
          </a:custGeom>
          <a:solidFill>
            <a:srgbClr val="3333CC"/>
          </a:solidFill>
        </p:spPr>
        <p:txBody>
          <a:bodyPr wrap="square" lIns="0" tIns="0" rIns="0" bIns="0" rtlCol="0"/>
          <a:lstStyle/>
          <a:p>
            <a:endParaRPr/>
          </a:p>
        </p:txBody>
      </p:sp>
      <p:sp>
        <p:nvSpPr>
          <p:cNvPr id="114" name="object 111"/>
          <p:cNvSpPr/>
          <p:nvPr/>
        </p:nvSpPr>
        <p:spPr>
          <a:xfrm>
            <a:off x="6104254" y="3151851"/>
            <a:ext cx="92075" cy="92075"/>
          </a:xfrm>
          <a:custGeom>
            <a:avLst/>
            <a:gdLst/>
            <a:ahLst/>
            <a:cxnLst/>
            <a:rect l="l" t="t" r="r" b="b"/>
            <a:pathLst>
              <a:path w="92075" h="92075">
                <a:moveTo>
                  <a:pt x="0" y="0"/>
                </a:moveTo>
                <a:lnTo>
                  <a:pt x="92075" y="0"/>
                </a:lnTo>
                <a:lnTo>
                  <a:pt x="92075" y="92075"/>
                </a:lnTo>
                <a:lnTo>
                  <a:pt x="0" y="92075"/>
                </a:lnTo>
                <a:lnTo>
                  <a:pt x="0" y="0"/>
                </a:lnTo>
                <a:close/>
              </a:path>
            </a:pathLst>
          </a:custGeom>
          <a:ln w="38100">
            <a:solidFill>
              <a:srgbClr val="3333CC"/>
            </a:solidFill>
          </a:ln>
        </p:spPr>
        <p:txBody>
          <a:bodyPr wrap="square" lIns="0" tIns="0" rIns="0" bIns="0" rtlCol="0"/>
          <a:lstStyle/>
          <a:p>
            <a:endParaRPr/>
          </a:p>
        </p:txBody>
      </p:sp>
      <p:sp>
        <p:nvSpPr>
          <p:cNvPr id="115" name="object 112"/>
          <p:cNvSpPr/>
          <p:nvPr/>
        </p:nvSpPr>
        <p:spPr>
          <a:xfrm>
            <a:off x="6561454" y="3075651"/>
            <a:ext cx="92075" cy="92075"/>
          </a:xfrm>
          <a:custGeom>
            <a:avLst/>
            <a:gdLst/>
            <a:ahLst/>
            <a:cxnLst/>
            <a:rect l="l" t="t" r="r" b="b"/>
            <a:pathLst>
              <a:path w="92075" h="92075">
                <a:moveTo>
                  <a:pt x="46037" y="0"/>
                </a:moveTo>
                <a:lnTo>
                  <a:pt x="28117" y="3617"/>
                </a:lnTo>
                <a:lnTo>
                  <a:pt x="13484" y="13484"/>
                </a:lnTo>
                <a:lnTo>
                  <a:pt x="3617" y="28117"/>
                </a:lnTo>
                <a:lnTo>
                  <a:pt x="0" y="46037"/>
                </a:lnTo>
                <a:lnTo>
                  <a:pt x="3617" y="63957"/>
                </a:lnTo>
                <a:lnTo>
                  <a:pt x="13484" y="78590"/>
                </a:lnTo>
                <a:lnTo>
                  <a:pt x="28117" y="88457"/>
                </a:lnTo>
                <a:lnTo>
                  <a:pt x="46037" y="92075"/>
                </a:lnTo>
                <a:lnTo>
                  <a:pt x="63957" y="88457"/>
                </a:lnTo>
                <a:lnTo>
                  <a:pt x="78590" y="78590"/>
                </a:lnTo>
                <a:lnTo>
                  <a:pt x="88457" y="63957"/>
                </a:lnTo>
                <a:lnTo>
                  <a:pt x="92075" y="46037"/>
                </a:lnTo>
                <a:lnTo>
                  <a:pt x="88457" y="28117"/>
                </a:lnTo>
                <a:lnTo>
                  <a:pt x="78590" y="13484"/>
                </a:lnTo>
                <a:lnTo>
                  <a:pt x="63957" y="3617"/>
                </a:lnTo>
                <a:lnTo>
                  <a:pt x="46037" y="0"/>
                </a:lnTo>
                <a:close/>
              </a:path>
            </a:pathLst>
          </a:custGeom>
          <a:solidFill>
            <a:srgbClr val="CC3300"/>
          </a:solidFill>
        </p:spPr>
        <p:txBody>
          <a:bodyPr wrap="square" lIns="0" tIns="0" rIns="0" bIns="0" rtlCol="0"/>
          <a:lstStyle/>
          <a:p>
            <a:endParaRPr/>
          </a:p>
        </p:txBody>
      </p:sp>
      <p:sp>
        <p:nvSpPr>
          <p:cNvPr id="116" name="object 113"/>
          <p:cNvSpPr/>
          <p:nvPr/>
        </p:nvSpPr>
        <p:spPr>
          <a:xfrm>
            <a:off x="6561454" y="3075651"/>
            <a:ext cx="92075" cy="92075"/>
          </a:xfrm>
          <a:custGeom>
            <a:avLst/>
            <a:gdLst/>
            <a:ahLst/>
            <a:cxnLst/>
            <a:rect l="l" t="t" r="r" b="b"/>
            <a:pathLst>
              <a:path w="92075" h="92075">
                <a:moveTo>
                  <a:pt x="0" y="46037"/>
                </a:moveTo>
                <a:lnTo>
                  <a:pt x="3617" y="28117"/>
                </a:lnTo>
                <a:lnTo>
                  <a:pt x="13484" y="13484"/>
                </a:lnTo>
                <a:lnTo>
                  <a:pt x="28117" y="3617"/>
                </a:lnTo>
                <a:lnTo>
                  <a:pt x="46037" y="0"/>
                </a:lnTo>
                <a:lnTo>
                  <a:pt x="63957" y="3617"/>
                </a:lnTo>
                <a:lnTo>
                  <a:pt x="78590" y="13484"/>
                </a:lnTo>
                <a:lnTo>
                  <a:pt x="88457" y="28117"/>
                </a:lnTo>
                <a:lnTo>
                  <a:pt x="92075" y="46037"/>
                </a:lnTo>
                <a:lnTo>
                  <a:pt x="88457" y="63957"/>
                </a:lnTo>
                <a:lnTo>
                  <a:pt x="78590" y="78590"/>
                </a:lnTo>
                <a:lnTo>
                  <a:pt x="63957" y="88457"/>
                </a:lnTo>
                <a:lnTo>
                  <a:pt x="46037" y="92075"/>
                </a:lnTo>
                <a:lnTo>
                  <a:pt x="28117" y="88457"/>
                </a:lnTo>
                <a:lnTo>
                  <a:pt x="13484" y="78590"/>
                </a:lnTo>
                <a:lnTo>
                  <a:pt x="3617" y="63957"/>
                </a:lnTo>
                <a:lnTo>
                  <a:pt x="0" y="46037"/>
                </a:lnTo>
                <a:close/>
              </a:path>
            </a:pathLst>
          </a:custGeom>
          <a:ln w="28575">
            <a:solidFill>
              <a:srgbClr val="CC3300"/>
            </a:solidFill>
          </a:ln>
        </p:spPr>
        <p:txBody>
          <a:bodyPr wrap="square" lIns="0" tIns="0" rIns="0" bIns="0" rtlCol="0"/>
          <a:lstStyle/>
          <a:p>
            <a:endParaRPr/>
          </a:p>
        </p:txBody>
      </p:sp>
      <p:sp>
        <p:nvSpPr>
          <p:cNvPr id="117" name="object 114"/>
          <p:cNvSpPr txBox="1"/>
          <p:nvPr/>
        </p:nvSpPr>
        <p:spPr>
          <a:xfrm>
            <a:off x="5161913" y="5166667"/>
            <a:ext cx="3075305" cy="615553"/>
          </a:xfrm>
          <a:prstGeom prst="rect">
            <a:avLst/>
          </a:prstGeom>
        </p:spPr>
        <p:txBody>
          <a:bodyPr vert="horz" wrap="square" lIns="0" tIns="0" rIns="0" bIns="0" rtlCol="0">
            <a:spAutoFit/>
          </a:bodyPr>
          <a:lstStyle/>
          <a:p>
            <a:pPr marL="12700" marR="5080">
              <a:lnSpc>
                <a:spcPct val="100000"/>
              </a:lnSpc>
            </a:pPr>
            <a:r>
              <a:rPr lang="zh-CN" altLang="en-US" sz="2000" spc="-10" dirty="0">
                <a:cs typeface="Calibri"/>
              </a:rPr>
              <a:t>任何浅蓝色区域内的样本都会</a:t>
            </a:r>
            <a:r>
              <a:rPr lang="zh-CN" altLang="en-US" sz="2000" spc="-10" dirty="0" smtClean="0">
                <a:cs typeface="Calibri"/>
              </a:rPr>
              <a:t>被</a:t>
            </a:r>
            <a:r>
              <a:rPr lang="zh-CN" altLang="en-US" sz="2000" spc="-10" dirty="0" smtClean="0">
                <a:solidFill>
                  <a:srgbClr val="FF0000"/>
                </a:solidFill>
                <a:cs typeface="Calibri"/>
              </a:rPr>
              <a:t>正确</a:t>
            </a:r>
            <a:r>
              <a:rPr lang="zh-CN" altLang="en-US" sz="2000" spc="-10" dirty="0" smtClean="0">
                <a:cs typeface="Calibri"/>
              </a:rPr>
              <a:t>分类为红色类别</a:t>
            </a:r>
            <a:r>
              <a:rPr lang="zh-CN" altLang="en-US" sz="2000" spc="-10" dirty="0">
                <a:cs typeface="Calibri"/>
              </a:rPr>
              <a:t>。</a:t>
            </a:r>
            <a:endParaRPr lang="zh-CN" altLang="en-US" sz="2000" dirty="0">
              <a:cs typeface="Calibri"/>
            </a:endParaRPr>
          </a:p>
        </p:txBody>
      </p:sp>
      <p:sp>
        <p:nvSpPr>
          <p:cNvPr id="118" name="object 115"/>
          <p:cNvSpPr/>
          <p:nvPr/>
        </p:nvSpPr>
        <p:spPr>
          <a:xfrm>
            <a:off x="6126479" y="2929601"/>
            <a:ext cx="76200" cy="76200"/>
          </a:xfrm>
          <a:custGeom>
            <a:avLst/>
            <a:gdLst/>
            <a:ahLst/>
            <a:cxnLst/>
            <a:rect l="l" t="t" r="r" b="b"/>
            <a:pathLst>
              <a:path w="76200" h="76200">
                <a:moveTo>
                  <a:pt x="70510" y="0"/>
                </a:moveTo>
                <a:lnTo>
                  <a:pt x="5689" y="0"/>
                </a:lnTo>
                <a:lnTo>
                  <a:pt x="0" y="5689"/>
                </a:lnTo>
                <a:lnTo>
                  <a:pt x="0" y="70510"/>
                </a:lnTo>
                <a:lnTo>
                  <a:pt x="5689" y="76200"/>
                </a:lnTo>
                <a:lnTo>
                  <a:pt x="70510" y="76200"/>
                </a:lnTo>
                <a:lnTo>
                  <a:pt x="76200" y="70510"/>
                </a:lnTo>
                <a:lnTo>
                  <a:pt x="76200" y="5689"/>
                </a:lnTo>
                <a:lnTo>
                  <a:pt x="70510" y="0"/>
                </a:lnTo>
                <a:close/>
              </a:path>
            </a:pathLst>
          </a:custGeom>
          <a:solidFill>
            <a:srgbClr val="000000"/>
          </a:solidFill>
        </p:spPr>
        <p:txBody>
          <a:bodyPr wrap="square" lIns="0" tIns="0" rIns="0" bIns="0" rtlCol="0"/>
          <a:lstStyle/>
          <a:p>
            <a:endParaRPr/>
          </a:p>
        </p:txBody>
      </p:sp>
      <p:sp>
        <p:nvSpPr>
          <p:cNvPr id="119" name="object 116"/>
          <p:cNvSpPr/>
          <p:nvPr/>
        </p:nvSpPr>
        <p:spPr>
          <a:xfrm>
            <a:off x="6152819" y="2811999"/>
            <a:ext cx="12065" cy="118110"/>
          </a:xfrm>
          <a:custGeom>
            <a:avLst/>
            <a:gdLst/>
            <a:ahLst/>
            <a:cxnLst/>
            <a:rect l="l" t="t" r="r" b="b"/>
            <a:pathLst>
              <a:path w="12064" h="118110">
                <a:moveTo>
                  <a:pt x="11760" y="117601"/>
                </a:moveTo>
                <a:lnTo>
                  <a:pt x="0" y="0"/>
                </a:lnTo>
              </a:path>
            </a:pathLst>
          </a:custGeom>
          <a:ln w="12700">
            <a:solidFill>
              <a:srgbClr val="000000"/>
            </a:solidFill>
          </a:ln>
        </p:spPr>
        <p:txBody>
          <a:bodyPr wrap="square" lIns="0" tIns="0" rIns="0" bIns="0" rtlCol="0"/>
          <a:lstStyle/>
          <a:p>
            <a:endParaRPr/>
          </a:p>
        </p:txBody>
      </p:sp>
      <p:sp>
        <p:nvSpPr>
          <p:cNvPr id="120" name="object 117"/>
          <p:cNvSpPr/>
          <p:nvPr/>
        </p:nvSpPr>
        <p:spPr>
          <a:xfrm>
            <a:off x="6092164" y="2786726"/>
            <a:ext cx="126364" cy="57150"/>
          </a:xfrm>
          <a:custGeom>
            <a:avLst/>
            <a:gdLst/>
            <a:ahLst/>
            <a:cxnLst/>
            <a:rect l="l" t="t" r="r" b="b"/>
            <a:pathLst>
              <a:path w="126364" h="57150">
                <a:moveTo>
                  <a:pt x="58127" y="0"/>
                </a:moveTo>
                <a:lnTo>
                  <a:pt x="0" y="56870"/>
                </a:lnTo>
                <a:lnTo>
                  <a:pt x="60655" y="25273"/>
                </a:lnTo>
                <a:lnTo>
                  <a:pt x="97126" y="25273"/>
                </a:lnTo>
                <a:lnTo>
                  <a:pt x="58127" y="0"/>
                </a:lnTo>
                <a:close/>
              </a:path>
              <a:path w="126364" h="57150">
                <a:moveTo>
                  <a:pt x="97126" y="25273"/>
                </a:moveTo>
                <a:lnTo>
                  <a:pt x="60655" y="25273"/>
                </a:lnTo>
                <a:lnTo>
                  <a:pt x="126365" y="44221"/>
                </a:lnTo>
                <a:lnTo>
                  <a:pt x="97126" y="25273"/>
                </a:lnTo>
                <a:close/>
              </a:path>
            </a:pathLst>
          </a:custGeom>
          <a:solidFill>
            <a:srgbClr val="000000"/>
          </a:solidFill>
        </p:spPr>
        <p:txBody>
          <a:bodyPr wrap="square" lIns="0" tIns="0" rIns="0" bIns="0" rtlCol="0"/>
          <a:lstStyle/>
          <a:p>
            <a:endParaRPr/>
          </a:p>
        </p:txBody>
      </p:sp>
      <p:sp>
        <p:nvSpPr>
          <p:cNvPr id="121" name="object 118"/>
          <p:cNvSpPr/>
          <p:nvPr/>
        </p:nvSpPr>
        <p:spPr>
          <a:xfrm>
            <a:off x="5934201" y="2943837"/>
            <a:ext cx="192405" cy="24130"/>
          </a:xfrm>
          <a:custGeom>
            <a:avLst/>
            <a:gdLst/>
            <a:ahLst/>
            <a:cxnLst/>
            <a:rect l="l" t="t" r="r" b="b"/>
            <a:pathLst>
              <a:path w="192404" h="24129">
                <a:moveTo>
                  <a:pt x="192277" y="23863"/>
                </a:moveTo>
                <a:lnTo>
                  <a:pt x="0" y="0"/>
                </a:lnTo>
              </a:path>
            </a:pathLst>
          </a:custGeom>
          <a:ln w="12700">
            <a:solidFill>
              <a:srgbClr val="000000"/>
            </a:solidFill>
          </a:ln>
        </p:spPr>
        <p:txBody>
          <a:bodyPr wrap="square" lIns="0" tIns="0" rIns="0" bIns="0" rtlCol="0"/>
          <a:lstStyle/>
          <a:p>
            <a:endParaRPr/>
          </a:p>
        </p:txBody>
      </p:sp>
      <p:sp>
        <p:nvSpPr>
          <p:cNvPr id="122" name="object 119"/>
          <p:cNvSpPr/>
          <p:nvPr/>
        </p:nvSpPr>
        <p:spPr>
          <a:xfrm>
            <a:off x="5908992" y="2883944"/>
            <a:ext cx="58419" cy="126364"/>
          </a:xfrm>
          <a:custGeom>
            <a:avLst/>
            <a:gdLst/>
            <a:ahLst/>
            <a:cxnLst/>
            <a:rect l="l" t="t" r="r" b="b"/>
            <a:pathLst>
              <a:path w="58420" h="126364">
                <a:moveTo>
                  <a:pt x="58229" y="0"/>
                </a:moveTo>
                <a:lnTo>
                  <a:pt x="0" y="56769"/>
                </a:lnTo>
                <a:lnTo>
                  <a:pt x="42595" y="126034"/>
                </a:lnTo>
                <a:lnTo>
                  <a:pt x="25209" y="59893"/>
                </a:lnTo>
                <a:lnTo>
                  <a:pt x="58229" y="0"/>
                </a:lnTo>
                <a:close/>
              </a:path>
            </a:pathLst>
          </a:custGeom>
          <a:solidFill>
            <a:srgbClr val="000000"/>
          </a:solidFill>
        </p:spPr>
        <p:txBody>
          <a:bodyPr wrap="square" lIns="0" tIns="0" rIns="0" bIns="0" rtlCol="0"/>
          <a:lstStyle/>
          <a:p>
            <a:endParaRPr/>
          </a:p>
        </p:txBody>
      </p:sp>
      <p:sp>
        <p:nvSpPr>
          <p:cNvPr id="123" name="object 120"/>
          <p:cNvSpPr/>
          <p:nvPr/>
        </p:nvSpPr>
        <p:spPr>
          <a:xfrm>
            <a:off x="6151917" y="3005801"/>
            <a:ext cx="12700" cy="197485"/>
          </a:xfrm>
          <a:custGeom>
            <a:avLst/>
            <a:gdLst/>
            <a:ahLst/>
            <a:cxnLst/>
            <a:rect l="l" t="t" r="r" b="b"/>
            <a:pathLst>
              <a:path w="12700" h="197485">
                <a:moveTo>
                  <a:pt x="12661" y="0"/>
                </a:moveTo>
                <a:lnTo>
                  <a:pt x="0" y="196900"/>
                </a:lnTo>
              </a:path>
            </a:pathLst>
          </a:custGeom>
          <a:ln w="12700">
            <a:solidFill>
              <a:srgbClr val="000000"/>
            </a:solidFill>
          </a:ln>
        </p:spPr>
        <p:txBody>
          <a:bodyPr wrap="square" lIns="0" tIns="0" rIns="0" bIns="0" rtlCol="0"/>
          <a:lstStyle/>
          <a:p>
            <a:endParaRPr/>
          </a:p>
        </p:txBody>
      </p:sp>
      <p:sp>
        <p:nvSpPr>
          <p:cNvPr id="124" name="object 121"/>
          <p:cNvSpPr/>
          <p:nvPr/>
        </p:nvSpPr>
        <p:spPr>
          <a:xfrm>
            <a:off x="6090182" y="3173288"/>
            <a:ext cx="127000" cy="55244"/>
          </a:xfrm>
          <a:custGeom>
            <a:avLst/>
            <a:gdLst/>
            <a:ahLst/>
            <a:cxnLst/>
            <a:rect l="l" t="t" r="r" b="b"/>
            <a:pathLst>
              <a:path w="127000" h="55245">
                <a:moveTo>
                  <a:pt x="0" y="0"/>
                </a:moveTo>
                <a:lnTo>
                  <a:pt x="60109" y="54762"/>
                </a:lnTo>
                <a:lnTo>
                  <a:pt x="96334" y="29413"/>
                </a:lnTo>
                <a:lnTo>
                  <a:pt x="61734" y="29413"/>
                </a:lnTo>
                <a:lnTo>
                  <a:pt x="0" y="0"/>
                </a:lnTo>
                <a:close/>
              </a:path>
              <a:path w="127000" h="55245">
                <a:moveTo>
                  <a:pt x="126733" y="8140"/>
                </a:moveTo>
                <a:lnTo>
                  <a:pt x="61734" y="29413"/>
                </a:lnTo>
                <a:lnTo>
                  <a:pt x="96334" y="29413"/>
                </a:lnTo>
                <a:lnTo>
                  <a:pt x="126733" y="8140"/>
                </a:lnTo>
                <a:close/>
              </a:path>
            </a:pathLst>
          </a:custGeom>
          <a:solidFill>
            <a:srgbClr val="000000"/>
          </a:solidFill>
        </p:spPr>
        <p:txBody>
          <a:bodyPr wrap="square" lIns="0" tIns="0" rIns="0" bIns="0" rtlCol="0"/>
          <a:lstStyle/>
          <a:p>
            <a:endParaRPr/>
          </a:p>
        </p:txBody>
      </p:sp>
      <p:sp>
        <p:nvSpPr>
          <p:cNvPr id="125" name="object 122"/>
          <p:cNvSpPr/>
          <p:nvPr/>
        </p:nvSpPr>
        <p:spPr>
          <a:xfrm>
            <a:off x="1870264" y="2926599"/>
            <a:ext cx="76200" cy="76200"/>
          </a:xfrm>
          <a:custGeom>
            <a:avLst/>
            <a:gdLst/>
            <a:ahLst/>
            <a:cxnLst/>
            <a:rect l="l" t="t" r="r" b="b"/>
            <a:pathLst>
              <a:path w="76200" h="76200">
                <a:moveTo>
                  <a:pt x="70510" y="0"/>
                </a:moveTo>
                <a:lnTo>
                  <a:pt x="5689" y="0"/>
                </a:lnTo>
                <a:lnTo>
                  <a:pt x="0" y="5689"/>
                </a:lnTo>
                <a:lnTo>
                  <a:pt x="0" y="70510"/>
                </a:lnTo>
                <a:lnTo>
                  <a:pt x="5689" y="76200"/>
                </a:lnTo>
                <a:lnTo>
                  <a:pt x="70510" y="76200"/>
                </a:lnTo>
                <a:lnTo>
                  <a:pt x="76200" y="70510"/>
                </a:lnTo>
                <a:lnTo>
                  <a:pt x="76200" y="5689"/>
                </a:lnTo>
                <a:lnTo>
                  <a:pt x="70510" y="0"/>
                </a:lnTo>
                <a:close/>
              </a:path>
            </a:pathLst>
          </a:custGeom>
          <a:solidFill>
            <a:srgbClr val="000000"/>
          </a:solidFill>
        </p:spPr>
        <p:txBody>
          <a:bodyPr wrap="square" lIns="0" tIns="0" rIns="0" bIns="0" rtlCol="0"/>
          <a:lstStyle/>
          <a:p>
            <a:endParaRPr/>
          </a:p>
        </p:txBody>
      </p:sp>
      <p:sp>
        <p:nvSpPr>
          <p:cNvPr id="126" name="object 123"/>
          <p:cNvSpPr/>
          <p:nvPr/>
        </p:nvSpPr>
        <p:spPr>
          <a:xfrm>
            <a:off x="1908364" y="3002799"/>
            <a:ext cx="6350" cy="92710"/>
          </a:xfrm>
          <a:custGeom>
            <a:avLst/>
            <a:gdLst/>
            <a:ahLst/>
            <a:cxnLst/>
            <a:rect l="l" t="t" r="r" b="b"/>
            <a:pathLst>
              <a:path w="6350" h="92710">
                <a:moveTo>
                  <a:pt x="0" y="0"/>
                </a:moveTo>
                <a:lnTo>
                  <a:pt x="6223" y="92138"/>
                </a:lnTo>
              </a:path>
            </a:pathLst>
          </a:custGeom>
          <a:ln w="12700">
            <a:solidFill>
              <a:srgbClr val="000000"/>
            </a:solidFill>
          </a:ln>
        </p:spPr>
        <p:txBody>
          <a:bodyPr wrap="square" lIns="0" tIns="0" rIns="0" bIns="0" rtlCol="0"/>
          <a:lstStyle/>
          <a:p>
            <a:endParaRPr/>
          </a:p>
        </p:txBody>
      </p:sp>
      <p:sp>
        <p:nvSpPr>
          <p:cNvPr id="127" name="object 124"/>
          <p:cNvSpPr/>
          <p:nvPr/>
        </p:nvSpPr>
        <p:spPr>
          <a:xfrm>
            <a:off x="1849525" y="3065321"/>
            <a:ext cx="127000" cy="55244"/>
          </a:xfrm>
          <a:custGeom>
            <a:avLst/>
            <a:gdLst/>
            <a:ahLst/>
            <a:cxnLst/>
            <a:rect l="l" t="t" r="r" b="b"/>
            <a:pathLst>
              <a:path w="127000" h="55245">
                <a:moveTo>
                  <a:pt x="0" y="8547"/>
                </a:moveTo>
                <a:lnTo>
                  <a:pt x="66776" y="54952"/>
                </a:lnTo>
                <a:lnTo>
                  <a:pt x="94408" y="29616"/>
                </a:lnTo>
                <a:lnTo>
                  <a:pt x="65062" y="29616"/>
                </a:lnTo>
                <a:lnTo>
                  <a:pt x="0" y="8547"/>
                </a:lnTo>
                <a:close/>
              </a:path>
              <a:path w="127000" h="55245">
                <a:moveTo>
                  <a:pt x="126707" y="0"/>
                </a:moveTo>
                <a:lnTo>
                  <a:pt x="65062" y="29616"/>
                </a:lnTo>
                <a:lnTo>
                  <a:pt x="94408" y="29616"/>
                </a:lnTo>
                <a:lnTo>
                  <a:pt x="126707" y="0"/>
                </a:lnTo>
                <a:close/>
              </a:path>
            </a:pathLst>
          </a:custGeom>
          <a:solidFill>
            <a:srgbClr val="000000"/>
          </a:solidFill>
        </p:spPr>
        <p:txBody>
          <a:bodyPr wrap="square" lIns="0" tIns="0" rIns="0" bIns="0" rtlCol="0"/>
          <a:lstStyle/>
          <a:p>
            <a:endParaRPr/>
          </a:p>
        </p:txBody>
      </p:sp>
      <p:sp>
        <p:nvSpPr>
          <p:cNvPr id="5" name="矩形 4"/>
          <p:cNvSpPr/>
          <p:nvPr/>
        </p:nvSpPr>
        <p:spPr>
          <a:xfrm>
            <a:off x="2081719" y="3437346"/>
            <a:ext cx="6496958" cy="369332"/>
          </a:xfrm>
          <a:prstGeom prst="rect">
            <a:avLst/>
          </a:prstGeom>
        </p:spPr>
        <p:txBody>
          <a:bodyPr wrap="square">
            <a:spAutoFit/>
          </a:bodyPr>
          <a:lstStyle/>
          <a:p>
            <a:pPr marL="734695">
              <a:lnSpc>
                <a:spcPct val="100000"/>
              </a:lnSpc>
              <a:spcBef>
                <a:spcPts val="2245"/>
              </a:spcBef>
              <a:tabLst>
                <a:tab pos="5344795" algn="l"/>
              </a:tabLst>
            </a:pPr>
            <a:r>
              <a:rPr lang="en-US" altLang="zh-CN" b="1" dirty="0">
                <a:cs typeface="Calibri"/>
              </a:rPr>
              <a:t>1</a:t>
            </a:r>
            <a:r>
              <a:rPr lang="en-US" altLang="zh-CN" b="1" spc="-15" dirty="0">
                <a:cs typeface="Calibri"/>
              </a:rPr>
              <a:t> </a:t>
            </a:r>
            <a:r>
              <a:rPr lang="en-US" altLang="zh-CN" b="1" spc="-5" dirty="0">
                <a:cs typeface="Calibri"/>
              </a:rPr>
              <a:t>NN	</a:t>
            </a:r>
            <a:r>
              <a:rPr lang="en-US" altLang="zh-CN" b="1" dirty="0">
                <a:cs typeface="Calibri"/>
              </a:rPr>
              <a:t>3</a:t>
            </a:r>
            <a:r>
              <a:rPr lang="en-US" altLang="zh-CN" b="1" spc="-110" dirty="0">
                <a:cs typeface="Calibri"/>
              </a:rPr>
              <a:t> </a:t>
            </a:r>
            <a:r>
              <a:rPr lang="en-US" altLang="zh-CN" b="1" spc="-5" dirty="0">
                <a:cs typeface="Calibri"/>
              </a:rPr>
              <a:t>NN</a:t>
            </a:r>
            <a:endParaRPr lang="en-US" altLang="zh-CN" dirty="0">
              <a:cs typeface="Calibri"/>
            </a:endParaRPr>
          </a:p>
        </p:txBody>
      </p:sp>
      <p:sp>
        <p:nvSpPr>
          <p:cNvPr id="129" name="矩形 128"/>
          <p:cNvSpPr/>
          <p:nvPr/>
        </p:nvSpPr>
        <p:spPr>
          <a:xfrm>
            <a:off x="2518628" y="2565720"/>
            <a:ext cx="1107996" cy="369332"/>
          </a:xfrm>
          <a:prstGeom prst="rect">
            <a:avLst/>
          </a:prstGeom>
        </p:spPr>
        <p:txBody>
          <a:bodyPr wrap="none">
            <a:spAutoFit/>
          </a:bodyPr>
          <a:lstStyle/>
          <a:p>
            <a:r>
              <a:rPr lang="zh-CN" altLang="en-US" dirty="0" smtClean="0"/>
              <a:t>噪声样本</a:t>
            </a:r>
            <a:endParaRPr lang="en-US" altLang="zh-CN" dirty="0"/>
          </a:p>
        </p:txBody>
      </p:sp>
    </p:spTree>
    <p:extLst>
      <p:ext uri="{BB962C8B-B14F-4D97-AF65-F5344CB8AC3E}">
        <p14:creationId xmlns:p14="http://schemas.microsoft.com/office/powerpoint/2010/main" val="2280482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1NN </a:t>
            </a:r>
            <a:r>
              <a:rPr lang="zh-CN" altLang="en-US" sz="2800" dirty="0" smtClean="0">
                <a:solidFill>
                  <a:schemeClr val="bg1"/>
                </a:solidFill>
              </a:rPr>
              <a:t>可视化</a:t>
            </a:r>
            <a:endParaRPr lang="en-US" altLang="zh-CN" sz="2800" dirty="0">
              <a:solidFill>
                <a:schemeClr val="bg1"/>
              </a:solidFill>
            </a:endParaRPr>
          </a:p>
        </p:txBody>
      </p:sp>
      <p:sp>
        <p:nvSpPr>
          <p:cNvPr id="3" name="矩形 2"/>
          <p:cNvSpPr/>
          <p:nvPr/>
        </p:nvSpPr>
        <p:spPr>
          <a:xfrm>
            <a:off x="1010950" y="1581978"/>
            <a:ext cx="5910943" cy="369332"/>
          </a:xfrm>
          <a:prstGeom prst="rect">
            <a:avLst/>
          </a:prstGeom>
        </p:spPr>
        <p:txBody>
          <a:bodyPr wrap="square">
            <a:spAutoFit/>
          </a:bodyPr>
          <a:lstStyle/>
          <a:p>
            <a:pPr marL="355600" indent="-342900">
              <a:lnSpc>
                <a:spcPct val="100000"/>
              </a:lnSpc>
              <a:buFont typeface="Wingdings" panose="05000000000000000000" pitchFamily="2" charset="2"/>
              <a:buChar char="l"/>
              <a:tabLst>
                <a:tab pos="354965" algn="l"/>
                <a:tab pos="355600" algn="l"/>
              </a:tabLst>
            </a:pPr>
            <a:r>
              <a:rPr lang="zh-CN" altLang="en-US" spc="-5" dirty="0">
                <a:cs typeface="Calibri"/>
              </a:rPr>
              <a:t>维诺</a:t>
            </a:r>
            <a:r>
              <a:rPr lang="zh-CN" altLang="en-US" spc="-5" dirty="0" smtClean="0">
                <a:cs typeface="Calibri"/>
              </a:rPr>
              <a:t>图</a:t>
            </a:r>
            <a:r>
              <a:rPr lang="en-US" altLang="zh-CN" b="1" dirty="0" smtClean="0"/>
              <a:t> </a:t>
            </a:r>
            <a:r>
              <a:rPr lang="en-US" altLang="zh-CN" spc="-5" dirty="0" smtClean="0">
                <a:cs typeface="Calibri"/>
              </a:rPr>
              <a:t>(</a:t>
            </a:r>
            <a:r>
              <a:rPr lang="en-US" altLang="zh-CN" b="1" dirty="0" err="1"/>
              <a:t>Voronoi</a:t>
            </a:r>
            <a:r>
              <a:rPr lang="en-US" altLang="zh-CN" dirty="0"/>
              <a:t> </a:t>
            </a:r>
            <a:r>
              <a:rPr lang="en-US" altLang="zh-CN" b="1" dirty="0"/>
              <a:t>Diagram</a:t>
            </a:r>
            <a:r>
              <a:rPr lang="en-US" altLang="zh-CN" spc="-5" dirty="0">
                <a:cs typeface="Calibri"/>
              </a:rPr>
              <a:t> ) </a:t>
            </a:r>
            <a:r>
              <a:rPr lang="zh-CN" altLang="en-US" spc="-5" dirty="0" smtClean="0">
                <a:cs typeface="Calibri"/>
              </a:rPr>
              <a:t>可以用来可视化</a:t>
            </a:r>
            <a:endParaRPr lang="en-US" altLang="zh-CN" dirty="0">
              <a:cs typeface="Calibri"/>
            </a:endParaRPr>
          </a:p>
        </p:txBody>
      </p:sp>
      <p:grpSp>
        <p:nvGrpSpPr>
          <p:cNvPr id="4" name="组合 3"/>
          <p:cNvGrpSpPr/>
          <p:nvPr/>
        </p:nvGrpSpPr>
        <p:grpSpPr>
          <a:xfrm>
            <a:off x="2706062" y="2460567"/>
            <a:ext cx="3812532" cy="2034981"/>
            <a:chOff x="936171" y="2348366"/>
            <a:chExt cx="7010400" cy="3962400"/>
          </a:xfrm>
        </p:grpSpPr>
        <p:sp>
          <p:nvSpPr>
            <p:cNvPr id="7" name="object 4"/>
            <p:cNvSpPr/>
            <p:nvPr/>
          </p:nvSpPr>
          <p:spPr>
            <a:xfrm>
              <a:off x="1850571" y="32627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8" name="object 5"/>
            <p:cNvSpPr/>
            <p:nvPr/>
          </p:nvSpPr>
          <p:spPr>
            <a:xfrm>
              <a:off x="1850571" y="32627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9" name="object 6"/>
            <p:cNvSpPr/>
            <p:nvPr/>
          </p:nvSpPr>
          <p:spPr>
            <a:xfrm>
              <a:off x="2002971" y="47105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11" name="object 7"/>
            <p:cNvSpPr/>
            <p:nvPr/>
          </p:nvSpPr>
          <p:spPr>
            <a:xfrm>
              <a:off x="2002971" y="47105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12" name="object 8"/>
            <p:cNvSpPr/>
            <p:nvPr/>
          </p:nvSpPr>
          <p:spPr>
            <a:xfrm>
              <a:off x="3755571" y="29579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13" name="object 9"/>
            <p:cNvSpPr/>
            <p:nvPr/>
          </p:nvSpPr>
          <p:spPr>
            <a:xfrm>
              <a:off x="3755571" y="29579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14" name="object 10"/>
            <p:cNvSpPr/>
            <p:nvPr/>
          </p:nvSpPr>
          <p:spPr>
            <a:xfrm>
              <a:off x="4212771" y="42533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15" name="object 11"/>
            <p:cNvSpPr/>
            <p:nvPr/>
          </p:nvSpPr>
          <p:spPr>
            <a:xfrm>
              <a:off x="4212771" y="42533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16" name="object 12"/>
            <p:cNvSpPr/>
            <p:nvPr/>
          </p:nvSpPr>
          <p:spPr>
            <a:xfrm>
              <a:off x="3831771" y="52439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17" name="object 13"/>
            <p:cNvSpPr/>
            <p:nvPr/>
          </p:nvSpPr>
          <p:spPr>
            <a:xfrm>
              <a:off x="3831771" y="52439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18" name="object 14"/>
            <p:cNvSpPr/>
            <p:nvPr/>
          </p:nvSpPr>
          <p:spPr>
            <a:xfrm>
              <a:off x="3069771" y="57773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19" name="object 15"/>
            <p:cNvSpPr/>
            <p:nvPr/>
          </p:nvSpPr>
          <p:spPr>
            <a:xfrm>
              <a:off x="3069771" y="57773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20" name="object 16"/>
            <p:cNvSpPr/>
            <p:nvPr/>
          </p:nvSpPr>
          <p:spPr>
            <a:xfrm>
              <a:off x="3069771" y="42533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21" name="object 17"/>
            <p:cNvSpPr/>
            <p:nvPr/>
          </p:nvSpPr>
          <p:spPr>
            <a:xfrm>
              <a:off x="3069771" y="42533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22" name="object 18"/>
            <p:cNvSpPr/>
            <p:nvPr/>
          </p:nvSpPr>
          <p:spPr>
            <a:xfrm>
              <a:off x="4517571" y="34151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23" name="object 19"/>
            <p:cNvSpPr/>
            <p:nvPr/>
          </p:nvSpPr>
          <p:spPr>
            <a:xfrm>
              <a:off x="4517571" y="34151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24" name="object 20"/>
            <p:cNvSpPr/>
            <p:nvPr/>
          </p:nvSpPr>
          <p:spPr>
            <a:xfrm>
              <a:off x="4898571" y="41771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25" name="object 21"/>
            <p:cNvSpPr/>
            <p:nvPr/>
          </p:nvSpPr>
          <p:spPr>
            <a:xfrm>
              <a:off x="4898571" y="41771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26" name="object 22"/>
            <p:cNvSpPr/>
            <p:nvPr/>
          </p:nvSpPr>
          <p:spPr>
            <a:xfrm>
              <a:off x="4898571" y="53963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27" name="object 23"/>
            <p:cNvSpPr/>
            <p:nvPr/>
          </p:nvSpPr>
          <p:spPr>
            <a:xfrm>
              <a:off x="4898571" y="53963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28" name="object 24"/>
            <p:cNvSpPr/>
            <p:nvPr/>
          </p:nvSpPr>
          <p:spPr>
            <a:xfrm>
              <a:off x="6270171" y="37961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29" name="object 25"/>
            <p:cNvSpPr/>
            <p:nvPr/>
          </p:nvSpPr>
          <p:spPr>
            <a:xfrm>
              <a:off x="6270171" y="37961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30" name="object 26"/>
            <p:cNvSpPr/>
            <p:nvPr/>
          </p:nvSpPr>
          <p:spPr>
            <a:xfrm>
              <a:off x="5812971" y="32627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31" name="object 27"/>
            <p:cNvSpPr/>
            <p:nvPr/>
          </p:nvSpPr>
          <p:spPr>
            <a:xfrm>
              <a:off x="5812971" y="32627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32" name="object 28"/>
            <p:cNvSpPr/>
            <p:nvPr/>
          </p:nvSpPr>
          <p:spPr>
            <a:xfrm>
              <a:off x="6651171" y="48629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33" name="object 29"/>
            <p:cNvSpPr/>
            <p:nvPr/>
          </p:nvSpPr>
          <p:spPr>
            <a:xfrm>
              <a:off x="6651171" y="48629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34" name="object 30"/>
            <p:cNvSpPr/>
            <p:nvPr/>
          </p:nvSpPr>
          <p:spPr>
            <a:xfrm>
              <a:off x="5584371" y="47105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35" name="object 31"/>
            <p:cNvSpPr/>
            <p:nvPr/>
          </p:nvSpPr>
          <p:spPr>
            <a:xfrm>
              <a:off x="5584371" y="47105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36" name="object 32"/>
            <p:cNvSpPr/>
            <p:nvPr/>
          </p:nvSpPr>
          <p:spPr>
            <a:xfrm>
              <a:off x="6041571" y="43295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37" name="object 33"/>
            <p:cNvSpPr/>
            <p:nvPr/>
          </p:nvSpPr>
          <p:spPr>
            <a:xfrm>
              <a:off x="6041571" y="43295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38" name="object 34"/>
            <p:cNvSpPr/>
            <p:nvPr/>
          </p:nvSpPr>
          <p:spPr>
            <a:xfrm>
              <a:off x="5965371" y="55487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99CCFF"/>
            </a:solidFill>
          </p:spPr>
          <p:txBody>
            <a:bodyPr wrap="square" lIns="0" tIns="0" rIns="0" bIns="0" rtlCol="0"/>
            <a:lstStyle/>
            <a:p>
              <a:endParaRPr/>
            </a:p>
          </p:txBody>
        </p:sp>
        <p:sp>
          <p:nvSpPr>
            <p:cNvPr id="39" name="object 35"/>
            <p:cNvSpPr/>
            <p:nvPr/>
          </p:nvSpPr>
          <p:spPr>
            <a:xfrm>
              <a:off x="5965371" y="55487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00CCFF"/>
              </a:solidFill>
            </a:ln>
          </p:spPr>
          <p:txBody>
            <a:bodyPr wrap="square" lIns="0" tIns="0" rIns="0" bIns="0" rtlCol="0"/>
            <a:lstStyle/>
            <a:p>
              <a:endParaRPr/>
            </a:p>
          </p:txBody>
        </p:sp>
        <p:sp>
          <p:nvSpPr>
            <p:cNvPr id="40" name="object 36"/>
            <p:cNvSpPr/>
            <p:nvPr/>
          </p:nvSpPr>
          <p:spPr>
            <a:xfrm>
              <a:off x="2688771" y="3110366"/>
              <a:ext cx="76200" cy="76200"/>
            </a:xfrm>
            <a:custGeom>
              <a:avLst/>
              <a:gdLst/>
              <a:ahLst/>
              <a:cxnLst/>
              <a:rect l="l" t="t" r="r" b="b"/>
              <a:pathLst>
                <a:path w="76200" h="76200">
                  <a:moveTo>
                    <a:pt x="38100" y="0"/>
                  </a:moveTo>
                  <a:lnTo>
                    <a:pt x="23268" y="2993"/>
                  </a:lnTo>
                  <a:lnTo>
                    <a:pt x="11158" y="11158"/>
                  </a:lnTo>
                  <a:lnTo>
                    <a:pt x="2993" y="23268"/>
                  </a:lnTo>
                  <a:lnTo>
                    <a:pt x="0" y="38100"/>
                  </a:lnTo>
                  <a:lnTo>
                    <a:pt x="2993" y="52931"/>
                  </a:lnTo>
                  <a:lnTo>
                    <a:pt x="11158" y="65041"/>
                  </a:lnTo>
                  <a:lnTo>
                    <a:pt x="23268" y="73206"/>
                  </a:lnTo>
                  <a:lnTo>
                    <a:pt x="38100" y="76200"/>
                  </a:lnTo>
                  <a:lnTo>
                    <a:pt x="52931" y="73206"/>
                  </a:lnTo>
                  <a:lnTo>
                    <a:pt x="65041" y="65041"/>
                  </a:lnTo>
                  <a:lnTo>
                    <a:pt x="73206" y="52931"/>
                  </a:lnTo>
                  <a:lnTo>
                    <a:pt x="76200" y="38100"/>
                  </a:lnTo>
                  <a:lnTo>
                    <a:pt x="73206" y="23268"/>
                  </a:lnTo>
                  <a:lnTo>
                    <a:pt x="65041" y="11158"/>
                  </a:lnTo>
                  <a:lnTo>
                    <a:pt x="52931" y="2993"/>
                  </a:lnTo>
                  <a:lnTo>
                    <a:pt x="38100" y="0"/>
                  </a:lnTo>
                  <a:close/>
                </a:path>
              </a:pathLst>
            </a:custGeom>
            <a:solidFill>
              <a:srgbClr val="669900"/>
            </a:solidFill>
          </p:spPr>
          <p:txBody>
            <a:bodyPr wrap="square" lIns="0" tIns="0" rIns="0" bIns="0" rtlCol="0"/>
            <a:lstStyle/>
            <a:p>
              <a:endParaRPr/>
            </a:p>
          </p:txBody>
        </p:sp>
        <p:sp>
          <p:nvSpPr>
            <p:cNvPr id="41" name="object 37"/>
            <p:cNvSpPr/>
            <p:nvPr/>
          </p:nvSpPr>
          <p:spPr>
            <a:xfrm>
              <a:off x="2688771" y="3110366"/>
              <a:ext cx="76200" cy="76200"/>
            </a:xfrm>
            <a:custGeom>
              <a:avLst/>
              <a:gdLst/>
              <a:ahLst/>
              <a:cxnLst/>
              <a:rect l="l" t="t" r="r" b="b"/>
              <a:pathLst>
                <a:path w="76200" h="76200">
                  <a:moveTo>
                    <a:pt x="0" y="38100"/>
                  </a:moveTo>
                  <a:lnTo>
                    <a:pt x="2993" y="23268"/>
                  </a:lnTo>
                  <a:lnTo>
                    <a:pt x="11158" y="11158"/>
                  </a:lnTo>
                  <a:lnTo>
                    <a:pt x="23268" y="2993"/>
                  </a:lnTo>
                  <a:lnTo>
                    <a:pt x="38100" y="0"/>
                  </a:lnTo>
                  <a:lnTo>
                    <a:pt x="52931" y="2993"/>
                  </a:lnTo>
                  <a:lnTo>
                    <a:pt x="65041" y="11158"/>
                  </a:lnTo>
                  <a:lnTo>
                    <a:pt x="73206" y="23268"/>
                  </a:lnTo>
                  <a:lnTo>
                    <a:pt x="76200" y="38100"/>
                  </a:lnTo>
                  <a:lnTo>
                    <a:pt x="73206" y="52931"/>
                  </a:lnTo>
                  <a:lnTo>
                    <a:pt x="65041" y="65041"/>
                  </a:lnTo>
                  <a:lnTo>
                    <a:pt x="52931" y="73206"/>
                  </a:lnTo>
                  <a:lnTo>
                    <a:pt x="38100" y="76200"/>
                  </a:lnTo>
                  <a:lnTo>
                    <a:pt x="23268" y="73206"/>
                  </a:lnTo>
                  <a:lnTo>
                    <a:pt x="11158" y="65041"/>
                  </a:lnTo>
                  <a:lnTo>
                    <a:pt x="2993" y="52931"/>
                  </a:lnTo>
                  <a:lnTo>
                    <a:pt x="0" y="38100"/>
                  </a:lnTo>
                  <a:close/>
                </a:path>
              </a:pathLst>
            </a:custGeom>
            <a:ln w="9525">
              <a:solidFill>
                <a:srgbClr val="669900"/>
              </a:solidFill>
            </a:ln>
          </p:spPr>
          <p:txBody>
            <a:bodyPr wrap="square" lIns="0" tIns="0" rIns="0" bIns="0" rtlCol="0"/>
            <a:lstStyle/>
            <a:p>
              <a:endParaRPr/>
            </a:p>
          </p:txBody>
        </p:sp>
        <p:sp>
          <p:nvSpPr>
            <p:cNvPr id="42" name="object 38"/>
            <p:cNvSpPr/>
            <p:nvPr/>
          </p:nvSpPr>
          <p:spPr>
            <a:xfrm>
              <a:off x="2993571" y="5091566"/>
              <a:ext cx="990600" cy="990600"/>
            </a:xfrm>
            <a:custGeom>
              <a:avLst/>
              <a:gdLst/>
              <a:ahLst/>
              <a:cxnLst/>
              <a:rect l="l" t="t" r="r" b="b"/>
              <a:pathLst>
                <a:path w="990600" h="990600">
                  <a:moveTo>
                    <a:pt x="0" y="0"/>
                  </a:moveTo>
                  <a:lnTo>
                    <a:pt x="990600" y="990600"/>
                  </a:lnTo>
                </a:path>
              </a:pathLst>
            </a:custGeom>
            <a:ln w="9525">
              <a:solidFill>
                <a:srgbClr val="000000"/>
              </a:solidFill>
            </a:ln>
          </p:spPr>
          <p:txBody>
            <a:bodyPr wrap="square" lIns="0" tIns="0" rIns="0" bIns="0" rtlCol="0"/>
            <a:lstStyle/>
            <a:p>
              <a:endParaRPr/>
            </a:p>
          </p:txBody>
        </p:sp>
        <p:sp>
          <p:nvSpPr>
            <p:cNvPr id="43" name="object 39"/>
            <p:cNvSpPr/>
            <p:nvPr/>
          </p:nvSpPr>
          <p:spPr>
            <a:xfrm>
              <a:off x="2993571" y="4634366"/>
              <a:ext cx="762000" cy="457200"/>
            </a:xfrm>
            <a:custGeom>
              <a:avLst/>
              <a:gdLst/>
              <a:ahLst/>
              <a:cxnLst/>
              <a:rect l="l" t="t" r="r" b="b"/>
              <a:pathLst>
                <a:path w="762000" h="457200">
                  <a:moveTo>
                    <a:pt x="0" y="457200"/>
                  </a:moveTo>
                  <a:lnTo>
                    <a:pt x="762000" y="0"/>
                  </a:lnTo>
                </a:path>
              </a:pathLst>
            </a:custGeom>
            <a:ln w="9525">
              <a:solidFill>
                <a:srgbClr val="000000"/>
              </a:solidFill>
            </a:ln>
          </p:spPr>
          <p:txBody>
            <a:bodyPr wrap="square" lIns="0" tIns="0" rIns="0" bIns="0" rtlCol="0"/>
            <a:lstStyle/>
            <a:p>
              <a:endParaRPr/>
            </a:p>
          </p:txBody>
        </p:sp>
        <p:sp>
          <p:nvSpPr>
            <p:cNvPr id="44" name="object 40"/>
            <p:cNvSpPr/>
            <p:nvPr/>
          </p:nvSpPr>
          <p:spPr>
            <a:xfrm>
              <a:off x="3755571" y="4634366"/>
              <a:ext cx="685800" cy="304800"/>
            </a:xfrm>
            <a:custGeom>
              <a:avLst/>
              <a:gdLst/>
              <a:ahLst/>
              <a:cxnLst/>
              <a:rect l="l" t="t" r="r" b="b"/>
              <a:pathLst>
                <a:path w="685800" h="304800">
                  <a:moveTo>
                    <a:pt x="0" y="0"/>
                  </a:moveTo>
                  <a:lnTo>
                    <a:pt x="685800" y="304800"/>
                  </a:lnTo>
                </a:path>
              </a:pathLst>
            </a:custGeom>
            <a:ln w="9525">
              <a:solidFill>
                <a:srgbClr val="000000"/>
              </a:solidFill>
            </a:ln>
          </p:spPr>
          <p:txBody>
            <a:bodyPr wrap="square" lIns="0" tIns="0" rIns="0" bIns="0" rtlCol="0"/>
            <a:lstStyle/>
            <a:p>
              <a:endParaRPr/>
            </a:p>
          </p:txBody>
        </p:sp>
        <p:sp>
          <p:nvSpPr>
            <p:cNvPr id="45" name="object 41"/>
            <p:cNvSpPr/>
            <p:nvPr/>
          </p:nvSpPr>
          <p:spPr>
            <a:xfrm>
              <a:off x="3679371" y="3719966"/>
              <a:ext cx="76200" cy="914400"/>
            </a:xfrm>
            <a:custGeom>
              <a:avLst/>
              <a:gdLst/>
              <a:ahLst/>
              <a:cxnLst/>
              <a:rect l="l" t="t" r="r" b="b"/>
              <a:pathLst>
                <a:path w="76200" h="914400">
                  <a:moveTo>
                    <a:pt x="76200" y="914400"/>
                  </a:moveTo>
                  <a:lnTo>
                    <a:pt x="0" y="0"/>
                  </a:lnTo>
                </a:path>
              </a:pathLst>
            </a:custGeom>
            <a:ln w="9525">
              <a:solidFill>
                <a:srgbClr val="000000"/>
              </a:solidFill>
            </a:ln>
          </p:spPr>
          <p:txBody>
            <a:bodyPr wrap="square" lIns="0" tIns="0" rIns="0" bIns="0" rtlCol="0"/>
            <a:lstStyle/>
            <a:p>
              <a:endParaRPr/>
            </a:p>
          </p:txBody>
        </p:sp>
        <p:sp>
          <p:nvSpPr>
            <p:cNvPr id="46" name="object 42"/>
            <p:cNvSpPr/>
            <p:nvPr/>
          </p:nvSpPr>
          <p:spPr>
            <a:xfrm>
              <a:off x="4517571" y="3643766"/>
              <a:ext cx="762000" cy="228600"/>
            </a:xfrm>
            <a:custGeom>
              <a:avLst/>
              <a:gdLst/>
              <a:ahLst/>
              <a:cxnLst/>
              <a:rect l="l" t="t" r="r" b="b"/>
              <a:pathLst>
                <a:path w="762000" h="228600">
                  <a:moveTo>
                    <a:pt x="0" y="228600"/>
                  </a:moveTo>
                  <a:lnTo>
                    <a:pt x="762000" y="0"/>
                  </a:lnTo>
                </a:path>
              </a:pathLst>
            </a:custGeom>
            <a:ln w="9525">
              <a:solidFill>
                <a:srgbClr val="000000"/>
              </a:solidFill>
            </a:ln>
          </p:spPr>
          <p:txBody>
            <a:bodyPr wrap="square" lIns="0" tIns="0" rIns="0" bIns="0" rtlCol="0"/>
            <a:lstStyle/>
            <a:p>
              <a:endParaRPr/>
            </a:p>
          </p:txBody>
        </p:sp>
        <p:sp>
          <p:nvSpPr>
            <p:cNvPr id="47" name="object 43"/>
            <p:cNvSpPr/>
            <p:nvPr/>
          </p:nvSpPr>
          <p:spPr>
            <a:xfrm>
              <a:off x="4669971" y="4786766"/>
              <a:ext cx="838200" cy="381000"/>
            </a:xfrm>
            <a:custGeom>
              <a:avLst/>
              <a:gdLst/>
              <a:ahLst/>
              <a:cxnLst/>
              <a:rect l="l" t="t" r="r" b="b"/>
              <a:pathLst>
                <a:path w="838200" h="381000">
                  <a:moveTo>
                    <a:pt x="0" y="0"/>
                  </a:moveTo>
                  <a:lnTo>
                    <a:pt x="838200" y="381000"/>
                  </a:lnTo>
                </a:path>
              </a:pathLst>
            </a:custGeom>
            <a:ln w="9525">
              <a:solidFill>
                <a:srgbClr val="000000"/>
              </a:solidFill>
            </a:ln>
          </p:spPr>
          <p:txBody>
            <a:bodyPr wrap="square" lIns="0" tIns="0" rIns="0" bIns="0" rtlCol="0"/>
            <a:lstStyle/>
            <a:p>
              <a:endParaRPr/>
            </a:p>
          </p:txBody>
        </p:sp>
        <p:sp>
          <p:nvSpPr>
            <p:cNvPr id="48" name="object 44"/>
            <p:cNvSpPr/>
            <p:nvPr/>
          </p:nvSpPr>
          <p:spPr>
            <a:xfrm>
              <a:off x="5355771" y="5167766"/>
              <a:ext cx="152400" cy="1143000"/>
            </a:xfrm>
            <a:custGeom>
              <a:avLst/>
              <a:gdLst/>
              <a:ahLst/>
              <a:cxnLst/>
              <a:rect l="l" t="t" r="r" b="b"/>
              <a:pathLst>
                <a:path w="152400" h="1143000">
                  <a:moveTo>
                    <a:pt x="152400" y="0"/>
                  </a:moveTo>
                  <a:lnTo>
                    <a:pt x="0" y="1143000"/>
                  </a:lnTo>
                </a:path>
              </a:pathLst>
            </a:custGeom>
            <a:ln w="9525">
              <a:solidFill>
                <a:srgbClr val="000000"/>
              </a:solidFill>
            </a:ln>
          </p:spPr>
          <p:txBody>
            <a:bodyPr wrap="square" lIns="0" tIns="0" rIns="0" bIns="0" rtlCol="0"/>
            <a:lstStyle/>
            <a:p>
              <a:endParaRPr/>
            </a:p>
          </p:txBody>
        </p:sp>
        <p:sp>
          <p:nvSpPr>
            <p:cNvPr id="49" name="object 45"/>
            <p:cNvSpPr/>
            <p:nvPr/>
          </p:nvSpPr>
          <p:spPr>
            <a:xfrm>
              <a:off x="5508171" y="5167766"/>
              <a:ext cx="685800" cy="0"/>
            </a:xfrm>
            <a:custGeom>
              <a:avLst/>
              <a:gdLst/>
              <a:ahLst/>
              <a:cxnLst/>
              <a:rect l="l" t="t" r="r" b="b"/>
              <a:pathLst>
                <a:path w="685800">
                  <a:moveTo>
                    <a:pt x="0" y="0"/>
                  </a:moveTo>
                  <a:lnTo>
                    <a:pt x="685800" y="0"/>
                  </a:lnTo>
                </a:path>
              </a:pathLst>
            </a:custGeom>
            <a:ln w="9525">
              <a:solidFill>
                <a:srgbClr val="000000"/>
              </a:solidFill>
            </a:ln>
          </p:spPr>
          <p:txBody>
            <a:bodyPr wrap="square" lIns="0" tIns="0" rIns="0" bIns="0" rtlCol="0"/>
            <a:lstStyle/>
            <a:p>
              <a:endParaRPr/>
            </a:p>
          </p:txBody>
        </p:sp>
        <p:sp>
          <p:nvSpPr>
            <p:cNvPr id="50" name="object 46"/>
            <p:cNvSpPr/>
            <p:nvPr/>
          </p:nvSpPr>
          <p:spPr>
            <a:xfrm>
              <a:off x="6193971" y="5167766"/>
              <a:ext cx="914400" cy="685800"/>
            </a:xfrm>
            <a:custGeom>
              <a:avLst/>
              <a:gdLst/>
              <a:ahLst/>
              <a:cxnLst/>
              <a:rect l="l" t="t" r="r" b="b"/>
              <a:pathLst>
                <a:path w="914400" h="685800">
                  <a:moveTo>
                    <a:pt x="0" y="0"/>
                  </a:moveTo>
                  <a:lnTo>
                    <a:pt x="914400" y="685800"/>
                  </a:lnTo>
                </a:path>
              </a:pathLst>
            </a:custGeom>
            <a:ln w="9525">
              <a:solidFill>
                <a:srgbClr val="000000"/>
              </a:solidFill>
            </a:ln>
          </p:spPr>
          <p:txBody>
            <a:bodyPr wrap="square" lIns="0" tIns="0" rIns="0" bIns="0" rtlCol="0"/>
            <a:lstStyle/>
            <a:p>
              <a:endParaRPr/>
            </a:p>
          </p:txBody>
        </p:sp>
        <p:sp>
          <p:nvSpPr>
            <p:cNvPr id="51" name="object 47"/>
            <p:cNvSpPr/>
            <p:nvPr/>
          </p:nvSpPr>
          <p:spPr>
            <a:xfrm>
              <a:off x="5203371" y="2653166"/>
              <a:ext cx="76200" cy="990600"/>
            </a:xfrm>
            <a:custGeom>
              <a:avLst/>
              <a:gdLst/>
              <a:ahLst/>
              <a:cxnLst/>
              <a:rect l="l" t="t" r="r" b="b"/>
              <a:pathLst>
                <a:path w="76200" h="990600">
                  <a:moveTo>
                    <a:pt x="76200" y="990600"/>
                  </a:moveTo>
                  <a:lnTo>
                    <a:pt x="0" y="0"/>
                  </a:lnTo>
                </a:path>
              </a:pathLst>
            </a:custGeom>
            <a:ln w="9525">
              <a:solidFill>
                <a:srgbClr val="000000"/>
              </a:solidFill>
            </a:ln>
          </p:spPr>
          <p:txBody>
            <a:bodyPr wrap="square" lIns="0" tIns="0" rIns="0" bIns="0" rtlCol="0"/>
            <a:lstStyle/>
            <a:p>
              <a:endParaRPr/>
            </a:p>
          </p:txBody>
        </p:sp>
        <p:sp>
          <p:nvSpPr>
            <p:cNvPr id="52" name="object 48"/>
            <p:cNvSpPr/>
            <p:nvPr/>
          </p:nvSpPr>
          <p:spPr>
            <a:xfrm>
              <a:off x="5279571" y="3643766"/>
              <a:ext cx="381000" cy="381000"/>
            </a:xfrm>
            <a:custGeom>
              <a:avLst/>
              <a:gdLst/>
              <a:ahLst/>
              <a:cxnLst/>
              <a:rect l="l" t="t" r="r" b="b"/>
              <a:pathLst>
                <a:path w="381000" h="381000">
                  <a:moveTo>
                    <a:pt x="0" y="0"/>
                  </a:moveTo>
                  <a:lnTo>
                    <a:pt x="381000" y="381000"/>
                  </a:lnTo>
                </a:path>
              </a:pathLst>
            </a:custGeom>
            <a:ln w="9525">
              <a:solidFill>
                <a:srgbClr val="000000"/>
              </a:solidFill>
            </a:ln>
          </p:spPr>
          <p:txBody>
            <a:bodyPr wrap="square" lIns="0" tIns="0" rIns="0" bIns="0" rtlCol="0"/>
            <a:lstStyle/>
            <a:p>
              <a:endParaRPr/>
            </a:p>
          </p:txBody>
        </p:sp>
        <p:sp>
          <p:nvSpPr>
            <p:cNvPr id="53" name="object 49"/>
            <p:cNvSpPr/>
            <p:nvPr/>
          </p:nvSpPr>
          <p:spPr>
            <a:xfrm>
              <a:off x="5050971" y="4024766"/>
              <a:ext cx="609600" cy="914400"/>
            </a:xfrm>
            <a:custGeom>
              <a:avLst/>
              <a:gdLst/>
              <a:ahLst/>
              <a:cxnLst/>
              <a:rect l="l" t="t" r="r" b="b"/>
              <a:pathLst>
                <a:path w="609600" h="914400">
                  <a:moveTo>
                    <a:pt x="609600" y="0"/>
                  </a:moveTo>
                  <a:lnTo>
                    <a:pt x="0" y="914400"/>
                  </a:lnTo>
                </a:path>
              </a:pathLst>
            </a:custGeom>
            <a:ln w="9525">
              <a:solidFill>
                <a:srgbClr val="000000"/>
              </a:solidFill>
            </a:ln>
          </p:spPr>
          <p:txBody>
            <a:bodyPr wrap="square" lIns="0" tIns="0" rIns="0" bIns="0" rtlCol="0"/>
            <a:lstStyle/>
            <a:p>
              <a:endParaRPr/>
            </a:p>
          </p:txBody>
        </p:sp>
        <p:sp>
          <p:nvSpPr>
            <p:cNvPr id="54" name="object 50"/>
            <p:cNvSpPr/>
            <p:nvPr/>
          </p:nvSpPr>
          <p:spPr>
            <a:xfrm>
              <a:off x="5584371" y="2729366"/>
              <a:ext cx="1447800" cy="1219200"/>
            </a:xfrm>
            <a:custGeom>
              <a:avLst/>
              <a:gdLst/>
              <a:ahLst/>
              <a:cxnLst/>
              <a:rect l="l" t="t" r="r" b="b"/>
              <a:pathLst>
                <a:path w="1447800" h="1219200">
                  <a:moveTo>
                    <a:pt x="0" y="1219200"/>
                  </a:moveTo>
                  <a:lnTo>
                    <a:pt x="1447800" y="0"/>
                  </a:lnTo>
                </a:path>
              </a:pathLst>
            </a:custGeom>
            <a:ln w="9525">
              <a:solidFill>
                <a:srgbClr val="000000"/>
              </a:solidFill>
            </a:ln>
          </p:spPr>
          <p:txBody>
            <a:bodyPr wrap="square" lIns="0" tIns="0" rIns="0" bIns="0" rtlCol="0"/>
            <a:lstStyle/>
            <a:p>
              <a:endParaRPr/>
            </a:p>
          </p:txBody>
        </p:sp>
        <p:sp>
          <p:nvSpPr>
            <p:cNvPr id="55" name="object 51"/>
            <p:cNvSpPr/>
            <p:nvPr/>
          </p:nvSpPr>
          <p:spPr>
            <a:xfrm>
              <a:off x="5431971" y="4329566"/>
              <a:ext cx="838200" cy="457200"/>
            </a:xfrm>
            <a:custGeom>
              <a:avLst/>
              <a:gdLst/>
              <a:ahLst/>
              <a:cxnLst/>
              <a:rect l="l" t="t" r="r" b="b"/>
              <a:pathLst>
                <a:path w="838200" h="457200">
                  <a:moveTo>
                    <a:pt x="0" y="0"/>
                  </a:moveTo>
                  <a:lnTo>
                    <a:pt x="838200" y="457200"/>
                  </a:lnTo>
                </a:path>
              </a:pathLst>
            </a:custGeom>
            <a:ln w="9525">
              <a:solidFill>
                <a:srgbClr val="000000"/>
              </a:solidFill>
            </a:ln>
          </p:spPr>
          <p:txBody>
            <a:bodyPr wrap="square" lIns="0" tIns="0" rIns="0" bIns="0" rtlCol="0"/>
            <a:lstStyle/>
            <a:p>
              <a:endParaRPr/>
            </a:p>
          </p:txBody>
        </p:sp>
        <p:sp>
          <p:nvSpPr>
            <p:cNvPr id="56" name="object 52"/>
            <p:cNvSpPr/>
            <p:nvPr/>
          </p:nvSpPr>
          <p:spPr>
            <a:xfrm>
              <a:off x="6193971" y="4786766"/>
              <a:ext cx="76200" cy="381000"/>
            </a:xfrm>
            <a:custGeom>
              <a:avLst/>
              <a:gdLst/>
              <a:ahLst/>
              <a:cxnLst/>
              <a:rect l="l" t="t" r="r" b="b"/>
              <a:pathLst>
                <a:path w="76200" h="381000">
                  <a:moveTo>
                    <a:pt x="0" y="381000"/>
                  </a:moveTo>
                  <a:lnTo>
                    <a:pt x="76200" y="0"/>
                  </a:lnTo>
                </a:path>
              </a:pathLst>
            </a:custGeom>
            <a:ln w="9525">
              <a:solidFill>
                <a:srgbClr val="000000"/>
              </a:solidFill>
            </a:ln>
          </p:spPr>
          <p:txBody>
            <a:bodyPr wrap="square" lIns="0" tIns="0" rIns="0" bIns="0" rtlCol="0"/>
            <a:lstStyle/>
            <a:p>
              <a:endParaRPr/>
            </a:p>
          </p:txBody>
        </p:sp>
        <p:sp>
          <p:nvSpPr>
            <p:cNvPr id="57" name="object 53"/>
            <p:cNvSpPr/>
            <p:nvPr/>
          </p:nvSpPr>
          <p:spPr>
            <a:xfrm>
              <a:off x="6270171" y="4177166"/>
              <a:ext cx="533400" cy="609600"/>
            </a:xfrm>
            <a:custGeom>
              <a:avLst/>
              <a:gdLst/>
              <a:ahLst/>
              <a:cxnLst/>
              <a:rect l="l" t="t" r="r" b="b"/>
              <a:pathLst>
                <a:path w="533400" h="609600">
                  <a:moveTo>
                    <a:pt x="0" y="609600"/>
                  </a:moveTo>
                  <a:lnTo>
                    <a:pt x="533400" y="0"/>
                  </a:lnTo>
                </a:path>
              </a:pathLst>
            </a:custGeom>
            <a:ln w="9525">
              <a:solidFill>
                <a:srgbClr val="000000"/>
              </a:solidFill>
            </a:ln>
          </p:spPr>
          <p:txBody>
            <a:bodyPr wrap="square" lIns="0" tIns="0" rIns="0" bIns="0" rtlCol="0"/>
            <a:lstStyle/>
            <a:p>
              <a:endParaRPr/>
            </a:p>
          </p:txBody>
        </p:sp>
        <p:sp>
          <p:nvSpPr>
            <p:cNvPr id="58" name="object 54"/>
            <p:cNvSpPr/>
            <p:nvPr/>
          </p:nvSpPr>
          <p:spPr>
            <a:xfrm>
              <a:off x="5660571" y="4024766"/>
              <a:ext cx="1143000" cy="152400"/>
            </a:xfrm>
            <a:custGeom>
              <a:avLst/>
              <a:gdLst/>
              <a:ahLst/>
              <a:cxnLst/>
              <a:rect l="l" t="t" r="r" b="b"/>
              <a:pathLst>
                <a:path w="1143000" h="152400">
                  <a:moveTo>
                    <a:pt x="0" y="0"/>
                  </a:moveTo>
                  <a:lnTo>
                    <a:pt x="1143000" y="152400"/>
                  </a:lnTo>
                </a:path>
              </a:pathLst>
            </a:custGeom>
            <a:ln w="9525">
              <a:solidFill>
                <a:srgbClr val="000000"/>
              </a:solidFill>
            </a:ln>
          </p:spPr>
          <p:txBody>
            <a:bodyPr wrap="square" lIns="0" tIns="0" rIns="0" bIns="0" rtlCol="0"/>
            <a:lstStyle/>
            <a:p>
              <a:endParaRPr/>
            </a:p>
          </p:txBody>
        </p:sp>
        <p:sp>
          <p:nvSpPr>
            <p:cNvPr id="59" name="object 55"/>
            <p:cNvSpPr/>
            <p:nvPr/>
          </p:nvSpPr>
          <p:spPr>
            <a:xfrm>
              <a:off x="6803571" y="3948566"/>
              <a:ext cx="1143000" cy="228600"/>
            </a:xfrm>
            <a:custGeom>
              <a:avLst/>
              <a:gdLst/>
              <a:ahLst/>
              <a:cxnLst/>
              <a:rect l="l" t="t" r="r" b="b"/>
              <a:pathLst>
                <a:path w="1143000" h="228600">
                  <a:moveTo>
                    <a:pt x="0" y="228600"/>
                  </a:moveTo>
                  <a:lnTo>
                    <a:pt x="1143000" y="0"/>
                  </a:lnTo>
                </a:path>
              </a:pathLst>
            </a:custGeom>
            <a:ln w="9525">
              <a:solidFill>
                <a:srgbClr val="000000"/>
              </a:solidFill>
            </a:ln>
          </p:spPr>
          <p:txBody>
            <a:bodyPr wrap="square" lIns="0" tIns="0" rIns="0" bIns="0" rtlCol="0"/>
            <a:lstStyle/>
            <a:p>
              <a:endParaRPr/>
            </a:p>
          </p:txBody>
        </p:sp>
        <p:sp>
          <p:nvSpPr>
            <p:cNvPr id="60" name="object 56"/>
            <p:cNvSpPr/>
            <p:nvPr/>
          </p:nvSpPr>
          <p:spPr>
            <a:xfrm>
              <a:off x="3298371" y="3491366"/>
              <a:ext cx="381000" cy="228600"/>
            </a:xfrm>
            <a:custGeom>
              <a:avLst/>
              <a:gdLst/>
              <a:ahLst/>
              <a:cxnLst/>
              <a:rect l="l" t="t" r="r" b="b"/>
              <a:pathLst>
                <a:path w="381000" h="228600">
                  <a:moveTo>
                    <a:pt x="381000" y="228600"/>
                  </a:moveTo>
                  <a:lnTo>
                    <a:pt x="0" y="0"/>
                  </a:lnTo>
                </a:path>
              </a:pathLst>
            </a:custGeom>
            <a:ln w="9525">
              <a:solidFill>
                <a:srgbClr val="000000"/>
              </a:solidFill>
            </a:ln>
          </p:spPr>
          <p:txBody>
            <a:bodyPr wrap="square" lIns="0" tIns="0" rIns="0" bIns="0" rtlCol="0"/>
            <a:lstStyle/>
            <a:p>
              <a:endParaRPr/>
            </a:p>
          </p:txBody>
        </p:sp>
        <p:sp>
          <p:nvSpPr>
            <p:cNvPr id="61" name="object 57"/>
            <p:cNvSpPr/>
            <p:nvPr/>
          </p:nvSpPr>
          <p:spPr>
            <a:xfrm>
              <a:off x="3222171" y="2348366"/>
              <a:ext cx="76200" cy="1143000"/>
            </a:xfrm>
            <a:custGeom>
              <a:avLst/>
              <a:gdLst/>
              <a:ahLst/>
              <a:cxnLst/>
              <a:rect l="l" t="t" r="r" b="b"/>
              <a:pathLst>
                <a:path w="76200" h="1143000">
                  <a:moveTo>
                    <a:pt x="76200" y="1143000"/>
                  </a:moveTo>
                  <a:lnTo>
                    <a:pt x="0" y="0"/>
                  </a:lnTo>
                </a:path>
              </a:pathLst>
            </a:custGeom>
            <a:ln w="9525">
              <a:solidFill>
                <a:srgbClr val="000000"/>
              </a:solidFill>
            </a:ln>
          </p:spPr>
          <p:txBody>
            <a:bodyPr wrap="square" lIns="0" tIns="0" rIns="0" bIns="0" rtlCol="0"/>
            <a:lstStyle/>
            <a:p>
              <a:endParaRPr/>
            </a:p>
          </p:txBody>
        </p:sp>
        <p:sp>
          <p:nvSpPr>
            <p:cNvPr id="62" name="object 58"/>
            <p:cNvSpPr/>
            <p:nvPr/>
          </p:nvSpPr>
          <p:spPr>
            <a:xfrm>
              <a:off x="2764971" y="5015366"/>
              <a:ext cx="228600" cy="76200"/>
            </a:xfrm>
            <a:custGeom>
              <a:avLst/>
              <a:gdLst/>
              <a:ahLst/>
              <a:cxnLst/>
              <a:rect l="l" t="t" r="r" b="b"/>
              <a:pathLst>
                <a:path w="228600" h="76200">
                  <a:moveTo>
                    <a:pt x="228600" y="76200"/>
                  </a:moveTo>
                  <a:lnTo>
                    <a:pt x="0" y="0"/>
                  </a:lnTo>
                </a:path>
              </a:pathLst>
            </a:custGeom>
            <a:ln w="9525">
              <a:solidFill>
                <a:srgbClr val="000000"/>
              </a:solidFill>
            </a:ln>
          </p:spPr>
          <p:txBody>
            <a:bodyPr wrap="square" lIns="0" tIns="0" rIns="0" bIns="0" rtlCol="0"/>
            <a:lstStyle/>
            <a:p>
              <a:endParaRPr/>
            </a:p>
          </p:txBody>
        </p:sp>
        <p:sp>
          <p:nvSpPr>
            <p:cNvPr id="63" name="object 59"/>
            <p:cNvSpPr/>
            <p:nvPr/>
          </p:nvSpPr>
          <p:spPr>
            <a:xfrm>
              <a:off x="1926771" y="5015366"/>
              <a:ext cx="838200" cy="838200"/>
            </a:xfrm>
            <a:custGeom>
              <a:avLst/>
              <a:gdLst/>
              <a:ahLst/>
              <a:cxnLst/>
              <a:rect l="l" t="t" r="r" b="b"/>
              <a:pathLst>
                <a:path w="838200" h="838200">
                  <a:moveTo>
                    <a:pt x="838200" y="0"/>
                  </a:moveTo>
                  <a:lnTo>
                    <a:pt x="0" y="838200"/>
                  </a:lnTo>
                </a:path>
              </a:pathLst>
            </a:custGeom>
            <a:ln w="9525">
              <a:solidFill>
                <a:srgbClr val="000000"/>
              </a:solidFill>
            </a:ln>
          </p:spPr>
          <p:txBody>
            <a:bodyPr wrap="square" lIns="0" tIns="0" rIns="0" bIns="0" rtlCol="0"/>
            <a:lstStyle/>
            <a:p>
              <a:endParaRPr/>
            </a:p>
          </p:txBody>
        </p:sp>
        <p:sp>
          <p:nvSpPr>
            <p:cNvPr id="64" name="object 60"/>
            <p:cNvSpPr/>
            <p:nvPr/>
          </p:nvSpPr>
          <p:spPr>
            <a:xfrm>
              <a:off x="2383971" y="3948566"/>
              <a:ext cx="381000" cy="1066800"/>
            </a:xfrm>
            <a:custGeom>
              <a:avLst/>
              <a:gdLst/>
              <a:ahLst/>
              <a:cxnLst/>
              <a:rect l="l" t="t" r="r" b="b"/>
              <a:pathLst>
                <a:path w="381000" h="1066800">
                  <a:moveTo>
                    <a:pt x="381000" y="1066800"/>
                  </a:moveTo>
                  <a:lnTo>
                    <a:pt x="0" y="0"/>
                  </a:lnTo>
                </a:path>
              </a:pathLst>
            </a:custGeom>
            <a:ln w="9525">
              <a:solidFill>
                <a:srgbClr val="000000"/>
              </a:solidFill>
            </a:ln>
          </p:spPr>
          <p:txBody>
            <a:bodyPr wrap="square" lIns="0" tIns="0" rIns="0" bIns="0" rtlCol="0"/>
            <a:lstStyle/>
            <a:p>
              <a:endParaRPr/>
            </a:p>
          </p:txBody>
        </p:sp>
        <p:sp>
          <p:nvSpPr>
            <p:cNvPr id="65" name="object 61"/>
            <p:cNvSpPr/>
            <p:nvPr/>
          </p:nvSpPr>
          <p:spPr>
            <a:xfrm>
              <a:off x="936171" y="3948566"/>
              <a:ext cx="1447800" cy="228600"/>
            </a:xfrm>
            <a:custGeom>
              <a:avLst/>
              <a:gdLst/>
              <a:ahLst/>
              <a:cxnLst/>
              <a:rect l="l" t="t" r="r" b="b"/>
              <a:pathLst>
                <a:path w="1447800" h="228600">
                  <a:moveTo>
                    <a:pt x="0" y="228600"/>
                  </a:moveTo>
                  <a:lnTo>
                    <a:pt x="1447800" y="0"/>
                  </a:lnTo>
                </a:path>
              </a:pathLst>
            </a:custGeom>
            <a:ln w="9525">
              <a:solidFill>
                <a:srgbClr val="000000"/>
              </a:solidFill>
            </a:ln>
          </p:spPr>
          <p:txBody>
            <a:bodyPr wrap="square" lIns="0" tIns="0" rIns="0" bIns="0" rtlCol="0"/>
            <a:lstStyle/>
            <a:p>
              <a:endParaRPr/>
            </a:p>
          </p:txBody>
        </p:sp>
        <p:sp>
          <p:nvSpPr>
            <p:cNvPr id="66" name="object 62"/>
            <p:cNvSpPr/>
            <p:nvPr/>
          </p:nvSpPr>
          <p:spPr>
            <a:xfrm>
              <a:off x="2612571" y="3491366"/>
              <a:ext cx="685800" cy="304800"/>
            </a:xfrm>
            <a:custGeom>
              <a:avLst/>
              <a:gdLst/>
              <a:ahLst/>
              <a:cxnLst/>
              <a:rect l="l" t="t" r="r" b="b"/>
              <a:pathLst>
                <a:path w="685800" h="304800">
                  <a:moveTo>
                    <a:pt x="685800" y="0"/>
                  </a:moveTo>
                  <a:lnTo>
                    <a:pt x="0" y="304800"/>
                  </a:lnTo>
                </a:path>
              </a:pathLst>
            </a:custGeom>
            <a:ln w="9525">
              <a:solidFill>
                <a:srgbClr val="000000"/>
              </a:solidFill>
            </a:ln>
          </p:spPr>
          <p:txBody>
            <a:bodyPr wrap="square" lIns="0" tIns="0" rIns="0" bIns="0" rtlCol="0"/>
            <a:lstStyle/>
            <a:p>
              <a:endParaRPr/>
            </a:p>
          </p:txBody>
        </p:sp>
        <p:sp>
          <p:nvSpPr>
            <p:cNvPr id="67" name="object 63"/>
            <p:cNvSpPr/>
            <p:nvPr/>
          </p:nvSpPr>
          <p:spPr>
            <a:xfrm>
              <a:off x="2383971" y="3796166"/>
              <a:ext cx="228600" cy="152400"/>
            </a:xfrm>
            <a:custGeom>
              <a:avLst/>
              <a:gdLst/>
              <a:ahLst/>
              <a:cxnLst/>
              <a:rect l="l" t="t" r="r" b="b"/>
              <a:pathLst>
                <a:path w="228600" h="152400">
                  <a:moveTo>
                    <a:pt x="228600" y="0"/>
                  </a:moveTo>
                  <a:lnTo>
                    <a:pt x="0" y="152400"/>
                  </a:lnTo>
                </a:path>
              </a:pathLst>
            </a:custGeom>
            <a:ln w="9525">
              <a:solidFill>
                <a:srgbClr val="000000"/>
              </a:solidFill>
            </a:ln>
          </p:spPr>
          <p:txBody>
            <a:bodyPr wrap="square" lIns="0" tIns="0" rIns="0" bIns="0" rtlCol="0"/>
            <a:lstStyle/>
            <a:p>
              <a:endParaRPr/>
            </a:p>
          </p:txBody>
        </p:sp>
        <p:sp>
          <p:nvSpPr>
            <p:cNvPr id="68" name="object 64"/>
            <p:cNvSpPr/>
            <p:nvPr/>
          </p:nvSpPr>
          <p:spPr>
            <a:xfrm>
              <a:off x="2079171" y="2500766"/>
              <a:ext cx="533400" cy="1295400"/>
            </a:xfrm>
            <a:custGeom>
              <a:avLst/>
              <a:gdLst/>
              <a:ahLst/>
              <a:cxnLst/>
              <a:rect l="l" t="t" r="r" b="b"/>
              <a:pathLst>
                <a:path w="533400" h="1295400">
                  <a:moveTo>
                    <a:pt x="533400" y="1295400"/>
                  </a:moveTo>
                  <a:lnTo>
                    <a:pt x="0" y="0"/>
                  </a:lnTo>
                </a:path>
              </a:pathLst>
            </a:custGeom>
            <a:ln w="9525">
              <a:solidFill>
                <a:srgbClr val="000000"/>
              </a:solidFill>
            </a:ln>
          </p:spPr>
          <p:txBody>
            <a:bodyPr wrap="square" lIns="0" tIns="0" rIns="0" bIns="0" rtlCol="0"/>
            <a:lstStyle/>
            <a:p>
              <a:endParaRPr/>
            </a:p>
          </p:txBody>
        </p:sp>
        <p:sp>
          <p:nvSpPr>
            <p:cNvPr id="69" name="object 66"/>
            <p:cNvSpPr/>
            <p:nvPr/>
          </p:nvSpPr>
          <p:spPr>
            <a:xfrm>
              <a:off x="4898571" y="53963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0" name="object 67"/>
            <p:cNvSpPr/>
            <p:nvPr/>
          </p:nvSpPr>
          <p:spPr>
            <a:xfrm>
              <a:off x="5965371" y="55487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1" name="object 68"/>
            <p:cNvSpPr/>
            <p:nvPr/>
          </p:nvSpPr>
          <p:spPr>
            <a:xfrm>
              <a:off x="5584371" y="47105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2" name="object 69"/>
            <p:cNvSpPr/>
            <p:nvPr/>
          </p:nvSpPr>
          <p:spPr>
            <a:xfrm>
              <a:off x="6651171" y="48629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3" name="object 70"/>
            <p:cNvSpPr/>
            <p:nvPr/>
          </p:nvSpPr>
          <p:spPr>
            <a:xfrm>
              <a:off x="4898571" y="41771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4" name="object 71"/>
            <p:cNvSpPr/>
            <p:nvPr/>
          </p:nvSpPr>
          <p:spPr>
            <a:xfrm>
              <a:off x="6041571" y="43295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5" name="object 72"/>
            <p:cNvSpPr/>
            <p:nvPr/>
          </p:nvSpPr>
          <p:spPr>
            <a:xfrm>
              <a:off x="6270171" y="37961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6" name="object 73"/>
            <p:cNvSpPr/>
            <p:nvPr/>
          </p:nvSpPr>
          <p:spPr>
            <a:xfrm>
              <a:off x="5812971" y="32627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7" name="object 74"/>
            <p:cNvSpPr/>
            <p:nvPr/>
          </p:nvSpPr>
          <p:spPr>
            <a:xfrm>
              <a:off x="4517571" y="3415166"/>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3333CC"/>
            </a:solidFill>
          </p:spPr>
          <p:txBody>
            <a:bodyPr wrap="square" lIns="0" tIns="0" rIns="0" bIns="0" rtlCol="0"/>
            <a:lstStyle/>
            <a:p>
              <a:endParaRPr/>
            </a:p>
          </p:txBody>
        </p:sp>
        <p:sp>
          <p:nvSpPr>
            <p:cNvPr id="78" name="object 75"/>
            <p:cNvSpPr/>
            <p:nvPr/>
          </p:nvSpPr>
          <p:spPr>
            <a:xfrm>
              <a:off x="4281033" y="4961391"/>
              <a:ext cx="152400" cy="1219200"/>
            </a:xfrm>
            <a:custGeom>
              <a:avLst/>
              <a:gdLst/>
              <a:ahLst/>
              <a:cxnLst/>
              <a:rect l="l" t="t" r="r" b="b"/>
              <a:pathLst>
                <a:path w="152400" h="1219200">
                  <a:moveTo>
                    <a:pt x="152400" y="0"/>
                  </a:moveTo>
                  <a:lnTo>
                    <a:pt x="0" y="1219200"/>
                  </a:lnTo>
                </a:path>
              </a:pathLst>
            </a:custGeom>
            <a:ln w="9525">
              <a:solidFill>
                <a:srgbClr val="040000"/>
              </a:solidFill>
            </a:ln>
          </p:spPr>
          <p:txBody>
            <a:bodyPr wrap="square" lIns="0" tIns="0" rIns="0" bIns="0" rtlCol="0"/>
            <a:lstStyle/>
            <a:p>
              <a:endParaRPr/>
            </a:p>
          </p:txBody>
        </p:sp>
        <p:sp>
          <p:nvSpPr>
            <p:cNvPr id="79" name="object 76"/>
            <p:cNvSpPr/>
            <p:nvPr/>
          </p:nvSpPr>
          <p:spPr>
            <a:xfrm>
              <a:off x="3671433" y="2522991"/>
              <a:ext cx="1371600" cy="1219200"/>
            </a:xfrm>
            <a:custGeom>
              <a:avLst/>
              <a:gdLst/>
              <a:ahLst/>
              <a:cxnLst/>
              <a:rect l="l" t="t" r="r" b="b"/>
              <a:pathLst>
                <a:path w="1371600" h="1219200">
                  <a:moveTo>
                    <a:pt x="0" y="1219200"/>
                  </a:moveTo>
                  <a:lnTo>
                    <a:pt x="1371600" y="0"/>
                  </a:lnTo>
                </a:path>
              </a:pathLst>
            </a:custGeom>
            <a:ln w="9525">
              <a:solidFill>
                <a:srgbClr val="040000"/>
              </a:solidFill>
            </a:ln>
          </p:spPr>
          <p:txBody>
            <a:bodyPr wrap="square" lIns="0" tIns="0" rIns="0" bIns="0" rtlCol="0"/>
            <a:lstStyle/>
            <a:p>
              <a:endParaRPr/>
            </a:p>
          </p:txBody>
        </p:sp>
        <p:sp>
          <p:nvSpPr>
            <p:cNvPr id="80" name="object 77"/>
            <p:cNvSpPr/>
            <p:nvPr/>
          </p:nvSpPr>
          <p:spPr>
            <a:xfrm>
              <a:off x="3671433" y="3712029"/>
              <a:ext cx="838200" cy="152400"/>
            </a:xfrm>
            <a:custGeom>
              <a:avLst/>
              <a:gdLst/>
              <a:ahLst/>
              <a:cxnLst/>
              <a:rect l="l" t="t" r="r" b="b"/>
              <a:pathLst>
                <a:path w="838200" h="152400">
                  <a:moveTo>
                    <a:pt x="0" y="0"/>
                  </a:moveTo>
                  <a:lnTo>
                    <a:pt x="838200" y="152400"/>
                  </a:lnTo>
                </a:path>
              </a:pathLst>
            </a:custGeom>
            <a:ln w="9525">
              <a:solidFill>
                <a:srgbClr val="040000"/>
              </a:solidFill>
            </a:ln>
          </p:spPr>
          <p:txBody>
            <a:bodyPr wrap="square" lIns="0" tIns="0" rIns="0" bIns="0" rtlCol="0"/>
            <a:lstStyle/>
            <a:p>
              <a:endParaRPr/>
            </a:p>
          </p:txBody>
        </p:sp>
        <p:sp>
          <p:nvSpPr>
            <p:cNvPr id="81" name="object 78"/>
            <p:cNvSpPr/>
            <p:nvPr/>
          </p:nvSpPr>
          <p:spPr>
            <a:xfrm>
              <a:off x="4509633" y="3864429"/>
              <a:ext cx="152400" cy="914400"/>
            </a:xfrm>
            <a:custGeom>
              <a:avLst/>
              <a:gdLst/>
              <a:ahLst/>
              <a:cxnLst/>
              <a:rect l="l" t="t" r="r" b="b"/>
              <a:pathLst>
                <a:path w="152400" h="914400">
                  <a:moveTo>
                    <a:pt x="0" y="0"/>
                  </a:moveTo>
                  <a:lnTo>
                    <a:pt x="152400" y="914400"/>
                  </a:lnTo>
                </a:path>
              </a:pathLst>
            </a:custGeom>
            <a:ln w="9525">
              <a:solidFill>
                <a:srgbClr val="040000"/>
              </a:solidFill>
            </a:ln>
          </p:spPr>
          <p:txBody>
            <a:bodyPr wrap="square" lIns="0" tIns="0" rIns="0" bIns="0" rtlCol="0"/>
            <a:lstStyle/>
            <a:p>
              <a:endParaRPr/>
            </a:p>
          </p:txBody>
        </p:sp>
        <p:sp>
          <p:nvSpPr>
            <p:cNvPr id="82" name="object 79"/>
            <p:cNvSpPr/>
            <p:nvPr/>
          </p:nvSpPr>
          <p:spPr>
            <a:xfrm>
              <a:off x="4433433" y="4808991"/>
              <a:ext cx="228600" cy="152400"/>
            </a:xfrm>
            <a:custGeom>
              <a:avLst/>
              <a:gdLst/>
              <a:ahLst/>
              <a:cxnLst/>
              <a:rect l="l" t="t" r="r" b="b"/>
              <a:pathLst>
                <a:path w="228600" h="152400">
                  <a:moveTo>
                    <a:pt x="0" y="152400"/>
                  </a:moveTo>
                  <a:lnTo>
                    <a:pt x="228600" y="0"/>
                  </a:lnTo>
                </a:path>
              </a:pathLst>
            </a:custGeom>
            <a:ln w="9525">
              <a:solidFill>
                <a:srgbClr val="040000"/>
              </a:solidFill>
            </a:ln>
          </p:spPr>
          <p:txBody>
            <a:bodyPr wrap="square" lIns="0" tIns="0" rIns="0" bIns="0" rtlCol="0"/>
            <a:lstStyle/>
            <a:p>
              <a:endParaRPr/>
            </a:p>
          </p:txBody>
        </p:sp>
        <p:sp>
          <p:nvSpPr>
            <p:cNvPr id="83" name="object 80"/>
            <p:cNvSpPr/>
            <p:nvPr/>
          </p:nvSpPr>
          <p:spPr>
            <a:xfrm>
              <a:off x="4288971" y="4945516"/>
              <a:ext cx="152400" cy="1219200"/>
            </a:xfrm>
            <a:custGeom>
              <a:avLst/>
              <a:gdLst/>
              <a:ahLst/>
              <a:cxnLst/>
              <a:rect l="l" t="t" r="r" b="b"/>
              <a:pathLst>
                <a:path w="152400" h="1219200">
                  <a:moveTo>
                    <a:pt x="152400" y="0"/>
                  </a:moveTo>
                  <a:lnTo>
                    <a:pt x="0" y="1219200"/>
                  </a:lnTo>
                </a:path>
              </a:pathLst>
            </a:custGeom>
            <a:ln w="57150">
              <a:solidFill>
                <a:srgbClr val="CC3300"/>
              </a:solidFill>
            </a:ln>
          </p:spPr>
          <p:txBody>
            <a:bodyPr wrap="square" lIns="0" tIns="0" rIns="0" bIns="0" rtlCol="0"/>
            <a:lstStyle/>
            <a:p>
              <a:endParaRPr/>
            </a:p>
          </p:txBody>
        </p:sp>
        <p:sp>
          <p:nvSpPr>
            <p:cNvPr id="84" name="object 81"/>
            <p:cNvSpPr/>
            <p:nvPr/>
          </p:nvSpPr>
          <p:spPr>
            <a:xfrm>
              <a:off x="3679371" y="2507116"/>
              <a:ext cx="1371600" cy="1219200"/>
            </a:xfrm>
            <a:custGeom>
              <a:avLst/>
              <a:gdLst/>
              <a:ahLst/>
              <a:cxnLst/>
              <a:rect l="l" t="t" r="r" b="b"/>
              <a:pathLst>
                <a:path w="1371600" h="1219200">
                  <a:moveTo>
                    <a:pt x="0" y="1219200"/>
                  </a:moveTo>
                  <a:lnTo>
                    <a:pt x="1371600" y="0"/>
                  </a:lnTo>
                </a:path>
              </a:pathLst>
            </a:custGeom>
            <a:ln w="57150">
              <a:solidFill>
                <a:srgbClr val="CC3300"/>
              </a:solidFill>
            </a:ln>
          </p:spPr>
          <p:txBody>
            <a:bodyPr wrap="square" lIns="0" tIns="0" rIns="0" bIns="0" rtlCol="0"/>
            <a:lstStyle/>
            <a:p>
              <a:endParaRPr/>
            </a:p>
          </p:txBody>
        </p:sp>
        <p:sp>
          <p:nvSpPr>
            <p:cNvPr id="85" name="object 82"/>
            <p:cNvSpPr/>
            <p:nvPr/>
          </p:nvSpPr>
          <p:spPr>
            <a:xfrm>
              <a:off x="3679371" y="3726316"/>
              <a:ext cx="838200" cy="152400"/>
            </a:xfrm>
            <a:custGeom>
              <a:avLst/>
              <a:gdLst/>
              <a:ahLst/>
              <a:cxnLst/>
              <a:rect l="l" t="t" r="r" b="b"/>
              <a:pathLst>
                <a:path w="838200" h="152400">
                  <a:moveTo>
                    <a:pt x="0" y="0"/>
                  </a:moveTo>
                  <a:lnTo>
                    <a:pt x="838200" y="152400"/>
                  </a:lnTo>
                </a:path>
              </a:pathLst>
            </a:custGeom>
            <a:ln w="57150">
              <a:solidFill>
                <a:srgbClr val="CC3300"/>
              </a:solidFill>
            </a:ln>
          </p:spPr>
          <p:txBody>
            <a:bodyPr wrap="square" lIns="0" tIns="0" rIns="0" bIns="0" rtlCol="0"/>
            <a:lstStyle/>
            <a:p>
              <a:endParaRPr/>
            </a:p>
          </p:txBody>
        </p:sp>
        <p:sp>
          <p:nvSpPr>
            <p:cNvPr id="86" name="object 83"/>
            <p:cNvSpPr/>
            <p:nvPr/>
          </p:nvSpPr>
          <p:spPr>
            <a:xfrm>
              <a:off x="4517571" y="3878716"/>
              <a:ext cx="152400" cy="914400"/>
            </a:xfrm>
            <a:custGeom>
              <a:avLst/>
              <a:gdLst/>
              <a:ahLst/>
              <a:cxnLst/>
              <a:rect l="l" t="t" r="r" b="b"/>
              <a:pathLst>
                <a:path w="152400" h="914400">
                  <a:moveTo>
                    <a:pt x="0" y="0"/>
                  </a:moveTo>
                  <a:lnTo>
                    <a:pt x="152400" y="914400"/>
                  </a:lnTo>
                </a:path>
              </a:pathLst>
            </a:custGeom>
            <a:ln w="57150">
              <a:solidFill>
                <a:srgbClr val="CC3300"/>
              </a:solidFill>
            </a:ln>
          </p:spPr>
          <p:txBody>
            <a:bodyPr wrap="square" lIns="0" tIns="0" rIns="0" bIns="0" rtlCol="0"/>
            <a:lstStyle/>
            <a:p>
              <a:endParaRPr/>
            </a:p>
          </p:txBody>
        </p:sp>
        <p:sp>
          <p:nvSpPr>
            <p:cNvPr id="87" name="object 84"/>
            <p:cNvSpPr/>
            <p:nvPr/>
          </p:nvSpPr>
          <p:spPr>
            <a:xfrm>
              <a:off x="4441371" y="4793116"/>
              <a:ext cx="228600" cy="152400"/>
            </a:xfrm>
            <a:custGeom>
              <a:avLst/>
              <a:gdLst/>
              <a:ahLst/>
              <a:cxnLst/>
              <a:rect l="l" t="t" r="r" b="b"/>
              <a:pathLst>
                <a:path w="228600" h="152400">
                  <a:moveTo>
                    <a:pt x="0" y="152400"/>
                  </a:moveTo>
                  <a:lnTo>
                    <a:pt x="228600" y="0"/>
                  </a:lnTo>
                </a:path>
              </a:pathLst>
            </a:custGeom>
            <a:ln w="57150">
              <a:solidFill>
                <a:srgbClr val="CC3300"/>
              </a:solidFill>
            </a:ln>
          </p:spPr>
          <p:txBody>
            <a:bodyPr wrap="square" lIns="0" tIns="0" rIns="0" bIns="0" rtlCol="0"/>
            <a:lstStyle/>
            <a:p>
              <a:endParaRPr/>
            </a:p>
          </p:txBody>
        </p:sp>
      </p:grpSp>
      <p:sp>
        <p:nvSpPr>
          <p:cNvPr id="92" name="矩形 91"/>
          <p:cNvSpPr/>
          <p:nvPr/>
        </p:nvSpPr>
        <p:spPr>
          <a:xfrm>
            <a:off x="1370332" y="5004292"/>
            <a:ext cx="6558237" cy="923330"/>
          </a:xfrm>
          <a:prstGeom prst="rect">
            <a:avLst/>
          </a:prstGeom>
        </p:spPr>
        <p:txBody>
          <a:bodyPr wrap="square">
            <a:spAutoFit/>
          </a:bodyPr>
          <a:lstStyle/>
          <a:p>
            <a:pPr>
              <a:defRPr/>
            </a:pPr>
            <a:r>
              <a:rPr lang="zh-CN" altLang="en-US" dirty="0" smtClean="0"/>
              <a:t>         维诺图基于</a:t>
            </a:r>
            <a:r>
              <a:rPr lang="zh-CN" altLang="en-US" dirty="0"/>
              <a:t>一组特定点将平面分割成不同区域，而每一区域又仅包含唯一的特定点，并且该区域内任意位置到该特定点的距离比到其它的特定点都要更近。</a:t>
            </a:r>
            <a:endParaRPr lang="en-US" altLang="zh-CN" dirty="0"/>
          </a:p>
        </p:txBody>
      </p:sp>
      <p:sp>
        <p:nvSpPr>
          <p:cNvPr id="5" name="文本框 4"/>
          <p:cNvSpPr txBox="1"/>
          <p:nvPr/>
        </p:nvSpPr>
        <p:spPr>
          <a:xfrm>
            <a:off x="4913311" y="2239210"/>
            <a:ext cx="1107996" cy="369332"/>
          </a:xfrm>
          <a:prstGeom prst="rect">
            <a:avLst/>
          </a:prstGeom>
          <a:noFill/>
        </p:spPr>
        <p:txBody>
          <a:bodyPr wrap="none" rtlCol="0">
            <a:spAutoFit/>
          </a:bodyPr>
          <a:lstStyle/>
          <a:p>
            <a:r>
              <a:rPr lang="zh-CN" altLang="en-US" dirty="0" smtClean="0">
                <a:solidFill>
                  <a:srgbClr val="FF0000"/>
                </a:solidFill>
              </a:rPr>
              <a:t>决策边界</a:t>
            </a:r>
            <a:endParaRPr lang="zh-CN" altLang="en-US" dirty="0">
              <a:solidFill>
                <a:srgbClr val="FF0000"/>
              </a:solidFill>
            </a:endParaRPr>
          </a:p>
        </p:txBody>
      </p:sp>
    </p:spTree>
    <p:extLst>
      <p:ext uri="{BB962C8B-B14F-4D97-AF65-F5344CB8AC3E}">
        <p14:creationId xmlns:p14="http://schemas.microsoft.com/office/powerpoint/2010/main" val="4196615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K</a:t>
            </a:r>
            <a:r>
              <a:rPr lang="zh-CN" altLang="en-US" sz="2800" dirty="0">
                <a:solidFill>
                  <a:schemeClr val="bg1"/>
                </a:solidFill>
              </a:rPr>
              <a:t>的选择</a:t>
            </a:r>
            <a:endParaRPr lang="en-US" altLang="zh-CN" sz="2800" dirty="0">
              <a:solidFill>
                <a:schemeClr val="bg1"/>
              </a:solidFill>
            </a:endParaRPr>
          </a:p>
        </p:txBody>
      </p:sp>
      <p:sp>
        <p:nvSpPr>
          <p:cNvPr id="6" name="矩形 5"/>
          <p:cNvSpPr/>
          <p:nvPr/>
        </p:nvSpPr>
        <p:spPr>
          <a:xfrm>
            <a:off x="1012020" y="3575810"/>
            <a:ext cx="7333194" cy="1200329"/>
          </a:xfrm>
          <a:prstGeom prst="rect">
            <a:avLst/>
          </a:prstGeom>
        </p:spPr>
        <p:txBody>
          <a:bodyPr wrap="square">
            <a:spAutoFit/>
          </a:bodyPr>
          <a:lstStyle/>
          <a:p>
            <a:r>
              <a:rPr lang="zh-CN" altLang="en-US" dirty="0" smtClean="0"/>
              <a:t>小</a:t>
            </a:r>
            <a:r>
              <a:rPr lang="en-US" altLang="zh-CN" dirty="0" smtClean="0"/>
              <a:t> </a:t>
            </a:r>
            <a:r>
              <a:rPr lang="en-US" altLang="zh-CN" dirty="0"/>
              <a:t>K</a:t>
            </a:r>
            <a:endParaRPr lang="zh-CN" altLang="en-US" dirty="0"/>
          </a:p>
          <a:p>
            <a:r>
              <a:rPr lang="en-US" altLang="zh-CN" dirty="0" smtClean="0"/>
              <a:t>	</a:t>
            </a:r>
            <a:r>
              <a:rPr lang="zh-CN" altLang="en-US" dirty="0" smtClean="0"/>
              <a:t>对每个类别都创建了许多小的分类区域</a:t>
            </a:r>
            <a:endParaRPr lang="en-US" altLang="zh-CN" dirty="0" smtClean="0"/>
          </a:p>
          <a:p>
            <a:r>
              <a:rPr lang="en-US" altLang="zh-CN" dirty="0" smtClean="0"/>
              <a:t>	</a:t>
            </a:r>
            <a:r>
              <a:rPr lang="zh-CN" altLang="en-US" dirty="0" smtClean="0"/>
              <a:t>对“噪声敏感”</a:t>
            </a:r>
            <a:endParaRPr lang="en-US" altLang="zh-CN" dirty="0" smtClean="0"/>
          </a:p>
          <a:p>
            <a:r>
              <a:rPr lang="en-US" altLang="zh-CN" dirty="0"/>
              <a:t>	</a:t>
            </a:r>
            <a:r>
              <a:rPr lang="zh-CN" altLang="en-US" dirty="0" smtClean="0"/>
              <a:t>非</a:t>
            </a:r>
            <a:r>
              <a:rPr lang="zh-CN" altLang="en-US" dirty="0"/>
              <a:t>平滑的</a:t>
            </a:r>
            <a:r>
              <a:rPr lang="zh-CN" altLang="en-US" dirty="0" smtClean="0"/>
              <a:t>决策边界</a:t>
            </a:r>
            <a:r>
              <a:rPr lang="en-US" altLang="zh-CN" dirty="0" smtClean="0"/>
              <a:t> </a:t>
            </a:r>
            <a:r>
              <a:rPr lang="zh-CN" altLang="en-US" dirty="0" smtClean="0"/>
              <a:t>，</a:t>
            </a:r>
            <a:r>
              <a:rPr lang="en-US" altLang="zh-CN" dirty="0"/>
              <a:t> (</a:t>
            </a:r>
            <a:r>
              <a:rPr lang="zh-CN" altLang="en-US" dirty="0"/>
              <a:t>可能</a:t>
            </a:r>
            <a:r>
              <a:rPr lang="zh-CN" altLang="en-US" dirty="0" smtClean="0"/>
              <a:t>导致</a:t>
            </a:r>
            <a:r>
              <a:rPr lang="zh-CN" altLang="en-US" dirty="0"/>
              <a:t>过</a:t>
            </a:r>
            <a:r>
              <a:rPr lang="zh-CN" altLang="en-US" dirty="0" smtClean="0"/>
              <a:t>拟合</a:t>
            </a:r>
            <a:r>
              <a:rPr lang="en-US" altLang="zh-CN" dirty="0" smtClean="0"/>
              <a:t>)</a:t>
            </a:r>
            <a:endParaRPr lang="zh-CN" altLang="en-US" dirty="0"/>
          </a:p>
        </p:txBody>
      </p:sp>
      <p:sp>
        <p:nvSpPr>
          <p:cNvPr id="11" name="矩形 10"/>
          <p:cNvSpPr/>
          <p:nvPr/>
        </p:nvSpPr>
        <p:spPr>
          <a:xfrm>
            <a:off x="1012020" y="4618198"/>
            <a:ext cx="6858181" cy="1477328"/>
          </a:xfrm>
          <a:prstGeom prst="rect">
            <a:avLst/>
          </a:prstGeom>
        </p:spPr>
        <p:txBody>
          <a:bodyPr wrap="square">
            <a:spAutoFit/>
          </a:bodyPr>
          <a:lstStyle/>
          <a:p>
            <a:r>
              <a:rPr lang="zh-CN" altLang="en-US" dirty="0" smtClean="0"/>
              <a:t>大</a:t>
            </a:r>
            <a:r>
              <a:rPr lang="en-US" altLang="zh-CN" dirty="0" smtClean="0"/>
              <a:t> K</a:t>
            </a:r>
          </a:p>
          <a:p>
            <a:r>
              <a:rPr lang="en-US" altLang="zh-CN" dirty="0" smtClean="0"/>
              <a:t>	</a:t>
            </a:r>
            <a:r>
              <a:rPr lang="zh-CN" altLang="en-US" dirty="0" smtClean="0"/>
              <a:t>创建了少数大范围的区域</a:t>
            </a:r>
            <a:r>
              <a:rPr lang="en-US" altLang="zh-CN" dirty="0" smtClean="0"/>
              <a:t>,</a:t>
            </a:r>
          </a:p>
          <a:p>
            <a:r>
              <a:rPr lang="en-US" altLang="zh-CN" dirty="0" smtClean="0"/>
              <a:t>	</a:t>
            </a:r>
            <a:r>
              <a:rPr lang="zh-CN" altLang="en-US" dirty="0" smtClean="0"/>
              <a:t>通常产生更平滑的决策边界</a:t>
            </a:r>
            <a:endParaRPr lang="en-US" altLang="zh-CN" dirty="0" smtClean="0"/>
          </a:p>
          <a:p>
            <a:r>
              <a:rPr lang="en-US" altLang="zh-CN" dirty="0" smtClean="0"/>
              <a:t>	</a:t>
            </a:r>
            <a:r>
              <a:rPr lang="zh-CN" altLang="en-US" dirty="0" smtClean="0"/>
              <a:t>可以降低噪声样本的影响</a:t>
            </a:r>
            <a:endParaRPr lang="en-US" altLang="zh-CN" dirty="0" smtClean="0"/>
          </a:p>
          <a:p>
            <a:r>
              <a:rPr lang="en-US" altLang="zh-CN" dirty="0"/>
              <a:t>	 </a:t>
            </a:r>
            <a:r>
              <a:rPr lang="en-US" altLang="zh-CN" dirty="0" smtClean="0"/>
              <a:t>(</a:t>
            </a:r>
            <a:r>
              <a:rPr lang="zh-CN" altLang="en-US" dirty="0" smtClean="0"/>
              <a:t>注意过于平滑的决策边界可能导致欠拟合</a:t>
            </a:r>
            <a:r>
              <a:rPr lang="en-US" altLang="zh-CN" dirty="0" smtClean="0"/>
              <a:t>)</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938" y="1391269"/>
            <a:ext cx="6061298" cy="2151289"/>
          </a:xfrm>
          <a:prstGeom prst="rect">
            <a:avLst/>
          </a:prstGeom>
        </p:spPr>
      </p:pic>
    </p:spTree>
    <p:extLst>
      <p:ext uri="{BB962C8B-B14F-4D97-AF65-F5344CB8AC3E}">
        <p14:creationId xmlns:p14="http://schemas.microsoft.com/office/powerpoint/2010/main" val="1600547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solidFill>
                  <a:schemeClr val="bg1"/>
                </a:solidFill>
              </a:rPr>
              <a:t>目录</a:t>
            </a:r>
            <a:endParaRPr lang="zh-CN" altLang="en-US" dirty="0">
              <a:solidFill>
                <a:schemeClr val="bg1"/>
              </a:solidFill>
            </a:endParaRPr>
          </a:p>
        </p:txBody>
      </p:sp>
      <p:sp>
        <p:nvSpPr>
          <p:cNvPr id="3" name="内容占位符 2"/>
          <p:cNvSpPr>
            <a:spLocks noGrp="1"/>
          </p:cNvSpPr>
          <p:nvPr>
            <p:ph idx="1"/>
          </p:nvPr>
        </p:nvSpPr>
        <p:spPr>
          <a:xfrm>
            <a:off x="1378930" y="1790056"/>
            <a:ext cx="7210298" cy="4026407"/>
          </a:xfrm>
        </p:spPr>
        <p:txBody>
          <a:bodyPr>
            <a:normAutofit lnSpcReduction="10000"/>
          </a:bodyPr>
          <a:lstStyle/>
          <a:p>
            <a:pPr>
              <a:buFont typeface="Wingdings" panose="05000000000000000000" pitchFamily="2" charset="2"/>
              <a:buChar char="l"/>
            </a:pPr>
            <a:r>
              <a:rPr lang="en-US" altLang="zh-CN" dirty="0" smtClean="0"/>
              <a:t>K</a:t>
            </a:r>
            <a:r>
              <a:rPr lang="zh-CN" altLang="en-US" dirty="0" smtClean="0"/>
              <a:t>近邻</a:t>
            </a: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en-US" altLang="zh-CN" dirty="0" smtClean="0"/>
              <a:t>K-D </a:t>
            </a:r>
            <a:r>
              <a:rPr lang="zh-CN" altLang="en-US" dirty="0" smtClean="0"/>
              <a:t>树的构造和查询</a:t>
            </a:r>
            <a:endParaRPr lang="en-US" altLang="zh-CN" dirty="0" smtClean="0"/>
          </a:p>
          <a:p>
            <a:pPr>
              <a:buFont typeface="Wingdings" panose="05000000000000000000" pitchFamily="2" charset="2"/>
              <a:buChar char="l"/>
            </a:pPr>
            <a:r>
              <a:rPr lang="zh-CN" altLang="en-US" dirty="0"/>
              <a:t>作业</a:t>
            </a:r>
          </a:p>
        </p:txBody>
      </p:sp>
      <p:sp>
        <p:nvSpPr>
          <p:cNvPr id="6" name="矩形 5"/>
          <p:cNvSpPr/>
          <p:nvPr/>
        </p:nvSpPr>
        <p:spPr>
          <a:xfrm>
            <a:off x="1692234" y="2195578"/>
            <a:ext cx="4572000" cy="2308324"/>
          </a:xfrm>
          <a:prstGeom prst="rect">
            <a:avLst/>
          </a:prstGeom>
        </p:spPr>
        <p:txBody>
          <a:bodyPr>
            <a:spAutoFit/>
          </a:bodyPr>
          <a:lstStyle/>
          <a:p>
            <a:pPr marL="342900" indent="-342900">
              <a:buFont typeface="Arial" panose="020B0604020202020204" pitchFamily="34" charset="0"/>
              <a:buChar char="•"/>
            </a:pPr>
            <a:r>
              <a:rPr lang="zh-CN" altLang="en-US" sz="2400" dirty="0" smtClean="0"/>
              <a:t>背景</a:t>
            </a:r>
            <a:endParaRPr lang="en-US" altLang="zh-CN" sz="2400" dirty="0" smtClean="0"/>
          </a:p>
          <a:p>
            <a:pPr marL="342900" indent="-342900">
              <a:buFont typeface="Arial" panose="020B0604020202020204" pitchFamily="34" charset="0"/>
              <a:buChar char="•"/>
            </a:pPr>
            <a:r>
              <a:rPr lang="zh-CN" altLang="en-US" sz="2400" dirty="0" smtClean="0"/>
              <a:t>定义</a:t>
            </a:r>
            <a:endParaRPr lang="en-US" altLang="zh-CN" sz="2400" dirty="0" smtClean="0"/>
          </a:p>
          <a:p>
            <a:pPr marL="342900" indent="-342900">
              <a:buFont typeface="Arial" panose="020B0604020202020204" pitchFamily="34" charset="0"/>
              <a:buChar char="•"/>
            </a:pPr>
            <a:r>
              <a:rPr lang="zh-CN" altLang="en-US" sz="2400" dirty="0" smtClean="0"/>
              <a:t>距离度量</a:t>
            </a:r>
            <a:endParaRPr lang="en-US" altLang="zh-CN" sz="2400" dirty="0" smtClean="0"/>
          </a:p>
          <a:p>
            <a:pPr marL="342900" indent="-342900">
              <a:buFont typeface="Arial" panose="020B0604020202020204" pitchFamily="34" charset="0"/>
              <a:buChar char="•"/>
            </a:pPr>
            <a:r>
              <a:rPr lang="en-US" altLang="zh-CN" sz="2400" dirty="0" smtClean="0"/>
              <a:t>K</a:t>
            </a:r>
            <a:r>
              <a:rPr lang="zh-CN" altLang="en-US" sz="2400" dirty="0" smtClean="0"/>
              <a:t>的选择</a:t>
            </a:r>
            <a:endParaRPr lang="en-US" altLang="zh-CN" sz="2400" dirty="0" smtClean="0"/>
          </a:p>
          <a:p>
            <a:pPr marL="342900" indent="-342900">
              <a:buFont typeface="Arial" panose="020B0604020202020204" pitchFamily="34" charset="0"/>
              <a:buChar char="•"/>
            </a:pPr>
            <a:r>
              <a:rPr lang="zh-CN" altLang="en-US" sz="2400" dirty="0" smtClean="0"/>
              <a:t>手写识别例子</a:t>
            </a:r>
            <a:endParaRPr lang="en-US" altLang="zh-CN" sz="2400" dirty="0" smtClean="0"/>
          </a:p>
          <a:p>
            <a:pPr marL="342900" indent="-342900">
              <a:buFont typeface="Arial" panose="020B0604020202020204" pitchFamily="34" charset="0"/>
              <a:buChar char="•"/>
            </a:pPr>
            <a:r>
              <a:rPr lang="en-US" altLang="zh-CN" sz="2400" dirty="0" smtClean="0"/>
              <a:t>KNN</a:t>
            </a:r>
            <a:r>
              <a:rPr lang="zh-CN" altLang="en-US" sz="2400" dirty="0" smtClean="0"/>
              <a:t>总结</a:t>
            </a:r>
            <a:endParaRPr lang="en-US" altLang="zh-C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 </a:t>
            </a:r>
            <a:r>
              <a:rPr lang="zh-CN" altLang="en-US" sz="2800" dirty="0">
                <a:solidFill>
                  <a:schemeClr val="bg1"/>
                </a:solidFill>
              </a:rPr>
              <a:t>留出法</a:t>
            </a:r>
            <a:endParaRPr lang="en-US" altLang="zh-CN" sz="2800" dirty="0">
              <a:solidFill>
                <a:schemeClr val="bg1"/>
              </a:solidFill>
            </a:endParaRPr>
          </a:p>
        </p:txBody>
      </p:sp>
      <p:sp>
        <p:nvSpPr>
          <p:cNvPr id="3" name="Rectangle 3"/>
          <p:cNvSpPr txBox="1">
            <a:spLocks noChangeArrowheads="1"/>
          </p:cNvSpPr>
          <p:nvPr/>
        </p:nvSpPr>
        <p:spPr>
          <a:xfrm>
            <a:off x="817524" y="1905000"/>
            <a:ext cx="7886700" cy="357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方法：直接将数据</a:t>
            </a:r>
            <a:r>
              <a:rPr lang="zh-CN" altLang="en-US" sz="2400" dirty="0" smtClean="0"/>
              <a:t>集划分</a:t>
            </a:r>
            <a:r>
              <a:rPr lang="zh-CN" altLang="en-US" sz="2400" dirty="0"/>
              <a:t>为两个互斥的集合，训练</a:t>
            </a:r>
            <a:r>
              <a:rPr lang="zh-CN" altLang="en-US" sz="2400" dirty="0" smtClean="0"/>
              <a:t>集合和</a:t>
            </a:r>
            <a:r>
              <a:rPr lang="zh-CN" altLang="en-US" sz="2400" dirty="0"/>
              <a:t>测试</a:t>
            </a:r>
            <a:r>
              <a:rPr lang="zh-CN" altLang="en-US" sz="2400" dirty="0" smtClean="0"/>
              <a:t>集合，模型在验证集上的表现就是对模型泛化能力的一种估计。</a:t>
            </a:r>
            <a:endParaRPr lang="en-US" altLang="zh-CN" sz="2400" dirty="0" smtClean="0"/>
          </a:p>
          <a:p>
            <a:r>
              <a:rPr lang="zh-CN" altLang="en-US" sz="1800" dirty="0" smtClean="0">
                <a:ea typeface="宋体" charset="-122"/>
                <a:cs typeface="Times New Roman" pitchFamily="18" charset="0"/>
              </a:rPr>
              <a:t>例如：训练集</a:t>
            </a:r>
            <a:r>
              <a:rPr lang="en-US" altLang="zh-CN" sz="1800" dirty="0" smtClean="0">
                <a:ea typeface="宋体" charset="-122"/>
                <a:cs typeface="Times New Roman" pitchFamily="18" charset="0"/>
              </a:rPr>
              <a:t>(80%) </a:t>
            </a:r>
            <a:r>
              <a:rPr lang="zh-CN" altLang="en-US" sz="1800" dirty="0" smtClean="0">
                <a:ea typeface="宋体" charset="-122"/>
                <a:cs typeface="Times New Roman" pitchFamily="18" charset="0"/>
              </a:rPr>
              <a:t>验证集</a:t>
            </a:r>
            <a:r>
              <a:rPr lang="en-US" altLang="zh-CN" sz="1800" dirty="0" smtClean="0">
                <a:ea typeface="宋体" charset="-122"/>
                <a:cs typeface="Times New Roman" pitchFamily="18" charset="0"/>
              </a:rPr>
              <a:t>(20%)</a:t>
            </a:r>
          </a:p>
          <a:p>
            <a:r>
              <a:rPr lang="zh-CN" altLang="en-US" sz="2400" dirty="0" smtClean="0"/>
              <a:t>注意</a:t>
            </a:r>
            <a:r>
              <a:rPr lang="zh-CN" altLang="en-US" sz="2400" dirty="0"/>
              <a:t>：训练／测试集的划分要尽可能保持数据分布的一致性，避免因为数据划分过程引入额外的偏差而对最终结果产生</a:t>
            </a:r>
            <a:r>
              <a:rPr lang="zh-CN" altLang="en-US" sz="2400" dirty="0" smtClean="0"/>
              <a:t>影响。</a:t>
            </a:r>
            <a:endParaRPr lang="en-US" altLang="zh-CN" sz="2400" dirty="0" smtClean="0"/>
          </a:p>
          <a:p>
            <a:r>
              <a:rPr lang="zh-CN" altLang="en-US" sz="2400" dirty="0"/>
              <a:t>缺点与改进</a:t>
            </a:r>
            <a:r>
              <a:rPr lang="zh-CN" altLang="en-US" sz="2400" dirty="0" smtClean="0"/>
              <a:t>：使用</a:t>
            </a:r>
            <a:r>
              <a:rPr lang="zh-CN" altLang="en-US" sz="2400" dirty="0"/>
              <a:t>留出法得到的估计往往不够稳定</a:t>
            </a:r>
            <a:r>
              <a:rPr lang="zh-CN" altLang="en-US" sz="2400" dirty="0" smtClean="0"/>
              <a:t>可靠。</a:t>
            </a:r>
            <a:endParaRPr lang="en-US" altLang="zh-CN" sz="2400" dirty="0">
              <a:ea typeface="宋体" charset="-122"/>
            </a:endParaRPr>
          </a:p>
        </p:txBody>
      </p:sp>
    </p:spTree>
    <p:extLst>
      <p:ext uri="{BB962C8B-B14F-4D97-AF65-F5344CB8AC3E}">
        <p14:creationId xmlns:p14="http://schemas.microsoft.com/office/powerpoint/2010/main" val="1940007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solidFill>
                  <a:schemeClr val="bg1"/>
                </a:solidFill>
              </a:rPr>
              <a:t>K</a:t>
            </a:r>
            <a:r>
              <a:rPr lang="zh-CN" altLang="en-US" sz="2800" dirty="0" smtClean="0">
                <a:solidFill>
                  <a:schemeClr val="bg1"/>
                </a:solidFill>
              </a:rPr>
              <a:t>折交叉验证</a:t>
            </a:r>
            <a:endParaRPr lang="en-US" altLang="zh-CN" sz="2800" dirty="0">
              <a:solidFill>
                <a:schemeClr val="bg1"/>
              </a:solidFill>
            </a:endParaRPr>
          </a:p>
        </p:txBody>
      </p:sp>
      <p:pic>
        <p:nvPicPr>
          <p:cNvPr id="152" name="图片 1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6080" y="1282890"/>
            <a:ext cx="6561418" cy="4726698"/>
          </a:xfrm>
          <a:prstGeom prst="rect">
            <a:avLst/>
          </a:prstGeom>
        </p:spPr>
      </p:pic>
    </p:spTree>
    <p:extLst>
      <p:ext uri="{BB962C8B-B14F-4D97-AF65-F5344CB8AC3E}">
        <p14:creationId xmlns:p14="http://schemas.microsoft.com/office/powerpoint/2010/main" val="633691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留一法</a:t>
            </a:r>
            <a:endParaRPr lang="en-US" altLang="zh-CN" sz="2800" dirty="0">
              <a:solidFill>
                <a:schemeClr val="bg1"/>
              </a:solidFill>
            </a:endParaRPr>
          </a:p>
        </p:txBody>
      </p:sp>
      <p:grpSp>
        <p:nvGrpSpPr>
          <p:cNvPr id="3" name="Group 443"/>
          <p:cNvGrpSpPr>
            <a:grpSpLocks noChangeAspect="1"/>
          </p:cNvGrpSpPr>
          <p:nvPr>
            <p:custDataLst>
              <p:tags r:id="rId1"/>
            </p:custDataLst>
          </p:nvPr>
        </p:nvGrpSpPr>
        <p:grpSpPr bwMode="auto">
          <a:xfrm>
            <a:off x="2980612" y="2229698"/>
            <a:ext cx="3497442" cy="2549315"/>
            <a:chOff x="951" y="480"/>
            <a:chExt cx="35824" cy="21794"/>
          </a:xfrm>
        </p:grpSpPr>
        <p:sp>
          <p:nvSpPr>
            <p:cNvPr id="4" name="Freeform 445"/>
            <p:cNvSpPr>
              <a:spLocks/>
            </p:cNvSpPr>
            <p:nvPr/>
          </p:nvSpPr>
          <p:spPr bwMode="auto">
            <a:xfrm>
              <a:off x="951" y="955"/>
              <a:ext cx="726" cy="728"/>
            </a:xfrm>
            <a:custGeom>
              <a:avLst/>
              <a:gdLst/>
              <a:ahLst/>
              <a:cxnLst>
                <a:cxn ang="0">
                  <a:pos x="726" y="364"/>
                </a:cxn>
                <a:cxn ang="0">
                  <a:pos x="693" y="221"/>
                </a:cxn>
                <a:cxn ang="0">
                  <a:pos x="616" y="99"/>
                </a:cxn>
                <a:cxn ang="0">
                  <a:pos x="506" y="22"/>
                </a:cxn>
                <a:cxn ang="0">
                  <a:pos x="363" y="0"/>
                </a:cxn>
                <a:cxn ang="0">
                  <a:pos x="220" y="22"/>
                </a:cxn>
                <a:cxn ang="0">
                  <a:pos x="99" y="110"/>
                </a:cxn>
                <a:cxn ang="0">
                  <a:pos x="22" y="221"/>
                </a:cxn>
                <a:cxn ang="0">
                  <a:pos x="0" y="364"/>
                </a:cxn>
                <a:cxn ang="0">
                  <a:pos x="22" y="508"/>
                </a:cxn>
                <a:cxn ang="0">
                  <a:pos x="110" y="629"/>
                </a:cxn>
                <a:cxn ang="0">
                  <a:pos x="220" y="706"/>
                </a:cxn>
                <a:cxn ang="0">
                  <a:pos x="363" y="728"/>
                </a:cxn>
                <a:cxn ang="0">
                  <a:pos x="506" y="706"/>
                </a:cxn>
                <a:cxn ang="0">
                  <a:pos x="627" y="618"/>
                </a:cxn>
                <a:cxn ang="0">
                  <a:pos x="704" y="508"/>
                </a:cxn>
                <a:cxn ang="0">
                  <a:pos x="726" y="364"/>
                </a:cxn>
              </a:cxnLst>
              <a:rect l="0" t="0" r="r" b="b"/>
              <a:pathLst>
                <a:path w="726" h="728">
                  <a:moveTo>
                    <a:pt x="726" y="364"/>
                  </a:moveTo>
                  <a:lnTo>
                    <a:pt x="693" y="221"/>
                  </a:lnTo>
                  <a:lnTo>
                    <a:pt x="616" y="99"/>
                  </a:lnTo>
                  <a:lnTo>
                    <a:pt x="506" y="22"/>
                  </a:lnTo>
                  <a:lnTo>
                    <a:pt x="363" y="0"/>
                  </a:lnTo>
                  <a:lnTo>
                    <a:pt x="220" y="22"/>
                  </a:lnTo>
                  <a:lnTo>
                    <a:pt x="99" y="110"/>
                  </a:lnTo>
                  <a:lnTo>
                    <a:pt x="22" y="221"/>
                  </a:lnTo>
                  <a:lnTo>
                    <a:pt x="0" y="364"/>
                  </a:lnTo>
                  <a:lnTo>
                    <a:pt x="22" y="508"/>
                  </a:lnTo>
                  <a:lnTo>
                    <a:pt x="110" y="629"/>
                  </a:lnTo>
                  <a:lnTo>
                    <a:pt x="220" y="706"/>
                  </a:lnTo>
                  <a:lnTo>
                    <a:pt x="363" y="728"/>
                  </a:lnTo>
                  <a:lnTo>
                    <a:pt x="506" y="706"/>
                  </a:lnTo>
                  <a:lnTo>
                    <a:pt x="627" y="618"/>
                  </a:lnTo>
                  <a:lnTo>
                    <a:pt x="704" y="508"/>
                  </a:lnTo>
                  <a:lnTo>
                    <a:pt x="726" y="36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446"/>
            <p:cNvSpPr>
              <a:spLocks/>
            </p:cNvSpPr>
            <p:nvPr/>
          </p:nvSpPr>
          <p:spPr bwMode="auto">
            <a:xfrm>
              <a:off x="2788" y="503"/>
              <a:ext cx="1089" cy="1291"/>
            </a:xfrm>
            <a:custGeom>
              <a:avLst/>
              <a:gdLst/>
              <a:ahLst/>
              <a:cxnLst>
                <a:cxn ang="0">
                  <a:pos x="1034" y="0"/>
                </a:cxn>
                <a:cxn ang="0">
                  <a:pos x="0" y="0"/>
                </a:cxn>
                <a:cxn ang="0">
                  <a:pos x="0" y="55"/>
                </a:cxn>
                <a:cxn ang="0">
                  <a:pos x="99" y="55"/>
                </a:cxn>
                <a:cxn ang="0">
                  <a:pos x="132" y="66"/>
                </a:cxn>
                <a:cxn ang="0">
                  <a:pos x="165" y="66"/>
                </a:cxn>
                <a:cxn ang="0">
                  <a:pos x="176" y="88"/>
                </a:cxn>
                <a:cxn ang="0">
                  <a:pos x="187" y="99"/>
                </a:cxn>
                <a:cxn ang="0">
                  <a:pos x="187" y="1191"/>
                </a:cxn>
                <a:cxn ang="0">
                  <a:pos x="165" y="1213"/>
                </a:cxn>
                <a:cxn ang="0">
                  <a:pos x="99" y="1235"/>
                </a:cxn>
                <a:cxn ang="0">
                  <a:pos x="0" y="1235"/>
                </a:cxn>
                <a:cxn ang="0">
                  <a:pos x="0" y="1291"/>
                </a:cxn>
                <a:cxn ang="0">
                  <a:pos x="187" y="1291"/>
                </a:cxn>
                <a:cxn ang="0">
                  <a:pos x="286" y="1280"/>
                </a:cxn>
                <a:cxn ang="0">
                  <a:pos x="385" y="1280"/>
                </a:cxn>
                <a:cxn ang="0">
                  <a:pos x="506" y="1291"/>
                </a:cxn>
                <a:cxn ang="0">
                  <a:pos x="605" y="1291"/>
                </a:cxn>
                <a:cxn ang="0">
                  <a:pos x="605" y="1235"/>
                </a:cxn>
                <a:cxn ang="0">
                  <a:pos x="539" y="1235"/>
                </a:cxn>
                <a:cxn ang="0">
                  <a:pos x="440" y="1224"/>
                </a:cxn>
                <a:cxn ang="0">
                  <a:pos x="385" y="1213"/>
                </a:cxn>
                <a:cxn ang="0">
                  <a:pos x="363" y="1180"/>
                </a:cxn>
                <a:cxn ang="0">
                  <a:pos x="363" y="673"/>
                </a:cxn>
                <a:cxn ang="0">
                  <a:pos x="528" y="673"/>
                </a:cxn>
                <a:cxn ang="0">
                  <a:pos x="638" y="684"/>
                </a:cxn>
                <a:cxn ang="0">
                  <a:pos x="693" y="728"/>
                </a:cxn>
                <a:cxn ang="0">
                  <a:pos x="715" y="794"/>
                </a:cxn>
                <a:cxn ang="0">
                  <a:pos x="726" y="893"/>
                </a:cxn>
                <a:cxn ang="0">
                  <a:pos x="770" y="893"/>
                </a:cxn>
                <a:cxn ang="0">
                  <a:pos x="770" y="397"/>
                </a:cxn>
                <a:cxn ang="0">
                  <a:pos x="726" y="397"/>
                </a:cxn>
                <a:cxn ang="0">
                  <a:pos x="715" y="496"/>
                </a:cxn>
                <a:cxn ang="0">
                  <a:pos x="693" y="562"/>
                </a:cxn>
                <a:cxn ang="0">
                  <a:pos x="627" y="606"/>
                </a:cxn>
                <a:cxn ang="0">
                  <a:pos x="528" y="618"/>
                </a:cxn>
                <a:cxn ang="0">
                  <a:pos x="363" y="618"/>
                </a:cxn>
                <a:cxn ang="0">
                  <a:pos x="363" y="88"/>
                </a:cxn>
                <a:cxn ang="0">
                  <a:pos x="385" y="66"/>
                </a:cxn>
                <a:cxn ang="0">
                  <a:pos x="418" y="55"/>
                </a:cxn>
                <a:cxn ang="0">
                  <a:pos x="682" y="55"/>
                </a:cxn>
                <a:cxn ang="0">
                  <a:pos x="825" y="66"/>
                </a:cxn>
                <a:cxn ang="0">
                  <a:pos x="924" y="110"/>
                </a:cxn>
                <a:cxn ang="0">
                  <a:pos x="979" y="187"/>
                </a:cxn>
                <a:cxn ang="0">
                  <a:pos x="1023" y="286"/>
                </a:cxn>
                <a:cxn ang="0">
                  <a:pos x="1045" y="430"/>
                </a:cxn>
                <a:cxn ang="0">
                  <a:pos x="1089" y="430"/>
                </a:cxn>
                <a:cxn ang="0">
                  <a:pos x="1034" y="0"/>
                </a:cxn>
              </a:cxnLst>
              <a:rect l="0" t="0" r="r" b="b"/>
              <a:pathLst>
                <a:path w="1089" h="1291">
                  <a:moveTo>
                    <a:pt x="1034" y="0"/>
                  </a:moveTo>
                  <a:lnTo>
                    <a:pt x="0" y="0"/>
                  </a:lnTo>
                  <a:lnTo>
                    <a:pt x="0" y="55"/>
                  </a:lnTo>
                  <a:lnTo>
                    <a:pt x="99" y="55"/>
                  </a:lnTo>
                  <a:lnTo>
                    <a:pt x="132" y="66"/>
                  </a:lnTo>
                  <a:lnTo>
                    <a:pt x="165" y="66"/>
                  </a:lnTo>
                  <a:lnTo>
                    <a:pt x="176" y="88"/>
                  </a:lnTo>
                  <a:lnTo>
                    <a:pt x="187" y="99"/>
                  </a:lnTo>
                  <a:lnTo>
                    <a:pt x="187" y="1191"/>
                  </a:lnTo>
                  <a:lnTo>
                    <a:pt x="165" y="1213"/>
                  </a:lnTo>
                  <a:lnTo>
                    <a:pt x="99" y="1235"/>
                  </a:lnTo>
                  <a:lnTo>
                    <a:pt x="0" y="1235"/>
                  </a:lnTo>
                  <a:lnTo>
                    <a:pt x="0" y="1291"/>
                  </a:lnTo>
                  <a:lnTo>
                    <a:pt x="187" y="1291"/>
                  </a:lnTo>
                  <a:lnTo>
                    <a:pt x="286" y="1280"/>
                  </a:lnTo>
                  <a:lnTo>
                    <a:pt x="385" y="1280"/>
                  </a:lnTo>
                  <a:lnTo>
                    <a:pt x="506" y="1291"/>
                  </a:lnTo>
                  <a:lnTo>
                    <a:pt x="605" y="1291"/>
                  </a:lnTo>
                  <a:lnTo>
                    <a:pt x="605" y="1235"/>
                  </a:lnTo>
                  <a:lnTo>
                    <a:pt x="539" y="1235"/>
                  </a:lnTo>
                  <a:lnTo>
                    <a:pt x="440" y="1224"/>
                  </a:lnTo>
                  <a:lnTo>
                    <a:pt x="385" y="1213"/>
                  </a:lnTo>
                  <a:lnTo>
                    <a:pt x="363" y="1180"/>
                  </a:lnTo>
                  <a:lnTo>
                    <a:pt x="363" y="673"/>
                  </a:lnTo>
                  <a:lnTo>
                    <a:pt x="528" y="673"/>
                  </a:lnTo>
                  <a:lnTo>
                    <a:pt x="638" y="684"/>
                  </a:lnTo>
                  <a:lnTo>
                    <a:pt x="693" y="728"/>
                  </a:lnTo>
                  <a:lnTo>
                    <a:pt x="715" y="794"/>
                  </a:lnTo>
                  <a:lnTo>
                    <a:pt x="726" y="893"/>
                  </a:lnTo>
                  <a:lnTo>
                    <a:pt x="770" y="893"/>
                  </a:lnTo>
                  <a:lnTo>
                    <a:pt x="770" y="397"/>
                  </a:lnTo>
                  <a:lnTo>
                    <a:pt x="726" y="397"/>
                  </a:lnTo>
                  <a:lnTo>
                    <a:pt x="715" y="496"/>
                  </a:lnTo>
                  <a:lnTo>
                    <a:pt x="693" y="562"/>
                  </a:lnTo>
                  <a:lnTo>
                    <a:pt x="627" y="606"/>
                  </a:lnTo>
                  <a:lnTo>
                    <a:pt x="528" y="618"/>
                  </a:lnTo>
                  <a:lnTo>
                    <a:pt x="363" y="618"/>
                  </a:lnTo>
                  <a:lnTo>
                    <a:pt x="363" y="88"/>
                  </a:lnTo>
                  <a:lnTo>
                    <a:pt x="385" y="66"/>
                  </a:lnTo>
                  <a:lnTo>
                    <a:pt x="418" y="55"/>
                  </a:lnTo>
                  <a:lnTo>
                    <a:pt x="682" y="55"/>
                  </a:lnTo>
                  <a:lnTo>
                    <a:pt x="825" y="66"/>
                  </a:lnTo>
                  <a:lnTo>
                    <a:pt x="924" y="110"/>
                  </a:lnTo>
                  <a:lnTo>
                    <a:pt x="979" y="187"/>
                  </a:lnTo>
                  <a:lnTo>
                    <a:pt x="1023" y="286"/>
                  </a:lnTo>
                  <a:lnTo>
                    <a:pt x="1045" y="430"/>
                  </a:lnTo>
                  <a:lnTo>
                    <a:pt x="1089" y="430"/>
                  </a:lnTo>
                  <a:lnTo>
                    <a:pt x="10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447"/>
            <p:cNvSpPr>
              <a:spLocks noEditPoints="1"/>
            </p:cNvSpPr>
            <p:nvPr/>
          </p:nvSpPr>
          <p:spPr bwMode="auto">
            <a:xfrm>
              <a:off x="3844" y="944"/>
              <a:ext cx="836" cy="872"/>
            </a:xfrm>
            <a:custGeom>
              <a:avLst/>
              <a:gdLst/>
              <a:ahLst/>
              <a:cxnLst>
                <a:cxn ang="0">
                  <a:pos x="836" y="441"/>
                </a:cxn>
                <a:cxn ang="0">
                  <a:pos x="814" y="298"/>
                </a:cxn>
                <a:cxn ang="0">
                  <a:pos x="759" y="177"/>
                </a:cxn>
                <a:cxn ang="0">
                  <a:pos x="660" y="88"/>
                </a:cxn>
                <a:cxn ang="0">
                  <a:pos x="550" y="22"/>
                </a:cxn>
                <a:cxn ang="0">
                  <a:pos x="418" y="0"/>
                </a:cxn>
                <a:cxn ang="0">
                  <a:pos x="286" y="22"/>
                </a:cxn>
                <a:cxn ang="0">
                  <a:pos x="165" y="88"/>
                </a:cxn>
                <a:cxn ang="0">
                  <a:pos x="77" y="188"/>
                </a:cxn>
                <a:cxn ang="0">
                  <a:pos x="22" y="309"/>
                </a:cxn>
                <a:cxn ang="0">
                  <a:pos x="0" y="441"/>
                </a:cxn>
                <a:cxn ang="0">
                  <a:pos x="22" y="585"/>
                </a:cxn>
                <a:cxn ang="0">
                  <a:pos x="77" y="695"/>
                </a:cxn>
                <a:cxn ang="0">
                  <a:pos x="176" y="794"/>
                </a:cxn>
                <a:cxn ang="0">
                  <a:pos x="286" y="850"/>
                </a:cxn>
                <a:cxn ang="0">
                  <a:pos x="418" y="872"/>
                </a:cxn>
                <a:cxn ang="0">
                  <a:pos x="550" y="850"/>
                </a:cxn>
                <a:cxn ang="0">
                  <a:pos x="660" y="794"/>
                </a:cxn>
                <a:cxn ang="0">
                  <a:pos x="759" y="695"/>
                </a:cxn>
                <a:cxn ang="0">
                  <a:pos x="814" y="585"/>
                </a:cxn>
                <a:cxn ang="0">
                  <a:pos x="836" y="441"/>
                </a:cxn>
                <a:cxn ang="0">
                  <a:pos x="418" y="828"/>
                </a:cxn>
                <a:cxn ang="0">
                  <a:pos x="341" y="805"/>
                </a:cxn>
                <a:cxn ang="0">
                  <a:pos x="264" y="772"/>
                </a:cxn>
                <a:cxn ang="0">
                  <a:pos x="198" y="695"/>
                </a:cxn>
                <a:cxn ang="0">
                  <a:pos x="165" y="607"/>
                </a:cxn>
                <a:cxn ang="0">
                  <a:pos x="154" y="508"/>
                </a:cxn>
                <a:cxn ang="0">
                  <a:pos x="154" y="342"/>
                </a:cxn>
                <a:cxn ang="0">
                  <a:pos x="165" y="254"/>
                </a:cxn>
                <a:cxn ang="0">
                  <a:pos x="198" y="165"/>
                </a:cxn>
                <a:cxn ang="0">
                  <a:pos x="264" y="99"/>
                </a:cxn>
                <a:cxn ang="0">
                  <a:pos x="341" y="55"/>
                </a:cxn>
                <a:cxn ang="0">
                  <a:pos x="418" y="44"/>
                </a:cxn>
                <a:cxn ang="0">
                  <a:pos x="495" y="55"/>
                </a:cxn>
                <a:cxn ang="0">
                  <a:pos x="572" y="99"/>
                </a:cxn>
                <a:cxn ang="0">
                  <a:pos x="627" y="165"/>
                </a:cxn>
                <a:cxn ang="0">
                  <a:pos x="660" y="254"/>
                </a:cxn>
                <a:cxn ang="0">
                  <a:pos x="682" y="342"/>
                </a:cxn>
                <a:cxn ang="0">
                  <a:pos x="682" y="508"/>
                </a:cxn>
                <a:cxn ang="0">
                  <a:pos x="671" y="596"/>
                </a:cxn>
                <a:cxn ang="0">
                  <a:pos x="638" y="684"/>
                </a:cxn>
                <a:cxn ang="0">
                  <a:pos x="583" y="761"/>
                </a:cxn>
                <a:cxn ang="0">
                  <a:pos x="506" y="805"/>
                </a:cxn>
                <a:cxn ang="0">
                  <a:pos x="418" y="828"/>
                </a:cxn>
              </a:cxnLst>
              <a:rect l="0" t="0" r="r" b="b"/>
              <a:pathLst>
                <a:path w="836" h="872">
                  <a:moveTo>
                    <a:pt x="836" y="441"/>
                  </a:moveTo>
                  <a:lnTo>
                    <a:pt x="814" y="298"/>
                  </a:lnTo>
                  <a:lnTo>
                    <a:pt x="759" y="177"/>
                  </a:lnTo>
                  <a:lnTo>
                    <a:pt x="660" y="88"/>
                  </a:lnTo>
                  <a:lnTo>
                    <a:pt x="550" y="22"/>
                  </a:lnTo>
                  <a:lnTo>
                    <a:pt x="418" y="0"/>
                  </a:lnTo>
                  <a:lnTo>
                    <a:pt x="286" y="22"/>
                  </a:lnTo>
                  <a:lnTo>
                    <a:pt x="165" y="88"/>
                  </a:lnTo>
                  <a:lnTo>
                    <a:pt x="77" y="188"/>
                  </a:lnTo>
                  <a:lnTo>
                    <a:pt x="22" y="309"/>
                  </a:lnTo>
                  <a:lnTo>
                    <a:pt x="0" y="441"/>
                  </a:lnTo>
                  <a:lnTo>
                    <a:pt x="22" y="585"/>
                  </a:lnTo>
                  <a:lnTo>
                    <a:pt x="77" y="695"/>
                  </a:lnTo>
                  <a:lnTo>
                    <a:pt x="176" y="794"/>
                  </a:lnTo>
                  <a:lnTo>
                    <a:pt x="286" y="850"/>
                  </a:lnTo>
                  <a:lnTo>
                    <a:pt x="418" y="872"/>
                  </a:lnTo>
                  <a:lnTo>
                    <a:pt x="550" y="850"/>
                  </a:lnTo>
                  <a:lnTo>
                    <a:pt x="660" y="794"/>
                  </a:lnTo>
                  <a:lnTo>
                    <a:pt x="759" y="695"/>
                  </a:lnTo>
                  <a:lnTo>
                    <a:pt x="814" y="585"/>
                  </a:lnTo>
                  <a:lnTo>
                    <a:pt x="836" y="441"/>
                  </a:lnTo>
                  <a:close/>
                  <a:moveTo>
                    <a:pt x="418" y="828"/>
                  </a:moveTo>
                  <a:lnTo>
                    <a:pt x="341" y="805"/>
                  </a:lnTo>
                  <a:lnTo>
                    <a:pt x="264" y="772"/>
                  </a:lnTo>
                  <a:lnTo>
                    <a:pt x="198" y="695"/>
                  </a:lnTo>
                  <a:lnTo>
                    <a:pt x="165" y="607"/>
                  </a:lnTo>
                  <a:lnTo>
                    <a:pt x="154" y="508"/>
                  </a:lnTo>
                  <a:lnTo>
                    <a:pt x="154" y="342"/>
                  </a:lnTo>
                  <a:lnTo>
                    <a:pt x="165" y="254"/>
                  </a:lnTo>
                  <a:lnTo>
                    <a:pt x="198" y="165"/>
                  </a:lnTo>
                  <a:lnTo>
                    <a:pt x="264" y="99"/>
                  </a:lnTo>
                  <a:lnTo>
                    <a:pt x="341" y="55"/>
                  </a:lnTo>
                  <a:lnTo>
                    <a:pt x="418" y="44"/>
                  </a:lnTo>
                  <a:lnTo>
                    <a:pt x="495" y="55"/>
                  </a:lnTo>
                  <a:lnTo>
                    <a:pt x="572" y="99"/>
                  </a:lnTo>
                  <a:lnTo>
                    <a:pt x="627" y="165"/>
                  </a:lnTo>
                  <a:lnTo>
                    <a:pt x="660" y="254"/>
                  </a:lnTo>
                  <a:lnTo>
                    <a:pt x="682" y="342"/>
                  </a:lnTo>
                  <a:lnTo>
                    <a:pt x="682" y="508"/>
                  </a:lnTo>
                  <a:lnTo>
                    <a:pt x="671" y="596"/>
                  </a:lnTo>
                  <a:lnTo>
                    <a:pt x="638" y="684"/>
                  </a:lnTo>
                  <a:lnTo>
                    <a:pt x="583" y="761"/>
                  </a:lnTo>
                  <a:lnTo>
                    <a:pt x="506" y="805"/>
                  </a:lnTo>
                  <a:lnTo>
                    <a:pt x="418" y="8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448"/>
            <p:cNvSpPr>
              <a:spLocks/>
            </p:cNvSpPr>
            <p:nvPr/>
          </p:nvSpPr>
          <p:spPr bwMode="auto">
            <a:xfrm>
              <a:off x="4790" y="955"/>
              <a:ext cx="638" cy="839"/>
            </a:xfrm>
            <a:custGeom>
              <a:avLst/>
              <a:gdLst/>
              <a:ahLst/>
              <a:cxnLst>
                <a:cxn ang="0">
                  <a:pos x="275" y="695"/>
                </a:cxn>
                <a:cxn ang="0">
                  <a:pos x="275" y="397"/>
                </a:cxn>
                <a:cxn ang="0">
                  <a:pos x="286" y="265"/>
                </a:cxn>
                <a:cxn ang="0">
                  <a:pos x="330" y="143"/>
                </a:cxn>
                <a:cxn ang="0">
                  <a:pos x="396" y="66"/>
                </a:cxn>
                <a:cxn ang="0">
                  <a:pos x="495" y="44"/>
                </a:cxn>
                <a:cxn ang="0">
                  <a:pos x="517" y="44"/>
                </a:cxn>
                <a:cxn ang="0">
                  <a:pos x="506" y="44"/>
                </a:cxn>
                <a:cxn ang="0">
                  <a:pos x="484" y="66"/>
                </a:cxn>
                <a:cxn ang="0">
                  <a:pos x="473" y="88"/>
                </a:cxn>
                <a:cxn ang="0">
                  <a:pos x="473" y="143"/>
                </a:cxn>
                <a:cxn ang="0">
                  <a:pos x="484" y="166"/>
                </a:cxn>
                <a:cxn ang="0">
                  <a:pos x="506" y="188"/>
                </a:cxn>
                <a:cxn ang="0">
                  <a:pos x="528" y="199"/>
                </a:cxn>
                <a:cxn ang="0">
                  <a:pos x="572" y="199"/>
                </a:cxn>
                <a:cxn ang="0">
                  <a:pos x="594" y="188"/>
                </a:cxn>
                <a:cxn ang="0">
                  <a:pos x="616" y="166"/>
                </a:cxn>
                <a:cxn ang="0">
                  <a:pos x="627" y="143"/>
                </a:cxn>
                <a:cxn ang="0">
                  <a:pos x="638" y="110"/>
                </a:cxn>
                <a:cxn ang="0">
                  <a:pos x="627" y="77"/>
                </a:cxn>
                <a:cxn ang="0">
                  <a:pos x="605" y="44"/>
                </a:cxn>
                <a:cxn ang="0">
                  <a:pos x="583" y="22"/>
                </a:cxn>
                <a:cxn ang="0">
                  <a:pos x="539" y="0"/>
                </a:cxn>
                <a:cxn ang="0">
                  <a:pos x="495" y="0"/>
                </a:cxn>
                <a:cxn ang="0">
                  <a:pos x="407" y="22"/>
                </a:cxn>
                <a:cxn ang="0">
                  <a:pos x="341" y="77"/>
                </a:cxn>
                <a:cxn ang="0">
                  <a:pos x="286" y="143"/>
                </a:cxn>
                <a:cxn ang="0">
                  <a:pos x="264" y="210"/>
                </a:cxn>
                <a:cxn ang="0">
                  <a:pos x="264" y="0"/>
                </a:cxn>
                <a:cxn ang="0">
                  <a:pos x="0" y="22"/>
                </a:cxn>
                <a:cxn ang="0">
                  <a:pos x="0" y="77"/>
                </a:cxn>
                <a:cxn ang="0">
                  <a:pos x="55" y="77"/>
                </a:cxn>
                <a:cxn ang="0">
                  <a:pos x="99" y="88"/>
                </a:cxn>
                <a:cxn ang="0">
                  <a:pos x="121" y="99"/>
                </a:cxn>
                <a:cxn ang="0">
                  <a:pos x="143" y="121"/>
                </a:cxn>
                <a:cxn ang="0">
                  <a:pos x="143" y="728"/>
                </a:cxn>
                <a:cxn ang="0">
                  <a:pos x="121" y="772"/>
                </a:cxn>
                <a:cxn ang="0">
                  <a:pos x="88" y="772"/>
                </a:cxn>
                <a:cxn ang="0">
                  <a:pos x="55" y="783"/>
                </a:cxn>
                <a:cxn ang="0">
                  <a:pos x="0" y="783"/>
                </a:cxn>
                <a:cxn ang="0">
                  <a:pos x="0" y="839"/>
                </a:cxn>
                <a:cxn ang="0">
                  <a:pos x="110" y="839"/>
                </a:cxn>
                <a:cxn ang="0">
                  <a:pos x="220" y="828"/>
                </a:cxn>
                <a:cxn ang="0">
                  <a:pos x="330" y="828"/>
                </a:cxn>
                <a:cxn ang="0">
                  <a:pos x="451" y="839"/>
                </a:cxn>
                <a:cxn ang="0">
                  <a:pos x="451" y="783"/>
                </a:cxn>
                <a:cxn ang="0">
                  <a:pos x="363" y="783"/>
                </a:cxn>
                <a:cxn ang="0">
                  <a:pos x="297" y="761"/>
                </a:cxn>
                <a:cxn ang="0">
                  <a:pos x="275" y="739"/>
                </a:cxn>
                <a:cxn ang="0">
                  <a:pos x="275" y="695"/>
                </a:cxn>
              </a:cxnLst>
              <a:rect l="0" t="0" r="r" b="b"/>
              <a:pathLst>
                <a:path w="638" h="839">
                  <a:moveTo>
                    <a:pt x="275" y="695"/>
                  </a:moveTo>
                  <a:lnTo>
                    <a:pt x="275" y="397"/>
                  </a:lnTo>
                  <a:lnTo>
                    <a:pt x="286" y="265"/>
                  </a:lnTo>
                  <a:lnTo>
                    <a:pt x="330" y="143"/>
                  </a:lnTo>
                  <a:lnTo>
                    <a:pt x="396" y="66"/>
                  </a:lnTo>
                  <a:lnTo>
                    <a:pt x="495" y="44"/>
                  </a:lnTo>
                  <a:lnTo>
                    <a:pt x="517" y="44"/>
                  </a:lnTo>
                  <a:lnTo>
                    <a:pt x="506" y="44"/>
                  </a:lnTo>
                  <a:lnTo>
                    <a:pt x="484" y="66"/>
                  </a:lnTo>
                  <a:lnTo>
                    <a:pt x="473" y="88"/>
                  </a:lnTo>
                  <a:lnTo>
                    <a:pt x="473" y="143"/>
                  </a:lnTo>
                  <a:lnTo>
                    <a:pt x="484" y="166"/>
                  </a:lnTo>
                  <a:lnTo>
                    <a:pt x="506" y="188"/>
                  </a:lnTo>
                  <a:lnTo>
                    <a:pt x="528" y="199"/>
                  </a:lnTo>
                  <a:lnTo>
                    <a:pt x="572" y="199"/>
                  </a:lnTo>
                  <a:lnTo>
                    <a:pt x="594" y="188"/>
                  </a:lnTo>
                  <a:lnTo>
                    <a:pt x="616" y="166"/>
                  </a:lnTo>
                  <a:lnTo>
                    <a:pt x="627" y="143"/>
                  </a:lnTo>
                  <a:lnTo>
                    <a:pt x="638" y="110"/>
                  </a:lnTo>
                  <a:lnTo>
                    <a:pt x="627" y="77"/>
                  </a:lnTo>
                  <a:lnTo>
                    <a:pt x="605" y="44"/>
                  </a:lnTo>
                  <a:lnTo>
                    <a:pt x="583" y="22"/>
                  </a:lnTo>
                  <a:lnTo>
                    <a:pt x="539" y="0"/>
                  </a:lnTo>
                  <a:lnTo>
                    <a:pt x="495" y="0"/>
                  </a:lnTo>
                  <a:lnTo>
                    <a:pt x="407" y="22"/>
                  </a:lnTo>
                  <a:lnTo>
                    <a:pt x="341" y="77"/>
                  </a:lnTo>
                  <a:lnTo>
                    <a:pt x="286" y="143"/>
                  </a:lnTo>
                  <a:lnTo>
                    <a:pt x="264" y="210"/>
                  </a:lnTo>
                  <a:lnTo>
                    <a:pt x="264" y="0"/>
                  </a:lnTo>
                  <a:lnTo>
                    <a:pt x="0" y="22"/>
                  </a:lnTo>
                  <a:lnTo>
                    <a:pt x="0" y="77"/>
                  </a:lnTo>
                  <a:lnTo>
                    <a:pt x="55" y="77"/>
                  </a:lnTo>
                  <a:lnTo>
                    <a:pt x="99" y="88"/>
                  </a:lnTo>
                  <a:lnTo>
                    <a:pt x="121" y="99"/>
                  </a:lnTo>
                  <a:lnTo>
                    <a:pt x="143" y="121"/>
                  </a:lnTo>
                  <a:lnTo>
                    <a:pt x="143" y="728"/>
                  </a:lnTo>
                  <a:lnTo>
                    <a:pt x="121" y="772"/>
                  </a:lnTo>
                  <a:lnTo>
                    <a:pt x="88" y="772"/>
                  </a:lnTo>
                  <a:lnTo>
                    <a:pt x="55" y="783"/>
                  </a:lnTo>
                  <a:lnTo>
                    <a:pt x="0" y="783"/>
                  </a:lnTo>
                  <a:lnTo>
                    <a:pt x="0" y="839"/>
                  </a:lnTo>
                  <a:lnTo>
                    <a:pt x="110" y="839"/>
                  </a:lnTo>
                  <a:lnTo>
                    <a:pt x="220" y="828"/>
                  </a:lnTo>
                  <a:lnTo>
                    <a:pt x="330" y="828"/>
                  </a:lnTo>
                  <a:lnTo>
                    <a:pt x="451" y="839"/>
                  </a:lnTo>
                  <a:lnTo>
                    <a:pt x="451" y="783"/>
                  </a:lnTo>
                  <a:lnTo>
                    <a:pt x="363" y="783"/>
                  </a:lnTo>
                  <a:lnTo>
                    <a:pt x="297" y="761"/>
                  </a:lnTo>
                  <a:lnTo>
                    <a:pt x="275" y="739"/>
                  </a:lnTo>
                  <a:lnTo>
                    <a:pt x="275"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449"/>
            <p:cNvSpPr>
              <a:spLocks/>
            </p:cNvSpPr>
            <p:nvPr/>
          </p:nvSpPr>
          <p:spPr bwMode="auto">
            <a:xfrm>
              <a:off x="6187" y="480"/>
              <a:ext cx="858" cy="1336"/>
            </a:xfrm>
            <a:custGeom>
              <a:avLst/>
              <a:gdLst/>
              <a:ahLst/>
              <a:cxnLst>
                <a:cxn ang="0">
                  <a:pos x="440" y="0"/>
                </a:cxn>
                <a:cxn ang="0">
                  <a:pos x="264" y="12"/>
                </a:cxn>
                <a:cxn ang="0">
                  <a:pos x="154" y="34"/>
                </a:cxn>
                <a:cxn ang="0">
                  <a:pos x="165" y="78"/>
                </a:cxn>
                <a:cxn ang="0">
                  <a:pos x="275" y="89"/>
                </a:cxn>
                <a:cxn ang="0">
                  <a:pos x="297" y="100"/>
                </a:cxn>
                <a:cxn ang="0">
                  <a:pos x="286" y="144"/>
                </a:cxn>
                <a:cxn ang="0">
                  <a:pos x="11" y="1258"/>
                </a:cxn>
                <a:cxn ang="0">
                  <a:pos x="0" y="1281"/>
                </a:cxn>
                <a:cxn ang="0">
                  <a:pos x="44" y="1336"/>
                </a:cxn>
                <a:cxn ang="0">
                  <a:pos x="88" y="1325"/>
                </a:cxn>
                <a:cxn ang="0">
                  <a:pos x="121" y="1292"/>
                </a:cxn>
                <a:cxn ang="0">
                  <a:pos x="176" y="1093"/>
                </a:cxn>
                <a:cxn ang="0">
                  <a:pos x="220" y="927"/>
                </a:cxn>
                <a:cxn ang="0">
                  <a:pos x="275" y="883"/>
                </a:cxn>
                <a:cxn ang="0">
                  <a:pos x="396" y="927"/>
                </a:cxn>
                <a:cxn ang="0">
                  <a:pos x="451" y="1038"/>
                </a:cxn>
                <a:cxn ang="0">
                  <a:pos x="440" y="1082"/>
                </a:cxn>
                <a:cxn ang="0">
                  <a:pos x="462" y="1247"/>
                </a:cxn>
                <a:cxn ang="0">
                  <a:pos x="616" y="1336"/>
                </a:cxn>
                <a:cxn ang="0">
                  <a:pos x="693" y="1314"/>
                </a:cxn>
                <a:cxn ang="0">
                  <a:pos x="759" y="1236"/>
                </a:cxn>
                <a:cxn ang="0">
                  <a:pos x="825" y="1071"/>
                </a:cxn>
                <a:cxn ang="0">
                  <a:pos x="792" y="1027"/>
                </a:cxn>
                <a:cxn ang="0">
                  <a:pos x="781" y="1060"/>
                </a:cxn>
                <a:cxn ang="0">
                  <a:pos x="715" y="1225"/>
                </a:cxn>
                <a:cxn ang="0">
                  <a:pos x="616" y="1292"/>
                </a:cxn>
                <a:cxn ang="0">
                  <a:pos x="583" y="1281"/>
                </a:cxn>
                <a:cxn ang="0">
                  <a:pos x="561" y="1236"/>
                </a:cxn>
                <a:cxn ang="0">
                  <a:pos x="550" y="1170"/>
                </a:cxn>
                <a:cxn ang="0">
                  <a:pos x="572" y="1093"/>
                </a:cxn>
                <a:cxn ang="0">
                  <a:pos x="550" y="961"/>
                </a:cxn>
                <a:cxn ang="0">
                  <a:pos x="407" y="861"/>
                </a:cxn>
                <a:cxn ang="0">
                  <a:pos x="407" y="751"/>
                </a:cxn>
                <a:cxn ang="0">
                  <a:pos x="638" y="541"/>
                </a:cxn>
                <a:cxn ang="0">
                  <a:pos x="770" y="519"/>
                </a:cxn>
                <a:cxn ang="0">
                  <a:pos x="792" y="530"/>
                </a:cxn>
                <a:cxn ang="0">
                  <a:pos x="759" y="552"/>
                </a:cxn>
                <a:cxn ang="0">
                  <a:pos x="693" y="618"/>
                </a:cxn>
                <a:cxn ang="0">
                  <a:pos x="682" y="641"/>
                </a:cxn>
                <a:cxn ang="0">
                  <a:pos x="715" y="696"/>
                </a:cxn>
                <a:cxn ang="0">
                  <a:pos x="792" y="707"/>
                </a:cxn>
                <a:cxn ang="0">
                  <a:pos x="858" y="629"/>
                </a:cxn>
                <a:cxn ang="0">
                  <a:pos x="847" y="541"/>
                </a:cxn>
                <a:cxn ang="0">
                  <a:pos x="803" y="497"/>
                </a:cxn>
                <a:cxn ang="0">
                  <a:pos x="693" y="475"/>
                </a:cxn>
                <a:cxn ang="0">
                  <a:pos x="550" y="552"/>
                </a:cxn>
                <a:cxn ang="0">
                  <a:pos x="242" y="817"/>
                </a:cxn>
              </a:cxnLst>
              <a:rect l="0" t="0" r="r" b="b"/>
              <a:pathLst>
                <a:path w="858" h="1336">
                  <a:moveTo>
                    <a:pt x="440" y="12"/>
                  </a:moveTo>
                  <a:lnTo>
                    <a:pt x="440" y="0"/>
                  </a:lnTo>
                  <a:lnTo>
                    <a:pt x="352" y="0"/>
                  </a:lnTo>
                  <a:lnTo>
                    <a:pt x="264" y="12"/>
                  </a:lnTo>
                  <a:lnTo>
                    <a:pt x="176" y="12"/>
                  </a:lnTo>
                  <a:lnTo>
                    <a:pt x="154" y="34"/>
                  </a:lnTo>
                  <a:lnTo>
                    <a:pt x="154" y="67"/>
                  </a:lnTo>
                  <a:lnTo>
                    <a:pt x="165" y="78"/>
                  </a:lnTo>
                  <a:lnTo>
                    <a:pt x="264" y="78"/>
                  </a:lnTo>
                  <a:lnTo>
                    <a:pt x="275" y="89"/>
                  </a:lnTo>
                  <a:lnTo>
                    <a:pt x="286" y="89"/>
                  </a:lnTo>
                  <a:lnTo>
                    <a:pt x="297" y="100"/>
                  </a:lnTo>
                  <a:lnTo>
                    <a:pt x="297" y="111"/>
                  </a:lnTo>
                  <a:lnTo>
                    <a:pt x="286" y="144"/>
                  </a:lnTo>
                  <a:lnTo>
                    <a:pt x="11" y="1236"/>
                  </a:lnTo>
                  <a:lnTo>
                    <a:pt x="11" y="1258"/>
                  </a:lnTo>
                  <a:lnTo>
                    <a:pt x="0" y="1269"/>
                  </a:lnTo>
                  <a:lnTo>
                    <a:pt x="0" y="1281"/>
                  </a:lnTo>
                  <a:lnTo>
                    <a:pt x="11" y="1303"/>
                  </a:lnTo>
                  <a:lnTo>
                    <a:pt x="44" y="1336"/>
                  </a:lnTo>
                  <a:lnTo>
                    <a:pt x="55" y="1336"/>
                  </a:lnTo>
                  <a:lnTo>
                    <a:pt x="88" y="1325"/>
                  </a:lnTo>
                  <a:lnTo>
                    <a:pt x="110" y="1314"/>
                  </a:lnTo>
                  <a:lnTo>
                    <a:pt x="121" y="1292"/>
                  </a:lnTo>
                  <a:lnTo>
                    <a:pt x="154" y="1192"/>
                  </a:lnTo>
                  <a:lnTo>
                    <a:pt x="176" y="1093"/>
                  </a:lnTo>
                  <a:lnTo>
                    <a:pt x="198" y="1005"/>
                  </a:lnTo>
                  <a:lnTo>
                    <a:pt x="220" y="927"/>
                  </a:lnTo>
                  <a:lnTo>
                    <a:pt x="231" y="883"/>
                  </a:lnTo>
                  <a:lnTo>
                    <a:pt x="275" y="883"/>
                  </a:lnTo>
                  <a:lnTo>
                    <a:pt x="341" y="905"/>
                  </a:lnTo>
                  <a:lnTo>
                    <a:pt x="396" y="927"/>
                  </a:lnTo>
                  <a:lnTo>
                    <a:pt x="429" y="972"/>
                  </a:lnTo>
                  <a:lnTo>
                    <a:pt x="451" y="1038"/>
                  </a:lnTo>
                  <a:lnTo>
                    <a:pt x="451" y="1060"/>
                  </a:lnTo>
                  <a:lnTo>
                    <a:pt x="440" y="1082"/>
                  </a:lnTo>
                  <a:lnTo>
                    <a:pt x="440" y="1148"/>
                  </a:lnTo>
                  <a:lnTo>
                    <a:pt x="462" y="1247"/>
                  </a:lnTo>
                  <a:lnTo>
                    <a:pt x="517" y="1314"/>
                  </a:lnTo>
                  <a:lnTo>
                    <a:pt x="616" y="1336"/>
                  </a:lnTo>
                  <a:lnTo>
                    <a:pt x="660" y="1325"/>
                  </a:lnTo>
                  <a:lnTo>
                    <a:pt x="693" y="1314"/>
                  </a:lnTo>
                  <a:lnTo>
                    <a:pt x="726" y="1281"/>
                  </a:lnTo>
                  <a:lnTo>
                    <a:pt x="759" y="1236"/>
                  </a:lnTo>
                  <a:lnTo>
                    <a:pt x="803" y="1148"/>
                  </a:lnTo>
                  <a:lnTo>
                    <a:pt x="825" y="1071"/>
                  </a:lnTo>
                  <a:lnTo>
                    <a:pt x="825" y="1027"/>
                  </a:lnTo>
                  <a:lnTo>
                    <a:pt x="792" y="1027"/>
                  </a:lnTo>
                  <a:lnTo>
                    <a:pt x="781" y="1038"/>
                  </a:lnTo>
                  <a:lnTo>
                    <a:pt x="781" y="1060"/>
                  </a:lnTo>
                  <a:lnTo>
                    <a:pt x="748" y="1148"/>
                  </a:lnTo>
                  <a:lnTo>
                    <a:pt x="715" y="1225"/>
                  </a:lnTo>
                  <a:lnTo>
                    <a:pt x="671" y="1281"/>
                  </a:lnTo>
                  <a:lnTo>
                    <a:pt x="616" y="1292"/>
                  </a:lnTo>
                  <a:lnTo>
                    <a:pt x="594" y="1292"/>
                  </a:lnTo>
                  <a:lnTo>
                    <a:pt x="583" y="1281"/>
                  </a:lnTo>
                  <a:lnTo>
                    <a:pt x="561" y="1269"/>
                  </a:lnTo>
                  <a:lnTo>
                    <a:pt x="561" y="1236"/>
                  </a:lnTo>
                  <a:lnTo>
                    <a:pt x="550" y="1203"/>
                  </a:lnTo>
                  <a:lnTo>
                    <a:pt x="550" y="1170"/>
                  </a:lnTo>
                  <a:lnTo>
                    <a:pt x="561" y="1126"/>
                  </a:lnTo>
                  <a:lnTo>
                    <a:pt x="572" y="1093"/>
                  </a:lnTo>
                  <a:lnTo>
                    <a:pt x="572" y="1038"/>
                  </a:lnTo>
                  <a:lnTo>
                    <a:pt x="550" y="961"/>
                  </a:lnTo>
                  <a:lnTo>
                    <a:pt x="495" y="905"/>
                  </a:lnTo>
                  <a:lnTo>
                    <a:pt x="407" y="861"/>
                  </a:lnTo>
                  <a:lnTo>
                    <a:pt x="297" y="839"/>
                  </a:lnTo>
                  <a:lnTo>
                    <a:pt x="407" y="751"/>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1"/>
                  </a:lnTo>
                  <a:lnTo>
                    <a:pt x="682" y="663"/>
                  </a:lnTo>
                  <a:lnTo>
                    <a:pt x="715" y="696"/>
                  </a:lnTo>
                  <a:lnTo>
                    <a:pt x="737" y="707"/>
                  </a:lnTo>
                  <a:lnTo>
                    <a:pt x="792" y="707"/>
                  </a:lnTo>
                  <a:lnTo>
                    <a:pt x="836" y="663"/>
                  </a:lnTo>
                  <a:lnTo>
                    <a:pt x="858" y="629"/>
                  </a:lnTo>
                  <a:lnTo>
                    <a:pt x="858" y="563"/>
                  </a:lnTo>
                  <a:lnTo>
                    <a:pt x="847" y="541"/>
                  </a:lnTo>
                  <a:lnTo>
                    <a:pt x="825" y="508"/>
                  </a:lnTo>
                  <a:lnTo>
                    <a:pt x="803" y="497"/>
                  </a:lnTo>
                  <a:lnTo>
                    <a:pt x="770" y="475"/>
                  </a:lnTo>
                  <a:lnTo>
                    <a:pt x="693" y="475"/>
                  </a:lnTo>
                  <a:lnTo>
                    <a:pt x="627" y="497"/>
                  </a:lnTo>
                  <a:lnTo>
                    <a:pt x="550" y="552"/>
                  </a:lnTo>
                  <a:lnTo>
                    <a:pt x="352" y="751"/>
                  </a:lnTo>
                  <a:lnTo>
                    <a:pt x="242" y="817"/>
                  </a:lnTo>
                  <a:lnTo>
                    <a:pt x="440" y="1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450"/>
            <p:cNvSpPr>
              <a:spLocks noEditPoints="1"/>
            </p:cNvSpPr>
            <p:nvPr/>
          </p:nvSpPr>
          <p:spPr bwMode="auto">
            <a:xfrm>
              <a:off x="7781" y="1098"/>
              <a:ext cx="1254" cy="442"/>
            </a:xfrm>
            <a:custGeom>
              <a:avLst/>
              <a:gdLst/>
              <a:ahLst/>
              <a:cxnLst>
                <a:cxn ang="0">
                  <a:pos x="1188" y="78"/>
                </a:cxn>
                <a:cxn ang="0">
                  <a:pos x="1221" y="78"/>
                </a:cxn>
                <a:cxn ang="0">
                  <a:pos x="1243" y="67"/>
                </a:cxn>
                <a:cxn ang="0">
                  <a:pos x="1254" y="56"/>
                </a:cxn>
                <a:cxn ang="0">
                  <a:pos x="1254" y="11"/>
                </a:cxn>
                <a:cxn ang="0">
                  <a:pos x="1243" y="11"/>
                </a:cxn>
                <a:cxn ang="0">
                  <a:pos x="1221" y="0"/>
                </a:cxn>
                <a:cxn ang="0">
                  <a:pos x="22" y="0"/>
                </a:cxn>
                <a:cxn ang="0">
                  <a:pos x="0" y="23"/>
                </a:cxn>
                <a:cxn ang="0">
                  <a:pos x="0" y="56"/>
                </a:cxn>
                <a:cxn ang="0">
                  <a:pos x="11" y="67"/>
                </a:cxn>
                <a:cxn ang="0">
                  <a:pos x="22" y="67"/>
                </a:cxn>
                <a:cxn ang="0">
                  <a:pos x="44" y="78"/>
                </a:cxn>
                <a:cxn ang="0">
                  <a:pos x="55" y="78"/>
                </a:cxn>
                <a:cxn ang="0">
                  <a:pos x="1188" y="78"/>
                </a:cxn>
                <a:cxn ang="0">
                  <a:pos x="1188" y="442"/>
                </a:cxn>
                <a:cxn ang="0">
                  <a:pos x="1221" y="442"/>
                </a:cxn>
                <a:cxn ang="0">
                  <a:pos x="1243" y="431"/>
                </a:cxn>
                <a:cxn ang="0">
                  <a:pos x="1254" y="420"/>
                </a:cxn>
                <a:cxn ang="0">
                  <a:pos x="1254" y="387"/>
                </a:cxn>
                <a:cxn ang="0">
                  <a:pos x="1243" y="376"/>
                </a:cxn>
                <a:cxn ang="0">
                  <a:pos x="1221" y="365"/>
                </a:cxn>
                <a:cxn ang="0">
                  <a:pos x="22" y="365"/>
                </a:cxn>
                <a:cxn ang="0">
                  <a:pos x="0" y="387"/>
                </a:cxn>
                <a:cxn ang="0">
                  <a:pos x="0" y="431"/>
                </a:cxn>
                <a:cxn ang="0">
                  <a:pos x="11" y="431"/>
                </a:cxn>
                <a:cxn ang="0">
                  <a:pos x="22" y="442"/>
                </a:cxn>
                <a:cxn ang="0">
                  <a:pos x="55" y="442"/>
                </a:cxn>
                <a:cxn ang="0">
                  <a:pos x="1188" y="442"/>
                </a:cxn>
              </a:cxnLst>
              <a:rect l="0" t="0" r="r" b="b"/>
              <a:pathLst>
                <a:path w="1254" h="442">
                  <a:moveTo>
                    <a:pt x="1188" y="78"/>
                  </a:moveTo>
                  <a:lnTo>
                    <a:pt x="1221" y="78"/>
                  </a:lnTo>
                  <a:lnTo>
                    <a:pt x="1243" y="67"/>
                  </a:lnTo>
                  <a:lnTo>
                    <a:pt x="1254" y="56"/>
                  </a:lnTo>
                  <a:lnTo>
                    <a:pt x="1254" y="11"/>
                  </a:lnTo>
                  <a:lnTo>
                    <a:pt x="1243" y="11"/>
                  </a:lnTo>
                  <a:lnTo>
                    <a:pt x="1221" y="0"/>
                  </a:lnTo>
                  <a:lnTo>
                    <a:pt x="22" y="0"/>
                  </a:lnTo>
                  <a:lnTo>
                    <a:pt x="0" y="23"/>
                  </a:lnTo>
                  <a:lnTo>
                    <a:pt x="0" y="56"/>
                  </a:lnTo>
                  <a:lnTo>
                    <a:pt x="11" y="67"/>
                  </a:lnTo>
                  <a:lnTo>
                    <a:pt x="22" y="67"/>
                  </a:lnTo>
                  <a:lnTo>
                    <a:pt x="44" y="78"/>
                  </a:lnTo>
                  <a:lnTo>
                    <a:pt x="55" y="78"/>
                  </a:lnTo>
                  <a:lnTo>
                    <a:pt x="1188" y="78"/>
                  </a:lnTo>
                  <a:close/>
                  <a:moveTo>
                    <a:pt x="1188" y="442"/>
                  </a:moveTo>
                  <a:lnTo>
                    <a:pt x="1221" y="442"/>
                  </a:lnTo>
                  <a:lnTo>
                    <a:pt x="1243" y="431"/>
                  </a:lnTo>
                  <a:lnTo>
                    <a:pt x="1254" y="420"/>
                  </a:lnTo>
                  <a:lnTo>
                    <a:pt x="1254" y="387"/>
                  </a:lnTo>
                  <a:lnTo>
                    <a:pt x="1243" y="376"/>
                  </a:lnTo>
                  <a:lnTo>
                    <a:pt x="1221" y="365"/>
                  </a:lnTo>
                  <a:lnTo>
                    <a:pt x="22" y="365"/>
                  </a:lnTo>
                  <a:lnTo>
                    <a:pt x="0" y="387"/>
                  </a:lnTo>
                  <a:lnTo>
                    <a:pt x="0" y="431"/>
                  </a:lnTo>
                  <a:lnTo>
                    <a:pt x="11" y="431"/>
                  </a:lnTo>
                  <a:lnTo>
                    <a:pt x="22" y="442"/>
                  </a:lnTo>
                  <a:lnTo>
                    <a:pt x="55" y="442"/>
                  </a:lnTo>
                  <a:lnTo>
                    <a:pt x="1188" y="44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451"/>
            <p:cNvSpPr>
              <a:spLocks/>
            </p:cNvSpPr>
            <p:nvPr/>
          </p:nvSpPr>
          <p:spPr bwMode="auto">
            <a:xfrm>
              <a:off x="9838" y="525"/>
              <a:ext cx="627" cy="1269"/>
            </a:xfrm>
            <a:custGeom>
              <a:avLst/>
              <a:gdLst/>
              <a:ahLst/>
              <a:cxnLst>
                <a:cxn ang="0">
                  <a:pos x="396" y="55"/>
                </a:cxn>
                <a:cxn ang="0">
                  <a:pos x="396" y="22"/>
                </a:cxn>
                <a:cxn ang="0">
                  <a:pos x="374" y="0"/>
                </a:cxn>
                <a:cxn ang="0">
                  <a:pos x="352" y="0"/>
                </a:cxn>
                <a:cxn ang="0">
                  <a:pos x="253" y="77"/>
                </a:cxn>
                <a:cxn ang="0">
                  <a:pos x="154" y="110"/>
                </a:cxn>
                <a:cxn ang="0">
                  <a:pos x="66" y="121"/>
                </a:cxn>
                <a:cxn ang="0">
                  <a:pos x="0" y="121"/>
                </a:cxn>
                <a:cxn ang="0">
                  <a:pos x="0" y="187"/>
                </a:cxn>
                <a:cxn ang="0">
                  <a:pos x="66" y="187"/>
                </a:cxn>
                <a:cxn ang="0">
                  <a:pos x="154" y="165"/>
                </a:cxn>
                <a:cxn ang="0">
                  <a:pos x="253" y="132"/>
                </a:cxn>
                <a:cxn ang="0">
                  <a:pos x="253" y="1158"/>
                </a:cxn>
                <a:cxn ang="0">
                  <a:pos x="231" y="1191"/>
                </a:cxn>
                <a:cxn ang="0">
                  <a:pos x="176" y="1202"/>
                </a:cxn>
                <a:cxn ang="0">
                  <a:pos x="77" y="1213"/>
                </a:cxn>
                <a:cxn ang="0">
                  <a:pos x="11" y="1213"/>
                </a:cxn>
                <a:cxn ang="0">
                  <a:pos x="11" y="1269"/>
                </a:cxn>
                <a:cxn ang="0">
                  <a:pos x="220" y="1269"/>
                </a:cxn>
                <a:cxn ang="0">
                  <a:pos x="319" y="1258"/>
                </a:cxn>
                <a:cxn ang="0">
                  <a:pos x="418" y="1258"/>
                </a:cxn>
                <a:cxn ang="0">
                  <a:pos x="539" y="1269"/>
                </a:cxn>
                <a:cxn ang="0">
                  <a:pos x="627" y="1269"/>
                </a:cxn>
                <a:cxn ang="0">
                  <a:pos x="627" y="1213"/>
                </a:cxn>
                <a:cxn ang="0">
                  <a:pos x="572" y="1213"/>
                </a:cxn>
                <a:cxn ang="0">
                  <a:pos x="473" y="1202"/>
                </a:cxn>
                <a:cxn ang="0">
                  <a:pos x="418" y="1191"/>
                </a:cxn>
                <a:cxn ang="0">
                  <a:pos x="396" y="1158"/>
                </a:cxn>
                <a:cxn ang="0">
                  <a:pos x="396" y="1114"/>
                </a:cxn>
                <a:cxn ang="0">
                  <a:pos x="396" y="55"/>
                </a:cxn>
              </a:cxnLst>
              <a:rect l="0" t="0" r="r" b="b"/>
              <a:pathLst>
                <a:path w="627" h="1269">
                  <a:moveTo>
                    <a:pt x="396" y="55"/>
                  </a:moveTo>
                  <a:lnTo>
                    <a:pt x="396" y="22"/>
                  </a:lnTo>
                  <a:lnTo>
                    <a:pt x="374" y="0"/>
                  </a:lnTo>
                  <a:lnTo>
                    <a:pt x="352" y="0"/>
                  </a:lnTo>
                  <a:lnTo>
                    <a:pt x="253" y="77"/>
                  </a:lnTo>
                  <a:lnTo>
                    <a:pt x="154" y="110"/>
                  </a:lnTo>
                  <a:lnTo>
                    <a:pt x="66" y="121"/>
                  </a:lnTo>
                  <a:lnTo>
                    <a:pt x="0" y="121"/>
                  </a:lnTo>
                  <a:lnTo>
                    <a:pt x="0" y="187"/>
                  </a:lnTo>
                  <a:lnTo>
                    <a:pt x="66" y="187"/>
                  </a:lnTo>
                  <a:lnTo>
                    <a:pt x="154" y="165"/>
                  </a:lnTo>
                  <a:lnTo>
                    <a:pt x="253" y="132"/>
                  </a:lnTo>
                  <a:lnTo>
                    <a:pt x="253" y="1158"/>
                  </a:lnTo>
                  <a:lnTo>
                    <a:pt x="231" y="1191"/>
                  </a:lnTo>
                  <a:lnTo>
                    <a:pt x="176" y="1202"/>
                  </a:lnTo>
                  <a:lnTo>
                    <a:pt x="77" y="1213"/>
                  </a:lnTo>
                  <a:lnTo>
                    <a:pt x="11" y="1213"/>
                  </a:lnTo>
                  <a:lnTo>
                    <a:pt x="11" y="1269"/>
                  </a:lnTo>
                  <a:lnTo>
                    <a:pt x="220" y="1269"/>
                  </a:lnTo>
                  <a:lnTo>
                    <a:pt x="319" y="1258"/>
                  </a:lnTo>
                  <a:lnTo>
                    <a:pt x="418" y="1258"/>
                  </a:lnTo>
                  <a:lnTo>
                    <a:pt x="539" y="1269"/>
                  </a:lnTo>
                  <a:lnTo>
                    <a:pt x="627" y="1269"/>
                  </a:lnTo>
                  <a:lnTo>
                    <a:pt x="627" y="1213"/>
                  </a:lnTo>
                  <a:lnTo>
                    <a:pt x="572" y="1213"/>
                  </a:lnTo>
                  <a:lnTo>
                    <a:pt x="473" y="1202"/>
                  </a:lnTo>
                  <a:lnTo>
                    <a:pt x="418" y="1191"/>
                  </a:lnTo>
                  <a:lnTo>
                    <a:pt x="396" y="1158"/>
                  </a:lnTo>
                  <a:lnTo>
                    <a:pt x="396" y="1114"/>
                  </a:lnTo>
                  <a:lnTo>
                    <a:pt x="396" y="5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452"/>
            <p:cNvSpPr>
              <a:spLocks/>
            </p:cNvSpPr>
            <p:nvPr/>
          </p:nvSpPr>
          <p:spPr bwMode="auto">
            <a:xfrm>
              <a:off x="10784" y="1595"/>
              <a:ext cx="220" cy="563"/>
            </a:xfrm>
            <a:custGeom>
              <a:avLst/>
              <a:gdLst/>
              <a:ahLst/>
              <a:cxnLst>
                <a:cxn ang="0">
                  <a:pos x="220" y="199"/>
                </a:cxn>
                <a:cxn ang="0">
                  <a:pos x="209" y="88"/>
                </a:cxn>
                <a:cxn ang="0">
                  <a:pos x="165" y="22"/>
                </a:cxn>
                <a:cxn ang="0">
                  <a:pos x="99" y="0"/>
                </a:cxn>
                <a:cxn ang="0">
                  <a:pos x="66" y="0"/>
                </a:cxn>
                <a:cxn ang="0">
                  <a:pos x="33" y="22"/>
                </a:cxn>
                <a:cxn ang="0">
                  <a:pos x="11" y="44"/>
                </a:cxn>
                <a:cxn ang="0">
                  <a:pos x="0" y="66"/>
                </a:cxn>
                <a:cxn ang="0">
                  <a:pos x="0" y="132"/>
                </a:cxn>
                <a:cxn ang="0">
                  <a:pos x="11" y="154"/>
                </a:cxn>
                <a:cxn ang="0">
                  <a:pos x="33" y="177"/>
                </a:cxn>
                <a:cxn ang="0">
                  <a:pos x="99" y="199"/>
                </a:cxn>
                <a:cxn ang="0">
                  <a:pos x="121" y="199"/>
                </a:cxn>
                <a:cxn ang="0">
                  <a:pos x="165" y="177"/>
                </a:cxn>
                <a:cxn ang="0">
                  <a:pos x="176" y="166"/>
                </a:cxn>
                <a:cxn ang="0">
                  <a:pos x="176" y="199"/>
                </a:cxn>
                <a:cxn ang="0">
                  <a:pos x="154" y="331"/>
                </a:cxn>
                <a:cxn ang="0">
                  <a:pos x="110" y="430"/>
                </a:cxn>
                <a:cxn ang="0">
                  <a:pos x="44" y="519"/>
                </a:cxn>
                <a:cxn ang="0">
                  <a:pos x="33" y="530"/>
                </a:cxn>
                <a:cxn ang="0">
                  <a:pos x="33" y="563"/>
                </a:cxn>
                <a:cxn ang="0">
                  <a:pos x="44" y="563"/>
                </a:cxn>
                <a:cxn ang="0">
                  <a:pos x="66" y="552"/>
                </a:cxn>
                <a:cxn ang="0">
                  <a:pos x="121" y="497"/>
                </a:cxn>
                <a:cxn ang="0">
                  <a:pos x="165" y="419"/>
                </a:cxn>
                <a:cxn ang="0">
                  <a:pos x="198" y="320"/>
                </a:cxn>
                <a:cxn ang="0">
                  <a:pos x="220" y="199"/>
                </a:cxn>
              </a:cxnLst>
              <a:rect l="0" t="0" r="r" b="b"/>
              <a:pathLst>
                <a:path w="220" h="563">
                  <a:moveTo>
                    <a:pt x="220" y="199"/>
                  </a:moveTo>
                  <a:lnTo>
                    <a:pt x="209" y="88"/>
                  </a:lnTo>
                  <a:lnTo>
                    <a:pt x="165" y="22"/>
                  </a:lnTo>
                  <a:lnTo>
                    <a:pt x="99" y="0"/>
                  </a:lnTo>
                  <a:lnTo>
                    <a:pt x="66" y="0"/>
                  </a:lnTo>
                  <a:lnTo>
                    <a:pt x="33" y="22"/>
                  </a:lnTo>
                  <a:lnTo>
                    <a:pt x="11" y="44"/>
                  </a:lnTo>
                  <a:lnTo>
                    <a:pt x="0" y="66"/>
                  </a:lnTo>
                  <a:lnTo>
                    <a:pt x="0" y="132"/>
                  </a:lnTo>
                  <a:lnTo>
                    <a:pt x="11" y="154"/>
                  </a:lnTo>
                  <a:lnTo>
                    <a:pt x="33" y="177"/>
                  </a:lnTo>
                  <a:lnTo>
                    <a:pt x="99" y="199"/>
                  </a:lnTo>
                  <a:lnTo>
                    <a:pt x="121" y="199"/>
                  </a:lnTo>
                  <a:lnTo>
                    <a:pt x="165" y="177"/>
                  </a:lnTo>
                  <a:lnTo>
                    <a:pt x="176" y="166"/>
                  </a:lnTo>
                  <a:lnTo>
                    <a:pt x="176" y="199"/>
                  </a:lnTo>
                  <a:lnTo>
                    <a:pt x="154" y="331"/>
                  </a:lnTo>
                  <a:lnTo>
                    <a:pt x="110" y="430"/>
                  </a:lnTo>
                  <a:lnTo>
                    <a:pt x="44" y="519"/>
                  </a:lnTo>
                  <a:lnTo>
                    <a:pt x="33" y="530"/>
                  </a:lnTo>
                  <a:lnTo>
                    <a:pt x="33" y="563"/>
                  </a:lnTo>
                  <a:lnTo>
                    <a:pt x="44" y="563"/>
                  </a:lnTo>
                  <a:lnTo>
                    <a:pt x="66" y="552"/>
                  </a:lnTo>
                  <a:lnTo>
                    <a:pt x="121" y="497"/>
                  </a:lnTo>
                  <a:lnTo>
                    <a:pt x="165" y="419"/>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453"/>
            <p:cNvSpPr>
              <a:spLocks/>
            </p:cNvSpPr>
            <p:nvPr/>
          </p:nvSpPr>
          <p:spPr bwMode="auto">
            <a:xfrm>
              <a:off x="11565" y="525"/>
              <a:ext cx="748" cy="1269"/>
            </a:xfrm>
            <a:custGeom>
              <a:avLst/>
              <a:gdLst/>
              <a:ahLst/>
              <a:cxnLst>
                <a:cxn ang="0">
                  <a:pos x="748" y="938"/>
                </a:cxn>
                <a:cxn ang="0">
                  <a:pos x="704" y="938"/>
                </a:cxn>
                <a:cxn ang="0">
                  <a:pos x="693" y="971"/>
                </a:cxn>
                <a:cxn ang="0">
                  <a:pos x="693" y="1015"/>
                </a:cxn>
                <a:cxn ang="0">
                  <a:pos x="671" y="1081"/>
                </a:cxn>
                <a:cxn ang="0">
                  <a:pos x="660" y="1103"/>
                </a:cxn>
                <a:cxn ang="0">
                  <a:pos x="638" y="1114"/>
                </a:cxn>
                <a:cxn ang="0">
                  <a:pos x="583" y="1125"/>
                </a:cxn>
                <a:cxn ang="0">
                  <a:pos x="143" y="1125"/>
                </a:cxn>
                <a:cxn ang="0">
                  <a:pos x="341" y="927"/>
                </a:cxn>
                <a:cxn ang="0">
                  <a:pos x="495" y="783"/>
                </a:cxn>
                <a:cxn ang="0">
                  <a:pos x="616" y="673"/>
                </a:cxn>
                <a:cxn ang="0">
                  <a:pos x="693" y="573"/>
                </a:cxn>
                <a:cxn ang="0">
                  <a:pos x="737" y="474"/>
                </a:cxn>
                <a:cxn ang="0">
                  <a:pos x="748" y="375"/>
                </a:cxn>
                <a:cxn ang="0">
                  <a:pos x="726" y="253"/>
                </a:cxn>
                <a:cxn ang="0">
                  <a:pos x="671" y="154"/>
                </a:cxn>
                <a:cxn ang="0">
                  <a:pos x="594" y="66"/>
                </a:cxn>
                <a:cxn ang="0">
                  <a:pos x="484" y="22"/>
                </a:cxn>
                <a:cxn ang="0">
                  <a:pos x="352" y="0"/>
                </a:cxn>
                <a:cxn ang="0">
                  <a:pos x="231" y="22"/>
                </a:cxn>
                <a:cxn ang="0">
                  <a:pos x="132" y="77"/>
                </a:cxn>
                <a:cxn ang="0">
                  <a:pos x="55" y="154"/>
                </a:cxn>
                <a:cxn ang="0">
                  <a:pos x="11" y="242"/>
                </a:cxn>
                <a:cxn ang="0">
                  <a:pos x="0" y="353"/>
                </a:cxn>
                <a:cxn ang="0">
                  <a:pos x="0" y="386"/>
                </a:cxn>
                <a:cxn ang="0">
                  <a:pos x="22" y="430"/>
                </a:cxn>
                <a:cxn ang="0">
                  <a:pos x="66" y="452"/>
                </a:cxn>
                <a:cxn ang="0">
                  <a:pos x="121" y="452"/>
                </a:cxn>
                <a:cxn ang="0">
                  <a:pos x="132" y="441"/>
                </a:cxn>
                <a:cxn ang="0">
                  <a:pos x="176" y="419"/>
                </a:cxn>
                <a:cxn ang="0">
                  <a:pos x="198" y="353"/>
                </a:cxn>
                <a:cxn ang="0">
                  <a:pos x="187" y="320"/>
                </a:cxn>
                <a:cxn ang="0">
                  <a:pos x="176" y="298"/>
                </a:cxn>
                <a:cxn ang="0">
                  <a:pos x="154" y="275"/>
                </a:cxn>
                <a:cxn ang="0">
                  <a:pos x="132" y="264"/>
                </a:cxn>
                <a:cxn ang="0">
                  <a:pos x="99" y="253"/>
                </a:cxn>
                <a:cxn ang="0">
                  <a:pos x="66" y="253"/>
                </a:cxn>
                <a:cxn ang="0">
                  <a:pos x="132" y="154"/>
                </a:cxn>
                <a:cxn ang="0">
                  <a:pos x="220" y="88"/>
                </a:cxn>
                <a:cxn ang="0">
                  <a:pos x="330" y="66"/>
                </a:cxn>
                <a:cxn ang="0">
                  <a:pos x="418" y="77"/>
                </a:cxn>
                <a:cxn ang="0">
                  <a:pos x="495" y="132"/>
                </a:cxn>
                <a:cxn ang="0">
                  <a:pos x="539" y="198"/>
                </a:cxn>
                <a:cxn ang="0">
                  <a:pos x="572" y="275"/>
                </a:cxn>
                <a:cxn ang="0">
                  <a:pos x="583" y="375"/>
                </a:cxn>
                <a:cxn ang="0">
                  <a:pos x="550" y="518"/>
                </a:cxn>
                <a:cxn ang="0">
                  <a:pos x="473" y="662"/>
                </a:cxn>
                <a:cxn ang="0">
                  <a:pos x="385" y="794"/>
                </a:cxn>
                <a:cxn ang="0">
                  <a:pos x="11" y="1202"/>
                </a:cxn>
                <a:cxn ang="0">
                  <a:pos x="0" y="1213"/>
                </a:cxn>
                <a:cxn ang="0">
                  <a:pos x="0" y="1269"/>
                </a:cxn>
                <a:cxn ang="0">
                  <a:pos x="693" y="1269"/>
                </a:cxn>
                <a:cxn ang="0">
                  <a:pos x="748" y="938"/>
                </a:cxn>
              </a:cxnLst>
              <a:rect l="0" t="0" r="r" b="b"/>
              <a:pathLst>
                <a:path w="748" h="1269">
                  <a:moveTo>
                    <a:pt x="748" y="938"/>
                  </a:moveTo>
                  <a:lnTo>
                    <a:pt x="704" y="938"/>
                  </a:lnTo>
                  <a:lnTo>
                    <a:pt x="693" y="971"/>
                  </a:lnTo>
                  <a:lnTo>
                    <a:pt x="693" y="1015"/>
                  </a:lnTo>
                  <a:lnTo>
                    <a:pt x="671" y="1081"/>
                  </a:lnTo>
                  <a:lnTo>
                    <a:pt x="660" y="1103"/>
                  </a:lnTo>
                  <a:lnTo>
                    <a:pt x="638" y="1114"/>
                  </a:lnTo>
                  <a:lnTo>
                    <a:pt x="583" y="1125"/>
                  </a:lnTo>
                  <a:lnTo>
                    <a:pt x="143" y="1125"/>
                  </a:lnTo>
                  <a:lnTo>
                    <a:pt x="341" y="927"/>
                  </a:lnTo>
                  <a:lnTo>
                    <a:pt x="495" y="783"/>
                  </a:lnTo>
                  <a:lnTo>
                    <a:pt x="616" y="673"/>
                  </a:lnTo>
                  <a:lnTo>
                    <a:pt x="693" y="573"/>
                  </a:lnTo>
                  <a:lnTo>
                    <a:pt x="737" y="474"/>
                  </a:lnTo>
                  <a:lnTo>
                    <a:pt x="748" y="375"/>
                  </a:lnTo>
                  <a:lnTo>
                    <a:pt x="726" y="253"/>
                  </a:lnTo>
                  <a:lnTo>
                    <a:pt x="671" y="154"/>
                  </a:lnTo>
                  <a:lnTo>
                    <a:pt x="594" y="66"/>
                  </a:lnTo>
                  <a:lnTo>
                    <a:pt x="484" y="22"/>
                  </a:lnTo>
                  <a:lnTo>
                    <a:pt x="352" y="0"/>
                  </a:lnTo>
                  <a:lnTo>
                    <a:pt x="231" y="22"/>
                  </a:lnTo>
                  <a:lnTo>
                    <a:pt x="132" y="77"/>
                  </a:lnTo>
                  <a:lnTo>
                    <a:pt x="55" y="154"/>
                  </a:lnTo>
                  <a:lnTo>
                    <a:pt x="11" y="242"/>
                  </a:lnTo>
                  <a:lnTo>
                    <a:pt x="0" y="353"/>
                  </a:lnTo>
                  <a:lnTo>
                    <a:pt x="0" y="386"/>
                  </a:lnTo>
                  <a:lnTo>
                    <a:pt x="22" y="430"/>
                  </a:lnTo>
                  <a:lnTo>
                    <a:pt x="66" y="452"/>
                  </a:lnTo>
                  <a:lnTo>
                    <a:pt x="121" y="452"/>
                  </a:lnTo>
                  <a:lnTo>
                    <a:pt x="132" y="441"/>
                  </a:lnTo>
                  <a:lnTo>
                    <a:pt x="176" y="419"/>
                  </a:lnTo>
                  <a:lnTo>
                    <a:pt x="198" y="353"/>
                  </a:lnTo>
                  <a:lnTo>
                    <a:pt x="187" y="320"/>
                  </a:lnTo>
                  <a:lnTo>
                    <a:pt x="176" y="298"/>
                  </a:lnTo>
                  <a:lnTo>
                    <a:pt x="154" y="275"/>
                  </a:lnTo>
                  <a:lnTo>
                    <a:pt x="132" y="264"/>
                  </a:lnTo>
                  <a:lnTo>
                    <a:pt x="99" y="253"/>
                  </a:lnTo>
                  <a:lnTo>
                    <a:pt x="66" y="253"/>
                  </a:lnTo>
                  <a:lnTo>
                    <a:pt x="132" y="154"/>
                  </a:lnTo>
                  <a:lnTo>
                    <a:pt x="220" y="88"/>
                  </a:lnTo>
                  <a:lnTo>
                    <a:pt x="330" y="66"/>
                  </a:lnTo>
                  <a:lnTo>
                    <a:pt x="418" y="77"/>
                  </a:lnTo>
                  <a:lnTo>
                    <a:pt x="495" y="132"/>
                  </a:lnTo>
                  <a:lnTo>
                    <a:pt x="539" y="198"/>
                  </a:lnTo>
                  <a:lnTo>
                    <a:pt x="572" y="275"/>
                  </a:lnTo>
                  <a:lnTo>
                    <a:pt x="583" y="375"/>
                  </a:lnTo>
                  <a:lnTo>
                    <a:pt x="550" y="518"/>
                  </a:lnTo>
                  <a:lnTo>
                    <a:pt x="473" y="662"/>
                  </a:lnTo>
                  <a:lnTo>
                    <a:pt x="385" y="794"/>
                  </a:lnTo>
                  <a:lnTo>
                    <a:pt x="11" y="1202"/>
                  </a:lnTo>
                  <a:lnTo>
                    <a:pt x="0" y="1213"/>
                  </a:lnTo>
                  <a:lnTo>
                    <a:pt x="0" y="1269"/>
                  </a:lnTo>
                  <a:lnTo>
                    <a:pt x="693" y="1269"/>
                  </a:lnTo>
                  <a:lnTo>
                    <a:pt x="748" y="93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454"/>
            <p:cNvSpPr>
              <a:spLocks/>
            </p:cNvSpPr>
            <p:nvPr/>
          </p:nvSpPr>
          <p:spPr bwMode="auto">
            <a:xfrm>
              <a:off x="12577" y="1595"/>
              <a:ext cx="220" cy="563"/>
            </a:xfrm>
            <a:custGeom>
              <a:avLst/>
              <a:gdLst/>
              <a:ahLst/>
              <a:cxnLst>
                <a:cxn ang="0">
                  <a:pos x="220" y="199"/>
                </a:cxn>
                <a:cxn ang="0">
                  <a:pos x="209" y="88"/>
                </a:cxn>
                <a:cxn ang="0">
                  <a:pos x="165" y="22"/>
                </a:cxn>
                <a:cxn ang="0">
                  <a:pos x="99" y="0"/>
                </a:cxn>
                <a:cxn ang="0">
                  <a:pos x="66" y="0"/>
                </a:cxn>
                <a:cxn ang="0">
                  <a:pos x="33" y="22"/>
                </a:cxn>
                <a:cxn ang="0">
                  <a:pos x="11" y="44"/>
                </a:cxn>
                <a:cxn ang="0">
                  <a:pos x="0" y="66"/>
                </a:cxn>
                <a:cxn ang="0">
                  <a:pos x="0" y="132"/>
                </a:cxn>
                <a:cxn ang="0">
                  <a:pos x="11" y="154"/>
                </a:cxn>
                <a:cxn ang="0">
                  <a:pos x="33" y="177"/>
                </a:cxn>
                <a:cxn ang="0">
                  <a:pos x="99" y="199"/>
                </a:cxn>
                <a:cxn ang="0">
                  <a:pos x="121" y="199"/>
                </a:cxn>
                <a:cxn ang="0">
                  <a:pos x="165" y="177"/>
                </a:cxn>
                <a:cxn ang="0">
                  <a:pos x="176" y="166"/>
                </a:cxn>
                <a:cxn ang="0">
                  <a:pos x="176" y="199"/>
                </a:cxn>
                <a:cxn ang="0">
                  <a:pos x="154" y="331"/>
                </a:cxn>
                <a:cxn ang="0">
                  <a:pos x="110" y="430"/>
                </a:cxn>
                <a:cxn ang="0">
                  <a:pos x="44" y="519"/>
                </a:cxn>
                <a:cxn ang="0">
                  <a:pos x="33" y="530"/>
                </a:cxn>
                <a:cxn ang="0">
                  <a:pos x="33" y="563"/>
                </a:cxn>
                <a:cxn ang="0">
                  <a:pos x="44" y="563"/>
                </a:cxn>
                <a:cxn ang="0">
                  <a:pos x="66" y="552"/>
                </a:cxn>
                <a:cxn ang="0">
                  <a:pos x="121" y="497"/>
                </a:cxn>
                <a:cxn ang="0">
                  <a:pos x="165" y="419"/>
                </a:cxn>
                <a:cxn ang="0">
                  <a:pos x="198" y="320"/>
                </a:cxn>
                <a:cxn ang="0">
                  <a:pos x="220" y="199"/>
                </a:cxn>
              </a:cxnLst>
              <a:rect l="0" t="0" r="r" b="b"/>
              <a:pathLst>
                <a:path w="220" h="563">
                  <a:moveTo>
                    <a:pt x="220" y="199"/>
                  </a:moveTo>
                  <a:lnTo>
                    <a:pt x="209" y="88"/>
                  </a:lnTo>
                  <a:lnTo>
                    <a:pt x="165" y="22"/>
                  </a:lnTo>
                  <a:lnTo>
                    <a:pt x="99" y="0"/>
                  </a:lnTo>
                  <a:lnTo>
                    <a:pt x="66" y="0"/>
                  </a:lnTo>
                  <a:lnTo>
                    <a:pt x="33" y="22"/>
                  </a:lnTo>
                  <a:lnTo>
                    <a:pt x="11" y="44"/>
                  </a:lnTo>
                  <a:lnTo>
                    <a:pt x="0" y="66"/>
                  </a:lnTo>
                  <a:lnTo>
                    <a:pt x="0" y="132"/>
                  </a:lnTo>
                  <a:lnTo>
                    <a:pt x="11" y="154"/>
                  </a:lnTo>
                  <a:lnTo>
                    <a:pt x="33" y="177"/>
                  </a:lnTo>
                  <a:lnTo>
                    <a:pt x="99" y="199"/>
                  </a:lnTo>
                  <a:lnTo>
                    <a:pt x="121" y="199"/>
                  </a:lnTo>
                  <a:lnTo>
                    <a:pt x="165" y="177"/>
                  </a:lnTo>
                  <a:lnTo>
                    <a:pt x="176" y="166"/>
                  </a:lnTo>
                  <a:lnTo>
                    <a:pt x="176" y="199"/>
                  </a:lnTo>
                  <a:lnTo>
                    <a:pt x="154" y="331"/>
                  </a:lnTo>
                  <a:lnTo>
                    <a:pt x="110" y="430"/>
                  </a:lnTo>
                  <a:lnTo>
                    <a:pt x="44" y="519"/>
                  </a:lnTo>
                  <a:lnTo>
                    <a:pt x="33" y="530"/>
                  </a:lnTo>
                  <a:lnTo>
                    <a:pt x="33" y="563"/>
                  </a:lnTo>
                  <a:lnTo>
                    <a:pt x="44" y="563"/>
                  </a:lnTo>
                  <a:lnTo>
                    <a:pt x="66" y="552"/>
                  </a:lnTo>
                  <a:lnTo>
                    <a:pt x="121" y="497"/>
                  </a:lnTo>
                  <a:lnTo>
                    <a:pt x="165" y="419"/>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455"/>
            <p:cNvSpPr>
              <a:spLocks/>
            </p:cNvSpPr>
            <p:nvPr/>
          </p:nvSpPr>
          <p:spPr bwMode="auto">
            <a:xfrm>
              <a:off x="13424" y="1595"/>
              <a:ext cx="198" cy="199"/>
            </a:xfrm>
            <a:custGeom>
              <a:avLst/>
              <a:gdLst/>
              <a:ahLst/>
              <a:cxnLst>
                <a:cxn ang="0">
                  <a:pos x="198" y="99"/>
                </a:cxn>
                <a:cxn ang="0">
                  <a:pos x="187" y="55"/>
                </a:cxn>
                <a:cxn ang="0">
                  <a:pos x="165" y="22"/>
                </a:cxn>
                <a:cxn ang="0">
                  <a:pos x="132" y="0"/>
                </a:cxn>
                <a:cxn ang="0">
                  <a:pos x="99" y="0"/>
                </a:cxn>
                <a:cxn ang="0">
                  <a:pos x="55" y="11"/>
                </a:cxn>
                <a:cxn ang="0">
                  <a:pos x="33" y="22"/>
                </a:cxn>
                <a:cxn ang="0">
                  <a:pos x="11" y="55"/>
                </a:cxn>
                <a:cxn ang="0">
                  <a:pos x="0" y="99"/>
                </a:cxn>
                <a:cxn ang="0">
                  <a:pos x="11" y="132"/>
                </a:cxn>
                <a:cxn ang="0">
                  <a:pos x="33" y="166"/>
                </a:cxn>
                <a:cxn ang="0">
                  <a:pos x="55" y="188"/>
                </a:cxn>
                <a:cxn ang="0">
                  <a:pos x="99" y="199"/>
                </a:cxn>
                <a:cxn ang="0">
                  <a:pos x="132" y="188"/>
                </a:cxn>
                <a:cxn ang="0">
                  <a:pos x="165" y="166"/>
                </a:cxn>
                <a:cxn ang="0">
                  <a:pos x="187" y="132"/>
                </a:cxn>
                <a:cxn ang="0">
                  <a:pos x="198" y="99"/>
                </a:cxn>
              </a:cxnLst>
              <a:rect l="0" t="0" r="r" b="b"/>
              <a:pathLst>
                <a:path w="198" h="199">
                  <a:moveTo>
                    <a:pt x="198" y="99"/>
                  </a:moveTo>
                  <a:lnTo>
                    <a:pt x="187" y="55"/>
                  </a:lnTo>
                  <a:lnTo>
                    <a:pt x="165" y="22"/>
                  </a:lnTo>
                  <a:lnTo>
                    <a:pt x="132" y="0"/>
                  </a:lnTo>
                  <a:lnTo>
                    <a:pt x="99" y="0"/>
                  </a:lnTo>
                  <a:lnTo>
                    <a:pt x="55" y="11"/>
                  </a:lnTo>
                  <a:lnTo>
                    <a:pt x="33" y="22"/>
                  </a:lnTo>
                  <a:lnTo>
                    <a:pt x="11" y="55"/>
                  </a:lnTo>
                  <a:lnTo>
                    <a:pt x="0" y="99"/>
                  </a:lnTo>
                  <a:lnTo>
                    <a:pt x="11" y="132"/>
                  </a:lnTo>
                  <a:lnTo>
                    <a:pt x="33" y="166"/>
                  </a:lnTo>
                  <a:lnTo>
                    <a:pt x="55" y="188"/>
                  </a:lnTo>
                  <a:lnTo>
                    <a:pt x="99" y="199"/>
                  </a:lnTo>
                  <a:lnTo>
                    <a:pt x="132" y="188"/>
                  </a:lnTo>
                  <a:lnTo>
                    <a:pt x="165" y="166"/>
                  </a:lnTo>
                  <a:lnTo>
                    <a:pt x="187" y="132"/>
                  </a:lnTo>
                  <a:lnTo>
                    <a:pt x="198"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456"/>
            <p:cNvSpPr>
              <a:spLocks/>
            </p:cNvSpPr>
            <p:nvPr/>
          </p:nvSpPr>
          <p:spPr bwMode="auto">
            <a:xfrm>
              <a:off x="14271" y="1595"/>
              <a:ext cx="198" cy="199"/>
            </a:xfrm>
            <a:custGeom>
              <a:avLst/>
              <a:gdLst/>
              <a:ahLst/>
              <a:cxnLst>
                <a:cxn ang="0">
                  <a:pos x="198" y="99"/>
                </a:cxn>
                <a:cxn ang="0">
                  <a:pos x="187" y="55"/>
                </a:cxn>
                <a:cxn ang="0">
                  <a:pos x="165" y="22"/>
                </a:cxn>
                <a:cxn ang="0">
                  <a:pos x="132" y="0"/>
                </a:cxn>
                <a:cxn ang="0">
                  <a:pos x="99" y="0"/>
                </a:cxn>
                <a:cxn ang="0">
                  <a:pos x="55" y="11"/>
                </a:cxn>
                <a:cxn ang="0">
                  <a:pos x="33" y="22"/>
                </a:cxn>
                <a:cxn ang="0">
                  <a:pos x="11" y="55"/>
                </a:cxn>
                <a:cxn ang="0">
                  <a:pos x="0" y="99"/>
                </a:cxn>
                <a:cxn ang="0">
                  <a:pos x="11" y="132"/>
                </a:cxn>
                <a:cxn ang="0">
                  <a:pos x="33" y="166"/>
                </a:cxn>
                <a:cxn ang="0">
                  <a:pos x="55" y="188"/>
                </a:cxn>
                <a:cxn ang="0">
                  <a:pos x="99" y="199"/>
                </a:cxn>
                <a:cxn ang="0">
                  <a:pos x="132" y="188"/>
                </a:cxn>
                <a:cxn ang="0">
                  <a:pos x="165" y="166"/>
                </a:cxn>
                <a:cxn ang="0">
                  <a:pos x="187" y="132"/>
                </a:cxn>
                <a:cxn ang="0">
                  <a:pos x="198" y="99"/>
                </a:cxn>
              </a:cxnLst>
              <a:rect l="0" t="0" r="r" b="b"/>
              <a:pathLst>
                <a:path w="198" h="199">
                  <a:moveTo>
                    <a:pt x="198" y="99"/>
                  </a:moveTo>
                  <a:lnTo>
                    <a:pt x="187" y="55"/>
                  </a:lnTo>
                  <a:lnTo>
                    <a:pt x="165" y="22"/>
                  </a:lnTo>
                  <a:lnTo>
                    <a:pt x="132" y="0"/>
                  </a:lnTo>
                  <a:lnTo>
                    <a:pt x="99" y="0"/>
                  </a:lnTo>
                  <a:lnTo>
                    <a:pt x="55" y="11"/>
                  </a:lnTo>
                  <a:lnTo>
                    <a:pt x="33" y="22"/>
                  </a:lnTo>
                  <a:lnTo>
                    <a:pt x="11" y="55"/>
                  </a:lnTo>
                  <a:lnTo>
                    <a:pt x="0" y="99"/>
                  </a:lnTo>
                  <a:lnTo>
                    <a:pt x="11" y="132"/>
                  </a:lnTo>
                  <a:lnTo>
                    <a:pt x="33" y="166"/>
                  </a:lnTo>
                  <a:lnTo>
                    <a:pt x="55" y="188"/>
                  </a:lnTo>
                  <a:lnTo>
                    <a:pt x="99" y="199"/>
                  </a:lnTo>
                  <a:lnTo>
                    <a:pt x="132" y="188"/>
                  </a:lnTo>
                  <a:lnTo>
                    <a:pt x="165" y="166"/>
                  </a:lnTo>
                  <a:lnTo>
                    <a:pt x="187" y="132"/>
                  </a:lnTo>
                  <a:lnTo>
                    <a:pt x="198"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457"/>
            <p:cNvSpPr>
              <a:spLocks/>
            </p:cNvSpPr>
            <p:nvPr/>
          </p:nvSpPr>
          <p:spPr bwMode="auto">
            <a:xfrm>
              <a:off x="15118" y="1595"/>
              <a:ext cx="198" cy="199"/>
            </a:xfrm>
            <a:custGeom>
              <a:avLst/>
              <a:gdLst/>
              <a:ahLst/>
              <a:cxnLst>
                <a:cxn ang="0">
                  <a:pos x="198" y="99"/>
                </a:cxn>
                <a:cxn ang="0">
                  <a:pos x="187" y="55"/>
                </a:cxn>
                <a:cxn ang="0">
                  <a:pos x="165" y="22"/>
                </a:cxn>
                <a:cxn ang="0">
                  <a:pos x="132" y="0"/>
                </a:cxn>
                <a:cxn ang="0">
                  <a:pos x="99" y="0"/>
                </a:cxn>
                <a:cxn ang="0">
                  <a:pos x="55" y="11"/>
                </a:cxn>
                <a:cxn ang="0">
                  <a:pos x="33" y="22"/>
                </a:cxn>
                <a:cxn ang="0">
                  <a:pos x="11" y="55"/>
                </a:cxn>
                <a:cxn ang="0">
                  <a:pos x="0" y="99"/>
                </a:cxn>
                <a:cxn ang="0">
                  <a:pos x="11" y="132"/>
                </a:cxn>
                <a:cxn ang="0">
                  <a:pos x="33" y="166"/>
                </a:cxn>
                <a:cxn ang="0">
                  <a:pos x="55" y="188"/>
                </a:cxn>
                <a:cxn ang="0">
                  <a:pos x="99" y="199"/>
                </a:cxn>
                <a:cxn ang="0">
                  <a:pos x="132" y="188"/>
                </a:cxn>
                <a:cxn ang="0">
                  <a:pos x="165" y="166"/>
                </a:cxn>
                <a:cxn ang="0">
                  <a:pos x="187" y="132"/>
                </a:cxn>
                <a:cxn ang="0">
                  <a:pos x="198" y="99"/>
                </a:cxn>
              </a:cxnLst>
              <a:rect l="0" t="0" r="r" b="b"/>
              <a:pathLst>
                <a:path w="198" h="199">
                  <a:moveTo>
                    <a:pt x="198" y="99"/>
                  </a:moveTo>
                  <a:lnTo>
                    <a:pt x="187" y="55"/>
                  </a:lnTo>
                  <a:lnTo>
                    <a:pt x="165" y="22"/>
                  </a:lnTo>
                  <a:lnTo>
                    <a:pt x="132" y="0"/>
                  </a:lnTo>
                  <a:lnTo>
                    <a:pt x="99" y="0"/>
                  </a:lnTo>
                  <a:lnTo>
                    <a:pt x="55" y="11"/>
                  </a:lnTo>
                  <a:lnTo>
                    <a:pt x="33" y="22"/>
                  </a:lnTo>
                  <a:lnTo>
                    <a:pt x="11" y="55"/>
                  </a:lnTo>
                  <a:lnTo>
                    <a:pt x="0" y="99"/>
                  </a:lnTo>
                  <a:lnTo>
                    <a:pt x="11" y="132"/>
                  </a:lnTo>
                  <a:lnTo>
                    <a:pt x="33" y="166"/>
                  </a:lnTo>
                  <a:lnTo>
                    <a:pt x="55" y="188"/>
                  </a:lnTo>
                  <a:lnTo>
                    <a:pt x="99" y="199"/>
                  </a:lnTo>
                  <a:lnTo>
                    <a:pt x="132" y="188"/>
                  </a:lnTo>
                  <a:lnTo>
                    <a:pt x="165" y="166"/>
                  </a:lnTo>
                  <a:lnTo>
                    <a:pt x="187" y="132"/>
                  </a:lnTo>
                  <a:lnTo>
                    <a:pt x="198"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58"/>
            <p:cNvSpPr>
              <a:spLocks/>
            </p:cNvSpPr>
            <p:nvPr/>
          </p:nvSpPr>
          <p:spPr bwMode="auto">
            <a:xfrm>
              <a:off x="15921" y="1595"/>
              <a:ext cx="220" cy="563"/>
            </a:xfrm>
            <a:custGeom>
              <a:avLst/>
              <a:gdLst/>
              <a:ahLst/>
              <a:cxnLst>
                <a:cxn ang="0">
                  <a:pos x="220" y="199"/>
                </a:cxn>
                <a:cxn ang="0">
                  <a:pos x="209" y="88"/>
                </a:cxn>
                <a:cxn ang="0">
                  <a:pos x="165" y="22"/>
                </a:cxn>
                <a:cxn ang="0">
                  <a:pos x="99" y="0"/>
                </a:cxn>
                <a:cxn ang="0">
                  <a:pos x="66" y="0"/>
                </a:cxn>
                <a:cxn ang="0">
                  <a:pos x="33" y="22"/>
                </a:cxn>
                <a:cxn ang="0">
                  <a:pos x="11" y="44"/>
                </a:cxn>
                <a:cxn ang="0">
                  <a:pos x="0" y="66"/>
                </a:cxn>
                <a:cxn ang="0">
                  <a:pos x="0" y="132"/>
                </a:cxn>
                <a:cxn ang="0">
                  <a:pos x="11" y="154"/>
                </a:cxn>
                <a:cxn ang="0">
                  <a:pos x="33" y="177"/>
                </a:cxn>
                <a:cxn ang="0">
                  <a:pos x="99" y="199"/>
                </a:cxn>
                <a:cxn ang="0">
                  <a:pos x="121" y="199"/>
                </a:cxn>
                <a:cxn ang="0">
                  <a:pos x="165" y="177"/>
                </a:cxn>
                <a:cxn ang="0">
                  <a:pos x="176" y="166"/>
                </a:cxn>
                <a:cxn ang="0">
                  <a:pos x="176" y="199"/>
                </a:cxn>
                <a:cxn ang="0">
                  <a:pos x="154" y="331"/>
                </a:cxn>
                <a:cxn ang="0">
                  <a:pos x="110" y="430"/>
                </a:cxn>
                <a:cxn ang="0">
                  <a:pos x="44" y="519"/>
                </a:cxn>
                <a:cxn ang="0">
                  <a:pos x="33" y="530"/>
                </a:cxn>
                <a:cxn ang="0">
                  <a:pos x="33" y="563"/>
                </a:cxn>
                <a:cxn ang="0">
                  <a:pos x="44" y="563"/>
                </a:cxn>
                <a:cxn ang="0">
                  <a:pos x="66" y="552"/>
                </a:cxn>
                <a:cxn ang="0">
                  <a:pos x="121" y="497"/>
                </a:cxn>
                <a:cxn ang="0">
                  <a:pos x="165" y="419"/>
                </a:cxn>
                <a:cxn ang="0">
                  <a:pos x="198" y="320"/>
                </a:cxn>
                <a:cxn ang="0">
                  <a:pos x="220" y="199"/>
                </a:cxn>
              </a:cxnLst>
              <a:rect l="0" t="0" r="r" b="b"/>
              <a:pathLst>
                <a:path w="220" h="563">
                  <a:moveTo>
                    <a:pt x="220" y="199"/>
                  </a:moveTo>
                  <a:lnTo>
                    <a:pt x="209" y="88"/>
                  </a:lnTo>
                  <a:lnTo>
                    <a:pt x="165" y="22"/>
                  </a:lnTo>
                  <a:lnTo>
                    <a:pt x="99" y="0"/>
                  </a:lnTo>
                  <a:lnTo>
                    <a:pt x="66" y="0"/>
                  </a:lnTo>
                  <a:lnTo>
                    <a:pt x="33" y="22"/>
                  </a:lnTo>
                  <a:lnTo>
                    <a:pt x="11" y="44"/>
                  </a:lnTo>
                  <a:lnTo>
                    <a:pt x="0" y="66"/>
                  </a:lnTo>
                  <a:lnTo>
                    <a:pt x="0" y="132"/>
                  </a:lnTo>
                  <a:lnTo>
                    <a:pt x="11" y="154"/>
                  </a:lnTo>
                  <a:lnTo>
                    <a:pt x="33" y="177"/>
                  </a:lnTo>
                  <a:lnTo>
                    <a:pt x="99" y="199"/>
                  </a:lnTo>
                  <a:lnTo>
                    <a:pt x="121" y="199"/>
                  </a:lnTo>
                  <a:lnTo>
                    <a:pt x="165" y="177"/>
                  </a:lnTo>
                  <a:lnTo>
                    <a:pt x="176" y="166"/>
                  </a:lnTo>
                  <a:lnTo>
                    <a:pt x="176" y="199"/>
                  </a:lnTo>
                  <a:lnTo>
                    <a:pt x="154" y="331"/>
                  </a:lnTo>
                  <a:lnTo>
                    <a:pt x="110" y="430"/>
                  </a:lnTo>
                  <a:lnTo>
                    <a:pt x="44" y="519"/>
                  </a:lnTo>
                  <a:lnTo>
                    <a:pt x="33" y="530"/>
                  </a:lnTo>
                  <a:lnTo>
                    <a:pt x="33" y="563"/>
                  </a:lnTo>
                  <a:lnTo>
                    <a:pt x="44" y="563"/>
                  </a:lnTo>
                  <a:lnTo>
                    <a:pt x="66" y="552"/>
                  </a:lnTo>
                  <a:lnTo>
                    <a:pt x="121" y="497"/>
                  </a:lnTo>
                  <a:lnTo>
                    <a:pt x="165" y="419"/>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459"/>
            <p:cNvSpPr>
              <a:spLocks/>
            </p:cNvSpPr>
            <p:nvPr/>
          </p:nvSpPr>
          <p:spPr bwMode="auto">
            <a:xfrm>
              <a:off x="16680" y="492"/>
              <a:ext cx="1606" cy="1302"/>
            </a:xfrm>
            <a:custGeom>
              <a:avLst/>
              <a:gdLst/>
              <a:ahLst/>
              <a:cxnLst>
                <a:cxn ang="0">
                  <a:pos x="880" y="529"/>
                </a:cxn>
                <a:cxn ang="0">
                  <a:pos x="902" y="485"/>
                </a:cxn>
                <a:cxn ang="0">
                  <a:pos x="935" y="463"/>
                </a:cxn>
                <a:cxn ang="0">
                  <a:pos x="1375" y="132"/>
                </a:cxn>
                <a:cxn ang="0">
                  <a:pos x="1529" y="66"/>
                </a:cxn>
                <a:cxn ang="0">
                  <a:pos x="1606" y="44"/>
                </a:cxn>
                <a:cxn ang="0">
                  <a:pos x="1595" y="11"/>
                </a:cxn>
                <a:cxn ang="0">
                  <a:pos x="1518" y="11"/>
                </a:cxn>
                <a:cxn ang="0">
                  <a:pos x="1243" y="0"/>
                </a:cxn>
                <a:cxn ang="0">
                  <a:pos x="1221" y="11"/>
                </a:cxn>
                <a:cxn ang="0">
                  <a:pos x="1210" y="55"/>
                </a:cxn>
                <a:cxn ang="0">
                  <a:pos x="1232" y="66"/>
                </a:cxn>
                <a:cxn ang="0">
                  <a:pos x="1276" y="77"/>
                </a:cxn>
                <a:cxn ang="0">
                  <a:pos x="1287" y="99"/>
                </a:cxn>
                <a:cxn ang="0">
                  <a:pos x="1221" y="187"/>
                </a:cxn>
                <a:cxn ang="0">
                  <a:pos x="627" y="154"/>
                </a:cxn>
                <a:cxn ang="0">
                  <a:pos x="649" y="110"/>
                </a:cxn>
                <a:cxn ang="0">
                  <a:pos x="671" y="77"/>
                </a:cxn>
                <a:cxn ang="0">
                  <a:pos x="825" y="66"/>
                </a:cxn>
                <a:cxn ang="0">
                  <a:pos x="858" y="22"/>
                </a:cxn>
                <a:cxn ang="0">
                  <a:pos x="836" y="11"/>
                </a:cxn>
                <a:cxn ang="0">
                  <a:pos x="748" y="0"/>
                </a:cxn>
                <a:cxn ang="0">
                  <a:pos x="418" y="11"/>
                </a:cxn>
                <a:cxn ang="0">
                  <a:pos x="330" y="0"/>
                </a:cxn>
                <a:cxn ang="0">
                  <a:pos x="308" y="11"/>
                </a:cxn>
                <a:cxn ang="0">
                  <a:pos x="319" y="66"/>
                </a:cxn>
                <a:cxn ang="0">
                  <a:pos x="462" y="77"/>
                </a:cxn>
                <a:cxn ang="0">
                  <a:pos x="484" y="99"/>
                </a:cxn>
                <a:cxn ang="0">
                  <a:pos x="473" y="132"/>
                </a:cxn>
                <a:cxn ang="0">
                  <a:pos x="209" y="1180"/>
                </a:cxn>
                <a:cxn ang="0">
                  <a:pos x="176" y="1235"/>
                </a:cxn>
                <a:cxn ang="0">
                  <a:pos x="99" y="1246"/>
                </a:cxn>
                <a:cxn ang="0">
                  <a:pos x="0" y="1257"/>
                </a:cxn>
                <a:cxn ang="0">
                  <a:pos x="11" y="1302"/>
                </a:cxn>
                <a:cxn ang="0">
                  <a:pos x="264" y="1291"/>
                </a:cxn>
                <a:cxn ang="0">
                  <a:pos x="528" y="1302"/>
                </a:cxn>
                <a:cxn ang="0">
                  <a:pos x="539" y="1280"/>
                </a:cxn>
                <a:cxn ang="0">
                  <a:pos x="528" y="1246"/>
                </a:cxn>
                <a:cxn ang="0">
                  <a:pos x="374" y="1224"/>
                </a:cxn>
                <a:cxn ang="0">
                  <a:pos x="385" y="1147"/>
                </a:cxn>
                <a:cxn ang="0">
                  <a:pos x="462" y="827"/>
                </a:cxn>
                <a:cxn ang="0">
                  <a:pos x="781" y="695"/>
                </a:cxn>
                <a:cxn ang="0">
                  <a:pos x="880" y="926"/>
                </a:cxn>
                <a:cxn ang="0">
                  <a:pos x="968" y="1114"/>
                </a:cxn>
                <a:cxn ang="0">
                  <a:pos x="979" y="1158"/>
                </a:cxn>
                <a:cxn ang="0">
                  <a:pos x="990" y="1180"/>
                </a:cxn>
                <a:cxn ang="0">
                  <a:pos x="957" y="1235"/>
                </a:cxn>
                <a:cxn ang="0">
                  <a:pos x="913" y="1246"/>
                </a:cxn>
                <a:cxn ang="0">
                  <a:pos x="847" y="1257"/>
                </a:cxn>
                <a:cxn ang="0">
                  <a:pos x="858" y="1302"/>
                </a:cxn>
                <a:cxn ang="0">
                  <a:pos x="1100" y="1291"/>
                </a:cxn>
                <a:cxn ang="0">
                  <a:pos x="1232" y="1302"/>
                </a:cxn>
                <a:cxn ang="0">
                  <a:pos x="1320" y="1291"/>
                </a:cxn>
                <a:cxn ang="0">
                  <a:pos x="1309" y="1246"/>
                </a:cxn>
                <a:cxn ang="0">
                  <a:pos x="1210" y="1235"/>
                </a:cxn>
                <a:cxn ang="0">
                  <a:pos x="1177" y="1191"/>
                </a:cxn>
                <a:cxn ang="0">
                  <a:pos x="891" y="529"/>
                </a:cxn>
              </a:cxnLst>
              <a:rect l="0" t="0" r="r" b="b"/>
              <a:pathLst>
                <a:path w="1606" h="1302">
                  <a:moveTo>
                    <a:pt x="891" y="529"/>
                  </a:moveTo>
                  <a:lnTo>
                    <a:pt x="880" y="529"/>
                  </a:lnTo>
                  <a:lnTo>
                    <a:pt x="880" y="507"/>
                  </a:lnTo>
                  <a:lnTo>
                    <a:pt x="902" y="485"/>
                  </a:lnTo>
                  <a:lnTo>
                    <a:pt x="924" y="474"/>
                  </a:lnTo>
                  <a:lnTo>
                    <a:pt x="935" y="463"/>
                  </a:lnTo>
                  <a:lnTo>
                    <a:pt x="1265" y="209"/>
                  </a:lnTo>
                  <a:lnTo>
                    <a:pt x="1375" y="132"/>
                  </a:lnTo>
                  <a:lnTo>
                    <a:pt x="1463" y="88"/>
                  </a:lnTo>
                  <a:lnTo>
                    <a:pt x="1529" y="66"/>
                  </a:lnTo>
                  <a:lnTo>
                    <a:pt x="1584" y="66"/>
                  </a:lnTo>
                  <a:lnTo>
                    <a:pt x="1606" y="44"/>
                  </a:lnTo>
                  <a:lnTo>
                    <a:pt x="1606" y="11"/>
                  </a:lnTo>
                  <a:lnTo>
                    <a:pt x="1595" y="11"/>
                  </a:lnTo>
                  <a:lnTo>
                    <a:pt x="1584" y="0"/>
                  </a:lnTo>
                  <a:lnTo>
                    <a:pt x="1518" y="11"/>
                  </a:lnTo>
                  <a:lnTo>
                    <a:pt x="1452" y="11"/>
                  </a:lnTo>
                  <a:lnTo>
                    <a:pt x="1243" y="0"/>
                  </a:lnTo>
                  <a:lnTo>
                    <a:pt x="1232" y="0"/>
                  </a:lnTo>
                  <a:lnTo>
                    <a:pt x="1221" y="11"/>
                  </a:lnTo>
                  <a:lnTo>
                    <a:pt x="1210" y="11"/>
                  </a:lnTo>
                  <a:lnTo>
                    <a:pt x="1210" y="55"/>
                  </a:lnTo>
                  <a:lnTo>
                    <a:pt x="1221" y="55"/>
                  </a:lnTo>
                  <a:lnTo>
                    <a:pt x="1232" y="66"/>
                  </a:lnTo>
                  <a:lnTo>
                    <a:pt x="1254" y="66"/>
                  </a:lnTo>
                  <a:lnTo>
                    <a:pt x="1276" y="77"/>
                  </a:lnTo>
                  <a:lnTo>
                    <a:pt x="1287" y="88"/>
                  </a:lnTo>
                  <a:lnTo>
                    <a:pt x="1287" y="99"/>
                  </a:lnTo>
                  <a:lnTo>
                    <a:pt x="1265" y="143"/>
                  </a:lnTo>
                  <a:lnTo>
                    <a:pt x="1221" y="187"/>
                  </a:lnTo>
                  <a:lnTo>
                    <a:pt x="484" y="761"/>
                  </a:lnTo>
                  <a:lnTo>
                    <a:pt x="627" y="154"/>
                  </a:lnTo>
                  <a:lnTo>
                    <a:pt x="638" y="121"/>
                  </a:lnTo>
                  <a:lnTo>
                    <a:pt x="649" y="110"/>
                  </a:lnTo>
                  <a:lnTo>
                    <a:pt x="660" y="88"/>
                  </a:lnTo>
                  <a:lnTo>
                    <a:pt x="671" y="77"/>
                  </a:lnTo>
                  <a:lnTo>
                    <a:pt x="704" y="66"/>
                  </a:lnTo>
                  <a:lnTo>
                    <a:pt x="825" y="66"/>
                  </a:lnTo>
                  <a:lnTo>
                    <a:pt x="847" y="44"/>
                  </a:lnTo>
                  <a:lnTo>
                    <a:pt x="858" y="22"/>
                  </a:lnTo>
                  <a:lnTo>
                    <a:pt x="847" y="11"/>
                  </a:lnTo>
                  <a:lnTo>
                    <a:pt x="836" y="11"/>
                  </a:lnTo>
                  <a:lnTo>
                    <a:pt x="825" y="0"/>
                  </a:lnTo>
                  <a:lnTo>
                    <a:pt x="748" y="0"/>
                  </a:lnTo>
                  <a:lnTo>
                    <a:pt x="660" y="11"/>
                  </a:lnTo>
                  <a:lnTo>
                    <a:pt x="418" y="11"/>
                  </a:lnTo>
                  <a:lnTo>
                    <a:pt x="341" y="0"/>
                  </a:lnTo>
                  <a:lnTo>
                    <a:pt x="330" y="0"/>
                  </a:lnTo>
                  <a:lnTo>
                    <a:pt x="319" y="11"/>
                  </a:lnTo>
                  <a:lnTo>
                    <a:pt x="308" y="11"/>
                  </a:lnTo>
                  <a:lnTo>
                    <a:pt x="308" y="55"/>
                  </a:lnTo>
                  <a:lnTo>
                    <a:pt x="319" y="66"/>
                  </a:lnTo>
                  <a:lnTo>
                    <a:pt x="440" y="66"/>
                  </a:lnTo>
                  <a:lnTo>
                    <a:pt x="462" y="77"/>
                  </a:lnTo>
                  <a:lnTo>
                    <a:pt x="473" y="77"/>
                  </a:lnTo>
                  <a:lnTo>
                    <a:pt x="484" y="99"/>
                  </a:lnTo>
                  <a:lnTo>
                    <a:pt x="484" y="121"/>
                  </a:lnTo>
                  <a:lnTo>
                    <a:pt x="473" y="132"/>
                  </a:lnTo>
                  <a:lnTo>
                    <a:pt x="220" y="1158"/>
                  </a:lnTo>
                  <a:lnTo>
                    <a:pt x="209" y="1180"/>
                  </a:lnTo>
                  <a:lnTo>
                    <a:pt x="209" y="1202"/>
                  </a:lnTo>
                  <a:lnTo>
                    <a:pt x="176" y="1235"/>
                  </a:lnTo>
                  <a:lnTo>
                    <a:pt x="143" y="1235"/>
                  </a:lnTo>
                  <a:lnTo>
                    <a:pt x="99" y="1246"/>
                  </a:lnTo>
                  <a:lnTo>
                    <a:pt x="11" y="1246"/>
                  </a:lnTo>
                  <a:lnTo>
                    <a:pt x="0" y="1257"/>
                  </a:lnTo>
                  <a:lnTo>
                    <a:pt x="0" y="1291"/>
                  </a:lnTo>
                  <a:lnTo>
                    <a:pt x="11" y="1302"/>
                  </a:lnTo>
                  <a:lnTo>
                    <a:pt x="187" y="1302"/>
                  </a:lnTo>
                  <a:lnTo>
                    <a:pt x="264" y="1291"/>
                  </a:lnTo>
                  <a:lnTo>
                    <a:pt x="319" y="1302"/>
                  </a:lnTo>
                  <a:lnTo>
                    <a:pt x="528" y="1302"/>
                  </a:lnTo>
                  <a:lnTo>
                    <a:pt x="539" y="1291"/>
                  </a:lnTo>
                  <a:lnTo>
                    <a:pt x="539" y="1280"/>
                  </a:lnTo>
                  <a:lnTo>
                    <a:pt x="550" y="1269"/>
                  </a:lnTo>
                  <a:lnTo>
                    <a:pt x="528" y="1246"/>
                  </a:lnTo>
                  <a:lnTo>
                    <a:pt x="418" y="1246"/>
                  </a:lnTo>
                  <a:lnTo>
                    <a:pt x="374" y="1224"/>
                  </a:lnTo>
                  <a:lnTo>
                    <a:pt x="374" y="1169"/>
                  </a:lnTo>
                  <a:lnTo>
                    <a:pt x="385" y="1147"/>
                  </a:lnTo>
                  <a:lnTo>
                    <a:pt x="385" y="1125"/>
                  </a:lnTo>
                  <a:lnTo>
                    <a:pt x="462" y="827"/>
                  </a:lnTo>
                  <a:lnTo>
                    <a:pt x="748" y="606"/>
                  </a:lnTo>
                  <a:lnTo>
                    <a:pt x="781" y="695"/>
                  </a:lnTo>
                  <a:lnTo>
                    <a:pt x="825" y="805"/>
                  </a:lnTo>
                  <a:lnTo>
                    <a:pt x="880" y="926"/>
                  </a:lnTo>
                  <a:lnTo>
                    <a:pt x="924" y="1037"/>
                  </a:lnTo>
                  <a:lnTo>
                    <a:pt x="968" y="1114"/>
                  </a:lnTo>
                  <a:lnTo>
                    <a:pt x="979" y="1136"/>
                  </a:lnTo>
                  <a:lnTo>
                    <a:pt x="979" y="1158"/>
                  </a:lnTo>
                  <a:lnTo>
                    <a:pt x="990" y="1169"/>
                  </a:lnTo>
                  <a:lnTo>
                    <a:pt x="990" y="1180"/>
                  </a:lnTo>
                  <a:lnTo>
                    <a:pt x="968" y="1224"/>
                  </a:lnTo>
                  <a:lnTo>
                    <a:pt x="957" y="1235"/>
                  </a:lnTo>
                  <a:lnTo>
                    <a:pt x="935" y="1235"/>
                  </a:lnTo>
                  <a:lnTo>
                    <a:pt x="913" y="1246"/>
                  </a:lnTo>
                  <a:lnTo>
                    <a:pt x="858" y="1246"/>
                  </a:lnTo>
                  <a:lnTo>
                    <a:pt x="847" y="1257"/>
                  </a:lnTo>
                  <a:lnTo>
                    <a:pt x="847" y="1291"/>
                  </a:lnTo>
                  <a:lnTo>
                    <a:pt x="858" y="1302"/>
                  </a:lnTo>
                  <a:lnTo>
                    <a:pt x="869" y="1302"/>
                  </a:lnTo>
                  <a:lnTo>
                    <a:pt x="1100" y="1291"/>
                  </a:lnTo>
                  <a:lnTo>
                    <a:pt x="1166" y="1291"/>
                  </a:lnTo>
                  <a:lnTo>
                    <a:pt x="1232" y="1302"/>
                  </a:lnTo>
                  <a:lnTo>
                    <a:pt x="1309" y="1302"/>
                  </a:lnTo>
                  <a:lnTo>
                    <a:pt x="1320" y="1291"/>
                  </a:lnTo>
                  <a:lnTo>
                    <a:pt x="1320" y="1257"/>
                  </a:lnTo>
                  <a:lnTo>
                    <a:pt x="1309" y="1246"/>
                  </a:lnTo>
                  <a:lnTo>
                    <a:pt x="1243" y="1246"/>
                  </a:lnTo>
                  <a:lnTo>
                    <a:pt x="1210" y="1235"/>
                  </a:lnTo>
                  <a:lnTo>
                    <a:pt x="1188" y="1213"/>
                  </a:lnTo>
                  <a:lnTo>
                    <a:pt x="1177" y="1191"/>
                  </a:lnTo>
                  <a:lnTo>
                    <a:pt x="1155" y="1158"/>
                  </a:lnTo>
                  <a:lnTo>
                    <a:pt x="891" y="5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461"/>
            <p:cNvSpPr>
              <a:spLocks noEditPoints="1"/>
            </p:cNvSpPr>
            <p:nvPr/>
          </p:nvSpPr>
          <p:spPr bwMode="auto">
            <a:xfrm>
              <a:off x="6990" y="4751"/>
              <a:ext cx="725" cy="861"/>
            </a:xfrm>
            <a:custGeom>
              <a:avLst/>
              <a:gdLst/>
              <a:ahLst/>
              <a:cxnLst>
                <a:cxn ang="0">
                  <a:pos x="264" y="397"/>
                </a:cxn>
                <a:cxn ang="0">
                  <a:pos x="341" y="397"/>
                </a:cxn>
                <a:cxn ang="0">
                  <a:pos x="451" y="386"/>
                </a:cxn>
                <a:cxn ang="0">
                  <a:pos x="560" y="353"/>
                </a:cxn>
                <a:cxn ang="0">
                  <a:pos x="637" y="309"/>
                </a:cxn>
                <a:cxn ang="0">
                  <a:pos x="681" y="243"/>
                </a:cxn>
                <a:cxn ang="0">
                  <a:pos x="692" y="199"/>
                </a:cxn>
                <a:cxn ang="0">
                  <a:pos x="692" y="165"/>
                </a:cxn>
                <a:cxn ang="0">
                  <a:pos x="681" y="99"/>
                </a:cxn>
                <a:cxn ang="0">
                  <a:pos x="648" y="44"/>
                </a:cxn>
                <a:cxn ang="0">
                  <a:pos x="582" y="11"/>
                </a:cxn>
                <a:cxn ang="0">
                  <a:pos x="494" y="0"/>
                </a:cxn>
                <a:cxn ang="0">
                  <a:pos x="385" y="11"/>
                </a:cxn>
                <a:cxn ang="0">
                  <a:pos x="275" y="55"/>
                </a:cxn>
                <a:cxn ang="0">
                  <a:pos x="165" y="132"/>
                </a:cxn>
                <a:cxn ang="0">
                  <a:pos x="77" y="232"/>
                </a:cxn>
                <a:cxn ang="0">
                  <a:pos x="22" y="364"/>
                </a:cxn>
                <a:cxn ang="0">
                  <a:pos x="0" y="519"/>
                </a:cxn>
                <a:cxn ang="0">
                  <a:pos x="22" y="651"/>
                </a:cxn>
                <a:cxn ang="0">
                  <a:pos x="77" y="761"/>
                </a:cxn>
                <a:cxn ang="0">
                  <a:pos x="176" y="827"/>
                </a:cxn>
                <a:cxn ang="0">
                  <a:pos x="297" y="861"/>
                </a:cxn>
                <a:cxn ang="0">
                  <a:pos x="440" y="839"/>
                </a:cxn>
                <a:cxn ang="0">
                  <a:pos x="560" y="783"/>
                </a:cxn>
                <a:cxn ang="0">
                  <a:pos x="648" y="728"/>
                </a:cxn>
                <a:cxn ang="0">
                  <a:pos x="703" y="662"/>
                </a:cxn>
                <a:cxn ang="0">
                  <a:pos x="725" y="640"/>
                </a:cxn>
                <a:cxn ang="0">
                  <a:pos x="714" y="618"/>
                </a:cxn>
                <a:cxn ang="0">
                  <a:pos x="703" y="607"/>
                </a:cxn>
                <a:cxn ang="0">
                  <a:pos x="692" y="607"/>
                </a:cxn>
                <a:cxn ang="0">
                  <a:pos x="692" y="618"/>
                </a:cxn>
                <a:cxn ang="0">
                  <a:pos x="681" y="629"/>
                </a:cxn>
                <a:cxn ang="0">
                  <a:pos x="582" y="717"/>
                </a:cxn>
                <a:cxn ang="0">
                  <a:pos x="483" y="772"/>
                </a:cxn>
                <a:cxn ang="0">
                  <a:pos x="396" y="805"/>
                </a:cxn>
                <a:cxn ang="0">
                  <a:pos x="330" y="816"/>
                </a:cxn>
                <a:cxn ang="0">
                  <a:pos x="297" y="816"/>
                </a:cxn>
                <a:cxn ang="0">
                  <a:pos x="220" y="805"/>
                </a:cxn>
                <a:cxn ang="0">
                  <a:pos x="176" y="761"/>
                </a:cxn>
                <a:cxn ang="0">
                  <a:pos x="154" y="706"/>
                </a:cxn>
                <a:cxn ang="0">
                  <a:pos x="143" y="640"/>
                </a:cxn>
                <a:cxn ang="0">
                  <a:pos x="132" y="596"/>
                </a:cxn>
                <a:cxn ang="0">
                  <a:pos x="132" y="563"/>
                </a:cxn>
                <a:cxn ang="0">
                  <a:pos x="143" y="496"/>
                </a:cxn>
                <a:cxn ang="0">
                  <a:pos x="165" y="397"/>
                </a:cxn>
                <a:cxn ang="0">
                  <a:pos x="264" y="397"/>
                </a:cxn>
                <a:cxn ang="0">
                  <a:pos x="176" y="353"/>
                </a:cxn>
                <a:cxn ang="0">
                  <a:pos x="220" y="232"/>
                </a:cxn>
                <a:cxn ang="0">
                  <a:pos x="286" y="143"/>
                </a:cxn>
                <a:cxn ang="0">
                  <a:pos x="341" y="88"/>
                </a:cxn>
                <a:cxn ang="0">
                  <a:pos x="407" y="55"/>
                </a:cxn>
                <a:cxn ang="0">
                  <a:pos x="461" y="44"/>
                </a:cxn>
                <a:cxn ang="0">
                  <a:pos x="538" y="44"/>
                </a:cxn>
                <a:cxn ang="0">
                  <a:pos x="571" y="55"/>
                </a:cxn>
                <a:cxn ang="0">
                  <a:pos x="615" y="99"/>
                </a:cxn>
                <a:cxn ang="0">
                  <a:pos x="637" y="165"/>
                </a:cxn>
                <a:cxn ang="0">
                  <a:pos x="615" y="243"/>
                </a:cxn>
                <a:cxn ang="0">
                  <a:pos x="549" y="298"/>
                </a:cxn>
                <a:cxn ang="0">
                  <a:pos x="472" y="331"/>
                </a:cxn>
                <a:cxn ang="0">
                  <a:pos x="385" y="353"/>
                </a:cxn>
                <a:cxn ang="0">
                  <a:pos x="253" y="353"/>
                </a:cxn>
                <a:cxn ang="0">
                  <a:pos x="176" y="353"/>
                </a:cxn>
              </a:cxnLst>
              <a:rect l="0" t="0" r="r" b="b"/>
              <a:pathLst>
                <a:path w="725" h="861">
                  <a:moveTo>
                    <a:pt x="264" y="397"/>
                  </a:moveTo>
                  <a:lnTo>
                    <a:pt x="341" y="397"/>
                  </a:lnTo>
                  <a:lnTo>
                    <a:pt x="451" y="386"/>
                  </a:lnTo>
                  <a:lnTo>
                    <a:pt x="560" y="353"/>
                  </a:lnTo>
                  <a:lnTo>
                    <a:pt x="637" y="309"/>
                  </a:lnTo>
                  <a:lnTo>
                    <a:pt x="681" y="243"/>
                  </a:lnTo>
                  <a:lnTo>
                    <a:pt x="692" y="199"/>
                  </a:lnTo>
                  <a:lnTo>
                    <a:pt x="692" y="165"/>
                  </a:lnTo>
                  <a:lnTo>
                    <a:pt x="681" y="99"/>
                  </a:lnTo>
                  <a:lnTo>
                    <a:pt x="648" y="44"/>
                  </a:lnTo>
                  <a:lnTo>
                    <a:pt x="582" y="11"/>
                  </a:lnTo>
                  <a:lnTo>
                    <a:pt x="494" y="0"/>
                  </a:lnTo>
                  <a:lnTo>
                    <a:pt x="385" y="11"/>
                  </a:lnTo>
                  <a:lnTo>
                    <a:pt x="275" y="55"/>
                  </a:lnTo>
                  <a:lnTo>
                    <a:pt x="165" y="132"/>
                  </a:lnTo>
                  <a:lnTo>
                    <a:pt x="77" y="232"/>
                  </a:lnTo>
                  <a:lnTo>
                    <a:pt x="22" y="364"/>
                  </a:lnTo>
                  <a:lnTo>
                    <a:pt x="0" y="519"/>
                  </a:lnTo>
                  <a:lnTo>
                    <a:pt x="22" y="651"/>
                  </a:lnTo>
                  <a:lnTo>
                    <a:pt x="77" y="761"/>
                  </a:lnTo>
                  <a:lnTo>
                    <a:pt x="176" y="827"/>
                  </a:lnTo>
                  <a:lnTo>
                    <a:pt x="297" y="861"/>
                  </a:lnTo>
                  <a:lnTo>
                    <a:pt x="440" y="839"/>
                  </a:lnTo>
                  <a:lnTo>
                    <a:pt x="560" y="783"/>
                  </a:lnTo>
                  <a:lnTo>
                    <a:pt x="648" y="728"/>
                  </a:lnTo>
                  <a:lnTo>
                    <a:pt x="703" y="662"/>
                  </a:lnTo>
                  <a:lnTo>
                    <a:pt x="725" y="640"/>
                  </a:lnTo>
                  <a:lnTo>
                    <a:pt x="714" y="618"/>
                  </a:lnTo>
                  <a:lnTo>
                    <a:pt x="703" y="607"/>
                  </a:lnTo>
                  <a:lnTo>
                    <a:pt x="692" y="607"/>
                  </a:lnTo>
                  <a:lnTo>
                    <a:pt x="692" y="618"/>
                  </a:lnTo>
                  <a:lnTo>
                    <a:pt x="681" y="629"/>
                  </a:lnTo>
                  <a:lnTo>
                    <a:pt x="582" y="717"/>
                  </a:lnTo>
                  <a:lnTo>
                    <a:pt x="483" y="772"/>
                  </a:lnTo>
                  <a:lnTo>
                    <a:pt x="396" y="805"/>
                  </a:lnTo>
                  <a:lnTo>
                    <a:pt x="330" y="816"/>
                  </a:lnTo>
                  <a:lnTo>
                    <a:pt x="297" y="816"/>
                  </a:lnTo>
                  <a:lnTo>
                    <a:pt x="220" y="805"/>
                  </a:lnTo>
                  <a:lnTo>
                    <a:pt x="176" y="761"/>
                  </a:lnTo>
                  <a:lnTo>
                    <a:pt x="154" y="706"/>
                  </a:lnTo>
                  <a:lnTo>
                    <a:pt x="143" y="640"/>
                  </a:lnTo>
                  <a:lnTo>
                    <a:pt x="132" y="596"/>
                  </a:lnTo>
                  <a:lnTo>
                    <a:pt x="132" y="563"/>
                  </a:lnTo>
                  <a:lnTo>
                    <a:pt x="143" y="496"/>
                  </a:lnTo>
                  <a:lnTo>
                    <a:pt x="165" y="397"/>
                  </a:lnTo>
                  <a:lnTo>
                    <a:pt x="264" y="397"/>
                  </a:lnTo>
                  <a:close/>
                  <a:moveTo>
                    <a:pt x="176" y="353"/>
                  </a:moveTo>
                  <a:lnTo>
                    <a:pt x="220" y="232"/>
                  </a:lnTo>
                  <a:lnTo>
                    <a:pt x="286" y="143"/>
                  </a:lnTo>
                  <a:lnTo>
                    <a:pt x="341" y="88"/>
                  </a:lnTo>
                  <a:lnTo>
                    <a:pt x="407" y="55"/>
                  </a:lnTo>
                  <a:lnTo>
                    <a:pt x="461" y="44"/>
                  </a:lnTo>
                  <a:lnTo>
                    <a:pt x="538" y="44"/>
                  </a:lnTo>
                  <a:lnTo>
                    <a:pt x="571" y="55"/>
                  </a:lnTo>
                  <a:lnTo>
                    <a:pt x="615" y="99"/>
                  </a:lnTo>
                  <a:lnTo>
                    <a:pt x="637" y="165"/>
                  </a:lnTo>
                  <a:lnTo>
                    <a:pt x="615" y="243"/>
                  </a:lnTo>
                  <a:lnTo>
                    <a:pt x="549" y="298"/>
                  </a:lnTo>
                  <a:lnTo>
                    <a:pt x="472" y="331"/>
                  </a:lnTo>
                  <a:lnTo>
                    <a:pt x="385" y="353"/>
                  </a:lnTo>
                  <a:lnTo>
                    <a:pt x="253" y="353"/>
                  </a:lnTo>
                  <a:lnTo>
                    <a:pt x="176" y="35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462"/>
            <p:cNvSpPr>
              <a:spLocks/>
            </p:cNvSpPr>
            <p:nvPr/>
          </p:nvSpPr>
          <p:spPr bwMode="auto">
            <a:xfrm>
              <a:off x="7836" y="4751"/>
              <a:ext cx="770" cy="861"/>
            </a:xfrm>
            <a:custGeom>
              <a:avLst/>
              <a:gdLst/>
              <a:ahLst/>
              <a:cxnLst>
                <a:cxn ang="0">
                  <a:pos x="110" y="750"/>
                </a:cxn>
                <a:cxn ang="0">
                  <a:pos x="99" y="827"/>
                </a:cxn>
                <a:cxn ang="0">
                  <a:pos x="132" y="861"/>
                </a:cxn>
                <a:cxn ang="0">
                  <a:pos x="209" y="827"/>
                </a:cxn>
                <a:cxn ang="0">
                  <a:pos x="231" y="772"/>
                </a:cxn>
                <a:cxn ang="0">
                  <a:pos x="286" y="552"/>
                </a:cxn>
                <a:cxn ang="0">
                  <a:pos x="319" y="430"/>
                </a:cxn>
                <a:cxn ang="0">
                  <a:pos x="352" y="265"/>
                </a:cxn>
                <a:cxn ang="0">
                  <a:pos x="418" y="154"/>
                </a:cxn>
                <a:cxn ang="0">
                  <a:pos x="462" y="99"/>
                </a:cxn>
                <a:cxn ang="0">
                  <a:pos x="495" y="77"/>
                </a:cxn>
                <a:cxn ang="0">
                  <a:pos x="572" y="44"/>
                </a:cxn>
                <a:cxn ang="0">
                  <a:pos x="671" y="55"/>
                </a:cxn>
                <a:cxn ang="0">
                  <a:pos x="693" y="66"/>
                </a:cxn>
                <a:cxn ang="0">
                  <a:pos x="627" y="99"/>
                </a:cxn>
                <a:cxn ang="0">
                  <a:pos x="594" y="165"/>
                </a:cxn>
                <a:cxn ang="0">
                  <a:pos x="605" y="199"/>
                </a:cxn>
                <a:cxn ang="0">
                  <a:pos x="638" y="232"/>
                </a:cxn>
                <a:cxn ang="0">
                  <a:pos x="770" y="165"/>
                </a:cxn>
                <a:cxn ang="0">
                  <a:pos x="748" y="55"/>
                </a:cxn>
                <a:cxn ang="0">
                  <a:pos x="660" y="0"/>
                </a:cxn>
                <a:cxn ang="0">
                  <a:pos x="528" y="11"/>
                </a:cxn>
                <a:cxn ang="0">
                  <a:pos x="407" y="99"/>
                </a:cxn>
                <a:cxn ang="0">
                  <a:pos x="363" y="99"/>
                </a:cxn>
                <a:cxn ang="0">
                  <a:pos x="297" y="22"/>
                </a:cxn>
                <a:cxn ang="0">
                  <a:pos x="198" y="0"/>
                </a:cxn>
                <a:cxn ang="0">
                  <a:pos x="99" y="44"/>
                </a:cxn>
                <a:cxn ang="0">
                  <a:pos x="66" y="88"/>
                </a:cxn>
                <a:cxn ang="0">
                  <a:pos x="33" y="165"/>
                </a:cxn>
                <a:cxn ang="0">
                  <a:pos x="11" y="265"/>
                </a:cxn>
                <a:cxn ang="0">
                  <a:pos x="0" y="298"/>
                </a:cxn>
                <a:cxn ang="0">
                  <a:pos x="44" y="309"/>
                </a:cxn>
                <a:cxn ang="0">
                  <a:pos x="55" y="265"/>
                </a:cxn>
                <a:cxn ang="0">
                  <a:pos x="132" y="66"/>
                </a:cxn>
                <a:cxn ang="0">
                  <a:pos x="220" y="44"/>
                </a:cxn>
                <a:cxn ang="0">
                  <a:pos x="253" y="88"/>
                </a:cxn>
                <a:cxn ang="0">
                  <a:pos x="242" y="187"/>
                </a:cxn>
                <a:cxn ang="0">
                  <a:pos x="231" y="243"/>
                </a:cxn>
                <a:cxn ang="0">
                  <a:pos x="110" y="728"/>
                </a:cxn>
              </a:cxnLst>
              <a:rect l="0" t="0" r="r" b="b"/>
              <a:pathLst>
                <a:path w="770" h="861">
                  <a:moveTo>
                    <a:pt x="110" y="728"/>
                  </a:moveTo>
                  <a:lnTo>
                    <a:pt x="110" y="750"/>
                  </a:lnTo>
                  <a:lnTo>
                    <a:pt x="99" y="772"/>
                  </a:lnTo>
                  <a:lnTo>
                    <a:pt x="99" y="827"/>
                  </a:lnTo>
                  <a:lnTo>
                    <a:pt x="110" y="850"/>
                  </a:lnTo>
                  <a:lnTo>
                    <a:pt x="132" y="861"/>
                  </a:lnTo>
                  <a:lnTo>
                    <a:pt x="176" y="861"/>
                  </a:lnTo>
                  <a:lnTo>
                    <a:pt x="209" y="827"/>
                  </a:lnTo>
                  <a:lnTo>
                    <a:pt x="220" y="805"/>
                  </a:lnTo>
                  <a:lnTo>
                    <a:pt x="231" y="772"/>
                  </a:lnTo>
                  <a:lnTo>
                    <a:pt x="242" y="706"/>
                  </a:lnTo>
                  <a:lnTo>
                    <a:pt x="286" y="552"/>
                  </a:lnTo>
                  <a:lnTo>
                    <a:pt x="297" y="507"/>
                  </a:lnTo>
                  <a:lnTo>
                    <a:pt x="319" y="430"/>
                  </a:lnTo>
                  <a:lnTo>
                    <a:pt x="341" y="331"/>
                  </a:lnTo>
                  <a:lnTo>
                    <a:pt x="352" y="265"/>
                  </a:lnTo>
                  <a:lnTo>
                    <a:pt x="374" y="221"/>
                  </a:lnTo>
                  <a:lnTo>
                    <a:pt x="418" y="154"/>
                  </a:lnTo>
                  <a:lnTo>
                    <a:pt x="440" y="132"/>
                  </a:lnTo>
                  <a:lnTo>
                    <a:pt x="462" y="99"/>
                  </a:lnTo>
                  <a:lnTo>
                    <a:pt x="473" y="88"/>
                  </a:lnTo>
                  <a:lnTo>
                    <a:pt x="495" y="77"/>
                  </a:lnTo>
                  <a:lnTo>
                    <a:pt x="528" y="55"/>
                  </a:lnTo>
                  <a:lnTo>
                    <a:pt x="572" y="44"/>
                  </a:lnTo>
                  <a:lnTo>
                    <a:pt x="649" y="44"/>
                  </a:lnTo>
                  <a:lnTo>
                    <a:pt x="671" y="55"/>
                  </a:lnTo>
                  <a:lnTo>
                    <a:pt x="693" y="55"/>
                  </a:lnTo>
                  <a:lnTo>
                    <a:pt x="693" y="66"/>
                  </a:lnTo>
                  <a:lnTo>
                    <a:pt x="660" y="77"/>
                  </a:lnTo>
                  <a:lnTo>
                    <a:pt x="627" y="99"/>
                  </a:lnTo>
                  <a:lnTo>
                    <a:pt x="605" y="132"/>
                  </a:lnTo>
                  <a:lnTo>
                    <a:pt x="594" y="165"/>
                  </a:lnTo>
                  <a:lnTo>
                    <a:pt x="594" y="187"/>
                  </a:lnTo>
                  <a:lnTo>
                    <a:pt x="605" y="199"/>
                  </a:lnTo>
                  <a:lnTo>
                    <a:pt x="616" y="221"/>
                  </a:lnTo>
                  <a:lnTo>
                    <a:pt x="638" y="232"/>
                  </a:lnTo>
                  <a:lnTo>
                    <a:pt x="704" y="232"/>
                  </a:lnTo>
                  <a:lnTo>
                    <a:pt x="770" y="165"/>
                  </a:lnTo>
                  <a:lnTo>
                    <a:pt x="770" y="88"/>
                  </a:lnTo>
                  <a:lnTo>
                    <a:pt x="748" y="55"/>
                  </a:lnTo>
                  <a:lnTo>
                    <a:pt x="704" y="11"/>
                  </a:lnTo>
                  <a:lnTo>
                    <a:pt x="660" y="0"/>
                  </a:lnTo>
                  <a:lnTo>
                    <a:pt x="616" y="0"/>
                  </a:lnTo>
                  <a:lnTo>
                    <a:pt x="528" y="11"/>
                  </a:lnTo>
                  <a:lnTo>
                    <a:pt x="462" y="55"/>
                  </a:lnTo>
                  <a:lnTo>
                    <a:pt x="407" y="99"/>
                  </a:lnTo>
                  <a:lnTo>
                    <a:pt x="374" y="143"/>
                  </a:lnTo>
                  <a:lnTo>
                    <a:pt x="363" y="99"/>
                  </a:lnTo>
                  <a:lnTo>
                    <a:pt x="330" y="55"/>
                  </a:lnTo>
                  <a:lnTo>
                    <a:pt x="297" y="22"/>
                  </a:lnTo>
                  <a:lnTo>
                    <a:pt x="253" y="11"/>
                  </a:lnTo>
                  <a:lnTo>
                    <a:pt x="198" y="0"/>
                  </a:lnTo>
                  <a:lnTo>
                    <a:pt x="165" y="0"/>
                  </a:lnTo>
                  <a:lnTo>
                    <a:pt x="99" y="44"/>
                  </a:lnTo>
                  <a:lnTo>
                    <a:pt x="88" y="66"/>
                  </a:lnTo>
                  <a:lnTo>
                    <a:pt x="66" y="88"/>
                  </a:lnTo>
                  <a:lnTo>
                    <a:pt x="55" y="110"/>
                  </a:lnTo>
                  <a:lnTo>
                    <a:pt x="33" y="165"/>
                  </a:lnTo>
                  <a:lnTo>
                    <a:pt x="22" y="221"/>
                  </a:lnTo>
                  <a:lnTo>
                    <a:pt x="11" y="265"/>
                  </a:lnTo>
                  <a:lnTo>
                    <a:pt x="0" y="287"/>
                  </a:lnTo>
                  <a:lnTo>
                    <a:pt x="0" y="298"/>
                  </a:lnTo>
                  <a:lnTo>
                    <a:pt x="11" y="309"/>
                  </a:lnTo>
                  <a:lnTo>
                    <a:pt x="44" y="309"/>
                  </a:lnTo>
                  <a:lnTo>
                    <a:pt x="44" y="287"/>
                  </a:lnTo>
                  <a:lnTo>
                    <a:pt x="55" y="265"/>
                  </a:lnTo>
                  <a:lnTo>
                    <a:pt x="88" y="143"/>
                  </a:lnTo>
                  <a:lnTo>
                    <a:pt x="132" y="66"/>
                  </a:lnTo>
                  <a:lnTo>
                    <a:pt x="198" y="44"/>
                  </a:lnTo>
                  <a:lnTo>
                    <a:pt x="220" y="44"/>
                  </a:lnTo>
                  <a:lnTo>
                    <a:pt x="242" y="66"/>
                  </a:lnTo>
                  <a:lnTo>
                    <a:pt x="253" y="88"/>
                  </a:lnTo>
                  <a:lnTo>
                    <a:pt x="253" y="165"/>
                  </a:lnTo>
                  <a:lnTo>
                    <a:pt x="242" y="187"/>
                  </a:lnTo>
                  <a:lnTo>
                    <a:pt x="242" y="210"/>
                  </a:lnTo>
                  <a:lnTo>
                    <a:pt x="231" y="243"/>
                  </a:lnTo>
                  <a:lnTo>
                    <a:pt x="220" y="287"/>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463"/>
            <p:cNvSpPr>
              <a:spLocks/>
            </p:cNvSpPr>
            <p:nvPr/>
          </p:nvSpPr>
          <p:spPr bwMode="auto">
            <a:xfrm>
              <a:off x="8738" y="4751"/>
              <a:ext cx="770" cy="861"/>
            </a:xfrm>
            <a:custGeom>
              <a:avLst/>
              <a:gdLst/>
              <a:ahLst/>
              <a:cxnLst>
                <a:cxn ang="0">
                  <a:pos x="110" y="750"/>
                </a:cxn>
                <a:cxn ang="0">
                  <a:pos x="99" y="827"/>
                </a:cxn>
                <a:cxn ang="0">
                  <a:pos x="132" y="861"/>
                </a:cxn>
                <a:cxn ang="0">
                  <a:pos x="187" y="850"/>
                </a:cxn>
                <a:cxn ang="0">
                  <a:pos x="220" y="805"/>
                </a:cxn>
                <a:cxn ang="0">
                  <a:pos x="242" y="706"/>
                </a:cxn>
                <a:cxn ang="0">
                  <a:pos x="297" y="507"/>
                </a:cxn>
                <a:cxn ang="0">
                  <a:pos x="341" y="331"/>
                </a:cxn>
                <a:cxn ang="0">
                  <a:pos x="374" y="221"/>
                </a:cxn>
                <a:cxn ang="0">
                  <a:pos x="440" y="132"/>
                </a:cxn>
                <a:cxn ang="0">
                  <a:pos x="473" y="88"/>
                </a:cxn>
                <a:cxn ang="0">
                  <a:pos x="528" y="55"/>
                </a:cxn>
                <a:cxn ang="0">
                  <a:pos x="649" y="44"/>
                </a:cxn>
                <a:cxn ang="0">
                  <a:pos x="682" y="55"/>
                </a:cxn>
                <a:cxn ang="0">
                  <a:pos x="649" y="77"/>
                </a:cxn>
                <a:cxn ang="0">
                  <a:pos x="605" y="132"/>
                </a:cxn>
                <a:cxn ang="0">
                  <a:pos x="594" y="187"/>
                </a:cxn>
                <a:cxn ang="0">
                  <a:pos x="616" y="221"/>
                </a:cxn>
                <a:cxn ang="0">
                  <a:pos x="704" y="232"/>
                </a:cxn>
                <a:cxn ang="0">
                  <a:pos x="770" y="88"/>
                </a:cxn>
                <a:cxn ang="0">
                  <a:pos x="726" y="33"/>
                </a:cxn>
                <a:cxn ang="0">
                  <a:pos x="660" y="0"/>
                </a:cxn>
                <a:cxn ang="0">
                  <a:pos x="528" y="11"/>
                </a:cxn>
                <a:cxn ang="0">
                  <a:pos x="407" y="99"/>
                </a:cxn>
                <a:cxn ang="0">
                  <a:pos x="330" y="55"/>
                </a:cxn>
                <a:cxn ang="0">
                  <a:pos x="253" y="11"/>
                </a:cxn>
                <a:cxn ang="0">
                  <a:pos x="154" y="0"/>
                </a:cxn>
                <a:cxn ang="0">
                  <a:pos x="99" y="44"/>
                </a:cxn>
                <a:cxn ang="0">
                  <a:pos x="66" y="88"/>
                </a:cxn>
                <a:cxn ang="0">
                  <a:pos x="11" y="221"/>
                </a:cxn>
                <a:cxn ang="0">
                  <a:pos x="0" y="298"/>
                </a:cxn>
                <a:cxn ang="0">
                  <a:pos x="44" y="309"/>
                </a:cxn>
                <a:cxn ang="0">
                  <a:pos x="55" y="265"/>
                </a:cxn>
                <a:cxn ang="0">
                  <a:pos x="132" y="66"/>
                </a:cxn>
                <a:cxn ang="0">
                  <a:pos x="209" y="44"/>
                </a:cxn>
                <a:cxn ang="0">
                  <a:pos x="242" y="66"/>
                </a:cxn>
                <a:cxn ang="0">
                  <a:pos x="253" y="165"/>
                </a:cxn>
                <a:cxn ang="0">
                  <a:pos x="242" y="210"/>
                </a:cxn>
                <a:cxn ang="0">
                  <a:pos x="220" y="287"/>
                </a:cxn>
              </a:cxnLst>
              <a:rect l="0" t="0" r="r" b="b"/>
              <a:pathLst>
                <a:path w="770" h="861">
                  <a:moveTo>
                    <a:pt x="110" y="728"/>
                  </a:moveTo>
                  <a:lnTo>
                    <a:pt x="110" y="750"/>
                  </a:lnTo>
                  <a:lnTo>
                    <a:pt x="99" y="772"/>
                  </a:lnTo>
                  <a:lnTo>
                    <a:pt x="99" y="827"/>
                  </a:lnTo>
                  <a:lnTo>
                    <a:pt x="110" y="850"/>
                  </a:lnTo>
                  <a:lnTo>
                    <a:pt x="132" y="861"/>
                  </a:lnTo>
                  <a:lnTo>
                    <a:pt x="165" y="861"/>
                  </a:lnTo>
                  <a:lnTo>
                    <a:pt x="187" y="850"/>
                  </a:lnTo>
                  <a:lnTo>
                    <a:pt x="209" y="827"/>
                  </a:lnTo>
                  <a:lnTo>
                    <a:pt x="220" y="805"/>
                  </a:lnTo>
                  <a:lnTo>
                    <a:pt x="231" y="772"/>
                  </a:lnTo>
                  <a:lnTo>
                    <a:pt x="242" y="706"/>
                  </a:lnTo>
                  <a:lnTo>
                    <a:pt x="286" y="552"/>
                  </a:lnTo>
                  <a:lnTo>
                    <a:pt x="297" y="507"/>
                  </a:lnTo>
                  <a:lnTo>
                    <a:pt x="319" y="430"/>
                  </a:lnTo>
                  <a:lnTo>
                    <a:pt x="341" y="331"/>
                  </a:lnTo>
                  <a:lnTo>
                    <a:pt x="352" y="265"/>
                  </a:lnTo>
                  <a:lnTo>
                    <a:pt x="374" y="221"/>
                  </a:lnTo>
                  <a:lnTo>
                    <a:pt x="418" y="154"/>
                  </a:lnTo>
                  <a:lnTo>
                    <a:pt x="440" y="132"/>
                  </a:lnTo>
                  <a:lnTo>
                    <a:pt x="462" y="99"/>
                  </a:lnTo>
                  <a:lnTo>
                    <a:pt x="473" y="88"/>
                  </a:lnTo>
                  <a:lnTo>
                    <a:pt x="495" y="77"/>
                  </a:lnTo>
                  <a:lnTo>
                    <a:pt x="528" y="55"/>
                  </a:lnTo>
                  <a:lnTo>
                    <a:pt x="572" y="44"/>
                  </a:lnTo>
                  <a:lnTo>
                    <a:pt x="649" y="44"/>
                  </a:lnTo>
                  <a:lnTo>
                    <a:pt x="671" y="55"/>
                  </a:lnTo>
                  <a:lnTo>
                    <a:pt x="682" y="55"/>
                  </a:lnTo>
                  <a:lnTo>
                    <a:pt x="693" y="66"/>
                  </a:lnTo>
                  <a:lnTo>
                    <a:pt x="649" y="77"/>
                  </a:lnTo>
                  <a:lnTo>
                    <a:pt x="627" y="99"/>
                  </a:lnTo>
                  <a:lnTo>
                    <a:pt x="605" y="132"/>
                  </a:lnTo>
                  <a:lnTo>
                    <a:pt x="594" y="165"/>
                  </a:lnTo>
                  <a:lnTo>
                    <a:pt x="594" y="187"/>
                  </a:lnTo>
                  <a:lnTo>
                    <a:pt x="605" y="199"/>
                  </a:lnTo>
                  <a:lnTo>
                    <a:pt x="616" y="221"/>
                  </a:lnTo>
                  <a:lnTo>
                    <a:pt x="638" y="232"/>
                  </a:lnTo>
                  <a:lnTo>
                    <a:pt x="704" y="232"/>
                  </a:lnTo>
                  <a:lnTo>
                    <a:pt x="770" y="165"/>
                  </a:lnTo>
                  <a:lnTo>
                    <a:pt x="770" y="88"/>
                  </a:lnTo>
                  <a:lnTo>
                    <a:pt x="748" y="55"/>
                  </a:lnTo>
                  <a:lnTo>
                    <a:pt x="726" y="33"/>
                  </a:lnTo>
                  <a:lnTo>
                    <a:pt x="693" y="11"/>
                  </a:lnTo>
                  <a:lnTo>
                    <a:pt x="660" y="0"/>
                  </a:lnTo>
                  <a:lnTo>
                    <a:pt x="616" y="0"/>
                  </a:lnTo>
                  <a:lnTo>
                    <a:pt x="528" y="11"/>
                  </a:lnTo>
                  <a:lnTo>
                    <a:pt x="462" y="55"/>
                  </a:lnTo>
                  <a:lnTo>
                    <a:pt x="407" y="99"/>
                  </a:lnTo>
                  <a:lnTo>
                    <a:pt x="374" y="143"/>
                  </a:lnTo>
                  <a:lnTo>
                    <a:pt x="330" y="55"/>
                  </a:lnTo>
                  <a:lnTo>
                    <a:pt x="297" y="22"/>
                  </a:lnTo>
                  <a:lnTo>
                    <a:pt x="253" y="11"/>
                  </a:lnTo>
                  <a:lnTo>
                    <a:pt x="198" y="0"/>
                  </a:lnTo>
                  <a:lnTo>
                    <a:pt x="154" y="0"/>
                  </a:lnTo>
                  <a:lnTo>
                    <a:pt x="132" y="22"/>
                  </a:lnTo>
                  <a:lnTo>
                    <a:pt x="99" y="44"/>
                  </a:lnTo>
                  <a:lnTo>
                    <a:pt x="88" y="66"/>
                  </a:lnTo>
                  <a:lnTo>
                    <a:pt x="66" y="88"/>
                  </a:lnTo>
                  <a:lnTo>
                    <a:pt x="55" y="110"/>
                  </a:lnTo>
                  <a:lnTo>
                    <a:pt x="11" y="221"/>
                  </a:lnTo>
                  <a:lnTo>
                    <a:pt x="0" y="265"/>
                  </a:lnTo>
                  <a:lnTo>
                    <a:pt x="0" y="298"/>
                  </a:lnTo>
                  <a:lnTo>
                    <a:pt x="11" y="309"/>
                  </a:lnTo>
                  <a:lnTo>
                    <a:pt x="44" y="309"/>
                  </a:lnTo>
                  <a:lnTo>
                    <a:pt x="44" y="287"/>
                  </a:lnTo>
                  <a:lnTo>
                    <a:pt x="55" y="265"/>
                  </a:lnTo>
                  <a:lnTo>
                    <a:pt x="88" y="143"/>
                  </a:lnTo>
                  <a:lnTo>
                    <a:pt x="132" y="66"/>
                  </a:lnTo>
                  <a:lnTo>
                    <a:pt x="198" y="44"/>
                  </a:lnTo>
                  <a:lnTo>
                    <a:pt x="209" y="44"/>
                  </a:lnTo>
                  <a:lnTo>
                    <a:pt x="231" y="55"/>
                  </a:lnTo>
                  <a:lnTo>
                    <a:pt x="242" y="66"/>
                  </a:lnTo>
                  <a:lnTo>
                    <a:pt x="253" y="88"/>
                  </a:lnTo>
                  <a:lnTo>
                    <a:pt x="253" y="165"/>
                  </a:lnTo>
                  <a:lnTo>
                    <a:pt x="242" y="187"/>
                  </a:lnTo>
                  <a:lnTo>
                    <a:pt x="242" y="210"/>
                  </a:lnTo>
                  <a:lnTo>
                    <a:pt x="231" y="243"/>
                  </a:lnTo>
                  <a:lnTo>
                    <a:pt x="220" y="287"/>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464"/>
            <p:cNvSpPr>
              <a:spLocks/>
            </p:cNvSpPr>
            <p:nvPr/>
          </p:nvSpPr>
          <p:spPr bwMode="auto">
            <a:xfrm>
              <a:off x="9772" y="4166"/>
              <a:ext cx="440" cy="1898"/>
            </a:xfrm>
            <a:custGeom>
              <a:avLst/>
              <a:gdLst/>
              <a:ahLst/>
              <a:cxnLst>
                <a:cxn ang="0">
                  <a:pos x="440" y="1876"/>
                </a:cxn>
                <a:cxn ang="0">
                  <a:pos x="407" y="1843"/>
                </a:cxn>
                <a:cxn ang="0">
                  <a:pos x="286" y="1688"/>
                </a:cxn>
                <a:cxn ang="0">
                  <a:pos x="198" y="1501"/>
                </a:cxn>
                <a:cxn ang="0">
                  <a:pos x="143" y="1313"/>
                </a:cxn>
                <a:cxn ang="0">
                  <a:pos x="121" y="1126"/>
                </a:cxn>
                <a:cxn ang="0">
                  <a:pos x="110" y="949"/>
                </a:cxn>
                <a:cxn ang="0">
                  <a:pos x="121" y="750"/>
                </a:cxn>
                <a:cxn ang="0">
                  <a:pos x="154" y="563"/>
                </a:cxn>
                <a:cxn ang="0">
                  <a:pos x="209" y="375"/>
                </a:cxn>
                <a:cxn ang="0">
                  <a:pos x="297" y="199"/>
                </a:cxn>
                <a:cxn ang="0">
                  <a:pos x="418" y="55"/>
                </a:cxn>
                <a:cxn ang="0">
                  <a:pos x="429" y="33"/>
                </a:cxn>
                <a:cxn ang="0">
                  <a:pos x="440" y="33"/>
                </a:cxn>
                <a:cxn ang="0">
                  <a:pos x="440" y="11"/>
                </a:cxn>
                <a:cxn ang="0">
                  <a:pos x="429" y="0"/>
                </a:cxn>
                <a:cxn ang="0">
                  <a:pos x="418" y="0"/>
                </a:cxn>
                <a:cxn ang="0">
                  <a:pos x="396" y="11"/>
                </a:cxn>
                <a:cxn ang="0">
                  <a:pos x="341" y="55"/>
                </a:cxn>
                <a:cxn ang="0">
                  <a:pos x="264" y="132"/>
                </a:cxn>
                <a:cxn ang="0">
                  <a:pos x="187" y="243"/>
                </a:cxn>
                <a:cxn ang="0">
                  <a:pos x="121" y="364"/>
                </a:cxn>
                <a:cxn ang="0">
                  <a:pos x="44" y="574"/>
                </a:cxn>
                <a:cxn ang="0">
                  <a:pos x="11" y="772"/>
                </a:cxn>
                <a:cxn ang="0">
                  <a:pos x="0" y="949"/>
                </a:cxn>
                <a:cxn ang="0">
                  <a:pos x="11" y="1126"/>
                </a:cxn>
                <a:cxn ang="0">
                  <a:pos x="44" y="1324"/>
                </a:cxn>
                <a:cxn ang="0">
                  <a:pos x="121" y="1545"/>
                </a:cxn>
                <a:cxn ang="0">
                  <a:pos x="198" y="1666"/>
                </a:cxn>
                <a:cxn ang="0">
                  <a:pos x="275" y="1766"/>
                </a:cxn>
                <a:cxn ang="0">
                  <a:pos x="341" y="1843"/>
                </a:cxn>
                <a:cxn ang="0">
                  <a:pos x="396" y="1887"/>
                </a:cxn>
                <a:cxn ang="0">
                  <a:pos x="418" y="1898"/>
                </a:cxn>
                <a:cxn ang="0">
                  <a:pos x="429" y="1898"/>
                </a:cxn>
                <a:cxn ang="0">
                  <a:pos x="440" y="1887"/>
                </a:cxn>
                <a:cxn ang="0">
                  <a:pos x="440" y="1876"/>
                </a:cxn>
              </a:cxnLst>
              <a:rect l="0" t="0" r="r" b="b"/>
              <a:pathLst>
                <a:path w="440" h="1898">
                  <a:moveTo>
                    <a:pt x="440" y="1876"/>
                  </a:moveTo>
                  <a:lnTo>
                    <a:pt x="407" y="1843"/>
                  </a:lnTo>
                  <a:lnTo>
                    <a:pt x="286" y="1688"/>
                  </a:lnTo>
                  <a:lnTo>
                    <a:pt x="198" y="1501"/>
                  </a:lnTo>
                  <a:lnTo>
                    <a:pt x="143" y="1313"/>
                  </a:lnTo>
                  <a:lnTo>
                    <a:pt x="121" y="1126"/>
                  </a:lnTo>
                  <a:lnTo>
                    <a:pt x="110" y="949"/>
                  </a:lnTo>
                  <a:lnTo>
                    <a:pt x="121" y="750"/>
                  </a:lnTo>
                  <a:lnTo>
                    <a:pt x="154" y="563"/>
                  </a:lnTo>
                  <a:lnTo>
                    <a:pt x="209" y="375"/>
                  </a:lnTo>
                  <a:lnTo>
                    <a:pt x="297" y="199"/>
                  </a:lnTo>
                  <a:lnTo>
                    <a:pt x="418" y="55"/>
                  </a:lnTo>
                  <a:lnTo>
                    <a:pt x="429" y="33"/>
                  </a:lnTo>
                  <a:lnTo>
                    <a:pt x="440" y="33"/>
                  </a:lnTo>
                  <a:lnTo>
                    <a:pt x="440" y="11"/>
                  </a:lnTo>
                  <a:lnTo>
                    <a:pt x="429" y="0"/>
                  </a:lnTo>
                  <a:lnTo>
                    <a:pt x="418" y="0"/>
                  </a:lnTo>
                  <a:lnTo>
                    <a:pt x="396" y="11"/>
                  </a:lnTo>
                  <a:lnTo>
                    <a:pt x="341" y="55"/>
                  </a:lnTo>
                  <a:lnTo>
                    <a:pt x="264" y="132"/>
                  </a:lnTo>
                  <a:lnTo>
                    <a:pt x="187" y="243"/>
                  </a:lnTo>
                  <a:lnTo>
                    <a:pt x="121" y="364"/>
                  </a:lnTo>
                  <a:lnTo>
                    <a:pt x="44" y="574"/>
                  </a:lnTo>
                  <a:lnTo>
                    <a:pt x="11" y="772"/>
                  </a:lnTo>
                  <a:lnTo>
                    <a:pt x="0" y="949"/>
                  </a:lnTo>
                  <a:lnTo>
                    <a:pt x="11" y="1126"/>
                  </a:lnTo>
                  <a:lnTo>
                    <a:pt x="44" y="1324"/>
                  </a:lnTo>
                  <a:lnTo>
                    <a:pt x="121" y="1545"/>
                  </a:lnTo>
                  <a:lnTo>
                    <a:pt x="198" y="1666"/>
                  </a:lnTo>
                  <a:lnTo>
                    <a:pt x="275" y="1766"/>
                  </a:lnTo>
                  <a:lnTo>
                    <a:pt x="341" y="1843"/>
                  </a:lnTo>
                  <a:lnTo>
                    <a:pt x="396" y="1887"/>
                  </a:lnTo>
                  <a:lnTo>
                    <a:pt x="418" y="1898"/>
                  </a:lnTo>
                  <a:lnTo>
                    <a:pt x="429" y="1898"/>
                  </a:lnTo>
                  <a:lnTo>
                    <a:pt x="440" y="1887"/>
                  </a:lnTo>
                  <a:lnTo>
                    <a:pt x="440" y="187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465"/>
            <p:cNvSpPr>
              <a:spLocks/>
            </p:cNvSpPr>
            <p:nvPr/>
          </p:nvSpPr>
          <p:spPr bwMode="auto">
            <a:xfrm>
              <a:off x="10421" y="4276"/>
              <a:ext cx="858" cy="1336"/>
            </a:xfrm>
            <a:custGeom>
              <a:avLst/>
              <a:gdLst/>
              <a:ahLst/>
              <a:cxnLst>
                <a:cxn ang="0">
                  <a:pos x="440" y="0"/>
                </a:cxn>
                <a:cxn ang="0">
                  <a:pos x="264" y="11"/>
                </a:cxn>
                <a:cxn ang="0">
                  <a:pos x="154" y="34"/>
                </a:cxn>
                <a:cxn ang="0">
                  <a:pos x="165" y="78"/>
                </a:cxn>
                <a:cxn ang="0">
                  <a:pos x="275" y="89"/>
                </a:cxn>
                <a:cxn ang="0">
                  <a:pos x="297" y="100"/>
                </a:cxn>
                <a:cxn ang="0">
                  <a:pos x="286" y="144"/>
                </a:cxn>
                <a:cxn ang="0">
                  <a:pos x="11" y="1258"/>
                </a:cxn>
                <a:cxn ang="0">
                  <a:pos x="0" y="1280"/>
                </a:cxn>
                <a:cxn ang="0">
                  <a:pos x="44" y="1336"/>
                </a:cxn>
                <a:cxn ang="0">
                  <a:pos x="88" y="1325"/>
                </a:cxn>
                <a:cxn ang="0">
                  <a:pos x="121" y="1291"/>
                </a:cxn>
                <a:cxn ang="0">
                  <a:pos x="176" y="1093"/>
                </a:cxn>
                <a:cxn ang="0">
                  <a:pos x="220" y="927"/>
                </a:cxn>
                <a:cxn ang="0">
                  <a:pos x="275" y="883"/>
                </a:cxn>
                <a:cxn ang="0">
                  <a:pos x="396" y="927"/>
                </a:cxn>
                <a:cxn ang="0">
                  <a:pos x="451" y="1038"/>
                </a:cxn>
                <a:cxn ang="0">
                  <a:pos x="440" y="1082"/>
                </a:cxn>
                <a:cxn ang="0">
                  <a:pos x="462" y="1247"/>
                </a:cxn>
                <a:cxn ang="0">
                  <a:pos x="616" y="1336"/>
                </a:cxn>
                <a:cxn ang="0">
                  <a:pos x="693" y="1314"/>
                </a:cxn>
                <a:cxn ang="0">
                  <a:pos x="759" y="1236"/>
                </a:cxn>
                <a:cxn ang="0">
                  <a:pos x="825" y="1071"/>
                </a:cxn>
                <a:cxn ang="0">
                  <a:pos x="792" y="1027"/>
                </a:cxn>
                <a:cxn ang="0">
                  <a:pos x="781" y="1060"/>
                </a:cxn>
                <a:cxn ang="0">
                  <a:pos x="715" y="1225"/>
                </a:cxn>
                <a:cxn ang="0">
                  <a:pos x="616" y="1291"/>
                </a:cxn>
                <a:cxn ang="0">
                  <a:pos x="583" y="1280"/>
                </a:cxn>
                <a:cxn ang="0">
                  <a:pos x="561" y="1236"/>
                </a:cxn>
                <a:cxn ang="0">
                  <a:pos x="550" y="1170"/>
                </a:cxn>
                <a:cxn ang="0">
                  <a:pos x="572" y="1093"/>
                </a:cxn>
                <a:cxn ang="0">
                  <a:pos x="550" y="960"/>
                </a:cxn>
                <a:cxn ang="0">
                  <a:pos x="407" y="861"/>
                </a:cxn>
                <a:cxn ang="0">
                  <a:pos x="407" y="751"/>
                </a:cxn>
                <a:cxn ang="0">
                  <a:pos x="638" y="541"/>
                </a:cxn>
                <a:cxn ang="0">
                  <a:pos x="770" y="519"/>
                </a:cxn>
                <a:cxn ang="0">
                  <a:pos x="792" y="530"/>
                </a:cxn>
                <a:cxn ang="0">
                  <a:pos x="759" y="552"/>
                </a:cxn>
                <a:cxn ang="0">
                  <a:pos x="693" y="618"/>
                </a:cxn>
                <a:cxn ang="0">
                  <a:pos x="682" y="640"/>
                </a:cxn>
                <a:cxn ang="0">
                  <a:pos x="715" y="696"/>
                </a:cxn>
                <a:cxn ang="0">
                  <a:pos x="792" y="707"/>
                </a:cxn>
                <a:cxn ang="0">
                  <a:pos x="858" y="629"/>
                </a:cxn>
                <a:cxn ang="0">
                  <a:pos x="847" y="541"/>
                </a:cxn>
                <a:cxn ang="0">
                  <a:pos x="803" y="497"/>
                </a:cxn>
                <a:cxn ang="0">
                  <a:pos x="693" y="475"/>
                </a:cxn>
                <a:cxn ang="0">
                  <a:pos x="550" y="552"/>
                </a:cxn>
                <a:cxn ang="0">
                  <a:pos x="242" y="817"/>
                </a:cxn>
              </a:cxnLst>
              <a:rect l="0" t="0" r="r" b="b"/>
              <a:pathLst>
                <a:path w="858" h="1336">
                  <a:moveTo>
                    <a:pt x="440" y="11"/>
                  </a:moveTo>
                  <a:lnTo>
                    <a:pt x="440" y="0"/>
                  </a:lnTo>
                  <a:lnTo>
                    <a:pt x="352" y="0"/>
                  </a:lnTo>
                  <a:lnTo>
                    <a:pt x="264" y="11"/>
                  </a:lnTo>
                  <a:lnTo>
                    <a:pt x="176" y="11"/>
                  </a:lnTo>
                  <a:lnTo>
                    <a:pt x="154" y="34"/>
                  </a:lnTo>
                  <a:lnTo>
                    <a:pt x="154" y="67"/>
                  </a:lnTo>
                  <a:lnTo>
                    <a:pt x="165" y="78"/>
                  </a:lnTo>
                  <a:lnTo>
                    <a:pt x="264" y="78"/>
                  </a:lnTo>
                  <a:lnTo>
                    <a:pt x="275" y="89"/>
                  </a:lnTo>
                  <a:lnTo>
                    <a:pt x="286" y="89"/>
                  </a:lnTo>
                  <a:lnTo>
                    <a:pt x="297" y="100"/>
                  </a:lnTo>
                  <a:lnTo>
                    <a:pt x="297" y="111"/>
                  </a:lnTo>
                  <a:lnTo>
                    <a:pt x="286" y="144"/>
                  </a:lnTo>
                  <a:lnTo>
                    <a:pt x="11" y="1236"/>
                  </a:lnTo>
                  <a:lnTo>
                    <a:pt x="11" y="1258"/>
                  </a:lnTo>
                  <a:lnTo>
                    <a:pt x="0" y="1269"/>
                  </a:lnTo>
                  <a:lnTo>
                    <a:pt x="0" y="1280"/>
                  </a:lnTo>
                  <a:lnTo>
                    <a:pt x="11" y="1302"/>
                  </a:lnTo>
                  <a:lnTo>
                    <a:pt x="44" y="1336"/>
                  </a:lnTo>
                  <a:lnTo>
                    <a:pt x="55" y="1336"/>
                  </a:lnTo>
                  <a:lnTo>
                    <a:pt x="88" y="1325"/>
                  </a:lnTo>
                  <a:lnTo>
                    <a:pt x="110" y="1314"/>
                  </a:lnTo>
                  <a:lnTo>
                    <a:pt x="121" y="1291"/>
                  </a:lnTo>
                  <a:lnTo>
                    <a:pt x="154" y="1192"/>
                  </a:lnTo>
                  <a:lnTo>
                    <a:pt x="176" y="1093"/>
                  </a:lnTo>
                  <a:lnTo>
                    <a:pt x="198" y="1005"/>
                  </a:lnTo>
                  <a:lnTo>
                    <a:pt x="220" y="927"/>
                  </a:lnTo>
                  <a:lnTo>
                    <a:pt x="231" y="883"/>
                  </a:lnTo>
                  <a:lnTo>
                    <a:pt x="275" y="883"/>
                  </a:lnTo>
                  <a:lnTo>
                    <a:pt x="341" y="905"/>
                  </a:lnTo>
                  <a:lnTo>
                    <a:pt x="396" y="927"/>
                  </a:lnTo>
                  <a:lnTo>
                    <a:pt x="429" y="971"/>
                  </a:lnTo>
                  <a:lnTo>
                    <a:pt x="451" y="1038"/>
                  </a:lnTo>
                  <a:lnTo>
                    <a:pt x="451" y="1060"/>
                  </a:lnTo>
                  <a:lnTo>
                    <a:pt x="440" y="1082"/>
                  </a:lnTo>
                  <a:lnTo>
                    <a:pt x="440" y="1148"/>
                  </a:lnTo>
                  <a:lnTo>
                    <a:pt x="462" y="1247"/>
                  </a:lnTo>
                  <a:lnTo>
                    <a:pt x="517" y="1314"/>
                  </a:lnTo>
                  <a:lnTo>
                    <a:pt x="616" y="1336"/>
                  </a:lnTo>
                  <a:lnTo>
                    <a:pt x="660" y="1325"/>
                  </a:lnTo>
                  <a:lnTo>
                    <a:pt x="693" y="1314"/>
                  </a:lnTo>
                  <a:lnTo>
                    <a:pt x="726" y="1280"/>
                  </a:lnTo>
                  <a:lnTo>
                    <a:pt x="759" y="1236"/>
                  </a:lnTo>
                  <a:lnTo>
                    <a:pt x="803" y="1148"/>
                  </a:lnTo>
                  <a:lnTo>
                    <a:pt x="825" y="1071"/>
                  </a:lnTo>
                  <a:lnTo>
                    <a:pt x="825" y="1027"/>
                  </a:lnTo>
                  <a:lnTo>
                    <a:pt x="792" y="1027"/>
                  </a:lnTo>
                  <a:lnTo>
                    <a:pt x="781" y="1038"/>
                  </a:lnTo>
                  <a:lnTo>
                    <a:pt x="781" y="1060"/>
                  </a:lnTo>
                  <a:lnTo>
                    <a:pt x="748" y="1148"/>
                  </a:lnTo>
                  <a:lnTo>
                    <a:pt x="715" y="1225"/>
                  </a:lnTo>
                  <a:lnTo>
                    <a:pt x="671" y="1280"/>
                  </a:lnTo>
                  <a:lnTo>
                    <a:pt x="616" y="1291"/>
                  </a:lnTo>
                  <a:lnTo>
                    <a:pt x="594" y="1291"/>
                  </a:lnTo>
                  <a:lnTo>
                    <a:pt x="583" y="1280"/>
                  </a:lnTo>
                  <a:lnTo>
                    <a:pt x="561" y="1269"/>
                  </a:lnTo>
                  <a:lnTo>
                    <a:pt x="561" y="1236"/>
                  </a:lnTo>
                  <a:lnTo>
                    <a:pt x="550" y="1203"/>
                  </a:lnTo>
                  <a:lnTo>
                    <a:pt x="550" y="1170"/>
                  </a:lnTo>
                  <a:lnTo>
                    <a:pt x="561" y="1126"/>
                  </a:lnTo>
                  <a:lnTo>
                    <a:pt x="572" y="1093"/>
                  </a:lnTo>
                  <a:lnTo>
                    <a:pt x="572" y="1038"/>
                  </a:lnTo>
                  <a:lnTo>
                    <a:pt x="550" y="960"/>
                  </a:lnTo>
                  <a:lnTo>
                    <a:pt x="495" y="905"/>
                  </a:lnTo>
                  <a:lnTo>
                    <a:pt x="407" y="861"/>
                  </a:lnTo>
                  <a:lnTo>
                    <a:pt x="297" y="839"/>
                  </a:lnTo>
                  <a:lnTo>
                    <a:pt x="407" y="751"/>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0"/>
                  </a:lnTo>
                  <a:lnTo>
                    <a:pt x="682" y="662"/>
                  </a:lnTo>
                  <a:lnTo>
                    <a:pt x="715" y="696"/>
                  </a:lnTo>
                  <a:lnTo>
                    <a:pt x="737" y="707"/>
                  </a:lnTo>
                  <a:lnTo>
                    <a:pt x="792" y="707"/>
                  </a:lnTo>
                  <a:lnTo>
                    <a:pt x="836" y="662"/>
                  </a:lnTo>
                  <a:lnTo>
                    <a:pt x="858" y="629"/>
                  </a:lnTo>
                  <a:lnTo>
                    <a:pt x="858" y="563"/>
                  </a:lnTo>
                  <a:lnTo>
                    <a:pt x="847" y="541"/>
                  </a:lnTo>
                  <a:lnTo>
                    <a:pt x="825" y="508"/>
                  </a:lnTo>
                  <a:lnTo>
                    <a:pt x="803" y="497"/>
                  </a:lnTo>
                  <a:lnTo>
                    <a:pt x="770" y="475"/>
                  </a:lnTo>
                  <a:lnTo>
                    <a:pt x="693" y="475"/>
                  </a:lnTo>
                  <a:lnTo>
                    <a:pt x="627" y="497"/>
                  </a:lnTo>
                  <a:lnTo>
                    <a:pt x="550" y="552"/>
                  </a:lnTo>
                  <a:lnTo>
                    <a:pt x="352" y="751"/>
                  </a:lnTo>
                  <a:lnTo>
                    <a:pt x="242" y="817"/>
                  </a:lnTo>
                  <a:lnTo>
                    <a:pt x="440" y="1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466"/>
            <p:cNvSpPr>
              <a:spLocks/>
            </p:cNvSpPr>
            <p:nvPr/>
          </p:nvSpPr>
          <p:spPr bwMode="auto">
            <a:xfrm>
              <a:off x="11488" y="4166"/>
              <a:ext cx="440" cy="1898"/>
            </a:xfrm>
            <a:custGeom>
              <a:avLst/>
              <a:gdLst/>
              <a:ahLst/>
              <a:cxnLst>
                <a:cxn ang="0">
                  <a:pos x="440" y="949"/>
                </a:cxn>
                <a:cxn ang="0">
                  <a:pos x="429" y="772"/>
                </a:cxn>
                <a:cxn ang="0">
                  <a:pos x="396" y="574"/>
                </a:cxn>
                <a:cxn ang="0">
                  <a:pos x="308" y="353"/>
                </a:cxn>
                <a:cxn ang="0">
                  <a:pos x="242" y="232"/>
                </a:cxn>
                <a:cxn ang="0">
                  <a:pos x="165" y="132"/>
                </a:cxn>
                <a:cxn ang="0">
                  <a:pos x="99" y="55"/>
                </a:cxn>
                <a:cxn ang="0">
                  <a:pos x="44" y="11"/>
                </a:cxn>
                <a:cxn ang="0">
                  <a:pos x="22" y="0"/>
                </a:cxn>
                <a:cxn ang="0">
                  <a:pos x="11" y="0"/>
                </a:cxn>
                <a:cxn ang="0">
                  <a:pos x="0" y="11"/>
                </a:cxn>
                <a:cxn ang="0">
                  <a:pos x="0" y="22"/>
                </a:cxn>
                <a:cxn ang="0">
                  <a:pos x="11" y="33"/>
                </a:cxn>
                <a:cxn ang="0">
                  <a:pos x="11" y="44"/>
                </a:cxn>
                <a:cxn ang="0">
                  <a:pos x="33" y="66"/>
                </a:cxn>
                <a:cxn ang="0">
                  <a:pos x="154" y="221"/>
                </a:cxn>
                <a:cxn ang="0">
                  <a:pos x="253" y="430"/>
                </a:cxn>
                <a:cxn ang="0">
                  <a:pos x="308" y="673"/>
                </a:cxn>
                <a:cxn ang="0">
                  <a:pos x="330" y="949"/>
                </a:cxn>
                <a:cxn ang="0">
                  <a:pos x="319" y="1148"/>
                </a:cxn>
                <a:cxn ang="0">
                  <a:pos x="286" y="1335"/>
                </a:cxn>
                <a:cxn ang="0">
                  <a:pos x="231" y="1523"/>
                </a:cxn>
                <a:cxn ang="0">
                  <a:pos x="143" y="1688"/>
                </a:cxn>
                <a:cxn ang="0">
                  <a:pos x="22" y="1843"/>
                </a:cxn>
                <a:cxn ang="0">
                  <a:pos x="0" y="1865"/>
                </a:cxn>
                <a:cxn ang="0">
                  <a:pos x="0" y="1887"/>
                </a:cxn>
                <a:cxn ang="0">
                  <a:pos x="11" y="1898"/>
                </a:cxn>
                <a:cxn ang="0">
                  <a:pos x="22" y="1898"/>
                </a:cxn>
                <a:cxn ang="0">
                  <a:pos x="44" y="1887"/>
                </a:cxn>
                <a:cxn ang="0">
                  <a:pos x="99" y="1843"/>
                </a:cxn>
                <a:cxn ang="0">
                  <a:pos x="165" y="1766"/>
                </a:cxn>
                <a:cxn ang="0">
                  <a:pos x="242" y="1655"/>
                </a:cxn>
                <a:cxn ang="0">
                  <a:pos x="319" y="1523"/>
                </a:cxn>
                <a:cxn ang="0">
                  <a:pos x="396" y="1324"/>
                </a:cxn>
                <a:cxn ang="0">
                  <a:pos x="429" y="1126"/>
                </a:cxn>
                <a:cxn ang="0">
                  <a:pos x="440" y="949"/>
                </a:cxn>
              </a:cxnLst>
              <a:rect l="0" t="0" r="r" b="b"/>
              <a:pathLst>
                <a:path w="440" h="1898">
                  <a:moveTo>
                    <a:pt x="440" y="949"/>
                  </a:moveTo>
                  <a:lnTo>
                    <a:pt x="429" y="772"/>
                  </a:lnTo>
                  <a:lnTo>
                    <a:pt x="396" y="574"/>
                  </a:lnTo>
                  <a:lnTo>
                    <a:pt x="308" y="353"/>
                  </a:lnTo>
                  <a:lnTo>
                    <a:pt x="242" y="232"/>
                  </a:lnTo>
                  <a:lnTo>
                    <a:pt x="165" y="132"/>
                  </a:lnTo>
                  <a:lnTo>
                    <a:pt x="99" y="55"/>
                  </a:lnTo>
                  <a:lnTo>
                    <a:pt x="44" y="11"/>
                  </a:lnTo>
                  <a:lnTo>
                    <a:pt x="22" y="0"/>
                  </a:lnTo>
                  <a:lnTo>
                    <a:pt x="11" y="0"/>
                  </a:lnTo>
                  <a:lnTo>
                    <a:pt x="0" y="11"/>
                  </a:lnTo>
                  <a:lnTo>
                    <a:pt x="0" y="22"/>
                  </a:lnTo>
                  <a:lnTo>
                    <a:pt x="11" y="33"/>
                  </a:lnTo>
                  <a:lnTo>
                    <a:pt x="11" y="44"/>
                  </a:lnTo>
                  <a:lnTo>
                    <a:pt x="33" y="66"/>
                  </a:lnTo>
                  <a:lnTo>
                    <a:pt x="154" y="221"/>
                  </a:lnTo>
                  <a:lnTo>
                    <a:pt x="253" y="430"/>
                  </a:lnTo>
                  <a:lnTo>
                    <a:pt x="308" y="673"/>
                  </a:lnTo>
                  <a:lnTo>
                    <a:pt x="330" y="949"/>
                  </a:lnTo>
                  <a:lnTo>
                    <a:pt x="319" y="1148"/>
                  </a:lnTo>
                  <a:lnTo>
                    <a:pt x="286" y="1335"/>
                  </a:lnTo>
                  <a:lnTo>
                    <a:pt x="231" y="1523"/>
                  </a:lnTo>
                  <a:lnTo>
                    <a:pt x="143" y="1688"/>
                  </a:lnTo>
                  <a:lnTo>
                    <a:pt x="22" y="1843"/>
                  </a:lnTo>
                  <a:lnTo>
                    <a:pt x="0" y="1865"/>
                  </a:lnTo>
                  <a:lnTo>
                    <a:pt x="0" y="1887"/>
                  </a:lnTo>
                  <a:lnTo>
                    <a:pt x="11" y="1898"/>
                  </a:lnTo>
                  <a:lnTo>
                    <a:pt x="22" y="1898"/>
                  </a:lnTo>
                  <a:lnTo>
                    <a:pt x="44" y="1887"/>
                  </a:lnTo>
                  <a:lnTo>
                    <a:pt x="99" y="1843"/>
                  </a:lnTo>
                  <a:lnTo>
                    <a:pt x="165" y="1766"/>
                  </a:lnTo>
                  <a:lnTo>
                    <a:pt x="242" y="1655"/>
                  </a:lnTo>
                  <a:lnTo>
                    <a:pt x="319" y="1523"/>
                  </a:lnTo>
                  <a:lnTo>
                    <a:pt x="396" y="1324"/>
                  </a:lnTo>
                  <a:lnTo>
                    <a:pt x="429" y="1126"/>
                  </a:lnTo>
                  <a:lnTo>
                    <a:pt x="440" y="94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467"/>
            <p:cNvSpPr>
              <a:spLocks noEditPoints="1"/>
            </p:cNvSpPr>
            <p:nvPr/>
          </p:nvSpPr>
          <p:spPr bwMode="auto">
            <a:xfrm>
              <a:off x="12797" y="4894"/>
              <a:ext cx="1254" cy="442"/>
            </a:xfrm>
            <a:custGeom>
              <a:avLst/>
              <a:gdLst/>
              <a:ahLst/>
              <a:cxnLst>
                <a:cxn ang="0">
                  <a:pos x="1188" y="78"/>
                </a:cxn>
                <a:cxn ang="0">
                  <a:pos x="1221" y="78"/>
                </a:cxn>
                <a:cxn ang="0">
                  <a:pos x="1243" y="67"/>
                </a:cxn>
                <a:cxn ang="0">
                  <a:pos x="1254" y="56"/>
                </a:cxn>
                <a:cxn ang="0">
                  <a:pos x="1254" y="11"/>
                </a:cxn>
                <a:cxn ang="0">
                  <a:pos x="1243" y="11"/>
                </a:cxn>
                <a:cxn ang="0">
                  <a:pos x="1221" y="0"/>
                </a:cxn>
                <a:cxn ang="0">
                  <a:pos x="22" y="0"/>
                </a:cxn>
                <a:cxn ang="0">
                  <a:pos x="0" y="22"/>
                </a:cxn>
                <a:cxn ang="0">
                  <a:pos x="0" y="56"/>
                </a:cxn>
                <a:cxn ang="0">
                  <a:pos x="11" y="67"/>
                </a:cxn>
                <a:cxn ang="0">
                  <a:pos x="22" y="67"/>
                </a:cxn>
                <a:cxn ang="0">
                  <a:pos x="44" y="78"/>
                </a:cxn>
                <a:cxn ang="0">
                  <a:pos x="55" y="78"/>
                </a:cxn>
                <a:cxn ang="0">
                  <a:pos x="1188" y="78"/>
                </a:cxn>
                <a:cxn ang="0">
                  <a:pos x="1188" y="442"/>
                </a:cxn>
                <a:cxn ang="0">
                  <a:pos x="1221" y="442"/>
                </a:cxn>
                <a:cxn ang="0">
                  <a:pos x="1243" y="431"/>
                </a:cxn>
                <a:cxn ang="0">
                  <a:pos x="1254" y="420"/>
                </a:cxn>
                <a:cxn ang="0">
                  <a:pos x="1254" y="387"/>
                </a:cxn>
                <a:cxn ang="0">
                  <a:pos x="1243" y="376"/>
                </a:cxn>
                <a:cxn ang="0">
                  <a:pos x="1221" y="364"/>
                </a:cxn>
                <a:cxn ang="0">
                  <a:pos x="22" y="364"/>
                </a:cxn>
                <a:cxn ang="0">
                  <a:pos x="0" y="387"/>
                </a:cxn>
                <a:cxn ang="0">
                  <a:pos x="0" y="431"/>
                </a:cxn>
                <a:cxn ang="0">
                  <a:pos x="11" y="431"/>
                </a:cxn>
                <a:cxn ang="0">
                  <a:pos x="22" y="442"/>
                </a:cxn>
                <a:cxn ang="0">
                  <a:pos x="55" y="442"/>
                </a:cxn>
                <a:cxn ang="0">
                  <a:pos x="1188" y="442"/>
                </a:cxn>
              </a:cxnLst>
              <a:rect l="0" t="0" r="r" b="b"/>
              <a:pathLst>
                <a:path w="1254" h="442">
                  <a:moveTo>
                    <a:pt x="1188" y="78"/>
                  </a:moveTo>
                  <a:lnTo>
                    <a:pt x="1221" y="78"/>
                  </a:lnTo>
                  <a:lnTo>
                    <a:pt x="1243" y="67"/>
                  </a:lnTo>
                  <a:lnTo>
                    <a:pt x="1254" y="56"/>
                  </a:lnTo>
                  <a:lnTo>
                    <a:pt x="1254" y="11"/>
                  </a:lnTo>
                  <a:lnTo>
                    <a:pt x="1243" y="11"/>
                  </a:lnTo>
                  <a:lnTo>
                    <a:pt x="1221" y="0"/>
                  </a:lnTo>
                  <a:lnTo>
                    <a:pt x="22" y="0"/>
                  </a:lnTo>
                  <a:lnTo>
                    <a:pt x="0" y="22"/>
                  </a:lnTo>
                  <a:lnTo>
                    <a:pt x="0" y="56"/>
                  </a:lnTo>
                  <a:lnTo>
                    <a:pt x="11" y="67"/>
                  </a:lnTo>
                  <a:lnTo>
                    <a:pt x="22" y="67"/>
                  </a:lnTo>
                  <a:lnTo>
                    <a:pt x="44" y="78"/>
                  </a:lnTo>
                  <a:lnTo>
                    <a:pt x="55" y="78"/>
                  </a:lnTo>
                  <a:lnTo>
                    <a:pt x="1188" y="78"/>
                  </a:lnTo>
                  <a:close/>
                  <a:moveTo>
                    <a:pt x="1188" y="442"/>
                  </a:moveTo>
                  <a:lnTo>
                    <a:pt x="1221" y="442"/>
                  </a:lnTo>
                  <a:lnTo>
                    <a:pt x="1243" y="431"/>
                  </a:lnTo>
                  <a:lnTo>
                    <a:pt x="1254" y="420"/>
                  </a:lnTo>
                  <a:lnTo>
                    <a:pt x="1254" y="387"/>
                  </a:lnTo>
                  <a:lnTo>
                    <a:pt x="1243" y="376"/>
                  </a:lnTo>
                  <a:lnTo>
                    <a:pt x="1221" y="364"/>
                  </a:lnTo>
                  <a:lnTo>
                    <a:pt x="22" y="364"/>
                  </a:lnTo>
                  <a:lnTo>
                    <a:pt x="0" y="387"/>
                  </a:lnTo>
                  <a:lnTo>
                    <a:pt x="0" y="431"/>
                  </a:lnTo>
                  <a:lnTo>
                    <a:pt x="11" y="431"/>
                  </a:lnTo>
                  <a:lnTo>
                    <a:pt x="22" y="442"/>
                  </a:lnTo>
                  <a:lnTo>
                    <a:pt x="55" y="442"/>
                  </a:lnTo>
                  <a:lnTo>
                    <a:pt x="1188" y="44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468"/>
            <p:cNvSpPr>
              <a:spLocks noEditPoints="1"/>
            </p:cNvSpPr>
            <p:nvPr/>
          </p:nvSpPr>
          <p:spPr bwMode="auto">
            <a:xfrm>
              <a:off x="14744" y="4321"/>
              <a:ext cx="792" cy="1313"/>
            </a:xfrm>
            <a:custGeom>
              <a:avLst/>
              <a:gdLst/>
              <a:ahLst/>
              <a:cxnLst>
                <a:cxn ang="0">
                  <a:pos x="792" y="662"/>
                </a:cxn>
                <a:cxn ang="0">
                  <a:pos x="792" y="507"/>
                </a:cxn>
                <a:cxn ang="0">
                  <a:pos x="770" y="364"/>
                </a:cxn>
                <a:cxn ang="0">
                  <a:pos x="715" y="220"/>
                </a:cxn>
                <a:cxn ang="0">
                  <a:pos x="638" y="110"/>
                </a:cxn>
                <a:cxn ang="0">
                  <a:pos x="550" y="44"/>
                </a:cxn>
                <a:cxn ang="0">
                  <a:pos x="473" y="11"/>
                </a:cxn>
                <a:cxn ang="0">
                  <a:pos x="396" y="0"/>
                </a:cxn>
                <a:cxn ang="0">
                  <a:pos x="308" y="11"/>
                </a:cxn>
                <a:cxn ang="0">
                  <a:pos x="220" y="55"/>
                </a:cxn>
                <a:cxn ang="0">
                  <a:pos x="132" y="121"/>
                </a:cxn>
                <a:cxn ang="0">
                  <a:pos x="66" y="231"/>
                </a:cxn>
                <a:cxn ang="0">
                  <a:pos x="22" y="364"/>
                </a:cxn>
                <a:cxn ang="0">
                  <a:pos x="0" y="507"/>
                </a:cxn>
                <a:cxn ang="0">
                  <a:pos x="0" y="816"/>
                </a:cxn>
                <a:cxn ang="0">
                  <a:pos x="22" y="971"/>
                </a:cxn>
                <a:cxn ang="0">
                  <a:pos x="77" y="1114"/>
                </a:cxn>
                <a:cxn ang="0">
                  <a:pos x="154" y="1213"/>
                </a:cxn>
                <a:cxn ang="0">
                  <a:pos x="231" y="1269"/>
                </a:cxn>
                <a:cxn ang="0">
                  <a:pos x="319" y="1302"/>
                </a:cxn>
                <a:cxn ang="0">
                  <a:pos x="396" y="1313"/>
                </a:cxn>
                <a:cxn ang="0">
                  <a:pos x="473" y="1302"/>
                </a:cxn>
                <a:cxn ang="0">
                  <a:pos x="561" y="1269"/>
                </a:cxn>
                <a:cxn ang="0">
                  <a:pos x="649" y="1202"/>
                </a:cxn>
                <a:cxn ang="0">
                  <a:pos x="726" y="1092"/>
                </a:cxn>
                <a:cxn ang="0">
                  <a:pos x="770" y="960"/>
                </a:cxn>
                <a:cxn ang="0">
                  <a:pos x="792" y="805"/>
                </a:cxn>
                <a:cxn ang="0">
                  <a:pos x="792" y="662"/>
                </a:cxn>
                <a:cxn ang="0">
                  <a:pos x="396" y="1269"/>
                </a:cxn>
                <a:cxn ang="0">
                  <a:pos x="330" y="1257"/>
                </a:cxn>
                <a:cxn ang="0">
                  <a:pos x="275" y="1224"/>
                </a:cxn>
                <a:cxn ang="0">
                  <a:pos x="209" y="1147"/>
                </a:cxn>
                <a:cxn ang="0">
                  <a:pos x="176" y="1037"/>
                </a:cxn>
                <a:cxn ang="0">
                  <a:pos x="165" y="904"/>
                </a:cxn>
                <a:cxn ang="0">
                  <a:pos x="154" y="761"/>
                </a:cxn>
                <a:cxn ang="0">
                  <a:pos x="154" y="452"/>
                </a:cxn>
                <a:cxn ang="0">
                  <a:pos x="165" y="286"/>
                </a:cxn>
                <a:cxn ang="0">
                  <a:pos x="198" y="176"/>
                </a:cxn>
                <a:cxn ang="0">
                  <a:pos x="253" y="110"/>
                </a:cxn>
                <a:cxn ang="0">
                  <a:pos x="308" y="66"/>
                </a:cxn>
                <a:cxn ang="0">
                  <a:pos x="352" y="44"/>
                </a:cxn>
                <a:cxn ang="0">
                  <a:pos x="396" y="44"/>
                </a:cxn>
                <a:cxn ang="0">
                  <a:pos x="440" y="55"/>
                </a:cxn>
                <a:cxn ang="0">
                  <a:pos x="495" y="66"/>
                </a:cxn>
                <a:cxn ang="0">
                  <a:pos x="539" y="110"/>
                </a:cxn>
                <a:cxn ang="0">
                  <a:pos x="583" y="176"/>
                </a:cxn>
                <a:cxn ang="0">
                  <a:pos x="616" y="264"/>
                </a:cxn>
                <a:cxn ang="0">
                  <a:pos x="638" y="452"/>
                </a:cxn>
                <a:cxn ang="0">
                  <a:pos x="638" y="838"/>
                </a:cxn>
                <a:cxn ang="0">
                  <a:pos x="616" y="1026"/>
                </a:cxn>
                <a:cxn ang="0">
                  <a:pos x="583" y="1147"/>
                </a:cxn>
                <a:cxn ang="0">
                  <a:pos x="528" y="1213"/>
                </a:cxn>
                <a:cxn ang="0">
                  <a:pos x="462" y="1257"/>
                </a:cxn>
                <a:cxn ang="0">
                  <a:pos x="396" y="1269"/>
                </a:cxn>
              </a:cxnLst>
              <a:rect l="0" t="0" r="r" b="b"/>
              <a:pathLst>
                <a:path w="792" h="1313">
                  <a:moveTo>
                    <a:pt x="792" y="662"/>
                  </a:moveTo>
                  <a:lnTo>
                    <a:pt x="792" y="507"/>
                  </a:lnTo>
                  <a:lnTo>
                    <a:pt x="770" y="364"/>
                  </a:lnTo>
                  <a:lnTo>
                    <a:pt x="715" y="220"/>
                  </a:lnTo>
                  <a:lnTo>
                    <a:pt x="638" y="110"/>
                  </a:lnTo>
                  <a:lnTo>
                    <a:pt x="550" y="44"/>
                  </a:lnTo>
                  <a:lnTo>
                    <a:pt x="473" y="11"/>
                  </a:lnTo>
                  <a:lnTo>
                    <a:pt x="396" y="0"/>
                  </a:lnTo>
                  <a:lnTo>
                    <a:pt x="308" y="11"/>
                  </a:lnTo>
                  <a:lnTo>
                    <a:pt x="220" y="55"/>
                  </a:lnTo>
                  <a:lnTo>
                    <a:pt x="132" y="121"/>
                  </a:lnTo>
                  <a:lnTo>
                    <a:pt x="66" y="231"/>
                  </a:lnTo>
                  <a:lnTo>
                    <a:pt x="22" y="364"/>
                  </a:lnTo>
                  <a:lnTo>
                    <a:pt x="0" y="507"/>
                  </a:lnTo>
                  <a:lnTo>
                    <a:pt x="0" y="816"/>
                  </a:lnTo>
                  <a:lnTo>
                    <a:pt x="22" y="971"/>
                  </a:lnTo>
                  <a:lnTo>
                    <a:pt x="77" y="1114"/>
                  </a:lnTo>
                  <a:lnTo>
                    <a:pt x="154" y="1213"/>
                  </a:lnTo>
                  <a:lnTo>
                    <a:pt x="231" y="1269"/>
                  </a:lnTo>
                  <a:lnTo>
                    <a:pt x="319" y="1302"/>
                  </a:lnTo>
                  <a:lnTo>
                    <a:pt x="396" y="1313"/>
                  </a:lnTo>
                  <a:lnTo>
                    <a:pt x="473" y="1302"/>
                  </a:lnTo>
                  <a:lnTo>
                    <a:pt x="561" y="1269"/>
                  </a:lnTo>
                  <a:lnTo>
                    <a:pt x="649" y="1202"/>
                  </a:lnTo>
                  <a:lnTo>
                    <a:pt x="726" y="1092"/>
                  </a:lnTo>
                  <a:lnTo>
                    <a:pt x="770" y="960"/>
                  </a:lnTo>
                  <a:lnTo>
                    <a:pt x="792" y="805"/>
                  </a:lnTo>
                  <a:lnTo>
                    <a:pt x="792" y="662"/>
                  </a:lnTo>
                  <a:close/>
                  <a:moveTo>
                    <a:pt x="396" y="1269"/>
                  </a:moveTo>
                  <a:lnTo>
                    <a:pt x="330" y="1257"/>
                  </a:lnTo>
                  <a:lnTo>
                    <a:pt x="275" y="1224"/>
                  </a:lnTo>
                  <a:lnTo>
                    <a:pt x="209" y="1147"/>
                  </a:lnTo>
                  <a:lnTo>
                    <a:pt x="176" y="1037"/>
                  </a:lnTo>
                  <a:lnTo>
                    <a:pt x="165" y="904"/>
                  </a:lnTo>
                  <a:lnTo>
                    <a:pt x="154" y="761"/>
                  </a:lnTo>
                  <a:lnTo>
                    <a:pt x="154" y="452"/>
                  </a:lnTo>
                  <a:lnTo>
                    <a:pt x="165" y="286"/>
                  </a:lnTo>
                  <a:lnTo>
                    <a:pt x="198" y="176"/>
                  </a:lnTo>
                  <a:lnTo>
                    <a:pt x="253" y="110"/>
                  </a:lnTo>
                  <a:lnTo>
                    <a:pt x="308" y="66"/>
                  </a:lnTo>
                  <a:lnTo>
                    <a:pt x="352" y="44"/>
                  </a:lnTo>
                  <a:lnTo>
                    <a:pt x="396" y="44"/>
                  </a:lnTo>
                  <a:lnTo>
                    <a:pt x="440" y="55"/>
                  </a:lnTo>
                  <a:lnTo>
                    <a:pt x="495" y="66"/>
                  </a:lnTo>
                  <a:lnTo>
                    <a:pt x="539" y="110"/>
                  </a:lnTo>
                  <a:lnTo>
                    <a:pt x="583" y="176"/>
                  </a:lnTo>
                  <a:lnTo>
                    <a:pt x="616" y="264"/>
                  </a:lnTo>
                  <a:lnTo>
                    <a:pt x="638" y="452"/>
                  </a:lnTo>
                  <a:lnTo>
                    <a:pt x="638" y="838"/>
                  </a:lnTo>
                  <a:lnTo>
                    <a:pt x="616" y="1026"/>
                  </a:lnTo>
                  <a:lnTo>
                    <a:pt x="583" y="1147"/>
                  </a:lnTo>
                  <a:lnTo>
                    <a:pt x="528" y="1213"/>
                  </a:lnTo>
                  <a:lnTo>
                    <a:pt x="462" y="1257"/>
                  </a:lnTo>
                  <a:lnTo>
                    <a:pt x="396" y="126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470"/>
            <p:cNvSpPr>
              <a:spLocks/>
            </p:cNvSpPr>
            <p:nvPr/>
          </p:nvSpPr>
          <p:spPr bwMode="auto">
            <a:xfrm>
              <a:off x="6968" y="7344"/>
              <a:ext cx="1088" cy="1291"/>
            </a:xfrm>
            <a:custGeom>
              <a:avLst/>
              <a:gdLst/>
              <a:ahLst/>
              <a:cxnLst>
                <a:cxn ang="0">
                  <a:pos x="1033" y="0"/>
                </a:cxn>
                <a:cxn ang="0">
                  <a:pos x="0" y="0"/>
                </a:cxn>
                <a:cxn ang="0">
                  <a:pos x="0" y="55"/>
                </a:cxn>
                <a:cxn ang="0">
                  <a:pos x="99" y="55"/>
                </a:cxn>
                <a:cxn ang="0">
                  <a:pos x="132" y="66"/>
                </a:cxn>
                <a:cxn ang="0">
                  <a:pos x="165" y="66"/>
                </a:cxn>
                <a:cxn ang="0">
                  <a:pos x="176" y="88"/>
                </a:cxn>
                <a:cxn ang="0">
                  <a:pos x="187" y="99"/>
                </a:cxn>
                <a:cxn ang="0">
                  <a:pos x="187" y="1192"/>
                </a:cxn>
                <a:cxn ang="0">
                  <a:pos x="165" y="1214"/>
                </a:cxn>
                <a:cxn ang="0">
                  <a:pos x="99" y="1236"/>
                </a:cxn>
                <a:cxn ang="0">
                  <a:pos x="0" y="1236"/>
                </a:cxn>
                <a:cxn ang="0">
                  <a:pos x="0" y="1291"/>
                </a:cxn>
                <a:cxn ang="0">
                  <a:pos x="187" y="1291"/>
                </a:cxn>
                <a:cxn ang="0">
                  <a:pos x="286" y="1280"/>
                </a:cxn>
                <a:cxn ang="0">
                  <a:pos x="385" y="1280"/>
                </a:cxn>
                <a:cxn ang="0">
                  <a:pos x="505" y="1291"/>
                </a:cxn>
                <a:cxn ang="0">
                  <a:pos x="604" y="1291"/>
                </a:cxn>
                <a:cxn ang="0">
                  <a:pos x="604" y="1236"/>
                </a:cxn>
                <a:cxn ang="0">
                  <a:pos x="538" y="1236"/>
                </a:cxn>
                <a:cxn ang="0">
                  <a:pos x="440" y="1225"/>
                </a:cxn>
                <a:cxn ang="0">
                  <a:pos x="385" y="1214"/>
                </a:cxn>
                <a:cxn ang="0">
                  <a:pos x="363" y="1181"/>
                </a:cxn>
                <a:cxn ang="0">
                  <a:pos x="363" y="673"/>
                </a:cxn>
                <a:cxn ang="0">
                  <a:pos x="527" y="673"/>
                </a:cxn>
                <a:cxn ang="0">
                  <a:pos x="637" y="684"/>
                </a:cxn>
                <a:cxn ang="0">
                  <a:pos x="692" y="728"/>
                </a:cxn>
                <a:cxn ang="0">
                  <a:pos x="714" y="795"/>
                </a:cxn>
                <a:cxn ang="0">
                  <a:pos x="725" y="894"/>
                </a:cxn>
                <a:cxn ang="0">
                  <a:pos x="769" y="894"/>
                </a:cxn>
                <a:cxn ang="0">
                  <a:pos x="769" y="397"/>
                </a:cxn>
                <a:cxn ang="0">
                  <a:pos x="725" y="397"/>
                </a:cxn>
                <a:cxn ang="0">
                  <a:pos x="714" y="497"/>
                </a:cxn>
                <a:cxn ang="0">
                  <a:pos x="692" y="563"/>
                </a:cxn>
                <a:cxn ang="0">
                  <a:pos x="626" y="607"/>
                </a:cxn>
                <a:cxn ang="0">
                  <a:pos x="527" y="618"/>
                </a:cxn>
                <a:cxn ang="0">
                  <a:pos x="363" y="618"/>
                </a:cxn>
                <a:cxn ang="0">
                  <a:pos x="363" y="88"/>
                </a:cxn>
                <a:cxn ang="0">
                  <a:pos x="385" y="66"/>
                </a:cxn>
                <a:cxn ang="0">
                  <a:pos x="418" y="55"/>
                </a:cxn>
                <a:cxn ang="0">
                  <a:pos x="681" y="55"/>
                </a:cxn>
                <a:cxn ang="0">
                  <a:pos x="824" y="66"/>
                </a:cxn>
                <a:cxn ang="0">
                  <a:pos x="923" y="110"/>
                </a:cxn>
                <a:cxn ang="0">
                  <a:pos x="978" y="188"/>
                </a:cxn>
                <a:cxn ang="0">
                  <a:pos x="1022" y="287"/>
                </a:cxn>
                <a:cxn ang="0">
                  <a:pos x="1044" y="430"/>
                </a:cxn>
                <a:cxn ang="0">
                  <a:pos x="1088" y="430"/>
                </a:cxn>
                <a:cxn ang="0">
                  <a:pos x="1033" y="0"/>
                </a:cxn>
              </a:cxnLst>
              <a:rect l="0" t="0" r="r" b="b"/>
              <a:pathLst>
                <a:path w="1088" h="1291">
                  <a:moveTo>
                    <a:pt x="1033" y="0"/>
                  </a:moveTo>
                  <a:lnTo>
                    <a:pt x="0" y="0"/>
                  </a:lnTo>
                  <a:lnTo>
                    <a:pt x="0" y="55"/>
                  </a:lnTo>
                  <a:lnTo>
                    <a:pt x="99" y="55"/>
                  </a:lnTo>
                  <a:lnTo>
                    <a:pt x="132" y="66"/>
                  </a:lnTo>
                  <a:lnTo>
                    <a:pt x="165" y="66"/>
                  </a:lnTo>
                  <a:lnTo>
                    <a:pt x="176" y="88"/>
                  </a:lnTo>
                  <a:lnTo>
                    <a:pt x="187" y="99"/>
                  </a:lnTo>
                  <a:lnTo>
                    <a:pt x="187" y="1192"/>
                  </a:lnTo>
                  <a:lnTo>
                    <a:pt x="165" y="1214"/>
                  </a:lnTo>
                  <a:lnTo>
                    <a:pt x="99" y="1236"/>
                  </a:lnTo>
                  <a:lnTo>
                    <a:pt x="0" y="1236"/>
                  </a:lnTo>
                  <a:lnTo>
                    <a:pt x="0" y="1291"/>
                  </a:lnTo>
                  <a:lnTo>
                    <a:pt x="187" y="1291"/>
                  </a:lnTo>
                  <a:lnTo>
                    <a:pt x="286" y="1280"/>
                  </a:lnTo>
                  <a:lnTo>
                    <a:pt x="385" y="1280"/>
                  </a:lnTo>
                  <a:lnTo>
                    <a:pt x="505" y="1291"/>
                  </a:lnTo>
                  <a:lnTo>
                    <a:pt x="604" y="1291"/>
                  </a:lnTo>
                  <a:lnTo>
                    <a:pt x="604" y="1236"/>
                  </a:lnTo>
                  <a:lnTo>
                    <a:pt x="538" y="1236"/>
                  </a:lnTo>
                  <a:lnTo>
                    <a:pt x="440" y="1225"/>
                  </a:lnTo>
                  <a:lnTo>
                    <a:pt x="385" y="1214"/>
                  </a:lnTo>
                  <a:lnTo>
                    <a:pt x="363" y="1181"/>
                  </a:lnTo>
                  <a:lnTo>
                    <a:pt x="363" y="673"/>
                  </a:lnTo>
                  <a:lnTo>
                    <a:pt x="527" y="673"/>
                  </a:lnTo>
                  <a:lnTo>
                    <a:pt x="637" y="684"/>
                  </a:lnTo>
                  <a:lnTo>
                    <a:pt x="692" y="728"/>
                  </a:lnTo>
                  <a:lnTo>
                    <a:pt x="714" y="795"/>
                  </a:lnTo>
                  <a:lnTo>
                    <a:pt x="725" y="894"/>
                  </a:lnTo>
                  <a:lnTo>
                    <a:pt x="769" y="894"/>
                  </a:lnTo>
                  <a:lnTo>
                    <a:pt x="769" y="397"/>
                  </a:lnTo>
                  <a:lnTo>
                    <a:pt x="725" y="397"/>
                  </a:lnTo>
                  <a:lnTo>
                    <a:pt x="714" y="497"/>
                  </a:lnTo>
                  <a:lnTo>
                    <a:pt x="692" y="563"/>
                  </a:lnTo>
                  <a:lnTo>
                    <a:pt x="626" y="607"/>
                  </a:lnTo>
                  <a:lnTo>
                    <a:pt x="527" y="618"/>
                  </a:lnTo>
                  <a:lnTo>
                    <a:pt x="363" y="618"/>
                  </a:lnTo>
                  <a:lnTo>
                    <a:pt x="363" y="88"/>
                  </a:lnTo>
                  <a:lnTo>
                    <a:pt x="385" y="66"/>
                  </a:lnTo>
                  <a:lnTo>
                    <a:pt x="418" y="55"/>
                  </a:lnTo>
                  <a:lnTo>
                    <a:pt x="681" y="55"/>
                  </a:lnTo>
                  <a:lnTo>
                    <a:pt x="824" y="66"/>
                  </a:lnTo>
                  <a:lnTo>
                    <a:pt x="923" y="110"/>
                  </a:lnTo>
                  <a:lnTo>
                    <a:pt x="978" y="188"/>
                  </a:lnTo>
                  <a:lnTo>
                    <a:pt x="1022" y="287"/>
                  </a:lnTo>
                  <a:lnTo>
                    <a:pt x="1044" y="430"/>
                  </a:lnTo>
                  <a:lnTo>
                    <a:pt x="1088" y="430"/>
                  </a:lnTo>
                  <a:lnTo>
                    <a:pt x="103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471"/>
            <p:cNvSpPr>
              <a:spLocks noEditPoints="1"/>
            </p:cNvSpPr>
            <p:nvPr/>
          </p:nvSpPr>
          <p:spPr bwMode="auto">
            <a:xfrm>
              <a:off x="8023" y="7785"/>
              <a:ext cx="836" cy="872"/>
            </a:xfrm>
            <a:custGeom>
              <a:avLst/>
              <a:gdLst/>
              <a:ahLst/>
              <a:cxnLst>
                <a:cxn ang="0">
                  <a:pos x="836" y="442"/>
                </a:cxn>
                <a:cxn ang="0">
                  <a:pos x="814" y="298"/>
                </a:cxn>
                <a:cxn ang="0">
                  <a:pos x="759" y="177"/>
                </a:cxn>
                <a:cxn ang="0">
                  <a:pos x="660" y="89"/>
                </a:cxn>
                <a:cxn ang="0">
                  <a:pos x="550" y="22"/>
                </a:cxn>
                <a:cxn ang="0">
                  <a:pos x="418" y="0"/>
                </a:cxn>
                <a:cxn ang="0">
                  <a:pos x="286" y="22"/>
                </a:cxn>
                <a:cxn ang="0">
                  <a:pos x="165" y="89"/>
                </a:cxn>
                <a:cxn ang="0">
                  <a:pos x="77" y="188"/>
                </a:cxn>
                <a:cxn ang="0">
                  <a:pos x="22" y="309"/>
                </a:cxn>
                <a:cxn ang="0">
                  <a:pos x="0" y="442"/>
                </a:cxn>
                <a:cxn ang="0">
                  <a:pos x="22" y="585"/>
                </a:cxn>
                <a:cxn ang="0">
                  <a:pos x="77" y="696"/>
                </a:cxn>
                <a:cxn ang="0">
                  <a:pos x="176" y="795"/>
                </a:cxn>
                <a:cxn ang="0">
                  <a:pos x="286" y="850"/>
                </a:cxn>
                <a:cxn ang="0">
                  <a:pos x="418" y="872"/>
                </a:cxn>
                <a:cxn ang="0">
                  <a:pos x="550" y="850"/>
                </a:cxn>
                <a:cxn ang="0">
                  <a:pos x="660" y="795"/>
                </a:cxn>
                <a:cxn ang="0">
                  <a:pos x="759" y="696"/>
                </a:cxn>
                <a:cxn ang="0">
                  <a:pos x="814" y="585"/>
                </a:cxn>
                <a:cxn ang="0">
                  <a:pos x="836" y="442"/>
                </a:cxn>
                <a:cxn ang="0">
                  <a:pos x="418" y="828"/>
                </a:cxn>
                <a:cxn ang="0">
                  <a:pos x="341" y="806"/>
                </a:cxn>
                <a:cxn ang="0">
                  <a:pos x="264" y="773"/>
                </a:cxn>
                <a:cxn ang="0">
                  <a:pos x="198" y="696"/>
                </a:cxn>
                <a:cxn ang="0">
                  <a:pos x="165" y="607"/>
                </a:cxn>
                <a:cxn ang="0">
                  <a:pos x="154" y="508"/>
                </a:cxn>
                <a:cxn ang="0">
                  <a:pos x="154" y="343"/>
                </a:cxn>
                <a:cxn ang="0">
                  <a:pos x="165" y="254"/>
                </a:cxn>
                <a:cxn ang="0">
                  <a:pos x="198" y="166"/>
                </a:cxn>
                <a:cxn ang="0">
                  <a:pos x="264" y="100"/>
                </a:cxn>
                <a:cxn ang="0">
                  <a:pos x="341" y="56"/>
                </a:cxn>
                <a:cxn ang="0">
                  <a:pos x="418" y="45"/>
                </a:cxn>
                <a:cxn ang="0">
                  <a:pos x="495" y="56"/>
                </a:cxn>
                <a:cxn ang="0">
                  <a:pos x="572" y="100"/>
                </a:cxn>
                <a:cxn ang="0">
                  <a:pos x="627" y="166"/>
                </a:cxn>
                <a:cxn ang="0">
                  <a:pos x="660" y="254"/>
                </a:cxn>
                <a:cxn ang="0">
                  <a:pos x="682" y="343"/>
                </a:cxn>
                <a:cxn ang="0">
                  <a:pos x="682" y="508"/>
                </a:cxn>
                <a:cxn ang="0">
                  <a:pos x="671" y="596"/>
                </a:cxn>
                <a:cxn ang="0">
                  <a:pos x="638" y="685"/>
                </a:cxn>
                <a:cxn ang="0">
                  <a:pos x="583" y="762"/>
                </a:cxn>
                <a:cxn ang="0">
                  <a:pos x="506" y="806"/>
                </a:cxn>
                <a:cxn ang="0">
                  <a:pos x="418" y="828"/>
                </a:cxn>
              </a:cxnLst>
              <a:rect l="0" t="0" r="r" b="b"/>
              <a:pathLst>
                <a:path w="836" h="872">
                  <a:moveTo>
                    <a:pt x="836" y="442"/>
                  </a:moveTo>
                  <a:lnTo>
                    <a:pt x="814" y="298"/>
                  </a:lnTo>
                  <a:lnTo>
                    <a:pt x="759" y="177"/>
                  </a:lnTo>
                  <a:lnTo>
                    <a:pt x="660" y="89"/>
                  </a:lnTo>
                  <a:lnTo>
                    <a:pt x="550" y="22"/>
                  </a:lnTo>
                  <a:lnTo>
                    <a:pt x="418" y="0"/>
                  </a:lnTo>
                  <a:lnTo>
                    <a:pt x="286" y="22"/>
                  </a:lnTo>
                  <a:lnTo>
                    <a:pt x="165" y="89"/>
                  </a:lnTo>
                  <a:lnTo>
                    <a:pt x="77" y="188"/>
                  </a:lnTo>
                  <a:lnTo>
                    <a:pt x="22" y="309"/>
                  </a:lnTo>
                  <a:lnTo>
                    <a:pt x="0" y="442"/>
                  </a:lnTo>
                  <a:lnTo>
                    <a:pt x="22" y="585"/>
                  </a:lnTo>
                  <a:lnTo>
                    <a:pt x="77" y="696"/>
                  </a:lnTo>
                  <a:lnTo>
                    <a:pt x="176" y="795"/>
                  </a:lnTo>
                  <a:lnTo>
                    <a:pt x="286" y="850"/>
                  </a:lnTo>
                  <a:lnTo>
                    <a:pt x="418" y="872"/>
                  </a:lnTo>
                  <a:lnTo>
                    <a:pt x="550" y="850"/>
                  </a:lnTo>
                  <a:lnTo>
                    <a:pt x="660" y="795"/>
                  </a:lnTo>
                  <a:lnTo>
                    <a:pt x="759" y="696"/>
                  </a:lnTo>
                  <a:lnTo>
                    <a:pt x="814" y="585"/>
                  </a:lnTo>
                  <a:lnTo>
                    <a:pt x="836" y="442"/>
                  </a:lnTo>
                  <a:close/>
                  <a:moveTo>
                    <a:pt x="418" y="828"/>
                  </a:moveTo>
                  <a:lnTo>
                    <a:pt x="341" y="806"/>
                  </a:lnTo>
                  <a:lnTo>
                    <a:pt x="264" y="773"/>
                  </a:lnTo>
                  <a:lnTo>
                    <a:pt x="198" y="696"/>
                  </a:lnTo>
                  <a:lnTo>
                    <a:pt x="165" y="607"/>
                  </a:lnTo>
                  <a:lnTo>
                    <a:pt x="154" y="508"/>
                  </a:lnTo>
                  <a:lnTo>
                    <a:pt x="154" y="343"/>
                  </a:lnTo>
                  <a:lnTo>
                    <a:pt x="165" y="254"/>
                  </a:lnTo>
                  <a:lnTo>
                    <a:pt x="198" y="166"/>
                  </a:lnTo>
                  <a:lnTo>
                    <a:pt x="264" y="100"/>
                  </a:lnTo>
                  <a:lnTo>
                    <a:pt x="341" y="56"/>
                  </a:lnTo>
                  <a:lnTo>
                    <a:pt x="418" y="45"/>
                  </a:lnTo>
                  <a:lnTo>
                    <a:pt x="495" y="56"/>
                  </a:lnTo>
                  <a:lnTo>
                    <a:pt x="572" y="100"/>
                  </a:lnTo>
                  <a:lnTo>
                    <a:pt x="627" y="166"/>
                  </a:lnTo>
                  <a:lnTo>
                    <a:pt x="660" y="254"/>
                  </a:lnTo>
                  <a:lnTo>
                    <a:pt x="682" y="343"/>
                  </a:lnTo>
                  <a:lnTo>
                    <a:pt x="682" y="508"/>
                  </a:lnTo>
                  <a:lnTo>
                    <a:pt x="671" y="596"/>
                  </a:lnTo>
                  <a:lnTo>
                    <a:pt x="638" y="685"/>
                  </a:lnTo>
                  <a:lnTo>
                    <a:pt x="583" y="762"/>
                  </a:lnTo>
                  <a:lnTo>
                    <a:pt x="506" y="806"/>
                  </a:lnTo>
                  <a:lnTo>
                    <a:pt x="418" y="8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472"/>
            <p:cNvSpPr>
              <a:spLocks/>
            </p:cNvSpPr>
            <p:nvPr/>
          </p:nvSpPr>
          <p:spPr bwMode="auto">
            <a:xfrm>
              <a:off x="8969" y="7796"/>
              <a:ext cx="638" cy="839"/>
            </a:xfrm>
            <a:custGeom>
              <a:avLst/>
              <a:gdLst/>
              <a:ahLst/>
              <a:cxnLst>
                <a:cxn ang="0">
                  <a:pos x="275" y="696"/>
                </a:cxn>
                <a:cxn ang="0">
                  <a:pos x="275" y="398"/>
                </a:cxn>
                <a:cxn ang="0">
                  <a:pos x="286" y="265"/>
                </a:cxn>
                <a:cxn ang="0">
                  <a:pos x="330" y="144"/>
                </a:cxn>
                <a:cxn ang="0">
                  <a:pos x="396" y="67"/>
                </a:cxn>
                <a:cxn ang="0">
                  <a:pos x="495" y="45"/>
                </a:cxn>
                <a:cxn ang="0">
                  <a:pos x="517" y="45"/>
                </a:cxn>
                <a:cxn ang="0">
                  <a:pos x="506" y="45"/>
                </a:cxn>
                <a:cxn ang="0">
                  <a:pos x="484" y="67"/>
                </a:cxn>
                <a:cxn ang="0">
                  <a:pos x="473" y="89"/>
                </a:cxn>
                <a:cxn ang="0">
                  <a:pos x="473" y="144"/>
                </a:cxn>
                <a:cxn ang="0">
                  <a:pos x="484" y="166"/>
                </a:cxn>
                <a:cxn ang="0">
                  <a:pos x="506" y="188"/>
                </a:cxn>
                <a:cxn ang="0">
                  <a:pos x="528" y="199"/>
                </a:cxn>
                <a:cxn ang="0">
                  <a:pos x="572" y="199"/>
                </a:cxn>
                <a:cxn ang="0">
                  <a:pos x="594" y="188"/>
                </a:cxn>
                <a:cxn ang="0">
                  <a:pos x="616" y="166"/>
                </a:cxn>
                <a:cxn ang="0">
                  <a:pos x="627" y="144"/>
                </a:cxn>
                <a:cxn ang="0">
                  <a:pos x="638" y="111"/>
                </a:cxn>
                <a:cxn ang="0">
                  <a:pos x="627" y="78"/>
                </a:cxn>
                <a:cxn ang="0">
                  <a:pos x="605" y="45"/>
                </a:cxn>
                <a:cxn ang="0">
                  <a:pos x="583" y="23"/>
                </a:cxn>
                <a:cxn ang="0">
                  <a:pos x="539" y="0"/>
                </a:cxn>
                <a:cxn ang="0">
                  <a:pos x="495" y="0"/>
                </a:cxn>
                <a:cxn ang="0">
                  <a:pos x="407" y="23"/>
                </a:cxn>
                <a:cxn ang="0">
                  <a:pos x="341" y="78"/>
                </a:cxn>
                <a:cxn ang="0">
                  <a:pos x="286" y="144"/>
                </a:cxn>
                <a:cxn ang="0">
                  <a:pos x="264" y="210"/>
                </a:cxn>
                <a:cxn ang="0">
                  <a:pos x="264" y="0"/>
                </a:cxn>
                <a:cxn ang="0">
                  <a:pos x="0" y="23"/>
                </a:cxn>
                <a:cxn ang="0">
                  <a:pos x="0" y="78"/>
                </a:cxn>
                <a:cxn ang="0">
                  <a:pos x="55" y="78"/>
                </a:cxn>
                <a:cxn ang="0">
                  <a:pos x="99" y="89"/>
                </a:cxn>
                <a:cxn ang="0">
                  <a:pos x="121" y="100"/>
                </a:cxn>
                <a:cxn ang="0">
                  <a:pos x="143" y="122"/>
                </a:cxn>
                <a:cxn ang="0">
                  <a:pos x="143" y="729"/>
                </a:cxn>
                <a:cxn ang="0">
                  <a:pos x="121" y="773"/>
                </a:cxn>
                <a:cxn ang="0">
                  <a:pos x="88" y="773"/>
                </a:cxn>
                <a:cxn ang="0">
                  <a:pos x="55" y="784"/>
                </a:cxn>
                <a:cxn ang="0">
                  <a:pos x="0" y="784"/>
                </a:cxn>
                <a:cxn ang="0">
                  <a:pos x="0" y="839"/>
                </a:cxn>
                <a:cxn ang="0">
                  <a:pos x="110" y="839"/>
                </a:cxn>
                <a:cxn ang="0">
                  <a:pos x="220" y="828"/>
                </a:cxn>
                <a:cxn ang="0">
                  <a:pos x="330" y="828"/>
                </a:cxn>
                <a:cxn ang="0">
                  <a:pos x="451" y="839"/>
                </a:cxn>
                <a:cxn ang="0">
                  <a:pos x="451" y="784"/>
                </a:cxn>
                <a:cxn ang="0">
                  <a:pos x="363" y="784"/>
                </a:cxn>
                <a:cxn ang="0">
                  <a:pos x="297" y="762"/>
                </a:cxn>
                <a:cxn ang="0">
                  <a:pos x="275" y="740"/>
                </a:cxn>
                <a:cxn ang="0">
                  <a:pos x="275" y="696"/>
                </a:cxn>
              </a:cxnLst>
              <a:rect l="0" t="0" r="r" b="b"/>
              <a:pathLst>
                <a:path w="638" h="839">
                  <a:moveTo>
                    <a:pt x="275" y="696"/>
                  </a:moveTo>
                  <a:lnTo>
                    <a:pt x="275" y="398"/>
                  </a:lnTo>
                  <a:lnTo>
                    <a:pt x="286" y="265"/>
                  </a:lnTo>
                  <a:lnTo>
                    <a:pt x="330" y="144"/>
                  </a:lnTo>
                  <a:lnTo>
                    <a:pt x="396" y="67"/>
                  </a:lnTo>
                  <a:lnTo>
                    <a:pt x="495" y="45"/>
                  </a:lnTo>
                  <a:lnTo>
                    <a:pt x="517" y="45"/>
                  </a:lnTo>
                  <a:lnTo>
                    <a:pt x="506" y="45"/>
                  </a:lnTo>
                  <a:lnTo>
                    <a:pt x="484" y="67"/>
                  </a:lnTo>
                  <a:lnTo>
                    <a:pt x="473" y="89"/>
                  </a:lnTo>
                  <a:lnTo>
                    <a:pt x="473" y="144"/>
                  </a:lnTo>
                  <a:lnTo>
                    <a:pt x="484" y="166"/>
                  </a:lnTo>
                  <a:lnTo>
                    <a:pt x="506" y="188"/>
                  </a:lnTo>
                  <a:lnTo>
                    <a:pt x="528" y="199"/>
                  </a:lnTo>
                  <a:lnTo>
                    <a:pt x="572" y="199"/>
                  </a:lnTo>
                  <a:lnTo>
                    <a:pt x="594" y="188"/>
                  </a:lnTo>
                  <a:lnTo>
                    <a:pt x="616" y="166"/>
                  </a:lnTo>
                  <a:lnTo>
                    <a:pt x="627" y="144"/>
                  </a:lnTo>
                  <a:lnTo>
                    <a:pt x="638" y="111"/>
                  </a:lnTo>
                  <a:lnTo>
                    <a:pt x="627" y="78"/>
                  </a:lnTo>
                  <a:lnTo>
                    <a:pt x="605" y="45"/>
                  </a:lnTo>
                  <a:lnTo>
                    <a:pt x="583" y="23"/>
                  </a:lnTo>
                  <a:lnTo>
                    <a:pt x="539" y="0"/>
                  </a:lnTo>
                  <a:lnTo>
                    <a:pt x="495" y="0"/>
                  </a:lnTo>
                  <a:lnTo>
                    <a:pt x="407" y="23"/>
                  </a:lnTo>
                  <a:lnTo>
                    <a:pt x="341" y="78"/>
                  </a:lnTo>
                  <a:lnTo>
                    <a:pt x="286" y="144"/>
                  </a:lnTo>
                  <a:lnTo>
                    <a:pt x="264" y="210"/>
                  </a:lnTo>
                  <a:lnTo>
                    <a:pt x="264" y="0"/>
                  </a:lnTo>
                  <a:lnTo>
                    <a:pt x="0" y="23"/>
                  </a:lnTo>
                  <a:lnTo>
                    <a:pt x="0" y="78"/>
                  </a:lnTo>
                  <a:lnTo>
                    <a:pt x="55" y="78"/>
                  </a:lnTo>
                  <a:lnTo>
                    <a:pt x="99" y="89"/>
                  </a:lnTo>
                  <a:lnTo>
                    <a:pt x="121" y="100"/>
                  </a:lnTo>
                  <a:lnTo>
                    <a:pt x="143" y="122"/>
                  </a:lnTo>
                  <a:lnTo>
                    <a:pt x="143" y="729"/>
                  </a:lnTo>
                  <a:lnTo>
                    <a:pt x="121" y="773"/>
                  </a:lnTo>
                  <a:lnTo>
                    <a:pt x="88" y="773"/>
                  </a:lnTo>
                  <a:lnTo>
                    <a:pt x="55" y="784"/>
                  </a:lnTo>
                  <a:lnTo>
                    <a:pt x="0" y="784"/>
                  </a:lnTo>
                  <a:lnTo>
                    <a:pt x="0" y="839"/>
                  </a:lnTo>
                  <a:lnTo>
                    <a:pt x="110" y="839"/>
                  </a:lnTo>
                  <a:lnTo>
                    <a:pt x="220" y="828"/>
                  </a:lnTo>
                  <a:lnTo>
                    <a:pt x="330" y="828"/>
                  </a:lnTo>
                  <a:lnTo>
                    <a:pt x="451" y="839"/>
                  </a:lnTo>
                  <a:lnTo>
                    <a:pt x="451" y="784"/>
                  </a:lnTo>
                  <a:lnTo>
                    <a:pt x="363" y="784"/>
                  </a:lnTo>
                  <a:lnTo>
                    <a:pt x="297" y="762"/>
                  </a:lnTo>
                  <a:lnTo>
                    <a:pt x="275" y="740"/>
                  </a:lnTo>
                  <a:lnTo>
                    <a:pt x="275" y="69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473"/>
            <p:cNvSpPr>
              <a:spLocks noEditPoints="1"/>
            </p:cNvSpPr>
            <p:nvPr/>
          </p:nvSpPr>
          <p:spPr bwMode="auto">
            <a:xfrm>
              <a:off x="10322" y="7377"/>
              <a:ext cx="495" cy="1280"/>
            </a:xfrm>
            <a:custGeom>
              <a:avLst/>
              <a:gdLst/>
              <a:ahLst/>
              <a:cxnLst>
                <a:cxn ang="0">
                  <a:pos x="462" y="22"/>
                </a:cxn>
                <a:cxn ang="0">
                  <a:pos x="374" y="11"/>
                </a:cxn>
                <a:cxn ang="0">
                  <a:pos x="319" y="66"/>
                </a:cxn>
                <a:cxn ang="0">
                  <a:pos x="319" y="133"/>
                </a:cxn>
                <a:cxn ang="0">
                  <a:pos x="352" y="166"/>
                </a:cxn>
                <a:cxn ang="0">
                  <a:pos x="407" y="166"/>
                </a:cxn>
                <a:cxn ang="0">
                  <a:pos x="462" y="133"/>
                </a:cxn>
                <a:cxn ang="0">
                  <a:pos x="341" y="784"/>
                </a:cxn>
                <a:cxn ang="0">
                  <a:pos x="363" y="717"/>
                </a:cxn>
                <a:cxn ang="0">
                  <a:pos x="407" y="607"/>
                </a:cxn>
                <a:cxn ang="0">
                  <a:pos x="396" y="530"/>
                </a:cxn>
                <a:cxn ang="0">
                  <a:pos x="363" y="464"/>
                </a:cxn>
                <a:cxn ang="0">
                  <a:pos x="253" y="419"/>
                </a:cxn>
                <a:cxn ang="0">
                  <a:pos x="110" y="486"/>
                </a:cxn>
                <a:cxn ang="0">
                  <a:pos x="22" y="629"/>
                </a:cxn>
                <a:cxn ang="0">
                  <a:pos x="0" y="706"/>
                </a:cxn>
                <a:cxn ang="0">
                  <a:pos x="11" y="728"/>
                </a:cxn>
                <a:cxn ang="0">
                  <a:pos x="44" y="717"/>
                </a:cxn>
                <a:cxn ang="0">
                  <a:pos x="99" y="585"/>
                </a:cxn>
                <a:cxn ang="0">
                  <a:pos x="198" y="475"/>
                </a:cxn>
                <a:cxn ang="0">
                  <a:pos x="275" y="464"/>
                </a:cxn>
                <a:cxn ang="0">
                  <a:pos x="286" y="563"/>
                </a:cxn>
                <a:cxn ang="0">
                  <a:pos x="275" y="618"/>
                </a:cxn>
                <a:cxn ang="0">
                  <a:pos x="209" y="784"/>
                </a:cxn>
                <a:cxn ang="0">
                  <a:pos x="143" y="971"/>
                </a:cxn>
                <a:cxn ang="0">
                  <a:pos x="110" y="1048"/>
                </a:cxn>
                <a:cxn ang="0">
                  <a:pos x="99" y="1170"/>
                </a:cxn>
                <a:cxn ang="0">
                  <a:pos x="176" y="1258"/>
                </a:cxn>
                <a:cxn ang="0">
                  <a:pos x="253" y="1280"/>
                </a:cxn>
                <a:cxn ang="0">
                  <a:pos x="396" y="1203"/>
                </a:cxn>
                <a:cxn ang="0">
                  <a:pos x="473" y="1071"/>
                </a:cxn>
                <a:cxn ang="0">
                  <a:pos x="495" y="971"/>
                </a:cxn>
                <a:cxn ang="0">
                  <a:pos x="451" y="982"/>
                </a:cxn>
                <a:cxn ang="0">
                  <a:pos x="418" y="1093"/>
                </a:cxn>
                <a:cxn ang="0">
                  <a:pos x="319" y="1214"/>
                </a:cxn>
                <a:cxn ang="0">
                  <a:pos x="231" y="1236"/>
                </a:cxn>
                <a:cxn ang="0">
                  <a:pos x="209" y="1203"/>
                </a:cxn>
                <a:cxn ang="0">
                  <a:pos x="231" y="1071"/>
                </a:cxn>
                <a:cxn ang="0">
                  <a:pos x="341" y="784"/>
                </a:cxn>
              </a:cxnLst>
              <a:rect l="0" t="0" r="r" b="b"/>
              <a:pathLst>
                <a:path w="495" h="1280">
                  <a:moveTo>
                    <a:pt x="484" y="66"/>
                  </a:moveTo>
                  <a:lnTo>
                    <a:pt x="462" y="22"/>
                  </a:lnTo>
                  <a:lnTo>
                    <a:pt x="418" y="0"/>
                  </a:lnTo>
                  <a:lnTo>
                    <a:pt x="374" y="11"/>
                  </a:lnTo>
                  <a:lnTo>
                    <a:pt x="341" y="33"/>
                  </a:lnTo>
                  <a:lnTo>
                    <a:pt x="319" y="66"/>
                  </a:lnTo>
                  <a:lnTo>
                    <a:pt x="308" y="99"/>
                  </a:lnTo>
                  <a:lnTo>
                    <a:pt x="319" y="133"/>
                  </a:lnTo>
                  <a:lnTo>
                    <a:pt x="330" y="155"/>
                  </a:lnTo>
                  <a:lnTo>
                    <a:pt x="352" y="166"/>
                  </a:lnTo>
                  <a:lnTo>
                    <a:pt x="385" y="177"/>
                  </a:lnTo>
                  <a:lnTo>
                    <a:pt x="407" y="166"/>
                  </a:lnTo>
                  <a:lnTo>
                    <a:pt x="440" y="155"/>
                  </a:lnTo>
                  <a:lnTo>
                    <a:pt x="462" y="133"/>
                  </a:lnTo>
                  <a:lnTo>
                    <a:pt x="484" y="66"/>
                  </a:lnTo>
                  <a:close/>
                  <a:moveTo>
                    <a:pt x="341" y="784"/>
                  </a:moveTo>
                  <a:lnTo>
                    <a:pt x="363" y="739"/>
                  </a:lnTo>
                  <a:lnTo>
                    <a:pt x="363" y="717"/>
                  </a:lnTo>
                  <a:lnTo>
                    <a:pt x="385" y="673"/>
                  </a:lnTo>
                  <a:lnTo>
                    <a:pt x="407" y="607"/>
                  </a:lnTo>
                  <a:lnTo>
                    <a:pt x="407" y="574"/>
                  </a:lnTo>
                  <a:lnTo>
                    <a:pt x="396" y="530"/>
                  </a:lnTo>
                  <a:lnTo>
                    <a:pt x="385" y="497"/>
                  </a:lnTo>
                  <a:lnTo>
                    <a:pt x="363" y="464"/>
                  </a:lnTo>
                  <a:lnTo>
                    <a:pt x="297" y="419"/>
                  </a:lnTo>
                  <a:lnTo>
                    <a:pt x="253" y="419"/>
                  </a:lnTo>
                  <a:lnTo>
                    <a:pt x="176" y="442"/>
                  </a:lnTo>
                  <a:lnTo>
                    <a:pt x="110" y="486"/>
                  </a:lnTo>
                  <a:lnTo>
                    <a:pt x="55" y="563"/>
                  </a:lnTo>
                  <a:lnTo>
                    <a:pt x="22" y="629"/>
                  </a:lnTo>
                  <a:lnTo>
                    <a:pt x="11" y="684"/>
                  </a:lnTo>
                  <a:lnTo>
                    <a:pt x="0" y="706"/>
                  </a:lnTo>
                  <a:lnTo>
                    <a:pt x="0" y="717"/>
                  </a:lnTo>
                  <a:lnTo>
                    <a:pt x="11" y="728"/>
                  </a:lnTo>
                  <a:lnTo>
                    <a:pt x="44" y="728"/>
                  </a:lnTo>
                  <a:lnTo>
                    <a:pt x="44" y="717"/>
                  </a:lnTo>
                  <a:lnTo>
                    <a:pt x="55" y="695"/>
                  </a:lnTo>
                  <a:lnTo>
                    <a:pt x="99" y="585"/>
                  </a:lnTo>
                  <a:lnTo>
                    <a:pt x="143" y="508"/>
                  </a:lnTo>
                  <a:lnTo>
                    <a:pt x="198" y="475"/>
                  </a:lnTo>
                  <a:lnTo>
                    <a:pt x="242" y="464"/>
                  </a:lnTo>
                  <a:lnTo>
                    <a:pt x="275" y="464"/>
                  </a:lnTo>
                  <a:lnTo>
                    <a:pt x="286" y="475"/>
                  </a:lnTo>
                  <a:lnTo>
                    <a:pt x="286" y="563"/>
                  </a:lnTo>
                  <a:lnTo>
                    <a:pt x="275" y="596"/>
                  </a:lnTo>
                  <a:lnTo>
                    <a:pt x="275" y="618"/>
                  </a:lnTo>
                  <a:lnTo>
                    <a:pt x="253" y="684"/>
                  </a:lnTo>
                  <a:lnTo>
                    <a:pt x="209" y="784"/>
                  </a:lnTo>
                  <a:lnTo>
                    <a:pt x="176" y="894"/>
                  </a:lnTo>
                  <a:lnTo>
                    <a:pt x="143" y="971"/>
                  </a:lnTo>
                  <a:lnTo>
                    <a:pt x="121" y="1015"/>
                  </a:lnTo>
                  <a:lnTo>
                    <a:pt x="110" y="1048"/>
                  </a:lnTo>
                  <a:lnTo>
                    <a:pt x="99" y="1093"/>
                  </a:lnTo>
                  <a:lnTo>
                    <a:pt x="99" y="1170"/>
                  </a:lnTo>
                  <a:lnTo>
                    <a:pt x="143" y="1236"/>
                  </a:lnTo>
                  <a:lnTo>
                    <a:pt x="176" y="1258"/>
                  </a:lnTo>
                  <a:lnTo>
                    <a:pt x="209" y="1269"/>
                  </a:lnTo>
                  <a:lnTo>
                    <a:pt x="253" y="1280"/>
                  </a:lnTo>
                  <a:lnTo>
                    <a:pt x="330" y="1258"/>
                  </a:lnTo>
                  <a:lnTo>
                    <a:pt x="396" y="1203"/>
                  </a:lnTo>
                  <a:lnTo>
                    <a:pt x="440" y="1137"/>
                  </a:lnTo>
                  <a:lnTo>
                    <a:pt x="473" y="1071"/>
                  </a:lnTo>
                  <a:lnTo>
                    <a:pt x="495" y="1015"/>
                  </a:lnTo>
                  <a:lnTo>
                    <a:pt x="495" y="971"/>
                  </a:lnTo>
                  <a:lnTo>
                    <a:pt x="462" y="971"/>
                  </a:lnTo>
                  <a:lnTo>
                    <a:pt x="451" y="982"/>
                  </a:lnTo>
                  <a:lnTo>
                    <a:pt x="451" y="1004"/>
                  </a:lnTo>
                  <a:lnTo>
                    <a:pt x="418" y="1093"/>
                  </a:lnTo>
                  <a:lnTo>
                    <a:pt x="374" y="1170"/>
                  </a:lnTo>
                  <a:lnTo>
                    <a:pt x="319" y="1214"/>
                  </a:lnTo>
                  <a:lnTo>
                    <a:pt x="253" y="1236"/>
                  </a:lnTo>
                  <a:lnTo>
                    <a:pt x="231" y="1236"/>
                  </a:lnTo>
                  <a:lnTo>
                    <a:pt x="220" y="1225"/>
                  </a:lnTo>
                  <a:lnTo>
                    <a:pt x="209" y="1203"/>
                  </a:lnTo>
                  <a:lnTo>
                    <a:pt x="209" y="1126"/>
                  </a:lnTo>
                  <a:lnTo>
                    <a:pt x="231" y="1071"/>
                  </a:lnTo>
                  <a:lnTo>
                    <a:pt x="264" y="982"/>
                  </a:lnTo>
                  <a:lnTo>
                    <a:pt x="341" y="78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474"/>
            <p:cNvSpPr>
              <a:spLocks noEditPoints="1"/>
            </p:cNvSpPr>
            <p:nvPr/>
          </p:nvSpPr>
          <p:spPr bwMode="auto">
            <a:xfrm>
              <a:off x="11554" y="7940"/>
              <a:ext cx="1254" cy="441"/>
            </a:xfrm>
            <a:custGeom>
              <a:avLst/>
              <a:gdLst/>
              <a:ahLst/>
              <a:cxnLst>
                <a:cxn ang="0">
                  <a:pos x="1188" y="77"/>
                </a:cxn>
                <a:cxn ang="0">
                  <a:pos x="1221" y="77"/>
                </a:cxn>
                <a:cxn ang="0">
                  <a:pos x="1243" y="66"/>
                </a:cxn>
                <a:cxn ang="0">
                  <a:pos x="1254" y="55"/>
                </a:cxn>
                <a:cxn ang="0">
                  <a:pos x="1254" y="11"/>
                </a:cxn>
                <a:cxn ang="0">
                  <a:pos x="1243" y="11"/>
                </a:cxn>
                <a:cxn ang="0">
                  <a:pos x="1221" y="0"/>
                </a:cxn>
                <a:cxn ang="0">
                  <a:pos x="22" y="0"/>
                </a:cxn>
                <a:cxn ang="0">
                  <a:pos x="0" y="22"/>
                </a:cxn>
                <a:cxn ang="0">
                  <a:pos x="0" y="55"/>
                </a:cxn>
                <a:cxn ang="0">
                  <a:pos x="11" y="66"/>
                </a:cxn>
                <a:cxn ang="0">
                  <a:pos x="22" y="66"/>
                </a:cxn>
                <a:cxn ang="0">
                  <a:pos x="44" y="77"/>
                </a:cxn>
                <a:cxn ang="0">
                  <a:pos x="55" y="77"/>
                </a:cxn>
                <a:cxn ang="0">
                  <a:pos x="1188" y="77"/>
                </a:cxn>
                <a:cxn ang="0">
                  <a:pos x="1188" y="441"/>
                </a:cxn>
                <a:cxn ang="0">
                  <a:pos x="1221" y="441"/>
                </a:cxn>
                <a:cxn ang="0">
                  <a:pos x="1243" y="430"/>
                </a:cxn>
                <a:cxn ang="0">
                  <a:pos x="1254" y="419"/>
                </a:cxn>
                <a:cxn ang="0">
                  <a:pos x="1254" y="386"/>
                </a:cxn>
                <a:cxn ang="0">
                  <a:pos x="1243" y="375"/>
                </a:cxn>
                <a:cxn ang="0">
                  <a:pos x="1221" y="364"/>
                </a:cxn>
                <a:cxn ang="0">
                  <a:pos x="22" y="364"/>
                </a:cxn>
                <a:cxn ang="0">
                  <a:pos x="0" y="386"/>
                </a:cxn>
                <a:cxn ang="0">
                  <a:pos x="0" y="430"/>
                </a:cxn>
                <a:cxn ang="0">
                  <a:pos x="11" y="430"/>
                </a:cxn>
                <a:cxn ang="0">
                  <a:pos x="22" y="441"/>
                </a:cxn>
                <a:cxn ang="0">
                  <a:pos x="55" y="441"/>
                </a:cxn>
                <a:cxn ang="0">
                  <a:pos x="1188" y="441"/>
                </a:cxn>
              </a:cxnLst>
              <a:rect l="0" t="0" r="r" b="b"/>
              <a:pathLst>
                <a:path w="1254" h="441">
                  <a:moveTo>
                    <a:pt x="1188" y="77"/>
                  </a:moveTo>
                  <a:lnTo>
                    <a:pt x="1221" y="77"/>
                  </a:lnTo>
                  <a:lnTo>
                    <a:pt x="1243" y="66"/>
                  </a:lnTo>
                  <a:lnTo>
                    <a:pt x="1254" y="55"/>
                  </a:lnTo>
                  <a:lnTo>
                    <a:pt x="1254" y="11"/>
                  </a:lnTo>
                  <a:lnTo>
                    <a:pt x="1243" y="11"/>
                  </a:lnTo>
                  <a:lnTo>
                    <a:pt x="1221" y="0"/>
                  </a:lnTo>
                  <a:lnTo>
                    <a:pt x="22" y="0"/>
                  </a:lnTo>
                  <a:lnTo>
                    <a:pt x="0" y="22"/>
                  </a:lnTo>
                  <a:lnTo>
                    <a:pt x="0" y="55"/>
                  </a:lnTo>
                  <a:lnTo>
                    <a:pt x="11" y="66"/>
                  </a:lnTo>
                  <a:lnTo>
                    <a:pt x="22" y="66"/>
                  </a:lnTo>
                  <a:lnTo>
                    <a:pt x="44" y="77"/>
                  </a:lnTo>
                  <a:lnTo>
                    <a:pt x="55" y="77"/>
                  </a:lnTo>
                  <a:lnTo>
                    <a:pt x="1188" y="77"/>
                  </a:lnTo>
                  <a:close/>
                  <a:moveTo>
                    <a:pt x="1188" y="441"/>
                  </a:moveTo>
                  <a:lnTo>
                    <a:pt x="1221" y="441"/>
                  </a:lnTo>
                  <a:lnTo>
                    <a:pt x="1243" y="430"/>
                  </a:lnTo>
                  <a:lnTo>
                    <a:pt x="1254" y="419"/>
                  </a:lnTo>
                  <a:lnTo>
                    <a:pt x="1254" y="386"/>
                  </a:lnTo>
                  <a:lnTo>
                    <a:pt x="1243" y="375"/>
                  </a:lnTo>
                  <a:lnTo>
                    <a:pt x="1221" y="364"/>
                  </a:lnTo>
                  <a:lnTo>
                    <a:pt x="22" y="364"/>
                  </a:lnTo>
                  <a:lnTo>
                    <a:pt x="0" y="386"/>
                  </a:lnTo>
                  <a:lnTo>
                    <a:pt x="0" y="430"/>
                  </a:lnTo>
                  <a:lnTo>
                    <a:pt x="11" y="430"/>
                  </a:lnTo>
                  <a:lnTo>
                    <a:pt x="22" y="441"/>
                  </a:lnTo>
                  <a:lnTo>
                    <a:pt x="55" y="441"/>
                  </a:lnTo>
                  <a:lnTo>
                    <a:pt x="1188" y="44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475"/>
            <p:cNvSpPr>
              <a:spLocks/>
            </p:cNvSpPr>
            <p:nvPr/>
          </p:nvSpPr>
          <p:spPr bwMode="auto">
            <a:xfrm>
              <a:off x="13589" y="7366"/>
              <a:ext cx="627" cy="1269"/>
            </a:xfrm>
            <a:custGeom>
              <a:avLst/>
              <a:gdLst/>
              <a:ahLst/>
              <a:cxnLst>
                <a:cxn ang="0">
                  <a:pos x="396" y="55"/>
                </a:cxn>
                <a:cxn ang="0">
                  <a:pos x="396" y="22"/>
                </a:cxn>
                <a:cxn ang="0">
                  <a:pos x="374" y="0"/>
                </a:cxn>
                <a:cxn ang="0">
                  <a:pos x="352" y="0"/>
                </a:cxn>
                <a:cxn ang="0">
                  <a:pos x="253" y="77"/>
                </a:cxn>
                <a:cxn ang="0">
                  <a:pos x="154" y="110"/>
                </a:cxn>
                <a:cxn ang="0">
                  <a:pos x="66" y="121"/>
                </a:cxn>
                <a:cxn ang="0">
                  <a:pos x="0" y="121"/>
                </a:cxn>
                <a:cxn ang="0">
                  <a:pos x="0" y="188"/>
                </a:cxn>
                <a:cxn ang="0">
                  <a:pos x="66" y="188"/>
                </a:cxn>
                <a:cxn ang="0">
                  <a:pos x="154" y="166"/>
                </a:cxn>
                <a:cxn ang="0">
                  <a:pos x="253" y="133"/>
                </a:cxn>
                <a:cxn ang="0">
                  <a:pos x="253" y="1159"/>
                </a:cxn>
                <a:cxn ang="0">
                  <a:pos x="231" y="1192"/>
                </a:cxn>
                <a:cxn ang="0">
                  <a:pos x="176" y="1203"/>
                </a:cxn>
                <a:cxn ang="0">
                  <a:pos x="77" y="1214"/>
                </a:cxn>
                <a:cxn ang="0">
                  <a:pos x="11" y="1214"/>
                </a:cxn>
                <a:cxn ang="0">
                  <a:pos x="11" y="1269"/>
                </a:cxn>
                <a:cxn ang="0">
                  <a:pos x="220" y="1269"/>
                </a:cxn>
                <a:cxn ang="0">
                  <a:pos x="319" y="1258"/>
                </a:cxn>
                <a:cxn ang="0">
                  <a:pos x="418" y="1258"/>
                </a:cxn>
                <a:cxn ang="0">
                  <a:pos x="539" y="1269"/>
                </a:cxn>
                <a:cxn ang="0">
                  <a:pos x="627" y="1269"/>
                </a:cxn>
                <a:cxn ang="0">
                  <a:pos x="627" y="1214"/>
                </a:cxn>
                <a:cxn ang="0">
                  <a:pos x="572" y="1214"/>
                </a:cxn>
                <a:cxn ang="0">
                  <a:pos x="473" y="1203"/>
                </a:cxn>
                <a:cxn ang="0">
                  <a:pos x="418" y="1192"/>
                </a:cxn>
                <a:cxn ang="0">
                  <a:pos x="396" y="1159"/>
                </a:cxn>
                <a:cxn ang="0">
                  <a:pos x="396" y="1115"/>
                </a:cxn>
                <a:cxn ang="0">
                  <a:pos x="396" y="55"/>
                </a:cxn>
              </a:cxnLst>
              <a:rect l="0" t="0" r="r" b="b"/>
              <a:pathLst>
                <a:path w="627" h="1269">
                  <a:moveTo>
                    <a:pt x="396" y="55"/>
                  </a:moveTo>
                  <a:lnTo>
                    <a:pt x="396" y="22"/>
                  </a:lnTo>
                  <a:lnTo>
                    <a:pt x="374" y="0"/>
                  </a:lnTo>
                  <a:lnTo>
                    <a:pt x="352" y="0"/>
                  </a:lnTo>
                  <a:lnTo>
                    <a:pt x="253" y="77"/>
                  </a:lnTo>
                  <a:lnTo>
                    <a:pt x="154" y="110"/>
                  </a:lnTo>
                  <a:lnTo>
                    <a:pt x="66" y="121"/>
                  </a:lnTo>
                  <a:lnTo>
                    <a:pt x="0" y="121"/>
                  </a:lnTo>
                  <a:lnTo>
                    <a:pt x="0" y="188"/>
                  </a:lnTo>
                  <a:lnTo>
                    <a:pt x="66" y="188"/>
                  </a:lnTo>
                  <a:lnTo>
                    <a:pt x="154" y="166"/>
                  </a:lnTo>
                  <a:lnTo>
                    <a:pt x="253" y="133"/>
                  </a:lnTo>
                  <a:lnTo>
                    <a:pt x="253" y="1159"/>
                  </a:lnTo>
                  <a:lnTo>
                    <a:pt x="231" y="1192"/>
                  </a:lnTo>
                  <a:lnTo>
                    <a:pt x="176" y="1203"/>
                  </a:lnTo>
                  <a:lnTo>
                    <a:pt x="77" y="1214"/>
                  </a:lnTo>
                  <a:lnTo>
                    <a:pt x="11" y="1214"/>
                  </a:lnTo>
                  <a:lnTo>
                    <a:pt x="11" y="1269"/>
                  </a:lnTo>
                  <a:lnTo>
                    <a:pt x="220" y="1269"/>
                  </a:lnTo>
                  <a:lnTo>
                    <a:pt x="319" y="1258"/>
                  </a:lnTo>
                  <a:lnTo>
                    <a:pt x="418" y="1258"/>
                  </a:lnTo>
                  <a:lnTo>
                    <a:pt x="539" y="1269"/>
                  </a:lnTo>
                  <a:lnTo>
                    <a:pt x="627" y="1269"/>
                  </a:lnTo>
                  <a:lnTo>
                    <a:pt x="627" y="1214"/>
                  </a:lnTo>
                  <a:lnTo>
                    <a:pt x="572" y="1214"/>
                  </a:lnTo>
                  <a:lnTo>
                    <a:pt x="473" y="1203"/>
                  </a:lnTo>
                  <a:lnTo>
                    <a:pt x="418" y="1192"/>
                  </a:lnTo>
                  <a:lnTo>
                    <a:pt x="396" y="1159"/>
                  </a:lnTo>
                  <a:lnTo>
                    <a:pt x="396" y="1115"/>
                  </a:lnTo>
                  <a:lnTo>
                    <a:pt x="396" y="5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76"/>
            <p:cNvSpPr>
              <a:spLocks/>
            </p:cNvSpPr>
            <p:nvPr/>
          </p:nvSpPr>
          <p:spPr bwMode="auto">
            <a:xfrm>
              <a:off x="14535" y="8436"/>
              <a:ext cx="220" cy="563"/>
            </a:xfrm>
            <a:custGeom>
              <a:avLst/>
              <a:gdLst/>
              <a:ahLst/>
              <a:cxnLst>
                <a:cxn ang="0">
                  <a:pos x="220" y="199"/>
                </a:cxn>
                <a:cxn ang="0">
                  <a:pos x="209" y="89"/>
                </a:cxn>
                <a:cxn ang="0">
                  <a:pos x="165" y="23"/>
                </a:cxn>
                <a:cxn ang="0">
                  <a:pos x="99" y="0"/>
                </a:cxn>
                <a:cxn ang="0">
                  <a:pos x="66" y="0"/>
                </a:cxn>
                <a:cxn ang="0">
                  <a:pos x="33" y="23"/>
                </a:cxn>
                <a:cxn ang="0">
                  <a:pos x="11" y="45"/>
                </a:cxn>
                <a:cxn ang="0">
                  <a:pos x="0" y="67"/>
                </a:cxn>
                <a:cxn ang="0">
                  <a:pos x="0" y="133"/>
                </a:cxn>
                <a:cxn ang="0">
                  <a:pos x="11" y="155"/>
                </a:cxn>
                <a:cxn ang="0">
                  <a:pos x="33" y="177"/>
                </a:cxn>
                <a:cxn ang="0">
                  <a:pos x="99" y="199"/>
                </a:cxn>
                <a:cxn ang="0">
                  <a:pos x="121" y="199"/>
                </a:cxn>
                <a:cxn ang="0">
                  <a:pos x="165" y="177"/>
                </a:cxn>
                <a:cxn ang="0">
                  <a:pos x="176" y="166"/>
                </a:cxn>
                <a:cxn ang="0">
                  <a:pos x="176" y="199"/>
                </a:cxn>
                <a:cxn ang="0">
                  <a:pos x="154" y="332"/>
                </a:cxn>
                <a:cxn ang="0">
                  <a:pos x="110" y="431"/>
                </a:cxn>
                <a:cxn ang="0">
                  <a:pos x="44" y="519"/>
                </a:cxn>
                <a:cxn ang="0">
                  <a:pos x="33" y="530"/>
                </a:cxn>
                <a:cxn ang="0">
                  <a:pos x="33" y="563"/>
                </a:cxn>
                <a:cxn ang="0">
                  <a:pos x="44" y="563"/>
                </a:cxn>
                <a:cxn ang="0">
                  <a:pos x="66" y="552"/>
                </a:cxn>
                <a:cxn ang="0">
                  <a:pos x="121" y="497"/>
                </a:cxn>
                <a:cxn ang="0">
                  <a:pos x="165" y="420"/>
                </a:cxn>
                <a:cxn ang="0">
                  <a:pos x="198" y="320"/>
                </a:cxn>
                <a:cxn ang="0">
                  <a:pos x="220" y="199"/>
                </a:cxn>
              </a:cxnLst>
              <a:rect l="0" t="0" r="r" b="b"/>
              <a:pathLst>
                <a:path w="220" h="563">
                  <a:moveTo>
                    <a:pt x="220" y="199"/>
                  </a:moveTo>
                  <a:lnTo>
                    <a:pt x="209" y="89"/>
                  </a:lnTo>
                  <a:lnTo>
                    <a:pt x="165" y="23"/>
                  </a:lnTo>
                  <a:lnTo>
                    <a:pt x="99" y="0"/>
                  </a:lnTo>
                  <a:lnTo>
                    <a:pt x="66" y="0"/>
                  </a:lnTo>
                  <a:lnTo>
                    <a:pt x="33" y="23"/>
                  </a:lnTo>
                  <a:lnTo>
                    <a:pt x="11" y="45"/>
                  </a:lnTo>
                  <a:lnTo>
                    <a:pt x="0" y="67"/>
                  </a:lnTo>
                  <a:lnTo>
                    <a:pt x="0" y="133"/>
                  </a:lnTo>
                  <a:lnTo>
                    <a:pt x="11" y="155"/>
                  </a:lnTo>
                  <a:lnTo>
                    <a:pt x="33" y="177"/>
                  </a:lnTo>
                  <a:lnTo>
                    <a:pt x="99" y="199"/>
                  </a:lnTo>
                  <a:lnTo>
                    <a:pt x="121" y="199"/>
                  </a:lnTo>
                  <a:lnTo>
                    <a:pt x="165" y="177"/>
                  </a:lnTo>
                  <a:lnTo>
                    <a:pt x="176" y="166"/>
                  </a:lnTo>
                  <a:lnTo>
                    <a:pt x="176" y="199"/>
                  </a:lnTo>
                  <a:lnTo>
                    <a:pt x="154" y="332"/>
                  </a:lnTo>
                  <a:lnTo>
                    <a:pt x="110" y="431"/>
                  </a:lnTo>
                  <a:lnTo>
                    <a:pt x="44" y="519"/>
                  </a:lnTo>
                  <a:lnTo>
                    <a:pt x="33" y="530"/>
                  </a:lnTo>
                  <a:lnTo>
                    <a:pt x="33" y="563"/>
                  </a:lnTo>
                  <a:lnTo>
                    <a:pt x="44" y="563"/>
                  </a:lnTo>
                  <a:lnTo>
                    <a:pt x="66" y="552"/>
                  </a:lnTo>
                  <a:lnTo>
                    <a:pt x="121" y="497"/>
                  </a:lnTo>
                  <a:lnTo>
                    <a:pt x="165" y="420"/>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77"/>
            <p:cNvSpPr>
              <a:spLocks/>
            </p:cNvSpPr>
            <p:nvPr/>
          </p:nvSpPr>
          <p:spPr bwMode="auto">
            <a:xfrm>
              <a:off x="15316" y="7366"/>
              <a:ext cx="748" cy="1269"/>
            </a:xfrm>
            <a:custGeom>
              <a:avLst/>
              <a:gdLst/>
              <a:ahLst/>
              <a:cxnLst>
                <a:cxn ang="0">
                  <a:pos x="748" y="938"/>
                </a:cxn>
                <a:cxn ang="0">
                  <a:pos x="704" y="938"/>
                </a:cxn>
                <a:cxn ang="0">
                  <a:pos x="693" y="971"/>
                </a:cxn>
                <a:cxn ang="0">
                  <a:pos x="693" y="1015"/>
                </a:cxn>
                <a:cxn ang="0">
                  <a:pos x="671" y="1082"/>
                </a:cxn>
                <a:cxn ang="0">
                  <a:pos x="660" y="1104"/>
                </a:cxn>
                <a:cxn ang="0">
                  <a:pos x="638" y="1115"/>
                </a:cxn>
                <a:cxn ang="0">
                  <a:pos x="583" y="1126"/>
                </a:cxn>
                <a:cxn ang="0">
                  <a:pos x="143" y="1126"/>
                </a:cxn>
                <a:cxn ang="0">
                  <a:pos x="341" y="927"/>
                </a:cxn>
                <a:cxn ang="0">
                  <a:pos x="495" y="784"/>
                </a:cxn>
                <a:cxn ang="0">
                  <a:pos x="616" y="673"/>
                </a:cxn>
                <a:cxn ang="0">
                  <a:pos x="693" y="574"/>
                </a:cxn>
                <a:cxn ang="0">
                  <a:pos x="737" y="475"/>
                </a:cxn>
                <a:cxn ang="0">
                  <a:pos x="748" y="375"/>
                </a:cxn>
                <a:cxn ang="0">
                  <a:pos x="726" y="254"/>
                </a:cxn>
                <a:cxn ang="0">
                  <a:pos x="671" y="155"/>
                </a:cxn>
                <a:cxn ang="0">
                  <a:pos x="594" y="66"/>
                </a:cxn>
                <a:cxn ang="0">
                  <a:pos x="484" y="22"/>
                </a:cxn>
                <a:cxn ang="0">
                  <a:pos x="352" y="0"/>
                </a:cxn>
                <a:cxn ang="0">
                  <a:pos x="231" y="22"/>
                </a:cxn>
                <a:cxn ang="0">
                  <a:pos x="132" y="77"/>
                </a:cxn>
                <a:cxn ang="0">
                  <a:pos x="55" y="155"/>
                </a:cxn>
                <a:cxn ang="0">
                  <a:pos x="11" y="243"/>
                </a:cxn>
                <a:cxn ang="0">
                  <a:pos x="0" y="353"/>
                </a:cxn>
                <a:cxn ang="0">
                  <a:pos x="0" y="386"/>
                </a:cxn>
                <a:cxn ang="0">
                  <a:pos x="22" y="430"/>
                </a:cxn>
                <a:cxn ang="0">
                  <a:pos x="66" y="453"/>
                </a:cxn>
                <a:cxn ang="0">
                  <a:pos x="121" y="453"/>
                </a:cxn>
                <a:cxn ang="0">
                  <a:pos x="132" y="441"/>
                </a:cxn>
                <a:cxn ang="0">
                  <a:pos x="176" y="419"/>
                </a:cxn>
                <a:cxn ang="0">
                  <a:pos x="198" y="353"/>
                </a:cxn>
                <a:cxn ang="0">
                  <a:pos x="187" y="320"/>
                </a:cxn>
                <a:cxn ang="0">
                  <a:pos x="176" y="298"/>
                </a:cxn>
                <a:cxn ang="0">
                  <a:pos x="154" y="276"/>
                </a:cxn>
                <a:cxn ang="0">
                  <a:pos x="132" y="265"/>
                </a:cxn>
                <a:cxn ang="0">
                  <a:pos x="99" y="254"/>
                </a:cxn>
                <a:cxn ang="0">
                  <a:pos x="66" y="254"/>
                </a:cxn>
                <a:cxn ang="0">
                  <a:pos x="132" y="155"/>
                </a:cxn>
                <a:cxn ang="0">
                  <a:pos x="220" y="88"/>
                </a:cxn>
                <a:cxn ang="0">
                  <a:pos x="330" y="66"/>
                </a:cxn>
                <a:cxn ang="0">
                  <a:pos x="418" y="77"/>
                </a:cxn>
                <a:cxn ang="0">
                  <a:pos x="495" y="133"/>
                </a:cxn>
                <a:cxn ang="0">
                  <a:pos x="539" y="199"/>
                </a:cxn>
                <a:cxn ang="0">
                  <a:pos x="572" y="276"/>
                </a:cxn>
                <a:cxn ang="0">
                  <a:pos x="583" y="375"/>
                </a:cxn>
                <a:cxn ang="0">
                  <a:pos x="550" y="519"/>
                </a:cxn>
                <a:cxn ang="0">
                  <a:pos x="473" y="662"/>
                </a:cxn>
                <a:cxn ang="0">
                  <a:pos x="385" y="795"/>
                </a:cxn>
                <a:cxn ang="0">
                  <a:pos x="11" y="1203"/>
                </a:cxn>
                <a:cxn ang="0">
                  <a:pos x="0" y="1214"/>
                </a:cxn>
                <a:cxn ang="0">
                  <a:pos x="0" y="1269"/>
                </a:cxn>
                <a:cxn ang="0">
                  <a:pos x="693" y="1269"/>
                </a:cxn>
                <a:cxn ang="0">
                  <a:pos x="748" y="938"/>
                </a:cxn>
              </a:cxnLst>
              <a:rect l="0" t="0" r="r" b="b"/>
              <a:pathLst>
                <a:path w="748" h="1269">
                  <a:moveTo>
                    <a:pt x="748" y="938"/>
                  </a:moveTo>
                  <a:lnTo>
                    <a:pt x="704" y="938"/>
                  </a:lnTo>
                  <a:lnTo>
                    <a:pt x="693" y="971"/>
                  </a:lnTo>
                  <a:lnTo>
                    <a:pt x="693" y="1015"/>
                  </a:lnTo>
                  <a:lnTo>
                    <a:pt x="671" y="1082"/>
                  </a:lnTo>
                  <a:lnTo>
                    <a:pt x="660" y="1104"/>
                  </a:lnTo>
                  <a:lnTo>
                    <a:pt x="638" y="1115"/>
                  </a:lnTo>
                  <a:lnTo>
                    <a:pt x="583" y="1126"/>
                  </a:lnTo>
                  <a:lnTo>
                    <a:pt x="143" y="1126"/>
                  </a:lnTo>
                  <a:lnTo>
                    <a:pt x="341" y="927"/>
                  </a:lnTo>
                  <a:lnTo>
                    <a:pt x="495" y="784"/>
                  </a:lnTo>
                  <a:lnTo>
                    <a:pt x="616" y="673"/>
                  </a:lnTo>
                  <a:lnTo>
                    <a:pt x="693" y="574"/>
                  </a:lnTo>
                  <a:lnTo>
                    <a:pt x="737" y="475"/>
                  </a:lnTo>
                  <a:lnTo>
                    <a:pt x="748" y="375"/>
                  </a:lnTo>
                  <a:lnTo>
                    <a:pt x="726" y="254"/>
                  </a:lnTo>
                  <a:lnTo>
                    <a:pt x="671" y="155"/>
                  </a:lnTo>
                  <a:lnTo>
                    <a:pt x="594" y="66"/>
                  </a:lnTo>
                  <a:lnTo>
                    <a:pt x="484" y="22"/>
                  </a:lnTo>
                  <a:lnTo>
                    <a:pt x="352" y="0"/>
                  </a:lnTo>
                  <a:lnTo>
                    <a:pt x="231" y="22"/>
                  </a:lnTo>
                  <a:lnTo>
                    <a:pt x="132" y="77"/>
                  </a:lnTo>
                  <a:lnTo>
                    <a:pt x="55" y="155"/>
                  </a:lnTo>
                  <a:lnTo>
                    <a:pt x="11" y="243"/>
                  </a:lnTo>
                  <a:lnTo>
                    <a:pt x="0" y="353"/>
                  </a:lnTo>
                  <a:lnTo>
                    <a:pt x="0" y="386"/>
                  </a:lnTo>
                  <a:lnTo>
                    <a:pt x="22" y="430"/>
                  </a:lnTo>
                  <a:lnTo>
                    <a:pt x="66" y="453"/>
                  </a:lnTo>
                  <a:lnTo>
                    <a:pt x="121" y="453"/>
                  </a:lnTo>
                  <a:lnTo>
                    <a:pt x="132" y="441"/>
                  </a:lnTo>
                  <a:lnTo>
                    <a:pt x="176" y="419"/>
                  </a:lnTo>
                  <a:lnTo>
                    <a:pt x="198" y="353"/>
                  </a:lnTo>
                  <a:lnTo>
                    <a:pt x="187" y="320"/>
                  </a:lnTo>
                  <a:lnTo>
                    <a:pt x="176" y="298"/>
                  </a:lnTo>
                  <a:lnTo>
                    <a:pt x="154" y="276"/>
                  </a:lnTo>
                  <a:lnTo>
                    <a:pt x="132" y="265"/>
                  </a:lnTo>
                  <a:lnTo>
                    <a:pt x="99" y="254"/>
                  </a:lnTo>
                  <a:lnTo>
                    <a:pt x="66" y="254"/>
                  </a:lnTo>
                  <a:lnTo>
                    <a:pt x="132" y="155"/>
                  </a:lnTo>
                  <a:lnTo>
                    <a:pt x="220" y="88"/>
                  </a:lnTo>
                  <a:lnTo>
                    <a:pt x="330" y="66"/>
                  </a:lnTo>
                  <a:lnTo>
                    <a:pt x="418" y="77"/>
                  </a:lnTo>
                  <a:lnTo>
                    <a:pt x="495" y="133"/>
                  </a:lnTo>
                  <a:lnTo>
                    <a:pt x="539" y="199"/>
                  </a:lnTo>
                  <a:lnTo>
                    <a:pt x="572" y="276"/>
                  </a:lnTo>
                  <a:lnTo>
                    <a:pt x="583" y="375"/>
                  </a:lnTo>
                  <a:lnTo>
                    <a:pt x="550" y="519"/>
                  </a:lnTo>
                  <a:lnTo>
                    <a:pt x="473" y="662"/>
                  </a:lnTo>
                  <a:lnTo>
                    <a:pt x="385" y="795"/>
                  </a:lnTo>
                  <a:lnTo>
                    <a:pt x="11" y="1203"/>
                  </a:lnTo>
                  <a:lnTo>
                    <a:pt x="0" y="1214"/>
                  </a:lnTo>
                  <a:lnTo>
                    <a:pt x="0" y="1269"/>
                  </a:lnTo>
                  <a:lnTo>
                    <a:pt x="693" y="1269"/>
                  </a:lnTo>
                  <a:lnTo>
                    <a:pt x="748" y="93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78"/>
            <p:cNvSpPr>
              <a:spLocks/>
            </p:cNvSpPr>
            <p:nvPr/>
          </p:nvSpPr>
          <p:spPr bwMode="auto">
            <a:xfrm>
              <a:off x="16328" y="8436"/>
              <a:ext cx="220" cy="563"/>
            </a:xfrm>
            <a:custGeom>
              <a:avLst/>
              <a:gdLst/>
              <a:ahLst/>
              <a:cxnLst>
                <a:cxn ang="0">
                  <a:pos x="220" y="199"/>
                </a:cxn>
                <a:cxn ang="0">
                  <a:pos x="209" y="89"/>
                </a:cxn>
                <a:cxn ang="0">
                  <a:pos x="165" y="23"/>
                </a:cxn>
                <a:cxn ang="0">
                  <a:pos x="99" y="0"/>
                </a:cxn>
                <a:cxn ang="0">
                  <a:pos x="66" y="0"/>
                </a:cxn>
                <a:cxn ang="0">
                  <a:pos x="33" y="23"/>
                </a:cxn>
                <a:cxn ang="0">
                  <a:pos x="11" y="45"/>
                </a:cxn>
                <a:cxn ang="0">
                  <a:pos x="0" y="67"/>
                </a:cxn>
                <a:cxn ang="0">
                  <a:pos x="0" y="133"/>
                </a:cxn>
                <a:cxn ang="0">
                  <a:pos x="11" y="155"/>
                </a:cxn>
                <a:cxn ang="0">
                  <a:pos x="33" y="177"/>
                </a:cxn>
                <a:cxn ang="0">
                  <a:pos x="99" y="199"/>
                </a:cxn>
                <a:cxn ang="0">
                  <a:pos x="121" y="199"/>
                </a:cxn>
                <a:cxn ang="0">
                  <a:pos x="165" y="177"/>
                </a:cxn>
                <a:cxn ang="0">
                  <a:pos x="176" y="166"/>
                </a:cxn>
                <a:cxn ang="0">
                  <a:pos x="176" y="199"/>
                </a:cxn>
                <a:cxn ang="0">
                  <a:pos x="154" y="332"/>
                </a:cxn>
                <a:cxn ang="0">
                  <a:pos x="110" y="431"/>
                </a:cxn>
                <a:cxn ang="0">
                  <a:pos x="44" y="519"/>
                </a:cxn>
                <a:cxn ang="0">
                  <a:pos x="33" y="530"/>
                </a:cxn>
                <a:cxn ang="0">
                  <a:pos x="33" y="563"/>
                </a:cxn>
                <a:cxn ang="0">
                  <a:pos x="44" y="563"/>
                </a:cxn>
                <a:cxn ang="0">
                  <a:pos x="66" y="552"/>
                </a:cxn>
                <a:cxn ang="0">
                  <a:pos x="121" y="497"/>
                </a:cxn>
                <a:cxn ang="0">
                  <a:pos x="165" y="420"/>
                </a:cxn>
                <a:cxn ang="0">
                  <a:pos x="198" y="320"/>
                </a:cxn>
                <a:cxn ang="0">
                  <a:pos x="220" y="199"/>
                </a:cxn>
              </a:cxnLst>
              <a:rect l="0" t="0" r="r" b="b"/>
              <a:pathLst>
                <a:path w="220" h="563">
                  <a:moveTo>
                    <a:pt x="220" y="199"/>
                  </a:moveTo>
                  <a:lnTo>
                    <a:pt x="209" y="89"/>
                  </a:lnTo>
                  <a:lnTo>
                    <a:pt x="165" y="23"/>
                  </a:lnTo>
                  <a:lnTo>
                    <a:pt x="99" y="0"/>
                  </a:lnTo>
                  <a:lnTo>
                    <a:pt x="66" y="0"/>
                  </a:lnTo>
                  <a:lnTo>
                    <a:pt x="33" y="23"/>
                  </a:lnTo>
                  <a:lnTo>
                    <a:pt x="11" y="45"/>
                  </a:lnTo>
                  <a:lnTo>
                    <a:pt x="0" y="67"/>
                  </a:lnTo>
                  <a:lnTo>
                    <a:pt x="0" y="133"/>
                  </a:lnTo>
                  <a:lnTo>
                    <a:pt x="11" y="155"/>
                  </a:lnTo>
                  <a:lnTo>
                    <a:pt x="33" y="177"/>
                  </a:lnTo>
                  <a:lnTo>
                    <a:pt x="99" y="199"/>
                  </a:lnTo>
                  <a:lnTo>
                    <a:pt x="121" y="199"/>
                  </a:lnTo>
                  <a:lnTo>
                    <a:pt x="165" y="177"/>
                  </a:lnTo>
                  <a:lnTo>
                    <a:pt x="176" y="166"/>
                  </a:lnTo>
                  <a:lnTo>
                    <a:pt x="176" y="199"/>
                  </a:lnTo>
                  <a:lnTo>
                    <a:pt x="154" y="332"/>
                  </a:lnTo>
                  <a:lnTo>
                    <a:pt x="110" y="431"/>
                  </a:lnTo>
                  <a:lnTo>
                    <a:pt x="44" y="519"/>
                  </a:lnTo>
                  <a:lnTo>
                    <a:pt x="33" y="530"/>
                  </a:lnTo>
                  <a:lnTo>
                    <a:pt x="33" y="563"/>
                  </a:lnTo>
                  <a:lnTo>
                    <a:pt x="44" y="563"/>
                  </a:lnTo>
                  <a:lnTo>
                    <a:pt x="66" y="552"/>
                  </a:lnTo>
                  <a:lnTo>
                    <a:pt x="121" y="497"/>
                  </a:lnTo>
                  <a:lnTo>
                    <a:pt x="165" y="420"/>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79"/>
            <p:cNvSpPr>
              <a:spLocks/>
            </p:cNvSpPr>
            <p:nvPr/>
          </p:nvSpPr>
          <p:spPr bwMode="auto">
            <a:xfrm>
              <a:off x="17175" y="8436"/>
              <a:ext cx="198" cy="199"/>
            </a:xfrm>
            <a:custGeom>
              <a:avLst/>
              <a:gdLst/>
              <a:ahLst/>
              <a:cxnLst>
                <a:cxn ang="0">
                  <a:pos x="198" y="100"/>
                </a:cxn>
                <a:cxn ang="0">
                  <a:pos x="187" y="56"/>
                </a:cxn>
                <a:cxn ang="0">
                  <a:pos x="165" y="23"/>
                </a:cxn>
                <a:cxn ang="0">
                  <a:pos x="132" y="0"/>
                </a:cxn>
                <a:cxn ang="0">
                  <a:pos x="99" y="0"/>
                </a:cxn>
                <a:cxn ang="0">
                  <a:pos x="55" y="12"/>
                </a:cxn>
                <a:cxn ang="0">
                  <a:pos x="33" y="23"/>
                </a:cxn>
                <a:cxn ang="0">
                  <a:pos x="11" y="56"/>
                </a:cxn>
                <a:cxn ang="0">
                  <a:pos x="0" y="100"/>
                </a:cxn>
                <a:cxn ang="0">
                  <a:pos x="11" y="133"/>
                </a:cxn>
                <a:cxn ang="0">
                  <a:pos x="33" y="166"/>
                </a:cxn>
                <a:cxn ang="0">
                  <a:pos x="55" y="188"/>
                </a:cxn>
                <a:cxn ang="0">
                  <a:pos x="99" y="199"/>
                </a:cxn>
                <a:cxn ang="0">
                  <a:pos x="132" y="188"/>
                </a:cxn>
                <a:cxn ang="0">
                  <a:pos x="165" y="166"/>
                </a:cxn>
                <a:cxn ang="0">
                  <a:pos x="187" y="133"/>
                </a:cxn>
                <a:cxn ang="0">
                  <a:pos x="198" y="100"/>
                </a:cxn>
              </a:cxnLst>
              <a:rect l="0" t="0" r="r" b="b"/>
              <a:pathLst>
                <a:path w="198" h="199">
                  <a:moveTo>
                    <a:pt x="198" y="100"/>
                  </a:moveTo>
                  <a:lnTo>
                    <a:pt x="187" y="56"/>
                  </a:lnTo>
                  <a:lnTo>
                    <a:pt x="165" y="23"/>
                  </a:lnTo>
                  <a:lnTo>
                    <a:pt x="132" y="0"/>
                  </a:lnTo>
                  <a:lnTo>
                    <a:pt x="99" y="0"/>
                  </a:lnTo>
                  <a:lnTo>
                    <a:pt x="55" y="12"/>
                  </a:lnTo>
                  <a:lnTo>
                    <a:pt x="33" y="23"/>
                  </a:lnTo>
                  <a:lnTo>
                    <a:pt x="11" y="56"/>
                  </a:lnTo>
                  <a:lnTo>
                    <a:pt x="0" y="100"/>
                  </a:lnTo>
                  <a:lnTo>
                    <a:pt x="11" y="133"/>
                  </a:lnTo>
                  <a:lnTo>
                    <a:pt x="33" y="166"/>
                  </a:lnTo>
                  <a:lnTo>
                    <a:pt x="55" y="188"/>
                  </a:lnTo>
                  <a:lnTo>
                    <a:pt x="99" y="199"/>
                  </a:lnTo>
                  <a:lnTo>
                    <a:pt x="132" y="188"/>
                  </a:lnTo>
                  <a:lnTo>
                    <a:pt x="165" y="166"/>
                  </a:lnTo>
                  <a:lnTo>
                    <a:pt x="187" y="133"/>
                  </a:lnTo>
                  <a:lnTo>
                    <a:pt x="198" y="10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80"/>
            <p:cNvSpPr>
              <a:spLocks/>
            </p:cNvSpPr>
            <p:nvPr/>
          </p:nvSpPr>
          <p:spPr bwMode="auto">
            <a:xfrm>
              <a:off x="18022" y="8436"/>
              <a:ext cx="198" cy="199"/>
            </a:xfrm>
            <a:custGeom>
              <a:avLst/>
              <a:gdLst/>
              <a:ahLst/>
              <a:cxnLst>
                <a:cxn ang="0">
                  <a:pos x="198" y="100"/>
                </a:cxn>
                <a:cxn ang="0">
                  <a:pos x="187" y="56"/>
                </a:cxn>
                <a:cxn ang="0">
                  <a:pos x="165" y="23"/>
                </a:cxn>
                <a:cxn ang="0">
                  <a:pos x="132" y="0"/>
                </a:cxn>
                <a:cxn ang="0">
                  <a:pos x="99" y="0"/>
                </a:cxn>
                <a:cxn ang="0">
                  <a:pos x="55" y="12"/>
                </a:cxn>
                <a:cxn ang="0">
                  <a:pos x="33" y="23"/>
                </a:cxn>
                <a:cxn ang="0">
                  <a:pos x="11" y="56"/>
                </a:cxn>
                <a:cxn ang="0">
                  <a:pos x="0" y="100"/>
                </a:cxn>
                <a:cxn ang="0">
                  <a:pos x="11" y="133"/>
                </a:cxn>
                <a:cxn ang="0">
                  <a:pos x="33" y="166"/>
                </a:cxn>
                <a:cxn ang="0">
                  <a:pos x="55" y="188"/>
                </a:cxn>
                <a:cxn ang="0">
                  <a:pos x="99" y="199"/>
                </a:cxn>
                <a:cxn ang="0">
                  <a:pos x="132" y="188"/>
                </a:cxn>
                <a:cxn ang="0">
                  <a:pos x="165" y="166"/>
                </a:cxn>
                <a:cxn ang="0">
                  <a:pos x="187" y="133"/>
                </a:cxn>
                <a:cxn ang="0">
                  <a:pos x="198" y="100"/>
                </a:cxn>
              </a:cxnLst>
              <a:rect l="0" t="0" r="r" b="b"/>
              <a:pathLst>
                <a:path w="198" h="199">
                  <a:moveTo>
                    <a:pt x="198" y="100"/>
                  </a:moveTo>
                  <a:lnTo>
                    <a:pt x="187" y="56"/>
                  </a:lnTo>
                  <a:lnTo>
                    <a:pt x="165" y="23"/>
                  </a:lnTo>
                  <a:lnTo>
                    <a:pt x="132" y="0"/>
                  </a:lnTo>
                  <a:lnTo>
                    <a:pt x="99" y="0"/>
                  </a:lnTo>
                  <a:lnTo>
                    <a:pt x="55" y="12"/>
                  </a:lnTo>
                  <a:lnTo>
                    <a:pt x="33" y="23"/>
                  </a:lnTo>
                  <a:lnTo>
                    <a:pt x="11" y="56"/>
                  </a:lnTo>
                  <a:lnTo>
                    <a:pt x="0" y="100"/>
                  </a:lnTo>
                  <a:lnTo>
                    <a:pt x="11" y="133"/>
                  </a:lnTo>
                  <a:lnTo>
                    <a:pt x="33" y="166"/>
                  </a:lnTo>
                  <a:lnTo>
                    <a:pt x="55" y="188"/>
                  </a:lnTo>
                  <a:lnTo>
                    <a:pt x="99" y="199"/>
                  </a:lnTo>
                  <a:lnTo>
                    <a:pt x="132" y="188"/>
                  </a:lnTo>
                  <a:lnTo>
                    <a:pt x="165" y="166"/>
                  </a:lnTo>
                  <a:lnTo>
                    <a:pt x="187" y="133"/>
                  </a:lnTo>
                  <a:lnTo>
                    <a:pt x="198" y="10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81"/>
            <p:cNvSpPr>
              <a:spLocks/>
            </p:cNvSpPr>
            <p:nvPr/>
          </p:nvSpPr>
          <p:spPr bwMode="auto">
            <a:xfrm>
              <a:off x="18869" y="8436"/>
              <a:ext cx="198" cy="199"/>
            </a:xfrm>
            <a:custGeom>
              <a:avLst/>
              <a:gdLst/>
              <a:ahLst/>
              <a:cxnLst>
                <a:cxn ang="0">
                  <a:pos x="198" y="100"/>
                </a:cxn>
                <a:cxn ang="0">
                  <a:pos x="187" y="56"/>
                </a:cxn>
                <a:cxn ang="0">
                  <a:pos x="165" y="23"/>
                </a:cxn>
                <a:cxn ang="0">
                  <a:pos x="132" y="0"/>
                </a:cxn>
                <a:cxn ang="0">
                  <a:pos x="99" y="0"/>
                </a:cxn>
                <a:cxn ang="0">
                  <a:pos x="55" y="12"/>
                </a:cxn>
                <a:cxn ang="0">
                  <a:pos x="33" y="23"/>
                </a:cxn>
                <a:cxn ang="0">
                  <a:pos x="11" y="56"/>
                </a:cxn>
                <a:cxn ang="0">
                  <a:pos x="0" y="100"/>
                </a:cxn>
                <a:cxn ang="0">
                  <a:pos x="11" y="133"/>
                </a:cxn>
                <a:cxn ang="0">
                  <a:pos x="33" y="166"/>
                </a:cxn>
                <a:cxn ang="0">
                  <a:pos x="55" y="188"/>
                </a:cxn>
                <a:cxn ang="0">
                  <a:pos x="99" y="199"/>
                </a:cxn>
                <a:cxn ang="0">
                  <a:pos x="132" y="188"/>
                </a:cxn>
                <a:cxn ang="0">
                  <a:pos x="165" y="166"/>
                </a:cxn>
                <a:cxn ang="0">
                  <a:pos x="187" y="133"/>
                </a:cxn>
                <a:cxn ang="0">
                  <a:pos x="198" y="100"/>
                </a:cxn>
              </a:cxnLst>
              <a:rect l="0" t="0" r="r" b="b"/>
              <a:pathLst>
                <a:path w="198" h="199">
                  <a:moveTo>
                    <a:pt x="198" y="100"/>
                  </a:moveTo>
                  <a:lnTo>
                    <a:pt x="187" y="56"/>
                  </a:lnTo>
                  <a:lnTo>
                    <a:pt x="165" y="23"/>
                  </a:lnTo>
                  <a:lnTo>
                    <a:pt x="132" y="0"/>
                  </a:lnTo>
                  <a:lnTo>
                    <a:pt x="99" y="0"/>
                  </a:lnTo>
                  <a:lnTo>
                    <a:pt x="55" y="12"/>
                  </a:lnTo>
                  <a:lnTo>
                    <a:pt x="33" y="23"/>
                  </a:lnTo>
                  <a:lnTo>
                    <a:pt x="11" y="56"/>
                  </a:lnTo>
                  <a:lnTo>
                    <a:pt x="0" y="100"/>
                  </a:lnTo>
                  <a:lnTo>
                    <a:pt x="11" y="133"/>
                  </a:lnTo>
                  <a:lnTo>
                    <a:pt x="33" y="166"/>
                  </a:lnTo>
                  <a:lnTo>
                    <a:pt x="55" y="188"/>
                  </a:lnTo>
                  <a:lnTo>
                    <a:pt x="99" y="199"/>
                  </a:lnTo>
                  <a:lnTo>
                    <a:pt x="132" y="188"/>
                  </a:lnTo>
                  <a:lnTo>
                    <a:pt x="165" y="166"/>
                  </a:lnTo>
                  <a:lnTo>
                    <a:pt x="187" y="133"/>
                  </a:lnTo>
                  <a:lnTo>
                    <a:pt x="198" y="10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82"/>
            <p:cNvSpPr>
              <a:spLocks/>
            </p:cNvSpPr>
            <p:nvPr/>
          </p:nvSpPr>
          <p:spPr bwMode="auto">
            <a:xfrm>
              <a:off x="19694" y="8436"/>
              <a:ext cx="220" cy="563"/>
            </a:xfrm>
            <a:custGeom>
              <a:avLst/>
              <a:gdLst/>
              <a:ahLst/>
              <a:cxnLst>
                <a:cxn ang="0">
                  <a:pos x="220" y="199"/>
                </a:cxn>
                <a:cxn ang="0">
                  <a:pos x="209" y="89"/>
                </a:cxn>
                <a:cxn ang="0">
                  <a:pos x="165" y="23"/>
                </a:cxn>
                <a:cxn ang="0">
                  <a:pos x="99" y="0"/>
                </a:cxn>
                <a:cxn ang="0">
                  <a:pos x="66" y="0"/>
                </a:cxn>
                <a:cxn ang="0">
                  <a:pos x="33" y="23"/>
                </a:cxn>
                <a:cxn ang="0">
                  <a:pos x="11" y="45"/>
                </a:cxn>
                <a:cxn ang="0">
                  <a:pos x="0" y="67"/>
                </a:cxn>
                <a:cxn ang="0">
                  <a:pos x="0" y="133"/>
                </a:cxn>
                <a:cxn ang="0">
                  <a:pos x="11" y="155"/>
                </a:cxn>
                <a:cxn ang="0">
                  <a:pos x="33" y="177"/>
                </a:cxn>
                <a:cxn ang="0">
                  <a:pos x="99" y="199"/>
                </a:cxn>
                <a:cxn ang="0">
                  <a:pos x="121" y="199"/>
                </a:cxn>
                <a:cxn ang="0">
                  <a:pos x="165" y="177"/>
                </a:cxn>
                <a:cxn ang="0">
                  <a:pos x="176" y="166"/>
                </a:cxn>
                <a:cxn ang="0">
                  <a:pos x="176" y="199"/>
                </a:cxn>
                <a:cxn ang="0">
                  <a:pos x="154" y="332"/>
                </a:cxn>
                <a:cxn ang="0">
                  <a:pos x="110" y="431"/>
                </a:cxn>
                <a:cxn ang="0">
                  <a:pos x="44" y="519"/>
                </a:cxn>
                <a:cxn ang="0">
                  <a:pos x="33" y="530"/>
                </a:cxn>
                <a:cxn ang="0">
                  <a:pos x="33" y="563"/>
                </a:cxn>
                <a:cxn ang="0">
                  <a:pos x="44" y="563"/>
                </a:cxn>
                <a:cxn ang="0">
                  <a:pos x="66" y="552"/>
                </a:cxn>
                <a:cxn ang="0">
                  <a:pos x="121" y="497"/>
                </a:cxn>
                <a:cxn ang="0">
                  <a:pos x="165" y="420"/>
                </a:cxn>
                <a:cxn ang="0">
                  <a:pos x="198" y="320"/>
                </a:cxn>
                <a:cxn ang="0">
                  <a:pos x="220" y="199"/>
                </a:cxn>
              </a:cxnLst>
              <a:rect l="0" t="0" r="r" b="b"/>
              <a:pathLst>
                <a:path w="220" h="563">
                  <a:moveTo>
                    <a:pt x="220" y="199"/>
                  </a:moveTo>
                  <a:lnTo>
                    <a:pt x="209" y="89"/>
                  </a:lnTo>
                  <a:lnTo>
                    <a:pt x="165" y="23"/>
                  </a:lnTo>
                  <a:lnTo>
                    <a:pt x="99" y="0"/>
                  </a:lnTo>
                  <a:lnTo>
                    <a:pt x="66" y="0"/>
                  </a:lnTo>
                  <a:lnTo>
                    <a:pt x="33" y="23"/>
                  </a:lnTo>
                  <a:lnTo>
                    <a:pt x="11" y="45"/>
                  </a:lnTo>
                  <a:lnTo>
                    <a:pt x="0" y="67"/>
                  </a:lnTo>
                  <a:lnTo>
                    <a:pt x="0" y="133"/>
                  </a:lnTo>
                  <a:lnTo>
                    <a:pt x="11" y="155"/>
                  </a:lnTo>
                  <a:lnTo>
                    <a:pt x="33" y="177"/>
                  </a:lnTo>
                  <a:lnTo>
                    <a:pt x="99" y="199"/>
                  </a:lnTo>
                  <a:lnTo>
                    <a:pt x="121" y="199"/>
                  </a:lnTo>
                  <a:lnTo>
                    <a:pt x="165" y="177"/>
                  </a:lnTo>
                  <a:lnTo>
                    <a:pt x="176" y="166"/>
                  </a:lnTo>
                  <a:lnTo>
                    <a:pt x="176" y="199"/>
                  </a:lnTo>
                  <a:lnTo>
                    <a:pt x="154" y="332"/>
                  </a:lnTo>
                  <a:lnTo>
                    <a:pt x="110" y="431"/>
                  </a:lnTo>
                  <a:lnTo>
                    <a:pt x="44" y="519"/>
                  </a:lnTo>
                  <a:lnTo>
                    <a:pt x="33" y="530"/>
                  </a:lnTo>
                  <a:lnTo>
                    <a:pt x="33" y="563"/>
                  </a:lnTo>
                  <a:lnTo>
                    <a:pt x="44" y="563"/>
                  </a:lnTo>
                  <a:lnTo>
                    <a:pt x="66" y="552"/>
                  </a:lnTo>
                  <a:lnTo>
                    <a:pt x="121" y="497"/>
                  </a:lnTo>
                  <a:lnTo>
                    <a:pt x="165" y="420"/>
                  </a:lnTo>
                  <a:lnTo>
                    <a:pt x="198" y="320"/>
                  </a:lnTo>
                  <a:lnTo>
                    <a:pt x="220"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83"/>
            <p:cNvSpPr>
              <a:spLocks/>
            </p:cNvSpPr>
            <p:nvPr/>
          </p:nvSpPr>
          <p:spPr bwMode="auto">
            <a:xfrm>
              <a:off x="20431" y="7796"/>
              <a:ext cx="1023" cy="861"/>
            </a:xfrm>
            <a:custGeom>
              <a:avLst/>
              <a:gdLst/>
              <a:ahLst/>
              <a:cxnLst>
                <a:cxn ang="0">
                  <a:pos x="110" y="751"/>
                </a:cxn>
                <a:cxn ang="0">
                  <a:pos x="99" y="828"/>
                </a:cxn>
                <a:cxn ang="0">
                  <a:pos x="132" y="861"/>
                </a:cxn>
                <a:cxn ang="0">
                  <a:pos x="187" y="850"/>
                </a:cxn>
                <a:cxn ang="0">
                  <a:pos x="220" y="806"/>
                </a:cxn>
                <a:cxn ang="0">
                  <a:pos x="231" y="784"/>
                </a:cxn>
                <a:cxn ang="0">
                  <a:pos x="242" y="718"/>
                </a:cxn>
                <a:cxn ang="0">
                  <a:pos x="253" y="663"/>
                </a:cxn>
                <a:cxn ang="0">
                  <a:pos x="297" y="497"/>
                </a:cxn>
                <a:cxn ang="0">
                  <a:pos x="330" y="365"/>
                </a:cxn>
                <a:cxn ang="0">
                  <a:pos x="352" y="298"/>
                </a:cxn>
                <a:cxn ang="0">
                  <a:pos x="374" y="232"/>
                </a:cxn>
                <a:cxn ang="0">
                  <a:pos x="484" y="111"/>
                </a:cxn>
                <a:cxn ang="0">
                  <a:pos x="660" y="45"/>
                </a:cxn>
                <a:cxn ang="0">
                  <a:pos x="715" y="56"/>
                </a:cxn>
                <a:cxn ang="0">
                  <a:pos x="759" y="122"/>
                </a:cxn>
                <a:cxn ang="0">
                  <a:pos x="770" y="177"/>
                </a:cxn>
                <a:cxn ang="0">
                  <a:pos x="715" y="409"/>
                </a:cxn>
                <a:cxn ang="0">
                  <a:pos x="638" y="618"/>
                </a:cxn>
                <a:cxn ang="0">
                  <a:pos x="627" y="707"/>
                </a:cxn>
                <a:cxn ang="0">
                  <a:pos x="682" y="828"/>
                </a:cxn>
                <a:cxn ang="0">
                  <a:pos x="781" y="861"/>
                </a:cxn>
                <a:cxn ang="0">
                  <a:pos x="924" y="784"/>
                </a:cxn>
                <a:cxn ang="0">
                  <a:pos x="1001" y="652"/>
                </a:cxn>
                <a:cxn ang="0">
                  <a:pos x="1023" y="552"/>
                </a:cxn>
                <a:cxn ang="0">
                  <a:pos x="979" y="563"/>
                </a:cxn>
                <a:cxn ang="0">
                  <a:pos x="946" y="674"/>
                </a:cxn>
                <a:cxn ang="0">
                  <a:pos x="847" y="795"/>
                </a:cxn>
                <a:cxn ang="0">
                  <a:pos x="759" y="817"/>
                </a:cxn>
                <a:cxn ang="0">
                  <a:pos x="737" y="784"/>
                </a:cxn>
                <a:cxn ang="0">
                  <a:pos x="759" y="663"/>
                </a:cxn>
                <a:cxn ang="0">
                  <a:pos x="803" y="530"/>
                </a:cxn>
                <a:cxn ang="0">
                  <a:pos x="869" y="298"/>
                </a:cxn>
                <a:cxn ang="0">
                  <a:pos x="858" y="89"/>
                </a:cxn>
                <a:cxn ang="0">
                  <a:pos x="671" y="0"/>
                </a:cxn>
                <a:cxn ang="0">
                  <a:pos x="473" y="67"/>
                </a:cxn>
                <a:cxn ang="0">
                  <a:pos x="374" y="166"/>
                </a:cxn>
                <a:cxn ang="0">
                  <a:pos x="319" y="45"/>
                </a:cxn>
                <a:cxn ang="0">
                  <a:pos x="242" y="0"/>
                </a:cxn>
                <a:cxn ang="0">
                  <a:pos x="132" y="23"/>
                </a:cxn>
                <a:cxn ang="0">
                  <a:pos x="88" y="67"/>
                </a:cxn>
                <a:cxn ang="0">
                  <a:pos x="55" y="111"/>
                </a:cxn>
                <a:cxn ang="0">
                  <a:pos x="0" y="287"/>
                </a:cxn>
                <a:cxn ang="0">
                  <a:pos x="11" y="309"/>
                </a:cxn>
                <a:cxn ang="0">
                  <a:pos x="44" y="287"/>
                </a:cxn>
                <a:cxn ang="0">
                  <a:pos x="88" y="144"/>
                </a:cxn>
                <a:cxn ang="0">
                  <a:pos x="198" y="45"/>
                </a:cxn>
                <a:cxn ang="0">
                  <a:pos x="242" y="67"/>
                </a:cxn>
                <a:cxn ang="0">
                  <a:pos x="253" y="166"/>
                </a:cxn>
                <a:cxn ang="0">
                  <a:pos x="242" y="210"/>
                </a:cxn>
                <a:cxn ang="0">
                  <a:pos x="220" y="287"/>
                </a:cxn>
              </a:cxnLst>
              <a:rect l="0" t="0" r="r" b="b"/>
              <a:pathLst>
                <a:path w="1023" h="861">
                  <a:moveTo>
                    <a:pt x="110" y="729"/>
                  </a:moveTo>
                  <a:lnTo>
                    <a:pt x="110" y="751"/>
                  </a:lnTo>
                  <a:lnTo>
                    <a:pt x="99" y="773"/>
                  </a:lnTo>
                  <a:lnTo>
                    <a:pt x="99" y="828"/>
                  </a:lnTo>
                  <a:lnTo>
                    <a:pt x="110" y="850"/>
                  </a:lnTo>
                  <a:lnTo>
                    <a:pt x="132" y="861"/>
                  </a:lnTo>
                  <a:lnTo>
                    <a:pt x="165" y="861"/>
                  </a:lnTo>
                  <a:lnTo>
                    <a:pt x="187" y="850"/>
                  </a:lnTo>
                  <a:lnTo>
                    <a:pt x="209" y="828"/>
                  </a:lnTo>
                  <a:lnTo>
                    <a:pt x="220" y="806"/>
                  </a:lnTo>
                  <a:lnTo>
                    <a:pt x="220" y="795"/>
                  </a:lnTo>
                  <a:lnTo>
                    <a:pt x="231" y="784"/>
                  </a:lnTo>
                  <a:lnTo>
                    <a:pt x="231" y="751"/>
                  </a:lnTo>
                  <a:lnTo>
                    <a:pt x="242" y="718"/>
                  </a:lnTo>
                  <a:lnTo>
                    <a:pt x="253" y="696"/>
                  </a:lnTo>
                  <a:lnTo>
                    <a:pt x="253" y="663"/>
                  </a:lnTo>
                  <a:lnTo>
                    <a:pt x="275" y="585"/>
                  </a:lnTo>
                  <a:lnTo>
                    <a:pt x="297" y="497"/>
                  </a:lnTo>
                  <a:lnTo>
                    <a:pt x="319" y="431"/>
                  </a:lnTo>
                  <a:lnTo>
                    <a:pt x="330" y="365"/>
                  </a:lnTo>
                  <a:lnTo>
                    <a:pt x="330" y="343"/>
                  </a:lnTo>
                  <a:lnTo>
                    <a:pt x="352" y="298"/>
                  </a:lnTo>
                  <a:lnTo>
                    <a:pt x="352" y="276"/>
                  </a:lnTo>
                  <a:lnTo>
                    <a:pt x="374" y="232"/>
                  </a:lnTo>
                  <a:lnTo>
                    <a:pt x="418" y="166"/>
                  </a:lnTo>
                  <a:lnTo>
                    <a:pt x="484" y="111"/>
                  </a:lnTo>
                  <a:lnTo>
                    <a:pt x="561" y="56"/>
                  </a:lnTo>
                  <a:lnTo>
                    <a:pt x="660" y="45"/>
                  </a:lnTo>
                  <a:lnTo>
                    <a:pt x="693" y="45"/>
                  </a:lnTo>
                  <a:lnTo>
                    <a:pt x="715" y="56"/>
                  </a:lnTo>
                  <a:lnTo>
                    <a:pt x="737" y="78"/>
                  </a:lnTo>
                  <a:lnTo>
                    <a:pt x="759" y="122"/>
                  </a:lnTo>
                  <a:lnTo>
                    <a:pt x="759" y="144"/>
                  </a:lnTo>
                  <a:lnTo>
                    <a:pt x="770" y="177"/>
                  </a:lnTo>
                  <a:lnTo>
                    <a:pt x="748" y="287"/>
                  </a:lnTo>
                  <a:lnTo>
                    <a:pt x="715" y="409"/>
                  </a:lnTo>
                  <a:lnTo>
                    <a:pt x="671" y="530"/>
                  </a:lnTo>
                  <a:lnTo>
                    <a:pt x="638" y="618"/>
                  </a:lnTo>
                  <a:lnTo>
                    <a:pt x="627" y="652"/>
                  </a:lnTo>
                  <a:lnTo>
                    <a:pt x="627" y="707"/>
                  </a:lnTo>
                  <a:lnTo>
                    <a:pt x="649" y="795"/>
                  </a:lnTo>
                  <a:lnTo>
                    <a:pt x="682" y="828"/>
                  </a:lnTo>
                  <a:lnTo>
                    <a:pt x="726" y="850"/>
                  </a:lnTo>
                  <a:lnTo>
                    <a:pt x="781" y="861"/>
                  </a:lnTo>
                  <a:lnTo>
                    <a:pt x="858" y="839"/>
                  </a:lnTo>
                  <a:lnTo>
                    <a:pt x="924" y="784"/>
                  </a:lnTo>
                  <a:lnTo>
                    <a:pt x="968" y="718"/>
                  </a:lnTo>
                  <a:lnTo>
                    <a:pt x="1001" y="652"/>
                  </a:lnTo>
                  <a:lnTo>
                    <a:pt x="1023" y="596"/>
                  </a:lnTo>
                  <a:lnTo>
                    <a:pt x="1023" y="552"/>
                  </a:lnTo>
                  <a:lnTo>
                    <a:pt x="990" y="552"/>
                  </a:lnTo>
                  <a:lnTo>
                    <a:pt x="979" y="563"/>
                  </a:lnTo>
                  <a:lnTo>
                    <a:pt x="979" y="585"/>
                  </a:lnTo>
                  <a:lnTo>
                    <a:pt x="946" y="674"/>
                  </a:lnTo>
                  <a:lnTo>
                    <a:pt x="902" y="751"/>
                  </a:lnTo>
                  <a:lnTo>
                    <a:pt x="847" y="795"/>
                  </a:lnTo>
                  <a:lnTo>
                    <a:pt x="781" y="817"/>
                  </a:lnTo>
                  <a:lnTo>
                    <a:pt x="759" y="817"/>
                  </a:lnTo>
                  <a:lnTo>
                    <a:pt x="748" y="806"/>
                  </a:lnTo>
                  <a:lnTo>
                    <a:pt x="737" y="784"/>
                  </a:lnTo>
                  <a:lnTo>
                    <a:pt x="737" y="707"/>
                  </a:lnTo>
                  <a:lnTo>
                    <a:pt x="759" y="663"/>
                  </a:lnTo>
                  <a:lnTo>
                    <a:pt x="770" y="618"/>
                  </a:lnTo>
                  <a:lnTo>
                    <a:pt x="803" y="530"/>
                  </a:lnTo>
                  <a:lnTo>
                    <a:pt x="847" y="420"/>
                  </a:lnTo>
                  <a:lnTo>
                    <a:pt x="869" y="298"/>
                  </a:lnTo>
                  <a:lnTo>
                    <a:pt x="891" y="199"/>
                  </a:lnTo>
                  <a:lnTo>
                    <a:pt x="858" y="89"/>
                  </a:lnTo>
                  <a:lnTo>
                    <a:pt x="781" y="23"/>
                  </a:lnTo>
                  <a:lnTo>
                    <a:pt x="671" y="0"/>
                  </a:lnTo>
                  <a:lnTo>
                    <a:pt x="561" y="23"/>
                  </a:lnTo>
                  <a:lnTo>
                    <a:pt x="473" y="67"/>
                  </a:lnTo>
                  <a:lnTo>
                    <a:pt x="407" y="122"/>
                  </a:lnTo>
                  <a:lnTo>
                    <a:pt x="374" y="166"/>
                  </a:lnTo>
                  <a:lnTo>
                    <a:pt x="363" y="111"/>
                  </a:lnTo>
                  <a:lnTo>
                    <a:pt x="319" y="45"/>
                  </a:lnTo>
                  <a:lnTo>
                    <a:pt x="286" y="23"/>
                  </a:lnTo>
                  <a:lnTo>
                    <a:pt x="242" y="0"/>
                  </a:lnTo>
                  <a:lnTo>
                    <a:pt x="154" y="0"/>
                  </a:lnTo>
                  <a:lnTo>
                    <a:pt x="132" y="23"/>
                  </a:lnTo>
                  <a:lnTo>
                    <a:pt x="99" y="45"/>
                  </a:lnTo>
                  <a:lnTo>
                    <a:pt x="88" y="67"/>
                  </a:lnTo>
                  <a:lnTo>
                    <a:pt x="66" y="89"/>
                  </a:lnTo>
                  <a:lnTo>
                    <a:pt x="55" y="111"/>
                  </a:lnTo>
                  <a:lnTo>
                    <a:pt x="33" y="188"/>
                  </a:lnTo>
                  <a:lnTo>
                    <a:pt x="0" y="287"/>
                  </a:lnTo>
                  <a:lnTo>
                    <a:pt x="0" y="298"/>
                  </a:lnTo>
                  <a:lnTo>
                    <a:pt x="11" y="309"/>
                  </a:lnTo>
                  <a:lnTo>
                    <a:pt x="44" y="309"/>
                  </a:lnTo>
                  <a:lnTo>
                    <a:pt x="44" y="287"/>
                  </a:lnTo>
                  <a:lnTo>
                    <a:pt x="55" y="265"/>
                  </a:lnTo>
                  <a:lnTo>
                    <a:pt x="88" y="144"/>
                  </a:lnTo>
                  <a:lnTo>
                    <a:pt x="132" y="67"/>
                  </a:lnTo>
                  <a:lnTo>
                    <a:pt x="198" y="45"/>
                  </a:lnTo>
                  <a:lnTo>
                    <a:pt x="220" y="45"/>
                  </a:lnTo>
                  <a:lnTo>
                    <a:pt x="242" y="67"/>
                  </a:lnTo>
                  <a:lnTo>
                    <a:pt x="253" y="100"/>
                  </a:lnTo>
                  <a:lnTo>
                    <a:pt x="253" y="166"/>
                  </a:lnTo>
                  <a:lnTo>
                    <a:pt x="242" y="188"/>
                  </a:lnTo>
                  <a:lnTo>
                    <a:pt x="242" y="210"/>
                  </a:lnTo>
                  <a:lnTo>
                    <a:pt x="231" y="243"/>
                  </a:lnTo>
                  <a:lnTo>
                    <a:pt x="220" y="287"/>
                  </a:lnTo>
                  <a:lnTo>
                    <a:pt x="110"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84"/>
            <p:cNvSpPr>
              <a:spLocks/>
            </p:cNvSpPr>
            <p:nvPr/>
          </p:nvSpPr>
          <p:spPr bwMode="auto">
            <a:xfrm>
              <a:off x="8672" y="10798"/>
              <a:ext cx="704" cy="816"/>
            </a:xfrm>
            <a:custGeom>
              <a:avLst/>
              <a:gdLst/>
              <a:ahLst/>
              <a:cxnLst>
                <a:cxn ang="0">
                  <a:pos x="374" y="452"/>
                </a:cxn>
                <a:cxn ang="0">
                  <a:pos x="583" y="596"/>
                </a:cxn>
                <a:cxn ang="0">
                  <a:pos x="605" y="607"/>
                </a:cxn>
                <a:cxn ang="0">
                  <a:pos x="616" y="629"/>
                </a:cxn>
                <a:cxn ang="0">
                  <a:pos x="638" y="640"/>
                </a:cxn>
                <a:cxn ang="0">
                  <a:pos x="671" y="640"/>
                </a:cxn>
                <a:cxn ang="0">
                  <a:pos x="682" y="629"/>
                </a:cxn>
                <a:cxn ang="0">
                  <a:pos x="704" y="585"/>
                </a:cxn>
                <a:cxn ang="0">
                  <a:pos x="704" y="563"/>
                </a:cxn>
                <a:cxn ang="0">
                  <a:pos x="682" y="552"/>
                </a:cxn>
                <a:cxn ang="0">
                  <a:pos x="671" y="541"/>
                </a:cxn>
                <a:cxn ang="0">
                  <a:pos x="396" y="408"/>
                </a:cxn>
                <a:cxn ang="0">
                  <a:pos x="660" y="276"/>
                </a:cxn>
                <a:cxn ang="0">
                  <a:pos x="671" y="276"/>
                </a:cxn>
                <a:cxn ang="0">
                  <a:pos x="693" y="254"/>
                </a:cxn>
                <a:cxn ang="0">
                  <a:pos x="704" y="232"/>
                </a:cxn>
                <a:cxn ang="0">
                  <a:pos x="693" y="199"/>
                </a:cxn>
                <a:cxn ang="0">
                  <a:pos x="649" y="176"/>
                </a:cxn>
                <a:cxn ang="0">
                  <a:pos x="638" y="176"/>
                </a:cxn>
                <a:cxn ang="0">
                  <a:pos x="616" y="199"/>
                </a:cxn>
                <a:cxn ang="0">
                  <a:pos x="374" y="375"/>
                </a:cxn>
                <a:cxn ang="0">
                  <a:pos x="396" y="66"/>
                </a:cxn>
                <a:cxn ang="0">
                  <a:pos x="396" y="33"/>
                </a:cxn>
                <a:cxn ang="0">
                  <a:pos x="385" y="11"/>
                </a:cxn>
                <a:cxn ang="0">
                  <a:pos x="374" y="0"/>
                </a:cxn>
                <a:cxn ang="0">
                  <a:pos x="352" y="0"/>
                </a:cxn>
                <a:cxn ang="0">
                  <a:pos x="308" y="22"/>
                </a:cxn>
                <a:cxn ang="0">
                  <a:pos x="308" y="66"/>
                </a:cxn>
                <a:cxn ang="0">
                  <a:pos x="330" y="375"/>
                </a:cxn>
                <a:cxn ang="0">
                  <a:pos x="88" y="199"/>
                </a:cxn>
                <a:cxn ang="0">
                  <a:pos x="66" y="176"/>
                </a:cxn>
                <a:cxn ang="0">
                  <a:pos x="33" y="176"/>
                </a:cxn>
                <a:cxn ang="0">
                  <a:pos x="22" y="187"/>
                </a:cxn>
                <a:cxn ang="0">
                  <a:pos x="0" y="232"/>
                </a:cxn>
                <a:cxn ang="0">
                  <a:pos x="0" y="254"/>
                </a:cxn>
                <a:cxn ang="0">
                  <a:pos x="11" y="265"/>
                </a:cxn>
                <a:cxn ang="0">
                  <a:pos x="33" y="276"/>
                </a:cxn>
                <a:cxn ang="0">
                  <a:pos x="44" y="276"/>
                </a:cxn>
                <a:cxn ang="0">
                  <a:pos x="308" y="408"/>
                </a:cxn>
                <a:cxn ang="0">
                  <a:pos x="44" y="541"/>
                </a:cxn>
                <a:cxn ang="0">
                  <a:pos x="33" y="541"/>
                </a:cxn>
                <a:cxn ang="0">
                  <a:pos x="11" y="552"/>
                </a:cxn>
                <a:cxn ang="0">
                  <a:pos x="11" y="563"/>
                </a:cxn>
                <a:cxn ang="0">
                  <a:pos x="0" y="585"/>
                </a:cxn>
                <a:cxn ang="0">
                  <a:pos x="22" y="629"/>
                </a:cxn>
                <a:cxn ang="0">
                  <a:pos x="33" y="640"/>
                </a:cxn>
                <a:cxn ang="0">
                  <a:pos x="66" y="640"/>
                </a:cxn>
                <a:cxn ang="0">
                  <a:pos x="88" y="618"/>
                </a:cxn>
                <a:cxn ang="0">
                  <a:pos x="330" y="441"/>
                </a:cxn>
                <a:cxn ang="0">
                  <a:pos x="308" y="761"/>
                </a:cxn>
                <a:cxn ang="0">
                  <a:pos x="308" y="794"/>
                </a:cxn>
                <a:cxn ang="0">
                  <a:pos x="330" y="816"/>
                </a:cxn>
                <a:cxn ang="0">
                  <a:pos x="374" y="816"/>
                </a:cxn>
                <a:cxn ang="0">
                  <a:pos x="396" y="794"/>
                </a:cxn>
                <a:cxn ang="0">
                  <a:pos x="396" y="750"/>
                </a:cxn>
                <a:cxn ang="0">
                  <a:pos x="374" y="452"/>
                </a:cxn>
              </a:cxnLst>
              <a:rect l="0" t="0" r="r" b="b"/>
              <a:pathLst>
                <a:path w="704" h="816">
                  <a:moveTo>
                    <a:pt x="374" y="452"/>
                  </a:moveTo>
                  <a:lnTo>
                    <a:pt x="583" y="596"/>
                  </a:lnTo>
                  <a:lnTo>
                    <a:pt x="605" y="607"/>
                  </a:lnTo>
                  <a:lnTo>
                    <a:pt x="616" y="629"/>
                  </a:lnTo>
                  <a:lnTo>
                    <a:pt x="638" y="640"/>
                  </a:lnTo>
                  <a:lnTo>
                    <a:pt x="671" y="640"/>
                  </a:lnTo>
                  <a:lnTo>
                    <a:pt x="682" y="629"/>
                  </a:lnTo>
                  <a:lnTo>
                    <a:pt x="704" y="585"/>
                  </a:lnTo>
                  <a:lnTo>
                    <a:pt x="704" y="563"/>
                  </a:lnTo>
                  <a:lnTo>
                    <a:pt x="682" y="552"/>
                  </a:lnTo>
                  <a:lnTo>
                    <a:pt x="671" y="541"/>
                  </a:lnTo>
                  <a:lnTo>
                    <a:pt x="396" y="408"/>
                  </a:lnTo>
                  <a:lnTo>
                    <a:pt x="660" y="276"/>
                  </a:lnTo>
                  <a:lnTo>
                    <a:pt x="671" y="276"/>
                  </a:lnTo>
                  <a:lnTo>
                    <a:pt x="693" y="254"/>
                  </a:lnTo>
                  <a:lnTo>
                    <a:pt x="704" y="232"/>
                  </a:lnTo>
                  <a:lnTo>
                    <a:pt x="693" y="199"/>
                  </a:lnTo>
                  <a:lnTo>
                    <a:pt x="649" y="176"/>
                  </a:lnTo>
                  <a:lnTo>
                    <a:pt x="638" y="176"/>
                  </a:lnTo>
                  <a:lnTo>
                    <a:pt x="616" y="199"/>
                  </a:lnTo>
                  <a:lnTo>
                    <a:pt x="374" y="375"/>
                  </a:lnTo>
                  <a:lnTo>
                    <a:pt x="396" y="66"/>
                  </a:lnTo>
                  <a:lnTo>
                    <a:pt x="396" y="33"/>
                  </a:lnTo>
                  <a:lnTo>
                    <a:pt x="385" y="11"/>
                  </a:lnTo>
                  <a:lnTo>
                    <a:pt x="374" y="0"/>
                  </a:lnTo>
                  <a:lnTo>
                    <a:pt x="352" y="0"/>
                  </a:lnTo>
                  <a:lnTo>
                    <a:pt x="308" y="22"/>
                  </a:lnTo>
                  <a:lnTo>
                    <a:pt x="308" y="66"/>
                  </a:lnTo>
                  <a:lnTo>
                    <a:pt x="330" y="375"/>
                  </a:lnTo>
                  <a:lnTo>
                    <a:pt x="88" y="199"/>
                  </a:lnTo>
                  <a:lnTo>
                    <a:pt x="66" y="176"/>
                  </a:lnTo>
                  <a:lnTo>
                    <a:pt x="33" y="176"/>
                  </a:lnTo>
                  <a:lnTo>
                    <a:pt x="22" y="187"/>
                  </a:lnTo>
                  <a:lnTo>
                    <a:pt x="0" y="232"/>
                  </a:lnTo>
                  <a:lnTo>
                    <a:pt x="0" y="254"/>
                  </a:lnTo>
                  <a:lnTo>
                    <a:pt x="11" y="265"/>
                  </a:lnTo>
                  <a:lnTo>
                    <a:pt x="33" y="276"/>
                  </a:lnTo>
                  <a:lnTo>
                    <a:pt x="44" y="276"/>
                  </a:lnTo>
                  <a:lnTo>
                    <a:pt x="308" y="408"/>
                  </a:lnTo>
                  <a:lnTo>
                    <a:pt x="44" y="541"/>
                  </a:lnTo>
                  <a:lnTo>
                    <a:pt x="33" y="541"/>
                  </a:lnTo>
                  <a:lnTo>
                    <a:pt x="11" y="552"/>
                  </a:lnTo>
                  <a:lnTo>
                    <a:pt x="11" y="563"/>
                  </a:lnTo>
                  <a:lnTo>
                    <a:pt x="0" y="585"/>
                  </a:lnTo>
                  <a:lnTo>
                    <a:pt x="22" y="629"/>
                  </a:lnTo>
                  <a:lnTo>
                    <a:pt x="33" y="640"/>
                  </a:lnTo>
                  <a:lnTo>
                    <a:pt x="66" y="640"/>
                  </a:lnTo>
                  <a:lnTo>
                    <a:pt x="88" y="618"/>
                  </a:lnTo>
                  <a:lnTo>
                    <a:pt x="330" y="441"/>
                  </a:lnTo>
                  <a:lnTo>
                    <a:pt x="308" y="761"/>
                  </a:lnTo>
                  <a:lnTo>
                    <a:pt x="308" y="794"/>
                  </a:lnTo>
                  <a:lnTo>
                    <a:pt x="330" y="816"/>
                  </a:lnTo>
                  <a:lnTo>
                    <a:pt x="374" y="816"/>
                  </a:lnTo>
                  <a:lnTo>
                    <a:pt x="396" y="794"/>
                  </a:lnTo>
                  <a:lnTo>
                    <a:pt x="396" y="750"/>
                  </a:lnTo>
                  <a:lnTo>
                    <a:pt x="374" y="45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85"/>
            <p:cNvSpPr>
              <a:spLocks noEditPoints="1"/>
            </p:cNvSpPr>
            <p:nvPr/>
          </p:nvSpPr>
          <p:spPr bwMode="auto">
            <a:xfrm>
              <a:off x="10498" y="10379"/>
              <a:ext cx="1111" cy="1302"/>
            </a:xfrm>
            <a:custGeom>
              <a:avLst/>
              <a:gdLst/>
              <a:ahLst/>
              <a:cxnLst>
                <a:cxn ang="0">
                  <a:pos x="363" y="706"/>
                </a:cxn>
                <a:cxn ang="0">
                  <a:pos x="682" y="706"/>
                </a:cxn>
                <a:cxn ang="0">
                  <a:pos x="814" y="684"/>
                </a:cxn>
                <a:cxn ang="0">
                  <a:pos x="935" y="640"/>
                </a:cxn>
                <a:cxn ang="0">
                  <a:pos x="1034" y="562"/>
                </a:cxn>
                <a:cxn ang="0">
                  <a:pos x="1089" y="463"/>
                </a:cxn>
                <a:cxn ang="0">
                  <a:pos x="1111" y="353"/>
                </a:cxn>
                <a:cxn ang="0">
                  <a:pos x="1089" y="242"/>
                </a:cxn>
                <a:cxn ang="0">
                  <a:pos x="1034" y="154"/>
                </a:cxn>
                <a:cxn ang="0">
                  <a:pos x="935" y="77"/>
                </a:cxn>
                <a:cxn ang="0">
                  <a:pos x="814" y="22"/>
                </a:cxn>
                <a:cxn ang="0">
                  <a:pos x="671" y="0"/>
                </a:cxn>
                <a:cxn ang="0">
                  <a:pos x="0" y="0"/>
                </a:cxn>
                <a:cxn ang="0">
                  <a:pos x="0" y="66"/>
                </a:cxn>
                <a:cxn ang="0">
                  <a:pos x="143" y="66"/>
                </a:cxn>
                <a:cxn ang="0">
                  <a:pos x="187" y="88"/>
                </a:cxn>
                <a:cxn ang="0">
                  <a:pos x="187" y="110"/>
                </a:cxn>
                <a:cxn ang="0">
                  <a:pos x="198" y="121"/>
                </a:cxn>
                <a:cxn ang="0">
                  <a:pos x="198" y="1180"/>
                </a:cxn>
                <a:cxn ang="0">
                  <a:pos x="187" y="1202"/>
                </a:cxn>
                <a:cxn ang="0">
                  <a:pos x="187" y="1213"/>
                </a:cxn>
                <a:cxn ang="0">
                  <a:pos x="143" y="1235"/>
                </a:cxn>
                <a:cxn ang="0">
                  <a:pos x="99" y="1246"/>
                </a:cxn>
                <a:cxn ang="0">
                  <a:pos x="0" y="1246"/>
                </a:cxn>
                <a:cxn ang="0">
                  <a:pos x="0" y="1302"/>
                </a:cxn>
                <a:cxn ang="0">
                  <a:pos x="187" y="1302"/>
                </a:cxn>
                <a:cxn ang="0">
                  <a:pos x="275" y="1291"/>
                </a:cxn>
                <a:cxn ang="0">
                  <a:pos x="363" y="1291"/>
                </a:cxn>
                <a:cxn ang="0">
                  <a:pos x="473" y="1302"/>
                </a:cxn>
                <a:cxn ang="0">
                  <a:pos x="561" y="1302"/>
                </a:cxn>
                <a:cxn ang="0">
                  <a:pos x="561" y="1246"/>
                </a:cxn>
                <a:cxn ang="0">
                  <a:pos x="462" y="1246"/>
                </a:cxn>
                <a:cxn ang="0">
                  <a:pos x="418" y="1235"/>
                </a:cxn>
                <a:cxn ang="0">
                  <a:pos x="374" y="1213"/>
                </a:cxn>
                <a:cxn ang="0">
                  <a:pos x="363" y="1202"/>
                </a:cxn>
                <a:cxn ang="0">
                  <a:pos x="363" y="1158"/>
                </a:cxn>
                <a:cxn ang="0">
                  <a:pos x="363" y="706"/>
                </a:cxn>
                <a:cxn ang="0">
                  <a:pos x="363" y="651"/>
                </a:cxn>
                <a:cxn ang="0">
                  <a:pos x="363" y="88"/>
                </a:cxn>
                <a:cxn ang="0">
                  <a:pos x="385" y="66"/>
                </a:cxn>
                <a:cxn ang="0">
                  <a:pos x="616" y="66"/>
                </a:cxn>
                <a:cxn ang="0">
                  <a:pos x="748" y="77"/>
                </a:cxn>
                <a:cxn ang="0">
                  <a:pos x="825" y="121"/>
                </a:cxn>
                <a:cxn ang="0">
                  <a:pos x="880" y="176"/>
                </a:cxn>
                <a:cxn ang="0">
                  <a:pos x="913" y="242"/>
                </a:cxn>
                <a:cxn ang="0">
                  <a:pos x="924" y="309"/>
                </a:cxn>
                <a:cxn ang="0">
                  <a:pos x="924" y="408"/>
                </a:cxn>
                <a:cxn ang="0">
                  <a:pos x="913" y="474"/>
                </a:cxn>
                <a:cxn ang="0">
                  <a:pos x="880" y="540"/>
                </a:cxn>
                <a:cxn ang="0">
                  <a:pos x="836" y="595"/>
                </a:cxn>
                <a:cxn ang="0">
                  <a:pos x="748" y="640"/>
                </a:cxn>
                <a:cxn ang="0">
                  <a:pos x="616" y="651"/>
                </a:cxn>
                <a:cxn ang="0">
                  <a:pos x="363" y="651"/>
                </a:cxn>
              </a:cxnLst>
              <a:rect l="0" t="0" r="r" b="b"/>
              <a:pathLst>
                <a:path w="1111" h="1302">
                  <a:moveTo>
                    <a:pt x="363" y="706"/>
                  </a:moveTo>
                  <a:lnTo>
                    <a:pt x="682" y="706"/>
                  </a:lnTo>
                  <a:lnTo>
                    <a:pt x="814" y="684"/>
                  </a:lnTo>
                  <a:lnTo>
                    <a:pt x="935" y="640"/>
                  </a:lnTo>
                  <a:lnTo>
                    <a:pt x="1034" y="562"/>
                  </a:lnTo>
                  <a:lnTo>
                    <a:pt x="1089" y="463"/>
                  </a:lnTo>
                  <a:lnTo>
                    <a:pt x="1111" y="353"/>
                  </a:lnTo>
                  <a:lnTo>
                    <a:pt x="1089" y="242"/>
                  </a:lnTo>
                  <a:lnTo>
                    <a:pt x="1034" y="154"/>
                  </a:lnTo>
                  <a:lnTo>
                    <a:pt x="935" y="77"/>
                  </a:lnTo>
                  <a:lnTo>
                    <a:pt x="814" y="22"/>
                  </a:lnTo>
                  <a:lnTo>
                    <a:pt x="671" y="0"/>
                  </a:lnTo>
                  <a:lnTo>
                    <a:pt x="0" y="0"/>
                  </a:lnTo>
                  <a:lnTo>
                    <a:pt x="0" y="66"/>
                  </a:lnTo>
                  <a:lnTo>
                    <a:pt x="143" y="66"/>
                  </a:lnTo>
                  <a:lnTo>
                    <a:pt x="187" y="88"/>
                  </a:lnTo>
                  <a:lnTo>
                    <a:pt x="187" y="110"/>
                  </a:lnTo>
                  <a:lnTo>
                    <a:pt x="198" y="121"/>
                  </a:lnTo>
                  <a:lnTo>
                    <a:pt x="198" y="1180"/>
                  </a:lnTo>
                  <a:lnTo>
                    <a:pt x="187" y="1202"/>
                  </a:lnTo>
                  <a:lnTo>
                    <a:pt x="187" y="1213"/>
                  </a:lnTo>
                  <a:lnTo>
                    <a:pt x="143" y="1235"/>
                  </a:lnTo>
                  <a:lnTo>
                    <a:pt x="99" y="1246"/>
                  </a:lnTo>
                  <a:lnTo>
                    <a:pt x="0" y="1246"/>
                  </a:lnTo>
                  <a:lnTo>
                    <a:pt x="0" y="1302"/>
                  </a:lnTo>
                  <a:lnTo>
                    <a:pt x="187" y="1302"/>
                  </a:lnTo>
                  <a:lnTo>
                    <a:pt x="275" y="1291"/>
                  </a:lnTo>
                  <a:lnTo>
                    <a:pt x="363" y="1291"/>
                  </a:lnTo>
                  <a:lnTo>
                    <a:pt x="473" y="1302"/>
                  </a:lnTo>
                  <a:lnTo>
                    <a:pt x="561" y="1302"/>
                  </a:lnTo>
                  <a:lnTo>
                    <a:pt x="561" y="1246"/>
                  </a:lnTo>
                  <a:lnTo>
                    <a:pt x="462" y="1246"/>
                  </a:lnTo>
                  <a:lnTo>
                    <a:pt x="418" y="1235"/>
                  </a:lnTo>
                  <a:lnTo>
                    <a:pt x="374" y="1213"/>
                  </a:lnTo>
                  <a:lnTo>
                    <a:pt x="363" y="1202"/>
                  </a:lnTo>
                  <a:lnTo>
                    <a:pt x="363" y="1158"/>
                  </a:lnTo>
                  <a:lnTo>
                    <a:pt x="363" y="706"/>
                  </a:lnTo>
                  <a:close/>
                  <a:moveTo>
                    <a:pt x="363" y="651"/>
                  </a:moveTo>
                  <a:lnTo>
                    <a:pt x="363" y="88"/>
                  </a:lnTo>
                  <a:lnTo>
                    <a:pt x="385" y="66"/>
                  </a:lnTo>
                  <a:lnTo>
                    <a:pt x="616" y="66"/>
                  </a:lnTo>
                  <a:lnTo>
                    <a:pt x="748" y="77"/>
                  </a:lnTo>
                  <a:lnTo>
                    <a:pt x="825" y="121"/>
                  </a:lnTo>
                  <a:lnTo>
                    <a:pt x="880" y="176"/>
                  </a:lnTo>
                  <a:lnTo>
                    <a:pt x="913" y="242"/>
                  </a:lnTo>
                  <a:lnTo>
                    <a:pt x="924" y="309"/>
                  </a:lnTo>
                  <a:lnTo>
                    <a:pt x="924" y="408"/>
                  </a:lnTo>
                  <a:lnTo>
                    <a:pt x="913" y="474"/>
                  </a:lnTo>
                  <a:lnTo>
                    <a:pt x="880" y="540"/>
                  </a:lnTo>
                  <a:lnTo>
                    <a:pt x="836" y="595"/>
                  </a:lnTo>
                  <a:lnTo>
                    <a:pt x="748" y="640"/>
                  </a:lnTo>
                  <a:lnTo>
                    <a:pt x="616" y="651"/>
                  </a:lnTo>
                  <a:lnTo>
                    <a:pt x="363" y="65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86"/>
            <p:cNvSpPr>
              <a:spLocks/>
            </p:cNvSpPr>
            <p:nvPr/>
          </p:nvSpPr>
          <p:spPr bwMode="auto">
            <a:xfrm>
              <a:off x="11774" y="10842"/>
              <a:ext cx="638" cy="839"/>
            </a:xfrm>
            <a:custGeom>
              <a:avLst/>
              <a:gdLst/>
              <a:ahLst/>
              <a:cxnLst>
                <a:cxn ang="0">
                  <a:pos x="275" y="695"/>
                </a:cxn>
                <a:cxn ang="0">
                  <a:pos x="275" y="397"/>
                </a:cxn>
                <a:cxn ang="0">
                  <a:pos x="286" y="265"/>
                </a:cxn>
                <a:cxn ang="0">
                  <a:pos x="330" y="143"/>
                </a:cxn>
                <a:cxn ang="0">
                  <a:pos x="396" y="66"/>
                </a:cxn>
                <a:cxn ang="0">
                  <a:pos x="495" y="44"/>
                </a:cxn>
                <a:cxn ang="0">
                  <a:pos x="517" y="44"/>
                </a:cxn>
                <a:cxn ang="0">
                  <a:pos x="506" y="44"/>
                </a:cxn>
                <a:cxn ang="0">
                  <a:pos x="484" y="66"/>
                </a:cxn>
                <a:cxn ang="0">
                  <a:pos x="473" y="88"/>
                </a:cxn>
                <a:cxn ang="0">
                  <a:pos x="473" y="143"/>
                </a:cxn>
                <a:cxn ang="0">
                  <a:pos x="495" y="166"/>
                </a:cxn>
                <a:cxn ang="0">
                  <a:pos x="506" y="188"/>
                </a:cxn>
                <a:cxn ang="0">
                  <a:pos x="528" y="199"/>
                </a:cxn>
                <a:cxn ang="0">
                  <a:pos x="572" y="199"/>
                </a:cxn>
                <a:cxn ang="0">
                  <a:pos x="594" y="188"/>
                </a:cxn>
                <a:cxn ang="0">
                  <a:pos x="616" y="166"/>
                </a:cxn>
                <a:cxn ang="0">
                  <a:pos x="627" y="143"/>
                </a:cxn>
                <a:cxn ang="0">
                  <a:pos x="638" y="110"/>
                </a:cxn>
                <a:cxn ang="0">
                  <a:pos x="627" y="77"/>
                </a:cxn>
                <a:cxn ang="0">
                  <a:pos x="605" y="44"/>
                </a:cxn>
                <a:cxn ang="0">
                  <a:pos x="583" y="22"/>
                </a:cxn>
                <a:cxn ang="0">
                  <a:pos x="539" y="0"/>
                </a:cxn>
                <a:cxn ang="0">
                  <a:pos x="495" y="0"/>
                </a:cxn>
                <a:cxn ang="0">
                  <a:pos x="407" y="22"/>
                </a:cxn>
                <a:cxn ang="0">
                  <a:pos x="341" y="77"/>
                </a:cxn>
                <a:cxn ang="0">
                  <a:pos x="286" y="143"/>
                </a:cxn>
                <a:cxn ang="0">
                  <a:pos x="264" y="210"/>
                </a:cxn>
                <a:cxn ang="0">
                  <a:pos x="264" y="0"/>
                </a:cxn>
                <a:cxn ang="0">
                  <a:pos x="0" y="22"/>
                </a:cxn>
                <a:cxn ang="0">
                  <a:pos x="0" y="77"/>
                </a:cxn>
                <a:cxn ang="0">
                  <a:pos x="55" y="77"/>
                </a:cxn>
                <a:cxn ang="0">
                  <a:pos x="99" y="88"/>
                </a:cxn>
                <a:cxn ang="0">
                  <a:pos x="121" y="99"/>
                </a:cxn>
                <a:cxn ang="0">
                  <a:pos x="143" y="121"/>
                </a:cxn>
                <a:cxn ang="0">
                  <a:pos x="143" y="728"/>
                </a:cxn>
                <a:cxn ang="0">
                  <a:pos x="121" y="772"/>
                </a:cxn>
                <a:cxn ang="0">
                  <a:pos x="99" y="772"/>
                </a:cxn>
                <a:cxn ang="0">
                  <a:pos x="55" y="783"/>
                </a:cxn>
                <a:cxn ang="0">
                  <a:pos x="0" y="783"/>
                </a:cxn>
                <a:cxn ang="0">
                  <a:pos x="0" y="839"/>
                </a:cxn>
                <a:cxn ang="0">
                  <a:pos x="110" y="839"/>
                </a:cxn>
                <a:cxn ang="0">
                  <a:pos x="220" y="828"/>
                </a:cxn>
                <a:cxn ang="0">
                  <a:pos x="341" y="828"/>
                </a:cxn>
                <a:cxn ang="0">
                  <a:pos x="451" y="839"/>
                </a:cxn>
                <a:cxn ang="0">
                  <a:pos x="451" y="783"/>
                </a:cxn>
                <a:cxn ang="0">
                  <a:pos x="363" y="783"/>
                </a:cxn>
                <a:cxn ang="0">
                  <a:pos x="297" y="761"/>
                </a:cxn>
                <a:cxn ang="0">
                  <a:pos x="275" y="739"/>
                </a:cxn>
                <a:cxn ang="0">
                  <a:pos x="275" y="695"/>
                </a:cxn>
              </a:cxnLst>
              <a:rect l="0" t="0" r="r" b="b"/>
              <a:pathLst>
                <a:path w="638" h="839">
                  <a:moveTo>
                    <a:pt x="275" y="695"/>
                  </a:moveTo>
                  <a:lnTo>
                    <a:pt x="275" y="397"/>
                  </a:lnTo>
                  <a:lnTo>
                    <a:pt x="286" y="265"/>
                  </a:lnTo>
                  <a:lnTo>
                    <a:pt x="330" y="143"/>
                  </a:lnTo>
                  <a:lnTo>
                    <a:pt x="396" y="66"/>
                  </a:lnTo>
                  <a:lnTo>
                    <a:pt x="495" y="44"/>
                  </a:lnTo>
                  <a:lnTo>
                    <a:pt x="517" y="44"/>
                  </a:lnTo>
                  <a:lnTo>
                    <a:pt x="506" y="44"/>
                  </a:lnTo>
                  <a:lnTo>
                    <a:pt x="484" y="66"/>
                  </a:lnTo>
                  <a:lnTo>
                    <a:pt x="473" y="88"/>
                  </a:lnTo>
                  <a:lnTo>
                    <a:pt x="473" y="143"/>
                  </a:lnTo>
                  <a:lnTo>
                    <a:pt x="495" y="166"/>
                  </a:lnTo>
                  <a:lnTo>
                    <a:pt x="506" y="188"/>
                  </a:lnTo>
                  <a:lnTo>
                    <a:pt x="528" y="199"/>
                  </a:lnTo>
                  <a:lnTo>
                    <a:pt x="572" y="199"/>
                  </a:lnTo>
                  <a:lnTo>
                    <a:pt x="594" y="188"/>
                  </a:lnTo>
                  <a:lnTo>
                    <a:pt x="616" y="166"/>
                  </a:lnTo>
                  <a:lnTo>
                    <a:pt x="627" y="143"/>
                  </a:lnTo>
                  <a:lnTo>
                    <a:pt x="638" y="110"/>
                  </a:lnTo>
                  <a:lnTo>
                    <a:pt x="627" y="77"/>
                  </a:lnTo>
                  <a:lnTo>
                    <a:pt x="605" y="44"/>
                  </a:lnTo>
                  <a:lnTo>
                    <a:pt x="583" y="22"/>
                  </a:lnTo>
                  <a:lnTo>
                    <a:pt x="539" y="0"/>
                  </a:lnTo>
                  <a:lnTo>
                    <a:pt x="495" y="0"/>
                  </a:lnTo>
                  <a:lnTo>
                    <a:pt x="407" y="22"/>
                  </a:lnTo>
                  <a:lnTo>
                    <a:pt x="341" y="77"/>
                  </a:lnTo>
                  <a:lnTo>
                    <a:pt x="286" y="143"/>
                  </a:lnTo>
                  <a:lnTo>
                    <a:pt x="264" y="210"/>
                  </a:lnTo>
                  <a:lnTo>
                    <a:pt x="264" y="0"/>
                  </a:lnTo>
                  <a:lnTo>
                    <a:pt x="0" y="22"/>
                  </a:lnTo>
                  <a:lnTo>
                    <a:pt x="0" y="77"/>
                  </a:lnTo>
                  <a:lnTo>
                    <a:pt x="55" y="77"/>
                  </a:lnTo>
                  <a:lnTo>
                    <a:pt x="99" y="88"/>
                  </a:lnTo>
                  <a:lnTo>
                    <a:pt x="121" y="99"/>
                  </a:lnTo>
                  <a:lnTo>
                    <a:pt x="143" y="121"/>
                  </a:lnTo>
                  <a:lnTo>
                    <a:pt x="143" y="728"/>
                  </a:lnTo>
                  <a:lnTo>
                    <a:pt x="121" y="772"/>
                  </a:lnTo>
                  <a:lnTo>
                    <a:pt x="99" y="772"/>
                  </a:lnTo>
                  <a:lnTo>
                    <a:pt x="55" y="783"/>
                  </a:lnTo>
                  <a:lnTo>
                    <a:pt x="0" y="783"/>
                  </a:lnTo>
                  <a:lnTo>
                    <a:pt x="0" y="839"/>
                  </a:lnTo>
                  <a:lnTo>
                    <a:pt x="110" y="839"/>
                  </a:lnTo>
                  <a:lnTo>
                    <a:pt x="220" y="828"/>
                  </a:lnTo>
                  <a:lnTo>
                    <a:pt x="341" y="828"/>
                  </a:lnTo>
                  <a:lnTo>
                    <a:pt x="451" y="839"/>
                  </a:lnTo>
                  <a:lnTo>
                    <a:pt x="451" y="783"/>
                  </a:lnTo>
                  <a:lnTo>
                    <a:pt x="363" y="783"/>
                  </a:lnTo>
                  <a:lnTo>
                    <a:pt x="297" y="761"/>
                  </a:lnTo>
                  <a:lnTo>
                    <a:pt x="275" y="739"/>
                  </a:lnTo>
                  <a:lnTo>
                    <a:pt x="275"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87"/>
            <p:cNvSpPr>
              <a:spLocks noEditPoints="1"/>
            </p:cNvSpPr>
            <p:nvPr/>
          </p:nvSpPr>
          <p:spPr bwMode="auto">
            <a:xfrm>
              <a:off x="12511" y="10831"/>
              <a:ext cx="737" cy="872"/>
            </a:xfrm>
            <a:custGeom>
              <a:avLst/>
              <a:gdLst/>
              <a:ahLst/>
              <a:cxnLst>
                <a:cxn ang="0">
                  <a:pos x="693" y="408"/>
                </a:cxn>
                <a:cxn ang="0">
                  <a:pos x="726" y="408"/>
                </a:cxn>
                <a:cxn ang="0">
                  <a:pos x="737" y="397"/>
                </a:cxn>
                <a:cxn ang="0">
                  <a:pos x="737" y="375"/>
                </a:cxn>
                <a:cxn ang="0">
                  <a:pos x="726" y="265"/>
                </a:cxn>
                <a:cxn ang="0">
                  <a:pos x="682" y="154"/>
                </a:cxn>
                <a:cxn ang="0">
                  <a:pos x="616" y="77"/>
                </a:cxn>
                <a:cxn ang="0">
                  <a:pos x="528" y="22"/>
                </a:cxn>
                <a:cxn ang="0">
                  <a:pos x="396" y="0"/>
                </a:cxn>
                <a:cxn ang="0">
                  <a:pos x="275" y="22"/>
                </a:cxn>
                <a:cxn ang="0">
                  <a:pos x="165" y="88"/>
                </a:cxn>
                <a:cxn ang="0">
                  <a:pos x="77" y="177"/>
                </a:cxn>
                <a:cxn ang="0">
                  <a:pos x="22" y="298"/>
                </a:cxn>
                <a:cxn ang="0">
                  <a:pos x="0" y="430"/>
                </a:cxn>
                <a:cxn ang="0">
                  <a:pos x="22" y="574"/>
                </a:cxn>
                <a:cxn ang="0">
                  <a:pos x="88" y="695"/>
                </a:cxn>
                <a:cxn ang="0">
                  <a:pos x="176" y="794"/>
                </a:cxn>
                <a:cxn ang="0">
                  <a:pos x="297" y="850"/>
                </a:cxn>
                <a:cxn ang="0">
                  <a:pos x="418" y="872"/>
                </a:cxn>
                <a:cxn ang="0">
                  <a:pos x="539" y="850"/>
                </a:cxn>
                <a:cxn ang="0">
                  <a:pos x="627" y="794"/>
                </a:cxn>
                <a:cxn ang="0">
                  <a:pos x="693" y="728"/>
                </a:cxn>
                <a:cxn ang="0">
                  <a:pos x="726" y="662"/>
                </a:cxn>
                <a:cxn ang="0">
                  <a:pos x="737" y="629"/>
                </a:cxn>
                <a:cxn ang="0">
                  <a:pos x="737" y="618"/>
                </a:cxn>
                <a:cxn ang="0">
                  <a:pos x="726" y="607"/>
                </a:cxn>
                <a:cxn ang="0">
                  <a:pos x="715" y="607"/>
                </a:cxn>
                <a:cxn ang="0">
                  <a:pos x="715" y="596"/>
                </a:cxn>
                <a:cxn ang="0">
                  <a:pos x="693" y="618"/>
                </a:cxn>
                <a:cxn ang="0">
                  <a:pos x="693" y="629"/>
                </a:cxn>
                <a:cxn ang="0">
                  <a:pos x="638" y="728"/>
                </a:cxn>
                <a:cxn ang="0">
                  <a:pos x="572" y="783"/>
                </a:cxn>
                <a:cxn ang="0">
                  <a:pos x="517" y="806"/>
                </a:cxn>
                <a:cxn ang="0">
                  <a:pos x="462" y="817"/>
                </a:cxn>
                <a:cxn ang="0">
                  <a:pos x="429" y="828"/>
                </a:cxn>
                <a:cxn ang="0">
                  <a:pos x="341" y="806"/>
                </a:cxn>
                <a:cxn ang="0">
                  <a:pos x="275" y="761"/>
                </a:cxn>
                <a:cxn ang="0">
                  <a:pos x="220" y="695"/>
                </a:cxn>
                <a:cxn ang="0">
                  <a:pos x="176" y="596"/>
                </a:cxn>
                <a:cxn ang="0">
                  <a:pos x="165" y="497"/>
                </a:cxn>
                <a:cxn ang="0">
                  <a:pos x="165" y="408"/>
                </a:cxn>
                <a:cxn ang="0">
                  <a:pos x="693" y="408"/>
                </a:cxn>
                <a:cxn ang="0">
                  <a:pos x="165" y="375"/>
                </a:cxn>
                <a:cxn ang="0">
                  <a:pos x="176" y="254"/>
                </a:cxn>
                <a:cxn ang="0">
                  <a:pos x="220" y="166"/>
                </a:cxn>
                <a:cxn ang="0">
                  <a:pos x="264" y="99"/>
                </a:cxn>
                <a:cxn ang="0">
                  <a:pos x="308" y="66"/>
                </a:cxn>
                <a:cxn ang="0">
                  <a:pos x="363" y="44"/>
                </a:cxn>
                <a:cxn ang="0">
                  <a:pos x="396" y="44"/>
                </a:cxn>
                <a:cxn ang="0">
                  <a:pos x="484" y="66"/>
                </a:cxn>
                <a:cxn ang="0">
                  <a:pos x="539" y="110"/>
                </a:cxn>
                <a:cxn ang="0">
                  <a:pos x="583" y="177"/>
                </a:cxn>
                <a:cxn ang="0">
                  <a:pos x="605" y="254"/>
                </a:cxn>
                <a:cxn ang="0">
                  <a:pos x="605" y="320"/>
                </a:cxn>
                <a:cxn ang="0">
                  <a:pos x="616" y="375"/>
                </a:cxn>
                <a:cxn ang="0">
                  <a:pos x="165" y="375"/>
                </a:cxn>
              </a:cxnLst>
              <a:rect l="0" t="0" r="r" b="b"/>
              <a:pathLst>
                <a:path w="737" h="872">
                  <a:moveTo>
                    <a:pt x="693" y="408"/>
                  </a:moveTo>
                  <a:lnTo>
                    <a:pt x="726" y="408"/>
                  </a:lnTo>
                  <a:lnTo>
                    <a:pt x="737" y="397"/>
                  </a:lnTo>
                  <a:lnTo>
                    <a:pt x="737" y="375"/>
                  </a:lnTo>
                  <a:lnTo>
                    <a:pt x="726" y="265"/>
                  </a:lnTo>
                  <a:lnTo>
                    <a:pt x="682" y="154"/>
                  </a:lnTo>
                  <a:lnTo>
                    <a:pt x="616" y="77"/>
                  </a:lnTo>
                  <a:lnTo>
                    <a:pt x="528" y="22"/>
                  </a:lnTo>
                  <a:lnTo>
                    <a:pt x="396" y="0"/>
                  </a:lnTo>
                  <a:lnTo>
                    <a:pt x="275" y="22"/>
                  </a:lnTo>
                  <a:lnTo>
                    <a:pt x="165" y="88"/>
                  </a:lnTo>
                  <a:lnTo>
                    <a:pt x="77" y="177"/>
                  </a:lnTo>
                  <a:lnTo>
                    <a:pt x="22" y="298"/>
                  </a:lnTo>
                  <a:lnTo>
                    <a:pt x="0" y="430"/>
                  </a:lnTo>
                  <a:lnTo>
                    <a:pt x="22" y="574"/>
                  </a:lnTo>
                  <a:lnTo>
                    <a:pt x="88" y="695"/>
                  </a:lnTo>
                  <a:lnTo>
                    <a:pt x="176" y="794"/>
                  </a:lnTo>
                  <a:lnTo>
                    <a:pt x="297" y="850"/>
                  </a:lnTo>
                  <a:lnTo>
                    <a:pt x="418" y="872"/>
                  </a:lnTo>
                  <a:lnTo>
                    <a:pt x="539" y="850"/>
                  </a:lnTo>
                  <a:lnTo>
                    <a:pt x="627" y="794"/>
                  </a:lnTo>
                  <a:lnTo>
                    <a:pt x="693" y="728"/>
                  </a:lnTo>
                  <a:lnTo>
                    <a:pt x="726" y="662"/>
                  </a:lnTo>
                  <a:lnTo>
                    <a:pt x="737" y="629"/>
                  </a:lnTo>
                  <a:lnTo>
                    <a:pt x="737" y="618"/>
                  </a:lnTo>
                  <a:lnTo>
                    <a:pt x="726" y="607"/>
                  </a:lnTo>
                  <a:lnTo>
                    <a:pt x="715" y="607"/>
                  </a:lnTo>
                  <a:lnTo>
                    <a:pt x="715" y="596"/>
                  </a:lnTo>
                  <a:lnTo>
                    <a:pt x="693" y="618"/>
                  </a:lnTo>
                  <a:lnTo>
                    <a:pt x="693" y="629"/>
                  </a:lnTo>
                  <a:lnTo>
                    <a:pt x="638" y="728"/>
                  </a:lnTo>
                  <a:lnTo>
                    <a:pt x="572" y="783"/>
                  </a:lnTo>
                  <a:lnTo>
                    <a:pt x="517" y="806"/>
                  </a:lnTo>
                  <a:lnTo>
                    <a:pt x="462" y="817"/>
                  </a:lnTo>
                  <a:lnTo>
                    <a:pt x="429" y="828"/>
                  </a:lnTo>
                  <a:lnTo>
                    <a:pt x="341" y="806"/>
                  </a:lnTo>
                  <a:lnTo>
                    <a:pt x="275" y="761"/>
                  </a:lnTo>
                  <a:lnTo>
                    <a:pt x="220" y="695"/>
                  </a:lnTo>
                  <a:lnTo>
                    <a:pt x="176" y="596"/>
                  </a:lnTo>
                  <a:lnTo>
                    <a:pt x="165" y="497"/>
                  </a:lnTo>
                  <a:lnTo>
                    <a:pt x="165" y="408"/>
                  </a:lnTo>
                  <a:lnTo>
                    <a:pt x="693" y="408"/>
                  </a:lnTo>
                  <a:close/>
                  <a:moveTo>
                    <a:pt x="165" y="375"/>
                  </a:moveTo>
                  <a:lnTo>
                    <a:pt x="176" y="254"/>
                  </a:lnTo>
                  <a:lnTo>
                    <a:pt x="220" y="166"/>
                  </a:lnTo>
                  <a:lnTo>
                    <a:pt x="264" y="99"/>
                  </a:lnTo>
                  <a:lnTo>
                    <a:pt x="308" y="66"/>
                  </a:lnTo>
                  <a:lnTo>
                    <a:pt x="363" y="44"/>
                  </a:lnTo>
                  <a:lnTo>
                    <a:pt x="396" y="44"/>
                  </a:lnTo>
                  <a:lnTo>
                    <a:pt x="484" y="66"/>
                  </a:lnTo>
                  <a:lnTo>
                    <a:pt x="539" y="110"/>
                  </a:lnTo>
                  <a:lnTo>
                    <a:pt x="583" y="177"/>
                  </a:lnTo>
                  <a:lnTo>
                    <a:pt x="605" y="254"/>
                  </a:lnTo>
                  <a:lnTo>
                    <a:pt x="605" y="320"/>
                  </a:lnTo>
                  <a:lnTo>
                    <a:pt x="616" y="375"/>
                  </a:lnTo>
                  <a:lnTo>
                    <a:pt x="165"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88"/>
            <p:cNvSpPr>
              <a:spLocks noEditPoints="1"/>
            </p:cNvSpPr>
            <p:nvPr/>
          </p:nvSpPr>
          <p:spPr bwMode="auto">
            <a:xfrm>
              <a:off x="13369" y="10368"/>
              <a:ext cx="935" cy="1335"/>
            </a:xfrm>
            <a:custGeom>
              <a:avLst/>
              <a:gdLst/>
              <a:ahLst/>
              <a:cxnLst>
                <a:cxn ang="0">
                  <a:pos x="649" y="1213"/>
                </a:cxn>
                <a:cxn ang="0">
                  <a:pos x="649" y="1335"/>
                </a:cxn>
                <a:cxn ang="0">
                  <a:pos x="935" y="1313"/>
                </a:cxn>
                <a:cxn ang="0">
                  <a:pos x="935" y="1257"/>
                </a:cxn>
                <a:cxn ang="0">
                  <a:pos x="880" y="1257"/>
                </a:cxn>
                <a:cxn ang="0">
                  <a:pos x="836" y="1246"/>
                </a:cxn>
                <a:cxn ang="0">
                  <a:pos x="814" y="1235"/>
                </a:cxn>
                <a:cxn ang="0">
                  <a:pos x="792" y="1213"/>
                </a:cxn>
                <a:cxn ang="0">
                  <a:pos x="792" y="1191"/>
                </a:cxn>
                <a:cxn ang="0">
                  <a:pos x="781" y="1147"/>
                </a:cxn>
                <a:cxn ang="0">
                  <a:pos x="781" y="0"/>
                </a:cxn>
                <a:cxn ang="0">
                  <a:pos x="517" y="11"/>
                </a:cxn>
                <a:cxn ang="0">
                  <a:pos x="517" y="77"/>
                </a:cxn>
                <a:cxn ang="0">
                  <a:pos x="616" y="77"/>
                </a:cxn>
                <a:cxn ang="0">
                  <a:pos x="638" y="88"/>
                </a:cxn>
                <a:cxn ang="0">
                  <a:pos x="649" y="110"/>
                </a:cxn>
                <a:cxn ang="0">
                  <a:pos x="660" y="143"/>
                </a:cxn>
                <a:cxn ang="0">
                  <a:pos x="660" y="595"/>
                </a:cxn>
                <a:cxn ang="0">
                  <a:pos x="594" y="529"/>
                </a:cxn>
                <a:cxn ang="0">
                  <a:pos x="517" y="485"/>
                </a:cxn>
                <a:cxn ang="0">
                  <a:pos x="418" y="474"/>
                </a:cxn>
                <a:cxn ang="0">
                  <a:pos x="286" y="496"/>
                </a:cxn>
                <a:cxn ang="0">
                  <a:pos x="176" y="551"/>
                </a:cxn>
                <a:cxn ang="0">
                  <a:pos x="88" y="651"/>
                </a:cxn>
                <a:cxn ang="0">
                  <a:pos x="22" y="761"/>
                </a:cxn>
                <a:cxn ang="0">
                  <a:pos x="0" y="904"/>
                </a:cxn>
                <a:cxn ang="0">
                  <a:pos x="22" y="1037"/>
                </a:cxn>
                <a:cxn ang="0">
                  <a:pos x="77" y="1158"/>
                </a:cxn>
                <a:cxn ang="0">
                  <a:pos x="165" y="1246"/>
                </a:cxn>
                <a:cxn ang="0">
                  <a:pos x="275" y="1313"/>
                </a:cxn>
                <a:cxn ang="0">
                  <a:pos x="396" y="1335"/>
                </a:cxn>
                <a:cxn ang="0">
                  <a:pos x="506" y="1313"/>
                </a:cxn>
                <a:cxn ang="0">
                  <a:pos x="594" y="1269"/>
                </a:cxn>
                <a:cxn ang="0">
                  <a:pos x="649" y="1213"/>
                </a:cxn>
                <a:cxn ang="0">
                  <a:pos x="649" y="695"/>
                </a:cxn>
                <a:cxn ang="0">
                  <a:pos x="649" y="1136"/>
                </a:cxn>
                <a:cxn ang="0">
                  <a:pos x="638" y="1158"/>
                </a:cxn>
                <a:cxn ang="0">
                  <a:pos x="572" y="1235"/>
                </a:cxn>
                <a:cxn ang="0">
                  <a:pos x="495" y="1280"/>
                </a:cxn>
                <a:cxn ang="0">
                  <a:pos x="407" y="1291"/>
                </a:cxn>
                <a:cxn ang="0">
                  <a:pos x="330" y="1280"/>
                </a:cxn>
                <a:cxn ang="0">
                  <a:pos x="264" y="1235"/>
                </a:cxn>
                <a:cxn ang="0">
                  <a:pos x="209" y="1169"/>
                </a:cxn>
                <a:cxn ang="0">
                  <a:pos x="176" y="1081"/>
                </a:cxn>
                <a:cxn ang="0">
                  <a:pos x="154" y="993"/>
                </a:cxn>
                <a:cxn ang="0">
                  <a:pos x="154" y="827"/>
                </a:cxn>
                <a:cxn ang="0">
                  <a:pos x="176" y="728"/>
                </a:cxn>
                <a:cxn ang="0">
                  <a:pos x="220" y="640"/>
                </a:cxn>
                <a:cxn ang="0">
                  <a:pos x="264" y="584"/>
                </a:cxn>
                <a:cxn ang="0">
                  <a:pos x="341" y="529"/>
                </a:cxn>
                <a:cxn ang="0">
                  <a:pos x="429" y="518"/>
                </a:cxn>
                <a:cxn ang="0">
                  <a:pos x="495" y="529"/>
                </a:cxn>
                <a:cxn ang="0">
                  <a:pos x="572" y="562"/>
                </a:cxn>
                <a:cxn ang="0">
                  <a:pos x="638" y="629"/>
                </a:cxn>
                <a:cxn ang="0">
                  <a:pos x="649" y="651"/>
                </a:cxn>
                <a:cxn ang="0">
                  <a:pos x="649" y="695"/>
                </a:cxn>
              </a:cxnLst>
              <a:rect l="0" t="0" r="r" b="b"/>
              <a:pathLst>
                <a:path w="935" h="1335">
                  <a:moveTo>
                    <a:pt x="649" y="1213"/>
                  </a:moveTo>
                  <a:lnTo>
                    <a:pt x="649" y="1335"/>
                  </a:lnTo>
                  <a:lnTo>
                    <a:pt x="935" y="1313"/>
                  </a:lnTo>
                  <a:lnTo>
                    <a:pt x="935" y="1257"/>
                  </a:lnTo>
                  <a:lnTo>
                    <a:pt x="880" y="1257"/>
                  </a:lnTo>
                  <a:lnTo>
                    <a:pt x="836" y="1246"/>
                  </a:lnTo>
                  <a:lnTo>
                    <a:pt x="814" y="1235"/>
                  </a:lnTo>
                  <a:lnTo>
                    <a:pt x="792" y="1213"/>
                  </a:lnTo>
                  <a:lnTo>
                    <a:pt x="792" y="1191"/>
                  </a:lnTo>
                  <a:lnTo>
                    <a:pt x="781" y="1147"/>
                  </a:lnTo>
                  <a:lnTo>
                    <a:pt x="781" y="0"/>
                  </a:lnTo>
                  <a:lnTo>
                    <a:pt x="517" y="11"/>
                  </a:lnTo>
                  <a:lnTo>
                    <a:pt x="517" y="77"/>
                  </a:lnTo>
                  <a:lnTo>
                    <a:pt x="616" y="77"/>
                  </a:lnTo>
                  <a:lnTo>
                    <a:pt x="638" y="88"/>
                  </a:lnTo>
                  <a:lnTo>
                    <a:pt x="649" y="110"/>
                  </a:lnTo>
                  <a:lnTo>
                    <a:pt x="660" y="143"/>
                  </a:lnTo>
                  <a:lnTo>
                    <a:pt x="660" y="595"/>
                  </a:lnTo>
                  <a:lnTo>
                    <a:pt x="594" y="529"/>
                  </a:lnTo>
                  <a:lnTo>
                    <a:pt x="517" y="485"/>
                  </a:lnTo>
                  <a:lnTo>
                    <a:pt x="418" y="474"/>
                  </a:lnTo>
                  <a:lnTo>
                    <a:pt x="286" y="496"/>
                  </a:lnTo>
                  <a:lnTo>
                    <a:pt x="176" y="551"/>
                  </a:lnTo>
                  <a:lnTo>
                    <a:pt x="88" y="651"/>
                  </a:lnTo>
                  <a:lnTo>
                    <a:pt x="22" y="761"/>
                  </a:lnTo>
                  <a:lnTo>
                    <a:pt x="0" y="904"/>
                  </a:lnTo>
                  <a:lnTo>
                    <a:pt x="22" y="1037"/>
                  </a:lnTo>
                  <a:lnTo>
                    <a:pt x="77" y="1158"/>
                  </a:lnTo>
                  <a:lnTo>
                    <a:pt x="165" y="1246"/>
                  </a:lnTo>
                  <a:lnTo>
                    <a:pt x="275" y="1313"/>
                  </a:lnTo>
                  <a:lnTo>
                    <a:pt x="396" y="1335"/>
                  </a:lnTo>
                  <a:lnTo>
                    <a:pt x="506" y="1313"/>
                  </a:lnTo>
                  <a:lnTo>
                    <a:pt x="594" y="1269"/>
                  </a:lnTo>
                  <a:lnTo>
                    <a:pt x="649" y="1213"/>
                  </a:lnTo>
                  <a:close/>
                  <a:moveTo>
                    <a:pt x="649" y="695"/>
                  </a:moveTo>
                  <a:lnTo>
                    <a:pt x="649" y="1136"/>
                  </a:lnTo>
                  <a:lnTo>
                    <a:pt x="638" y="1158"/>
                  </a:lnTo>
                  <a:lnTo>
                    <a:pt x="572" y="1235"/>
                  </a:lnTo>
                  <a:lnTo>
                    <a:pt x="495" y="1280"/>
                  </a:lnTo>
                  <a:lnTo>
                    <a:pt x="407" y="1291"/>
                  </a:lnTo>
                  <a:lnTo>
                    <a:pt x="330" y="1280"/>
                  </a:lnTo>
                  <a:lnTo>
                    <a:pt x="264" y="1235"/>
                  </a:lnTo>
                  <a:lnTo>
                    <a:pt x="209" y="1169"/>
                  </a:lnTo>
                  <a:lnTo>
                    <a:pt x="176" y="1081"/>
                  </a:lnTo>
                  <a:lnTo>
                    <a:pt x="154" y="993"/>
                  </a:lnTo>
                  <a:lnTo>
                    <a:pt x="154" y="827"/>
                  </a:lnTo>
                  <a:lnTo>
                    <a:pt x="176" y="728"/>
                  </a:lnTo>
                  <a:lnTo>
                    <a:pt x="220" y="640"/>
                  </a:lnTo>
                  <a:lnTo>
                    <a:pt x="264" y="584"/>
                  </a:lnTo>
                  <a:lnTo>
                    <a:pt x="341" y="529"/>
                  </a:lnTo>
                  <a:lnTo>
                    <a:pt x="429" y="518"/>
                  </a:lnTo>
                  <a:lnTo>
                    <a:pt x="495" y="529"/>
                  </a:lnTo>
                  <a:lnTo>
                    <a:pt x="572" y="562"/>
                  </a:lnTo>
                  <a:lnTo>
                    <a:pt x="638" y="629"/>
                  </a:lnTo>
                  <a:lnTo>
                    <a:pt x="649" y="651"/>
                  </a:lnTo>
                  <a:lnTo>
                    <a:pt x="649"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89"/>
            <p:cNvSpPr>
              <a:spLocks noEditPoints="1"/>
            </p:cNvSpPr>
            <p:nvPr/>
          </p:nvSpPr>
          <p:spPr bwMode="auto">
            <a:xfrm>
              <a:off x="14414" y="10412"/>
              <a:ext cx="407" cy="1269"/>
            </a:xfrm>
            <a:custGeom>
              <a:avLst/>
              <a:gdLst/>
              <a:ahLst/>
              <a:cxnLst>
                <a:cxn ang="0">
                  <a:pos x="275" y="430"/>
                </a:cxn>
                <a:cxn ang="0">
                  <a:pos x="11" y="452"/>
                </a:cxn>
                <a:cxn ang="0">
                  <a:pos x="11" y="507"/>
                </a:cxn>
                <a:cxn ang="0">
                  <a:pos x="66" y="507"/>
                </a:cxn>
                <a:cxn ang="0">
                  <a:pos x="132" y="529"/>
                </a:cxn>
                <a:cxn ang="0">
                  <a:pos x="143" y="540"/>
                </a:cxn>
                <a:cxn ang="0">
                  <a:pos x="154" y="573"/>
                </a:cxn>
                <a:cxn ang="0">
                  <a:pos x="154" y="1158"/>
                </a:cxn>
                <a:cxn ang="0">
                  <a:pos x="143" y="1180"/>
                </a:cxn>
                <a:cxn ang="0">
                  <a:pos x="121" y="1202"/>
                </a:cxn>
                <a:cxn ang="0">
                  <a:pos x="99" y="1202"/>
                </a:cxn>
                <a:cxn ang="0">
                  <a:pos x="55" y="1213"/>
                </a:cxn>
                <a:cxn ang="0">
                  <a:pos x="0" y="1213"/>
                </a:cxn>
                <a:cxn ang="0">
                  <a:pos x="0" y="1269"/>
                </a:cxn>
                <a:cxn ang="0">
                  <a:pos x="154" y="1269"/>
                </a:cxn>
                <a:cxn ang="0">
                  <a:pos x="209" y="1258"/>
                </a:cxn>
                <a:cxn ang="0">
                  <a:pos x="407" y="1269"/>
                </a:cxn>
                <a:cxn ang="0">
                  <a:pos x="407" y="1213"/>
                </a:cxn>
                <a:cxn ang="0">
                  <a:pos x="352" y="1213"/>
                </a:cxn>
                <a:cxn ang="0">
                  <a:pos x="319" y="1202"/>
                </a:cxn>
                <a:cxn ang="0">
                  <a:pos x="297" y="1191"/>
                </a:cxn>
                <a:cxn ang="0">
                  <a:pos x="286" y="1180"/>
                </a:cxn>
                <a:cxn ang="0">
                  <a:pos x="275" y="1158"/>
                </a:cxn>
                <a:cxn ang="0">
                  <a:pos x="275" y="1125"/>
                </a:cxn>
                <a:cxn ang="0">
                  <a:pos x="275" y="430"/>
                </a:cxn>
                <a:cxn ang="0">
                  <a:pos x="286" y="99"/>
                </a:cxn>
                <a:cxn ang="0">
                  <a:pos x="264" y="33"/>
                </a:cxn>
                <a:cxn ang="0">
                  <a:pos x="242" y="11"/>
                </a:cxn>
                <a:cxn ang="0">
                  <a:pos x="220" y="0"/>
                </a:cxn>
                <a:cxn ang="0">
                  <a:pos x="154" y="0"/>
                </a:cxn>
                <a:cxn ang="0">
                  <a:pos x="121" y="22"/>
                </a:cxn>
                <a:cxn ang="0">
                  <a:pos x="99" y="44"/>
                </a:cxn>
                <a:cxn ang="0">
                  <a:pos x="88" y="66"/>
                </a:cxn>
                <a:cxn ang="0">
                  <a:pos x="88" y="132"/>
                </a:cxn>
                <a:cxn ang="0">
                  <a:pos x="99" y="154"/>
                </a:cxn>
                <a:cxn ang="0">
                  <a:pos x="121" y="176"/>
                </a:cxn>
                <a:cxn ang="0">
                  <a:pos x="154" y="198"/>
                </a:cxn>
                <a:cxn ang="0">
                  <a:pos x="220" y="198"/>
                </a:cxn>
                <a:cxn ang="0">
                  <a:pos x="242" y="176"/>
                </a:cxn>
                <a:cxn ang="0">
                  <a:pos x="264" y="165"/>
                </a:cxn>
                <a:cxn ang="0">
                  <a:pos x="286" y="99"/>
                </a:cxn>
              </a:cxnLst>
              <a:rect l="0" t="0" r="r" b="b"/>
              <a:pathLst>
                <a:path w="407" h="1269">
                  <a:moveTo>
                    <a:pt x="275" y="430"/>
                  </a:moveTo>
                  <a:lnTo>
                    <a:pt x="11" y="452"/>
                  </a:lnTo>
                  <a:lnTo>
                    <a:pt x="11" y="507"/>
                  </a:lnTo>
                  <a:lnTo>
                    <a:pt x="66" y="507"/>
                  </a:lnTo>
                  <a:lnTo>
                    <a:pt x="132" y="529"/>
                  </a:lnTo>
                  <a:lnTo>
                    <a:pt x="143" y="540"/>
                  </a:lnTo>
                  <a:lnTo>
                    <a:pt x="154" y="573"/>
                  </a:lnTo>
                  <a:lnTo>
                    <a:pt x="154" y="1158"/>
                  </a:lnTo>
                  <a:lnTo>
                    <a:pt x="143" y="1180"/>
                  </a:lnTo>
                  <a:lnTo>
                    <a:pt x="121" y="1202"/>
                  </a:lnTo>
                  <a:lnTo>
                    <a:pt x="99" y="1202"/>
                  </a:lnTo>
                  <a:lnTo>
                    <a:pt x="55" y="1213"/>
                  </a:lnTo>
                  <a:lnTo>
                    <a:pt x="0" y="1213"/>
                  </a:lnTo>
                  <a:lnTo>
                    <a:pt x="0" y="1269"/>
                  </a:lnTo>
                  <a:lnTo>
                    <a:pt x="154" y="1269"/>
                  </a:lnTo>
                  <a:lnTo>
                    <a:pt x="209" y="1258"/>
                  </a:lnTo>
                  <a:lnTo>
                    <a:pt x="407" y="1269"/>
                  </a:lnTo>
                  <a:lnTo>
                    <a:pt x="407" y="1213"/>
                  </a:lnTo>
                  <a:lnTo>
                    <a:pt x="352" y="1213"/>
                  </a:lnTo>
                  <a:lnTo>
                    <a:pt x="319" y="1202"/>
                  </a:lnTo>
                  <a:lnTo>
                    <a:pt x="297" y="1191"/>
                  </a:lnTo>
                  <a:lnTo>
                    <a:pt x="286" y="1180"/>
                  </a:lnTo>
                  <a:lnTo>
                    <a:pt x="275" y="1158"/>
                  </a:lnTo>
                  <a:lnTo>
                    <a:pt x="275" y="1125"/>
                  </a:lnTo>
                  <a:lnTo>
                    <a:pt x="275" y="430"/>
                  </a:lnTo>
                  <a:close/>
                  <a:moveTo>
                    <a:pt x="286" y="99"/>
                  </a:moveTo>
                  <a:lnTo>
                    <a:pt x="264" y="33"/>
                  </a:lnTo>
                  <a:lnTo>
                    <a:pt x="242" y="11"/>
                  </a:lnTo>
                  <a:lnTo>
                    <a:pt x="220" y="0"/>
                  </a:lnTo>
                  <a:lnTo>
                    <a:pt x="154" y="0"/>
                  </a:lnTo>
                  <a:lnTo>
                    <a:pt x="121" y="22"/>
                  </a:lnTo>
                  <a:lnTo>
                    <a:pt x="99" y="44"/>
                  </a:lnTo>
                  <a:lnTo>
                    <a:pt x="88" y="66"/>
                  </a:lnTo>
                  <a:lnTo>
                    <a:pt x="88" y="132"/>
                  </a:lnTo>
                  <a:lnTo>
                    <a:pt x="99" y="154"/>
                  </a:lnTo>
                  <a:lnTo>
                    <a:pt x="121" y="176"/>
                  </a:lnTo>
                  <a:lnTo>
                    <a:pt x="154" y="198"/>
                  </a:lnTo>
                  <a:lnTo>
                    <a:pt x="220" y="198"/>
                  </a:lnTo>
                  <a:lnTo>
                    <a:pt x="242" y="176"/>
                  </a:lnTo>
                  <a:lnTo>
                    <a:pt x="264" y="165"/>
                  </a:lnTo>
                  <a:lnTo>
                    <a:pt x="286"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90"/>
            <p:cNvSpPr>
              <a:spLocks/>
            </p:cNvSpPr>
            <p:nvPr/>
          </p:nvSpPr>
          <p:spPr bwMode="auto">
            <a:xfrm>
              <a:off x="14942" y="10831"/>
              <a:ext cx="726" cy="872"/>
            </a:xfrm>
            <a:custGeom>
              <a:avLst/>
              <a:gdLst/>
              <a:ahLst/>
              <a:cxnLst>
                <a:cxn ang="0">
                  <a:pos x="616" y="121"/>
                </a:cxn>
                <a:cxn ang="0">
                  <a:pos x="583" y="121"/>
                </a:cxn>
                <a:cxn ang="0">
                  <a:pos x="561" y="132"/>
                </a:cxn>
                <a:cxn ang="0">
                  <a:pos x="539" y="177"/>
                </a:cxn>
                <a:cxn ang="0">
                  <a:pos x="528" y="188"/>
                </a:cxn>
                <a:cxn ang="0">
                  <a:pos x="528" y="199"/>
                </a:cxn>
                <a:cxn ang="0">
                  <a:pos x="550" y="265"/>
                </a:cxn>
                <a:cxn ang="0">
                  <a:pos x="583" y="287"/>
                </a:cxn>
                <a:cxn ang="0">
                  <a:pos x="649" y="287"/>
                </a:cxn>
                <a:cxn ang="0">
                  <a:pos x="671" y="276"/>
                </a:cxn>
                <a:cxn ang="0">
                  <a:pos x="693" y="254"/>
                </a:cxn>
                <a:cxn ang="0">
                  <a:pos x="704" y="232"/>
                </a:cxn>
                <a:cxn ang="0">
                  <a:pos x="704" y="199"/>
                </a:cxn>
                <a:cxn ang="0">
                  <a:pos x="682" y="110"/>
                </a:cxn>
                <a:cxn ang="0">
                  <a:pos x="616" y="55"/>
                </a:cxn>
                <a:cxn ang="0">
                  <a:pos x="517" y="11"/>
                </a:cxn>
                <a:cxn ang="0">
                  <a:pos x="418" y="0"/>
                </a:cxn>
                <a:cxn ang="0">
                  <a:pos x="286" y="22"/>
                </a:cxn>
                <a:cxn ang="0">
                  <a:pos x="165" y="88"/>
                </a:cxn>
                <a:cxn ang="0">
                  <a:pos x="77" y="188"/>
                </a:cxn>
                <a:cxn ang="0">
                  <a:pos x="22" y="298"/>
                </a:cxn>
                <a:cxn ang="0">
                  <a:pos x="0" y="441"/>
                </a:cxn>
                <a:cxn ang="0">
                  <a:pos x="22" y="574"/>
                </a:cxn>
                <a:cxn ang="0">
                  <a:pos x="88" y="695"/>
                </a:cxn>
                <a:cxn ang="0">
                  <a:pos x="176" y="783"/>
                </a:cxn>
                <a:cxn ang="0">
                  <a:pos x="286" y="850"/>
                </a:cxn>
                <a:cxn ang="0">
                  <a:pos x="407" y="872"/>
                </a:cxn>
                <a:cxn ang="0">
                  <a:pos x="517" y="850"/>
                </a:cxn>
                <a:cxn ang="0">
                  <a:pos x="605" y="817"/>
                </a:cxn>
                <a:cxn ang="0">
                  <a:pos x="660" y="750"/>
                </a:cxn>
                <a:cxn ang="0">
                  <a:pos x="704" y="695"/>
                </a:cxn>
                <a:cxn ang="0">
                  <a:pos x="715" y="651"/>
                </a:cxn>
                <a:cxn ang="0">
                  <a:pos x="726" y="629"/>
                </a:cxn>
                <a:cxn ang="0">
                  <a:pos x="726" y="618"/>
                </a:cxn>
                <a:cxn ang="0">
                  <a:pos x="715" y="607"/>
                </a:cxn>
                <a:cxn ang="0">
                  <a:pos x="693" y="607"/>
                </a:cxn>
                <a:cxn ang="0">
                  <a:pos x="671" y="629"/>
                </a:cxn>
                <a:cxn ang="0">
                  <a:pos x="627" y="728"/>
                </a:cxn>
                <a:cxn ang="0">
                  <a:pos x="561" y="794"/>
                </a:cxn>
                <a:cxn ang="0">
                  <a:pos x="484" y="817"/>
                </a:cxn>
                <a:cxn ang="0">
                  <a:pos x="429" y="828"/>
                </a:cxn>
                <a:cxn ang="0">
                  <a:pos x="374" y="817"/>
                </a:cxn>
                <a:cxn ang="0">
                  <a:pos x="319" y="794"/>
                </a:cxn>
                <a:cxn ang="0">
                  <a:pos x="253" y="739"/>
                </a:cxn>
                <a:cxn ang="0">
                  <a:pos x="209" y="673"/>
                </a:cxn>
                <a:cxn ang="0">
                  <a:pos x="176" y="574"/>
                </a:cxn>
                <a:cxn ang="0">
                  <a:pos x="165" y="430"/>
                </a:cxn>
                <a:cxn ang="0">
                  <a:pos x="176" y="298"/>
                </a:cxn>
                <a:cxn ang="0">
                  <a:pos x="209" y="199"/>
                </a:cxn>
                <a:cxn ang="0">
                  <a:pos x="253" y="121"/>
                </a:cxn>
                <a:cxn ang="0">
                  <a:pos x="308" y="77"/>
                </a:cxn>
                <a:cxn ang="0">
                  <a:pos x="363" y="55"/>
                </a:cxn>
                <a:cxn ang="0">
                  <a:pos x="418" y="44"/>
                </a:cxn>
                <a:cxn ang="0">
                  <a:pos x="462" y="44"/>
                </a:cxn>
                <a:cxn ang="0">
                  <a:pos x="539" y="66"/>
                </a:cxn>
                <a:cxn ang="0">
                  <a:pos x="616" y="121"/>
                </a:cxn>
              </a:cxnLst>
              <a:rect l="0" t="0" r="r" b="b"/>
              <a:pathLst>
                <a:path w="726" h="872">
                  <a:moveTo>
                    <a:pt x="616" y="121"/>
                  </a:moveTo>
                  <a:lnTo>
                    <a:pt x="583" y="121"/>
                  </a:lnTo>
                  <a:lnTo>
                    <a:pt x="561" y="132"/>
                  </a:lnTo>
                  <a:lnTo>
                    <a:pt x="539" y="177"/>
                  </a:lnTo>
                  <a:lnTo>
                    <a:pt x="528" y="188"/>
                  </a:lnTo>
                  <a:lnTo>
                    <a:pt x="528" y="199"/>
                  </a:lnTo>
                  <a:lnTo>
                    <a:pt x="550" y="265"/>
                  </a:lnTo>
                  <a:lnTo>
                    <a:pt x="583" y="287"/>
                  </a:lnTo>
                  <a:lnTo>
                    <a:pt x="649" y="287"/>
                  </a:lnTo>
                  <a:lnTo>
                    <a:pt x="671" y="276"/>
                  </a:lnTo>
                  <a:lnTo>
                    <a:pt x="693" y="254"/>
                  </a:lnTo>
                  <a:lnTo>
                    <a:pt x="704" y="232"/>
                  </a:lnTo>
                  <a:lnTo>
                    <a:pt x="704" y="199"/>
                  </a:lnTo>
                  <a:lnTo>
                    <a:pt x="682" y="110"/>
                  </a:lnTo>
                  <a:lnTo>
                    <a:pt x="616" y="55"/>
                  </a:lnTo>
                  <a:lnTo>
                    <a:pt x="517" y="11"/>
                  </a:lnTo>
                  <a:lnTo>
                    <a:pt x="418" y="0"/>
                  </a:lnTo>
                  <a:lnTo>
                    <a:pt x="286" y="22"/>
                  </a:lnTo>
                  <a:lnTo>
                    <a:pt x="165" y="88"/>
                  </a:lnTo>
                  <a:lnTo>
                    <a:pt x="77" y="188"/>
                  </a:lnTo>
                  <a:lnTo>
                    <a:pt x="22" y="298"/>
                  </a:lnTo>
                  <a:lnTo>
                    <a:pt x="0" y="441"/>
                  </a:lnTo>
                  <a:lnTo>
                    <a:pt x="22" y="574"/>
                  </a:lnTo>
                  <a:lnTo>
                    <a:pt x="88" y="695"/>
                  </a:lnTo>
                  <a:lnTo>
                    <a:pt x="176" y="783"/>
                  </a:lnTo>
                  <a:lnTo>
                    <a:pt x="286" y="850"/>
                  </a:lnTo>
                  <a:lnTo>
                    <a:pt x="407" y="872"/>
                  </a:lnTo>
                  <a:lnTo>
                    <a:pt x="517" y="850"/>
                  </a:lnTo>
                  <a:lnTo>
                    <a:pt x="605" y="817"/>
                  </a:lnTo>
                  <a:lnTo>
                    <a:pt x="660" y="750"/>
                  </a:lnTo>
                  <a:lnTo>
                    <a:pt x="704" y="695"/>
                  </a:lnTo>
                  <a:lnTo>
                    <a:pt x="715" y="651"/>
                  </a:lnTo>
                  <a:lnTo>
                    <a:pt x="726" y="629"/>
                  </a:lnTo>
                  <a:lnTo>
                    <a:pt x="726" y="618"/>
                  </a:lnTo>
                  <a:lnTo>
                    <a:pt x="715" y="607"/>
                  </a:lnTo>
                  <a:lnTo>
                    <a:pt x="693" y="607"/>
                  </a:lnTo>
                  <a:lnTo>
                    <a:pt x="671" y="629"/>
                  </a:lnTo>
                  <a:lnTo>
                    <a:pt x="627" y="728"/>
                  </a:lnTo>
                  <a:lnTo>
                    <a:pt x="561" y="794"/>
                  </a:lnTo>
                  <a:lnTo>
                    <a:pt x="484" y="817"/>
                  </a:lnTo>
                  <a:lnTo>
                    <a:pt x="429" y="828"/>
                  </a:lnTo>
                  <a:lnTo>
                    <a:pt x="374" y="817"/>
                  </a:lnTo>
                  <a:lnTo>
                    <a:pt x="319" y="794"/>
                  </a:lnTo>
                  <a:lnTo>
                    <a:pt x="253" y="739"/>
                  </a:lnTo>
                  <a:lnTo>
                    <a:pt x="209" y="673"/>
                  </a:lnTo>
                  <a:lnTo>
                    <a:pt x="176" y="574"/>
                  </a:lnTo>
                  <a:lnTo>
                    <a:pt x="165" y="430"/>
                  </a:lnTo>
                  <a:lnTo>
                    <a:pt x="176" y="298"/>
                  </a:lnTo>
                  <a:lnTo>
                    <a:pt x="209" y="199"/>
                  </a:lnTo>
                  <a:lnTo>
                    <a:pt x="253" y="121"/>
                  </a:lnTo>
                  <a:lnTo>
                    <a:pt x="308" y="77"/>
                  </a:lnTo>
                  <a:lnTo>
                    <a:pt x="363" y="55"/>
                  </a:lnTo>
                  <a:lnTo>
                    <a:pt x="418" y="44"/>
                  </a:lnTo>
                  <a:lnTo>
                    <a:pt x="462" y="44"/>
                  </a:lnTo>
                  <a:lnTo>
                    <a:pt x="539" y="66"/>
                  </a:lnTo>
                  <a:lnTo>
                    <a:pt x="616" y="12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91"/>
            <p:cNvSpPr>
              <a:spLocks/>
            </p:cNvSpPr>
            <p:nvPr/>
          </p:nvSpPr>
          <p:spPr bwMode="auto">
            <a:xfrm>
              <a:off x="15756" y="10511"/>
              <a:ext cx="594" cy="1192"/>
            </a:xfrm>
            <a:custGeom>
              <a:avLst/>
              <a:gdLst/>
              <a:ahLst/>
              <a:cxnLst>
                <a:cxn ang="0">
                  <a:pos x="297" y="408"/>
                </a:cxn>
                <a:cxn ang="0">
                  <a:pos x="561" y="408"/>
                </a:cxn>
                <a:cxn ang="0">
                  <a:pos x="561" y="353"/>
                </a:cxn>
                <a:cxn ang="0">
                  <a:pos x="297" y="353"/>
                </a:cxn>
                <a:cxn ang="0">
                  <a:pos x="297" y="0"/>
                </a:cxn>
                <a:cxn ang="0">
                  <a:pos x="242" y="0"/>
                </a:cxn>
                <a:cxn ang="0">
                  <a:pos x="231" y="99"/>
                </a:cxn>
                <a:cxn ang="0">
                  <a:pos x="209" y="199"/>
                </a:cxn>
                <a:cxn ang="0">
                  <a:pos x="165" y="276"/>
                </a:cxn>
                <a:cxn ang="0">
                  <a:pos x="99" y="342"/>
                </a:cxn>
                <a:cxn ang="0">
                  <a:pos x="0" y="364"/>
                </a:cxn>
                <a:cxn ang="0">
                  <a:pos x="0" y="408"/>
                </a:cxn>
                <a:cxn ang="0">
                  <a:pos x="165" y="408"/>
                </a:cxn>
                <a:cxn ang="0">
                  <a:pos x="165" y="938"/>
                </a:cxn>
                <a:cxn ang="0">
                  <a:pos x="176" y="1037"/>
                </a:cxn>
                <a:cxn ang="0">
                  <a:pos x="209" y="1103"/>
                </a:cxn>
                <a:cxn ang="0">
                  <a:pos x="264" y="1148"/>
                </a:cxn>
                <a:cxn ang="0">
                  <a:pos x="319" y="1181"/>
                </a:cxn>
                <a:cxn ang="0">
                  <a:pos x="363" y="1192"/>
                </a:cxn>
                <a:cxn ang="0">
                  <a:pos x="407" y="1192"/>
                </a:cxn>
                <a:cxn ang="0">
                  <a:pos x="495" y="1170"/>
                </a:cxn>
                <a:cxn ang="0">
                  <a:pos x="550" y="1103"/>
                </a:cxn>
                <a:cxn ang="0">
                  <a:pos x="583" y="1026"/>
                </a:cxn>
                <a:cxn ang="0">
                  <a:pos x="594" y="938"/>
                </a:cxn>
                <a:cxn ang="0">
                  <a:pos x="594" y="828"/>
                </a:cxn>
                <a:cxn ang="0">
                  <a:pos x="550" y="828"/>
                </a:cxn>
                <a:cxn ang="0">
                  <a:pos x="550" y="927"/>
                </a:cxn>
                <a:cxn ang="0">
                  <a:pos x="528" y="1048"/>
                </a:cxn>
                <a:cxn ang="0">
                  <a:pos x="484" y="1114"/>
                </a:cxn>
                <a:cxn ang="0">
                  <a:pos x="418" y="1148"/>
                </a:cxn>
                <a:cxn ang="0">
                  <a:pos x="363" y="1126"/>
                </a:cxn>
                <a:cxn ang="0">
                  <a:pos x="319" y="1081"/>
                </a:cxn>
                <a:cxn ang="0">
                  <a:pos x="297" y="971"/>
                </a:cxn>
                <a:cxn ang="0">
                  <a:pos x="297" y="938"/>
                </a:cxn>
                <a:cxn ang="0">
                  <a:pos x="297" y="408"/>
                </a:cxn>
              </a:cxnLst>
              <a:rect l="0" t="0" r="r" b="b"/>
              <a:pathLst>
                <a:path w="594" h="1192">
                  <a:moveTo>
                    <a:pt x="297" y="408"/>
                  </a:moveTo>
                  <a:lnTo>
                    <a:pt x="561" y="408"/>
                  </a:lnTo>
                  <a:lnTo>
                    <a:pt x="561" y="353"/>
                  </a:lnTo>
                  <a:lnTo>
                    <a:pt x="297" y="353"/>
                  </a:lnTo>
                  <a:lnTo>
                    <a:pt x="297" y="0"/>
                  </a:lnTo>
                  <a:lnTo>
                    <a:pt x="242" y="0"/>
                  </a:lnTo>
                  <a:lnTo>
                    <a:pt x="231" y="99"/>
                  </a:lnTo>
                  <a:lnTo>
                    <a:pt x="209" y="199"/>
                  </a:lnTo>
                  <a:lnTo>
                    <a:pt x="165" y="276"/>
                  </a:lnTo>
                  <a:lnTo>
                    <a:pt x="99" y="342"/>
                  </a:lnTo>
                  <a:lnTo>
                    <a:pt x="0" y="364"/>
                  </a:lnTo>
                  <a:lnTo>
                    <a:pt x="0" y="408"/>
                  </a:lnTo>
                  <a:lnTo>
                    <a:pt x="165" y="408"/>
                  </a:lnTo>
                  <a:lnTo>
                    <a:pt x="165" y="938"/>
                  </a:lnTo>
                  <a:lnTo>
                    <a:pt x="176" y="1037"/>
                  </a:lnTo>
                  <a:lnTo>
                    <a:pt x="209" y="1103"/>
                  </a:lnTo>
                  <a:lnTo>
                    <a:pt x="264" y="1148"/>
                  </a:lnTo>
                  <a:lnTo>
                    <a:pt x="319" y="1181"/>
                  </a:lnTo>
                  <a:lnTo>
                    <a:pt x="363" y="1192"/>
                  </a:lnTo>
                  <a:lnTo>
                    <a:pt x="407" y="1192"/>
                  </a:lnTo>
                  <a:lnTo>
                    <a:pt x="495" y="1170"/>
                  </a:lnTo>
                  <a:lnTo>
                    <a:pt x="550" y="1103"/>
                  </a:lnTo>
                  <a:lnTo>
                    <a:pt x="583" y="1026"/>
                  </a:lnTo>
                  <a:lnTo>
                    <a:pt x="594" y="938"/>
                  </a:lnTo>
                  <a:lnTo>
                    <a:pt x="594" y="828"/>
                  </a:lnTo>
                  <a:lnTo>
                    <a:pt x="550" y="828"/>
                  </a:lnTo>
                  <a:lnTo>
                    <a:pt x="550" y="927"/>
                  </a:lnTo>
                  <a:lnTo>
                    <a:pt x="528" y="1048"/>
                  </a:lnTo>
                  <a:lnTo>
                    <a:pt x="484" y="1114"/>
                  </a:lnTo>
                  <a:lnTo>
                    <a:pt x="418" y="1148"/>
                  </a:lnTo>
                  <a:lnTo>
                    <a:pt x="363" y="1126"/>
                  </a:lnTo>
                  <a:lnTo>
                    <a:pt x="319" y="1081"/>
                  </a:lnTo>
                  <a:lnTo>
                    <a:pt x="297" y="971"/>
                  </a:lnTo>
                  <a:lnTo>
                    <a:pt x="297" y="938"/>
                  </a:lnTo>
                  <a:lnTo>
                    <a:pt x="297" y="40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2"/>
            <p:cNvSpPr>
              <a:spLocks/>
            </p:cNvSpPr>
            <p:nvPr/>
          </p:nvSpPr>
          <p:spPr bwMode="auto">
            <a:xfrm>
              <a:off x="17109" y="10511"/>
              <a:ext cx="594" cy="1192"/>
            </a:xfrm>
            <a:custGeom>
              <a:avLst/>
              <a:gdLst/>
              <a:ahLst/>
              <a:cxnLst>
                <a:cxn ang="0">
                  <a:pos x="297" y="408"/>
                </a:cxn>
                <a:cxn ang="0">
                  <a:pos x="561" y="408"/>
                </a:cxn>
                <a:cxn ang="0">
                  <a:pos x="561" y="353"/>
                </a:cxn>
                <a:cxn ang="0">
                  <a:pos x="297" y="353"/>
                </a:cxn>
                <a:cxn ang="0">
                  <a:pos x="297" y="0"/>
                </a:cxn>
                <a:cxn ang="0">
                  <a:pos x="242" y="0"/>
                </a:cxn>
                <a:cxn ang="0">
                  <a:pos x="231" y="99"/>
                </a:cxn>
                <a:cxn ang="0">
                  <a:pos x="209" y="199"/>
                </a:cxn>
                <a:cxn ang="0">
                  <a:pos x="165" y="276"/>
                </a:cxn>
                <a:cxn ang="0">
                  <a:pos x="99" y="342"/>
                </a:cxn>
                <a:cxn ang="0">
                  <a:pos x="0" y="364"/>
                </a:cxn>
                <a:cxn ang="0">
                  <a:pos x="0" y="408"/>
                </a:cxn>
                <a:cxn ang="0">
                  <a:pos x="165" y="408"/>
                </a:cxn>
                <a:cxn ang="0">
                  <a:pos x="165" y="938"/>
                </a:cxn>
                <a:cxn ang="0">
                  <a:pos x="176" y="1037"/>
                </a:cxn>
                <a:cxn ang="0">
                  <a:pos x="209" y="1103"/>
                </a:cxn>
                <a:cxn ang="0">
                  <a:pos x="264" y="1148"/>
                </a:cxn>
                <a:cxn ang="0">
                  <a:pos x="319" y="1181"/>
                </a:cxn>
                <a:cxn ang="0">
                  <a:pos x="363" y="1192"/>
                </a:cxn>
                <a:cxn ang="0">
                  <a:pos x="407" y="1192"/>
                </a:cxn>
                <a:cxn ang="0">
                  <a:pos x="495" y="1170"/>
                </a:cxn>
                <a:cxn ang="0">
                  <a:pos x="550" y="1103"/>
                </a:cxn>
                <a:cxn ang="0">
                  <a:pos x="583" y="1026"/>
                </a:cxn>
                <a:cxn ang="0">
                  <a:pos x="594" y="938"/>
                </a:cxn>
                <a:cxn ang="0">
                  <a:pos x="594" y="828"/>
                </a:cxn>
                <a:cxn ang="0">
                  <a:pos x="550" y="828"/>
                </a:cxn>
                <a:cxn ang="0">
                  <a:pos x="550" y="927"/>
                </a:cxn>
                <a:cxn ang="0">
                  <a:pos x="528" y="1048"/>
                </a:cxn>
                <a:cxn ang="0">
                  <a:pos x="484" y="1114"/>
                </a:cxn>
                <a:cxn ang="0">
                  <a:pos x="418" y="1148"/>
                </a:cxn>
                <a:cxn ang="0">
                  <a:pos x="363" y="1126"/>
                </a:cxn>
                <a:cxn ang="0">
                  <a:pos x="319" y="1081"/>
                </a:cxn>
                <a:cxn ang="0">
                  <a:pos x="297" y="1026"/>
                </a:cxn>
                <a:cxn ang="0">
                  <a:pos x="297" y="938"/>
                </a:cxn>
                <a:cxn ang="0">
                  <a:pos x="297" y="408"/>
                </a:cxn>
              </a:cxnLst>
              <a:rect l="0" t="0" r="r" b="b"/>
              <a:pathLst>
                <a:path w="594" h="1192">
                  <a:moveTo>
                    <a:pt x="297" y="408"/>
                  </a:moveTo>
                  <a:lnTo>
                    <a:pt x="561" y="408"/>
                  </a:lnTo>
                  <a:lnTo>
                    <a:pt x="561" y="353"/>
                  </a:lnTo>
                  <a:lnTo>
                    <a:pt x="297" y="353"/>
                  </a:lnTo>
                  <a:lnTo>
                    <a:pt x="297" y="0"/>
                  </a:lnTo>
                  <a:lnTo>
                    <a:pt x="242" y="0"/>
                  </a:lnTo>
                  <a:lnTo>
                    <a:pt x="231" y="99"/>
                  </a:lnTo>
                  <a:lnTo>
                    <a:pt x="209" y="199"/>
                  </a:lnTo>
                  <a:lnTo>
                    <a:pt x="165" y="276"/>
                  </a:lnTo>
                  <a:lnTo>
                    <a:pt x="99" y="342"/>
                  </a:lnTo>
                  <a:lnTo>
                    <a:pt x="0" y="364"/>
                  </a:lnTo>
                  <a:lnTo>
                    <a:pt x="0" y="408"/>
                  </a:lnTo>
                  <a:lnTo>
                    <a:pt x="165" y="408"/>
                  </a:lnTo>
                  <a:lnTo>
                    <a:pt x="165" y="938"/>
                  </a:lnTo>
                  <a:lnTo>
                    <a:pt x="176" y="1037"/>
                  </a:lnTo>
                  <a:lnTo>
                    <a:pt x="209" y="1103"/>
                  </a:lnTo>
                  <a:lnTo>
                    <a:pt x="264" y="1148"/>
                  </a:lnTo>
                  <a:lnTo>
                    <a:pt x="319" y="1181"/>
                  </a:lnTo>
                  <a:lnTo>
                    <a:pt x="363" y="1192"/>
                  </a:lnTo>
                  <a:lnTo>
                    <a:pt x="407" y="1192"/>
                  </a:lnTo>
                  <a:lnTo>
                    <a:pt x="495" y="1170"/>
                  </a:lnTo>
                  <a:lnTo>
                    <a:pt x="550" y="1103"/>
                  </a:lnTo>
                  <a:lnTo>
                    <a:pt x="583" y="1026"/>
                  </a:lnTo>
                  <a:lnTo>
                    <a:pt x="594" y="938"/>
                  </a:lnTo>
                  <a:lnTo>
                    <a:pt x="594" y="828"/>
                  </a:lnTo>
                  <a:lnTo>
                    <a:pt x="550" y="828"/>
                  </a:lnTo>
                  <a:lnTo>
                    <a:pt x="550" y="927"/>
                  </a:lnTo>
                  <a:lnTo>
                    <a:pt x="528" y="1048"/>
                  </a:lnTo>
                  <a:lnTo>
                    <a:pt x="484" y="1114"/>
                  </a:lnTo>
                  <a:lnTo>
                    <a:pt x="418" y="1148"/>
                  </a:lnTo>
                  <a:lnTo>
                    <a:pt x="363" y="1126"/>
                  </a:lnTo>
                  <a:lnTo>
                    <a:pt x="319" y="1081"/>
                  </a:lnTo>
                  <a:lnTo>
                    <a:pt x="297" y="1026"/>
                  </a:lnTo>
                  <a:lnTo>
                    <a:pt x="297" y="938"/>
                  </a:lnTo>
                  <a:lnTo>
                    <a:pt x="297" y="40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3"/>
            <p:cNvSpPr>
              <a:spLocks/>
            </p:cNvSpPr>
            <p:nvPr/>
          </p:nvSpPr>
          <p:spPr bwMode="auto">
            <a:xfrm>
              <a:off x="17868" y="10368"/>
              <a:ext cx="957" cy="1313"/>
            </a:xfrm>
            <a:custGeom>
              <a:avLst/>
              <a:gdLst/>
              <a:ahLst/>
              <a:cxnLst>
                <a:cxn ang="0">
                  <a:pos x="814" y="838"/>
                </a:cxn>
                <a:cxn ang="0">
                  <a:pos x="814" y="706"/>
                </a:cxn>
                <a:cxn ang="0">
                  <a:pos x="792" y="617"/>
                </a:cxn>
                <a:cxn ang="0">
                  <a:pos x="748" y="540"/>
                </a:cxn>
                <a:cxn ang="0">
                  <a:pos x="715" y="507"/>
                </a:cxn>
                <a:cxn ang="0">
                  <a:pos x="649" y="485"/>
                </a:cxn>
                <a:cxn ang="0">
                  <a:pos x="550" y="474"/>
                </a:cxn>
                <a:cxn ang="0">
                  <a:pos x="451" y="496"/>
                </a:cxn>
                <a:cxn ang="0">
                  <a:pos x="363" y="540"/>
                </a:cxn>
                <a:cxn ang="0">
                  <a:pos x="308" y="595"/>
                </a:cxn>
                <a:cxn ang="0">
                  <a:pos x="275" y="651"/>
                </a:cxn>
                <a:cxn ang="0">
                  <a:pos x="275" y="0"/>
                </a:cxn>
                <a:cxn ang="0">
                  <a:pos x="0" y="11"/>
                </a:cxn>
                <a:cxn ang="0">
                  <a:pos x="0" y="77"/>
                </a:cxn>
                <a:cxn ang="0">
                  <a:pos x="88" y="77"/>
                </a:cxn>
                <a:cxn ang="0">
                  <a:pos x="121" y="88"/>
                </a:cxn>
                <a:cxn ang="0">
                  <a:pos x="132" y="99"/>
                </a:cxn>
                <a:cxn ang="0">
                  <a:pos x="154" y="143"/>
                </a:cxn>
                <a:cxn ang="0">
                  <a:pos x="154" y="1202"/>
                </a:cxn>
                <a:cxn ang="0">
                  <a:pos x="132" y="1246"/>
                </a:cxn>
                <a:cxn ang="0">
                  <a:pos x="99" y="1246"/>
                </a:cxn>
                <a:cxn ang="0">
                  <a:pos x="55" y="1257"/>
                </a:cxn>
                <a:cxn ang="0">
                  <a:pos x="0" y="1257"/>
                </a:cxn>
                <a:cxn ang="0">
                  <a:pos x="0" y="1313"/>
                </a:cxn>
                <a:cxn ang="0">
                  <a:pos x="121" y="1313"/>
                </a:cxn>
                <a:cxn ang="0">
                  <a:pos x="220" y="1302"/>
                </a:cxn>
                <a:cxn ang="0">
                  <a:pos x="319" y="1313"/>
                </a:cxn>
                <a:cxn ang="0">
                  <a:pos x="429" y="1313"/>
                </a:cxn>
                <a:cxn ang="0">
                  <a:pos x="429" y="1257"/>
                </a:cxn>
                <a:cxn ang="0">
                  <a:pos x="374" y="1257"/>
                </a:cxn>
                <a:cxn ang="0">
                  <a:pos x="341" y="1246"/>
                </a:cxn>
                <a:cxn ang="0">
                  <a:pos x="308" y="1246"/>
                </a:cxn>
                <a:cxn ang="0">
                  <a:pos x="286" y="1202"/>
                </a:cxn>
                <a:cxn ang="0">
                  <a:pos x="286" y="816"/>
                </a:cxn>
                <a:cxn ang="0">
                  <a:pos x="308" y="684"/>
                </a:cxn>
                <a:cxn ang="0">
                  <a:pos x="363" y="595"/>
                </a:cxn>
                <a:cxn ang="0">
                  <a:pos x="451" y="529"/>
                </a:cxn>
                <a:cxn ang="0">
                  <a:pos x="539" y="518"/>
                </a:cxn>
                <a:cxn ang="0">
                  <a:pos x="616" y="529"/>
                </a:cxn>
                <a:cxn ang="0">
                  <a:pos x="649" y="584"/>
                </a:cxn>
                <a:cxn ang="0">
                  <a:pos x="671" y="651"/>
                </a:cxn>
                <a:cxn ang="0">
                  <a:pos x="682" y="728"/>
                </a:cxn>
                <a:cxn ang="0">
                  <a:pos x="682" y="1202"/>
                </a:cxn>
                <a:cxn ang="0">
                  <a:pos x="671" y="1224"/>
                </a:cxn>
                <a:cxn ang="0">
                  <a:pos x="649" y="1246"/>
                </a:cxn>
                <a:cxn ang="0">
                  <a:pos x="627" y="1246"/>
                </a:cxn>
                <a:cxn ang="0">
                  <a:pos x="583" y="1257"/>
                </a:cxn>
                <a:cxn ang="0">
                  <a:pos x="528" y="1257"/>
                </a:cxn>
                <a:cxn ang="0">
                  <a:pos x="528" y="1313"/>
                </a:cxn>
                <a:cxn ang="0">
                  <a:pos x="649" y="1313"/>
                </a:cxn>
                <a:cxn ang="0">
                  <a:pos x="748" y="1302"/>
                </a:cxn>
                <a:cxn ang="0">
                  <a:pos x="847" y="1313"/>
                </a:cxn>
                <a:cxn ang="0">
                  <a:pos x="957" y="1313"/>
                </a:cxn>
                <a:cxn ang="0">
                  <a:pos x="957" y="1257"/>
                </a:cxn>
                <a:cxn ang="0">
                  <a:pos x="880" y="1257"/>
                </a:cxn>
                <a:cxn ang="0">
                  <a:pos x="847" y="1246"/>
                </a:cxn>
                <a:cxn ang="0">
                  <a:pos x="825" y="1235"/>
                </a:cxn>
                <a:cxn ang="0">
                  <a:pos x="814" y="1224"/>
                </a:cxn>
                <a:cxn ang="0">
                  <a:pos x="814" y="1202"/>
                </a:cxn>
                <a:cxn ang="0">
                  <a:pos x="814" y="838"/>
                </a:cxn>
              </a:cxnLst>
              <a:rect l="0" t="0" r="r" b="b"/>
              <a:pathLst>
                <a:path w="957" h="1313">
                  <a:moveTo>
                    <a:pt x="814" y="838"/>
                  </a:moveTo>
                  <a:lnTo>
                    <a:pt x="814" y="706"/>
                  </a:lnTo>
                  <a:lnTo>
                    <a:pt x="792" y="617"/>
                  </a:lnTo>
                  <a:lnTo>
                    <a:pt x="748" y="540"/>
                  </a:lnTo>
                  <a:lnTo>
                    <a:pt x="715" y="507"/>
                  </a:lnTo>
                  <a:lnTo>
                    <a:pt x="649" y="485"/>
                  </a:lnTo>
                  <a:lnTo>
                    <a:pt x="550" y="474"/>
                  </a:lnTo>
                  <a:lnTo>
                    <a:pt x="451" y="496"/>
                  </a:lnTo>
                  <a:lnTo>
                    <a:pt x="363" y="540"/>
                  </a:lnTo>
                  <a:lnTo>
                    <a:pt x="308" y="595"/>
                  </a:lnTo>
                  <a:lnTo>
                    <a:pt x="275" y="651"/>
                  </a:lnTo>
                  <a:lnTo>
                    <a:pt x="275" y="0"/>
                  </a:lnTo>
                  <a:lnTo>
                    <a:pt x="0" y="11"/>
                  </a:lnTo>
                  <a:lnTo>
                    <a:pt x="0" y="77"/>
                  </a:lnTo>
                  <a:lnTo>
                    <a:pt x="88" y="77"/>
                  </a:lnTo>
                  <a:lnTo>
                    <a:pt x="121" y="88"/>
                  </a:lnTo>
                  <a:lnTo>
                    <a:pt x="132" y="99"/>
                  </a:lnTo>
                  <a:lnTo>
                    <a:pt x="154" y="143"/>
                  </a:lnTo>
                  <a:lnTo>
                    <a:pt x="154" y="1202"/>
                  </a:lnTo>
                  <a:lnTo>
                    <a:pt x="132" y="1246"/>
                  </a:lnTo>
                  <a:lnTo>
                    <a:pt x="99" y="1246"/>
                  </a:lnTo>
                  <a:lnTo>
                    <a:pt x="55" y="1257"/>
                  </a:lnTo>
                  <a:lnTo>
                    <a:pt x="0" y="1257"/>
                  </a:lnTo>
                  <a:lnTo>
                    <a:pt x="0" y="1313"/>
                  </a:lnTo>
                  <a:lnTo>
                    <a:pt x="121" y="1313"/>
                  </a:lnTo>
                  <a:lnTo>
                    <a:pt x="220" y="1302"/>
                  </a:lnTo>
                  <a:lnTo>
                    <a:pt x="319" y="1313"/>
                  </a:lnTo>
                  <a:lnTo>
                    <a:pt x="429" y="1313"/>
                  </a:lnTo>
                  <a:lnTo>
                    <a:pt x="429" y="1257"/>
                  </a:lnTo>
                  <a:lnTo>
                    <a:pt x="374" y="1257"/>
                  </a:lnTo>
                  <a:lnTo>
                    <a:pt x="341" y="1246"/>
                  </a:lnTo>
                  <a:lnTo>
                    <a:pt x="308" y="1246"/>
                  </a:lnTo>
                  <a:lnTo>
                    <a:pt x="286" y="1202"/>
                  </a:lnTo>
                  <a:lnTo>
                    <a:pt x="286" y="816"/>
                  </a:lnTo>
                  <a:lnTo>
                    <a:pt x="308" y="684"/>
                  </a:lnTo>
                  <a:lnTo>
                    <a:pt x="363" y="595"/>
                  </a:lnTo>
                  <a:lnTo>
                    <a:pt x="451" y="529"/>
                  </a:lnTo>
                  <a:lnTo>
                    <a:pt x="539" y="518"/>
                  </a:lnTo>
                  <a:lnTo>
                    <a:pt x="616" y="529"/>
                  </a:lnTo>
                  <a:lnTo>
                    <a:pt x="649" y="584"/>
                  </a:lnTo>
                  <a:lnTo>
                    <a:pt x="671" y="651"/>
                  </a:lnTo>
                  <a:lnTo>
                    <a:pt x="682" y="728"/>
                  </a:lnTo>
                  <a:lnTo>
                    <a:pt x="682" y="1202"/>
                  </a:lnTo>
                  <a:lnTo>
                    <a:pt x="671" y="1224"/>
                  </a:lnTo>
                  <a:lnTo>
                    <a:pt x="649" y="1246"/>
                  </a:lnTo>
                  <a:lnTo>
                    <a:pt x="627" y="1246"/>
                  </a:lnTo>
                  <a:lnTo>
                    <a:pt x="583" y="1257"/>
                  </a:lnTo>
                  <a:lnTo>
                    <a:pt x="528" y="1257"/>
                  </a:lnTo>
                  <a:lnTo>
                    <a:pt x="528" y="1313"/>
                  </a:lnTo>
                  <a:lnTo>
                    <a:pt x="649" y="1313"/>
                  </a:lnTo>
                  <a:lnTo>
                    <a:pt x="748" y="1302"/>
                  </a:lnTo>
                  <a:lnTo>
                    <a:pt x="847" y="1313"/>
                  </a:lnTo>
                  <a:lnTo>
                    <a:pt x="957" y="1313"/>
                  </a:lnTo>
                  <a:lnTo>
                    <a:pt x="957" y="1257"/>
                  </a:lnTo>
                  <a:lnTo>
                    <a:pt x="880" y="1257"/>
                  </a:lnTo>
                  <a:lnTo>
                    <a:pt x="847" y="1246"/>
                  </a:lnTo>
                  <a:lnTo>
                    <a:pt x="825" y="1235"/>
                  </a:lnTo>
                  <a:lnTo>
                    <a:pt x="814" y="1224"/>
                  </a:lnTo>
                  <a:lnTo>
                    <a:pt x="814" y="1202"/>
                  </a:lnTo>
                  <a:lnTo>
                    <a:pt x="814" y="83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4"/>
            <p:cNvSpPr>
              <a:spLocks noEditPoints="1"/>
            </p:cNvSpPr>
            <p:nvPr/>
          </p:nvSpPr>
          <p:spPr bwMode="auto">
            <a:xfrm>
              <a:off x="18913" y="10831"/>
              <a:ext cx="737" cy="872"/>
            </a:xfrm>
            <a:custGeom>
              <a:avLst/>
              <a:gdLst/>
              <a:ahLst/>
              <a:cxnLst>
                <a:cxn ang="0">
                  <a:pos x="693" y="408"/>
                </a:cxn>
                <a:cxn ang="0">
                  <a:pos x="726" y="408"/>
                </a:cxn>
                <a:cxn ang="0">
                  <a:pos x="737" y="397"/>
                </a:cxn>
                <a:cxn ang="0">
                  <a:pos x="737" y="375"/>
                </a:cxn>
                <a:cxn ang="0">
                  <a:pos x="726" y="265"/>
                </a:cxn>
                <a:cxn ang="0">
                  <a:pos x="682" y="154"/>
                </a:cxn>
                <a:cxn ang="0">
                  <a:pos x="616" y="77"/>
                </a:cxn>
                <a:cxn ang="0">
                  <a:pos x="528" y="22"/>
                </a:cxn>
                <a:cxn ang="0">
                  <a:pos x="396" y="0"/>
                </a:cxn>
                <a:cxn ang="0">
                  <a:pos x="275" y="22"/>
                </a:cxn>
                <a:cxn ang="0">
                  <a:pos x="165" y="88"/>
                </a:cxn>
                <a:cxn ang="0">
                  <a:pos x="77" y="177"/>
                </a:cxn>
                <a:cxn ang="0">
                  <a:pos x="22" y="298"/>
                </a:cxn>
                <a:cxn ang="0">
                  <a:pos x="0" y="430"/>
                </a:cxn>
                <a:cxn ang="0">
                  <a:pos x="22" y="574"/>
                </a:cxn>
                <a:cxn ang="0">
                  <a:pos x="88" y="695"/>
                </a:cxn>
                <a:cxn ang="0">
                  <a:pos x="176" y="794"/>
                </a:cxn>
                <a:cxn ang="0">
                  <a:pos x="297" y="850"/>
                </a:cxn>
                <a:cxn ang="0">
                  <a:pos x="418" y="872"/>
                </a:cxn>
                <a:cxn ang="0">
                  <a:pos x="539" y="850"/>
                </a:cxn>
                <a:cxn ang="0">
                  <a:pos x="627" y="794"/>
                </a:cxn>
                <a:cxn ang="0">
                  <a:pos x="693" y="728"/>
                </a:cxn>
                <a:cxn ang="0">
                  <a:pos x="726" y="662"/>
                </a:cxn>
                <a:cxn ang="0">
                  <a:pos x="737" y="629"/>
                </a:cxn>
                <a:cxn ang="0">
                  <a:pos x="737" y="618"/>
                </a:cxn>
                <a:cxn ang="0">
                  <a:pos x="726" y="607"/>
                </a:cxn>
                <a:cxn ang="0">
                  <a:pos x="715" y="607"/>
                </a:cxn>
                <a:cxn ang="0">
                  <a:pos x="715" y="596"/>
                </a:cxn>
                <a:cxn ang="0">
                  <a:pos x="693" y="618"/>
                </a:cxn>
                <a:cxn ang="0">
                  <a:pos x="693" y="629"/>
                </a:cxn>
                <a:cxn ang="0">
                  <a:pos x="638" y="728"/>
                </a:cxn>
                <a:cxn ang="0">
                  <a:pos x="572" y="783"/>
                </a:cxn>
                <a:cxn ang="0">
                  <a:pos x="517" y="806"/>
                </a:cxn>
                <a:cxn ang="0">
                  <a:pos x="462" y="817"/>
                </a:cxn>
                <a:cxn ang="0">
                  <a:pos x="429" y="828"/>
                </a:cxn>
                <a:cxn ang="0">
                  <a:pos x="341" y="806"/>
                </a:cxn>
                <a:cxn ang="0">
                  <a:pos x="275" y="761"/>
                </a:cxn>
                <a:cxn ang="0">
                  <a:pos x="220" y="695"/>
                </a:cxn>
                <a:cxn ang="0">
                  <a:pos x="176" y="596"/>
                </a:cxn>
                <a:cxn ang="0">
                  <a:pos x="165" y="497"/>
                </a:cxn>
                <a:cxn ang="0">
                  <a:pos x="165" y="408"/>
                </a:cxn>
                <a:cxn ang="0">
                  <a:pos x="693" y="408"/>
                </a:cxn>
                <a:cxn ang="0">
                  <a:pos x="165" y="375"/>
                </a:cxn>
                <a:cxn ang="0">
                  <a:pos x="176" y="254"/>
                </a:cxn>
                <a:cxn ang="0">
                  <a:pos x="220" y="166"/>
                </a:cxn>
                <a:cxn ang="0">
                  <a:pos x="264" y="99"/>
                </a:cxn>
                <a:cxn ang="0">
                  <a:pos x="308" y="66"/>
                </a:cxn>
                <a:cxn ang="0">
                  <a:pos x="363" y="44"/>
                </a:cxn>
                <a:cxn ang="0">
                  <a:pos x="396" y="44"/>
                </a:cxn>
                <a:cxn ang="0">
                  <a:pos x="484" y="66"/>
                </a:cxn>
                <a:cxn ang="0">
                  <a:pos x="539" y="110"/>
                </a:cxn>
                <a:cxn ang="0">
                  <a:pos x="583" y="177"/>
                </a:cxn>
                <a:cxn ang="0">
                  <a:pos x="605" y="254"/>
                </a:cxn>
                <a:cxn ang="0">
                  <a:pos x="605" y="320"/>
                </a:cxn>
                <a:cxn ang="0">
                  <a:pos x="616" y="375"/>
                </a:cxn>
                <a:cxn ang="0">
                  <a:pos x="165" y="375"/>
                </a:cxn>
              </a:cxnLst>
              <a:rect l="0" t="0" r="r" b="b"/>
              <a:pathLst>
                <a:path w="737" h="872">
                  <a:moveTo>
                    <a:pt x="693" y="408"/>
                  </a:moveTo>
                  <a:lnTo>
                    <a:pt x="726" y="408"/>
                  </a:lnTo>
                  <a:lnTo>
                    <a:pt x="737" y="397"/>
                  </a:lnTo>
                  <a:lnTo>
                    <a:pt x="737" y="375"/>
                  </a:lnTo>
                  <a:lnTo>
                    <a:pt x="726" y="265"/>
                  </a:lnTo>
                  <a:lnTo>
                    <a:pt x="682" y="154"/>
                  </a:lnTo>
                  <a:lnTo>
                    <a:pt x="616" y="77"/>
                  </a:lnTo>
                  <a:lnTo>
                    <a:pt x="528" y="22"/>
                  </a:lnTo>
                  <a:lnTo>
                    <a:pt x="396" y="0"/>
                  </a:lnTo>
                  <a:lnTo>
                    <a:pt x="275" y="22"/>
                  </a:lnTo>
                  <a:lnTo>
                    <a:pt x="165" y="88"/>
                  </a:lnTo>
                  <a:lnTo>
                    <a:pt x="77" y="177"/>
                  </a:lnTo>
                  <a:lnTo>
                    <a:pt x="22" y="298"/>
                  </a:lnTo>
                  <a:lnTo>
                    <a:pt x="0" y="430"/>
                  </a:lnTo>
                  <a:lnTo>
                    <a:pt x="22" y="574"/>
                  </a:lnTo>
                  <a:lnTo>
                    <a:pt x="88" y="695"/>
                  </a:lnTo>
                  <a:lnTo>
                    <a:pt x="176" y="794"/>
                  </a:lnTo>
                  <a:lnTo>
                    <a:pt x="297" y="850"/>
                  </a:lnTo>
                  <a:lnTo>
                    <a:pt x="418" y="872"/>
                  </a:lnTo>
                  <a:lnTo>
                    <a:pt x="539" y="850"/>
                  </a:lnTo>
                  <a:lnTo>
                    <a:pt x="627" y="794"/>
                  </a:lnTo>
                  <a:lnTo>
                    <a:pt x="693" y="728"/>
                  </a:lnTo>
                  <a:lnTo>
                    <a:pt x="726" y="662"/>
                  </a:lnTo>
                  <a:lnTo>
                    <a:pt x="737" y="629"/>
                  </a:lnTo>
                  <a:lnTo>
                    <a:pt x="737" y="618"/>
                  </a:lnTo>
                  <a:lnTo>
                    <a:pt x="726" y="607"/>
                  </a:lnTo>
                  <a:lnTo>
                    <a:pt x="715" y="607"/>
                  </a:lnTo>
                  <a:lnTo>
                    <a:pt x="715" y="596"/>
                  </a:lnTo>
                  <a:lnTo>
                    <a:pt x="693" y="618"/>
                  </a:lnTo>
                  <a:lnTo>
                    <a:pt x="693" y="629"/>
                  </a:lnTo>
                  <a:lnTo>
                    <a:pt x="638" y="728"/>
                  </a:lnTo>
                  <a:lnTo>
                    <a:pt x="572" y="783"/>
                  </a:lnTo>
                  <a:lnTo>
                    <a:pt x="517" y="806"/>
                  </a:lnTo>
                  <a:lnTo>
                    <a:pt x="462" y="817"/>
                  </a:lnTo>
                  <a:lnTo>
                    <a:pt x="429" y="828"/>
                  </a:lnTo>
                  <a:lnTo>
                    <a:pt x="341" y="806"/>
                  </a:lnTo>
                  <a:lnTo>
                    <a:pt x="275" y="761"/>
                  </a:lnTo>
                  <a:lnTo>
                    <a:pt x="220" y="695"/>
                  </a:lnTo>
                  <a:lnTo>
                    <a:pt x="176" y="596"/>
                  </a:lnTo>
                  <a:lnTo>
                    <a:pt x="165" y="497"/>
                  </a:lnTo>
                  <a:lnTo>
                    <a:pt x="165" y="408"/>
                  </a:lnTo>
                  <a:lnTo>
                    <a:pt x="693" y="408"/>
                  </a:lnTo>
                  <a:close/>
                  <a:moveTo>
                    <a:pt x="165" y="375"/>
                  </a:moveTo>
                  <a:lnTo>
                    <a:pt x="176" y="254"/>
                  </a:lnTo>
                  <a:lnTo>
                    <a:pt x="220" y="166"/>
                  </a:lnTo>
                  <a:lnTo>
                    <a:pt x="264" y="99"/>
                  </a:lnTo>
                  <a:lnTo>
                    <a:pt x="308" y="66"/>
                  </a:lnTo>
                  <a:lnTo>
                    <a:pt x="363" y="44"/>
                  </a:lnTo>
                  <a:lnTo>
                    <a:pt x="396" y="44"/>
                  </a:lnTo>
                  <a:lnTo>
                    <a:pt x="484" y="66"/>
                  </a:lnTo>
                  <a:lnTo>
                    <a:pt x="539" y="110"/>
                  </a:lnTo>
                  <a:lnTo>
                    <a:pt x="583" y="177"/>
                  </a:lnTo>
                  <a:lnTo>
                    <a:pt x="605" y="254"/>
                  </a:lnTo>
                  <a:lnTo>
                    <a:pt x="605" y="320"/>
                  </a:lnTo>
                  <a:lnTo>
                    <a:pt x="616" y="375"/>
                  </a:lnTo>
                  <a:lnTo>
                    <a:pt x="165"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495"/>
            <p:cNvSpPr>
              <a:spLocks/>
            </p:cNvSpPr>
            <p:nvPr/>
          </p:nvSpPr>
          <p:spPr bwMode="auto">
            <a:xfrm>
              <a:off x="20409" y="10831"/>
              <a:ext cx="715" cy="872"/>
            </a:xfrm>
            <a:custGeom>
              <a:avLst/>
              <a:gdLst/>
              <a:ahLst/>
              <a:cxnLst>
                <a:cxn ang="0">
                  <a:pos x="616" y="121"/>
                </a:cxn>
                <a:cxn ang="0">
                  <a:pos x="583" y="121"/>
                </a:cxn>
                <a:cxn ang="0">
                  <a:pos x="561" y="132"/>
                </a:cxn>
                <a:cxn ang="0">
                  <a:pos x="539" y="154"/>
                </a:cxn>
                <a:cxn ang="0">
                  <a:pos x="528" y="177"/>
                </a:cxn>
                <a:cxn ang="0">
                  <a:pos x="528" y="232"/>
                </a:cxn>
                <a:cxn ang="0">
                  <a:pos x="550" y="265"/>
                </a:cxn>
                <a:cxn ang="0">
                  <a:pos x="572" y="287"/>
                </a:cxn>
                <a:cxn ang="0">
                  <a:pos x="638" y="287"/>
                </a:cxn>
                <a:cxn ang="0">
                  <a:pos x="660" y="276"/>
                </a:cxn>
                <a:cxn ang="0">
                  <a:pos x="682" y="254"/>
                </a:cxn>
                <a:cxn ang="0">
                  <a:pos x="693" y="232"/>
                </a:cxn>
                <a:cxn ang="0">
                  <a:pos x="704" y="199"/>
                </a:cxn>
                <a:cxn ang="0">
                  <a:pos x="671" y="110"/>
                </a:cxn>
                <a:cxn ang="0">
                  <a:pos x="605" y="55"/>
                </a:cxn>
                <a:cxn ang="0">
                  <a:pos x="517" y="11"/>
                </a:cxn>
                <a:cxn ang="0">
                  <a:pos x="407" y="0"/>
                </a:cxn>
                <a:cxn ang="0">
                  <a:pos x="275" y="22"/>
                </a:cxn>
                <a:cxn ang="0">
                  <a:pos x="165" y="88"/>
                </a:cxn>
                <a:cxn ang="0">
                  <a:pos x="77" y="188"/>
                </a:cxn>
                <a:cxn ang="0">
                  <a:pos x="22" y="298"/>
                </a:cxn>
                <a:cxn ang="0">
                  <a:pos x="0" y="441"/>
                </a:cxn>
                <a:cxn ang="0">
                  <a:pos x="22" y="574"/>
                </a:cxn>
                <a:cxn ang="0">
                  <a:pos x="77" y="695"/>
                </a:cxn>
                <a:cxn ang="0">
                  <a:pos x="165" y="783"/>
                </a:cxn>
                <a:cxn ang="0">
                  <a:pos x="275" y="850"/>
                </a:cxn>
                <a:cxn ang="0">
                  <a:pos x="407" y="872"/>
                </a:cxn>
                <a:cxn ang="0">
                  <a:pos x="517" y="850"/>
                </a:cxn>
                <a:cxn ang="0">
                  <a:pos x="605" y="817"/>
                </a:cxn>
                <a:cxn ang="0">
                  <a:pos x="660" y="750"/>
                </a:cxn>
                <a:cxn ang="0">
                  <a:pos x="693" y="695"/>
                </a:cxn>
                <a:cxn ang="0">
                  <a:pos x="715" y="651"/>
                </a:cxn>
                <a:cxn ang="0">
                  <a:pos x="715" y="618"/>
                </a:cxn>
                <a:cxn ang="0">
                  <a:pos x="704" y="607"/>
                </a:cxn>
                <a:cxn ang="0">
                  <a:pos x="682" y="607"/>
                </a:cxn>
                <a:cxn ang="0">
                  <a:pos x="671" y="618"/>
                </a:cxn>
                <a:cxn ang="0">
                  <a:pos x="671" y="629"/>
                </a:cxn>
                <a:cxn ang="0">
                  <a:pos x="616" y="728"/>
                </a:cxn>
                <a:cxn ang="0">
                  <a:pos x="550" y="794"/>
                </a:cxn>
                <a:cxn ang="0">
                  <a:pos x="484" y="817"/>
                </a:cxn>
                <a:cxn ang="0">
                  <a:pos x="418" y="828"/>
                </a:cxn>
                <a:cxn ang="0">
                  <a:pos x="363" y="817"/>
                </a:cxn>
                <a:cxn ang="0">
                  <a:pos x="308" y="794"/>
                </a:cxn>
                <a:cxn ang="0">
                  <a:pos x="253" y="739"/>
                </a:cxn>
                <a:cxn ang="0">
                  <a:pos x="198" y="673"/>
                </a:cxn>
                <a:cxn ang="0">
                  <a:pos x="165" y="574"/>
                </a:cxn>
                <a:cxn ang="0">
                  <a:pos x="154" y="430"/>
                </a:cxn>
                <a:cxn ang="0">
                  <a:pos x="165" y="298"/>
                </a:cxn>
                <a:cxn ang="0">
                  <a:pos x="198" y="199"/>
                </a:cxn>
                <a:cxn ang="0">
                  <a:pos x="242" y="121"/>
                </a:cxn>
                <a:cxn ang="0">
                  <a:pos x="297" y="77"/>
                </a:cxn>
                <a:cxn ang="0">
                  <a:pos x="352" y="55"/>
                </a:cxn>
                <a:cxn ang="0">
                  <a:pos x="407" y="44"/>
                </a:cxn>
                <a:cxn ang="0">
                  <a:pos x="451" y="44"/>
                </a:cxn>
                <a:cxn ang="0">
                  <a:pos x="539" y="66"/>
                </a:cxn>
                <a:cxn ang="0">
                  <a:pos x="616" y="121"/>
                </a:cxn>
              </a:cxnLst>
              <a:rect l="0" t="0" r="r" b="b"/>
              <a:pathLst>
                <a:path w="715" h="872">
                  <a:moveTo>
                    <a:pt x="616" y="121"/>
                  </a:moveTo>
                  <a:lnTo>
                    <a:pt x="583" y="121"/>
                  </a:lnTo>
                  <a:lnTo>
                    <a:pt x="561" y="132"/>
                  </a:lnTo>
                  <a:lnTo>
                    <a:pt x="539" y="154"/>
                  </a:lnTo>
                  <a:lnTo>
                    <a:pt x="528" y="177"/>
                  </a:lnTo>
                  <a:lnTo>
                    <a:pt x="528" y="232"/>
                  </a:lnTo>
                  <a:lnTo>
                    <a:pt x="550" y="265"/>
                  </a:lnTo>
                  <a:lnTo>
                    <a:pt x="572" y="287"/>
                  </a:lnTo>
                  <a:lnTo>
                    <a:pt x="638" y="287"/>
                  </a:lnTo>
                  <a:lnTo>
                    <a:pt x="660" y="276"/>
                  </a:lnTo>
                  <a:lnTo>
                    <a:pt x="682" y="254"/>
                  </a:lnTo>
                  <a:lnTo>
                    <a:pt x="693" y="232"/>
                  </a:lnTo>
                  <a:lnTo>
                    <a:pt x="704" y="199"/>
                  </a:lnTo>
                  <a:lnTo>
                    <a:pt x="671" y="110"/>
                  </a:lnTo>
                  <a:lnTo>
                    <a:pt x="605" y="55"/>
                  </a:lnTo>
                  <a:lnTo>
                    <a:pt x="517" y="11"/>
                  </a:lnTo>
                  <a:lnTo>
                    <a:pt x="407" y="0"/>
                  </a:lnTo>
                  <a:lnTo>
                    <a:pt x="275" y="22"/>
                  </a:lnTo>
                  <a:lnTo>
                    <a:pt x="165" y="88"/>
                  </a:lnTo>
                  <a:lnTo>
                    <a:pt x="77" y="188"/>
                  </a:lnTo>
                  <a:lnTo>
                    <a:pt x="22" y="298"/>
                  </a:lnTo>
                  <a:lnTo>
                    <a:pt x="0" y="441"/>
                  </a:lnTo>
                  <a:lnTo>
                    <a:pt x="22" y="574"/>
                  </a:lnTo>
                  <a:lnTo>
                    <a:pt x="77" y="695"/>
                  </a:lnTo>
                  <a:lnTo>
                    <a:pt x="165" y="783"/>
                  </a:lnTo>
                  <a:lnTo>
                    <a:pt x="275" y="850"/>
                  </a:lnTo>
                  <a:lnTo>
                    <a:pt x="407" y="872"/>
                  </a:lnTo>
                  <a:lnTo>
                    <a:pt x="517" y="850"/>
                  </a:lnTo>
                  <a:lnTo>
                    <a:pt x="605" y="817"/>
                  </a:lnTo>
                  <a:lnTo>
                    <a:pt x="660" y="750"/>
                  </a:lnTo>
                  <a:lnTo>
                    <a:pt x="693" y="695"/>
                  </a:lnTo>
                  <a:lnTo>
                    <a:pt x="715" y="651"/>
                  </a:lnTo>
                  <a:lnTo>
                    <a:pt x="715" y="618"/>
                  </a:lnTo>
                  <a:lnTo>
                    <a:pt x="704" y="607"/>
                  </a:lnTo>
                  <a:lnTo>
                    <a:pt x="682" y="607"/>
                  </a:lnTo>
                  <a:lnTo>
                    <a:pt x="671" y="618"/>
                  </a:lnTo>
                  <a:lnTo>
                    <a:pt x="671" y="629"/>
                  </a:lnTo>
                  <a:lnTo>
                    <a:pt x="616" y="728"/>
                  </a:lnTo>
                  <a:lnTo>
                    <a:pt x="550" y="794"/>
                  </a:lnTo>
                  <a:lnTo>
                    <a:pt x="484" y="817"/>
                  </a:lnTo>
                  <a:lnTo>
                    <a:pt x="418" y="828"/>
                  </a:lnTo>
                  <a:lnTo>
                    <a:pt x="363" y="817"/>
                  </a:lnTo>
                  <a:lnTo>
                    <a:pt x="308" y="794"/>
                  </a:lnTo>
                  <a:lnTo>
                    <a:pt x="253" y="739"/>
                  </a:lnTo>
                  <a:lnTo>
                    <a:pt x="198" y="673"/>
                  </a:lnTo>
                  <a:lnTo>
                    <a:pt x="165" y="574"/>
                  </a:lnTo>
                  <a:lnTo>
                    <a:pt x="154" y="430"/>
                  </a:lnTo>
                  <a:lnTo>
                    <a:pt x="165" y="298"/>
                  </a:lnTo>
                  <a:lnTo>
                    <a:pt x="198" y="199"/>
                  </a:lnTo>
                  <a:lnTo>
                    <a:pt x="242" y="121"/>
                  </a:lnTo>
                  <a:lnTo>
                    <a:pt x="297" y="77"/>
                  </a:lnTo>
                  <a:lnTo>
                    <a:pt x="352" y="55"/>
                  </a:lnTo>
                  <a:lnTo>
                    <a:pt x="407" y="44"/>
                  </a:lnTo>
                  <a:lnTo>
                    <a:pt x="451" y="44"/>
                  </a:lnTo>
                  <a:lnTo>
                    <a:pt x="539" y="66"/>
                  </a:lnTo>
                  <a:lnTo>
                    <a:pt x="616" y="12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96"/>
            <p:cNvSpPr>
              <a:spLocks/>
            </p:cNvSpPr>
            <p:nvPr/>
          </p:nvSpPr>
          <p:spPr bwMode="auto">
            <a:xfrm>
              <a:off x="21245" y="10368"/>
              <a:ext cx="417" cy="1313"/>
            </a:xfrm>
            <a:custGeom>
              <a:avLst/>
              <a:gdLst/>
              <a:ahLst/>
              <a:cxnLst>
                <a:cxn ang="0">
                  <a:pos x="274" y="0"/>
                </a:cxn>
                <a:cxn ang="0">
                  <a:pos x="0" y="11"/>
                </a:cxn>
                <a:cxn ang="0">
                  <a:pos x="0" y="77"/>
                </a:cxn>
                <a:cxn ang="0">
                  <a:pos x="88" y="77"/>
                </a:cxn>
                <a:cxn ang="0">
                  <a:pos x="132" y="99"/>
                </a:cxn>
                <a:cxn ang="0">
                  <a:pos x="143" y="121"/>
                </a:cxn>
                <a:cxn ang="0">
                  <a:pos x="143" y="143"/>
                </a:cxn>
                <a:cxn ang="0">
                  <a:pos x="154" y="176"/>
                </a:cxn>
                <a:cxn ang="0">
                  <a:pos x="154" y="1202"/>
                </a:cxn>
                <a:cxn ang="0">
                  <a:pos x="143" y="1224"/>
                </a:cxn>
                <a:cxn ang="0">
                  <a:pos x="121" y="1246"/>
                </a:cxn>
                <a:cxn ang="0">
                  <a:pos x="99" y="1246"/>
                </a:cxn>
                <a:cxn ang="0">
                  <a:pos x="55" y="1257"/>
                </a:cxn>
                <a:cxn ang="0">
                  <a:pos x="0" y="1257"/>
                </a:cxn>
                <a:cxn ang="0">
                  <a:pos x="0" y="1313"/>
                </a:cxn>
                <a:cxn ang="0">
                  <a:pos x="110" y="1313"/>
                </a:cxn>
                <a:cxn ang="0">
                  <a:pos x="209" y="1302"/>
                </a:cxn>
                <a:cxn ang="0">
                  <a:pos x="307" y="1313"/>
                </a:cxn>
                <a:cxn ang="0">
                  <a:pos x="417" y="1313"/>
                </a:cxn>
                <a:cxn ang="0">
                  <a:pos x="417" y="1257"/>
                </a:cxn>
                <a:cxn ang="0">
                  <a:pos x="362" y="1257"/>
                </a:cxn>
                <a:cxn ang="0">
                  <a:pos x="329" y="1246"/>
                </a:cxn>
                <a:cxn ang="0">
                  <a:pos x="296" y="1246"/>
                </a:cxn>
                <a:cxn ang="0">
                  <a:pos x="274" y="1202"/>
                </a:cxn>
                <a:cxn ang="0">
                  <a:pos x="274" y="1169"/>
                </a:cxn>
                <a:cxn ang="0">
                  <a:pos x="274" y="0"/>
                </a:cxn>
              </a:cxnLst>
              <a:rect l="0" t="0" r="r" b="b"/>
              <a:pathLst>
                <a:path w="417" h="1313">
                  <a:moveTo>
                    <a:pt x="274" y="0"/>
                  </a:moveTo>
                  <a:lnTo>
                    <a:pt x="0" y="11"/>
                  </a:lnTo>
                  <a:lnTo>
                    <a:pt x="0" y="77"/>
                  </a:lnTo>
                  <a:lnTo>
                    <a:pt x="88" y="77"/>
                  </a:lnTo>
                  <a:lnTo>
                    <a:pt x="132" y="99"/>
                  </a:lnTo>
                  <a:lnTo>
                    <a:pt x="143" y="121"/>
                  </a:lnTo>
                  <a:lnTo>
                    <a:pt x="143" y="143"/>
                  </a:lnTo>
                  <a:lnTo>
                    <a:pt x="154" y="176"/>
                  </a:lnTo>
                  <a:lnTo>
                    <a:pt x="154" y="1202"/>
                  </a:lnTo>
                  <a:lnTo>
                    <a:pt x="143" y="1224"/>
                  </a:lnTo>
                  <a:lnTo>
                    <a:pt x="121" y="1246"/>
                  </a:lnTo>
                  <a:lnTo>
                    <a:pt x="99" y="1246"/>
                  </a:lnTo>
                  <a:lnTo>
                    <a:pt x="55" y="1257"/>
                  </a:lnTo>
                  <a:lnTo>
                    <a:pt x="0" y="1257"/>
                  </a:lnTo>
                  <a:lnTo>
                    <a:pt x="0" y="1313"/>
                  </a:lnTo>
                  <a:lnTo>
                    <a:pt x="110" y="1313"/>
                  </a:lnTo>
                  <a:lnTo>
                    <a:pt x="209" y="1302"/>
                  </a:lnTo>
                  <a:lnTo>
                    <a:pt x="307" y="1313"/>
                  </a:lnTo>
                  <a:lnTo>
                    <a:pt x="417" y="1313"/>
                  </a:lnTo>
                  <a:lnTo>
                    <a:pt x="417" y="1257"/>
                  </a:lnTo>
                  <a:lnTo>
                    <a:pt x="362" y="1257"/>
                  </a:lnTo>
                  <a:lnTo>
                    <a:pt x="329" y="1246"/>
                  </a:lnTo>
                  <a:lnTo>
                    <a:pt x="296" y="1246"/>
                  </a:lnTo>
                  <a:lnTo>
                    <a:pt x="274" y="1202"/>
                  </a:lnTo>
                  <a:lnTo>
                    <a:pt x="274" y="1169"/>
                  </a:lnTo>
                  <a:lnTo>
                    <a:pt x="27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97"/>
            <p:cNvSpPr>
              <a:spLocks noEditPoints="1"/>
            </p:cNvSpPr>
            <p:nvPr/>
          </p:nvSpPr>
          <p:spPr bwMode="auto">
            <a:xfrm>
              <a:off x="21794" y="10831"/>
              <a:ext cx="847" cy="872"/>
            </a:xfrm>
            <a:custGeom>
              <a:avLst/>
              <a:gdLst/>
              <a:ahLst/>
              <a:cxnLst>
                <a:cxn ang="0">
                  <a:pos x="561" y="739"/>
                </a:cxn>
                <a:cxn ang="0">
                  <a:pos x="594" y="817"/>
                </a:cxn>
                <a:cxn ang="0">
                  <a:pos x="649" y="850"/>
                </a:cxn>
                <a:cxn ang="0">
                  <a:pos x="726" y="861"/>
                </a:cxn>
                <a:cxn ang="0">
                  <a:pos x="803" y="806"/>
                </a:cxn>
                <a:cxn ang="0">
                  <a:pos x="847" y="684"/>
                </a:cxn>
                <a:cxn ang="0">
                  <a:pos x="803" y="574"/>
                </a:cxn>
                <a:cxn ang="0">
                  <a:pos x="770" y="794"/>
                </a:cxn>
                <a:cxn ang="0">
                  <a:pos x="748" y="806"/>
                </a:cxn>
                <a:cxn ang="0">
                  <a:pos x="693" y="783"/>
                </a:cxn>
                <a:cxn ang="0">
                  <a:pos x="671" y="750"/>
                </a:cxn>
                <a:cxn ang="0">
                  <a:pos x="660" y="717"/>
                </a:cxn>
                <a:cxn ang="0">
                  <a:pos x="638" y="177"/>
                </a:cxn>
                <a:cxn ang="0">
                  <a:pos x="517" y="44"/>
                </a:cxn>
                <a:cxn ang="0">
                  <a:pos x="341" y="0"/>
                </a:cxn>
                <a:cxn ang="0">
                  <a:pos x="132" y="55"/>
                </a:cxn>
                <a:cxn ang="0">
                  <a:pos x="55" y="210"/>
                </a:cxn>
                <a:cxn ang="0">
                  <a:pos x="66" y="265"/>
                </a:cxn>
                <a:cxn ang="0">
                  <a:pos x="110" y="298"/>
                </a:cxn>
                <a:cxn ang="0">
                  <a:pos x="187" y="287"/>
                </a:cxn>
                <a:cxn ang="0">
                  <a:pos x="220" y="243"/>
                </a:cxn>
                <a:cxn ang="0">
                  <a:pos x="209" y="177"/>
                </a:cxn>
                <a:cxn ang="0">
                  <a:pos x="187" y="143"/>
                </a:cxn>
                <a:cxn ang="0">
                  <a:pos x="132" y="132"/>
                </a:cxn>
                <a:cxn ang="0">
                  <a:pos x="264" y="44"/>
                </a:cxn>
                <a:cxn ang="0">
                  <a:pos x="407" y="55"/>
                </a:cxn>
                <a:cxn ang="0">
                  <a:pos x="517" y="177"/>
                </a:cxn>
                <a:cxn ang="0">
                  <a:pos x="528" y="353"/>
                </a:cxn>
                <a:cxn ang="0">
                  <a:pos x="308" y="375"/>
                </a:cxn>
                <a:cxn ang="0">
                  <a:pos x="77" y="497"/>
                </a:cxn>
                <a:cxn ang="0">
                  <a:pos x="0" y="673"/>
                </a:cxn>
                <a:cxn ang="0">
                  <a:pos x="66" y="806"/>
                </a:cxn>
                <a:cxn ang="0">
                  <a:pos x="297" y="872"/>
                </a:cxn>
                <a:cxn ang="0">
                  <a:pos x="495" y="783"/>
                </a:cxn>
                <a:cxn ang="0">
                  <a:pos x="528" y="397"/>
                </a:cxn>
                <a:cxn ang="0">
                  <a:pos x="517" y="684"/>
                </a:cxn>
                <a:cxn ang="0">
                  <a:pos x="429" y="794"/>
                </a:cxn>
                <a:cxn ang="0">
                  <a:pos x="308" y="828"/>
                </a:cxn>
                <a:cxn ang="0">
                  <a:pos x="220" y="806"/>
                </a:cxn>
                <a:cxn ang="0">
                  <a:pos x="143" y="717"/>
                </a:cxn>
                <a:cxn ang="0">
                  <a:pos x="154" y="607"/>
                </a:cxn>
                <a:cxn ang="0">
                  <a:pos x="220" y="497"/>
                </a:cxn>
                <a:cxn ang="0">
                  <a:pos x="396" y="408"/>
                </a:cxn>
              </a:cxnLst>
              <a:rect l="0" t="0" r="r" b="b"/>
              <a:pathLst>
                <a:path w="847" h="872">
                  <a:moveTo>
                    <a:pt x="550" y="706"/>
                  </a:moveTo>
                  <a:lnTo>
                    <a:pt x="561" y="739"/>
                  </a:lnTo>
                  <a:lnTo>
                    <a:pt x="572" y="783"/>
                  </a:lnTo>
                  <a:lnTo>
                    <a:pt x="594" y="817"/>
                  </a:lnTo>
                  <a:lnTo>
                    <a:pt x="616" y="839"/>
                  </a:lnTo>
                  <a:lnTo>
                    <a:pt x="649" y="850"/>
                  </a:lnTo>
                  <a:lnTo>
                    <a:pt x="693" y="861"/>
                  </a:lnTo>
                  <a:lnTo>
                    <a:pt x="726" y="861"/>
                  </a:lnTo>
                  <a:lnTo>
                    <a:pt x="770" y="839"/>
                  </a:lnTo>
                  <a:lnTo>
                    <a:pt x="803" y="806"/>
                  </a:lnTo>
                  <a:lnTo>
                    <a:pt x="836" y="761"/>
                  </a:lnTo>
                  <a:lnTo>
                    <a:pt x="847" y="684"/>
                  </a:lnTo>
                  <a:lnTo>
                    <a:pt x="847" y="574"/>
                  </a:lnTo>
                  <a:lnTo>
                    <a:pt x="803" y="574"/>
                  </a:lnTo>
                  <a:lnTo>
                    <a:pt x="803" y="728"/>
                  </a:lnTo>
                  <a:lnTo>
                    <a:pt x="770" y="794"/>
                  </a:lnTo>
                  <a:lnTo>
                    <a:pt x="759" y="794"/>
                  </a:lnTo>
                  <a:lnTo>
                    <a:pt x="748" y="806"/>
                  </a:lnTo>
                  <a:lnTo>
                    <a:pt x="737" y="806"/>
                  </a:lnTo>
                  <a:lnTo>
                    <a:pt x="693" y="783"/>
                  </a:lnTo>
                  <a:lnTo>
                    <a:pt x="682" y="772"/>
                  </a:lnTo>
                  <a:lnTo>
                    <a:pt x="671" y="750"/>
                  </a:lnTo>
                  <a:lnTo>
                    <a:pt x="671" y="728"/>
                  </a:lnTo>
                  <a:lnTo>
                    <a:pt x="660" y="717"/>
                  </a:lnTo>
                  <a:lnTo>
                    <a:pt x="660" y="254"/>
                  </a:lnTo>
                  <a:lnTo>
                    <a:pt x="638" y="177"/>
                  </a:lnTo>
                  <a:lnTo>
                    <a:pt x="594" y="99"/>
                  </a:lnTo>
                  <a:lnTo>
                    <a:pt x="517" y="44"/>
                  </a:lnTo>
                  <a:lnTo>
                    <a:pt x="429" y="11"/>
                  </a:lnTo>
                  <a:lnTo>
                    <a:pt x="341" y="0"/>
                  </a:lnTo>
                  <a:lnTo>
                    <a:pt x="231" y="11"/>
                  </a:lnTo>
                  <a:lnTo>
                    <a:pt x="132" y="55"/>
                  </a:lnTo>
                  <a:lnTo>
                    <a:pt x="77" y="132"/>
                  </a:lnTo>
                  <a:lnTo>
                    <a:pt x="55" y="210"/>
                  </a:lnTo>
                  <a:lnTo>
                    <a:pt x="55" y="243"/>
                  </a:lnTo>
                  <a:lnTo>
                    <a:pt x="66" y="265"/>
                  </a:lnTo>
                  <a:lnTo>
                    <a:pt x="88" y="287"/>
                  </a:lnTo>
                  <a:lnTo>
                    <a:pt x="110" y="298"/>
                  </a:lnTo>
                  <a:lnTo>
                    <a:pt x="165" y="298"/>
                  </a:lnTo>
                  <a:lnTo>
                    <a:pt x="187" y="287"/>
                  </a:lnTo>
                  <a:lnTo>
                    <a:pt x="209" y="265"/>
                  </a:lnTo>
                  <a:lnTo>
                    <a:pt x="220" y="243"/>
                  </a:lnTo>
                  <a:lnTo>
                    <a:pt x="220" y="188"/>
                  </a:lnTo>
                  <a:lnTo>
                    <a:pt x="209" y="177"/>
                  </a:lnTo>
                  <a:lnTo>
                    <a:pt x="198" y="154"/>
                  </a:lnTo>
                  <a:lnTo>
                    <a:pt x="187" y="143"/>
                  </a:lnTo>
                  <a:lnTo>
                    <a:pt x="165" y="132"/>
                  </a:lnTo>
                  <a:lnTo>
                    <a:pt x="132" y="132"/>
                  </a:lnTo>
                  <a:lnTo>
                    <a:pt x="187" y="77"/>
                  </a:lnTo>
                  <a:lnTo>
                    <a:pt x="264" y="44"/>
                  </a:lnTo>
                  <a:lnTo>
                    <a:pt x="330" y="44"/>
                  </a:lnTo>
                  <a:lnTo>
                    <a:pt x="407" y="55"/>
                  </a:lnTo>
                  <a:lnTo>
                    <a:pt x="462" y="99"/>
                  </a:lnTo>
                  <a:lnTo>
                    <a:pt x="517" y="177"/>
                  </a:lnTo>
                  <a:lnTo>
                    <a:pt x="528" y="287"/>
                  </a:lnTo>
                  <a:lnTo>
                    <a:pt x="528" y="353"/>
                  </a:lnTo>
                  <a:lnTo>
                    <a:pt x="429" y="364"/>
                  </a:lnTo>
                  <a:lnTo>
                    <a:pt x="308" y="375"/>
                  </a:lnTo>
                  <a:lnTo>
                    <a:pt x="187" y="419"/>
                  </a:lnTo>
                  <a:lnTo>
                    <a:pt x="77" y="497"/>
                  </a:lnTo>
                  <a:lnTo>
                    <a:pt x="11" y="585"/>
                  </a:lnTo>
                  <a:lnTo>
                    <a:pt x="0" y="673"/>
                  </a:lnTo>
                  <a:lnTo>
                    <a:pt x="22" y="750"/>
                  </a:lnTo>
                  <a:lnTo>
                    <a:pt x="66" y="806"/>
                  </a:lnTo>
                  <a:lnTo>
                    <a:pt x="143" y="850"/>
                  </a:lnTo>
                  <a:lnTo>
                    <a:pt x="297" y="872"/>
                  </a:lnTo>
                  <a:lnTo>
                    <a:pt x="407" y="850"/>
                  </a:lnTo>
                  <a:lnTo>
                    <a:pt x="495" y="783"/>
                  </a:lnTo>
                  <a:lnTo>
                    <a:pt x="550" y="706"/>
                  </a:lnTo>
                  <a:close/>
                  <a:moveTo>
                    <a:pt x="528" y="397"/>
                  </a:moveTo>
                  <a:lnTo>
                    <a:pt x="528" y="585"/>
                  </a:lnTo>
                  <a:lnTo>
                    <a:pt x="517" y="684"/>
                  </a:lnTo>
                  <a:lnTo>
                    <a:pt x="473" y="750"/>
                  </a:lnTo>
                  <a:lnTo>
                    <a:pt x="429" y="794"/>
                  </a:lnTo>
                  <a:lnTo>
                    <a:pt x="363" y="817"/>
                  </a:lnTo>
                  <a:lnTo>
                    <a:pt x="308" y="828"/>
                  </a:lnTo>
                  <a:lnTo>
                    <a:pt x="264" y="828"/>
                  </a:lnTo>
                  <a:lnTo>
                    <a:pt x="220" y="806"/>
                  </a:lnTo>
                  <a:lnTo>
                    <a:pt x="187" y="783"/>
                  </a:lnTo>
                  <a:lnTo>
                    <a:pt x="143" y="717"/>
                  </a:lnTo>
                  <a:lnTo>
                    <a:pt x="143" y="662"/>
                  </a:lnTo>
                  <a:lnTo>
                    <a:pt x="154" y="607"/>
                  </a:lnTo>
                  <a:lnTo>
                    <a:pt x="176" y="552"/>
                  </a:lnTo>
                  <a:lnTo>
                    <a:pt x="220" y="497"/>
                  </a:lnTo>
                  <a:lnTo>
                    <a:pt x="297" y="441"/>
                  </a:lnTo>
                  <a:lnTo>
                    <a:pt x="396" y="408"/>
                  </a:lnTo>
                  <a:lnTo>
                    <a:pt x="528" y="39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98"/>
            <p:cNvSpPr>
              <a:spLocks/>
            </p:cNvSpPr>
            <p:nvPr/>
          </p:nvSpPr>
          <p:spPr bwMode="auto">
            <a:xfrm>
              <a:off x="22718" y="10831"/>
              <a:ext cx="616" cy="872"/>
            </a:xfrm>
            <a:custGeom>
              <a:avLst/>
              <a:gdLst/>
              <a:ahLst/>
              <a:cxnLst>
                <a:cxn ang="0">
                  <a:pos x="363" y="497"/>
                </a:cxn>
                <a:cxn ang="0">
                  <a:pos x="473" y="530"/>
                </a:cxn>
                <a:cxn ang="0">
                  <a:pos x="528" y="651"/>
                </a:cxn>
                <a:cxn ang="0">
                  <a:pos x="473" y="783"/>
                </a:cxn>
                <a:cxn ang="0">
                  <a:pos x="319" y="828"/>
                </a:cxn>
                <a:cxn ang="0">
                  <a:pos x="143" y="750"/>
                </a:cxn>
                <a:cxn ang="0">
                  <a:pos x="55" y="563"/>
                </a:cxn>
                <a:cxn ang="0">
                  <a:pos x="44" y="530"/>
                </a:cxn>
                <a:cxn ang="0">
                  <a:pos x="0" y="861"/>
                </a:cxn>
                <a:cxn ang="0">
                  <a:pos x="33" y="872"/>
                </a:cxn>
                <a:cxn ang="0">
                  <a:pos x="66" y="828"/>
                </a:cxn>
                <a:cxn ang="0">
                  <a:pos x="77" y="817"/>
                </a:cxn>
                <a:cxn ang="0">
                  <a:pos x="187" y="839"/>
                </a:cxn>
                <a:cxn ang="0">
                  <a:pos x="319" y="872"/>
                </a:cxn>
                <a:cxn ang="0">
                  <a:pos x="517" y="817"/>
                </a:cxn>
                <a:cxn ang="0">
                  <a:pos x="605" y="684"/>
                </a:cxn>
                <a:cxn ang="0">
                  <a:pos x="605" y="519"/>
                </a:cxn>
                <a:cxn ang="0">
                  <a:pos x="539" y="430"/>
                </a:cxn>
                <a:cxn ang="0">
                  <a:pos x="407" y="353"/>
                </a:cxn>
                <a:cxn ang="0">
                  <a:pos x="242" y="320"/>
                </a:cxn>
                <a:cxn ang="0">
                  <a:pos x="110" y="243"/>
                </a:cxn>
                <a:cxn ang="0">
                  <a:pos x="99" y="132"/>
                </a:cxn>
                <a:cxn ang="0">
                  <a:pos x="198" y="44"/>
                </a:cxn>
                <a:cxn ang="0">
                  <a:pos x="407" y="55"/>
                </a:cxn>
                <a:cxn ang="0">
                  <a:pos x="506" y="154"/>
                </a:cxn>
                <a:cxn ang="0">
                  <a:pos x="528" y="265"/>
                </a:cxn>
                <a:cxn ang="0">
                  <a:pos x="539" y="276"/>
                </a:cxn>
                <a:cxn ang="0">
                  <a:pos x="550" y="287"/>
                </a:cxn>
                <a:cxn ang="0">
                  <a:pos x="572" y="11"/>
                </a:cxn>
                <a:cxn ang="0">
                  <a:pos x="539" y="0"/>
                </a:cxn>
                <a:cxn ang="0">
                  <a:pos x="407" y="11"/>
                </a:cxn>
                <a:cxn ang="0">
                  <a:pos x="308" y="0"/>
                </a:cxn>
                <a:cxn ang="0">
                  <a:pos x="99" y="55"/>
                </a:cxn>
                <a:cxn ang="0">
                  <a:pos x="11" y="166"/>
                </a:cxn>
                <a:cxn ang="0">
                  <a:pos x="22" y="320"/>
                </a:cxn>
                <a:cxn ang="0">
                  <a:pos x="77" y="397"/>
                </a:cxn>
                <a:cxn ang="0">
                  <a:pos x="220" y="452"/>
                </a:cxn>
              </a:cxnLst>
              <a:rect l="0" t="0" r="r" b="b"/>
              <a:pathLst>
                <a:path w="616" h="872">
                  <a:moveTo>
                    <a:pt x="330" y="486"/>
                  </a:moveTo>
                  <a:lnTo>
                    <a:pt x="363" y="497"/>
                  </a:lnTo>
                  <a:lnTo>
                    <a:pt x="418" y="508"/>
                  </a:lnTo>
                  <a:lnTo>
                    <a:pt x="473" y="530"/>
                  </a:lnTo>
                  <a:lnTo>
                    <a:pt x="517" y="585"/>
                  </a:lnTo>
                  <a:lnTo>
                    <a:pt x="528" y="651"/>
                  </a:lnTo>
                  <a:lnTo>
                    <a:pt x="517" y="717"/>
                  </a:lnTo>
                  <a:lnTo>
                    <a:pt x="473" y="783"/>
                  </a:lnTo>
                  <a:lnTo>
                    <a:pt x="407" y="817"/>
                  </a:lnTo>
                  <a:lnTo>
                    <a:pt x="319" y="828"/>
                  </a:lnTo>
                  <a:lnTo>
                    <a:pt x="209" y="806"/>
                  </a:lnTo>
                  <a:lnTo>
                    <a:pt x="143" y="750"/>
                  </a:lnTo>
                  <a:lnTo>
                    <a:pt x="88" y="673"/>
                  </a:lnTo>
                  <a:lnTo>
                    <a:pt x="55" y="563"/>
                  </a:lnTo>
                  <a:lnTo>
                    <a:pt x="44" y="541"/>
                  </a:lnTo>
                  <a:lnTo>
                    <a:pt x="44" y="530"/>
                  </a:lnTo>
                  <a:lnTo>
                    <a:pt x="0" y="530"/>
                  </a:lnTo>
                  <a:lnTo>
                    <a:pt x="0" y="861"/>
                  </a:lnTo>
                  <a:lnTo>
                    <a:pt x="11" y="872"/>
                  </a:lnTo>
                  <a:lnTo>
                    <a:pt x="33" y="872"/>
                  </a:lnTo>
                  <a:lnTo>
                    <a:pt x="55" y="850"/>
                  </a:lnTo>
                  <a:lnTo>
                    <a:pt x="66" y="828"/>
                  </a:lnTo>
                  <a:lnTo>
                    <a:pt x="77" y="828"/>
                  </a:lnTo>
                  <a:lnTo>
                    <a:pt x="77" y="817"/>
                  </a:lnTo>
                  <a:lnTo>
                    <a:pt x="110" y="783"/>
                  </a:lnTo>
                  <a:lnTo>
                    <a:pt x="187" y="839"/>
                  </a:lnTo>
                  <a:lnTo>
                    <a:pt x="264" y="872"/>
                  </a:lnTo>
                  <a:lnTo>
                    <a:pt x="319" y="872"/>
                  </a:lnTo>
                  <a:lnTo>
                    <a:pt x="429" y="861"/>
                  </a:lnTo>
                  <a:lnTo>
                    <a:pt x="517" y="817"/>
                  </a:lnTo>
                  <a:lnTo>
                    <a:pt x="572" y="761"/>
                  </a:lnTo>
                  <a:lnTo>
                    <a:pt x="605" y="684"/>
                  </a:lnTo>
                  <a:lnTo>
                    <a:pt x="616" y="607"/>
                  </a:lnTo>
                  <a:lnTo>
                    <a:pt x="605" y="519"/>
                  </a:lnTo>
                  <a:lnTo>
                    <a:pt x="572" y="463"/>
                  </a:lnTo>
                  <a:lnTo>
                    <a:pt x="539" y="430"/>
                  </a:lnTo>
                  <a:lnTo>
                    <a:pt x="473" y="375"/>
                  </a:lnTo>
                  <a:lnTo>
                    <a:pt x="407" y="353"/>
                  </a:lnTo>
                  <a:lnTo>
                    <a:pt x="319" y="331"/>
                  </a:lnTo>
                  <a:lnTo>
                    <a:pt x="242" y="320"/>
                  </a:lnTo>
                  <a:lnTo>
                    <a:pt x="165" y="287"/>
                  </a:lnTo>
                  <a:lnTo>
                    <a:pt x="110" y="243"/>
                  </a:lnTo>
                  <a:lnTo>
                    <a:pt x="88" y="177"/>
                  </a:lnTo>
                  <a:lnTo>
                    <a:pt x="99" y="132"/>
                  </a:lnTo>
                  <a:lnTo>
                    <a:pt x="132" y="77"/>
                  </a:lnTo>
                  <a:lnTo>
                    <a:pt x="198" y="44"/>
                  </a:lnTo>
                  <a:lnTo>
                    <a:pt x="308" y="33"/>
                  </a:lnTo>
                  <a:lnTo>
                    <a:pt x="407" y="55"/>
                  </a:lnTo>
                  <a:lnTo>
                    <a:pt x="473" y="99"/>
                  </a:lnTo>
                  <a:lnTo>
                    <a:pt x="506" y="154"/>
                  </a:lnTo>
                  <a:lnTo>
                    <a:pt x="517" y="221"/>
                  </a:lnTo>
                  <a:lnTo>
                    <a:pt x="528" y="265"/>
                  </a:lnTo>
                  <a:lnTo>
                    <a:pt x="528" y="276"/>
                  </a:lnTo>
                  <a:lnTo>
                    <a:pt x="539" y="276"/>
                  </a:lnTo>
                  <a:lnTo>
                    <a:pt x="539" y="287"/>
                  </a:lnTo>
                  <a:lnTo>
                    <a:pt x="550" y="287"/>
                  </a:lnTo>
                  <a:lnTo>
                    <a:pt x="572" y="265"/>
                  </a:lnTo>
                  <a:lnTo>
                    <a:pt x="572" y="11"/>
                  </a:lnTo>
                  <a:lnTo>
                    <a:pt x="561" y="0"/>
                  </a:lnTo>
                  <a:lnTo>
                    <a:pt x="539" y="0"/>
                  </a:lnTo>
                  <a:lnTo>
                    <a:pt x="484" y="55"/>
                  </a:lnTo>
                  <a:lnTo>
                    <a:pt x="407" y="11"/>
                  </a:lnTo>
                  <a:lnTo>
                    <a:pt x="341" y="0"/>
                  </a:lnTo>
                  <a:lnTo>
                    <a:pt x="308" y="0"/>
                  </a:lnTo>
                  <a:lnTo>
                    <a:pt x="187" y="11"/>
                  </a:lnTo>
                  <a:lnTo>
                    <a:pt x="99" y="55"/>
                  </a:lnTo>
                  <a:lnTo>
                    <a:pt x="44" y="99"/>
                  </a:lnTo>
                  <a:lnTo>
                    <a:pt x="11" y="166"/>
                  </a:lnTo>
                  <a:lnTo>
                    <a:pt x="0" y="232"/>
                  </a:lnTo>
                  <a:lnTo>
                    <a:pt x="22" y="320"/>
                  </a:lnTo>
                  <a:lnTo>
                    <a:pt x="44" y="364"/>
                  </a:lnTo>
                  <a:lnTo>
                    <a:pt x="77" y="397"/>
                  </a:lnTo>
                  <a:lnTo>
                    <a:pt x="143" y="430"/>
                  </a:lnTo>
                  <a:lnTo>
                    <a:pt x="220" y="452"/>
                  </a:lnTo>
                  <a:lnTo>
                    <a:pt x="330" y="48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99"/>
            <p:cNvSpPr>
              <a:spLocks/>
            </p:cNvSpPr>
            <p:nvPr/>
          </p:nvSpPr>
          <p:spPr bwMode="auto">
            <a:xfrm>
              <a:off x="23466" y="10831"/>
              <a:ext cx="616" cy="872"/>
            </a:xfrm>
            <a:custGeom>
              <a:avLst/>
              <a:gdLst/>
              <a:ahLst/>
              <a:cxnLst>
                <a:cxn ang="0">
                  <a:pos x="363" y="497"/>
                </a:cxn>
                <a:cxn ang="0">
                  <a:pos x="473" y="530"/>
                </a:cxn>
                <a:cxn ang="0">
                  <a:pos x="528" y="651"/>
                </a:cxn>
                <a:cxn ang="0">
                  <a:pos x="473" y="783"/>
                </a:cxn>
                <a:cxn ang="0">
                  <a:pos x="319" y="828"/>
                </a:cxn>
                <a:cxn ang="0">
                  <a:pos x="132" y="750"/>
                </a:cxn>
                <a:cxn ang="0">
                  <a:pos x="55" y="563"/>
                </a:cxn>
                <a:cxn ang="0">
                  <a:pos x="33" y="530"/>
                </a:cxn>
                <a:cxn ang="0">
                  <a:pos x="0" y="861"/>
                </a:cxn>
                <a:cxn ang="0">
                  <a:pos x="33" y="872"/>
                </a:cxn>
                <a:cxn ang="0">
                  <a:pos x="55" y="850"/>
                </a:cxn>
                <a:cxn ang="0">
                  <a:pos x="77" y="828"/>
                </a:cxn>
                <a:cxn ang="0">
                  <a:pos x="110" y="783"/>
                </a:cxn>
                <a:cxn ang="0">
                  <a:pos x="264" y="872"/>
                </a:cxn>
                <a:cxn ang="0">
                  <a:pos x="429" y="861"/>
                </a:cxn>
                <a:cxn ang="0">
                  <a:pos x="572" y="761"/>
                </a:cxn>
                <a:cxn ang="0">
                  <a:pos x="616" y="607"/>
                </a:cxn>
                <a:cxn ang="0">
                  <a:pos x="572" y="463"/>
                </a:cxn>
                <a:cxn ang="0">
                  <a:pos x="473" y="375"/>
                </a:cxn>
                <a:cxn ang="0">
                  <a:pos x="242" y="320"/>
                </a:cxn>
                <a:cxn ang="0">
                  <a:pos x="110" y="243"/>
                </a:cxn>
                <a:cxn ang="0">
                  <a:pos x="99" y="132"/>
                </a:cxn>
                <a:cxn ang="0">
                  <a:pos x="198" y="44"/>
                </a:cxn>
                <a:cxn ang="0">
                  <a:pos x="385" y="44"/>
                </a:cxn>
                <a:cxn ang="0">
                  <a:pos x="484" y="132"/>
                </a:cxn>
                <a:cxn ang="0">
                  <a:pos x="517" y="232"/>
                </a:cxn>
                <a:cxn ang="0">
                  <a:pos x="528" y="276"/>
                </a:cxn>
                <a:cxn ang="0">
                  <a:pos x="539" y="287"/>
                </a:cxn>
                <a:cxn ang="0">
                  <a:pos x="572" y="265"/>
                </a:cxn>
                <a:cxn ang="0">
                  <a:pos x="561" y="0"/>
                </a:cxn>
                <a:cxn ang="0">
                  <a:pos x="484" y="55"/>
                </a:cxn>
                <a:cxn ang="0">
                  <a:pos x="297" y="0"/>
                </a:cxn>
                <a:cxn ang="0">
                  <a:pos x="99" y="55"/>
                </a:cxn>
                <a:cxn ang="0">
                  <a:pos x="11" y="166"/>
                </a:cxn>
                <a:cxn ang="0">
                  <a:pos x="0" y="276"/>
                </a:cxn>
                <a:cxn ang="0">
                  <a:pos x="77" y="397"/>
                </a:cxn>
                <a:cxn ang="0">
                  <a:pos x="220" y="452"/>
                </a:cxn>
              </a:cxnLst>
              <a:rect l="0" t="0" r="r" b="b"/>
              <a:pathLst>
                <a:path w="616" h="872">
                  <a:moveTo>
                    <a:pt x="330" y="486"/>
                  </a:moveTo>
                  <a:lnTo>
                    <a:pt x="363" y="497"/>
                  </a:lnTo>
                  <a:lnTo>
                    <a:pt x="418" y="508"/>
                  </a:lnTo>
                  <a:lnTo>
                    <a:pt x="473" y="530"/>
                  </a:lnTo>
                  <a:lnTo>
                    <a:pt x="506" y="585"/>
                  </a:lnTo>
                  <a:lnTo>
                    <a:pt x="528" y="651"/>
                  </a:lnTo>
                  <a:lnTo>
                    <a:pt x="517" y="717"/>
                  </a:lnTo>
                  <a:lnTo>
                    <a:pt x="473" y="783"/>
                  </a:lnTo>
                  <a:lnTo>
                    <a:pt x="407" y="817"/>
                  </a:lnTo>
                  <a:lnTo>
                    <a:pt x="319" y="828"/>
                  </a:lnTo>
                  <a:lnTo>
                    <a:pt x="209" y="806"/>
                  </a:lnTo>
                  <a:lnTo>
                    <a:pt x="132" y="750"/>
                  </a:lnTo>
                  <a:lnTo>
                    <a:pt x="88" y="673"/>
                  </a:lnTo>
                  <a:lnTo>
                    <a:pt x="55" y="563"/>
                  </a:lnTo>
                  <a:lnTo>
                    <a:pt x="44" y="541"/>
                  </a:lnTo>
                  <a:lnTo>
                    <a:pt x="33" y="530"/>
                  </a:lnTo>
                  <a:lnTo>
                    <a:pt x="0" y="530"/>
                  </a:lnTo>
                  <a:lnTo>
                    <a:pt x="0" y="861"/>
                  </a:lnTo>
                  <a:lnTo>
                    <a:pt x="11" y="872"/>
                  </a:lnTo>
                  <a:lnTo>
                    <a:pt x="33" y="872"/>
                  </a:lnTo>
                  <a:lnTo>
                    <a:pt x="33" y="861"/>
                  </a:lnTo>
                  <a:lnTo>
                    <a:pt x="55" y="850"/>
                  </a:lnTo>
                  <a:lnTo>
                    <a:pt x="66" y="828"/>
                  </a:lnTo>
                  <a:lnTo>
                    <a:pt x="77" y="828"/>
                  </a:lnTo>
                  <a:lnTo>
                    <a:pt x="77" y="817"/>
                  </a:lnTo>
                  <a:lnTo>
                    <a:pt x="110" y="783"/>
                  </a:lnTo>
                  <a:lnTo>
                    <a:pt x="187" y="839"/>
                  </a:lnTo>
                  <a:lnTo>
                    <a:pt x="264" y="872"/>
                  </a:lnTo>
                  <a:lnTo>
                    <a:pt x="319" y="872"/>
                  </a:lnTo>
                  <a:lnTo>
                    <a:pt x="429" y="861"/>
                  </a:lnTo>
                  <a:lnTo>
                    <a:pt x="517" y="817"/>
                  </a:lnTo>
                  <a:lnTo>
                    <a:pt x="572" y="761"/>
                  </a:lnTo>
                  <a:lnTo>
                    <a:pt x="605" y="684"/>
                  </a:lnTo>
                  <a:lnTo>
                    <a:pt x="616" y="607"/>
                  </a:lnTo>
                  <a:lnTo>
                    <a:pt x="605" y="519"/>
                  </a:lnTo>
                  <a:lnTo>
                    <a:pt x="572" y="463"/>
                  </a:lnTo>
                  <a:lnTo>
                    <a:pt x="539" y="430"/>
                  </a:lnTo>
                  <a:lnTo>
                    <a:pt x="473" y="375"/>
                  </a:lnTo>
                  <a:lnTo>
                    <a:pt x="319" y="331"/>
                  </a:lnTo>
                  <a:lnTo>
                    <a:pt x="242" y="320"/>
                  </a:lnTo>
                  <a:lnTo>
                    <a:pt x="165" y="287"/>
                  </a:lnTo>
                  <a:lnTo>
                    <a:pt x="110" y="243"/>
                  </a:lnTo>
                  <a:lnTo>
                    <a:pt x="88" y="177"/>
                  </a:lnTo>
                  <a:lnTo>
                    <a:pt x="99" y="132"/>
                  </a:lnTo>
                  <a:lnTo>
                    <a:pt x="132" y="77"/>
                  </a:lnTo>
                  <a:lnTo>
                    <a:pt x="198" y="44"/>
                  </a:lnTo>
                  <a:lnTo>
                    <a:pt x="297" y="33"/>
                  </a:lnTo>
                  <a:lnTo>
                    <a:pt x="385" y="44"/>
                  </a:lnTo>
                  <a:lnTo>
                    <a:pt x="451" y="77"/>
                  </a:lnTo>
                  <a:lnTo>
                    <a:pt x="484" y="132"/>
                  </a:lnTo>
                  <a:lnTo>
                    <a:pt x="506" y="177"/>
                  </a:lnTo>
                  <a:lnTo>
                    <a:pt x="517" y="232"/>
                  </a:lnTo>
                  <a:lnTo>
                    <a:pt x="528" y="265"/>
                  </a:lnTo>
                  <a:lnTo>
                    <a:pt x="528" y="276"/>
                  </a:lnTo>
                  <a:lnTo>
                    <a:pt x="539" y="276"/>
                  </a:lnTo>
                  <a:lnTo>
                    <a:pt x="539" y="287"/>
                  </a:lnTo>
                  <a:lnTo>
                    <a:pt x="550" y="287"/>
                  </a:lnTo>
                  <a:lnTo>
                    <a:pt x="572" y="265"/>
                  </a:lnTo>
                  <a:lnTo>
                    <a:pt x="572" y="11"/>
                  </a:lnTo>
                  <a:lnTo>
                    <a:pt x="561" y="0"/>
                  </a:lnTo>
                  <a:lnTo>
                    <a:pt x="539" y="0"/>
                  </a:lnTo>
                  <a:lnTo>
                    <a:pt x="484" y="55"/>
                  </a:lnTo>
                  <a:lnTo>
                    <a:pt x="374" y="11"/>
                  </a:lnTo>
                  <a:lnTo>
                    <a:pt x="297" y="0"/>
                  </a:lnTo>
                  <a:lnTo>
                    <a:pt x="176" y="11"/>
                  </a:lnTo>
                  <a:lnTo>
                    <a:pt x="99" y="55"/>
                  </a:lnTo>
                  <a:lnTo>
                    <a:pt x="44" y="99"/>
                  </a:lnTo>
                  <a:lnTo>
                    <a:pt x="11" y="166"/>
                  </a:lnTo>
                  <a:lnTo>
                    <a:pt x="0" y="232"/>
                  </a:lnTo>
                  <a:lnTo>
                    <a:pt x="0" y="276"/>
                  </a:lnTo>
                  <a:lnTo>
                    <a:pt x="44" y="364"/>
                  </a:lnTo>
                  <a:lnTo>
                    <a:pt x="77" y="397"/>
                  </a:lnTo>
                  <a:lnTo>
                    <a:pt x="143" y="430"/>
                  </a:lnTo>
                  <a:lnTo>
                    <a:pt x="220" y="452"/>
                  </a:lnTo>
                  <a:lnTo>
                    <a:pt x="330" y="48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00"/>
            <p:cNvSpPr>
              <a:spLocks/>
            </p:cNvSpPr>
            <p:nvPr/>
          </p:nvSpPr>
          <p:spPr bwMode="auto">
            <a:xfrm>
              <a:off x="24830" y="10368"/>
              <a:ext cx="418" cy="1313"/>
            </a:xfrm>
            <a:custGeom>
              <a:avLst/>
              <a:gdLst/>
              <a:ahLst/>
              <a:cxnLst>
                <a:cxn ang="0">
                  <a:pos x="264" y="0"/>
                </a:cxn>
                <a:cxn ang="0">
                  <a:pos x="0" y="11"/>
                </a:cxn>
                <a:cxn ang="0">
                  <a:pos x="0" y="77"/>
                </a:cxn>
                <a:cxn ang="0">
                  <a:pos x="99" y="77"/>
                </a:cxn>
                <a:cxn ang="0">
                  <a:pos x="121" y="88"/>
                </a:cxn>
                <a:cxn ang="0">
                  <a:pos x="132" y="110"/>
                </a:cxn>
                <a:cxn ang="0">
                  <a:pos x="143" y="143"/>
                </a:cxn>
                <a:cxn ang="0">
                  <a:pos x="143" y="1202"/>
                </a:cxn>
                <a:cxn ang="0">
                  <a:pos x="121" y="1246"/>
                </a:cxn>
                <a:cxn ang="0">
                  <a:pos x="88" y="1246"/>
                </a:cxn>
                <a:cxn ang="0">
                  <a:pos x="55" y="1257"/>
                </a:cxn>
                <a:cxn ang="0">
                  <a:pos x="0" y="1257"/>
                </a:cxn>
                <a:cxn ang="0">
                  <a:pos x="0" y="1313"/>
                </a:cxn>
                <a:cxn ang="0">
                  <a:pos x="110" y="1313"/>
                </a:cxn>
                <a:cxn ang="0">
                  <a:pos x="209" y="1302"/>
                </a:cxn>
                <a:cxn ang="0">
                  <a:pos x="308" y="1313"/>
                </a:cxn>
                <a:cxn ang="0">
                  <a:pos x="418" y="1313"/>
                </a:cxn>
                <a:cxn ang="0">
                  <a:pos x="418" y="1257"/>
                </a:cxn>
                <a:cxn ang="0">
                  <a:pos x="363" y="1257"/>
                </a:cxn>
                <a:cxn ang="0">
                  <a:pos x="319" y="1246"/>
                </a:cxn>
                <a:cxn ang="0">
                  <a:pos x="297" y="1246"/>
                </a:cxn>
                <a:cxn ang="0">
                  <a:pos x="275" y="1224"/>
                </a:cxn>
                <a:cxn ang="0">
                  <a:pos x="275" y="1202"/>
                </a:cxn>
                <a:cxn ang="0">
                  <a:pos x="264" y="1169"/>
                </a:cxn>
                <a:cxn ang="0">
                  <a:pos x="264" y="0"/>
                </a:cxn>
              </a:cxnLst>
              <a:rect l="0" t="0" r="r" b="b"/>
              <a:pathLst>
                <a:path w="418" h="1313">
                  <a:moveTo>
                    <a:pt x="264" y="0"/>
                  </a:moveTo>
                  <a:lnTo>
                    <a:pt x="0" y="11"/>
                  </a:lnTo>
                  <a:lnTo>
                    <a:pt x="0" y="77"/>
                  </a:lnTo>
                  <a:lnTo>
                    <a:pt x="99" y="77"/>
                  </a:lnTo>
                  <a:lnTo>
                    <a:pt x="121" y="88"/>
                  </a:lnTo>
                  <a:lnTo>
                    <a:pt x="132" y="110"/>
                  </a:lnTo>
                  <a:lnTo>
                    <a:pt x="143" y="143"/>
                  </a:lnTo>
                  <a:lnTo>
                    <a:pt x="143" y="1202"/>
                  </a:lnTo>
                  <a:lnTo>
                    <a:pt x="121" y="1246"/>
                  </a:lnTo>
                  <a:lnTo>
                    <a:pt x="88" y="1246"/>
                  </a:lnTo>
                  <a:lnTo>
                    <a:pt x="55" y="1257"/>
                  </a:lnTo>
                  <a:lnTo>
                    <a:pt x="0" y="1257"/>
                  </a:lnTo>
                  <a:lnTo>
                    <a:pt x="0" y="1313"/>
                  </a:lnTo>
                  <a:lnTo>
                    <a:pt x="110" y="1313"/>
                  </a:lnTo>
                  <a:lnTo>
                    <a:pt x="209" y="1302"/>
                  </a:lnTo>
                  <a:lnTo>
                    <a:pt x="308" y="1313"/>
                  </a:lnTo>
                  <a:lnTo>
                    <a:pt x="418" y="1313"/>
                  </a:lnTo>
                  <a:lnTo>
                    <a:pt x="418" y="1257"/>
                  </a:lnTo>
                  <a:lnTo>
                    <a:pt x="363" y="1257"/>
                  </a:lnTo>
                  <a:lnTo>
                    <a:pt x="319" y="1246"/>
                  </a:lnTo>
                  <a:lnTo>
                    <a:pt x="297" y="1246"/>
                  </a:lnTo>
                  <a:lnTo>
                    <a:pt x="275" y="1224"/>
                  </a:lnTo>
                  <a:lnTo>
                    <a:pt x="275" y="1202"/>
                  </a:lnTo>
                  <a:lnTo>
                    <a:pt x="264" y="1169"/>
                  </a:lnTo>
                  <a:lnTo>
                    <a:pt x="26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01"/>
            <p:cNvSpPr>
              <a:spLocks noEditPoints="1"/>
            </p:cNvSpPr>
            <p:nvPr/>
          </p:nvSpPr>
          <p:spPr bwMode="auto">
            <a:xfrm>
              <a:off x="25369" y="10831"/>
              <a:ext cx="858" cy="872"/>
            </a:xfrm>
            <a:custGeom>
              <a:avLst/>
              <a:gdLst/>
              <a:ahLst/>
              <a:cxnLst>
                <a:cxn ang="0">
                  <a:pos x="561" y="739"/>
                </a:cxn>
                <a:cxn ang="0">
                  <a:pos x="594" y="817"/>
                </a:cxn>
                <a:cxn ang="0">
                  <a:pos x="660" y="850"/>
                </a:cxn>
                <a:cxn ang="0">
                  <a:pos x="737" y="861"/>
                </a:cxn>
                <a:cxn ang="0">
                  <a:pos x="814" y="806"/>
                </a:cxn>
                <a:cxn ang="0">
                  <a:pos x="858" y="684"/>
                </a:cxn>
                <a:cxn ang="0">
                  <a:pos x="803" y="574"/>
                </a:cxn>
                <a:cxn ang="0">
                  <a:pos x="770" y="794"/>
                </a:cxn>
                <a:cxn ang="0">
                  <a:pos x="748" y="806"/>
                </a:cxn>
                <a:cxn ang="0">
                  <a:pos x="693" y="783"/>
                </a:cxn>
                <a:cxn ang="0">
                  <a:pos x="682" y="750"/>
                </a:cxn>
                <a:cxn ang="0">
                  <a:pos x="671" y="254"/>
                </a:cxn>
                <a:cxn ang="0">
                  <a:pos x="605" y="99"/>
                </a:cxn>
                <a:cxn ang="0">
                  <a:pos x="341" y="0"/>
                </a:cxn>
                <a:cxn ang="0">
                  <a:pos x="143" y="55"/>
                </a:cxn>
                <a:cxn ang="0">
                  <a:pos x="55" y="210"/>
                </a:cxn>
                <a:cxn ang="0">
                  <a:pos x="77" y="265"/>
                </a:cxn>
                <a:cxn ang="0">
                  <a:pos x="110" y="298"/>
                </a:cxn>
                <a:cxn ang="0">
                  <a:pos x="198" y="287"/>
                </a:cxn>
                <a:cxn ang="0">
                  <a:pos x="231" y="243"/>
                </a:cxn>
                <a:cxn ang="0">
                  <a:pos x="220" y="177"/>
                </a:cxn>
                <a:cxn ang="0">
                  <a:pos x="165" y="132"/>
                </a:cxn>
                <a:cxn ang="0">
                  <a:pos x="198" y="77"/>
                </a:cxn>
                <a:cxn ang="0">
                  <a:pos x="341" y="44"/>
                </a:cxn>
                <a:cxn ang="0">
                  <a:pos x="473" y="99"/>
                </a:cxn>
                <a:cxn ang="0">
                  <a:pos x="539" y="287"/>
                </a:cxn>
                <a:cxn ang="0">
                  <a:pos x="429" y="364"/>
                </a:cxn>
                <a:cxn ang="0">
                  <a:pos x="187" y="419"/>
                </a:cxn>
                <a:cxn ang="0">
                  <a:pos x="22" y="585"/>
                </a:cxn>
                <a:cxn ang="0">
                  <a:pos x="22" y="750"/>
                </a:cxn>
                <a:cxn ang="0">
                  <a:pos x="143" y="850"/>
                </a:cxn>
                <a:cxn ang="0">
                  <a:pos x="308" y="872"/>
                </a:cxn>
                <a:cxn ang="0">
                  <a:pos x="495" y="783"/>
                </a:cxn>
                <a:cxn ang="0">
                  <a:pos x="539" y="397"/>
                </a:cxn>
                <a:cxn ang="0">
                  <a:pos x="528" y="684"/>
                </a:cxn>
                <a:cxn ang="0">
                  <a:pos x="429" y="794"/>
                </a:cxn>
                <a:cxn ang="0">
                  <a:pos x="319" y="828"/>
                </a:cxn>
                <a:cxn ang="0">
                  <a:pos x="231" y="806"/>
                </a:cxn>
                <a:cxn ang="0">
                  <a:pos x="165" y="750"/>
                </a:cxn>
                <a:cxn ang="0">
                  <a:pos x="143" y="662"/>
                </a:cxn>
                <a:cxn ang="0">
                  <a:pos x="176" y="552"/>
                </a:cxn>
                <a:cxn ang="0">
                  <a:pos x="297" y="441"/>
                </a:cxn>
                <a:cxn ang="0">
                  <a:pos x="539" y="397"/>
                </a:cxn>
              </a:cxnLst>
              <a:rect l="0" t="0" r="r" b="b"/>
              <a:pathLst>
                <a:path w="858" h="872">
                  <a:moveTo>
                    <a:pt x="550" y="706"/>
                  </a:moveTo>
                  <a:lnTo>
                    <a:pt x="561" y="739"/>
                  </a:lnTo>
                  <a:lnTo>
                    <a:pt x="572" y="783"/>
                  </a:lnTo>
                  <a:lnTo>
                    <a:pt x="594" y="817"/>
                  </a:lnTo>
                  <a:lnTo>
                    <a:pt x="627" y="839"/>
                  </a:lnTo>
                  <a:lnTo>
                    <a:pt x="660" y="850"/>
                  </a:lnTo>
                  <a:lnTo>
                    <a:pt x="704" y="861"/>
                  </a:lnTo>
                  <a:lnTo>
                    <a:pt x="737" y="861"/>
                  </a:lnTo>
                  <a:lnTo>
                    <a:pt x="770" y="839"/>
                  </a:lnTo>
                  <a:lnTo>
                    <a:pt x="814" y="806"/>
                  </a:lnTo>
                  <a:lnTo>
                    <a:pt x="847" y="761"/>
                  </a:lnTo>
                  <a:lnTo>
                    <a:pt x="858" y="684"/>
                  </a:lnTo>
                  <a:lnTo>
                    <a:pt x="858" y="574"/>
                  </a:lnTo>
                  <a:lnTo>
                    <a:pt x="803" y="574"/>
                  </a:lnTo>
                  <a:lnTo>
                    <a:pt x="803" y="728"/>
                  </a:lnTo>
                  <a:lnTo>
                    <a:pt x="770" y="794"/>
                  </a:lnTo>
                  <a:lnTo>
                    <a:pt x="759" y="794"/>
                  </a:lnTo>
                  <a:lnTo>
                    <a:pt x="748" y="806"/>
                  </a:lnTo>
                  <a:lnTo>
                    <a:pt x="737" y="806"/>
                  </a:lnTo>
                  <a:lnTo>
                    <a:pt x="693" y="783"/>
                  </a:lnTo>
                  <a:lnTo>
                    <a:pt x="682" y="772"/>
                  </a:lnTo>
                  <a:lnTo>
                    <a:pt x="682" y="750"/>
                  </a:lnTo>
                  <a:lnTo>
                    <a:pt x="671" y="728"/>
                  </a:lnTo>
                  <a:lnTo>
                    <a:pt x="671" y="254"/>
                  </a:lnTo>
                  <a:lnTo>
                    <a:pt x="649" y="177"/>
                  </a:lnTo>
                  <a:lnTo>
                    <a:pt x="605" y="99"/>
                  </a:lnTo>
                  <a:lnTo>
                    <a:pt x="473" y="22"/>
                  </a:lnTo>
                  <a:lnTo>
                    <a:pt x="341" y="0"/>
                  </a:lnTo>
                  <a:lnTo>
                    <a:pt x="231" y="11"/>
                  </a:lnTo>
                  <a:lnTo>
                    <a:pt x="143" y="55"/>
                  </a:lnTo>
                  <a:lnTo>
                    <a:pt x="77" y="132"/>
                  </a:lnTo>
                  <a:lnTo>
                    <a:pt x="55" y="210"/>
                  </a:lnTo>
                  <a:lnTo>
                    <a:pt x="55" y="243"/>
                  </a:lnTo>
                  <a:lnTo>
                    <a:pt x="77" y="265"/>
                  </a:lnTo>
                  <a:lnTo>
                    <a:pt x="88" y="287"/>
                  </a:lnTo>
                  <a:lnTo>
                    <a:pt x="110" y="298"/>
                  </a:lnTo>
                  <a:lnTo>
                    <a:pt x="176" y="298"/>
                  </a:lnTo>
                  <a:lnTo>
                    <a:pt x="198" y="287"/>
                  </a:lnTo>
                  <a:lnTo>
                    <a:pt x="209" y="265"/>
                  </a:lnTo>
                  <a:lnTo>
                    <a:pt x="231" y="243"/>
                  </a:lnTo>
                  <a:lnTo>
                    <a:pt x="231" y="188"/>
                  </a:lnTo>
                  <a:lnTo>
                    <a:pt x="220" y="177"/>
                  </a:lnTo>
                  <a:lnTo>
                    <a:pt x="209" y="154"/>
                  </a:lnTo>
                  <a:lnTo>
                    <a:pt x="165" y="132"/>
                  </a:lnTo>
                  <a:lnTo>
                    <a:pt x="132" y="132"/>
                  </a:lnTo>
                  <a:lnTo>
                    <a:pt x="198" y="77"/>
                  </a:lnTo>
                  <a:lnTo>
                    <a:pt x="264" y="44"/>
                  </a:lnTo>
                  <a:lnTo>
                    <a:pt x="341" y="44"/>
                  </a:lnTo>
                  <a:lnTo>
                    <a:pt x="407" y="55"/>
                  </a:lnTo>
                  <a:lnTo>
                    <a:pt x="473" y="99"/>
                  </a:lnTo>
                  <a:lnTo>
                    <a:pt x="517" y="177"/>
                  </a:lnTo>
                  <a:lnTo>
                    <a:pt x="539" y="287"/>
                  </a:lnTo>
                  <a:lnTo>
                    <a:pt x="539" y="353"/>
                  </a:lnTo>
                  <a:lnTo>
                    <a:pt x="429" y="364"/>
                  </a:lnTo>
                  <a:lnTo>
                    <a:pt x="308" y="375"/>
                  </a:lnTo>
                  <a:lnTo>
                    <a:pt x="187" y="419"/>
                  </a:lnTo>
                  <a:lnTo>
                    <a:pt x="77" y="497"/>
                  </a:lnTo>
                  <a:lnTo>
                    <a:pt x="22" y="585"/>
                  </a:lnTo>
                  <a:lnTo>
                    <a:pt x="0" y="673"/>
                  </a:lnTo>
                  <a:lnTo>
                    <a:pt x="22" y="750"/>
                  </a:lnTo>
                  <a:lnTo>
                    <a:pt x="77" y="806"/>
                  </a:lnTo>
                  <a:lnTo>
                    <a:pt x="143" y="850"/>
                  </a:lnTo>
                  <a:lnTo>
                    <a:pt x="231" y="861"/>
                  </a:lnTo>
                  <a:lnTo>
                    <a:pt x="308" y="872"/>
                  </a:lnTo>
                  <a:lnTo>
                    <a:pt x="418" y="850"/>
                  </a:lnTo>
                  <a:lnTo>
                    <a:pt x="495" y="783"/>
                  </a:lnTo>
                  <a:lnTo>
                    <a:pt x="550" y="706"/>
                  </a:lnTo>
                  <a:close/>
                  <a:moveTo>
                    <a:pt x="539" y="397"/>
                  </a:moveTo>
                  <a:lnTo>
                    <a:pt x="539" y="585"/>
                  </a:lnTo>
                  <a:lnTo>
                    <a:pt x="528" y="684"/>
                  </a:lnTo>
                  <a:lnTo>
                    <a:pt x="484" y="750"/>
                  </a:lnTo>
                  <a:lnTo>
                    <a:pt x="429" y="794"/>
                  </a:lnTo>
                  <a:lnTo>
                    <a:pt x="374" y="817"/>
                  </a:lnTo>
                  <a:lnTo>
                    <a:pt x="319" y="828"/>
                  </a:lnTo>
                  <a:lnTo>
                    <a:pt x="275" y="828"/>
                  </a:lnTo>
                  <a:lnTo>
                    <a:pt x="231" y="806"/>
                  </a:lnTo>
                  <a:lnTo>
                    <a:pt x="198" y="783"/>
                  </a:lnTo>
                  <a:lnTo>
                    <a:pt x="165" y="750"/>
                  </a:lnTo>
                  <a:lnTo>
                    <a:pt x="154" y="717"/>
                  </a:lnTo>
                  <a:lnTo>
                    <a:pt x="143" y="662"/>
                  </a:lnTo>
                  <a:lnTo>
                    <a:pt x="154" y="607"/>
                  </a:lnTo>
                  <a:lnTo>
                    <a:pt x="176" y="552"/>
                  </a:lnTo>
                  <a:lnTo>
                    <a:pt x="220" y="497"/>
                  </a:lnTo>
                  <a:lnTo>
                    <a:pt x="297" y="441"/>
                  </a:lnTo>
                  <a:lnTo>
                    <a:pt x="396" y="408"/>
                  </a:lnTo>
                  <a:lnTo>
                    <a:pt x="539" y="39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02"/>
            <p:cNvSpPr>
              <a:spLocks noEditPoints="1"/>
            </p:cNvSpPr>
            <p:nvPr/>
          </p:nvSpPr>
          <p:spPr bwMode="auto">
            <a:xfrm>
              <a:off x="26293" y="10368"/>
              <a:ext cx="935" cy="1335"/>
            </a:xfrm>
            <a:custGeom>
              <a:avLst/>
              <a:gdLst/>
              <a:ahLst/>
              <a:cxnLst>
                <a:cxn ang="0">
                  <a:pos x="264" y="595"/>
                </a:cxn>
                <a:cxn ang="0">
                  <a:pos x="264" y="0"/>
                </a:cxn>
                <a:cxn ang="0">
                  <a:pos x="0" y="11"/>
                </a:cxn>
                <a:cxn ang="0">
                  <a:pos x="0" y="77"/>
                </a:cxn>
                <a:cxn ang="0">
                  <a:pos x="99" y="77"/>
                </a:cxn>
                <a:cxn ang="0">
                  <a:pos x="121" y="88"/>
                </a:cxn>
                <a:cxn ang="0">
                  <a:pos x="132" y="110"/>
                </a:cxn>
                <a:cxn ang="0">
                  <a:pos x="143" y="143"/>
                </a:cxn>
                <a:cxn ang="0">
                  <a:pos x="143" y="1313"/>
                </a:cxn>
                <a:cxn ang="0">
                  <a:pos x="187" y="1313"/>
                </a:cxn>
                <a:cxn ang="0">
                  <a:pos x="209" y="1291"/>
                </a:cxn>
                <a:cxn ang="0">
                  <a:pos x="220" y="1269"/>
                </a:cxn>
                <a:cxn ang="0">
                  <a:pos x="242" y="1235"/>
                </a:cxn>
                <a:cxn ang="0">
                  <a:pos x="264" y="1191"/>
                </a:cxn>
                <a:cxn ang="0">
                  <a:pos x="297" y="1235"/>
                </a:cxn>
                <a:cxn ang="0">
                  <a:pos x="341" y="1280"/>
                </a:cxn>
                <a:cxn ang="0">
                  <a:pos x="418" y="1313"/>
                </a:cxn>
                <a:cxn ang="0">
                  <a:pos x="506" y="1335"/>
                </a:cxn>
                <a:cxn ang="0">
                  <a:pos x="638" y="1313"/>
                </a:cxn>
                <a:cxn ang="0">
                  <a:pos x="748" y="1257"/>
                </a:cxn>
                <a:cxn ang="0">
                  <a:pos x="847" y="1158"/>
                </a:cxn>
                <a:cxn ang="0">
                  <a:pos x="913" y="1037"/>
                </a:cxn>
                <a:cxn ang="0">
                  <a:pos x="935" y="904"/>
                </a:cxn>
                <a:cxn ang="0">
                  <a:pos x="913" y="761"/>
                </a:cxn>
                <a:cxn ang="0">
                  <a:pos x="847" y="651"/>
                </a:cxn>
                <a:cxn ang="0">
                  <a:pos x="759" y="551"/>
                </a:cxn>
                <a:cxn ang="0">
                  <a:pos x="649" y="496"/>
                </a:cxn>
                <a:cxn ang="0">
                  <a:pos x="528" y="474"/>
                </a:cxn>
                <a:cxn ang="0">
                  <a:pos x="429" y="485"/>
                </a:cxn>
                <a:cxn ang="0">
                  <a:pos x="352" y="518"/>
                </a:cxn>
                <a:cxn ang="0">
                  <a:pos x="297" y="562"/>
                </a:cxn>
                <a:cxn ang="0">
                  <a:pos x="264" y="595"/>
                </a:cxn>
                <a:cxn ang="0">
                  <a:pos x="275" y="1092"/>
                </a:cxn>
                <a:cxn ang="0">
                  <a:pos x="275" y="673"/>
                </a:cxn>
                <a:cxn ang="0">
                  <a:pos x="286" y="651"/>
                </a:cxn>
                <a:cxn ang="0">
                  <a:pos x="374" y="562"/>
                </a:cxn>
                <a:cxn ang="0">
                  <a:pos x="462" y="518"/>
                </a:cxn>
                <a:cxn ang="0">
                  <a:pos x="517" y="518"/>
                </a:cxn>
                <a:cxn ang="0">
                  <a:pos x="594" y="529"/>
                </a:cxn>
                <a:cxn ang="0">
                  <a:pos x="660" y="573"/>
                </a:cxn>
                <a:cxn ang="0">
                  <a:pos x="715" y="640"/>
                </a:cxn>
                <a:cxn ang="0">
                  <a:pos x="748" y="728"/>
                </a:cxn>
                <a:cxn ang="0">
                  <a:pos x="770" y="816"/>
                </a:cxn>
                <a:cxn ang="0">
                  <a:pos x="770" y="982"/>
                </a:cxn>
                <a:cxn ang="0">
                  <a:pos x="759" y="1081"/>
                </a:cxn>
                <a:cxn ang="0">
                  <a:pos x="715" y="1169"/>
                </a:cxn>
                <a:cxn ang="0">
                  <a:pos x="660" y="1224"/>
                </a:cxn>
                <a:cxn ang="0">
                  <a:pos x="594" y="1269"/>
                </a:cxn>
                <a:cxn ang="0">
                  <a:pos x="495" y="1291"/>
                </a:cxn>
                <a:cxn ang="0">
                  <a:pos x="385" y="1257"/>
                </a:cxn>
                <a:cxn ang="0">
                  <a:pos x="297" y="1180"/>
                </a:cxn>
                <a:cxn ang="0">
                  <a:pos x="275" y="1136"/>
                </a:cxn>
                <a:cxn ang="0">
                  <a:pos x="275" y="1092"/>
                </a:cxn>
              </a:cxnLst>
              <a:rect l="0" t="0" r="r" b="b"/>
              <a:pathLst>
                <a:path w="935" h="1335">
                  <a:moveTo>
                    <a:pt x="264" y="595"/>
                  </a:moveTo>
                  <a:lnTo>
                    <a:pt x="264" y="0"/>
                  </a:lnTo>
                  <a:lnTo>
                    <a:pt x="0" y="11"/>
                  </a:lnTo>
                  <a:lnTo>
                    <a:pt x="0" y="77"/>
                  </a:lnTo>
                  <a:lnTo>
                    <a:pt x="99" y="77"/>
                  </a:lnTo>
                  <a:lnTo>
                    <a:pt x="121" y="88"/>
                  </a:lnTo>
                  <a:lnTo>
                    <a:pt x="132" y="110"/>
                  </a:lnTo>
                  <a:lnTo>
                    <a:pt x="143" y="143"/>
                  </a:lnTo>
                  <a:lnTo>
                    <a:pt x="143" y="1313"/>
                  </a:lnTo>
                  <a:lnTo>
                    <a:pt x="187" y="1313"/>
                  </a:lnTo>
                  <a:lnTo>
                    <a:pt x="209" y="1291"/>
                  </a:lnTo>
                  <a:lnTo>
                    <a:pt x="220" y="1269"/>
                  </a:lnTo>
                  <a:lnTo>
                    <a:pt x="242" y="1235"/>
                  </a:lnTo>
                  <a:lnTo>
                    <a:pt x="264" y="1191"/>
                  </a:lnTo>
                  <a:lnTo>
                    <a:pt x="297" y="1235"/>
                  </a:lnTo>
                  <a:lnTo>
                    <a:pt x="341" y="1280"/>
                  </a:lnTo>
                  <a:lnTo>
                    <a:pt x="418" y="1313"/>
                  </a:lnTo>
                  <a:lnTo>
                    <a:pt x="506" y="1335"/>
                  </a:lnTo>
                  <a:lnTo>
                    <a:pt x="638" y="1313"/>
                  </a:lnTo>
                  <a:lnTo>
                    <a:pt x="748" y="1257"/>
                  </a:lnTo>
                  <a:lnTo>
                    <a:pt x="847" y="1158"/>
                  </a:lnTo>
                  <a:lnTo>
                    <a:pt x="913" y="1037"/>
                  </a:lnTo>
                  <a:lnTo>
                    <a:pt x="935" y="904"/>
                  </a:lnTo>
                  <a:lnTo>
                    <a:pt x="913" y="761"/>
                  </a:lnTo>
                  <a:lnTo>
                    <a:pt x="847" y="651"/>
                  </a:lnTo>
                  <a:lnTo>
                    <a:pt x="759" y="551"/>
                  </a:lnTo>
                  <a:lnTo>
                    <a:pt x="649" y="496"/>
                  </a:lnTo>
                  <a:lnTo>
                    <a:pt x="528" y="474"/>
                  </a:lnTo>
                  <a:lnTo>
                    <a:pt x="429" y="485"/>
                  </a:lnTo>
                  <a:lnTo>
                    <a:pt x="352" y="518"/>
                  </a:lnTo>
                  <a:lnTo>
                    <a:pt x="297" y="562"/>
                  </a:lnTo>
                  <a:lnTo>
                    <a:pt x="264" y="595"/>
                  </a:lnTo>
                  <a:close/>
                  <a:moveTo>
                    <a:pt x="275" y="1092"/>
                  </a:moveTo>
                  <a:lnTo>
                    <a:pt x="275" y="673"/>
                  </a:lnTo>
                  <a:lnTo>
                    <a:pt x="286" y="651"/>
                  </a:lnTo>
                  <a:lnTo>
                    <a:pt x="374" y="562"/>
                  </a:lnTo>
                  <a:lnTo>
                    <a:pt x="462" y="518"/>
                  </a:lnTo>
                  <a:lnTo>
                    <a:pt x="517" y="518"/>
                  </a:lnTo>
                  <a:lnTo>
                    <a:pt x="594" y="529"/>
                  </a:lnTo>
                  <a:lnTo>
                    <a:pt x="660" y="573"/>
                  </a:lnTo>
                  <a:lnTo>
                    <a:pt x="715" y="640"/>
                  </a:lnTo>
                  <a:lnTo>
                    <a:pt x="748" y="728"/>
                  </a:lnTo>
                  <a:lnTo>
                    <a:pt x="770" y="816"/>
                  </a:lnTo>
                  <a:lnTo>
                    <a:pt x="770" y="982"/>
                  </a:lnTo>
                  <a:lnTo>
                    <a:pt x="759" y="1081"/>
                  </a:lnTo>
                  <a:lnTo>
                    <a:pt x="715" y="1169"/>
                  </a:lnTo>
                  <a:lnTo>
                    <a:pt x="660" y="1224"/>
                  </a:lnTo>
                  <a:lnTo>
                    <a:pt x="594" y="1269"/>
                  </a:lnTo>
                  <a:lnTo>
                    <a:pt x="495" y="1291"/>
                  </a:lnTo>
                  <a:lnTo>
                    <a:pt x="385" y="1257"/>
                  </a:lnTo>
                  <a:lnTo>
                    <a:pt x="297" y="1180"/>
                  </a:lnTo>
                  <a:lnTo>
                    <a:pt x="275" y="1136"/>
                  </a:lnTo>
                  <a:lnTo>
                    <a:pt x="275" y="109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03"/>
            <p:cNvSpPr>
              <a:spLocks noEditPoints="1"/>
            </p:cNvSpPr>
            <p:nvPr/>
          </p:nvSpPr>
          <p:spPr bwMode="auto">
            <a:xfrm>
              <a:off x="27393" y="10831"/>
              <a:ext cx="726" cy="872"/>
            </a:xfrm>
            <a:custGeom>
              <a:avLst/>
              <a:gdLst/>
              <a:ahLst/>
              <a:cxnLst>
                <a:cxn ang="0">
                  <a:pos x="682" y="408"/>
                </a:cxn>
                <a:cxn ang="0">
                  <a:pos x="726" y="408"/>
                </a:cxn>
                <a:cxn ang="0">
                  <a:pos x="726" y="375"/>
                </a:cxn>
                <a:cxn ang="0">
                  <a:pos x="715" y="265"/>
                </a:cxn>
                <a:cxn ang="0">
                  <a:pos x="682" y="154"/>
                </a:cxn>
                <a:cxn ang="0">
                  <a:pos x="616" y="77"/>
                </a:cxn>
                <a:cxn ang="0">
                  <a:pos x="517" y="22"/>
                </a:cxn>
                <a:cxn ang="0">
                  <a:pos x="396" y="0"/>
                </a:cxn>
                <a:cxn ang="0">
                  <a:pos x="264" y="22"/>
                </a:cxn>
                <a:cxn ang="0">
                  <a:pos x="154" y="88"/>
                </a:cxn>
                <a:cxn ang="0">
                  <a:pos x="77" y="177"/>
                </a:cxn>
                <a:cxn ang="0">
                  <a:pos x="22" y="298"/>
                </a:cxn>
                <a:cxn ang="0">
                  <a:pos x="0" y="430"/>
                </a:cxn>
                <a:cxn ang="0">
                  <a:pos x="22" y="574"/>
                </a:cxn>
                <a:cxn ang="0">
                  <a:pos x="77" y="695"/>
                </a:cxn>
                <a:cxn ang="0">
                  <a:pos x="176" y="794"/>
                </a:cxn>
                <a:cxn ang="0">
                  <a:pos x="286" y="850"/>
                </a:cxn>
                <a:cxn ang="0">
                  <a:pos x="418" y="872"/>
                </a:cxn>
                <a:cxn ang="0">
                  <a:pos x="539" y="850"/>
                </a:cxn>
                <a:cxn ang="0">
                  <a:pos x="627" y="794"/>
                </a:cxn>
                <a:cxn ang="0">
                  <a:pos x="682" y="728"/>
                </a:cxn>
                <a:cxn ang="0">
                  <a:pos x="715" y="662"/>
                </a:cxn>
                <a:cxn ang="0">
                  <a:pos x="726" y="629"/>
                </a:cxn>
                <a:cxn ang="0">
                  <a:pos x="726" y="607"/>
                </a:cxn>
                <a:cxn ang="0">
                  <a:pos x="715" y="607"/>
                </a:cxn>
                <a:cxn ang="0">
                  <a:pos x="704" y="596"/>
                </a:cxn>
                <a:cxn ang="0">
                  <a:pos x="682" y="618"/>
                </a:cxn>
                <a:cxn ang="0">
                  <a:pos x="682" y="629"/>
                </a:cxn>
                <a:cxn ang="0">
                  <a:pos x="627" y="728"/>
                </a:cxn>
                <a:cxn ang="0">
                  <a:pos x="572" y="783"/>
                </a:cxn>
                <a:cxn ang="0">
                  <a:pos x="506" y="806"/>
                </a:cxn>
                <a:cxn ang="0">
                  <a:pos x="451" y="817"/>
                </a:cxn>
                <a:cxn ang="0">
                  <a:pos x="429" y="828"/>
                </a:cxn>
                <a:cxn ang="0">
                  <a:pos x="341" y="806"/>
                </a:cxn>
                <a:cxn ang="0">
                  <a:pos x="264" y="761"/>
                </a:cxn>
                <a:cxn ang="0">
                  <a:pos x="209" y="695"/>
                </a:cxn>
                <a:cxn ang="0">
                  <a:pos x="176" y="596"/>
                </a:cxn>
                <a:cxn ang="0">
                  <a:pos x="154" y="497"/>
                </a:cxn>
                <a:cxn ang="0">
                  <a:pos x="154" y="408"/>
                </a:cxn>
                <a:cxn ang="0">
                  <a:pos x="682" y="408"/>
                </a:cxn>
                <a:cxn ang="0">
                  <a:pos x="154" y="375"/>
                </a:cxn>
                <a:cxn ang="0">
                  <a:pos x="176" y="254"/>
                </a:cxn>
                <a:cxn ang="0">
                  <a:pos x="209" y="166"/>
                </a:cxn>
                <a:cxn ang="0">
                  <a:pos x="253" y="99"/>
                </a:cxn>
                <a:cxn ang="0">
                  <a:pos x="308" y="66"/>
                </a:cxn>
                <a:cxn ang="0">
                  <a:pos x="352" y="44"/>
                </a:cxn>
                <a:cxn ang="0">
                  <a:pos x="396" y="44"/>
                </a:cxn>
                <a:cxn ang="0">
                  <a:pos x="473" y="66"/>
                </a:cxn>
                <a:cxn ang="0">
                  <a:pos x="539" y="110"/>
                </a:cxn>
                <a:cxn ang="0">
                  <a:pos x="572" y="177"/>
                </a:cxn>
                <a:cxn ang="0">
                  <a:pos x="594" y="254"/>
                </a:cxn>
                <a:cxn ang="0">
                  <a:pos x="605" y="320"/>
                </a:cxn>
                <a:cxn ang="0">
                  <a:pos x="605" y="375"/>
                </a:cxn>
                <a:cxn ang="0">
                  <a:pos x="154" y="375"/>
                </a:cxn>
              </a:cxnLst>
              <a:rect l="0" t="0" r="r" b="b"/>
              <a:pathLst>
                <a:path w="726" h="872">
                  <a:moveTo>
                    <a:pt x="682" y="408"/>
                  </a:moveTo>
                  <a:lnTo>
                    <a:pt x="726" y="408"/>
                  </a:lnTo>
                  <a:lnTo>
                    <a:pt x="726" y="375"/>
                  </a:lnTo>
                  <a:lnTo>
                    <a:pt x="715" y="265"/>
                  </a:lnTo>
                  <a:lnTo>
                    <a:pt x="682" y="154"/>
                  </a:lnTo>
                  <a:lnTo>
                    <a:pt x="616" y="77"/>
                  </a:lnTo>
                  <a:lnTo>
                    <a:pt x="517" y="22"/>
                  </a:lnTo>
                  <a:lnTo>
                    <a:pt x="396" y="0"/>
                  </a:lnTo>
                  <a:lnTo>
                    <a:pt x="264" y="22"/>
                  </a:lnTo>
                  <a:lnTo>
                    <a:pt x="154" y="88"/>
                  </a:lnTo>
                  <a:lnTo>
                    <a:pt x="77" y="177"/>
                  </a:lnTo>
                  <a:lnTo>
                    <a:pt x="22" y="298"/>
                  </a:lnTo>
                  <a:lnTo>
                    <a:pt x="0" y="430"/>
                  </a:lnTo>
                  <a:lnTo>
                    <a:pt x="22" y="574"/>
                  </a:lnTo>
                  <a:lnTo>
                    <a:pt x="77" y="695"/>
                  </a:lnTo>
                  <a:lnTo>
                    <a:pt x="176" y="794"/>
                  </a:lnTo>
                  <a:lnTo>
                    <a:pt x="286" y="850"/>
                  </a:lnTo>
                  <a:lnTo>
                    <a:pt x="418" y="872"/>
                  </a:lnTo>
                  <a:lnTo>
                    <a:pt x="539" y="850"/>
                  </a:lnTo>
                  <a:lnTo>
                    <a:pt x="627" y="794"/>
                  </a:lnTo>
                  <a:lnTo>
                    <a:pt x="682" y="728"/>
                  </a:lnTo>
                  <a:lnTo>
                    <a:pt x="715" y="662"/>
                  </a:lnTo>
                  <a:lnTo>
                    <a:pt x="726" y="629"/>
                  </a:lnTo>
                  <a:lnTo>
                    <a:pt x="726" y="607"/>
                  </a:lnTo>
                  <a:lnTo>
                    <a:pt x="715" y="607"/>
                  </a:lnTo>
                  <a:lnTo>
                    <a:pt x="704" y="596"/>
                  </a:lnTo>
                  <a:lnTo>
                    <a:pt x="682" y="618"/>
                  </a:lnTo>
                  <a:lnTo>
                    <a:pt x="682" y="629"/>
                  </a:lnTo>
                  <a:lnTo>
                    <a:pt x="627" y="728"/>
                  </a:lnTo>
                  <a:lnTo>
                    <a:pt x="572" y="783"/>
                  </a:lnTo>
                  <a:lnTo>
                    <a:pt x="506" y="806"/>
                  </a:lnTo>
                  <a:lnTo>
                    <a:pt x="451" y="817"/>
                  </a:lnTo>
                  <a:lnTo>
                    <a:pt x="429" y="828"/>
                  </a:lnTo>
                  <a:lnTo>
                    <a:pt x="341" y="806"/>
                  </a:lnTo>
                  <a:lnTo>
                    <a:pt x="264" y="761"/>
                  </a:lnTo>
                  <a:lnTo>
                    <a:pt x="209" y="695"/>
                  </a:lnTo>
                  <a:lnTo>
                    <a:pt x="176" y="596"/>
                  </a:lnTo>
                  <a:lnTo>
                    <a:pt x="154" y="497"/>
                  </a:lnTo>
                  <a:lnTo>
                    <a:pt x="154" y="408"/>
                  </a:lnTo>
                  <a:lnTo>
                    <a:pt x="682" y="408"/>
                  </a:lnTo>
                  <a:close/>
                  <a:moveTo>
                    <a:pt x="154" y="375"/>
                  </a:moveTo>
                  <a:lnTo>
                    <a:pt x="176" y="254"/>
                  </a:lnTo>
                  <a:lnTo>
                    <a:pt x="209" y="166"/>
                  </a:lnTo>
                  <a:lnTo>
                    <a:pt x="253" y="99"/>
                  </a:lnTo>
                  <a:lnTo>
                    <a:pt x="308" y="66"/>
                  </a:lnTo>
                  <a:lnTo>
                    <a:pt x="352" y="44"/>
                  </a:lnTo>
                  <a:lnTo>
                    <a:pt x="396" y="44"/>
                  </a:lnTo>
                  <a:lnTo>
                    <a:pt x="473" y="66"/>
                  </a:lnTo>
                  <a:lnTo>
                    <a:pt x="539" y="110"/>
                  </a:lnTo>
                  <a:lnTo>
                    <a:pt x="572" y="177"/>
                  </a:lnTo>
                  <a:lnTo>
                    <a:pt x="594" y="254"/>
                  </a:lnTo>
                  <a:lnTo>
                    <a:pt x="605" y="320"/>
                  </a:lnTo>
                  <a:lnTo>
                    <a:pt x="605" y="375"/>
                  </a:lnTo>
                  <a:lnTo>
                    <a:pt x="154"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04"/>
            <p:cNvSpPr>
              <a:spLocks/>
            </p:cNvSpPr>
            <p:nvPr/>
          </p:nvSpPr>
          <p:spPr bwMode="auto">
            <a:xfrm>
              <a:off x="28240" y="10368"/>
              <a:ext cx="418" cy="1313"/>
            </a:xfrm>
            <a:custGeom>
              <a:avLst/>
              <a:gdLst/>
              <a:ahLst/>
              <a:cxnLst>
                <a:cxn ang="0">
                  <a:pos x="275" y="0"/>
                </a:cxn>
                <a:cxn ang="0">
                  <a:pos x="0" y="11"/>
                </a:cxn>
                <a:cxn ang="0">
                  <a:pos x="0" y="77"/>
                </a:cxn>
                <a:cxn ang="0">
                  <a:pos x="88" y="77"/>
                </a:cxn>
                <a:cxn ang="0">
                  <a:pos x="132" y="99"/>
                </a:cxn>
                <a:cxn ang="0">
                  <a:pos x="143" y="121"/>
                </a:cxn>
                <a:cxn ang="0">
                  <a:pos x="143" y="143"/>
                </a:cxn>
                <a:cxn ang="0">
                  <a:pos x="154" y="176"/>
                </a:cxn>
                <a:cxn ang="0">
                  <a:pos x="154" y="1202"/>
                </a:cxn>
                <a:cxn ang="0">
                  <a:pos x="143" y="1224"/>
                </a:cxn>
                <a:cxn ang="0">
                  <a:pos x="121" y="1246"/>
                </a:cxn>
                <a:cxn ang="0">
                  <a:pos x="99" y="1246"/>
                </a:cxn>
                <a:cxn ang="0">
                  <a:pos x="55" y="1257"/>
                </a:cxn>
                <a:cxn ang="0">
                  <a:pos x="0" y="1257"/>
                </a:cxn>
                <a:cxn ang="0">
                  <a:pos x="0" y="1313"/>
                </a:cxn>
                <a:cxn ang="0">
                  <a:pos x="110" y="1313"/>
                </a:cxn>
                <a:cxn ang="0">
                  <a:pos x="209" y="1302"/>
                </a:cxn>
                <a:cxn ang="0">
                  <a:pos x="308" y="1313"/>
                </a:cxn>
                <a:cxn ang="0">
                  <a:pos x="418" y="1313"/>
                </a:cxn>
                <a:cxn ang="0">
                  <a:pos x="418" y="1257"/>
                </a:cxn>
                <a:cxn ang="0">
                  <a:pos x="363" y="1257"/>
                </a:cxn>
                <a:cxn ang="0">
                  <a:pos x="330" y="1246"/>
                </a:cxn>
                <a:cxn ang="0">
                  <a:pos x="297" y="1246"/>
                </a:cxn>
                <a:cxn ang="0">
                  <a:pos x="275" y="1202"/>
                </a:cxn>
                <a:cxn ang="0">
                  <a:pos x="275" y="1169"/>
                </a:cxn>
                <a:cxn ang="0">
                  <a:pos x="275" y="0"/>
                </a:cxn>
              </a:cxnLst>
              <a:rect l="0" t="0" r="r" b="b"/>
              <a:pathLst>
                <a:path w="418" h="1313">
                  <a:moveTo>
                    <a:pt x="275" y="0"/>
                  </a:moveTo>
                  <a:lnTo>
                    <a:pt x="0" y="11"/>
                  </a:lnTo>
                  <a:lnTo>
                    <a:pt x="0" y="77"/>
                  </a:lnTo>
                  <a:lnTo>
                    <a:pt x="88" y="77"/>
                  </a:lnTo>
                  <a:lnTo>
                    <a:pt x="132" y="99"/>
                  </a:lnTo>
                  <a:lnTo>
                    <a:pt x="143" y="121"/>
                  </a:lnTo>
                  <a:lnTo>
                    <a:pt x="143" y="143"/>
                  </a:lnTo>
                  <a:lnTo>
                    <a:pt x="154" y="176"/>
                  </a:lnTo>
                  <a:lnTo>
                    <a:pt x="154" y="1202"/>
                  </a:lnTo>
                  <a:lnTo>
                    <a:pt x="143" y="1224"/>
                  </a:lnTo>
                  <a:lnTo>
                    <a:pt x="121" y="1246"/>
                  </a:lnTo>
                  <a:lnTo>
                    <a:pt x="99" y="1246"/>
                  </a:lnTo>
                  <a:lnTo>
                    <a:pt x="55" y="1257"/>
                  </a:lnTo>
                  <a:lnTo>
                    <a:pt x="0" y="1257"/>
                  </a:lnTo>
                  <a:lnTo>
                    <a:pt x="0" y="1313"/>
                  </a:lnTo>
                  <a:lnTo>
                    <a:pt x="110" y="1313"/>
                  </a:lnTo>
                  <a:lnTo>
                    <a:pt x="209" y="1302"/>
                  </a:lnTo>
                  <a:lnTo>
                    <a:pt x="308" y="1313"/>
                  </a:lnTo>
                  <a:lnTo>
                    <a:pt x="418" y="1313"/>
                  </a:lnTo>
                  <a:lnTo>
                    <a:pt x="418" y="1257"/>
                  </a:lnTo>
                  <a:lnTo>
                    <a:pt x="363" y="1257"/>
                  </a:lnTo>
                  <a:lnTo>
                    <a:pt x="330" y="1246"/>
                  </a:lnTo>
                  <a:lnTo>
                    <a:pt x="297" y="1246"/>
                  </a:lnTo>
                  <a:lnTo>
                    <a:pt x="275" y="1202"/>
                  </a:lnTo>
                  <a:lnTo>
                    <a:pt x="275" y="1169"/>
                  </a:lnTo>
                  <a:lnTo>
                    <a:pt x="27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05"/>
            <p:cNvSpPr>
              <a:spLocks/>
            </p:cNvSpPr>
            <p:nvPr/>
          </p:nvSpPr>
          <p:spPr bwMode="auto">
            <a:xfrm>
              <a:off x="29395" y="10268"/>
              <a:ext cx="1078" cy="342"/>
            </a:xfrm>
            <a:custGeom>
              <a:avLst/>
              <a:gdLst/>
              <a:ahLst/>
              <a:cxnLst>
                <a:cxn ang="0">
                  <a:pos x="539" y="0"/>
                </a:cxn>
                <a:cxn ang="0">
                  <a:pos x="0" y="298"/>
                </a:cxn>
                <a:cxn ang="0">
                  <a:pos x="22" y="342"/>
                </a:cxn>
                <a:cxn ang="0">
                  <a:pos x="539" y="111"/>
                </a:cxn>
                <a:cxn ang="0">
                  <a:pos x="1045" y="342"/>
                </a:cxn>
                <a:cxn ang="0">
                  <a:pos x="1078" y="298"/>
                </a:cxn>
                <a:cxn ang="0">
                  <a:pos x="539" y="0"/>
                </a:cxn>
              </a:cxnLst>
              <a:rect l="0" t="0" r="r" b="b"/>
              <a:pathLst>
                <a:path w="1078" h="342">
                  <a:moveTo>
                    <a:pt x="539" y="0"/>
                  </a:moveTo>
                  <a:lnTo>
                    <a:pt x="0" y="298"/>
                  </a:lnTo>
                  <a:lnTo>
                    <a:pt x="22" y="342"/>
                  </a:lnTo>
                  <a:lnTo>
                    <a:pt x="539" y="111"/>
                  </a:lnTo>
                  <a:lnTo>
                    <a:pt x="1045" y="342"/>
                  </a:lnTo>
                  <a:lnTo>
                    <a:pt x="1078" y="298"/>
                  </a:lnTo>
                  <a:lnTo>
                    <a:pt x="5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506"/>
            <p:cNvSpPr>
              <a:spLocks/>
            </p:cNvSpPr>
            <p:nvPr/>
          </p:nvSpPr>
          <p:spPr bwMode="auto">
            <a:xfrm>
              <a:off x="29373" y="10842"/>
              <a:ext cx="869" cy="1225"/>
            </a:xfrm>
            <a:custGeom>
              <a:avLst/>
              <a:gdLst/>
              <a:ahLst/>
              <a:cxnLst>
                <a:cxn ang="0">
                  <a:pos x="869" y="44"/>
                </a:cxn>
                <a:cxn ang="0">
                  <a:pos x="836" y="22"/>
                </a:cxn>
                <a:cxn ang="0">
                  <a:pos x="770" y="33"/>
                </a:cxn>
                <a:cxn ang="0">
                  <a:pos x="748" y="66"/>
                </a:cxn>
                <a:cxn ang="0">
                  <a:pos x="737" y="110"/>
                </a:cxn>
                <a:cxn ang="0">
                  <a:pos x="726" y="166"/>
                </a:cxn>
                <a:cxn ang="0">
                  <a:pos x="682" y="309"/>
                </a:cxn>
                <a:cxn ang="0">
                  <a:pos x="583" y="695"/>
                </a:cxn>
                <a:cxn ang="0">
                  <a:pos x="473" y="795"/>
                </a:cxn>
                <a:cxn ang="0">
                  <a:pos x="352" y="817"/>
                </a:cxn>
                <a:cxn ang="0">
                  <a:pos x="297" y="783"/>
                </a:cxn>
                <a:cxn ang="0">
                  <a:pos x="275" y="728"/>
                </a:cxn>
                <a:cxn ang="0">
                  <a:pos x="286" y="563"/>
                </a:cxn>
                <a:cxn ang="0">
                  <a:pos x="363" y="287"/>
                </a:cxn>
                <a:cxn ang="0">
                  <a:pos x="396" y="221"/>
                </a:cxn>
                <a:cxn ang="0">
                  <a:pos x="407" y="177"/>
                </a:cxn>
                <a:cxn ang="0">
                  <a:pos x="396" y="110"/>
                </a:cxn>
                <a:cxn ang="0">
                  <a:pos x="363" y="44"/>
                </a:cxn>
                <a:cxn ang="0">
                  <a:pos x="253" y="0"/>
                </a:cxn>
                <a:cxn ang="0">
                  <a:pos x="110" y="66"/>
                </a:cxn>
                <a:cxn ang="0">
                  <a:pos x="22" y="210"/>
                </a:cxn>
                <a:cxn ang="0">
                  <a:pos x="0" y="287"/>
                </a:cxn>
                <a:cxn ang="0">
                  <a:pos x="11" y="309"/>
                </a:cxn>
                <a:cxn ang="0">
                  <a:pos x="44" y="298"/>
                </a:cxn>
                <a:cxn ang="0">
                  <a:pos x="99" y="166"/>
                </a:cxn>
                <a:cxn ang="0">
                  <a:pos x="198" y="55"/>
                </a:cxn>
                <a:cxn ang="0">
                  <a:pos x="275" y="44"/>
                </a:cxn>
                <a:cxn ang="0">
                  <a:pos x="286" y="143"/>
                </a:cxn>
                <a:cxn ang="0">
                  <a:pos x="264" y="232"/>
                </a:cxn>
                <a:cxn ang="0">
                  <a:pos x="176" y="475"/>
                </a:cxn>
                <a:cxn ang="0">
                  <a:pos x="154" y="629"/>
                </a:cxn>
                <a:cxn ang="0">
                  <a:pos x="198" y="783"/>
                </a:cxn>
                <a:cxn ang="0">
                  <a:pos x="319" y="850"/>
                </a:cxn>
                <a:cxn ang="0">
                  <a:pos x="484" y="839"/>
                </a:cxn>
                <a:cxn ang="0">
                  <a:pos x="550" y="872"/>
                </a:cxn>
                <a:cxn ang="0">
                  <a:pos x="451" y="1070"/>
                </a:cxn>
                <a:cxn ang="0">
                  <a:pos x="319" y="1170"/>
                </a:cxn>
                <a:cxn ang="0">
                  <a:pos x="198" y="1181"/>
                </a:cxn>
                <a:cxn ang="0">
                  <a:pos x="143" y="1159"/>
                </a:cxn>
                <a:cxn ang="0">
                  <a:pos x="99" y="1103"/>
                </a:cxn>
                <a:cxn ang="0">
                  <a:pos x="198" y="1059"/>
                </a:cxn>
                <a:cxn ang="0">
                  <a:pos x="220" y="1004"/>
                </a:cxn>
                <a:cxn ang="0">
                  <a:pos x="176" y="938"/>
                </a:cxn>
                <a:cxn ang="0">
                  <a:pos x="99" y="949"/>
                </a:cxn>
                <a:cxn ang="0">
                  <a:pos x="44" y="1026"/>
                </a:cxn>
                <a:cxn ang="0">
                  <a:pos x="66" y="1148"/>
                </a:cxn>
                <a:cxn ang="0">
                  <a:pos x="242" y="1225"/>
                </a:cxn>
                <a:cxn ang="0">
                  <a:pos x="517" y="1115"/>
                </a:cxn>
                <a:cxn ang="0">
                  <a:pos x="682" y="839"/>
                </a:cxn>
              </a:cxnLst>
              <a:rect l="0" t="0" r="r" b="b"/>
              <a:pathLst>
                <a:path w="869" h="1225">
                  <a:moveTo>
                    <a:pt x="869" y="110"/>
                  </a:moveTo>
                  <a:lnTo>
                    <a:pt x="869" y="44"/>
                  </a:lnTo>
                  <a:lnTo>
                    <a:pt x="858" y="33"/>
                  </a:lnTo>
                  <a:lnTo>
                    <a:pt x="836" y="22"/>
                  </a:lnTo>
                  <a:lnTo>
                    <a:pt x="792" y="22"/>
                  </a:lnTo>
                  <a:lnTo>
                    <a:pt x="770" y="33"/>
                  </a:lnTo>
                  <a:lnTo>
                    <a:pt x="748" y="55"/>
                  </a:lnTo>
                  <a:lnTo>
                    <a:pt x="748" y="66"/>
                  </a:lnTo>
                  <a:lnTo>
                    <a:pt x="737" y="88"/>
                  </a:lnTo>
                  <a:lnTo>
                    <a:pt x="737" y="110"/>
                  </a:lnTo>
                  <a:lnTo>
                    <a:pt x="726" y="143"/>
                  </a:lnTo>
                  <a:lnTo>
                    <a:pt x="726" y="166"/>
                  </a:lnTo>
                  <a:lnTo>
                    <a:pt x="704" y="243"/>
                  </a:lnTo>
                  <a:lnTo>
                    <a:pt x="682" y="309"/>
                  </a:lnTo>
                  <a:lnTo>
                    <a:pt x="605" y="651"/>
                  </a:lnTo>
                  <a:lnTo>
                    <a:pt x="583" y="695"/>
                  </a:lnTo>
                  <a:lnTo>
                    <a:pt x="539" y="750"/>
                  </a:lnTo>
                  <a:lnTo>
                    <a:pt x="473" y="795"/>
                  </a:lnTo>
                  <a:lnTo>
                    <a:pt x="385" y="817"/>
                  </a:lnTo>
                  <a:lnTo>
                    <a:pt x="352" y="817"/>
                  </a:lnTo>
                  <a:lnTo>
                    <a:pt x="319" y="795"/>
                  </a:lnTo>
                  <a:lnTo>
                    <a:pt x="297" y="783"/>
                  </a:lnTo>
                  <a:lnTo>
                    <a:pt x="286" y="750"/>
                  </a:lnTo>
                  <a:lnTo>
                    <a:pt x="275" y="728"/>
                  </a:lnTo>
                  <a:lnTo>
                    <a:pt x="275" y="662"/>
                  </a:lnTo>
                  <a:lnTo>
                    <a:pt x="286" y="563"/>
                  </a:lnTo>
                  <a:lnTo>
                    <a:pt x="319" y="441"/>
                  </a:lnTo>
                  <a:lnTo>
                    <a:pt x="363" y="287"/>
                  </a:lnTo>
                  <a:lnTo>
                    <a:pt x="385" y="254"/>
                  </a:lnTo>
                  <a:lnTo>
                    <a:pt x="396" y="221"/>
                  </a:lnTo>
                  <a:lnTo>
                    <a:pt x="396" y="199"/>
                  </a:lnTo>
                  <a:lnTo>
                    <a:pt x="407" y="177"/>
                  </a:lnTo>
                  <a:lnTo>
                    <a:pt x="407" y="155"/>
                  </a:lnTo>
                  <a:lnTo>
                    <a:pt x="396" y="110"/>
                  </a:lnTo>
                  <a:lnTo>
                    <a:pt x="385" y="77"/>
                  </a:lnTo>
                  <a:lnTo>
                    <a:pt x="363" y="44"/>
                  </a:lnTo>
                  <a:lnTo>
                    <a:pt x="297" y="0"/>
                  </a:lnTo>
                  <a:lnTo>
                    <a:pt x="253" y="0"/>
                  </a:lnTo>
                  <a:lnTo>
                    <a:pt x="176" y="22"/>
                  </a:lnTo>
                  <a:lnTo>
                    <a:pt x="110" y="66"/>
                  </a:lnTo>
                  <a:lnTo>
                    <a:pt x="55" y="143"/>
                  </a:lnTo>
                  <a:lnTo>
                    <a:pt x="22" y="210"/>
                  </a:lnTo>
                  <a:lnTo>
                    <a:pt x="11" y="265"/>
                  </a:lnTo>
                  <a:lnTo>
                    <a:pt x="0" y="287"/>
                  </a:lnTo>
                  <a:lnTo>
                    <a:pt x="0" y="298"/>
                  </a:lnTo>
                  <a:lnTo>
                    <a:pt x="11" y="309"/>
                  </a:lnTo>
                  <a:lnTo>
                    <a:pt x="44" y="309"/>
                  </a:lnTo>
                  <a:lnTo>
                    <a:pt x="44" y="298"/>
                  </a:lnTo>
                  <a:lnTo>
                    <a:pt x="55" y="276"/>
                  </a:lnTo>
                  <a:lnTo>
                    <a:pt x="99" y="166"/>
                  </a:lnTo>
                  <a:lnTo>
                    <a:pt x="143" y="88"/>
                  </a:lnTo>
                  <a:lnTo>
                    <a:pt x="198" y="55"/>
                  </a:lnTo>
                  <a:lnTo>
                    <a:pt x="242" y="44"/>
                  </a:lnTo>
                  <a:lnTo>
                    <a:pt x="275" y="44"/>
                  </a:lnTo>
                  <a:lnTo>
                    <a:pt x="286" y="55"/>
                  </a:lnTo>
                  <a:lnTo>
                    <a:pt x="286" y="143"/>
                  </a:lnTo>
                  <a:lnTo>
                    <a:pt x="275" y="199"/>
                  </a:lnTo>
                  <a:lnTo>
                    <a:pt x="264" y="232"/>
                  </a:lnTo>
                  <a:lnTo>
                    <a:pt x="209" y="364"/>
                  </a:lnTo>
                  <a:lnTo>
                    <a:pt x="176" y="475"/>
                  </a:lnTo>
                  <a:lnTo>
                    <a:pt x="154" y="563"/>
                  </a:lnTo>
                  <a:lnTo>
                    <a:pt x="154" y="629"/>
                  </a:lnTo>
                  <a:lnTo>
                    <a:pt x="165" y="717"/>
                  </a:lnTo>
                  <a:lnTo>
                    <a:pt x="198" y="783"/>
                  </a:lnTo>
                  <a:lnTo>
                    <a:pt x="253" y="828"/>
                  </a:lnTo>
                  <a:lnTo>
                    <a:pt x="319" y="850"/>
                  </a:lnTo>
                  <a:lnTo>
                    <a:pt x="385" y="861"/>
                  </a:lnTo>
                  <a:lnTo>
                    <a:pt x="484" y="839"/>
                  </a:lnTo>
                  <a:lnTo>
                    <a:pt x="572" y="772"/>
                  </a:lnTo>
                  <a:lnTo>
                    <a:pt x="550" y="872"/>
                  </a:lnTo>
                  <a:lnTo>
                    <a:pt x="506" y="971"/>
                  </a:lnTo>
                  <a:lnTo>
                    <a:pt x="451" y="1070"/>
                  </a:lnTo>
                  <a:lnTo>
                    <a:pt x="396" y="1126"/>
                  </a:lnTo>
                  <a:lnTo>
                    <a:pt x="319" y="1170"/>
                  </a:lnTo>
                  <a:lnTo>
                    <a:pt x="242" y="1181"/>
                  </a:lnTo>
                  <a:lnTo>
                    <a:pt x="198" y="1181"/>
                  </a:lnTo>
                  <a:lnTo>
                    <a:pt x="176" y="1170"/>
                  </a:lnTo>
                  <a:lnTo>
                    <a:pt x="143" y="1159"/>
                  </a:lnTo>
                  <a:lnTo>
                    <a:pt x="121" y="1137"/>
                  </a:lnTo>
                  <a:lnTo>
                    <a:pt x="99" y="1103"/>
                  </a:lnTo>
                  <a:lnTo>
                    <a:pt x="154" y="1103"/>
                  </a:lnTo>
                  <a:lnTo>
                    <a:pt x="198" y="1059"/>
                  </a:lnTo>
                  <a:lnTo>
                    <a:pt x="209" y="1037"/>
                  </a:lnTo>
                  <a:lnTo>
                    <a:pt x="220" y="1004"/>
                  </a:lnTo>
                  <a:lnTo>
                    <a:pt x="198" y="960"/>
                  </a:lnTo>
                  <a:lnTo>
                    <a:pt x="176" y="938"/>
                  </a:lnTo>
                  <a:lnTo>
                    <a:pt x="121" y="938"/>
                  </a:lnTo>
                  <a:lnTo>
                    <a:pt x="99" y="949"/>
                  </a:lnTo>
                  <a:lnTo>
                    <a:pt x="55" y="993"/>
                  </a:lnTo>
                  <a:lnTo>
                    <a:pt x="44" y="1026"/>
                  </a:lnTo>
                  <a:lnTo>
                    <a:pt x="44" y="1059"/>
                  </a:lnTo>
                  <a:lnTo>
                    <a:pt x="66" y="1148"/>
                  </a:lnTo>
                  <a:lnTo>
                    <a:pt x="132" y="1203"/>
                  </a:lnTo>
                  <a:lnTo>
                    <a:pt x="242" y="1225"/>
                  </a:lnTo>
                  <a:lnTo>
                    <a:pt x="385" y="1192"/>
                  </a:lnTo>
                  <a:lnTo>
                    <a:pt x="517" y="1115"/>
                  </a:lnTo>
                  <a:lnTo>
                    <a:pt x="616" y="993"/>
                  </a:lnTo>
                  <a:lnTo>
                    <a:pt x="682" y="839"/>
                  </a:lnTo>
                  <a:lnTo>
                    <a:pt x="869" y="11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07"/>
            <p:cNvSpPr>
              <a:spLocks noEditPoints="1"/>
            </p:cNvSpPr>
            <p:nvPr/>
          </p:nvSpPr>
          <p:spPr bwMode="auto">
            <a:xfrm>
              <a:off x="30363" y="11074"/>
              <a:ext cx="396" cy="894"/>
            </a:xfrm>
            <a:custGeom>
              <a:avLst/>
              <a:gdLst/>
              <a:ahLst/>
              <a:cxnLst>
                <a:cxn ang="0">
                  <a:pos x="363" y="33"/>
                </a:cxn>
                <a:cxn ang="0">
                  <a:pos x="308" y="0"/>
                </a:cxn>
                <a:cxn ang="0">
                  <a:pos x="242" y="44"/>
                </a:cxn>
                <a:cxn ang="0">
                  <a:pos x="242" y="88"/>
                </a:cxn>
                <a:cxn ang="0">
                  <a:pos x="264" y="121"/>
                </a:cxn>
                <a:cxn ang="0">
                  <a:pos x="341" y="99"/>
                </a:cxn>
                <a:cxn ang="0">
                  <a:pos x="88" y="728"/>
                </a:cxn>
                <a:cxn ang="0">
                  <a:pos x="77" y="783"/>
                </a:cxn>
                <a:cxn ang="0">
                  <a:pos x="165" y="894"/>
                </a:cxn>
                <a:cxn ang="0">
                  <a:pos x="275" y="871"/>
                </a:cxn>
                <a:cxn ang="0">
                  <a:pos x="374" y="772"/>
                </a:cxn>
                <a:cxn ang="0">
                  <a:pos x="396" y="684"/>
                </a:cxn>
                <a:cxn ang="0">
                  <a:pos x="363" y="673"/>
                </a:cxn>
                <a:cxn ang="0">
                  <a:pos x="352" y="695"/>
                </a:cxn>
                <a:cxn ang="0">
                  <a:pos x="308" y="794"/>
                </a:cxn>
                <a:cxn ang="0">
                  <a:pos x="242" y="849"/>
                </a:cxn>
                <a:cxn ang="0">
                  <a:pos x="198" y="860"/>
                </a:cxn>
                <a:cxn ang="0">
                  <a:pos x="176" y="827"/>
                </a:cxn>
                <a:cxn ang="0">
                  <a:pos x="187" y="750"/>
                </a:cxn>
                <a:cxn ang="0">
                  <a:pos x="242" y="618"/>
                </a:cxn>
                <a:cxn ang="0">
                  <a:pos x="275" y="540"/>
                </a:cxn>
                <a:cxn ang="0">
                  <a:pos x="297" y="485"/>
                </a:cxn>
                <a:cxn ang="0">
                  <a:pos x="308" y="452"/>
                </a:cxn>
                <a:cxn ang="0">
                  <a:pos x="319" y="408"/>
                </a:cxn>
                <a:cxn ang="0">
                  <a:pos x="231" y="298"/>
                </a:cxn>
                <a:cxn ang="0">
                  <a:pos x="121" y="309"/>
                </a:cxn>
                <a:cxn ang="0">
                  <a:pos x="22" y="419"/>
                </a:cxn>
                <a:cxn ang="0">
                  <a:pos x="0" y="507"/>
                </a:cxn>
                <a:cxn ang="0">
                  <a:pos x="33" y="518"/>
                </a:cxn>
                <a:cxn ang="0">
                  <a:pos x="44" y="496"/>
                </a:cxn>
                <a:cxn ang="0">
                  <a:pos x="110" y="375"/>
                </a:cxn>
                <a:cxn ang="0">
                  <a:pos x="154" y="342"/>
                </a:cxn>
                <a:cxn ang="0">
                  <a:pos x="198" y="331"/>
                </a:cxn>
                <a:cxn ang="0">
                  <a:pos x="220" y="397"/>
                </a:cxn>
                <a:cxn ang="0">
                  <a:pos x="209" y="441"/>
                </a:cxn>
                <a:cxn ang="0">
                  <a:pos x="176" y="518"/>
                </a:cxn>
              </a:cxnLst>
              <a:rect l="0" t="0" r="r" b="b"/>
              <a:pathLst>
                <a:path w="396" h="894">
                  <a:moveTo>
                    <a:pt x="363" y="55"/>
                  </a:moveTo>
                  <a:lnTo>
                    <a:pt x="363" y="33"/>
                  </a:lnTo>
                  <a:lnTo>
                    <a:pt x="352" y="22"/>
                  </a:lnTo>
                  <a:lnTo>
                    <a:pt x="308" y="0"/>
                  </a:lnTo>
                  <a:lnTo>
                    <a:pt x="264" y="22"/>
                  </a:lnTo>
                  <a:lnTo>
                    <a:pt x="242" y="44"/>
                  </a:lnTo>
                  <a:lnTo>
                    <a:pt x="231" y="77"/>
                  </a:lnTo>
                  <a:lnTo>
                    <a:pt x="242" y="88"/>
                  </a:lnTo>
                  <a:lnTo>
                    <a:pt x="253" y="110"/>
                  </a:lnTo>
                  <a:lnTo>
                    <a:pt x="264" y="121"/>
                  </a:lnTo>
                  <a:lnTo>
                    <a:pt x="319" y="121"/>
                  </a:lnTo>
                  <a:lnTo>
                    <a:pt x="341" y="99"/>
                  </a:lnTo>
                  <a:lnTo>
                    <a:pt x="363" y="55"/>
                  </a:lnTo>
                  <a:close/>
                  <a:moveTo>
                    <a:pt x="88" y="728"/>
                  </a:moveTo>
                  <a:lnTo>
                    <a:pt x="88" y="750"/>
                  </a:lnTo>
                  <a:lnTo>
                    <a:pt x="77" y="783"/>
                  </a:lnTo>
                  <a:lnTo>
                    <a:pt x="99" y="849"/>
                  </a:lnTo>
                  <a:lnTo>
                    <a:pt x="165" y="894"/>
                  </a:lnTo>
                  <a:lnTo>
                    <a:pt x="209" y="894"/>
                  </a:lnTo>
                  <a:lnTo>
                    <a:pt x="275" y="871"/>
                  </a:lnTo>
                  <a:lnTo>
                    <a:pt x="330" y="827"/>
                  </a:lnTo>
                  <a:lnTo>
                    <a:pt x="374" y="772"/>
                  </a:lnTo>
                  <a:lnTo>
                    <a:pt x="396" y="717"/>
                  </a:lnTo>
                  <a:lnTo>
                    <a:pt x="396" y="684"/>
                  </a:lnTo>
                  <a:lnTo>
                    <a:pt x="385" y="673"/>
                  </a:lnTo>
                  <a:lnTo>
                    <a:pt x="363" y="673"/>
                  </a:lnTo>
                  <a:lnTo>
                    <a:pt x="352" y="684"/>
                  </a:lnTo>
                  <a:lnTo>
                    <a:pt x="352" y="695"/>
                  </a:lnTo>
                  <a:lnTo>
                    <a:pt x="330" y="750"/>
                  </a:lnTo>
                  <a:lnTo>
                    <a:pt x="308" y="794"/>
                  </a:lnTo>
                  <a:lnTo>
                    <a:pt x="275" y="827"/>
                  </a:lnTo>
                  <a:lnTo>
                    <a:pt x="242" y="849"/>
                  </a:lnTo>
                  <a:lnTo>
                    <a:pt x="209" y="860"/>
                  </a:lnTo>
                  <a:lnTo>
                    <a:pt x="198" y="860"/>
                  </a:lnTo>
                  <a:lnTo>
                    <a:pt x="187" y="849"/>
                  </a:lnTo>
                  <a:lnTo>
                    <a:pt x="176" y="827"/>
                  </a:lnTo>
                  <a:lnTo>
                    <a:pt x="176" y="783"/>
                  </a:lnTo>
                  <a:lnTo>
                    <a:pt x="187" y="750"/>
                  </a:lnTo>
                  <a:lnTo>
                    <a:pt x="198" y="728"/>
                  </a:lnTo>
                  <a:lnTo>
                    <a:pt x="242" y="618"/>
                  </a:lnTo>
                  <a:lnTo>
                    <a:pt x="264" y="574"/>
                  </a:lnTo>
                  <a:lnTo>
                    <a:pt x="275" y="540"/>
                  </a:lnTo>
                  <a:lnTo>
                    <a:pt x="286" y="518"/>
                  </a:lnTo>
                  <a:lnTo>
                    <a:pt x="297" y="485"/>
                  </a:lnTo>
                  <a:lnTo>
                    <a:pt x="297" y="463"/>
                  </a:lnTo>
                  <a:lnTo>
                    <a:pt x="308" y="452"/>
                  </a:lnTo>
                  <a:lnTo>
                    <a:pt x="308" y="430"/>
                  </a:lnTo>
                  <a:lnTo>
                    <a:pt x="319" y="408"/>
                  </a:lnTo>
                  <a:lnTo>
                    <a:pt x="297" y="342"/>
                  </a:lnTo>
                  <a:lnTo>
                    <a:pt x="231" y="298"/>
                  </a:lnTo>
                  <a:lnTo>
                    <a:pt x="187" y="287"/>
                  </a:lnTo>
                  <a:lnTo>
                    <a:pt x="121" y="309"/>
                  </a:lnTo>
                  <a:lnTo>
                    <a:pt x="66" y="364"/>
                  </a:lnTo>
                  <a:lnTo>
                    <a:pt x="22" y="419"/>
                  </a:lnTo>
                  <a:lnTo>
                    <a:pt x="0" y="474"/>
                  </a:lnTo>
                  <a:lnTo>
                    <a:pt x="0" y="507"/>
                  </a:lnTo>
                  <a:lnTo>
                    <a:pt x="11" y="518"/>
                  </a:lnTo>
                  <a:lnTo>
                    <a:pt x="33" y="518"/>
                  </a:lnTo>
                  <a:lnTo>
                    <a:pt x="44" y="507"/>
                  </a:lnTo>
                  <a:lnTo>
                    <a:pt x="44" y="496"/>
                  </a:lnTo>
                  <a:lnTo>
                    <a:pt x="66" y="441"/>
                  </a:lnTo>
                  <a:lnTo>
                    <a:pt x="110" y="375"/>
                  </a:lnTo>
                  <a:lnTo>
                    <a:pt x="132" y="353"/>
                  </a:lnTo>
                  <a:lnTo>
                    <a:pt x="154" y="342"/>
                  </a:lnTo>
                  <a:lnTo>
                    <a:pt x="187" y="331"/>
                  </a:lnTo>
                  <a:lnTo>
                    <a:pt x="198" y="331"/>
                  </a:lnTo>
                  <a:lnTo>
                    <a:pt x="220" y="353"/>
                  </a:lnTo>
                  <a:lnTo>
                    <a:pt x="220" y="397"/>
                  </a:lnTo>
                  <a:lnTo>
                    <a:pt x="209" y="419"/>
                  </a:lnTo>
                  <a:lnTo>
                    <a:pt x="209" y="441"/>
                  </a:lnTo>
                  <a:lnTo>
                    <a:pt x="198" y="474"/>
                  </a:lnTo>
                  <a:lnTo>
                    <a:pt x="176" y="518"/>
                  </a:lnTo>
                  <a:lnTo>
                    <a:pt x="88"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08"/>
            <p:cNvSpPr>
              <a:spLocks/>
            </p:cNvSpPr>
            <p:nvPr/>
          </p:nvSpPr>
          <p:spPr bwMode="auto">
            <a:xfrm>
              <a:off x="31617" y="10345"/>
              <a:ext cx="605" cy="1336"/>
            </a:xfrm>
            <a:custGeom>
              <a:avLst/>
              <a:gdLst/>
              <a:ahLst/>
              <a:cxnLst>
                <a:cxn ang="0">
                  <a:pos x="275" y="574"/>
                </a:cxn>
                <a:cxn ang="0">
                  <a:pos x="484" y="574"/>
                </a:cxn>
                <a:cxn ang="0">
                  <a:pos x="484" y="519"/>
                </a:cxn>
                <a:cxn ang="0">
                  <a:pos x="264" y="519"/>
                </a:cxn>
                <a:cxn ang="0">
                  <a:pos x="264" y="298"/>
                </a:cxn>
                <a:cxn ang="0">
                  <a:pos x="275" y="188"/>
                </a:cxn>
                <a:cxn ang="0">
                  <a:pos x="319" y="100"/>
                </a:cxn>
                <a:cxn ang="0">
                  <a:pos x="374" y="56"/>
                </a:cxn>
                <a:cxn ang="0">
                  <a:pos x="440" y="34"/>
                </a:cxn>
                <a:cxn ang="0">
                  <a:pos x="451" y="34"/>
                </a:cxn>
                <a:cxn ang="0">
                  <a:pos x="473" y="45"/>
                </a:cxn>
                <a:cxn ang="0">
                  <a:pos x="506" y="56"/>
                </a:cxn>
                <a:cxn ang="0">
                  <a:pos x="462" y="78"/>
                </a:cxn>
                <a:cxn ang="0">
                  <a:pos x="451" y="100"/>
                </a:cxn>
                <a:cxn ang="0">
                  <a:pos x="440" y="133"/>
                </a:cxn>
                <a:cxn ang="0">
                  <a:pos x="473" y="199"/>
                </a:cxn>
                <a:cxn ang="0">
                  <a:pos x="495" y="210"/>
                </a:cxn>
                <a:cxn ang="0">
                  <a:pos x="561" y="210"/>
                </a:cxn>
                <a:cxn ang="0">
                  <a:pos x="583" y="199"/>
                </a:cxn>
                <a:cxn ang="0">
                  <a:pos x="605" y="155"/>
                </a:cxn>
                <a:cxn ang="0">
                  <a:pos x="605" y="100"/>
                </a:cxn>
                <a:cxn ang="0">
                  <a:pos x="561" y="34"/>
                </a:cxn>
                <a:cxn ang="0">
                  <a:pos x="528" y="12"/>
                </a:cxn>
                <a:cxn ang="0">
                  <a:pos x="484" y="0"/>
                </a:cxn>
                <a:cxn ang="0">
                  <a:pos x="440" y="0"/>
                </a:cxn>
                <a:cxn ang="0">
                  <a:pos x="363" y="12"/>
                </a:cxn>
                <a:cxn ang="0">
                  <a:pos x="275" y="45"/>
                </a:cxn>
                <a:cxn ang="0">
                  <a:pos x="209" y="111"/>
                </a:cxn>
                <a:cxn ang="0">
                  <a:pos x="165" y="188"/>
                </a:cxn>
                <a:cxn ang="0">
                  <a:pos x="143" y="298"/>
                </a:cxn>
                <a:cxn ang="0">
                  <a:pos x="143" y="519"/>
                </a:cxn>
                <a:cxn ang="0">
                  <a:pos x="0" y="519"/>
                </a:cxn>
                <a:cxn ang="0">
                  <a:pos x="0" y="574"/>
                </a:cxn>
                <a:cxn ang="0">
                  <a:pos x="143" y="574"/>
                </a:cxn>
                <a:cxn ang="0">
                  <a:pos x="143" y="1225"/>
                </a:cxn>
                <a:cxn ang="0">
                  <a:pos x="121" y="1269"/>
                </a:cxn>
                <a:cxn ang="0">
                  <a:pos x="88" y="1269"/>
                </a:cxn>
                <a:cxn ang="0">
                  <a:pos x="55" y="1280"/>
                </a:cxn>
                <a:cxn ang="0">
                  <a:pos x="0" y="1280"/>
                </a:cxn>
                <a:cxn ang="0">
                  <a:pos x="0" y="1336"/>
                </a:cxn>
                <a:cxn ang="0">
                  <a:pos x="110" y="1336"/>
                </a:cxn>
                <a:cxn ang="0">
                  <a:pos x="209" y="1325"/>
                </a:cxn>
                <a:cxn ang="0">
                  <a:pos x="330" y="1325"/>
                </a:cxn>
                <a:cxn ang="0">
                  <a:pos x="451" y="1336"/>
                </a:cxn>
                <a:cxn ang="0">
                  <a:pos x="451" y="1280"/>
                </a:cxn>
                <a:cxn ang="0">
                  <a:pos x="363" y="1280"/>
                </a:cxn>
                <a:cxn ang="0">
                  <a:pos x="297" y="1258"/>
                </a:cxn>
                <a:cxn ang="0">
                  <a:pos x="275" y="1236"/>
                </a:cxn>
                <a:cxn ang="0">
                  <a:pos x="275" y="1192"/>
                </a:cxn>
                <a:cxn ang="0">
                  <a:pos x="275" y="574"/>
                </a:cxn>
              </a:cxnLst>
              <a:rect l="0" t="0" r="r" b="b"/>
              <a:pathLst>
                <a:path w="605" h="1336">
                  <a:moveTo>
                    <a:pt x="275" y="574"/>
                  </a:moveTo>
                  <a:lnTo>
                    <a:pt x="484" y="574"/>
                  </a:lnTo>
                  <a:lnTo>
                    <a:pt x="484" y="519"/>
                  </a:lnTo>
                  <a:lnTo>
                    <a:pt x="264" y="519"/>
                  </a:lnTo>
                  <a:lnTo>
                    <a:pt x="264" y="298"/>
                  </a:lnTo>
                  <a:lnTo>
                    <a:pt x="275" y="188"/>
                  </a:lnTo>
                  <a:lnTo>
                    <a:pt x="319" y="100"/>
                  </a:lnTo>
                  <a:lnTo>
                    <a:pt x="374" y="56"/>
                  </a:lnTo>
                  <a:lnTo>
                    <a:pt x="440" y="34"/>
                  </a:lnTo>
                  <a:lnTo>
                    <a:pt x="451" y="34"/>
                  </a:lnTo>
                  <a:lnTo>
                    <a:pt x="473" y="45"/>
                  </a:lnTo>
                  <a:lnTo>
                    <a:pt x="506" y="56"/>
                  </a:lnTo>
                  <a:lnTo>
                    <a:pt x="462" y="78"/>
                  </a:lnTo>
                  <a:lnTo>
                    <a:pt x="451" y="100"/>
                  </a:lnTo>
                  <a:lnTo>
                    <a:pt x="440" y="133"/>
                  </a:lnTo>
                  <a:lnTo>
                    <a:pt x="473" y="199"/>
                  </a:lnTo>
                  <a:lnTo>
                    <a:pt x="495" y="210"/>
                  </a:lnTo>
                  <a:lnTo>
                    <a:pt x="561" y="210"/>
                  </a:lnTo>
                  <a:lnTo>
                    <a:pt x="583" y="199"/>
                  </a:lnTo>
                  <a:lnTo>
                    <a:pt x="605" y="155"/>
                  </a:lnTo>
                  <a:lnTo>
                    <a:pt x="605" y="100"/>
                  </a:lnTo>
                  <a:lnTo>
                    <a:pt x="561" y="34"/>
                  </a:lnTo>
                  <a:lnTo>
                    <a:pt x="528" y="12"/>
                  </a:lnTo>
                  <a:lnTo>
                    <a:pt x="484" y="0"/>
                  </a:lnTo>
                  <a:lnTo>
                    <a:pt x="440" y="0"/>
                  </a:lnTo>
                  <a:lnTo>
                    <a:pt x="363" y="12"/>
                  </a:lnTo>
                  <a:lnTo>
                    <a:pt x="275" y="45"/>
                  </a:lnTo>
                  <a:lnTo>
                    <a:pt x="209" y="111"/>
                  </a:lnTo>
                  <a:lnTo>
                    <a:pt x="165" y="188"/>
                  </a:lnTo>
                  <a:lnTo>
                    <a:pt x="143" y="298"/>
                  </a:lnTo>
                  <a:lnTo>
                    <a:pt x="143" y="519"/>
                  </a:lnTo>
                  <a:lnTo>
                    <a:pt x="0" y="519"/>
                  </a:lnTo>
                  <a:lnTo>
                    <a:pt x="0" y="574"/>
                  </a:lnTo>
                  <a:lnTo>
                    <a:pt x="143" y="574"/>
                  </a:lnTo>
                  <a:lnTo>
                    <a:pt x="143" y="1225"/>
                  </a:lnTo>
                  <a:lnTo>
                    <a:pt x="121" y="1269"/>
                  </a:lnTo>
                  <a:lnTo>
                    <a:pt x="88" y="1269"/>
                  </a:lnTo>
                  <a:lnTo>
                    <a:pt x="55" y="1280"/>
                  </a:lnTo>
                  <a:lnTo>
                    <a:pt x="0" y="1280"/>
                  </a:lnTo>
                  <a:lnTo>
                    <a:pt x="0" y="1336"/>
                  </a:lnTo>
                  <a:lnTo>
                    <a:pt x="110" y="1336"/>
                  </a:lnTo>
                  <a:lnTo>
                    <a:pt x="209" y="1325"/>
                  </a:lnTo>
                  <a:lnTo>
                    <a:pt x="330" y="1325"/>
                  </a:lnTo>
                  <a:lnTo>
                    <a:pt x="451" y="1336"/>
                  </a:lnTo>
                  <a:lnTo>
                    <a:pt x="451" y="1280"/>
                  </a:lnTo>
                  <a:lnTo>
                    <a:pt x="363" y="1280"/>
                  </a:lnTo>
                  <a:lnTo>
                    <a:pt x="297" y="1258"/>
                  </a:lnTo>
                  <a:lnTo>
                    <a:pt x="275" y="1236"/>
                  </a:lnTo>
                  <a:lnTo>
                    <a:pt x="275" y="1192"/>
                  </a:lnTo>
                  <a:lnTo>
                    <a:pt x="275" y="57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509"/>
            <p:cNvSpPr>
              <a:spLocks noEditPoints="1"/>
            </p:cNvSpPr>
            <p:nvPr/>
          </p:nvSpPr>
          <p:spPr bwMode="auto">
            <a:xfrm>
              <a:off x="32178" y="10831"/>
              <a:ext cx="847" cy="872"/>
            </a:xfrm>
            <a:custGeom>
              <a:avLst/>
              <a:gdLst/>
              <a:ahLst/>
              <a:cxnLst>
                <a:cxn ang="0">
                  <a:pos x="847" y="441"/>
                </a:cxn>
                <a:cxn ang="0">
                  <a:pos x="825" y="298"/>
                </a:cxn>
                <a:cxn ang="0">
                  <a:pos x="759" y="177"/>
                </a:cxn>
                <a:cxn ang="0">
                  <a:pos x="671" y="88"/>
                </a:cxn>
                <a:cxn ang="0">
                  <a:pos x="561" y="22"/>
                </a:cxn>
                <a:cxn ang="0">
                  <a:pos x="429" y="0"/>
                </a:cxn>
                <a:cxn ang="0">
                  <a:pos x="297" y="22"/>
                </a:cxn>
                <a:cxn ang="0">
                  <a:pos x="176" y="88"/>
                </a:cxn>
                <a:cxn ang="0">
                  <a:pos x="88" y="188"/>
                </a:cxn>
                <a:cxn ang="0">
                  <a:pos x="22" y="309"/>
                </a:cxn>
                <a:cxn ang="0">
                  <a:pos x="0" y="441"/>
                </a:cxn>
                <a:cxn ang="0">
                  <a:pos x="22" y="585"/>
                </a:cxn>
                <a:cxn ang="0">
                  <a:pos x="88" y="695"/>
                </a:cxn>
                <a:cxn ang="0">
                  <a:pos x="176" y="794"/>
                </a:cxn>
                <a:cxn ang="0">
                  <a:pos x="297" y="850"/>
                </a:cxn>
                <a:cxn ang="0">
                  <a:pos x="418" y="872"/>
                </a:cxn>
                <a:cxn ang="0">
                  <a:pos x="550" y="850"/>
                </a:cxn>
                <a:cxn ang="0">
                  <a:pos x="671" y="794"/>
                </a:cxn>
                <a:cxn ang="0">
                  <a:pos x="759" y="695"/>
                </a:cxn>
                <a:cxn ang="0">
                  <a:pos x="825" y="585"/>
                </a:cxn>
                <a:cxn ang="0">
                  <a:pos x="847" y="441"/>
                </a:cxn>
                <a:cxn ang="0">
                  <a:pos x="429" y="828"/>
                </a:cxn>
                <a:cxn ang="0">
                  <a:pos x="341" y="806"/>
                </a:cxn>
                <a:cxn ang="0">
                  <a:pos x="275" y="772"/>
                </a:cxn>
                <a:cxn ang="0">
                  <a:pos x="209" y="695"/>
                </a:cxn>
                <a:cxn ang="0">
                  <a:pos x="176" y="607"/>
                </a:cxn>
                <a:cxn ang="0">
                  <a:pos x="165" y="508"/>
                </a:cxn>
                <a:cxn ang="0">
                  <a:pos x="165" y="342"/>
                </a:cxn>
                <a:cxn ang="0">
                  <a:pos x="176" y="254"/>
                </a:cxn>
                <a:cxn ang="0">
                  <a:pos x="209" y="166"/>
                </a:cxn>
                <a:cxn ang="0">
                  <a:pos x="275" y="99"/>
                </a:cxn>
                <a:cxn ang="0">
                  <a:pos x="341" y="55"/>
                </a:cxn>
                <a:cxn ang="0">
                  <a:pos x="418" y="44"/>
                </a:cxn>
                <a:cxn ang="0">
                  <a:pos x="506" y="55"/>
                </a:cxn>
                <a:cxn ang="0">
                  <a:pos x="583" y="99"/>
                </a:cxn>
                <a:cxn ang="0">
                  <a:pos x="638" y="166"/>
                </a:cxn>
                <a:cxn ang="0">
                  <a:pos x="671" y="254"/>
                </a:cxn>
                <a:cxn ang="0">
                  <a:pos x="682" y="342"/>
                </a:cxn>
                <a:cxn ang="0">
                  <a:pos x="682" y="508"/>
                </a:cxn>
                <a:cxn ang="0">
                  <a:pos x="671" y="596"/>
                </a:cxn>
                <a:cxn ang="0">
                  <a:pos x="649" y="684"/>
                </a:cxn>
                <a:cxn ang="0">
                  <a:pos x="594" y="761"/>
                </a:cxn>
                <a:cxn ang="0">
                  <a:pos x="517" y="806"/>
                </a:cxn>
                <a:cxn ang="0">
                  <a:pos x="429" y="828"/>
                </a:cxn>
              </a:cxnLst>
              <a:rect l="0" t="0" r="r" b="b"/>
              <a:pathLst>
                <a:path w="847" h="872">
                  <a:moveTo>
                    <a:pt x="847" y="441"/>
                  </a:moveTo>
                  <a:lnTo>
                    <a:pt x="825" y="298"/>
                  </a:lnTo>
                  <a:lnTo>
                    <a:pt x="759" y="177"/>
                  </a:lnTo>
                  <a:lnTo>
                    <a:pt x="671" y="88"/>
                  </a:lnTo>
                  <a:lnTo>
                    <a:pt x="561" y="22"/>
                  </a:lnTo>
                  <a:lnTo>
                    <a:pt x="429" y="0"/>
                  </a:lnTo>
                  <a:lnTo>
                    <a:pt x="297" y="22"/>
                  </a:lnTo>
                  <a:lnTo>
                    <a:pt x="176" y="88"/>
                  </a:lnTo>
                  <a:lnTo>
                    <a:pt x="88" y="188"/>
                  </a:lnTo>
                  <a:lnTo>
                    <a:pt x="22" y="309"/>
                  </a:lnTo>
                  <a:lnTo>
                    <a:pt x="0" y="441"/>
                  </a:lnTo>
                  <a:lnTo>
                    <a:pt x="22" y="585"/>
                  </a:lnTo>
                  <a:lnTo>
                    <a:pt x="88" y="695"/>
                  </a:lnTo>
                  <a:lnTo>
                    <a:pt x="176" y="794"/>
                  </a:lnTo>
                  <a:lnTo>
                    <a:pt x="297" y="850"/>
                  </a:lnTo>
                  <a:lnTo>
                    <a:pt x="418" y="872"/>
                  </a:lnTo>
                  <a:lnTo>
                    <a:pt x="550" y="850"/>
                  </a:lnTo>
                  <a:lnTo>
                    <a:pt x="671" y="794"/>
                  </a:lnTo>
                  <a:lnTo>
                    <a:pt x="759" y="695"/>
                  </a:lnTo>
                  <a:lnTo>
                    <a:pt x="825" y="585"/>
                  </a:lnTo>
                  <a:lnTo>
                    <a:pt x="847" y="441"/>
                  </a:lnTo>
                  <a:close/>
                  <a:moveTo>
                    <a:pt x="429" y="828"/>
                  </a:moveTo>
                  <a:lnTo>
                    <a:pt x="341" y="806"/>
                  </a:lnTo>
                  <a:lnTo>
                    <a:pt x="275" y="772"/>
                  </a:lnTo>
                  <a:lnTo>
                    <a:pt x="209" y="695"/>
                  </a:lnTo>
                  <a:lnTo>
                    <a:pt x="176" y="607"/>
                  </a:lnTo>
                  <a:lnTo>
                    <a:pt x="165" y="508"/>
                  </a:lnTo>
                  <a:lnTo>
                    <a:pt x="165" y="342"/>
                  </a:lnTo>
                  <a:lnTo>
                    <a:pt x="176" y="254"/>
                  </a:lnTo>
                  <a:lnTo>
                    <a:pt x="209" y="166"/>
                  </a:lnTo>
                  <a:lnTo>
                    <a:pt x="275" y="99"/>
                  </a:lnTo>
                  <a:lnTo>
                    <a:pt x="341" y="55"/>
                  </a:lnTo>
                  <a:lnTo>
                    <a:pt x="418" y="44"/>
                  </a:lnTo>
                  <a:lnTo>
                    <a:pt x="506" y="55"/>
                  </a:lnTo>
                  <a:lnTo>
                    <a:pt x="583" y="99"/>
                  </a:lnTo>
                  <a:lnTo>
                    <a:pt x="638" y="166"/>
                  </a:lnTo>
                  <a:lnTo>
                    <a:pt x="671" y="254"/>
                  </a:lnTo>
                  <a:lnTo>
                    <a:pt x="682" y="342"/>
                  </a:lnTo>
                  <a:lnTo>
                    <a:pt x="682" y="508"/>
                  </a:lnTo>
                  <a:lnTo>
                    <a:pt x="671" y="596"/>
                  </a:lnTo>
                  <a:lnTo>
                    <a:pt x="649" y="684"/>
                  </a:lnTo>
                  <a:lnTo>
                    <a:pt x="594" y="761"/>
                  </a:lnTo>
                  <a:lnTo>
                    <a:pt x="517" y="806"/>
                  </a:lnTo>
                  <a:lnTo>
                    <a:pt x="429" y="8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510"/>
            <p:cNvSpPr>
              <a:spLocks/>
            </p:cNvSpPr>
            <p:nvPr/>
          </p:nvSpPr>
          <p:spPr bwMode="auto">
            <a:xfrm>
              <a:off x="33124" y="10842"/>
              <a:ext cx="638" cy="839"/>
            </a:xfrm>
            <a:custGeom>
              <a:avLst/>
              <a:gdLst/>
              <a:ahLst/>
              <a:cxnLst>
                <a:cxn ang="0">
                  <a:pos x="275" y="695"/>
                </a:cxn>
                <a:cxn ang="0">
                  <a:pos x="275" y="397"/>
                </a:cxn>
                <a:cxn ang="0">
                  <a:pos x="286" y="265"/>
                </a:cxn>
                <a:cxn ang="0">
                  <a:pos x="330" y="143"/>
                </a:cxn>
                <a:cxn ang="0">
                  <a:pos x="407" y="66"/>
                </a:cxn>
                <a:cxn ang="0">
                  <a:pos x="506" y="44"/>
                </a:cxn>
                <a:cxn ang="0">
                  <a:pos x="517" y="44"/>
                </a:cxn>
                <a:cxn ang="0">
                  <a:pos x="495" y="66"/>
                </a:cxn>
                <a:cxn ang="0">
                  <a:pos x="484" y="88"/>
                </a:cxn>
                <a:cxn ang="0">
                  <a:pos x="484" y="143"/>
                </a:cxn>
                <a:cxn ang="0">
                  <a:pos x="495" y="166"/>
                </a:cxn>
                <a:cxn ang="0">
                  <a:pos x="517" y="188"/>
                </a:cxn>
                <a:cxn ang="0">
                  <a:pos x="539" y="199"/>
                </a:cxn>
                <a:cxn ang="0">
                  <a:pos x="583" y="199"/>
                </a:cxn>
                <a:cxn ang="0">
                  <a:pos x="605" y="188"/>
                </a:cxn>
                <a:cxn ang="0">
                  <a:pos x="627" y="166"/>
                </a:cxn>
                <a:cxn ang="0">
                  <a:pos x="638" y="143"/>
                </a:cxn>
                <a:cxn ang="0">
                  <a:pos x="638" y="77"/>
                </a:cxn>
                <a:cxn ang="0">
                  <a:pos x="616" y="44"/>
                </a:cxn>
                <a:cxn ang="0">
                  <a:pos x="550" y="0"/>
                </a:cxn>
                <a:cxn ang="0">
                  <a:pos x="506" y="0"/>
                </a:cxn>
                <a:cxn ang="0">
                  <a:pos x="407" y="22"/>
                </a:cxn>
                <a:cxn ang="0">
                  <a:pos x="341" y="77"/>
                </a:cxn>
                <a:cxn ang="0">
                  <a:pos x="297" y="143"/>
                </a:cxn>
                <a:cxn ang="0">
                  <a:pos x="264" y="210"/>
                </a:cxn>
                <a:cxn ang="0">
                  <a:pos x="264" y="0"/>
                </a:cxn>
                <a:cxn ang="0">
                  <a:pos x="0" y="22"/>
                </a:cxn>
                <a:cxn ang="0">
                  <a:pos x="0" y="77"/>
                </a:cxn>
                <a:cxn ang="0">
                  <a:pos x="55" y="77"/>
                </a:cxn>
                <a:cxn ang="0">
                  <a:pos x="88" y="88"/>
                </a:cxn>
                <a:cxn ang="0">
                  <a:pos x="121" y="88"/>
                </a:cxn>
                <a:cxn ang="0">
                  <a:pos x="132" y="99"/>
                </a:cxn>
                <a:cxn ang="0">
                  <a:pos x="143" y="121"/>
                </a:cxn>
                <a:cxn ang="0">
                  <a:pos x="154" y="155"/>
                </a:cxn>
                <a:cxn ang="0">
                  <a:pos x="154" y="728"/>
                </a:cxn>
                <a:cxn ang="0">
                  <a:pos x="132" y="772"/>
                </a:cxn>
                <a:cxn ang="0">
                  <a:pos x="99" y="772"/>
                </a:cxn>
                <a:cxn ang="0">
                  <a:pos x="55" y="783"/>
                </a:cxn>
                <a:cxn ang="0">
                  <a:pos x="0" y="783"/>
                </a:cxn>
                <a:cxn ang="0">
                  <a:pos x="0" y="839"/>
                </a:cxn>
                <a:cxn ang="0">
                  <a:pos x="121" y="839"/>
                </a:cxn>
                <a:cxn ang="0">
                  <a:pos x="220" y="828"/>
                </a:cxn>
                <a:cxn ang="0">
                  <a:pos x="341" y="828"/>
                </a:cxn>
                <a:cxn ang="0">
                  <a:pos x="462" y="839"/>
                </a:cxn>
                <a:cxn ang="0">
                  <a:pos x="462" y="783"/>
                </a:cxn>
                <a:cxn ang="0">
                  <a:pos x="363" y="783"/>
                </a:cxn>
                <a:cxn ang="0">
                  <a:pos x="330" y="772"/>
                </a:cxn>
                <a:cxn ang="0">
                  <a:pos x="286" y="750"/>
                </a:cxn>
                <a:cxn ang="0">
                  <a:pos x="286" y="739"/>
                </a:cxn>
                <a:cxn ang="0">
                  <a:pos x="275" y="717"/>
                </a:cxn>
                <a:cxn ang="0">
                  <a:pos x="275" y="695"/>
                </a:cxn>
              </a:cxnLst>
              <a:rect l="0" t="0" r="r" b="b"/>
              <a:pathLst>
                <a:path w="638" h="839">
                  <a:moveTo>
                    <a:pt x="275" y="695"/>
                  </a:moveTo>
                  <a:lnTo>
                    <a:pt x="275" y="397"/>
                  </a:lnTo>
                  <a:lnTo>
                    <a:pt x="286" y="265"/>
                  </a:lnTo>
                  <a:lnTo>
                    <a:pt x="330" y="143"/>
                  </a:lnTo>
                  <a:lnTo>
                    <a:pt x="407" y="66"/>
                  </a:lnTo>
                  <a:lnTo>
                    <a:pt x="506" y="44"/>
                  </a:lnTo>
                  <a:lnTo>
                    <a:pt x="517" y="44"/>
                  </a:lnTo>
                  <a:lnTo>
                    <a:pt x="495" y="66"/>
                  </a:lnTo>
                  <a:lnTo>
                    <a:pt x="484" y="88"/>
                  </a:lnTo>
                  <a:lnTo>
                    <a:pt x="484" y="143"/>
                  </a:lnTo>
                  <a:lnTo>
                    <a:pt x="495" y="166"/>
                  </a:lnTo>
                  <a:lnTo>
                    <a:pt x="517" y="188"/>
                  </a:lnTo>
                  <a:lnTo>
                    <a:pt x="539" y="199"/>
                  </a:lnTo>
                  <a:lnTo>
                    <a:pt x="583" y="199"/>
                  </a:lnTo>
                  <a:lnTo>
                    <a:pt x="605" y="188"/>
                  </a:lnTo>
                  <a:lnTo>
                    <a:pt x="627" y="166"/>
                  </a:lnTo>
                  <a:lnTo>
                    <a:pt x="638" y="143"/>
                  </a:lnTo>
                  <a:lnTo>
                    <a:pt x="638" y="77"/>
                  </a:lnTo>
                  <a:lnTo>
                    <a:pt x="616" y="44"/>
                  </a:lnTo>
                  <a:lnTo>
                    <a:pt x="550" y="0"/>
                  </a:lnTo>
                  <a:lnTo>
                    <a:pt x="506" y="0"/>
                  </a:lnTo>
                  <a:lnTo>
                    <a:pt x="407" y="22"/>
                  </a:lnTo>
                  <a:lnTo>
                    <a:pt x="341" y="77"/>
                  </a:lnTo>
                  <a:lnTo>
                    <a:pt x="297" y="143"/>
                  </a:lnTo>
                  <a:lnTo>
                    <a:pt x="264" y="210"/>
                  </a:lnTo>
                  <a:lnTo>
                    <a:pt x="264" y="0"/>
                  </a:lnTo>
                  <a:lnTo>
                    <a:pt x="0" y="22"/>
                  </a:lnTo>
                  <a:lnTo>
                    <a:pt x="0" y="77"/>
                  </a:lnTo>
                  <a:lnTo>
                    <a:pt x="55" y="77"/>
                  </a:lnTo>
                  <a:lnTo>
                    <a:pt x="88" y="88"/>
                  </a:lnTo>
                  <a:lnTo>
                    <a:pt x="121" y="88"/>
                  </a:lnTo>
                  <a:lnTo>
                    <a:pt x="132" y="99"/>
                  </a:lnTo>
                  <a:lnTo>
                    <a:pt x="143" y="121"/>
                  </a:lnTo>
                  <a:lnTo>
                    <a:pt x="154" y="155"/>
                  </a:lnTo>
                  <a:lnTo>
                    <a:pt x="154" y="728"/>
                  </a:lnTo>
                  <a:lnTo>
                    <a:pt x="132" y="772"/>
                  </a:lnTo>
                  <a:lnTo>
                    <a:pt x="99" y="772"/>
                  </a:lnTo>
                  <a:lnTo>
                    <a:pt x="55" y="783"/>
                  </a:lnTo>
                  <a:lnTo>
                    <a:pt x="0" y="783"/>
                  </a:lnTo>
                  <a:lnTo>
                    <a:pt x="0" y="839"/>
                  </a:lnTo>
                  <a:lnTo>
                    <a:pt x="121" y="839"/>
                  </a:lnTo>
                  <a:lnTo>
                    <a:pt x="220" y="828"/>
                  </a:lnTo>
                  <a:lnTo>
                    <a:pt x="341" y="828"/>
                  </a:lnTo>
                  <a:lnTo>
                    <a:pt x="462" y="839"/>
                  </a:lnTo>
                  <a:lnTo>
                    <a:pt x="462" y="783"/>
                  </a:lnTo>
                  <a:lnTo>
                    <a:pt x="363" y="783"/>
                  </a:lnTo>
                  <a:lnTo>
                    <a:pt x="330" y="772"/>
                  </a:lnTo>
                  <a:lnTo>
                    <a:pt x="286" y="750"/>
                  </a:lnTo>
                  <a:lnTo>
                    <a:pt x="286" y="739"/>
                  </a:lnTo>
                  <a:lnTo>
                    <a:pt x="275" y="717"/>
                  </a:lnTo>
                  <a:lnTo>
                    <a:pt x="275"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11"/>
            <p:cNvSpPr>
              <a:spLocks/>
            </p:cNvSpPr>
            <p:nvPr/>
          </p:nvSpPr>
          <p:spPr bwMode="auto">
            <a:xfrm>
              <a:off x="34499" y="10842"/>
              <a:ext cx="1066" cy="839"/>
            </a:xfrm>
            <a:custGeom>
              <a:avLst/>
              <a:gdLst/>
              <a:ahLst/>
              <a:cxnLst>
                <a:cxn ang="0">
                  <a:pos x="616" y="375"/>
                </a:cxn>
                <a:cxn ang="0">
                  <a:pos x="836" y="121"/>
                </a:cxn>
                <a:cxn ang="0">
                  <a:pos x="880" y="99"/>
                </a:cxn>
                <a:cxn ang="0">
                  <a:pos x="935" y="88"/>
                </a:cxn>
                <a:cxn ang="0">
                  <a:pos x="1023" y="88"/>
                </a:cxn>
                <a:cxn ang="0">
                  <a:pos x="1023" y="0"/>
                </a:cxn>
                <a:cxn ang="0">
                  <a:pos x="660" y="0"/>
                </a:cxn>
                <a:cxn ang="0">
                  <a:pos x="660" y="88"/>
                </a:cxn>
                <a:cxn ang="0">
                  <a:pos x="693" y="88"/>
                </a:cxn>
                <a:cxn ang="0">
                  <a:pos x="726" y="99"/>
                </a:cxn>
                <a:cxn ang="0">
                  <a:pos x="726" y="110"/>
                </a:cxn>
                <a:cxn ang="0">
                  <a:pos x="715" y="121"/>
                </a:cxn>
                <a:cxn ang="0">
                  <a:pos x="550" y="298"/>
                </a:cxn>
                <a:cxn ang="0">
                  <a:pos x="374" y="88"/>
                </a:cxn>
                <a:cxn ang="0">
                  <a:pos x="440" y="88"/>
                </a:cxn>
                <a:cxn ang="0">
                  <a:pos x="440" y="0"/>
                </a:cxn>
                <a:cxn ang="0">
                  <a:pos x="11" y="0"/>
                </a:cxn>
                <a:cxn ang="0">
                  <a:pos x="11" y="88"/>
                </a:cxn>
                <a:cxn ang="0">
                  <a:pos x="143" y="88"/>
                </a:cxn>
                <a:cxn ang="0">
                  <a:pos x="440" y="430"/>
                </a:cxn>
                <a:cxn ang="0">
                  <a:pos x="187" y="717"/>
                </a:cxn>
                <a:cxn ang="0">
                  <a:pos x="143" y="739"/>
                </a:cxn>
                <a:cxn ang="0">
                  <a:pos x="77" y="750"/>
                </a:cxn>
                <a:cxn ang="0">
                  <a:pos x="0" y="750"/>
                </a:cxn>
                <a:cxn ang="0">
                  <a:pos x="0" y="839"/>
                </a:cxn>
                <a:cxn ang="0">
                  <a:pos x="154" y="839"/>
                </a:cxn>
                <a:cxn ang="0">
                  <a:pos x="176" y="828"/>
                </a:cxn>
                <a:cxn ang="0">
                  <a:pos x="231" y="828"/>
                </a:cxn>
                <a:cxn ang="0">
                  <a:pos x="308" y="839"/>
                </a:cxn>
                <a:cxn ang="0">
                  <a:pos x="363" y="839"/>
                </a:cxn>
                <a:cxn ang="0">
                  <a:pos x="363" y="750"/>
                </a:cxn>
                <a:cxn ang="0">
                  <a:pos x="341" y="750"/>
                </a:cxn>
                <a:cxn ang="0">
                  <a:pos x="319" y="739"/>
                </a:cxn>
                <a:cxn ang="0">
                  <a:pos x="308" y="739"/>
                </a:cxn>
                <a:cxn ang="0">
                  <a:pos x="297" y="728"/>
                </a:cxn>
                <a:cxn ang="0">
                  <a:pos x="297" y="717"/>
                </a:cxn>
                <a:cxn ang="0">
                  <a:pos x="308" y="706"/>
                </a:cxn>
                <a:cxn ang="0">
                  <a:pos x="495" y="508"/>
                </a:cxn>
                <a:cxn ang="0">
                  <a:pos x="704" y="750"/>
                </a:cxn>
                <a:cxn ang="0">
                  <a:pos x="627" y="750"/>
                </a:cxn>
                <a:cxn ang="0">
                  <a:pos x="627" y="839"/>
                </a:cxn>
                <a:cxn ang="0">
                  <a:pos x="781" y="839"/>
                </a:cxn>
                <a:cxn ang="0">
                  <a:pos x="858" y="828"/>
                </a:cxn>
                <a:cxn ang="0">
                  <a:pos x="957" y="839"/>
                </a:cxn>
                <a:cxn ang="0">
                  <a:pos x="1066" y="839"/>
                </a:cxn>
                <a:cxn ang="0">
                  <a:pos x="1066" y="750"/>
                </a:cxn>
                <a:cxn ang="0">
                  <a:pos x="924" y="750"/>
                </a:cxn>
                <a:cxn ang="0">
                  <a:pos x="616" y="375"/>
                </a:cxn>
              </a:cxnLst>
              <a:rect l="0" t="0" r="r" b="b"/>
              <a:pathLst>
                <a:path w="1066" h="839">
                  <a:moveTo>
                    <a:pt x="616" y="375"/>
                  </a:moveTo>
                  <a:lnTo>
                    <a:pt x="836" y="121"/>
                  </a:lnTo>
                  <a:lnTo>
                    <a:pt x="880" y="99"/>
                  </a:lnTo>
                  <a:lnTo>
                    <a:pt x="935" y="88"/>
                  </a:lnTo>
                  <a:lnTo>
                    <a:pt x="1023" y="88"/>
                  </a:lnTo>
                  <a:lnTo>
                    <a:pt x="1023" y="0"/>
                  </a:lnTo>
                  <a:lnTo>
                    <a:pt x="660" y="0"/>
                  </a:lnTo>
                  <a:lnTo>
                    <a:pt x="660" y="88"/>
                  </a:lnTo>
                  <a:lnTo>
                    <a:pt x="693" y="88"/>
                  </a:lnTo>
                  <a:lnTo>
                    <a:pt x="726" y="99"/>
                  </a:lnTo>
                  <a:lnTo>
                    <a:pt x="726" y="110"/>
                  </a:lnTo>
                  <a:lnTo>
                    <a:pt x="715" y="121"/>
                  </a:lnTo>
                  <a:lnTo>
                    <a:pt x="550" y="298"/>
                  </a:lnTo>
                  <a:lnTo>
                    <a:pt x="374" y="88"/>
                  </a:lnTo>
                  <a:lnTo>
                    <a:pt x="440" y="88"/>
                  </a:lnTo>
                  <a:lnTo>
                    <a:pt x="440" y="0"/>
                  </a:lnTo>
                  <a:lnTo>
                    <a:pt x="11" y="0"/>
                  </a:lnTo>
                  <a:lnTo>
                    <a:pt x="11" y="88"/>
                  </a:lnTo>
                  <a:lnTo>
                    <a:pt x="143" y="88"/>
                  </a:lnTo>
                  <a:lnTo>
                    <a:pt x="440" y="430"/>
                  </a:lnTo>
                  <a:lnTo>
                    <a:pt x="187" y="717"/>
                  </a:lnTo>
                  <a:lnTo>
                    <a:pt x="143" y="739"/>
                  </a:lnTo>
                  <a:lnTo>
                    <a:pt x="77" y="750"/>
                  </a:lnTo>
                  <a:lnTo>
                    <a:pt x="0" y="750"/>
                  </a:lnTo>
                  <a:lnTo>
                    <a:pt x="0" y="839"/>
                  </a:lnTo>
                  <a:lnTo>
                    <a:pt x="154" y="839"/>
                  </a:lnTo>
                  <a:lnTo>
                    <a:pt x="176" y="828"/>
                  </a:lnTo>
                  <a:lnTo>
                    <a:pt x="231" y="828"/>
                  </a:lnTo>
                  <a:lnTo>
                    <a:pt x="308" y="839"/>
                  </a:lnTo>
                  <a:lnTo>
                    <a:pt x="363" y="839"/>
                  </a:lnTo>
                  <a:lnTo>
                    <a:pt x="363" y="750"/>
                  </a:lnTo>
                  <a:lnTo>
                    <a:pt x="341" y="750"/>
                  </a:lnTo>
                  <a:lnTo>
                    <a:pt x="319" y="739"/>
                  </a:lnTo>
                  <a:lnTo>
                    <a:pt x="308" y="739"/>
                  </a:lnTo>
                  <a:lnTo>
                    <a:pt x="297" y="728"/>
                  </a:lnTo>
                  <a:lnTo>
                    <a:pt x="297" y="717"/>
                  </a:lnTo>
                  <a:lnTo>
                    <a:pt x="308" y="706"/>
                  </a:lnTo>
                  <a:lnTo>
                    <a:pt x="495" y="508"/>
                  </a:lnTo>
                  <a:lnTo>
                    <a:pt x="704" y="750"/>
                  </a:lnTo>
                  <a:lnTo>
                    <a:pt x="627" y="750"/>
                  </a:lnTo>
                  <a:lnTo>
                    <a:pt x="627" y="839"/>
                  </a:lnTo>
                  <a:lnTo>
                    <a:pt x="781" y="839"/>
                  </a:lnTo>
                  <a:lnTo>
                    <a:pt x="858" y="828"/>
                  </a:lnTo>
                  <a:lnTo>
                    <a:pt x="957" y="839"/>
                  </a:lnTo>
                  <a:lnTo>
                    <a:pt x="1066" y="839"/>
                  </a:lnTo>
                  <a:lnTo>
                    <a:pt x="1066" y="750"/>
                  </a:lnTo>
                  <a:lnTo>
                    <a:pt x="924" y="750"/>
                  </a:lnTo>
                  <a:lnTo>
                    <a:pt x="616"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512"/>
            <p:cNvSpPr>
              <a:spLocks noEditPoints="1"/>
            </p:cNvSpPr>
            <p:nvPr/>
          </p:nvSpPr>
          <p:spPr bwMode="auto">
            <a:xfrm>
              <a:off x="35686" y="11074"/>
              <a:ext cx="396" cy="894"/>
            </a:xfrm>
            <a:custGeom>
              <a:avLst/>
              <a:gdLst/>
              <a:ahLst/>
              <a:cxnLst>
                <a:cxn ang="0">
                  <a:pos x="363" y="33"/>
                </a:cxn>
                <a:cxn ang="0">
                  <a:pos x="308" y="0"/>
                </a:cxn>
                <a:cxn ang="0">
                  <a:pos x="242" y="44"/>
                </a:cxn>
                <a:cxn ang="0">
                  <a:pos x="242" y="88"/>
                </a:cxn>
                <a:cxn ang="0">
                  <a:pos x="264" y="121"/>
                </a:cxn>
                <a:cxn ang="0">
                  <a:pos x="341" y="99"/>
                </a:cxn>
                <a:cxn ang="0">
                  <a:pos x="88" y="728"/>
                </a:cxn>
                <a:cxn ang="0">
                  <a:pos x="77" y="783"/>
                </a:cxn>
                <a:cxn ang="0">
                  <a:pos x="165" y="894"/>
                </a:cxn>
                <a:cxn ang="0">
                  <a:pos x="275" y="871"/>
                </a:cxn>
                <a:cxn ang="0">
                  <a:pos x="374" y="772"/>
                </a:cxn>
                <a:cxn ang="0">
                  <a:pos x="396" y="684"/>
                </a:cxn>
                <a:cxn ang="0">
                  <a:pos x="363" y="673"/>
                </a:cxn>
                <a:cxn ang="0">
                  <a:pos x="352" y="695"/>
                </a:cxn>
                <a:cxn ang="0">
                  <a:pos x="308" y="794"/>
                </a:cxn>
                <a:cxn ang="0">
                  <a:pos x="242" y="849"/>
                </a:cxn>
                <a:cxn ang="0">
                  <a:pos x="198" y="860"/>
                </a:cxn>
                <a:cxn ang="0">
                  <a:pos x="176" y="827"/>
                </a:cxn>
                <a:cxn ang="0">
                  <a:pos x="187" y="750"/>
                </a:cxn>
                <a:cxn ang="0">
                  <a:pos x="242" y="618"/>
                </a:cxn>
                <a:cxn ang="0">
                  <a:pos x="275" y="540"/>
                </a:cxn>
                <a:cxn ang="0">
                  <a:pos x="297" y="485"/>
                </a:cxn>
                <a:cxn ang="0">
                  <a:pos x="308" y="452"/>
                </a:cxn>
                <a:cxn ang="0">
                  <a:pos x="319" y="408"/>
                </a:cxn>
                <a:cxn ang="0">
                  <a:pos x="231" y="298"/>
                </a:cxn>
                <a:cxn ang="0">
                  <a:pos x="121" y="309"/>
                </a:cxn>
                <a:cxn ang="0">
                  <a:pos x="22" y="419"/>
                </a:cxn>
                <a:cxn ang="0">
                  <a:pos x="0" y="507"/>
                </a:cxn>
                <a:cxn ang="0">
                  <a:pos x="33" y="518"/>
                </a:cxn>
                <a:cxn ang="0">
                  <a:pos x="44" y="496"/>
                </a:cxn>
                <a:cxn ang="0">
                  <a:pos x="110" y="375"/>
                </a:cxn>
                <a:cxn ang="0">
                  <a:pos x="154" y="342"/>
                </a:cxn>
                <a:cxn ang="0">
                  <a:pos x="198" y="331"/>
                </a:cxn>
                <a:cxn ang="0">
                  <a:pos x="220" y="397"/>
                </a:cxn>
                <a:cxn ang="0">
                  <a:pos x="209" y="441"/>
                </a:cxn>
                <a:cxn ang="0">
                  <a:pos x="176" y="518"/>
                </a:cxn>
              </a:cxnLst>
              <a:rect l="0" t="0" r="r" b="b"/>
              <a:pathLst>
                <a:path w="396" h="894">
                  <a:moveTo>
                    <a:pt x="363" y="55"/>
                  </a:moveTo>
                  <a:lnTo>
                    <a:pt x="363" y="33"/>
                  </a:lnTo>
                  <a:lnTo>
                    <a:pt x="352" y="22"/>
                  </a:lnTo>
                  <a:lnTo>
                    <a:pt x="308" y="0"/>
                  </a:lnTo>
                  <a:lnTo>
                    <a:pt x="264" y="22"/>
                  </a:lnTo>
                  <a:lnTo>
                    <a:pt x="242" y="44"/>
                  </a:lnTo>
                  <a:lnTo>
                    <a:pt x="231" y="77"/>
                  </a:lnTo>
                  <a:lnTo>
                    <a:pt x="242" y="88"/>
                  </a:lnTo>
                  <a:lnTo>
                    <a:pt x="253" y="110"/>
                  </a:lnTo>
                  <a:lnTo>
                    <a:pt x="264" y="121"/>
                  </a:lnTo>
                  <a:lnTo>
                    <a:pt x="319" y="121"/>
                  </a:lnTo>
                  <a:lnTo>
                    <a:pt x="341" y="99"/>
                  </a:lnTo>
                  <a:lnTo>
                    <a:pt x="363" y="55"/>
                  </a:lnTo>
                  <a:close/>
                  <a:moveTo>
                    <a:pt x="88" y="728"/>
                  </a:moveTo>
                  <a:lnTo>
                    <a:pt x="88" y="750"/>
                  </a:lnTo>
                  <a:lnTo>
                    <a:pt x="77" y="783"/>
                  </a:lnTo>
                  <a:lnTo>
                    <a:pt x="99" y="849"/>
                  </a:lnTo>
                  <a:lnTo>
                    <a:pt x="165" y="894"/>
                  </a:lnTo>
                  <a:lnTo>
                    <a:pt x="209" y="894"/>
                  </a:lnTo>
                  <a:lnTo>
                    <a:pt x="275" y="871"/>
                  </a:lnTo>
                  <a:lnTo>
                    <a:pt x="330" y="827"/>
                  </a:lnTo>
                  <a:lnTo>
                    <a:pt x="374" y="772"/>
                  </a:lnTo>
                  <a:lnTo>
                    <a:pt x="396" y="717"/>
                  </a:lnTo>
                  <a:lnTo>
                    <a:pt x="396" y="684"/>
                  </a:lnTo>
                  <a:lnTo>
                    <a:pt x="385" y="673"/>
                  </a:lnTo>
                  <a:lnTo>
                    <a:pt x="363" y="673"/>
                  </a:lnTo>
                  <a:lnTo>
                    <a:pt x="352" y="684"/>
                  </a:lnTo>
                  <a:lnTo>
                    <a:pt x="352" y="695"/>
                  </a:lnTo>
                  <a:lnTo>
                    <a:pt x="330" y="750"/>
                  </a:lnTo>
                  <a:lnTo>
                    <a:pt x="308" y="794"/>
                  </a:lnTo>
                  <a:lnTo>
                    <a:pt x="275" y="827"/>
                  </a:lnTo>
                  <a:lnTo>
                    <a:pt x="242" y="849"/>
                  </a:lnTo>
                  <a:lnTo>
                    <a:pt x="209" y="860"/>
                  </a:lnTo>
                  <a:lnTo>
                    <a:pt x="198" y="860"/>
                  </a:lnTo>
                  <a:lnTo>
                    <a:pt x="187" y="849"/>
                  </a:lnTo>
                  <a:lnTo>
                    <a:pt x="176" y="827"/>
                  </a:lnTo>
                  <a:lnTo>
                    <a:pt x="176" y="783"/>
                  </a:lnTo>
                  <a:lnTo>
                    <a:pt x="187" y="750"/>
                  </a:lnTo>
                  <a:lnTo>
                    <a:pt x="198" y="728"/>
                  </a:lnTo>
                  <a:lnTo>
                    <a:pt x="242" y="618"/>
                  </a:lnTo>
                  <a:lnTo>
                    <a:pt x="264" y="574"/>
                  </a:lnTo>
                  <a:lnTo>
                    <a:pt x="275" y="540"/>
                  </a:lnTo>
                  <a:lnTo>
                    <a:pt x="286" y="518"/>
                  </a:lnTo>
                  <a:lnTo>
                    <a:pt x="297" y="485"/>
                  </a:lnTo>
                  <a:lnTo>
                    <a:pt x="297" y="463"/>
                  </a:lnTo>
                  <a:lnTo>
                    <a:pt x="308" y="452"/>
                  </a:lnTo>
                  <a:lnTo>
                    <a:pt x="308" y="430"/>
                  </a:lnTo>
                  <a:lnTo>
                    <a:pt x="319" y="408"/>
                  </a:lnTo>
                  <a:lnTo>
                    <a:pt x="297" y="342"/>
                  </a:lnTo>
                  <a:lnTo>
                    <a:pt x="231" y="298"/>
                  </a:lnTo>
                  <a:lnTo>
                    <a:pt x="187" y="287"/>
                  </a:lnTo>
                  <a:lnTo>
                    <a:pt x="121" y="309"/>
                  </a:lnTo>
                  <a:lnTo>
                    <a:pt x="66" y="364"/>
                  </a:lnTo>
                  <a:lnTo>
                    <a:pt x="22" y="419"/>
                  </a:lnTo>
                  <a:lnTo>
                    <a:pt x="0" y="474"/>
                  </a:lnTo>
                  <a:lnTo>
                    <a:pt x="0" y="507"/>
                  </a:lnTo>
                  <a:lnTo>
                    <a:pt x="11" y="518"/>
                  </a:lnTo>
                  <a:lnTo>
                    <a:pt x="33" y="518"/>
                  </a:lnTo>
                  <a:lnTo>
                    <a:pt x="44" y="507"/>
                  </a:lnTo>
                  <a:lnTo>
                    <a:pt x="44" y="496"/>
                  </a:lnTo>
                  <a:lnTo>
                    <a:pt x="66" y="441"/>
                  </a:lnTo>
                  <a:lnTo>
                    <a:pt x="110" y="375"/>
                  </a:lnTo>
                  <a:lnTo>
                    <a:pt x="132" y="353"/>
                  </a:lnTo>
                  <a:lnTo>
                    <a:pt x="154" y="342"/>
                  </a:lnTo>
                  <a:lnTo>
                    <a:pt x="187" y="331"/>
                  </a:lnTo>
                  <a:lnTo>
                    <a:pt x="198" y="331"/>
                  </a:lnTo>
                  <a:lnTo>
                    <a:pt x="220" y="353"/>
                  </a:lnTo>
                  <a:lnTo>
                    <a:pt x="220" y="397"/>
                  </a:lnTo>
                  <a:lnTo>
                    <a:pt x="209" y="419"/>
                  </a:lnTo>
                  <a:lnTo>
                    <a:pt x="209" y="441"/>
                  </a:lnTo>
                  <a:lnTo>
                    <a:pt x="198" y="474"/>
                  </a:lnTo>
                  <a:lnTo>
                    <a:pt x="176" y="518"/>
                  </a:lnTo>
                  <a:lnTo>
                    <a:pt x="88"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13"/>
            <p:cNvSpPr>
              <a:spLocks/>
            </p:cNvSpPr>
            <p:nvPr/>
          </p:nvSpPr>
          <p:spPr bwMode="auto">
            <a:xfrm>
              <a:off x="10509" y="13104"/>
              <a:ext cx="946" cy="861"/>
            </a:xfrm>
            <a:custGeom>
              <a:avLst/>
              <a:gdLst/>
              <a:ahLst/>
              <a:cxnLst>
                <a:cxn ang="0">
                  <a:pos x="671" y="684"/>
                </a:cxn>
                <a:cxn ang="0">
                  <a:pos x="671" y="861"/>
                </a:cxn>
                <a:cxn ang="0">
                  <a:pos x="946" y="839"/>
                </a:cxn>
                <a:cxn ang="0">
                  <a:pos x="946" y="784"/>
                </a:cxn>
                <a:cxn ang="0">
                  <a:pos x="891" y="784"/>
                </a:cxn>
                <a:cxn ang="0">
                  <a:pos x="847" y="773"/>
                </a:cxn>
                <a:cxn ang="0">
                  <a:pos x="825" y="762"/>
                </a:cxn>
                <a:cxn ang="0">
                  <a:pos x="803" y="739"/>
                </a:cxn>
                <a:cxn ang="0">
                  <a:pos x="803" y="0"/>
                </a:cxn>
                <a:cxn ang="0">
                  <a:pos x="517" y="22"/>
                </a:cxn>
                <a:cxn ang="0">
                  <a:pos x="517" y="77"/>
                </a:cxn>
                <a:cxn ang="0">
                  <a:pos x="572" y="77"/>
                </a:cxn>
                <a:cxn ang="0">
                  <a:pos x="605" y="88"/>
                </a:cxn>
                <a:cxn ang="0">
                  <a:pos x="638" y="88"/>
                </a:cxn>
                <a:cxn ang="0">
                  <a:pos x="649" y="99"/>
                </a:cxn>
                <a:cxn ang="0">
                  <a:pos x="660" y="122"/>
                </a:cxn>
                <a:cxn ang="0">
                  <a:pos x="671" y="155"/>
                </a:cxn>
                <a:cxn ang="0">
                  <a:pos x="671" y="519"/>
                </a:cxn>
                <a:cxn ang="0">
                  <a:pos x="649" y="640"/>
                </a:cxn>
                <a:cxn ang="0">
                  <a:pos x="605" y="728"/>
                </a:cxn>
                <a:cxn ang="0">
                  <a:pos x="539" y="795"/>
                </a:cxn>
                <a:cxn ang="0">
                  <a:pos x="440" y="817"/>
                </a:cxn>
                <a:cxn ang="0">
                  <a:pos x="363" y="806"/>
                </a:cxn>
                <a:cxn ang="0">
                  <a:pos x="308" y="784"/>
                </a:cxn>
                <a:cxn ang="0">
                  <a:pos x="286" y="739"/>
                </a:cxn>
                <a:cxn ang="0">
                  <a:pos x="275" y="684"/>
                </a:cxn>
                <a:cxn ang="0">
                  <a:pos x="275" y="0"/>
                </a:cxn>
                <a:cxn ang="0">
                  <a:pos x="0" y="22"/>
                </a:cxn>
                <a:cxn ang="0">
                  <a:pos x="0" y="77"/>
                </a:cxn>
                <a:cxn ang="0">
                  <a:pos x="55" y="77"/>
                </a:cxn>
                <a:cxn ang="0">
                  <a:pos x="121" y="99"/>
                </a:cxn>
                <a:cxn ang="0">
                  <a:pos x="132" y="110"/>
                </a:cxn>
                <a:cxn ang="0">
                  <a:pos x="143" y="144"/>
                </a:cxn>
                <a:cxn ang="0">
                  <a:pos x="143" y="618"/>
                </a:cxn>
                <a:cxn ang="0">
                  <a:pos x="154" y="684"/>
                </a:cxn>
                <a:cxn ang="0">
                  <a:pos x="176" y="750"/>
                </a:cxn>
                <a:cxn ang="0">
                  <a:pos x="231" y="806"/>
                </a:cxn>
                <a:cxn ang="0">
                  <a:pos x="308" y="850"/>
                </a:cxn>
                <a:cxn ang="0">
                  <a:pos x="429" y="861"/>
                </a:cxn>
                <a:cxn ang="0">
                  <a:pos x="528" y="839"/>
                </a:cxn>
                <a:cxn ang="0">
                  <a:pos x="605" y="784"/>
                </a:cxn>
                <a:cxn ang="0">
                  <a:pos x="671" y="684"/>
                </a:cxn>
              </a:cxnLst>
              <a:rect l="0" t="0" r="r" b="b"/>
              <a:pathLst>
                <a:path w="946" h="861">
                  <a:moveTo>
                    <a:pt x="671" y="684"/>
                  </a:moveTo>
                  <a:lnTo>
                    <a:pt x="671" y="861"/>
                  </a:lnTo>
                  <a:lnTo>
                    <a:pt x="946" y="839"/>
                  </a:lnTo>
                  <a:lnTo>
                    <a:pt x="946" y="784"/>
                  </a:lnTo>
                  <a:lnTo>
                    <a:pt x="891" y="784"/>
                  </a:lnTo>
                  <a:lnTo>
                    <a:pt x="847" y="773"/>
                  </a:lnTo>
                  <a:lnTo>
                    <a:pt x="825" y="762"/>
                  </a:lnTo>
                  <a:lnTo>
                    <a:pt x="803" y="739"/>
                  </a:lnTo>
                  <a:lnTo>
                    <a:pt x="803" y="0"/>
                  </a:lnTo>
                  <a:lnTo>
                    <a:pt x="517" y="22"/>
                  </a:lnTo>
                  <a:lnTo>
                    <a:pt x="517" y="77"/>
                  </a:lnTo>
                  <a:lnTo>
                    <a:pt x="572" y="77"/>
                  </a:lnTo>
                  <a:lnTo>
                    <a:pt x="605" y="88"/>
                  </a:lnTo>
                  <a:lnTo>
                    <a:pt x="638" y="88"/>
                  </a:lnTo>
                  <a:lnTo>
                    <a:pt x="649" y="99"/>
                  </a:lnTo>
                  <a:lnTo>
                    <a:pt x="660" y="122"/>
                  </a:lnTo>
                  <a:lnTo>
                    <a:pt x="671" y="155"/>
                  </a:lnTo>
                  <a:lnTo>
                    <a:pt x="671" y="519"/>
                  </a:lnTo>
                  <a:lnTo>
                    <a:pt x="649" y="640"/>
                  </a:lnTo>
                  <a:lnTo>
                    <a:pt x="605" y="728"/>
                  </a:lnTo>
                  <a:lnTo>
                    <a:pt x="539" y="795"/>
                  </a:lnTo>
                  <a:lnTo>
                    <a:pt x="440" y="817"/>
                  </a:lnTo>
                  <a:lnTo>
                    <a:pt x="363" y="806"/>
                  </a:lnTo>
                  <a:lnTo>
                    <a:pt x="308" y="784"/>
                  </a:lnTo>
                  <a:lnTo>
                    <a:pt x="286" y="739"/>
                  </a:lnTo>
                  <a:lnTo>
                    <a:pt x="275" y="684"/>
                  </a:lnTo>
                  <a:lnTo>
                    <a:pt x="275" y="0"/>
                  </a:lnTo>
                  <a:lnTo>
                    <a:pt x="0" y="22"/>
                  </a:lnTo>
                  <a:lnTo>
                    <a:pt x="0" y="77"/>
                  </a:lnTo>
                  <a:lnTo>
                    <a:pt x="55" y="77"/>
                  </a:lnTo>
                  <a:lnTo>
                    <a:pt x="121" y="99"/>
                  </a:lnTo>
                  <a:lnTo>
                    <a:pt x="132" y="110"/>
                  </a:lnTo>
                  <a:lnTo>
                    <a:pt x="143" y="144"/>
                  </a:lnTo>
                  <a:lnTo>
                    <a:pt x="143" y="618"/>
                  </a:lnTo>
                  <a:lnTo>
                    <a:pt x="154" y="684"/>
                  </a:lnTo>
                  <a:lnTo>
                    <a:pt x="176" y="750"/>
                  </a:lnTo>
                  <a:lnTo>
                    <a:pt x="231" y="806"/>
                  </a:lnTo>
                  <a:lnTo>
                    <a:pt x="308" y="850"/>
                  </a:lnTo>
                  <a:lnTo>
                    <a:pt x="429" y="861"/>
                  </a:lnTo>
                  <a:lnTo>
                    <a:pt x="528" y="839"/>
                  </a:lnTo>
                  <a:lnTo>
                    <a:pt x="605" y="784"/>
                  </a:lnTo>
                  <a:lnTo>
                    <a:pt x="671" y="68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14"/>
            <p:cNvSpPr>
              <a:spLocks/>
            </p:cNvSpPr>
            <p:nvPr/>
          </p:nvSpPr>
          <p:spPr bwMode="auto">
            <a:xfrm>
              <a:off x="11554" y="13093"/>
              <a:ext cx="627" cy="872"/>
            </a:xfrm>
            <a:custGeom>
              <a:avLst/>
              <a:gdLst/>
              <a:ahLst/>
              <a:cxnLst>
                <a:cxn ang="0">
                  <a:pos x="418" y="508"/>
                </a:cxn>
                <a:cxn ang="0">
                  <a:pos x="517" y="585"/>
                </a:cxn>
                <a:cxn ang="0">
                  <a:pos x="517" y="717"/>
                </a:cxn>
                <a:cxn ang="0">
                  <a:pos x="418" y="817"/>
                </a:cxn>
                <a:cxn ang="0">
                  <a:pos x="220" y="806"/>
                </a:cxn>
                <a:cxn ang="0">
                  <a:pos x="88" y="673"/>
                </a:cxn>
                <a:cxn ang="0">
                  <a:pos x="44" y="541"/>
                </a:cxn>
                <a:cxn ang="0">
                  <a:pos x="11" y="530"/>
                </a:cxn>
                <a:cxn ang="0">
                  <a:pos x="0" y="552"/>
                </a:cxn>
                <a:cxn ang="0">
                  <a:pos x="11" y="861"/>
                </a:cxn>
                <a:cxn ang="0">
                  <a:pos x="33" y="872"/>
                </a:cxn>
                <a:cxn ang="0">
                  <a:pos x="88" y="806"/>
                </a:cxn>
                <a:cxn ang="0">
                  <a:pos x="187" y="839"/>
                </a:cxn>
                <a:cxn ang="0">
                  <a:pos x="319" y="872"/>
                </a:cxn>
                <a:cxn ang="0">
                  <a:pos x="517" y="817"/>
                </a:cxn>
                <a:cxn ang="0">
                  <a:pos x="616" y="684"/>
                </a:cxn>
                <a:cxn ang="0">
                  <a:pos x="605" y="519"/>
                </a:cxn>
                <a:cxn ang="0">
                  <a:pos x="539" y="430"/>
                </a:cxn>
                <a:cxn ang="0">
                  <a:pos x="407" y="353"/>
                </a:cxn>
                <a:cxn ang="0">
                  <a:pos x="242" y="320"/>
                </a:cxn>
                <a:cxn ang="0">
                  <a:pos x="121" y="243"/>
                </a:cxn>
                <a:cxn ang="0">
                  <a:pos x="110" y="133"/>
                </a:cxn>
                <a:cxn ang="0">
                  <a:pos x="209" y="44"/>
                </a:cxn>
                <a:cxn ang="0">
                  <a:pos x="407" y="55"/>
                </a:cxn>
                <a:cxn ang="0">
                  <a:pos x="506" y="155"/>
                </a:cxn>
                <a:cxn ang="0">
                  <a:pos x="528" y="265"/>
                </a:cxn>
                <a:cxn ang="0">
                  <a:pos x="572" y="276"/>
                </a:cxn>
                <a:cxn ang="0">
                  <a:pos x="561" y="0"/>
                </a:cxn>
                <a:cxn ang="0">
                  <a:pos x="484" y="55"/>
                </a:cxn>
                <a:cxn ang="0">
                  <a:pos x="352" y="0"/>
                </a:cxn>
                <a:cxn ang="0">
                  <a:pos x="187" y="11"/>
                </a:cxn>
                <a:cxn ang="0">
                  <a:pos x="44" y="99"/>
                </a:cxn>
                <a:cxn ang="0">
                  <a:pos x="0" y="232"/>
                </a:cxn>
                <a:cxn ang="0">
                  <a:pos x="55" y="364"/>
                </a:cxn>
                <a:cxn ang="0">
                  <a:pos x="143" y="430"/>
                </a:cxn>
                <a:cxn ang="0">
                  <a:pos x="330" y="486"/>
                </a:cxn>
              </a:cxnLst>
              <a:rect l="0" t="0" r="r" b="b"/>
              <a:pathLst>
                <a:path w="627" h="872">
                  <a:moveTo>
                    <a:pt x="330" y="486"/>
                  </a:moveTo>
                  <a:lnTo>
                    <a:pt x="418" y="508"/>
                  </a:lnTo>
                  <a:lnTo>
                    <a:pt x="473" y="541"/>
                  </a:lnTo>
                  <a:lnTo>
                    <a:pt x="517" y="585"/>
                  </a:lnTo>
                  <a:lnTo>
                    <a:pt x="528" y="651"/>
                  </a:lnTo>
                  <a:lnTo>
                    <a:pt x="517" y="717"/>
                  </a:lnTo>
                  <a:lnTo>
                    <a:pt x="484" y="784"/>
                  </a:lnTo>
                  <a:lnTo>
                    <a:pt x="418" y="817"/>
                  </a:lnTo>
                  <a:lnTo>
                    <a:pt x="319" y="828"/>
                  </a:lnTo>
                  <a:lnTo>
                    <a:pt x="220" y="806"/>
                  </a:lnTo>
                  <a:lnTo>
                    <a:pt x="143" y="750"/>
                  </a:lnTo>
                  <a:lnTo>
                    <a:pt x="88" y="673"/>
                  </a:lnTo>
                  <a:lnTo>
                    <a:pt x="55" y="563"/>
                  </a:lnTo>
                  <a:lnTo>
                    <a:pt x="44" y="541"/>
                  </a:lnTo>
                  <a:lnTo>
                    <a:pt x="44" y="530"/>
                  </a:lnTo>
                  <a:lnTo>
                    <a:pt x="11" y="530"/>
                  </a:lnTo>
                  <a:lnTo>
                    <a:pt x="11" y="541"/>
                  </a:lnTo>
                  <a:lnTo>
                    <a:pt x="0" y="552"/>
                  </a:lnTo>
                  <a:lnTo>
                    <a:pt x="0" y="850"/>
                  </a:lnTo>
                  <a:lnTo>
                    <a:pt x="11" y="861"/>
                  </a:lnTo>
                  <a:lnTo>
                    <a:pt x="11" y="872"/>
                  </a:lnTo>
                  <a:lnTo>
                    <a:pt x="33" y="872"/>
                  </a:lnTo>
                  <a:lnTo>
                    <a:pt x="88" y="817"/>
                  </a:lnTo>
                  <a:lnTo>
                    <a:pt x="88" y="806"/>
                  </a:lnTo>
                  <a:lnTo>
                    <a:pt x="110" y="784"/>
                  </a:lnTo>
                  <a:lnTo>
                    <a:pt x="187" y="839"/>
                  </a:lnTo>
                  <a:lnTo>
                    <a:pt x="264" y="872"/>
                  </a:lnTo>
                  <a:lnTo>
                    <a:pt x="319" y="872"/>
                  </a:lnTo>
                  <a:lnTo>
                    <a:pt x="429" y="861"/>
                  </a:lnTo>
                  <a:lnTo>
                    <a:pt x="517" y="817"/>
                  </a:lnTo>
                  <a:lnTo>
                    <a:pt x="583" y="761"/>
                  </a:lnTo>
                  <a:lnTo>
                    <a:pt x="616" y="684"/>
                  </a:lnTo>
                  <a:lnTo>
                    <a:pt x="627" y="607"/>
                  </a:lnTo>
                  <a:lnTo>
                    <a:pt x="605" y="519"/>
                  </a:lnTo>
                  <a:lnTo>
                    <a:pt x="572" y="464"/>
                  </a:lnTo>
                  <a:lnTo>
                    <a:pt x="539" y="430"/>
                  </a:lnTo>
                  <a:lnTo>
                    <a:pt x="473" y="375"/>
                  </a:lnTo>
                  <a:lnTo>
                    <a:pt x="407" y="353"/>
                  </a:lnTo>
                  <a:lnTo>
                    <a:pt x="330" y="331"/>
                  </a:lnTo>
                  <a:lnTo>
                    <a:pt x="242" y="320"/>
                  </a:lnTo>
                  <a:lnTo>
                    <a:pt x="176" y="287"/>
                  </a:lnTo>
                  <a:lnTo>
                    <a:pt x="121" y="243"/>
                  </a:lnTo>
                  <a:lnTo>
                    <a:pt x="99" y="177"/>
                  </a:lnTo>
                  <a:lnTo>
                    <a:pt x="110" y="133"/>
                  </a:lnTo>
                  <a:lnTo>
                    <a:pt x="143" y="77"/>
                  </a:lnTo>
                  <a:lnTo>
                    <a:pt x="209" y="44"/>
                  </a:lnTo>
                  <a:lnTo>
                    <a:pt x="308" y="33"/>
                  </a:lnTo>
                  <a:lnTo>
                    <a:pt x="407" y="55"/>
                  </a:lnTo>
                  <a:lnTo>
                    <a:pt x="473" y="99"/>
                  </a:lnTo>
                  <a:lnTo>
                    <a:pt x="506" y="155"/>
                  </a:lnTo>
                  <a:lnTo>
                    <a:pt x="528" y="221"/>
                  </a:lnTo>
                  <a:lnTo>
                    <a:pt x="528" y="265"/>
                  </a:lnTo>
                  <a:lnTo>
                    <a:pt x="550" y="287"/>
                  </a:lnTo>
                  <a:lnTo>
                    <a:pt x="572" y="276"/>
                  </a:lnTo>
                  <a:lnTo>
                    <a:pt x="572" y="11"/>
                  </a:lnTo>
                  <a:lnTo>
                    <a:pt x="561" y="0"/>
                  </a:lnTo>
                  <a:lnTo>
                    <a:pt x="539" y="0"/>
                  </a:lnTo>
                  <a:lnTo>
                    <a:pt x="484" y="55"/>
                  </a:lnTo>
                  <a:lnTo>
                    <a:pt x="407" y="11"/>
                  </a:lnTo>
                  <a:lnTo>
                    <a:pt x="352" y="0"/>
                  </a:lnTo>
                  <a:lnTo>
                    <a:pt x="308" y="0"/>
                  </a:lnTo>
                  <a:lnTo>
                    <a:pt x="187" y="11"/>
                  </a:lnTo>
                  <a:lnTo>
                    <a:pt x="99" y="55"/>
                  </a:lnTo>
                  <a:lnTo>
                    <a:pt x="44" y="99"/>
                  </a:lnTo>
                  <a:lnTo>
                    <a:pt x="11" y="166"/>
                  </a:lnTo>
                  <a:lnTo>
                    <a:pt x="0" y="232"/>
                  </a:lnTo>
                  <a:lnTo>
                    <a:pt x="22" y="320"/>
                  </a:lnTo>
                  <a:lnTo>
                    <a:pt x="55" y="364"/>
                  </a:lnTo>
                  <a:lnTo>
                    <a:pt x="88" y="397"/>
                  </a:lnTo>
                  <a:lnTo>
                    <a:pt x="143" y="430"/>
                  </a:lnTo>
                  <a:lnTo>
                    <a:pt x="220" y="453"/>
                  </a:lnTo>
                  <a:lnTo>
                    <a:pt x="330" y="48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15"/>
            <p:cNvSpPr>
              <a:spLocks noEditPoints="1"/>
            </p:cNvSpPr>
            <p:nvPr/>
          </p:nvSpPr>
          <p:spPr bwMode="auto">
            <a:xfrm>
              <a:off x="12302" y="12674"/>
              <a:ext cx="407" cy="1269"/>
            </a:xfrm>
            <a:custGeom>
              <a:avLst/>
              <a:gdLst/>
              <a:ahLst/>
              <a:cxnLst>
                <a:cxn ang="0">
                  <a:pos x="275" y="430"/>
                </a:cxn>
                <a:cxn ang="0">
                  <a:pos x="11" y="452"/>
                </a:cxn>
                <a:cxn ang="0">
                  <a:pos x="11" y="507"/>
                </a:cxn>
                <a:cxn ang="0">
                  <a:pos x="66" y="507"/>
                </a:cxn>
                <a:cxn ang="0">
                  <a:pos x="99" y="518"/>
                </a:cxn>
                <a:cxn ang="0">
                  <a:pos x="143" y="540"/>
                </a:cxn>
                <a:cxn ang="0">
                  <a:pos x="143" y="574"/>
                </a:cxn>
                <a:cxn ang="0">
                  <a:pos x="154" y="618"/>
                </a:cxn>
                <a:cxn ang="0">
                  <a:pos x="154" y="1158"/>
                </a:cxn>
                <a:cxn ang="0">
                  <a:pos x="143" y="1180"/>
                </a:cxn>
                <a:cxn ang="0">
                  <a:pos x="121" y="1203"/>
                </a:cxn>
                <a:cxn ang="0">
                  <a:pos x="99" y="1203"/>
                </a:cxn>
                <a:cxn ang="0">
                  <a:pos x="55" y="1214"/>
                </a:cxn>
                <a:cxn ang="0">
                  <a:pos x="0" y="1214"/>
                </a:cxn>
                <a:cxn ang="0">
                  <a:pos x="0" y="1269"/>
                </a:cxn>
                <a:cxn ang="0">
                  <a:pos x="154" y="1269"/>
                </a:cxn>
                <a:cxn ang="0">
                  <a:pos x="209" y="1258"/>
                </a:cxn>
                <a:cxn ang="0">
                  <a:pos x="407" y="1269"/>
                </a:cxn>
                <a:cxn ang="0">
                  <a:pos x="407" y="1214"/>
                </a:cxn>
                <a:cxn ang="0">
                  <a:pos x="352" y="1214"/>
                </a:cxn>
                <a:cxn ang="0">
                  <a:pos x="319" y="1203"/>
                </a:cxn>
                <a:cxn ang="0">
                  <a:pos x="297" y="1192"/>
                </a:cxn>
                <a:cxn ang="0">
                  <a:pos x="286" y="1180"/>
                </a:cxn>
                <a:cxn ang="0">
                  <a:pos x="275" y="1158"/>
                </a:cxn>
                <a:cxn ang="0">
                  <a:pos x="275" y="1125"/>
                </a:cxn>
                <a:cxn ang="0">
                  <a:pos x="275" y="430"/>
                </a:cxn>
                <a:cxn ang="0">
                  <a:pos x="286" y="99"/>
                </a:cxn>
                <a:cxn ang="0">
                  <a:pos x="264" y="33"/>
                </a:cxn>
                <a:cxn ang="0">
                  <a:pos x="242" y="11"/>
                </a:cxn>
                <a:cxn ang="0">
                  <a:pos x="209" y="0"/>
                </a:cxn>
                <a:cxn ang="0">
                  <a:pos x="154" y="0"/>
                </a:cxn>
                <a:cxn ang="0">
                  <a:pos x="121" y="22"/>
                </a:cxn>
                <a:cxn ang="0">
                  <a:pos x="99" y="44"/>
                </a:cxn>
                <a:cxn ang="0">
                  <a:pos x="88" y="66"/>
                </a:cxn>
                <a:cxn ang="0">
                  <a:pos x="77" y="99"/>
                </a:cxn>
                <a:cxn ang="0">
                  <a:pos x="88" y="132"/>
                </a:cxn>
                <a:cxn ang="0">
                  <a:pos x="99" y="154"/>
                </a:cxn>
                <a:cxn ang="0">
                  <a:pos x="121" y="176"/>
                </a:cxn>
                <a:cxn ang="0">
                  <a:pos x="154" y="198"/>
                </a:cxn>
                <a:cxn ang="0">
                  <a:pos x="220" y="198"/>
                </a:cxn>
                <a:cxn ang="0">
                  <a:pos x="242" y="176"/>
                </a:cxn>
                <a:cxn ang="0">
                  <a:pos x="264" y="165"/>
                </a:cxn>
                <a:cxn ang="0">
                  <a:pos x="286" y="99"/>
                </a:cxn>
              </a:cxnLst>
              <a:rect l="0" t="0" r="r" b="b"/>
              <a:pathLst>
                <a:path w="407" h="1269">
                  <a:moveTo>
                    <a:pt x="275" y="430"/>
                  </a:moveTo>
                  <a:lnTo>
                    <a:pt x="11" y="452"/>
                  </a:lnTo>
                  <a:lnTo>
                    <a:pt x="11" y="507"/>
                  </a:lnTo>
                  <a:lnTo>
                    <a:pt x="66" y="507"/>
                  </a:lnTo>
                  <a:lnTo>
                    <a:pt x="99" y="518"/>
                  </a:lnTo>
                  <a:lnTo>
                    <a:pt x="143" y="540"/>
                  </a:lnTo>
                  <a:lnTo>
                    <a:pt x="143" y="574"/>
                  </a:lnTo>
                  <a:lnTo>
                    <a:pt x="154" y="618"/>
                  </a:lnTo>
                  <a:lnTo>
                    <a:pt x="154" y="1158"/>
                  </a:lnTo>
                  <a:lnTo>
                    <a:pt x="143" y="1180"/>
                  </a:lnTo>
                  <a:lnTo>
                    <a:pt x="121" y="1203"/>
                  </a:lnTo>
                  <a:lnTo>
                    <a:pt x="99" y="1203"/>
                  </a:lnTo>
                  <a:lnTo>
                    <a:pt x="55" y="1214"/>
                  </a:lnTo>
                  <a:lnTo>
                    <a:pt x="0" y="1214"/>
                  </a:lnTo>
                  <a:lnTo>
                    <a:pt x="0" y="1269"/>
                  </a:lnTo>
                  <a:lnTo>
                    <a:pt x="154" y="1269"/>
                  </a:lnTo>
                  <a:lnTo>
                    <a:pt x="209" y="1258"/>
                  </a:lnTo>
                  <a:lnTo>
                    <a:pt x="407" y="1269"/>
                  </a:lnTo>
                  <a:lnTo>
                    <a:pt x="407" y="1214"/>
                  </a:lnTo>
                  <a:lnTo>
                    <a:pt x="352" y="1214"/>
                  </a:lnTo>
                  <a:lnTo>
                    <a:pt x="319" y="1203"/>
                  </a:lnTo>
                  <a:lnTo>
                    <a:pt x="297" y="1192"/>
                  </a:lnTo>
                  <a:lnTo>
                    <a:pt x="286" y="1180"/>
                  </a:lnTo>
                  <a:lnTo>
                    <a:pt x="275" y="1158"/>
                  </a:lnTo>
                  <a:lnTo>
                    <a:pt x="275" y="1125"/>
                  </a:lnTo>
                  <a:lnTo>
                    <a:pt x="275" y="430"/>
                  </a:lnTo>
                  <a:close/>
                  <a:moveTo>
                    <a:pt x="286" y="99"/>
                  </a:moveTo>
                  <a:lnTo>
                    <a:pt x="264" y="33"/>
                  </a:lnTo>
                  <a:lnTo>
                    <a:pt x="242" y="11"/>
                  </a:lnTo>
                  <a:lnTo>
                    <a:pt x="209" y="0"/>
                  </a:lnTo>
                  <a:lnTo>
                    <a:pt x="154" y="0"/>
                  </a:lnTo>
                  <a:lnTo>
                    <a:pt x="121" y="22"/>
                  </a:lnTo>
                  <a:lnTo>
                    <a:pt x="99" y="44"/>
                  </a:lnTo>
                  <a:lnTo>
                    <a:pt x="88" y="66"/>
                  </a:lnTo>
                  <a:lnTo>
                    <a:pt x="77" y="99"/>
                  </a:lnTo>
                  <a:lnTo>
                    <a:pt x="88" y="132"/>
                  </a:lnTo>
                  <a:lnTo>
                    <a:pt x="99" y="154"/>
                  </a:lnTo>
                  <a:lnTo>
                    <a:pt x="121" y="176"/>
                  </a:lnTo>
                  <a:lnTo>
                    <a:pt x="154" y="198"/>
                  </a:lnTo>
                  <a:lnTo>
                    <a:pt x="220" y="198"/>
                  </a:lnTo>
                  <a:lnTo>
                    <a:pt x="242" y="176"/>
                  </a:lnTo>
                  <a:lnTo>
                    <a:pt x="264" y="165"/>
                  </a:lnTo>
                  <a:lnTo>
                    <a:pt x="286"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16"/>
            <p:cNvSpPr>
              <a:spLocks/>
            </p:cNvSpPr>
            <p:nvPr/>
          </p:nvSpPr>
          <p:spPr bwMode="auto">
            <a:xfrm>
              <a:off x="12830" y="13104"/>
              <a:ext cx="946" cy="839"/>
            </a:xfrm>
            <a:custGeom>
              <a:avLst/>
              <a:gdLst/>
              <a:ahLst/>
              <a:cxnLst>
                <a:cxn ang="0">
                  <a:pos x="143" y="188"/>
                </a:cxn>
                <a:cxn ang="0">
                  <a:pos x="143" y="728"/>
                </a:cxn>
                <a:cxn ang="0">
                  <a:pos x="121" y="773"/>
                </a:cxn>
                <a:cxn ang="0">
                  <a:pos x="88" y="773"/>
                </a:cxn>
                <a:cxn ang="0">
                  <a:pos x="55" y="784"/>
                </a:cxn>
                <a:cxn ang="0">
                  <a:pos x="0" y="784"/>
                </a:cxn>
                <a:cxn ang="0">
                  <a:pos x="0" y="839"/>
                </a:cxn>
                <a:cxn ang="0">
                  <a:pos x="110" y="839"/>
                </a:cxn>
                <a:cxn ang="0">
                  <a:pos x="209" y="828"/>
                </a:cxn>
                <a:cxn ang="0">
                  <a:pos x="308" y="839"/>
                </a:cxn>
                <a:cxn ang="0">
                  <a:pos x="429" y="839"/>
                </a:cxn>
                <a:cxn ang="0">
                  <a:pos x="429" y="784"/>
                </a:cxn>
                <a:cxn ang="0">
                  <a:pos x="374" y="784"/>
                </a:cxn>
                <a:cxn ang="0">
                  <a:pos x="330" y="773"/>
                </a:cxn>
                <a:cxn ang="0">
                  <a:pos x="308" y="773"/>
                </a:cxn>
                <a:cxn ang="0">
                  <a:pos x="286" y="750"/>
                </a:cxn>
                <a:cxn ang="0">
                  <a:pos x="275" y="728"/>
                </a:cxn>
                <a:cxn ang="0">
                  <a:pos x="275" y="342"/>
                </a:cxn>
                <a:cxn ang="0">
                  <a:pos x="297" y="210"/>
                </a:cxn>
                <a:cxn ang="0">
                  <a:pos x="363" y="122"/>
                </a:cxn>
                <a:cxn ang="0">
                  <a:pos x="440" y="55"/>
                </a:cxn>
                <a:cxn ang="0">
                  <a:pos x="528" y="44"/>
                </a:cxn>
                <a:cxn ang="0">
                  <a:pos x="605" y="55"/>
                </a:cxn>
                <a:cxn ang="0">
                  <a:pos x="649" y="110"/>
                </a:cxn>
                <a:cxn ang="0">
                  <a:pos x="671" y="177"/>
                </a:cxn>
                <a:cxn ang="0">
                  <a:pos x="671" y="728"/>
                </a:cxn>
                <a:cxn ang="0">
                  <a:pos x="649" y="773"/>
                </a:cxn>
                <a:cxn ang="0">
                  <a:pos x="616" y="773"/>
                </a:cxn>
                <a:cxn ang="0">
                  <a:pos x="583" y="784"/>
                </a:cxn>
                <a:cxn ang="0">
                  <a:pos x="528" y="784"/>
                </a:cxn>
                <a:cxn ang="0">
                  <a:pos x="528" y="839"/>
                </a:cxn>
                <a:cxn ang="0">
                  <a:pos x="638" y="839"/>
                </a:cxn>
                <a:cxn ang="0">
                  <a:pos x="737" y="828"/>
                </a:cxn>
                <a:cxn ang="0">
                  <a:pos x="836" y="839"/>
                </a:cxn>
                <a:cxn ang="0">
                  <a:pos x="946" y="839"/>
                </a:cxn>
                <a:cxn ang="0">
                  <a:pos x="946" y="784"/>
                </a:cxn>
                <a:cxn ang="0">
                  <a:pos x="869" y="784"/>
                </a:cxn>
                <a:cxn ang="0">
                  <a:pos x="836" y="773"/>
                </a:cxn>
                <a:cxn ang="0">
                  <a:pos x="825" y="762"/>
                </a:cxn>
                <a:cxn ang="0">
                  <a:pos x="803" y="750"/>
                </a:cxn>
                <a:cxn ang="0">
                  <a:pos x="803" y="232"/>
                </a:cxn>
                <a:cxn ang="0">
                  <a:pos x="781" y="144"/>
                </a:cxn>
                <a:cxn ang="0">
                  <a:pos x="748" y="66"/>
                </a:cxn>
                <a:cxn ang="0">
                  <a:pos x="704" y="33"/>
                </a:cxn>
                <a:cxn ang="0">
                  <a:pos x="638" y="11"/>
                </a:cxn>
                <a:cxn ang="0">
                  <a:pos x="550" y="0"/>
                </a:cxn>
                <a:cxn ang="0">
                  <a:pos x="451" y="11"/>
                </a:cxn>
                <a:cxn ang="0">
                  <a:pos x="374" y="55"/>
                </a:cxn>
                <a:cxn ang="0">
                  <a:pos x="308" y="122"/>
                </a:cxn>
                <a:cxn ang="0">
                  <a:pos x="264" y="199"/>
                </a:cxn>
                <a:cxn ang="0">
                  <a:pos x="264" y="0"/>
                </a:cxn>
                <a:cxn ang="0">
                  <a:pos x="0" y="22"/>
                </a:cxn>
                <a:cxn ang="0">
                  <a:pos x="0" y="77"/>
                </a:cxn>
                <a:cxn ang="0">
                  <a:pos x="55" y="77"/>
                </a:cxn>
                <a:cxn ang="0">
                  <a:pos x="99" y="88"/>
                </a:cxn>
                <a:cxn ang="0">
                  <a:pos x="121" y="99"/>
                </a:cxn>
                <a:cxn ang="0">
                  <a:pos x="143" y="144"/>
                </a:cxn>
                <a:cxn ang="0">
                  <a:pos x="143" y="188"/>
                </a:cxn>
              </a:cxnLst>
              <a:rect l="0" t="0" r="r" b="b"/>
              <a:pathLst>
                <a:path w="946" h="839">
                  <a:moveTo>
                    <a:pt x="143" y="188"/>
                  </a:moveTo>
                  <a:lnTo>
                    <a:pt x="143" y="728"/>
                  </a:lnTo>
                  <a:lnTo>
                    <a:pt x="121" y="773"/>
                  </a:lnTo>
                  <a:lnTo>
                    <a:pt x="88" y="773"/>
                  </a:lnTo>
                  <a:lnTo>
                    <a:pt x="55" y="784"/>
                  </a:lnTo>
                  <a:lnTo>
                    <a:pt x="0" y="784"/>
                  </a:lnTo>
                  <a:lnTo>
                    <a:pt x="0" y="839"/>
                  </a:lnTo>
                  <a:lnTo>
                    <a:pt x="110" y="839"/>
                  </a:lnTo>
                  <a:lnTo>
                    <a:pt x="209" y="828"/>
                  </a:lnTo>
                  <a:lnTo>
                    <a:pt x="308" y="839"/>
                  </a:lnTo>
                  <a:lnTo>
                    <a:pt x="429" y="839"/>
                  </a:lnTo>
                  <a:lnTo>
                    <a:pt x="429" y="784"/>
                  </a:lnTo>
                  <a:lnTo>
                    <a:pt x="374" y="784"/>
                  </a:lnTo>
                  <a:lnTo>
                    <a:pt x="330" y="773"/>
                  </a:lnTo>
                  <a:lnTo>
                    <a:pt x="308" y="773"/>
                  </a:lnTo>
                  <a:lnTo>
                    <a:pt x="286" y="750"/>
                  </a:lnTo>
                  <a:lnTo>
                    <a:pt x="275" y="728"/>
                  </a:lnTo>
                  <a:lnTo>
                    <a:pt x="275" y="342"/>
                  </a:lnTo>
                  <a:lnTo>
                    <a:pt x="297" y="210"/>
                  </a:lnTo>
                  <a:lnTo>
                    <a:pt x="363" y="122"/>
                  </a:lnTo>
                  <a:lnTo>
                    <a:pt x="440" y="55"/>
                  </a:lnTo>
                  <a:lnTo>
                    <a:pt x="528" y="44"/>
                  </a:lnTo>
                  <a:lnTo>
                    <a:pt x="605" y="55"/>
                  </a:lnTo>
                  <a:lnTo>
                    <a:pt x="649" y="110"/>
                  </a:lnTo>
                  <a:lnTo>
                    <a:pt x="671" y="177"/>
                  </a:lnTo>
                  <a:lnTo>
                    <a:pt x="671" y="728"/>
                  </a:lnTo>
                  <a:lnTo>
                    <a:pt x="649" y="773"/>
                  </a:lnTo>
                  <a:lnTo>
                    <a:pt x="616" y="773"/>
                  </a:lnTo>
                  <a:lnTo>
                    <a:pt x="583" y="784"/>
                  </a:lnTo>
                  <a:lnTo>
                    <a:pt x="528" y="784"/>
                  </a:lnTo>
                  <a:lnTo>
                    <a:pt x="528" y="839"/>
                  </a:lnTo>
                  <a:lnTo>
                    <a:pt x="638" y="839"/>
                  </a:lnTo>
                  <a:lnTo>
                    <a:pt x="737" y="828"/>
                  </a:lnTo>
                  <a:lnTo>
                    <a:pt x="836" y="839"/>
                  </a:lnTo>
                  <a:lnTo>
                    <a:pt x="946" y="839"/>
                  </a:lnTo>
                  <a:lnTo>
                    <a:pt x="946" y="784"/>
                  </a:lnTo>
                  <a:lnTo>
                    <a:pt x="869" y="784"/>
                  </a:lnTo>
                  <a:lnTo>
                    <a:pt x="836" y="773"/>
                  </a:lnTo>
                  <a:lnTo>
                    <a:pt x="825" y="762"/>
                  </a:lnTo>
                  <a:lnTo>
                    <a:pt x="803" y="750"/>
                  </a:lnTo>
                  <a:lnTo>
                    <a:pt x="803" y="232"/>
                  </a:lnTo>
                  <a:lnTo>
                    <a:pt x="781" y="144"/>
                  </a:lnTo>
                  <a:lnTo>
                    <a:pt x="748" y="66"/>
                  </a:lnTo>
                  <a:lnTo>
                    <a:pt x="704" y="33"/>
                  </a:lnTo>
                  <a:lnTo>
                    <a:pt x="638" y="11"/>
                  </a:lnTo>
                  <a:lnTo>
                    <a:pt x="550" y="0"/>
                  </a:lnTo>
                  <a:lnTo>
                    <a:pt x="451" y="11"/>
                  </a:lnTo>
                  <a:lnTo>
                    <a:pt x="374" y="55"/>
                  </a:lnTo>
                  <a:lnTo>
                    <a:pt x="308" y="122"/>
                  </a:lnTo>
                  <a:lnTo>
                    <a:pt x="264" y="199"/>
                  </a:lnTo>
                  <a:lnTo>
                    <a:pt x="264" y="0"/>
                  </a:lnTo>
                  <a:lnTo>
                    <a:pt x="0" y="22"/>
                  </a:lnTo>
                  <a:lnTo>
                    <a:pt x="0" y="77"/>
                  </a:lnTo>
                  <a:lnTo>
                    <a:pt x="55" y="77"/>
                  </a:lnTo>
                  <a:lnTo>
                    <a:pt x="99" y="88"/>
                  </a:lnTo>
                  <a:lnTo>
                    <a:pt x="121" y="99"/>
                  </a:lnTo>
                  <a:lnTo>
                    <a:pt x="143" y="144"/>
                  </a:lnTo>
                  <a:lnTo>
                    <a:pt x="143"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17"/>
            <p:cNvSpPr>
              <a:spLocks noEditPoints="1"/>
            </p:cNvSpPr>
            <p:nvPr/>
          </p:nvSpPr>
          <p:spPr bwMode="auto">
            <a:xfrm>
              <a:off x="13875" y="13082"/>
              <a:ext cx="858" cy="1247"/>
            </a:xfrm>
            <a:custGeom>
              <a:avLst/>
              <a:gdLst/>
              <a:ahLst/>
              <a:cxnLst>
                <a:cxn ang="0">
                  <a:pos x="286" y="508"/>
                </a:cxn>
                <a:cxn ang="0">
                  <a:pos x="209" y="397"/>
                </a:cxn>
                <a:cxn ang="0">
                  <a:pos x="198" y="265"/>
                </a:cxn>
                <a:cxn ang="0">
                  <a:pos x="209" y="177"/>
                </a:cxn>
                <a:cxn ang="0">
                  <a:pos x="242" y="121"/>
                </a:cxn>
                <a:cxn ang="0">
                  <a:pos x="286" y="88"/>
                </a:cxn>
                <a:cxn ang="0">
                  <a:pos x="363" y="66"/>
                </a:cxn>
                <a:cxn ang="0">
                  <a:pos x="495" y="132"/>
                </a:cxn>
                <a:cxn ang="0">
                  <a:pos x="528" y="254"/>
                </a:cxn>
                <a:cxn ang="0">
                  <a:pos x="517" y="419"/>
                </a:cxn>
                <a:cxn ang="0">
                  <a:pos x="440" y="519"/>
                </a:cxn>
                <a:cxn ang="0">
                  <a:pos x="363" y="530"/>
                </a:cxn>
                <a:cxn ang="0">
                  <a:pos x="286" y="563"/>
                </a:cxn>
                <a:cxn ang="0">
                  <a:pos x="484" y="552"/>
                </a:cxn>
                <a:cxn ang="0">
                  <a:pos x="649" y="408"/>
                </a:cxn>
                <a:cxn ang="0">
                  <a:pos x="649" y="199"/>
                </a:cxn>
                <a:cxn ang="0">
                  <a:pos x="638" y="88"/>
                </a:cxn>
                <a:cxn ang="0">
                  <a:pos x="737" y="44"/>
                </a:cxn>
                <a:cxn ang="0">
                  <a:pos x="770" y="55"/>
                </a:cxn>
                <a:cxn ang="0">
                  <a:pos x="759" y="121"/>
                </a:cxn>
                <a:cxn ang="0">
                  <a:pos x="803" y="155"/>
                </a:cxn>
                <a:cxn ang="0">
                  <a:pos x="836" y="144"/>
                </a:cxn>
                <a:cxn ang="0">
                  <a:pos x="858" y="55"/>
                </a:cxn>
                <a:cxn ang="0">
                  <a:pos x="825" y="22"/>
                </a:cxn>
                <a:cxn ang="0">
                  <a:pos x="770" y="0"/>
                </a:cxn>
                <a:cxn ang="0">
                  <a:pos x="649" y="33"/>
                </a:cxn>
                <a:cxn ang="0">
                  <a:pos x="484" y="44"/>
                </a:cxn>
                <a:cxn ang="0">
                  <a:pos x="363" y="22"/>
                </a:cxn>
                <a:cxn ang="0">
                  <a:pos x="143" y="110"/>
                </a:cxn>
                <a:cxn ang="0">
                  <a:pos x="55" y="298"/>
                </a:cxn>
                <a:cxn ang="0">
                  <a:pos x="143" y="497"/>
                </a:cxn>
                <a:cxn ang="0">
                  <a:pos x="88" y="651"/>
                </a:cxn>
                <a:cxn ang="0">
                  <a:pos x="99" y="728"/>
                </a:cxn>
                <a:cxn ang="0">
                  <a:pos x="176" y="817"/>
                </a:cxn>
                <a:cxn ang="0">
                  <a:pos x="22" y="938"/>
                </a:cxn>
                <a:cxn ang="0">
                  <a:pos x="33" y="1104"/>
                </a:cxn>
                <a:cxn ang="0">
                  <a:pos x="253" y="1236"/>
                </a:cxn>
                <a:cxn ang="0">
                  <a:pos x="550" y="1236"/>
                </a:cxn>
                <a:cxn ang="0">
                  <a:pos x="748" y="1159"/>
                </a:cxn>
                <a:cxn ang="0">
                  <a:pos x="836" y="1004"/>
                </a:cxn>
                <a:cxn ang="0">
                  <a:pos x="792" y="861"/>
                </a:cxn>
                <a:cxn ang="0">
                  <a:pos x="605" y="750"/>
                </a:cxn>
                <a:cxn ang="0">
                  <a:pos x="242" y="739"/>
                </a:cxn>
                <a:cxn ang="0">
                  <a:pos x="187" y="706"/>
                </a:cxn>
                <a:cxn ang="0">
                  <a:pos x="143" y="607"/>
                </a:cxn>
                <a:cxn ang="0">
                  <a:pos x="154" y="574"/>
                </a:cxn>
                <a:cxn ang="0">
                  <a:pos x="176" y="519"/>
                </a:cxn>
                <a:cxn ang="0">
                  <a:pos x="286" y="1192"/>
                </a:cxn>
                <a:cxn ang="0">
                  <a:pos x="121" y="1081"/>
                </a:cxn>
                <a:cxn ang="0">
                  <a:pos x="99" y="971"/>
                </a:cxn>
                <a:cxn ang="0">
                  <a:pos x="143" y="894"/>
                </a:cxn>
                <a:cxn ang="0">
                  <a:pos x="209" y="861"/>
                </a:cxn>
                <a:cxn ang="0">
                  <a:pos x="528" y="850"/>
                </a:cxn>
                <a:cxn ang="0">
                  <a:pos x="682" y="894"/>
                </a:cxn>
                <a:cxn ang="0">
                  <a:pos x="737" y="1015"/>
                </a:cxn>
                <a:cxn ang="0">
                  <a:pos x="649" y="1148"/>
                </a:cxn>
                <a:cxn ang="0">
                  <a:pos x="418" y="1203"/>
                </a:cxn>
              </a:cxnLst>
              <a:rect l="0" t="0" r="r" b="b"/>
              <a:pathLst>
                <a:path w="858" h="1247">
                  <a:moveTo>
                    <a:pt x="363" y="530"/>
                  </a:moveTo>
                  <a:lnTo>
                    <a:pt x="286" y="508"/>
                  </a:lnTo>
                  <a:lnTo>
                    <a:pt x="231" y="464"/>
                  </a:lnTo>
                  <a:lnTo>
                    <a:pt x="209" y="397"/>
                  </a:lnTo>
                  <a:lnTo>
                    <a:pt x="198" y="342"/>
                  </a:lnTo>
                  <a:lnTo>
                    <a:pt x="198" y="265"/>
                  </a:lnTo>
                  <a:lnTo>
                    <a:pt x="209" y="221"/>
                  </a:lnTo>
                  <a:lnTo>
                    <a:pt x="209" y="177"/>
                  </a:lnTo>
                  <a:lnTo>
                    <a:pt x="231" y="144"/>
                  </a:lnTo>
                  <a:lnTo>
                    <a:pt x="242" y="121"/>
                  </a:lnTo>
                  <a:lnTo>
                    <a:pt x="264" y="99"/>
                  </a:lnTo>
                  <a:lnTo>
                    <a:pt x="286" y="88"/>
                  </a:lnTo>
                  <a:lnTo>
                    <a:pt x="319" y="66"/>
                  </a:lnTo>
                  <a:lnTo>
                    <a:pt x="363" y="66"/>
                  </a:lnTo>
                  <a:lnTo>
                    <a:pt x="440" y="88"/>
                  </a:lnTo>
                  <a:lnTo>
                    <a:pt x="495" y="132"/>
                  </a:lnTo>
                  <a:lnTo>
                    <a:pt x="517" y="199"/>
                  </a:lnTo>
                  <a:lnTo>
                    <a:pt x="528" y="254"/>
                  </a:lnTo>
                  <a:lnTo>
                    <a:pt x="528" y="375"/>
                  </a:lnTo>
                  <a:lnTo>
                    <a:pt x="517" y="419"/>
                  </a:lnTo>
                  <a:lnTo>
                    <a:pt x="495" y="464"/>
                  </a:lnTo>
                  <a:lnTo>
                    <a:pt x="440" y="519"/>
                  </a:lnTo>
                  <a:lnTo>
                    <a:pt x="407" y="530"/>
                  </a:lnTo>
                  <a:lnTo>
                    <a:pt x="363" y="530"/>
                  </a:lnTo>
                  <a:close/>
                  <a:moveTo>
                    <a:pt x="176" y="519"/>
                  </a:moveTo>
                  <a:lnTo>
                    <a:pt x="286" y="563"/>
                  </a:lnTo>
                  <a:lnTo>
                    <a:pt x="363" y="574"/>
                  </a:lnTo>
                  <a:lnTo>
                    <a:pt x="484" y="552"/>
                  </a:lnTo>
                  <a:lnTo>
                    <a:pt x="583" y="497"/>
                  </a:lnTo>
                  <a:lnTo>
                    <a:pt x="649" y="408"/>
                  </a:lnTo>
                  <a:lnTo>
                    <a:pt x="671" y="298"/>
                  </a:lnTo>
                  <a:lnTo>
                    <a:pt x="649" y="199"/>
                  </a:lnTo>
                  <a:lnTo>
                    <a:pt x="594" y="121"/>
                  </a:lnTo>
                  <a:lnTo>
                    <a:pt x="638" y="88"/>
                  </a:lnTo>
                  <a:lnTo>
                    <a:pt x="671" y="66"/>
                  </a:lnTo>
                  <a:lnTo>
                    <a:pt x="737" y="44"/>
                  </a:lnTo>
                  <a:lnTo>
                    <a:pt x="781" y="44"/>
                  </a:lnTo>
                  <a:lnTo>
                    <a:pt x="770" y="55"/>
                  </a:lnTo>
                  <a:lnTo>
                    <a:pt x="748" y="99"/>
                  </a:lnTo>
                  <a:lnTo>
                    <a:pt x="759" y="121"/>
                  </a:lnTo>
                  <a:lnTo>
                    <a:pt x="781" y="144"/>
                  </a:lnTo>
                  <a:lnTo>
                    <a:pt x="803" y="155"/>
                  </a:lnTo>
                  <a:lnTo>
                    <a:pt x="814" y="155"/>
                  </a:lnTo>
                  <a:lnTo>
                    <a:pt x="836" y="144"/>
                  </a:lnTo>
                  <a:lnTo>
                    <a:pt x="858" y="121"/>
                  </a:lnTo>
                  <a:lnTo>
                    <a:pt x="858" y="55"/>
                  </a:lnTo>
                  <a:lnTo>
                    <a:pt x="847" y="33"/>
                  </a:lnTo>
                  <a:lnTo>
                    <a:pt x="825" y="22"/>
                  </a:lnTo>
                  <a:lnTo>
                    <a:pt x="803" y="0"/>
                  </a:lnTo>
                  <a:lnTo>
                    <a:pt x="770" y="0"/>
                  </a:lnTo>
                  <a:lnTo>
                    <a:pt x="715" y="11"/>
                  </a:lnTo>
                  <a:lnTo>
                    <a:pt x="649" y="33"/>
                  </a:lnTo>
                  <a:lnTo>
                    <a:pt x="561" y="88"/>
                  </a:lnTo>
                  <a:lnTo>
                    <a:pt x="484" y="44"/>
                  </a:lnTo>
                  <a:lnTo>
                    <a:pt x="418" y="22"/>
                  </a:lnTo>
                  <a:lnTo>
                    <a:pt x="363" y="22"/>
                  </a:lnTo>
                  <a:lnTo>
                    <a:pt x="242" y="44"/>
                  </a:lnTo>
                  <a:lnTo>
                    <a:pt x="143" y="110"/>
                  </a:lnTo>
                  <a:lnTo>
                    <a:pt x="77" y="199"/>
                  </a:lnTo>
                  <a:lnTo>
                    <a:pt x="55" y="298"/>
                  </a:lnTo>
                  <a:lnTo>
                    <a:pt x="88" y="408"/>
                  </a:lnTo>
                  <a:lnTo>
                    <a:pt x="143" y="497"/>
                  </a:lnTo>
                  <a:lnTo>
                    <a:pt x="121" y="519"/>
                  </a:lnTo>
                  <a:lnTo>
                    <a:pt x="88" y="651"/>
                  </a:lnTo>
                  <a:lnTo>
                    <a:pt x="88" y="684"/>
                  </a:lnTo>
                  <a:lnTo>
                    <a:pt x="99" y="728"/>
                  </a:lnTo>
                  <a:lnTo>
                    <a:pt x="143" y="795"/>
                  </a:lnTo>
                  <a:lnTo>
                    <a:pt x="176" y="817"/>
                  </a:lnTo>
                  <a:lnTo>
                    <a:pt x="77" y="872"/>
                  </a:lnTo>
                  <a:lnTo>
                    <a:pt x="22" y="938"/>
                  </a:lnTo>
                  <a:lnTo>
                    <a:pt x="0" y="1015"/>
                  </a:lnTo>
                  <a:lnTo>
                    <a:pt x="33" y="1104"/>
                  </a:lnTo>
                  <a:lnTo>
                    <a:pt x="121" y="1181"/>
                  </a:lnTo>
                  <a:lnTo>
                    <a:pt x="253" y="1236"/>
                  </a:lnTo>
                  <a:lnTo>
                    <a:pt x="418" y="1247"/>
                  </a:lnTo>
                  <a:lnTo>
                    <a:pt x="550" y="1236"/>
                  </a:lnTo>
                  <a:lnTo>
                    <a:pt x="660" y="1203"/>
                  </a:lnTo>
                  <a:lnTo>
                    <a:pt x="748" y="1159"/>
                  </a:lnTo>
                  <a:lnTo>
                    <a:pt x="814" y="1092"/>
                  </a:lnTo>
                  <a:lnTo>
                    <a:pt x="836" y="1004"/>
                  </a:lnTo>
                  <a:lnTo>
                    <a:pt x="825" y="927"/>
                  </a:lnTo>
                  <a:lnTo>
                    <a:pt x="792" y="861"/>
                  </a:lnTo>
                  <a:lnTo>
                    <a:pt x="715" y="795"/>
                  </a:lnTo>
                  <a:lnTo>
                    <a:pt x="605" y="750"/>
                  </a:lnTo>
                  <a:lnTo>
                    <a:pt x="506" y="739"/>
                  </a:lnTo>
                  <a:lnTo>
                    <a:pt x="242" y="739"/>
                  </a:lnTo>
                  <a:lnTo>
                    <a:pt x="209" y="728"/>
                  </a:lnTo>
                  <a:lnTo>
                    <a:pt x="187" y="706"/>
                  </a:lnTo>
                  <a:lnTo>
                    <a:pt x="165" y="673"/>
                  </a:lnTo>
                  <a:lnTo>
                    <a:pt x="143" y="607"/>
                  </a:lnTo>
                  <a:lnTo>
                    <a:pt x="143" y="596"/>
                  </a:lnTo>
                  <a:lnTo>
                    <a:pt x="154" y="574"/>
                  </a:lnTo>
                  <a:lnTo>
                    <a:pt x="154" y="552"/>
                  </a:lnTo>
                  <a:lnTo>
                    <a:pt x="176" y="519"/>
                  </a:lnTo>
                  <a:close/>
                  <a:moveTo>
                    <a:pt x="418" y="1203"/>
                  </a:moveTo>
                  <a:lnTo>
                    <a:pt x="286" y="1192"/>
                  </a:lnTo>
                  <a:lnTo>
                    <a:pt x="187" y="1148"/>
                  </a:lnTo>
                  <a:lnTo>
                    <a:pt x="121" y="1081"/>
                  </a:lnTo>
                  <a:lnTo>
                    <a:pt x="99" y="1015"/>
                  </a:lnTo>
                  <a:lnTo>
                    <a:pt x="99" y="971"/>
                  </a:lnTo>
                  <a:lnTo>
                    <a:pt x="121" y="927"/>
                  </a:lnTo>
                  <a:lnTo>
                    <a:pt x="143" y="894"/>
                  </a:lnTo>
                  <a:lnTo>
                    <a:pt x="176" y="872"/>
                  </a:lnTo>
                  <a:lnTo>
                    <a:pt x="209" y="861"/>
                  </a:lnTo>
                  <a:lnTo>
                    <a:pt x="253" y="850"/>
                  </a:lnTo>
                  <a:lnTo>
                    <a:pt x="528" y="850"/>
                  </a:lnTo>
                  <a:lnTo>
                    <a:pt x="616" y="872"/>
                  </a:lnTo>
                  <a:lnTo>
                    <a:pt x="682" y="894"/>
                  </a:lnTo>
                  <a:lnTo>
                    <a:pt x="726" y="938"/>
                  </a:lnTo>
                  <a:lnTo>
                    <a:pt x="737" y="1015"/>
                  </a:lnTo>
                  <a:lnTo>
                    <a:pt x="715" y="1081"/>
                  </a:lnTo>
                  <a:lnTo>
                    <a:pt x="649" y="1148"/>
                  </a:lnTo>
                  <a:lnTo>
                    <a:pt x="550" y="1192"/>
                  </a:lnTo>
                  <a:lnTo>
                    <a:pt x="418" y="120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18"/>
            <p:cNvSpPr>
              <a:spLocks/>
            </p:cNvSpPr>
            <p:nvPr/>
          </p:nvSpPr>
          <p:spPr bwMode="auto">
            <a:xfrm>
              <a:off x="15415" y="12773"/>
              <a:ext cx="594" cy="1192"/>
            </a:xfrm>
            <a:custGeom>
              <a:avLst/>
              <a:gdLst/>
              <a:ahLst/>
              <a:cxnLst>
                <a:cxn ang="0">
                  <a:pos x="297" y="408"/>
                </a:cxn>
                <a:cxn ang="0">
                  <a:pos x="561" y="408"/>
                </a:cxn>
                <a:cxn ang="0">
                  <a:pos x="561" y="353"/>
                </a:cxn>
                <a:cxn ang="0">
                  <a:pos x="297" y="353"/>
                </a:cxn>
                <a:cxn ang="0">
                  <a:pos x="297" y="0"/>
                </a:cxn>
                <a:cxn ang="0">
                  <a:pos x="242" y="0"/>
                </a:cxn>
                <a:cxn ang="0">
                  <a:pos x="231" y="99"/>
                </a:cxn>
                <a:cxn ang="0">
                  <a:pos x="209" y="199"/>
                </a:cxn>
                <a:cxn ang="0">
                  <a:pos x="165" y="276"/>
                </a:cxn>
                <a:cxn ang="0">
                  <a:pos x="99" y="342"/>
                </a:cxn>
                <a:cxn ang="0">
                  <a:pos x="0" y="364"/>
                </a:cxn>
                <a:cxn ang="0">
                  <a:pos x="0" y="408"/>
                </a:cxn>
                <a:cxn ang="0">
                  <a:pos x="165" y="408"/>
                </a:cxn>
                <a:cxn ang="0">
                  <a:pos x="165" y="938"/>
                </a:cxn>
                <a:cxn ang="0">
                  <a:pos x="176" y="1037"/>
                </a:cxn>
                <a:cxn ang="0">
                  <a:pos x="209" y="1104"/>
                </a:cxn>
                <a:cxn ang="0">
                  <a:pos x="264" y="1148"/>
                </a:cxn>
                <a:cxn ang="0">
                  <a:pos x="319" y="1181"/>
                </a:cxn>
                <a:cxn ang="0">
                  <a:pos x="363" y="1192"/>
                </a:cxn>
                <a:cxn ang="0">
                  <a:pos x="407" y="1192"/>
                </a:cxn>
                <a:cxn ang="0">
                  <a:pos x="495" y="1170"/>
                </a:cxn>
                <a:cxn ang="0">
                  <a:pos x="550" y="1104"/>
                </a:cxn>
                <a:cxn ang="0">
                  <a:pos x="583" y="1026"/>
                </a:cxn>
                <a:cxn ang="0">
                  <a:pos x="594" y="938"/>
                </a:cxn>
                <a:cxn ang="0">
                  <a:pos x="594" y="828"/>
                </a:cxn>
                <a:cxn ang="0">
                  <a:pos x="550" y="828"/>
                </a:cxn>
                <a:cxn ang="0">
                  <a:pos x="550" y="927"/>
                </a:cxn>
                <a:cxn ang="0">
                  <a:pos x="528" y="1048"/>
                </a:cxn>
                <a:cxn ang="0">
                  <a:pos x="484" y="1115"/>
                </a:cxn>
                <a:cxn ang="0">
                  <a:pos x="418" y="1148"/>
                </a:cxn>
                <a:cxn ang="0">
                  <a:pos x="363" y="1126"/>
                </a:cxn>
                <a:cxn ang="0">
                  <a:pos x="319" y="1081"/>
                </a:cxn>
                <a:cxn ang="0">
                  <a:pos x="297" y="1026"/>
                </a:cxn>
                <a:cxn ang="0">
                  <a:pos x="297" y="938"/>
                </a:cxn>
                <a:cxn ang="0">
                  <a:pos x="297" y="408"/>
                </a:cxn>
              </a:cxnLst>
              <a:rect l="0" t="0" r="r" b="b"/>
              <a:pathLst>
                <a:path w="594" h="1192">
                  <a:moveTo>
                    <a:pt x="297" y="408"/>
                  </a:moveTo>
                  <a:lnTo>
                    <a:pt x="561" y="408"/>
                  </a:lnTo>
                  <a:lnTo>
                    <a:pt x="561" y="353"/>
                  </a:lnTo>
                  <a:lnTo>
                    <a:pt x="297" y="353"/>
                  </a:lnTo>
                  <a:lnTo>
                    <a:pt x="297" y="0"/>
                  </a:lnTo>
                  <a:lnTo>
                    <a:pt x="242" y="0"/>
                  </a:lnTo>
                  <a:lnTo>
                    <a:pt x="231" y="99"/>
                  </a:lnTo>
                  <a:lnTo>
                    <a:pt x="209" y="199"/>
                  </a:lnTo>
                  <a:lnTo>
                    <a:pt x="165" y="276"/>
                  </a:lnTo>
                  <a:lnTo>
                    <a:pt x="99" y="342"/>
                  </a:lnTo>
                  <a:lnTo>
                    <a:pt x="0" y="364"/>
                  </a:lnTo>
                  <a:lnTo>
                    <a:pt x="0" y="408"/>
                  </a:lnTo>
                  <a:lnTo>
                    <a:pt x="165" y="408"/>
                  </a:lnTo>
                  <a:lnTo>
                    <a:pt x="165" y="938"/>
                  </a:lnTo>
                  <a:lnTo>
                    <a:pt x="176" y="1037"/>
                  </a:lnTo>
                  <a:lnTo>
                    <a:pt x="209" y="1104"/>
                  </a:lnTo>
                  <a:lnTo>
                    <a:pt x="264" y="1148"/>
                  </a:lnTo>
                  <a:lnTo>
                    <a:pt x="319" y="1181"/>
                  </a:lnTo>
                  <a:lnTo>
                    <a:pt x="363" y="1192"/>
                  </a:lnTo>
                  <a:lnTo>
                    <a:pt x="407" y="1192"/>
                  </a:lnTo>
                  <a:lnTo>
                    <a:pt x="495" y="1170"/>
                  </a:lnTo>
                  <a:lnTo>
                    <a:pt x="550" y="1104"/>
                  </a:lnTo>
                  <a:lnTo>
                    <a:pt x="583" y="1026"/>
                  </a:lnTo>
                  <a:lnTo>
                    <a:pt x="594" y="938"/>
                  </a:lnTo>
                  <a:lnTo>
                    <a:pt x="594" y="828"/>
                  </a:lnTo>
                  <a:lnTo>
                    <a:pt x="550" y="828"/>
                  </a:lnTo>
                  <a:lnTo>
                    <a:pt x="550" y="927"/>
                  </a:lnTo>
                  <a:lnTo>
                    <a:pt x="528" y="1048"/>
                  </a:lnTo>
                  <a:lnTo>
                    <a:pt x="484" y="1115"/>
                  </a:lnTo>
                  <a:lnTo>
                    <a:pt x="418" y="1148"/>
                  </a:lnTo>
                  <a:lnTo>
                    <a:pt x="363" y="1126"/>
                  </a:lnTo>
                  <a:lnTo>
                    <a:pt x="319" y="1081"/>
                  </a:lnTo>
                  <a:lnTo>
                    <a:pt x="297" y="1026"/>
                  </a:lnTo>
                  <a:lnTo>
                    <a:pt x="297" y="938"/>
                  </a:lnTo>
                  <a:lnTo>
                    <a:pt x="297" y="40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519"/>
            <p:cNvSpPr>
              <a:spLocks/>
            </p:cNvSpPr>
            <p:nvPr/>
          </p:nvSpPr>
          <p:spPr bwMode="auto">
            <a:xfrm>
              <a:off x="16174" y="12630"/>
              <a:ext cx="957" cy="1313"/>
            </a:xfrm>
            <a:custGeom>
              <a:avLst/>
              <a:gdLst/>
              <a:ahLst/>
              <a:cxnLst>
                <a:cxn ang="0">
                  <a:pos x="814" y="838"/>
                </a:cxn>
                <a:cxn ang="0">
                  <a:pos x="814" y="706"/>
                </a:cxn>
                <a:cxn ang="0">
                  <a:pos x="792" y="618"/>
                </a:cxn>
                <a:cxn ang="0">
                  <a:pos x="748" y="540"/>
                </a:cxn>
                <a:cxn ang="0">
                  <a:pos x="715" y="507"/>
                </a:cxn>
                <a:cxn ang="0">
                  <a:pos x="649" y="485"/>
                </a:cxn>
                <a:cxn ang="0">
                  <a:pos x="550" y="474"/>
                </a:cxn>
                <a:cxn ang="0">
                  <a:pos x="451" y="496"/>
                </a:cxn>
                <a:cxn ang="0">
                  <a:pos x="363" y="540"/>
                </a:cxn>
                <a:cxn ang="0">
                  <a:pos x="308" y="596"/>
                </a:cxn>
                <a:cxn ang="0">
                  <a:pos x="275" y="651"/>
                </a:cxn>
                <a:cxn ang="0">
                  <a:pos x="275" y="0"/>
                </a:cxn>
                <a:cxn ang="0">
                  <a:pos x="0" y="11"/>
                </a:cxn>
                <a:cxn ang="0">
                  <a:pos x="0" y="77"/>
                </a:cxn>
                <a:cxn ang="0">
                  <a:pos x="88" y="77"/>
                </a:cxn>
                <a:cxn ang="0">
                  <a:pos x="121" y="88"/>
                </a:cxn>
                <a:cxn ang="0">
                  <a:pos x="132" y="99"/>
                </a:cxn>
                <a:cxn ang="0">
                  <a:pos x="154" y="143"/>
                </a:cxn>
                <a:cxn ang="0">
                  <a:pos x="154" y="1202"/>
                </a:cxn>
                <a:cxn ang="0">
                  <a:pos x="132" y="1247"/>
                </a:cxn>
                <a:cxn ang="0">
                  <a:pos x="99" y="1247"/>
                </a:cxn>
                <a:cxn ang="0">
                  <a:pos x="55" y="1258"/>
                </a:cxn>
                <a:cxn ang="0">
                  <a:pos x="0" y="1258"/>
                </a:cxn>
                <a:cxn ang="0">
                  <a:pos x="0" y="1313"/>
                </a:cxn>
                <a:cxn ang="0">
                  <a:pos x="121" y="1313"/>
                </a:cxn>
                <a:cxn ang="0">
                  <a:pos x="220" y="1302"/>
                </a:cxn>
                <a:cxn ang="0">
                  <a:pos x="319" y="1313"/>
                </a:cxn>
                <a:cxn ang="0">
                  <a:pos x="429" y="1313"/>
                </a:cxn>
                <a:cxn ang="0">
                  <a:pos x="429" y="1258"/>
                </a:cxn>
                <a:cxn ang="0">
                  <a:pos x="374" y="1258"/>
                </a:cxn>
                <a:cxn ang="0">
                  <a:pos x="341" y="1247"/>
                </a:cxn>
                <a:cxn ang="0">
                  <a:pos x="308" y="1247"/>
                </a:cxn>
                <a:cxn ang="0">
                  <a:pos x="286" y="1202"/>
                </a:cxn>
                <a:cxn ang="0">
                  <a:pos x="286" y="816"/>
                </a:cxn>
                <a:cxn ang="0">
                  <a:pos x="308" y="684"/>
                </a:cxn>
                <a:cxn ang="0">
                  <a:pos x="363" y="596"/>
                </a:cxn>
                <a:cxn ang="0">
                  <a:pos x="451" y="529"/>
                </a:cxn>
                <a:cxn ang="0">
                  <a:pos x="539" y="518"/>
                </a:cxn>
                <a:cxn ang="0">
                  <a:pos x="616" y="529"/>
                </a:cxn>
                <a:cxn ang="0">
                  <a:pos x="649" y="584"/>
                </a:cxn>
                <a:cxn ang="0">
                  <a:pos x="671" y="651"/>
                </a:cxn>
                <a:cxn ang="0">
                  <a:pos x="682" y="728"/>
                </a:cxn>
                <a:cxn ang="0">
                  <a:pos x="682" y="1202"/>
                </a:cxn>
                <a:cxn ang="0">
                  <a:pos x="671" y="1224"/>
                </a:cxn>
                <a:cxn ang="0">
                  <a:pos x="649" y="1247"/>
                </a:cxn>
                <a:cxn ang="0">
                  <a:pos x="627" y="1247"/>
                </a:cxn>
                <a:cxn ang="0">
                  <a:pos x="583" y="1258"/>
                </a:cxn>
                <a:cxn ang="0">
                  <a:pos x="528" y="1258"/>
                </a:cxn>
                <a:cxn ang="0">
                  <a:pos x="528" y="1313"/>
                </a:cxn>
                <a:cxn ang="0">
                  <a:pos x="649" y="1313"/>
                </a:cxn>
                <a:cxn ang="0">
                  <a:pos x="748" y="1302"/>
                </a:cxn>
                <a:cxn ang="0">
                  <a:pos x="847" y="1313"/>
                </a:cxn>
                <a:cxn ang="0">
                  <a:pos x="957" y="1313"/>
                </a:cxn>
                <a:cxn ang="0">
                  <a:pos x="957" y="1258"/>
                </a:cxn>
                <a:cxn ang="0">
                  <a:pos x="880" y="1258"/>
                </a:cxn>
                <a:cxn ang="0">
                  <a:pos x="847" y="1247"/>
                </a:cxn>
                <a:cxn ang="0">
                  <a:pos x="825" y="1236"/>
                </a:cxn>
                <a:cxn ang="0">
                  <a:pos x="814" y="1224"/>
                </a:cxn>
                <a:cxn ang="0">
                  <a:pos x="814" y="1202"/>
                </a:cxn>
                <a:cxn ang="0">
                  <a:pos x="814" y="838"/>
                </a:cxn>
              </a:cxnLst>
              <a:rect l="0" t="0" r="r" b="b"/>
              <a:pathLst>
                <a:path w="957" h="1313">
                  <a:moveTo>
                    <a:pt x="814" y="838"/>
                  </a:moveTo>
                  <a:lnTo>
                    <a:pt x="814" y="706"/>
                  </a:lnTo>
                  <a:lnTo>
                    <a:pt x="792" y="618"/>
                  </a:lnTo>
                  <a:lnTo>
                    <a:pt x="748" y="540"/>
                  </a:lnTo>
                  <a:lnTo>
                    <a:pt x="715" y="507"/>
                  </a:lnTo>
                  <a:lnTo>
                    <a:pt x="649" y="485"/>
                  </a:lnTo>
                  <a:lnTo>
                    <a:pt x="550" y="474"/>
                  </a:lnTo>
                  <a:lnTo>
                    <a:pt x="451" y="496"/>
                  </a:lnTo>
                  <a:lnTo>
                    <a:pt x="363" y="540"/>
                  </a:lnTo>
                  <a:lnTo>
                    <a:pt x="308" y="596"/>
                  </a:lnTo>
                  <a:lnTo>
                    <a:pt x="275" y="651"/>
                  </a:lnTo>
                  <a:lnTo>
                    <a:pt x="275" y="0"/>
                  </a:lnTo>
                  <a:lnTo>
                    <a:pt x="0" y="11"/>
                  </a:lnTo>
                  <a:lnTo>
                    <a:pt x="0" y="77"/>
                  </a:lnTo>
                  <a:lnTo>
                    <a:pt x="88" y="77"/>
                  </a:lnTo>
                  <a:lnTo>
                    <a:pt x="121" y="88"/>
                  </a:lnTo>
                  <a:lnTo>
                    <a:pt x="132" y="99"/>
                  </a:lnTo>
                  <a:lnTo>
                    <a:pt x="154" y="143"/>
                  </a:lnTo>
                  <a:lnTo>
                    <a:pt x="154" y="1202"/>
                  </a:lnTo>
                  <a:lnTo>
                    <a:pt x="132" y="1247"/>
                  </a:lnTo>
                  <a:lnTo>
                    <a:pt x="99" y="1247"/>
                  </a:lnTo>
                  <a:lnTo>
                    <a:pt x="55" y="1258"/>
                  </a:lnTo>
                  <a:lnTo>
                    <a:pt x="0" y="1258"/>
                  </a:lnTo>
                  <a:lnTo>
                    <a:pt x="0" y="1313"/>
                  </a:lnTo>
                  <a:lnTo>
                    <a:pt x="121" y="1313"/>
                  </a:lnTo>
                  <a:lnTo>
                    <a:pt x="220" y="1302"/>
                  </a:lnTo>
                  <a:lnTo>
                    <a:pt x="319" y="1313"/>
                  </a:lnTo>
                  <a:lnTo>
                    <a:pt x="429" y="1313"/>
                  </a:lnTo>
                  <a:lnTo>
                    <a:pt x="429" y="1258"/>
                  </a:lnTo>
                  <a:lnTo>
                    <a:pt x="374" y="1258"/>
                  </a:lnTo>
                  <a:lnTo>
                    <a:pt x="341" y="1247"/>
                  </a:lnTo>
                  <a:lnTo>
                    <a:pt x="308" y="1247"/>
                  </a:lnTo>
                  <a:lnTo>
                    <a:pt x="286" y="1202"/>
                  </a:lnTo>
                  <a:lnTo>
                    <a:pt x="286" y="816"/>
                  </a:lnTo>
                  <a:lnTo>
                    <a:pt x="308" y="684"/>
                  </a:lnTo>
                  <a:lnTo>
                    <a:pt x="363" y="596"/>
                  </a:lnTo>
                  <a:lnTo>
                    <a:pt x="451" y="529"/>
                  </a:lnTo>
                  <a:lnTo>
                    <a:pt x="539" y="518"/>
                  </a:lnTo>
                  <a:lnTo>
                    <a:pt x="616" y="529"/>
                  </a:lnTo>
                  <a:lnTo>
                    <a:pt x="649" y="584"/>
                  </a:lnTo>
                  <a:lnTo>
                    <a:pt x="671" y="651"/>
                  </a:lnTo>
                  <a:lnTo>
                    <a:pt x="682" y="728"/>
                  </a:lnTo>
                  <a:lnTo>
                    <a:pt x="682" y="1202"/>
                  </a:lnTo>
                  <a:lnTo>
                    <a:pt x="671" y="1224"/>
                  </a:lnTo>
                  <a:lnTo>
                    <a:pt x="649" y="1247"/>
                  </a:lnTo>
                  <a:lnTo>
                    <a:pt x="627" y="1247"/>
                  </a:lnTo>
                  <a:lnTo>
                    <a:pt x="583" y="1258"/>
                  </a:lnTo>
                  <a:lnTo>
                    <a:pt x="528" y="1258"/>
                  </a:lnTo>
                  <a:lnTo>
                    <a:pt x="528" y="1313"/>
                  </a:lnTo>
                  <a:lnTo>
                    <a:pt x="649" y="1313"/>
                  </a:lnTo>
                  <a:lnTo>
                    <a:pt x="748" y="1302"/>
                  </a:lnTo>
                  <a:lnTo>
                    <a:pt x="847" y="1313"/>
                  </a:lnTo>
                  <a:lnTo>
                    <a:pt x="957" y="1313"/>
                  </a:lnTo>
                  <a:lnTo>
                    <a:pt x="957" y="1258"/>
                  </a:lnTo>
                  <a:lnTo>
                    <a:pt x="880" y="1258"/>
                  </a:lnTo>
                  <a:lnTo>
                    <a:pt x="847" y="1247"/>
                  </a:lnTo>
                  <a:lnTo>
                    <a:pt x="825" y="1236"/>
                  </a:lnTo>
                  <a:lnTo>
                    <a:pt x="814" y="1224"/>
                  </a:lnTo>
                  <a:lnTo>
                    <a:pt x="814" y="1202"/>
                  </a:lnTo>
                  <a:lnTo>
                    <a:pt x="814" y="83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520"/>
            <p:cNvSpPr>
              <a:spLocks noEditPoints="1"/>
            </p:cNvSpPr>
            <p:nvPr/>
          </p:nvSpPr>
          <p:spPr bwMode="auto">
            <a:xfrm>
              <a:off x="17219" y="13093"/>
              <a:ext cx="737" cy="872"/>
            </a:xfrm>
            <a:custGeom>
              <a:avLst/>
              <a:gdLst/>
              <a:ahLst/>
              <a:cxnLst>
                <a:cxn ang="0">
                  <a:pos x="693" y="408"/>
                </a:cxn>
                <a:cxn ang="0">
                  <a:pos x="726" y="408"/>
                </a:cxn>
                <a:cxn ang="0">
                  <a:pos x="737" y="397"/>
                </a:cxn>
                <a:cxn ang="0">
                  <a:pos x="737" y="375"/>
                </a:cxn>
                <a:cxn ang="0">
                  <a:pos x="726" y="265"/>
                </a:cxn>
                <a:cxn ang="0">
                  <a:pos x="682" y="155"/>
                </a:cxn>
                <a:cxn ang="0">
                  <a:pos x="616" y="77"/>
                </a:cxn>
                <a:cxn ang="0">
                  <a:pos x="528" y="22"/>
                </a:cxn>
                <a:cxn ang="0">
                  <a:pos x="396" y="0"/>
                </a:cxn>
                <a:cxn ang="0">
                  <a:pos x="275" y="22"/>
                </a:cxn>
                <a:cxn ang="0">
                  <a:pos x="165" y="88"/>
                </a:cxn>
                <a:cxn ang="0">
                  <a:pos x="77" y="177"/>
                </a:cxn>
                <a:cxn ang="0">
                  <a:pos x="22" y="298"/>
                </a:cxn>
                <a:cxn ang="0">
                  <a:pos x="0" y="430"/>
                </a:cxn>
                <a:cxn ang="0">
                  <a:pos x="22" y="574"/>
                </a:cxn>
                <a:cxn ang="0">
                  <a:pos x="88" y="695"/>
                </a:cxn>
                <a:cxn ang="0">
                  <a:pos x="176" y="795"/>
                </a:cxn>
                <a:cxn ang="0">
                  <a:pos x="297" y="850"/>
                </a:cxn>
                <a:cxn ang="0">
                  <a:pos x="418" y="872"/>
                </a:cxn>
                <a:cxn ang="0">
                  <a:pos x="539" y="850"/>
                </a:cxn>
                <a:cxn ang="0">
                  <a:pos x="627" y="795"/>
                </a:cxn>
                <a:cxn ang="0">
                  <a:pos x="693" y="728"/>
                </a:cxn>
                <a:cxn ang="0">
                  <a:pos x="726" y="662"/>
                </a:cxn>
                <a:cxn ang="0">
                  <a:pos x="737" y="629"/>
                </a:cxn>
                <a:cxn ang="0">
                  <a:pos x="737" y="618"/>
                </a:cxn>
                <a:cxn ang="0">
                  <a:pos x="726" y="607"/>
                </a:cxn>
                <a:cxn ang="0">
                  <a:pos x="715" y="607"/>
                </a:cxn>
                <a:cxn ang="0">
                  <a:pos x="715" y="596"/>
                </a:cxn>
                <a:cxn ang="0">
                  <a:pos x="693" y="618"/>
                </a:cxn>
                <a:cxn ang="0">
                  <a:pos x="693" y="629"/>
                </a:cxn>
                <a:cxn ang="0">
                  <a:pos x="638" y="728"/>
                </a:cxn>
                <a:cxn ang="0">
                  <a:pos x="572" y="784"/>
                </a:cxn>
                <a:cxn ang="0">
                  <a:pos x="517" y="806"/>
                </a:cxn>
                <a:cxn ang="0">
                  <a:pos x="462" y="817"/>
                </a:cxn>
                <a:cxn ang="0">
                  <a:pos x="429" y="828"/>
                </a:cxn>
                <a:cxn ang="0">
                  <a:pos x="341" y="806"/>
                </a:cxn>
                <a:cxn ang="0">
                  <a:pos x="275" y="761"/>
                </a:cxn>
                <a:cxn ang="0">
                  <a:pos x="220" y="695"/>
                </a:cxn>
                <a:cxn ang="0">
                  <a:pos x="176" y="596"/>
                </a:cxn>
                <a:cxn ang="0">
                  <a:pos x="165" y="497"/>
                </a:cxn>
                <a:cxn ang="0">
                  <a:pos x="165" y="408"/>
                </a:cxn>
                <a:cxn ang="0">
                  <a:pos x="693" y="408"/>
                </a:cxn>
                <a:cxn ang="0">
                  <a:pos x="165" y="375"/>
                </a:cxn>
                <a:cxn ang="0">
                  <a:pos x="176" y="254"/>
                </a:cxn>
                <a:cxn ang="0">
                  <a:pos x="220" y="166"/>
                </a:cxn>
                <a:cxn ang="0">
                  <a:pos x="264" y="99"/>
                </a:cxn>
                <a:cxn ang="0">
                  <a:pos x="308" y="66"/>
                </a:cxn>
                <a:cxn ang="0">
                  <a:pos x="363" y="44"/>
                </a:cxn>
                <a:cxn ang="0">
                  <a:pos x="396" y="44"/>
                </a:cxn>
                <a:cxn ang="0">
                  <a:pos x="484" y="66"/>
                </a:cxn>
                <a:cxn ang="0">
                  <a:pos x="539" y="110"/>
                </a:cxn>
                <a:cxn ang="0">
                  <a:pos x="583" y="177"/>
                </a:cxn>
                <a:cxn ang="0">
                  <a:pos x="605" y="254"/>
                </a:cxn>
                <a:cxn ang="0">
                  <a:pos x="605" y="320"/>
                </a:cxn>
                <a:cxn ang="0">
                  <a:pos x="616" y="375"/>
                </a:cxn>
                <a:cxn ang="0">
                  <a:pos x="165" y="375"/>
                </a:cxn>
              </a:cxnLst>
              <a:rect l="0" t="0" r="r" b="b"/>
              <a:pathLst>
                <a:path w="737" h="872">
                  <a:moveTo>
                    <a:pt x="693" y="408"/>
                  </a:moveTo>
                  <a:lnTo>
                    <a:pt x="726" y="408"/>
                  </a:lnTo>
                  <a:lnTo>
                    <a:pt x="737" y="397"/>
                  </a:lnTo>
                  <a:lnTo>
                    <a:pt x="737" y="375"/>
                  </a:lnTo>
                  <a:lnTo>
                    <a:pt x="726" y="265"/>
                  </a:lnTo>
                  <a:lnTo>
                    <a:pt x="682" y="155"/>
                  </a:lnTo>
                  <a:lnTo>
                    <a:pt x="616" y="77"/>
                  </a:lnTo>
                  <a:lnTo>
                    <a:pt x="528" y="22"/>
                  </a:lnTo>
                  <a:lnTo>
                    <a:pt x="396" y="0"/>
                  </a:lnTo>
                  <a:lnTo>
                    <a:pt x="275" y="22"/>
                  </a:lnTo>
                  <a:lnTo>
                    <a:pt x="165" y="88"/>
                  </a:lnTo>
                  <a:lnTo>
                    <a:pt x="77" y="177"/>
                  </a:lnTo>
                  <a:lnTo>
                    <a:pt x="22" y="298"/>
                  </a:lnTo>
                  <a:lnTo>
                    <a:pt x="0" y="430"/>
                  </a:lnTo>
                  <a:lnTo>
                    <a:pt x="22" y="574"/>
                  </a:lnTo>
                  <a:lnTo>
                    <a:pt x="88" y="695"/>
                  </a:lnTo>
                  <a:lnTo>
                    <a:pt x="176" y="795"/>
                  </a:lnTo>
                  <a:lnTo>
                    <a:pt x="297" y="850"/>
                  </a:lnTo>
                  <a:lnTo>
                    <a:pt x="418" y="872"/>
                  </a:lnTo>
                  <a:lnTo>
                    <a:pt x="539" y="850"/>
                  </a:lnTo>
                  <a:lnTo>
                    <a:pt x="627" y="795"/>
                  </a:lnTo>
                  <a:lnTo>
                    <a:pt x="693" y="728"/>
                  </a:lnTo>
                  <a:lnTo>
                    <a:pt x="726" y="662"/>
                  </a:lnTo>
                  <a:lnTo>
                    <a:pt x="737" y="629"/>
                  </a:lnTo>
                  <a:lnTo>
                    <a:pt x="737" y="618"/>
                  </a:lnTo>
                  <a:lnTo>
                    <a:pt x="726" y="607"/>
                  </a:lnTo>
                  <a:lnTo>
                    <a:pt x="715" y="607"/>
                  </a:lnTo>
                  <a:lnTo>
                    <a:pt x="715" y="596"/>
                  </a:lnTo>
                  <a:lnTo>
                    <a:pt x="693" y="618"/>
                  </a:lnTo>
                  <a:lnTo>
                    <a:pt x="693" y="629"/>
                  </a:lnTo>
                  <a:lnTo>
                    <a:pt x="638" y="728"/>
                  </a:lnTo>
                  <a:lnTo>
                    <a:pt x="572" y="784"/>
                  </a:lnTo>
                  <a:lnTo>
                    <a:pt x="517" y="806"/>
                  </a:lnTo>
                  <a:lnTo>
                    <a:pt x="462" y="817"/>
                  </a:lnTo>
                  <a:lnTo>
                    <a:pt x="429" y="828"/>
                  </a:lnTo>
                  <a:lnTo>
                    <a:pt x="341" y="806"/>
                  </a:lnTo>
                  <a:lnTo>
                    <a:pt x="275" y="761"/>
                  </a:lnTo>
                  <a:lnTo>
                    <a:pt x="220" y="695"/>
                  </a:lnTo>
                  <a:lnTo>
                    <a:pt x="176" y="596"/>
                  </a:lnTo>
                  <a:lnTo>
                    <a:pt x="165" y="497"/>
                  </a:lnTo>
                  <a:lnTo>
                    <a:pt x="165" y="408"/>
                  </a:lnTo>
                  <a:lnTo>
                    <a:pt x="693" y="408"/>
                  </a:lnTo>
                  <a:close/>
                  <a:moveTo>
                    <a:pt x="165" y="375"/>
                  </a:moveTo>
                  <a:lnTo>
                    <a:pt x="176" y="254"/>
                  </a:lnTo>
                  <a:lnTo>
                    <a:pt x="220" y="166"/>
                  </a:lnTo>
                  <a:lnTo>
                    <a:pt x="264" y="99"/>
                  </a:lnTo>
                  <a:lnTo>
                    <a:pt x="308" y="66"/>
                  </a:lnTo>
                  <a:lnTo>
                    <a:pt x="363" y="44"/>
                  </a:lnTo>
                  <a:lnTo>
                    <a:pt x="396" y="44"/>
                  </a:lnTo>
                  <a:lnTo>
                    <a:pt x="484" y="66"/>
                  </a:lnTo>
                  <a:lnTo>
                    <a:pt x="539" y="110"/>
                  </a:lnTo>
                  <a:lnTo>
                    <a:pt x="583" y="177"/>
                  </a:lnTo>
                  <a:lnTo>
                    <a:pt x="605" y="254"/>
                  </a:lnTo>
                  <a:lnTo>
                    <a:pt x="605" y="320"/>
                  </a:lnTo>
                  <a:lnTo>
                    <a:pt x="616" y="375"/>
                  </a:lnTo>
                  <a:lnTo>
                    <a:pt x="165"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21"/>
            <p:cNvSpPr>
              <a:spLocks/>
            </p:cNvSpPr>
            <p:nvPr/>
          </p:nvSpPr>
          <p:spPr bwMode="auto">
            <a:xfrm>
              <a:off x="18704" y="13104"/>
              <a:ext cx="638" cy="839"/>
            </a:xfrm>
            <a:custGeom>
              <a:avLst/>
              <a:gdLst/>
              <a:ahLst/>
              <a:cxnLst>
                <a:cxn ang="0">
                  <a:pos x="275" y="695"/>
                </a:cxn>
                <a:cxn ang="0">
                  <a:pos x="275" y="397"/>
                </a:cxn>
                <a:cxn ang="0">
                  <a:pos x="286" y="265"/>
                </a:cxn>
                <a:cxn ang="0">
                  <a:pos x="330" y="144"/>
                </a:cxn>
                <a:cxn ang="0">
                  <a:pos x="396" y="66"/>
                </a:cxn>
                <a:cxn ang="0">
                  <a:pos x="495" y="44"/>
                </a:cxn>
                <a:cxn ang="0">
                  <a:pos x="517" y="44"/>
                </a:cxn>
                <a:cxn ang="0">
                  <a:pos x="506" y="44"/>
                </a:cxn>
                <a:cxn ang="0">
                  <a:pos x="484" y="66"/>
                </a:cxn>
                <a:cxn ang="0">
                  <a:pos x="473" y="88"/>
                </a:cxn>
                <a:cxn ang="0">
                  <a:pos x="473" y="144"/>
                </a:cxn>
                <a:cxn ang="0">
                  <a:pos x="484" y="166"/>
                </a:cxn>
                <a:cxn ang="0">
                  <a:pos x="506" y="188"/>
                </a:cxn>
                <a:cxn ang="0">
                  <a:pos x="528" y="199"/>
                </a:cxn>
                <a:cxn ang="0">
                  <a:pos x="572" y="199"/>
                </a:cxn>
                <a:cxn ang="0">
                  <a:pos x="594" y="188"/>
                </a:cxn>
                <a:cxn ang="0">
                  <a:pos x="616" y="166"/>
                </a:cxn>
                <a:cxn ang="0">
                  <a:pos x="627" y="144"/>
                </a:cxn>
                <a:cxn ang="0">
                  <a:pos x="638" y="110"/>
                </a:cxn>
                <a:cxn ang="0">
                  <a:pos x="627" y="77"/>
                </a:cxn>
                <a:cxn ang="0">
                  <a:pos x="605" y="44"/>
                </a:cxn>
                <a:cxn ang="0">
                  <a:pos x="583" y="22"/>
                </a:cxn>
                <a:cxn ang="0">
                  <a:pos x="539" y="0"/>
                </a:cxn>
                <a:cxn ang="0">
                  <a:pos x="495" y="0"/>
                </a:cxn>
                <a:cxn ang="0">
                  <a:pos x="407" y="22"/>
                </a:cxn>
                <a:cxn ang="0">
                  <a:pos x="341" y="77"/>
                </a:cxn>
                <a:cxn ang="0">
                  <a:pos x="286" y="144"/>
                </a:cxn>
                <a:cxn ang="0">
                  <a:pos x="264" y="210"/>
                </a:cxn>
                <a:cxn ang="0">
                  <a:pos x="264" y="0"/>
                </a:cxn>
                <a:cxn ang="0">
                  <a:pos x="0" y="22"/>
                </a:cxn>
                <a:cxn ang="0">
                  <a:pos x="0" y="77"/>
                </a:cxn>
                <a:cxn ang="0">
                  <a:pos x="55" y="77"/>
                </a:cxn>
                <a:cxn ang="0">
                  <a:pos x="99" y="88"/>
                </a:cxn>
                <a:cxn ang="0">
                  <a:pos x="121" y="99"/>
                </a:cxn>
                <a:cxn ang="0">
                  <a:pos x="143" y="144"/>
                </a:cxn>
                <a:cxn ang="0">
                  <a:pos x="143" y="728"/>
                </a:cxn>
                <a:cxn ang="0">
                  <a:pos x="121" y="773"/>
                </a:cxn>
                <a:cxn ang="0">
                  <a:pos x="88" y="773"/>
                </a:cxn>
                <a:cxn ang="0">
                  <a:pos x="55" y="784"/>
                </a:cxn>
                <a:cxn ang="0">
                  <a:pos x="0" y="784"/>
                </a:cxn>
                <a:cxn ang="0">
                  <a:pos x="0" y="839"/>
                </a:cxn>
                <a:cxn ang="0">
                  <a:pos x="110" y="839"/>
                </a:cxn>
                <a:cxn ang="0">
                  <a:pos x="209" y="828"/>
                </a:cxn>
                <a:cxn ang="0">
                  <a:pos x="330" y="828"/>
                </a:cxn>
                <a:cxn ang="0">
                  <a:pos x="451" y="839"/>
                </a:cxn>
                <a:cxn ang="0">
                  <a:pos x="451" y="784"/>
                </a:cxn>
                <a:cxn ang="0">
                  <a:pos x="363" y="784"/>
                </a:cxn>
                <a:cxn ang="0">
                  <a:pos x="297" y="762"/>
                </a:cxn>
                <a:cxn ang="0">
                  <a:pos x="275" y="739"/>
                </a:cxn>
                <a:cxn ang="0">
                  <a:pos x="275" y="695"/>
                </a:cxn>
              </a:cxnLst>
              <a:rect l="0" t="0" r="r" b="b"/>
              <a:pathLst>
                <a:path w="638" h="839">
                  <a:moveTo>
                    <a:pt x="275" y="695"/>
                  </a:moveTo>
                  <a:lnTo>
                    <a:pt x="275" y="397"/>
                  </a:lnTo>
                  <a:lnTo>
                    <a:pt x="286" y="265"/>
                  </a:lnTo>
                  <a:lnTo>
                    <a:pt x="330" y="144"/>
                  </a:lnTo>
                  <a:lnTo>
                    <a:pt x="396" y="66"/>
                  </a:lnTo>
                  <a:lnTo>
                    <a:pt x="495" y="44"/>
                  </a:lnTo>
                  <a:lnTo>
                    <a:pt x="517" y="44"/>
                  </a:lnTo>
                  <a:lnTo>
                    <a:pt x="506" y="44"/>
                  </a:lnTo>
                  <a:lnTo>
                    <a:pt x="484" y="66"/>
                  </a:lnTo>
                  <a:lnTo>
                    <a:pt x="473" y="88"/>
                  </a:lnTo>
                  <a:lnTo>
                    <a:pt x="473" y="144"/>
                  </a:lnTo>
                  <a:lnTo>
                    <a:pt x="484" y="166"/>
                  </a:lnTo>
                  <a:lnTo>
                    <a:pt x="506" y="188"/>
                  </a:lnTo>
                  <a:lnTo>
                    <a:pt x="528" y="199"/>
                  </a:lnTo>
                  <a:lnTo>
                    <a:pt x="572" y="199"/>
                  </a:lnTo>
                  <a:lnTo>
                    <a:pt x="594" y="188"/>
                  </a:lnTo>
                  <a:lnTo>
                    <a:pt x="616" y="166"/>
                  </a:lnTo>
                  <a:lnTo>
                    <a:pt x="627" y="144"/>
                  </a:lnTo>
                  <a:lnTo>
                    <a:pt x="638" y="110"/>
                  </a:lnTo>
                  <a:lnTo>
                    <a:pt x="627" y="77"/>
                  </a:lnTo>
                  <a:lnTo>
                    <a:pt x="605" y="44"/>
                  </a:lnTo>
                  <a:lnTo>
                    <a:pt x="583" y="22"/>
                  </a:lnTo>
                  <a:lnTo>
                    <a:pt x="539" y="0"/>
                  </a:lnTo>
                  <a:lnTo>
                    <a:pt x="495" y="0"/>
                  </a:lnTo>
                  <a:lnTo>
                    <a:pt x="407" y="22"/>
                  </a:lnTo>
                  <a:lnTo>
                    <a:pt x="341" y="77"/>
                  </a:lnTo>
                  <a:lnTo>
                    <a:pt x="286" y="144"/>
                  </a:lnTo>
                  <a:lnTo>
                    <a:pt x="264" y="210"/>
                  </a:lnTo>
                  <a:lnTo>
                    <a:pt x="264" y="0"/>
                  </a:lnTo>
                  <a:lnTo>
                    <a:pt x="0" y="22"/>
                  </a:lnTo>
                  <a:lnTo>
                    <a:pt x="0" y="77"/>
                  </a:lnTo>
                  <a:lnTo>
                    <a:pt x="55" y="77"/>
                  </a:lnTo>
                  <a:lnTo>
                    <a:pt x="99" y="88"/>
                  </a:lnTo>
                  <a:lnTo>
                    <a:pt x="121" y="99"/>
                  </a:lnTo>
                  <a:lnTo>
                    <a:pt x="143" y="144"/>
                  </a:lnTo>
                  <a:lnTo>
                    <a:pt x="143" y="728"/>
                  </a:lnTo>
                  <a:lnTo>
                    <a:pt x="121" y="773"/>
                  </a:lnTo>
                  <a:lnTo>
                    <a:pt x="88" y="773"/>
                  </a:lnTo>
                  <a:lnTo>
                    <a:pt x="55" y="784"/>
                  </a:lnTo>
                  <a:lnTo>
                    <a:pt x="0" y="784"/>
                  </a:lnTo>
                  <a:lnTo>
                    <a:pt x="0" y="839"/>
                  </a:lnTo>
                  <a:lnTo>
                    <a:pt x="110" y="839"/>
                  </a:lnTo>
                  <a:lnTo>
                    <a:pt x="209" y="828"/>
                  </a:lnTo>
                  <a:lnTo>
                    <a:pt x="330" y="828"/>
                  </a:lnTo>
                  <a:lnTo>
                    <a:pt x="451" y="839"/>
                  </a:lnTo>
                  <a:lnTo>
                    <a:pt x="451" y="784"/>
                  </a:lnTo>
                  <a:lnTo>
                    <a:pt x="363" y="784"/>
                  </a:lnTo>
                  <a:lnTo>
                    <a:pt x="297" y="762"/>
                  </a:lnTo>
                  <a:lnTo>
                    <a:pt x="275" y="739"/>
                  </a:lnTo>
                  <a:lnTo>
                    <a:pt x="275"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22"/>
            <p:cNvSpPr>
              <a:spLocks noEditPoints="1"/>
            </p:cNvSpPr>
            <p:nvPr/>
          </p:nvSpPr>
          <p:spPr bwMode="auto">
            <a:xfrm>
              <a:off x="19441" y="13093"/>
              <a:ext cx="737" cy="872"/>
            </a:xfrm>
            <a:custGeom>
              <a:avLst/>
              <a:gdLst/>
              <a:ahLst/>
              <a:cxnLst>
                <a:cxn ang="0">
                  <a:pos x="693" y="408"/>
                </a:cxn>
                <a:cxn ang="0">
                  <a:pos x="726" y="408"/>
                </a:cxn>
                <a:cxn ang="0">
                  <a:pos x="737" y="397"/>
                </a:cxn>
                <a:cxn ang="0">
                  <a:pos x="737" y="375"/>
                </a:cxn>
                <a:cxn ang="0">
                  <a:pos x="726" y="265"/>
                </a:cxn>
                <a:cxn ang="0">
                  <a:pos x="682" y="155"/>
                </a:cxn>
                <a:cxn ang="0">
                  <a:pos x="616" y="77"/>
                </a:cxn>
                <a:cxn ang="0">
                  <a:pos x="528" y="22"/>
                </a:cxn>
                <a:cxn ang="0">
                  <a:pos x="396" y="0"/>
                </a:cxn>
                <a:cxn ang="0">
                  <a:pos x="275" y="22"/>
                </a:cxn>
                <a:cxn ang="0">
                  <a:pos x="165" y="88"/>
                </a:cxn>
                <a:cxn ang="0">
                  <a:pos x="77" y="177"/>
                </a:cxn>
                <a:cxn ang="0">
                  <a:pos x="22" y="298"/>
                </a:cxn>
                <a:cxn ang="0">
                  <a:pos x="0" y="430"/>
                </a:cxn>
                <a:cxn ang="0">
                  <a:pos x="22" y="574"/>
                </a:cxn>
                <a:cxn ang="0">
                  <a:pos x="88" y="695"/>
                </a:cxn>
                <a:cxn ang="0">
                  <a:pos x="176" y="795"/>
                </a:cxn>
                <a:cxn ang="0">
                  <a:pos x="297" y="850"/>
                </a:cxn>
                <a:cxn ang="0">
                  <a:pos x="418" y="872"/>
                </a:cxn>
                <a:cxn ang="0">
                  <a:pos x="539" y="850"/>
                </a:cxn>
                <a:cxn ang="0">
                  <a:pos x="627" y="795"/>
                </a:cxn>
                <a:cxn ang="0">
                  <a:pos x="693" y="728"/>
                </a:cxn>
                <a:cxn ang="0">
                  <a:pos x="726" y="662"/>
                </a:cxn>
                <a:cxn ang="0">
                  <a:pos x="737" y="629"/>
                </a:cxn>
                <a:cxn ang="0">
                  <a:pos x="737" y="618"/>
                </a:cxn>
                <a:cxn ang="0">
                  <a:pos x="726" y="607"/>
                </a:cxn>
                <a:cxn ang="0">
                  <a:pos x="715" y="607"/>
                </a:cxn>
                <a:cxn ang="0">
                  <a:pos x="715" y="596"/>
                </a:cxn>
                <a:cxn ang="0">
                  <a:pos x="682" y="629"/>
                </a:cxn>
                <a:cxn ang="0">
                  <a:pos x="638" y="728"/>
                </a:cxn>
                <a:cxn ang="0">
                  <a:pos x="572" y="784"/>
                </a:cxn>
                <a:cxn ang="0">
                  <a:pos x="506" y="806"/>
                </a:cxn>
                <a:cxn ang="0">
                  <a:pos x="462" y="817"/>
                </a:cxn>
                <a:cxn ang="0">
                  <a:pos x="429" y="828"/>
                </a:cxn>
                <a:cxn ang="0">
                  <a:pos x="341" y="806"/>
                </a:cxn>
                <a:cxn ang="0">
                  <a:pos x="275" y="761"/>
                </a:cxn>
                <a:cxn ang="0">
                  <a:pos x="220" y="695"/>
                </a:cxn>
                <a:cxn ang="0">
                  <a:pos x="176" y="596"/>
                </a:cxn>
                <a:cxn ang="0">
                  <a:pos x="165" y="497"/>
                </a:cxn>
                <a:cxn ang="0">
                  <a:pos x="165" y="408"/>
                </a:cxn>
                <a:cxn ang="0">
                  <a:pos x="693" y="408"/>
                </a:cxn>
                <a:cxn ang="0">
                  <a:pos x="165" y="375"/>
                </a:cxn>
                <a:cxn ang="0">
                  <a:pos x="176" y="254"/>
                </a:cxn>
                <a:cxn ang="0">
                  <a:pos x="209" y="166"/>
                </a:cxn>
                <a:cxn ang="0">
                  <a:pos x="264" y="99"/>
                </a:cxn>
                <a:cxn ang="0">
                  <a:pos x="308" y="66"/>
                </a:cxn>
                <a:cxn ang="0">
                  <a:pos x="352" y="44"/>
                </a:cxn>
                <a:cxn ang="0">
                  <a:pos x="396" y="44"/>
                </a:cxn>
                <a:cxn ang="0">
                  <a:pos x="484" y="66"/>
                </a:cxn>
                <a:cxn ang="0">
                  <a:pos x="539" y="110"/>
                </a:cxn>
                <a:cxn ang="0">
                  <a:pos x="572" y="177"/>
                </a:cxn>
                <a:cxn ang="0">
                  <a:pos x="594" y="254"/>
                </a:cxn>
                <a:cxn ang="0">
                  <a:pos x="605" y="320"/>
                </a:cxn>
                <a:cxn ang="0">
                  <a:pos x="605" y="375"/>
                </a:cxn>
                <a:cxn ang="0">
                  <a:pos x="165" y="375"/>
                </a:cxn>
              </a:cxnLst>
              <a:rect l="0" t="0" r="r" b="b"/>
              <a:pathLst>
                <a:path w="737" h="872">
                  <a:moveTo>
                    <a:pt x="693" y="408"/>
                  </a:moveTo>
                  <a:lnTo>
                    <a:pt x="726" y="408"/>
                  </a:lnTo>
                  <a:lnTo>
                    <a:pt x="737" y="397"/>
                  </a:lnTo>
                  <a:lnTo>
                    <a:pt x="737" y="375"/>
                  </a:lnTo>
                  <a:lnTo>
                    <a:pt x="726" y="265"/>
                  </a:lnTo>
                  <a:lnTo>
                    <a:pt x="682" y="155"/>
                  </a:lnTo>
                  <a:lnTo>
                    <a:pt x="616" y="77"/>
                  </a:lnTo>
                  <a:lnTo>
                    <a:pt x="528" y="22"/>
                  </a:lnTo>
                  <a:lnTo>
                    <a:pt x="396" y="0"/>
                  </a:lnTo>
                  <a:lnTo>
                    <a:pt x="275" y="22"/>
                  </a:lnTo>
                  <a:lnTo>
                    <a:pt x="165" y="88"/>
                  </a:lnTo>
                  <a:lnTo>
                    <a:pt x="77" y="177"/>
                  </a:lnTo>
                  <a:lnTo>
                    <a:pt x="22" y="298"/>
                  </a:lnTo>
                  <a:lnTo>
                    <a:pt x="0" y="430"/>
                  </a:lnTo>
                  <a:lnTo>
                    <a:pt x="22" y="574"/>
                  </a:lnTo>
                  <a:lnTo>
                    <a:pt x="88" y="695"/>
                  </a:lnTo>
                  <a:lnTo>
                    <a:pt x="176" y="795"/>
                  </a:lnTo>
                  <a:lnTo>
                    <a:pt x="297" y="850"/>
                  </a:lnTo>
                  <a:lnTo>
                    <a:pt x="418" y="872"/>
                  </a:lnTo>
                  <a:lnTo>
                    <a:pt x="539" y="850"/>
                  </a:lnTo>
                  <a:lnTo>
                    <a:pt x="627" y="795"/>
                  </a:lnTo>
                  <a:lnTo>
                    <a:pt x="693" y="728"/>
                  </a:lnTo>
                  <a:lnTo>
                    <a:pt x="726" y="662"/>
                  </a:lnTo>
                  <a:lnTo>
                    <a:pt x="737" y="629"/>
                  </a:lnTo>
                  <a:lnTo>
                    <a:pt x="737" y="618"/>
                  </a:lnTo>
                  <a:lnTo>
                    <a:pt x="726" y="607"/>
                  </a:lnTo>
                  <a:lnTo>
                    <a:pt x="715" y="607"/>
                  </a:lnTo>
                  <a:lnTo>
                    <a:pt x="715" y="596"/>
                  </a:lnTo>
                  <a:lnTo>
                    <a:pt x="682" y="629"/>
                  </a:lnTo>
                  <a:lnTo>
                    <a:pt x="638" y="728"/>
                  </a:lnTo>
                  <a:lnTo>
                    <a:pt x="572" y="784"/>
                  </a:lnTo>
                  <a:lnTo>
                    <a:pt x="506" y="806"/>
                  </a:lnTo>
                  <a:lnTo>
                    <a:pt x="462" y="817"/>
                  </a:lnTo>
                  <a:lnTo>
                    <a:pt x="429" y="828"/>
                  </a:lnTo>
                  <a:lnTo>
                    <a:pt x="341" y="806"/>
                  </a:lnTo>
                  <a:lnTo>
                    <a:pt x="275" y="761"/>
                  </a:lnTo>
                  <a:lnTo>
                    <a:pt x="220" y="695"/>
                  </a:lnTo>
                  <a:lnTo>
                    <a:pt x="176" y="596"/>
                  </a:lnTo>
                  <a:lnTo>
                    <a:pt x="165" y="497"/>
                  </a:lnTo>
                  <a:lnTo>
                    <a:pt x="165" y="408"/>
                  </a:lnTo>
                  <a:lnTo>
                    <a:pt x="693" y="408"/>
                  </a:lnTo>
                  <a:close/>
                  <a:moveTo>
                    <a:pt x="165" y="375"/>
                  </a:moveTo>
                  <a:lnTo>
                    <a:pt x="176" y="254"/>
                  </a:lnTo>
                  <a:lnTo>
                    <a:pt x="209" y="166"/>
                  </a:lnTo>
                  <a:lnTo>
                    <a:pt x="264" y="99"/>
                  </a:lnTo>
                  <a:lnTo>
                    <a:pt x="308" y="66"/>
                  </a:lnTo>
                  <a:lnTo>
                    <a:pt x="352" y="44"/>
                  </a:lnTo>
                  <a:lnTo>
                    <a:pt x="396" y="44"/>
                  </a:lnTo>
                  <a:lnTo>
                    <a:pt x="484" y="66"/>
                  </a:lnTo>
                  <a:lnTo>
                    <a:pt x="539" y="110"/>
                  </a:lnTo>
                  <a:lnTo>
                    <a:pt x="572" y="177"/>
                  </a:lnTo>
                  <a:lnTo>
                    <a:pt x="594" y="254"/>
                  </a:lnTo>
                  <a:lnTo>
                    <a:pt x="605" y="320"/>
                  </a:lnTo>
                  <a:lnTo>
                    <a:pt x="605" y="375"/>
                  </a:lnTo>
                  <a:lnTo>
                    <a:pt x="165"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523"/>
            <p:cNvSpPr>
              <a:spLocks/>
            </p:cNvSpPr>
            <p:nvPr/>
          </p:nvSpPr>
          <p:spPr bwMode="auto">
            <a:xfrm>
              <a:off x="20288" y="13104"/>
              <a:ext cx="1484" cy="839"/>
            </a:xfrm>
            <a:custGeom>
              <a:avLst/>
              <a:gdLst/>
              <a:ahLst/>
              <a:cxnLst>
                <a:cxn ang="0">
                  <a:pos x="154" y="728"/>
                </a:cxn>
                <a:cxn ang="0">
                  <a:pos x="121" y="773"/>
                </a:cxn>
                <a:cxn ang="0">
                  <a:pos x="55" y="784"/>
                </a:cxn>
                <a:cxn ang="0">
                  <a:pos x="0" y="839"/>
                </a:cxn>
                <a:cxn ang="0">
                  <a:pos x="220" y="828"/>
                </a:cxn>
                <a:cxn ang="0">
                  <a:pos x="429" y="839"/>
                </a:cxn>
                <a:cxn ang="0">
                  <a:pos x="374" y="784"/>
                </a:cxn>
                <a:cxn ang="0">
                  <a:pos x="308" y="773"/>
                </a:cxn>
                <a:cxn ang="0">
                  <a:pos x="286" y="342"/>
                </a:cxn>
                <a:cxn ang="0">
                  <a:pos x="363" y="122"/>
                </a:cxn>
                <a:cxn ang="0">
                  <a:pos x="539" y="44"/>
                </a:cxn>
                <a:cxn ang="0">
                  <a:pos x="649" y="110"/>
                </a:cxn>
                <a:cxn ang="0">
                  <a:pos x="682" y="254"/>
                </a:cxn>
                <a:cxn ang="0">
                  <a:pos x="671" y="750"/>
                </a:cxn>
                <a:cxn ang="0">
                  <a:pos x="627" y="773"/>
                </a:cxn>
                <a:cxn ang="0">
                  <a:pos x="528" y="784"/>
                </a:cxn>
                <a:cxn ang="0">
                  <a:pos x="638" y="839"/>
                </a:cxn>
                <a:cxn ang="0">
                  <a:pos x="847" y="839"/>
                </a:cxn>
                <a:cxn ang="0">
                  <a:pos x="957" y="784"/>
                </a:cxn>
                <a:cxn ang="0">
                  <a:pos x="858" y="773"/>
                </a:cxn>
                <a:cxn ang="0">
                  <a:pos x="814" y="728"/>
                </a:cxn>
                <a:cxn ang="0">
                  <a:pos x="836" y="210"/>
                </a:cxn>
                <a:cxn ang="0">
                  <a:pos x="979" y="55"/>
                </a:cxn>
                <a:cxn ang="0">
                  <a:pos x="1133" y="55"/>
                </a:cxn>
                <a:cxn ang="0">
                  <a:pos x="1199" y="177"/>
                </a:cxn>
                <a:cxn ang="0">
                  <a:pos x="1209" y="728"/>
                </a:cxn>
                <a:cxn ang="0">
                  <a:pos x="1177" y="773"/>
                </a:cxn>
                <a:cxn ang="0">
                  <a:pos x="1111" y="784"/>
                </a:cxn>
                <a:cxn ang="0">
                  <a:pos x="1056" y="839"/>
                </a:cxn>
                <a:cxn ang="0">
                  <a:pos x="1275" y="828"/>
                </a:cxn>
                <a:cxn ang="0">
                  <a:pos x="1484" y="839"/>
                </a:cxn>
                <a:cxn ang="0">
                  <a:pos x="1396" y="784"/>
                </a:cxn>
                <a:cxn ang="0">
                  <a:pos x="1341" y="750"/>
                </a:cxn>
                <a:cxn ang="0">
                  <a:pos x="1330" y="232"/>
                </a:cxn>
                <a:cxn ang="0">
                  <a:pos x="1275" y="66"/>
                </a:cxn>
                <a:cxn ang="0">
                  <a:pos x="1177" y="11"/>
                </a:cxn>
                <a:cxn ang="0">
                  <a:pos x="968" y="22"/>
                </a:cxn>
                <a:cxn ang="0">
                  <a:pos x="836" y="122"/>
                </a:cxn>
                <a:cxn ang="0">
                  <a:pos x="770" y="99"/>
                </a:cxn>
                <a:cxn ang="0">
                  <a:pos x="671" y="22"/>
                </a:cxn>
                <a:cxn ang="0">
                  <a:pos x="550" y="0"/>
                </a:cxn>
                <a:cxn ang="0">
                  <a:pos x="341" y="99"/>
                </a:cxn>
                <a:cxn ang="0">
                  <a:pos x="275" y="0"/>
                </a:cxn>
                <a:cxn ang="0">
                  <a:pos x="0" y="77"/>
                </a:cxn>
                <a:cxn ang="0">
                  <a:pos x="88" y="88"/>
                </a:cxn>
                <a:cxn ang="0">
                  <a:pos x="132" y="99"/>
                </a:cxn>
                <a:cxn ang="0">
                  <a:pos x="154" y="155"/>
                </a:cxn>
              </a:cxnLst>
              <a:rect l="0" t="0" r="r" b="b"/>
              <a:pathLst>
                <a:path w="1484" h="839">
                  <a:moveTo>
                    <a:pt x="154" y="188"/>
                  </a:moveTo>
                  <a:lnTo>
                    <a:pt x="154" y="728"/>
                  </a:lnTo>
                  <a:lnTo>
                    <a:pt x="143" y="750"/>
                  </a:lnTo>
                  <a:lnTo>
                    <a:pt x="121" y="773"/>
                  </a:lnTo>
                  <a:lnTo>
                    <a:pt x="99" y="773"/>
                  </a:lnTo>
                  <a:lnTo>
                    <a:pt x="55" y="784"/>
                  </a:lnTo>
                  <a:lnTo>
                    <a:pt x="0" y="784"/>
                  </a:lnTo>
                  <a:lnTo>
                    <a:pt x="0" y="839"/>
                  </a:lnTo>
                  <a:lnTo>
                    <a:pt x="121" y="839"/>
                  </a:lnTo>
                  <a:lnTo>
                    <a:pt x="220" y="828"/>
                  </a:lnTo>
                  <a:lnTo>
                    <a:pt x="319" y="839"/>
                  </a:lnTo>
                  <a:lnTo>
                    <a:pt x="429" y="839"/>
                  </a:lnTo>
                  <a:lnTo>
                    <a:pt x="429" y="784"/>
                  </a:lnTo>
                  <a:lnTo>
                    <a:pt x="374" y="784"/>
                  </a:lnTo>
                  <a:lnTo>
                    <a:pt x="341" y="773"/>
                  </a:lnTo>
                  <a:lnTo>
                    <a:pt x="308" y="773"/>
                  </a:lnTo>
                  <a:lnTo>
                    <a:pt x="286" y="728"/>
                  </a:lnTo>
                  <a:lnTo>
                    <a:pt x="286" y="342"/>
                  </a:lnTo>
                  <a:lnTo>
                    <a:pt x="308" y="210"/>
                  </a:lnTo>
                  <a:lnTo>
                    <a:pt x="363" y="122"/>
                  </a:lnTo>
                  <a:lnTo>
                    <a:pt x="451" y="55"/>
                  </a:lnTo>
                  <a:lnTo>
                    <a:pt x="539" y="44"/>
                  </a:lnTo>
                  <a:lnTo>
                    <a:pt x="616" y="55"/>
                  </a:lnTo>
                  <a:lnTo>
                    <a:pt x="649" y="110"/>
                  </a:lnTo>
                  <a:lnTo>
                    <a:pt x="671" y="177"/>
                  </a:lnTo>
                  <a:lnTo>
                    <a:pt x="682" y="254"/>
                  </a:lnTo>
                  <a:lnTo>
                    <a:pt x="682" y="728"/>
                  </a:lnTo>
                  <a:lnTo>
                    <a:pt x="671" y="750"/>
                  </a:lnTo>
                  <a:lnTo>
                    <a:pt x="649" y="773"/>
                  </a:lnTo>
                  <a:lnTo>
                    <a:pt x="627" y="773"/>
                  </a:lnTo>
                  <a:lnTo>
                    <a:pt x="583" y="784"/>
                  </a:lnTo>
                  <a:lnTo>
                    <a:pt x="528" y="784"/>
                  </a:lnTo>
                  <a:lnTo>
                    <a:pt x="528" y="839"/>
                  </a:lnTo>
                  <a:lnTo>
                    <a:pt x="638" y="839"/>
                  </a:lnTo>
                  <a:lnTo>
                    <a:pt x="748" y="828"/>
                  </a:lnTo>
                  <a:lnTo>
                    <a:pt x="847" y="839"/>
                  </a:lnTo>
                  <a:lnTo>
                    <a:pt x="957" y="839"/>
                  </a:lnTo>
                  <a:lnTo>
                    <a:pt x="957" y="784"/>
                  </a:lnTo>
                  <a:lnTo>
                    <a:pt x="902" y="784"/>
                  </a:lnTo>
                  <a:lnTo>
                    <a:pt x="858" y="773"/>
                  </a:lnTo>
                  <a:lnTo>
                    <a:pt x="836" y="773"/>
                  </a:lnTo>
                  <a:lnTo>
                    <a:pt x="814" y="728"/>
                  </a:lnTo>
                  <a:lnTo>
                    <a:pt x="814" y="342"/>
                  </a:lnTo>
                  <a:lnTo>
                    <a:pt x="836" y="210"/>
                  </a:lnTo>
                  <a:lnTo>
                    <a:pt x="891" y="122"/>
                  </a:lnTo>
                  <a:lnTo>
                    <a:pt x="979" y="55"/>
                  </a:lnTo>
                  <a:lnTo>
                    <a:pt x="1067" y="44"/>
                  </a:lnTo>
                  <a:lnTo>
                    <a:pt x="1133" y="55"/>
                  </a:lnTo>
                  <a:lnTo>
                    <a:pt x="1177" y="110"/>
                  </a:lnTo>
                  <a:lnTo>
                    <a:pt x="1199" y="177"/>
                  </a:lnTo>
                  <a:lnTo>
                    <a:pt x="1209" y="254"/>
                  </a:lnTo>
                  <a:lnTo>
                    <a:pt x="1209" y="728"/>
                  </a:lnTo>
                  <a:lnTo>
                    <a:pt x="1199" y="750"/>
                  </a:lnTo>
                  <a:lnTo>
                    <a:pt x="1177" y="773"/>
                  </a:lnTo>
                  <a:lnTo>
                    <a:pt x="1155" y="773"/>
                  </a:lnTo>
                  <a:lnTo>
                    <a:pt x="1111" y="784"/>
                  </a:lnTo>
                  <a:lnTo>
                    <a:pt x="1056" y="784"/>
                  </a:lnTo>
                  <a:lnTo>
                    <a:pt x="1056" y="839"/>
                  </a:lnTo>
                  <a:lnTo>
                    <a:pt x="1166" y="839"/>
                  </a:lnTo>
                  <a:lnTo>
                    <a:pt x="1275" y="828"/>
                  </a:lnTo>
                  <a:lnTo>
                    <a:pt x="1374" y="839"/>
                  </a:lnTo>
                  <a:lnTo>
                    <a:pt x="1484" y="839"/>
                  </a:lnTo>
                  <a:lnTo>
                    <a:pt x="1484" y="784"/>
                  </a:lnTo>
                  <a:lnTo>
                    <a:pt x="1396" y="784"/>
                  </a:lnTo>
                  <a:lnTo>
                    <a:pt x="1352" y="762"/>
                  </a:lnTo>
                  <a:lnTo>
                    <a:pt x="1341" y="750"/>
                  </a:lnTo>
                  <a:lnTo>
                    <a:pt x="1330" y="728"/>
                  </a:lnTo>
                  <a:lnTo>
                    <a:pt x="1330" y="232"/>
                  </a:lnTo>
                  <a:lnTo>
                    <a:pt x="1319" y="144"/>
                  </a:lnTo>
                  <a:lnTo>
                    <a:pt x="1275" y="66"/>
                  </a:lnTo>
                  <a:lnTo>
                    <a:pt x="1242" y="33"/>
                  </a:lnTo>
                  <a:lnTo>
                    <a:pt x="1177" y="11"/>
                  </a:lnTo>
                  <a:lnTo>
                    <a:pt x="1078" y="0"/>
                  </a:lnTo>
                  <a:lnTo>
                    <a:pt x="968" y="22"/>
                  </a:lnTo>
                  <a:lnTo>
                    <a:pt x="891" y="66"/>
                  </a:lnTo>
                  <a:lnTo>
                    <a:pt x="836" y="122"/>
                  </a:lnTo>
                  <a:lnTo>
                    <a:pt x="803" y="188"/>
                  </a:lnTo>
                  <a:lnTo>
                    <a:pt x="770" y="99"/>
                  </a:lnTo>
                  <a:lnTo>
                    <a:pt x="726" y="44"/>
                  </a:lnTo>
                  <a:lnTo>
                    <a:pt x="671" y="22"/>
                  </a:lnTo>
                  <a:lnTo>
                    <a:pt x="605" y="0"/>
                  </a:lnTo>
                  <a:lnTo>
                    <a:pt x="550" y="0"/>
                  </a:lnTo>
                  <a:lnTo>
                    <a:pt x="429" y="22"/>
                  </a:lnTo>
                  <a:lnTo>
                    <a:pt x="341" y="99"/>
                  </a:lnTo>
                  <a:lnTo>
                    <a:pt x="275" y="199"/>
                  </a:lnTo>
                  <a:lnTo>
                    <a:pt x="275" y="0"/>
                  </a:lnTo>
                  <a:lnTo>
                    <a:pt x="0" y="22"/>
                  </a:lnTo>
                  <a:lnTo>
                    <a:pt x="0" y="77"/>
                  </a:lnTo>
                  <a:lnTo>
                    <a:pt x="55" y="77"/>
                  </a:lnTo>
                  <a:lnTo>
                    <a:pt x="88" y="88"/>
                  </a:lnTo>
                  <a:lnTo>
                    <a:pt x="121" y="88"/>
                  </a:lnTo>
                  <a:lnTo>
                    <a:pt x="132" y="99"/>
                  </a:lnTo>
                  <a:lnTo>
                    <a:pt x="143" y="122"/>
                  </a:lnTo>
                  <a:lnTo>
                    <a:pt x="154" y="155"/>
                  </a:lnTo>
                  <a:lnTo>
                    <a:pt x="154"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524"/>
            <p:cNvSpPr>
              <a:spLocks noEditPoints="1"/>
            </p:cNvSpPr>
            <p:nvPr/>
          </p:nvSpPr>
          <p:spPr bwMode="auto">
            <a:xfrm>
              <a:off x="21893" y="13093"/>
              <a:ext cx="847" cy="872"/>
            </a:xfrm>
            <a:custGeom>
              <a:avLst/>
              <a:gdLst/>
              <a:ahLst/>
              <a:cxnLst>
                <a:cxn ang="0">
                  <a:pos x="561" y="739"/>
                </a:cxn>
                <a:cxn ang="0">
                  <a:pos x="594" y="817"/>
                </a:cxn>
                <a:cxn ang="0">
                  <a:pos x="649" y="850"/>
                </a:cxn>
                <a:cxn ang="0">
                  <a:pos x="726" y="861"/>
                </a:cxn>
                <a:cxn ang="0">
                  <a:pos x="803" y="806"/>
                </a:cxn>
                <a:cxn ang="0">
                  <a:pos x="847" y="684"/>
                </a:cxn>
                <a:cxn ang="0">
                  <a:pos x="803" y="574"/>
                </a:cxn>
                <a:cxn ang="0">
                  <a:pos x="770" y="795"/>
                </a:cxn>
                <a:cxn ang="0">
                  <a:pos x="748" y="806"/>
                </a:cxn>
                <a:cxn ang="0">
                  <a:pos x="693" y="784"/>
                </a:cxn>
                <a:cxn ang="0">
                  <a:pos x="671" y="750"/>
                </a:cxn>
                <a:cxn ang="0">
                  <a:pos x="660" y="717"/>
                </a:cxn>
                <a:cxn ang="0">
                  <a:pos x="649" y="177"/>
                </a:cxn>
                <a:cxn ang="0">
                  <a:pos x="517" y="44"/>
                </a:cxn>
                <a:cxn ang="0">
                  <a:pos x="341" y="0"/>
                </a:cxn>
                <a:cxn ang="0">
                  <a:pos x="132" y="55"/>
                </a:cxn>
                <a:cxn ang="0">
                  <a:pos x="55" y="210"/>
                </a:cxn>
                <a:cxn ang="0">
                  <a:pos x="66" y="265"/>
                </a:cxn>
                <a:cxn ang="0">
                  <a:pos x="110" y="298"/>
                </a:cxn>
                <a:cxn ang="0">
                  <a:pos x="187" y="287"/>
                </a:cxn>
                <a:cxn ang="0">
                  <a:pos x="220" y="243"/>
                </a:cxn>
                <a:cxn ang="0">
                  <a:pos x="209" y="177"/>
                </a:cxn>
                <a:cxn ang="0">
                  <a:pos x="187" y="144"/>
                </a:cxn>
                <a:cxn ang="0">
                  <a:pos x="132" y="133"/>
                </a:cxn>
                <a:cxn ang="0">
                  <a:pos x="264" y="44"/>
                </a:cxn>
                <a:cxn ang="0">
                  <a:pos x="407" y="55"/>
                </a:cxn>
                <a:cxn ang="0">
                  <a:pos x="517" y="177"/>
                </a:cxn>
                <a:cxn ang="0">
                  <a:pos x="528" y="353"/>
                </a:cxn>
                <a:cxn ang="0">
                  <a:pos x="308" y="375"/>
                </a:cxn>
                <a:cxn ang="0">
                  <a:pos x="77" y="497"/>
                </a:cxn>
                <a:cxn ang="0">
                  <a:pos x="0" y="673"/>
                </a:cxn>
                <a:cxn ang="0">
                  <a:pos x="66" y="806"/>
                </a:cxn>
                <a:cxn ang="0">
                  <a:pos x="297" y="872"/>
                </a:cxn>
                <a:cxn ang="0">
                  <a:pos x="495" y="784"/>
                </a:cxn>
                <a:cxn ang="0">
                  <a:pos x="528" y="397"/>
                </a:cxn>
                <a:cxn ang="0">
                  <a:pos x="517" y="684"/>
                </a:cxn>
                <a:cxn ang="0">
                  <a:pos x="429" y="795"/>
                </a:cxn>
                <a:cxn ang="0">
                  <a:pos x="308" y="828"/>
                </a:cxn>
                <a:cxn ang="0">
                  <a:pos x="220" y="806"/>
                </a:cxn>
                <a:cxn ang="0">
                  <a:pos x="143" y="717"/>
                </a:cxn>
                <a:cxn ang="0">
                  <a:pos x="154" y="607"/>
                </a:cxn>
                <a:cxn ang="0">
                  <a:pos x="220" y="497"/>
                </a:cxn>
                <a:cxn ang="0">
                  <a:pos x="396" y="408"/>
                </a:cxn>
              </a:cxnLst>
              <a:rect l="0" t="0" r="r" b="b"/>
              <a:pathLst>
                <a:path w="847" h="872">
                  <a:moveTo>
                    <a:pt x="550" y="706"/>
                  </a:moveTo>
                  <a:lnTo>
                    <a:pt x="561" y="739"/>
                  </a:lnTo>
                  <a:lnTo>
                    <a:pt x="572" y="784"/>
                  </a:lnTo>
                  <a:lnTo>
                    <a:pt x="594" y="817"/>
                  </a:lnTo>
                  <a:lnTo>
                    <a:pt x="616" y="839"/>
                  </a:lnTo>
                  <a:lnTo>
                    <a:pt x="649" y="850"/>
                  </a:lnTo>
                  <a:lnTo>
                    <a:pt x="693" y="861"/>
                  </a:lnTo>
                  <a:lnTo>
                    <a:pt x="726" y="861"/>
                  </a:lnTo>
                  <a:lnTo>
                    <a:pt x="770" y="839"/>
                  </a:lnTo>
                  <a:lnTo>
                    <a:pt x="803" y="806"/>
                  </a:lnTo>
                  <a:lnTo>
                    <a:pt x="836" y="761"/>
                  </a:lnTo>
                  <a:lnTo>
                    <a:pt x="847" y="684"/>
                  </a:lnTo>
                  <a:lnTo>
                    <a:pt x="847" y="574"/>
                  </a:lnTo>
                  <a:lnTo>
                    <a:pt x="803" y="574"/>
                  </a:lnTo>
                  <a:lnTo>
                    <a:pt x="803" y="728"/>
                  </a:lnTo>
                  <a:lnTo>
                    <a:pt x="770" y="795"/>
                  </a:lnTo>
                  <a:lnTo>
                    <a:pt x="759" y="795"/>
                  </a:lnTo>
                  <a:lnTo>
                    <a:pt x="748" y="806"/>
                  </a:lnTo>
                  <a:lnTo>
                    <a:pt x="737" y="806"/>
                  </a:lnTo>
                  <a:lnTo>
                    <a:pt x="693" y="784"/>
                  </a:lnTo>
                  <a:lnTo>
                    <a:pt x="682" y="773"/>
                  </a:lnTo>
                  <a:lnTo>
                    <a:pt x="671" y="750"/>
                  </a:lnTo>
                  <a:lnTo>
                    <a:pt x="671" y="728"/>
                  </a:lnTo>
                  <a:lnTo>
                    <a:pt x="660" y="717"/>
                  </a:lnTo>
                  <a:lnTo>
                    <a:pt x="660" y="254"/>
                  </a:lnTo>
                  <a:lnTo>
                    <a:pt x="649" y="177"/>
                  </a:lnTo>
                  <a:lnTo>
                    <a:pt x="594" y="99"/>
                  </a:lnTo>
                  <a:lnTo>
                    <a:pt x="517" y="44"/>
                  </a:lnTo>
                  <a:lnTo>
                    <a:pt x="429" y="11"/>
                  </a:lnTo>
                  <a:lnTo>
                    <a:pt x="341" y="0"/>
                  </a:lnTo>
                  <a:lnTo>
                    <a:pt x="231" y="11"/>
                  </a:lnTo>
                  <a:lnTo>
                    <a:pt x="132" y="55"/>
                  </a:lnTo>
                  <a:lnTo>
                    <a:pt x="77" y="133"/>
                  </a:lnTo>
                  <a:lnTo>
                    <a:pt x="55" y="210"/>
                  </a:lnTo>
                  <a:lnTo>
                    <a:pt x="55" y="243"/>
                  </a:lnTo>
                  <a:lnTo>
                    <a:pt x="66" y="265"/>
                  </a:lnTo>
                  <a:lnTo>
                    <a:pt x="88" y="287"/>
                  </a:lnTo>
                  <a:lnTo>
                    <a:pt x="110" y="298"/>
                  </a:lnTo>
                  <a:lnTo>
                    <a:pt x="165" y="298"/>
                  </a:lnTo>
                  <a:lnTo>
                    <a:pt x="187" y="287"/>
                  </a:lnTo>
                  <a:lnTo>
                    <a:pt x="209" y="265"/>
                  </a:lnTo>
                  <a:lnTo>
                    <a:pt x="220" y="243"/>
                  </a:lnTo>
                  <a:lnTo>
                    <a:pt x="220" y="188"/>
                  </a:lnTo>
                  <a:lnTo>
                    <a:pt x="209" y="177"/>
                  </a:lnTo>
                  <a:lnTo>
                    <a:pt x="198" y="155"/>
                  </a:lnTo>
                  <a:lnTo>
                    <a:pt x="187" y="144"/>
                  </a:lnTo>
                  <a:lnTo>
                    <a:pt x="165" y="133"/>
                  </a:lnTo>
                  <a:lnTo>
                    <a:pt x="132" y="133"/>
                  </a:lnTo>
                  <a:lnTo>
                    <a:pt x="187" y="77"/>
                  </a:lnTo>
                  <a:lnTo>
                    <a:pt x="264" y="44"/>
                  </a:lnTo>
                  <a:lnTo>
                    <a:pt x="330" y="44"/>
                  </a:lnTo>
                  <a:lnTo>
                    <a:pt x="407" y="55"/>
                  </a:lnTo>
                  <a:lnTo>
                    <a:pt x="462" y="99"/>
                  </a:lnTo>
                  <a:lnTo>
                    <a:pt x="517" y="177"/>
                  </a:lnTo>
                  <a:lnTo>
                    <a:pt x="528" y="287"/>
                  </a:lnTo>
                  <a:lnTo>
                    <a:pt x="528" y="353"/>
                  </a:lnTo>
                  <a:lnTo>
                    <a:pt x="429" y="364"/>
                  </a:lnTo>
                  <a:lnTo>
                    <a:pt x="308" y="375"/>
                  </a:lnTo>
                  <a:lnTo>
                    <a:pt x="187" y="419"/>
                  </a:lnTo>
                  <a:lnTo>
                    <a:pt x="77" y="497"/>
                  </a:lnTo>
                  <a:lnTo>
                    <a:pt x="11" y="585"/>
                  </a:lnTo>
                  <a:lnTo>
                    <a:pt x="0" y="673"/>
                  </a:lnTo>
                  <a:lnTo>
                    <a:pt x="22" y="750"/>
                  </a:lnTo>
                  <a:lnTo>
                    <a:pt x="66" y="806"/>
                  </a:lnTo>
                  <a:lnTo>
                    <a:pt x="143" y="850"/>
                  </a:lnTo>
                  <a:lnTo>
                    <a:pt x="297" y="872"/>
                  </a:lnTo>
                  <a:lnTo>
                    <a:pt x="407" y="850"/>
                  </a:lnTo>
                  <a:lnTo>
                    <a:pt x="495" y="784"/>
                  </a:lnTo>
                  <a:lnTo>
                    <a:pt x="550" y="706"/>
                  </a:lnTo>
                  <a:close/>
                  <a:moveTo>
                    <a:pt x="528" y="397"/>
                  </a:moveTo>
                  <a:lnTo>
                    <a:pt x="528" y="585"/>
                  </a:lnTo>
                  <a:lnTo>
                    <a:pt x="517" y="684"/>
                  </a:lnTo>
                  <a:lnTo>
                    <a:pt x="484" y="750"/>
                  </a:lnTo>
                  <a:lnTo>
                    <a:pt x="429" y="795"/>
                  </a:lnTo>
                  <a:lnTo>
                    <a:pt x="363" y="817"/>
                  </a:lnTo>
                  <a:lnTo>
                    <a:pt x="308" y="828"/>
                  </a:lnTo>
                  <a:lnTo>
                    <a:pt x="264" y="828"/>
                  </a:lnTo>
                  <a:lnTo>
                    <a:pt x="220" y="806"/>
                  </a:lnTo>
                  <a:lnTo>
                    <a:pt x="187" y="784"/>
                  </a:lnTo>
                  <a:lnTo>
                    <a:pt x="143" y="717"/>
                  </a:lnTo>
                  <a:lnTo>
                    <a:pt x="143" y="662"/>
                  </a:lnTo>
                  <a:lnTo>
                    <a:pt x="154" y="607"/>
                  </a:lnTo>
                  <a:lnTo>
                    <a:pt x="176" y="552"/>
                  </a:lnTo>
                  <a:lnTo>
                    <a:pt x="220" y="497"/>
                  </a:lnTo>
                  <a:lnTo>
                    <a:pt x="297" y="441"/>
                  </a:lnTo>
                  <a:lnTo>
                    <a:pt x="396" y="408"/>
                  </a:lnTo>
                  <a:lnTo>
                    <a:pt x="528" y="39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525"/>
            <p:cNvSpPr>
              <a:spLocks noEditPoints="1"/>
            </p:cNvSpPr>
            <p:nvPr/>
          </p:nvSpPr>
          <p:spPr bwMode="auto">
            <a:xfrm>
              <a:off x="22817" y="12674"/>
              <a:ext cx="407" cy="1269"/>
            </a:xfrm>
            <a:custGeom>
              <a:avLst/>
              <a:gdLst/>
              <a:ahLst/>
              <a:cxnLst>
                <a:cxn ang="0">
                  <a:pos x="275" y="430"/>
                </a:cxn>
                <a:cxn ang="0">
                  <a:pos x="11" y="452"/>
                </a:cxn>
                <a:cxn ang="0">
                  <a:pos x="11" y="507"/>
                </a:cxn>
                <a:cxn ang="0">
                  <a:pos x="66" y="507"/>
                </a:cxn>
                <a:cxn ang="0">
                  <a:pos x="99" y="518"/>
                </a:cxn>
                <a:cxn ang="0">
                  <a:pos x="143" y="540"/>
                </a:cxn>
                <a:cxn ang="0">
                  <a:pos x="143" y="574"/>
                </a:cxn>
                <a:cxn ang="0">
                  <a:pos x="154" y="618"/>
                </a:cxn>
                <a:cxn ang="0">
                  <a:pos x="154" y="1158"/>
                </a:cxn>
                <a:cxn ang="0">
                  <a:pos x="143" y="1180"/>
                </a:cxn>
                <a:cxn ang="0">
                  <a:pos x="121" y="1203"/>
                </a:cxn>
                <a:cxn ang="0">
                  <a:pos x="99" y="1203"/>
                </a:cxn>
                <a:cxn ang="0">
                  <a:pos x="55" y="1214"/>
                </a:cxn>
                <a:cxn ang="0">
                  <a:pos x="0" y="1214"/>
                </a:cxn>
                <a:cxn ang="0">
                  <a:pos x="0" y="1269"/>
                </a:cxn>
                <a:cxn ang="0">
                  <a:pos x="154" y="1269"/>
                </a:cxn>
                <a:cxn ang="0">
                  <a:pos x="209" y="1258"/>
                </a:cxn>
                <a:cxn ang="0">
                  <a:pos x="407" y="1269"/>
                </a:cxn>
                <a:cxn ang="0">
                  <a:pos x="407" y="1214"/>
                </a:cxn>
                <a:cxn ang="0">
                  <a:pos x="352" y="1214"/>
                </a:cxn>
                <a:cxn ang="0">
                  <a:pos x="319" y="1203"/>
                </a:cxn>
                <a:cxn ang="0">
                  <a:pos x="275" y="1180"/>
                </a:cxn>
                <a:cxn ang="0">
                  <a:pos x="275" y="1125"/>
                </a:cxn>
                <a:cxn ang="0">
                  <a:pos x="275" y="430"/>
                </a:cxn>
                <a:cxn ang="0">
                  <a:pos x="286" y="99"/>
                </a:cxn>
                <a:cxn ang="0">
                  <a:pos x="264" y="33"/>
                </a:cxn>
                <a:cxn ang="0">
                  <a:pos x="242" y="11"/>
                </a:cxn>
                <a:cxn ang="0">
                  <a:pos x="209" y="0"/>
                </a:cxn>
                <a:cxn ang="0">
                  <a:pos x="143" y="0"/>
                </a:cxn>
                <a:cxn ang="0">
                  <a:pos x="99" y="44"/>
                </a:cxn>
                <a:cxn ang="0">
                  <a:pos x="88" y="66"/>
                </a:cxn>
                <a:cxn ang="0">
                  <a:pos x="77" y="99"/>
                </a:cxn>
                <a:cxn ang="0">
                  <a:pos x="88" y="132"/>
                </a:cxn>
                <a:cxn ang="0">
                  <a:pos x="99" y="154"/>
                </a:cxn>
                <a:cxn ang="0">
                  <a:pos x="143" y="198"/>
                </a:cxn>
                <a:cxn ang="0">
                  <a:pos x="209" y="198"/>
                </a:cxn>
                <a:cxn ang="0">
                  <a:pos x="242" y="176"/>
                </a:cxn>
                <a:cxn ang="0">
                  <a:pos x="264" y="165"/>
                </a:cxn>
                <a:cxn ang="0">
                  <a:pos x="286" y="99"/>
                </a:cxn>
              </a:cxnLst>
              <a:rect l="0" t="0" r="r" b="b"/>
              <a:pathLst>
                <a:path w="407" h="1269">
                  <a:moveTo>
                    <a:pt x="275" y="430"/>
                  </a:moveTo>
                  <a:lnTo>
                    <a:pt x="11" y="452"/>
                  </a:lnTo>
                  <a:lnTo>
                    <a:pt x="11" y="507"/>
                  </a:lnTo>
                  <a:lnTo>
                    <a:pt x="66" y="507"/>
                  </a:lnTo>
                  <a:lnTo>
                    <a:pt x="99" y="518"/>
                  </a:lnTo>
                  <a:lnTo>
                    <a:pt x="143" y="540"/>
                  </a:lnTo>
                  <a:lnTo>
                    <a:pt x="143" y="574"/>
                  </a:lnTo>
                  <a:lnTo>
                    <a:pt x="154" y="618"/>
                  </a:lnTo>
                  <a:lnTo>
                    <a:pt x="154" y="1158"/>
                  </a:lnTo>
                  <a:lnTo>
                    <a:pt x="143" y="1180"/>
                  </a:lnTo>
                  <a:lnTo>
                    <a:pt x="121" y="1203"/>
                  </a:lnTo>
                  <a:lnTo>
                    <a:pt x="99" y="1203"/>
                  </a:lnTo>
                  <a:lnTo>
                    <a:pt x="55" y="1214"/>
                  </a:lnTo>
                  <a:lnTo>
                    <a:pt x="0" y="1214"/>
                  </a:lnTo>
                  <a:lnTo>
                    <a:pt x="0" y="1269"/>
                  </a:lnTo>
                  <a:lnTo>
                    <a:pt x="154" y="1269"/>
                  </a:lnTo>
                  <a:lnTo>
                    <a:pt x="209" y="1258"/>
                  </a:lnTo>
                  <a:lnTo>
                    <a:pt x="407" y="1269"/>
                  </a:lnTo>
                  <a:lnTo>
                    <a:pt x="407" y="1214"/>
                  </a:lnTo>
                  <a:lnTo>
                    <a:pt x="352" y="1214"/>
                  </a:lnTo>
                  <a:lnTo>
                    <a:pt x="319" y="1203"/>
                  </a:lnTo>
                  <a:lnTo>
                    <a:pt x="275" y="1180"/>
                  </a:lnTo>
                  <a:lnTo>
                    <a:pt x="275" y="1125"/>
                  </a:lnTo>
                  <a:lnTo>
                    <a:pt x="275" y="430"/>
                  </a:lnTo>
                  <a:close/>
                  <a:moveTo>
                    <a:pt x="286" y="99"/>
                  </a:moveTo>
                  <a:lnTo>
                    <a:pt x="264" y="33"/>
                  </a:lnTo>
                  <a:lnTo>
                    <a:pt x="242" y="11"/>
                  </a:lnTo>
                  <a:lnTo>
                    <a:pt x="209" y="0"/>
                  </a:lnTo>
                  <a:lnTo>
                    <a:pt x="143" y="0"/>
                  </a:lnTo>
                  <a:lnTo>
                    <a:pt x="99" y="44"/>
                  </a:lnTo>
                  <a:lnTo>
                    <a:pt x="88" y="66"/>
                  </a:lnTo>
                  <a:lnTo>
                    <a:pt x="77" y="99"/>
                  </a:lnTo>
                  <a:lnTo>
                    <a:pt x="88" y="132"/>
                  </a:lnTo>
                  <a:lnTo>
                    <a:pt x="99" y="154"/>
                  </a:lnTo>
                  <a:lnTo>
                    <a:pt x="143" y="198"/>
                  </a:lnTo>
                  <a:lnTo>
                    <a:pt x="209" y="198"/>
                  </a:lnTo>
                  <a:lnTo>
                    <a:pt x="242" y="176"/>
                  </a:lnTo>
                  <a:lnTo>
                    <a:pt x="264" y="165"/>
                  </a:lnTo>
                  <a:lnTo>
                    <a:pt x="286"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526"/>
            <p:cNvSpPr>
              <a:spLocks/>
            </p:cNvSpPr>
            <p:nvPr/>
          </p:nvSpPr>
          <p:spPr bwMode="auto">
            <a:xfrm>
              <a:off x="23345" y="13104"/>
              <a:ext cx="946" cy="839"/>
            </a:xfrm>
            <a:custGeom>
              <a:avLst/>
              <a:gdLst/>
              <a:ahLst/>
              <a:cxnLst>
                <a:cxn ang="0">
                  <a:pos x="143" y="188"/>
                </a:cxn>
                <a:cxn ang="0">
                  <a:pos x="143" y="728"/>
                </a:cxn>
                <a:cxn ang="0">
                  <a:pos x="121" y="773"/>
                </a:cxn>
                <a:cxn ang="0">
                  <a:pos x="88" y="773"/>
                </a:cxn>
                <a:cxn ang="0">
                  <a:pos x="55" y="784"/>
                </a:cxn>
                <a:cxn ang="0">
                  <a:pos x="0" y="784"/>
                </a:cxn>
                <a:cxn ang="0">
                  <a:pos x="0" y="839"/>
                </a:cxn>
                <a:cxn ang="0">
                  <a:pos x="110" y="839"/>
                </a:cxn>
                <a:cxn ang="0">
                  <a:pos x="209" y="828"/>
                </a:cxn>
                <a:cxn ang="0">
                  <a:pos x="308" y="839"/>
                </a:cxn>
                <a:cxn ang="0">
                  <a:pos x="418" y="839"/>
                </a:cxn>
                <a:cxn ang="0">
                  <a:pos x="418" y="784"/>
                </a:cxn>
                <a:cxn ang="0">
                  <a:pos x="363" y="784"/>
                </a:cxn>
                <a:cxn ang="0">
                  <a:pos x="330" y="773"/>
                </a:cxn>
                <a:cxn ang="0">
                  <a:pos x="297" y="773"/>
                </a:cxn>
                <a:cxn ang="0">
                  <a:pos x="275" y="728"/>
                </a:cxn>
                <a:cxn ang="0">
                  <a:pos x="275" y="342"/>
                </a:cxn>
                <a:cxn ang="0">
                  <a:pos x="297" y="210"/>
                </a:cxn>
                <a:cxn ang="0">
                  <a:pos x="363" y="122"/>
                </a:cxn>
                <a:cxn ang="0">
                  <a:pos x="440" y="55"/>
                </a:cxn>
                <a:cxn ang="0">
                  <a:pos x="528" y="44"/>
                </a:cxn>
                <a:cxn ang="0">
                  <a:pos x="605" y="55"/>
                </a:cxn>
                <a:cxn ang="0">
                  <a:pos x="649" y="110"/>
                </a:cxn>
                <a:cxn ang="0">
                  <a:pos x="671" y="177"/>
                </a:cxn>
                <a:cxn ang="0">
                  <a:pos x="671" y="728"/>
                </a:cxn>
                <a:cxn ang="0">
                  <a:pos x="649" y="773"/>
                </a:cxn>
                <a:cxn ang="0">
                  <a:pos x="616" y="773"/>
                </a:cxn>
                <a:cxn ang="0">
                  <a:pos x="583" y="784"/>
                </a:cxn>
                <a:cxn ang="0">
                  <a:pos x="528" y="784"/>
                </a:cxn>
                <a:cxn ang="0">
                  <a:pos x="528" y="839"/>
                </a:cxn>
                <a:cxn ang="0">
                  <a:pos x="638" y="839"/>
                </a:cxn>
                <a:cxn ang="0">
                  <a:pos x="737" y="828"/>
                </a:cxn>
                <a:cxn ang="0">
                  <a:pos x="836" y="839"/>
                </a:cxn>
                <a:cxn ang="0">
                  <a:pos x="946" y="839"/>
                </a:cxn>
                <a:cxn ang="0">
                  <a:pos x="946" y="784"/>
                </a:cxn>
                <a:cxn ang="0">
                  <a:pos x="869" y="784"/>
                </a:cxn>
                <a:cxn ang="0">
                  <a:pos x="836" y="773"/>
                </a:cxn>
                <a:cxn ang="0">
                  <a:pos x="814" y="762"/>
                </a:cxn>
                <a:cxn ang="0">
                  <a:pos x="803" y="750"/>
                </a:cxn>
                <a:cxn ang="0">
                  <a:pos x="803" y="232"/>
                </a:cxn>
                <a:cxn ang="0">
                  <a:pos x="781" y="144"/>
                </a:cxn>
                <a:cxn ang="0">
                  <a:pos x="748" y="66"/>
                </a:cxn>
                <a:cxn ang="0">
                  <a:pos x="704" y="33"/>
                </a:cxn>
                <a:cxn ang="0">
                  <a:pos x="638" y="11"/>
                </a:cxn>
                <a:cxn ang="0">
                  <a:pos x="539" y="0"/>
                </a:cxn>
                <a:cxn ang="0">
                  <a:pos x="418" y="22"/>
                </a:cxn>
                <a:cxn ang="0">
                  <a:pos x="330" y="99"/>
                </a:cxn>
                <a:cxn ang="0">
                  <a:pos x="264" y="199"/>
                </a:cxn>
                <a:cxn ang="0">
                  <a:pos x="264" y="0"/>
                </a:cxn>
                <a:cxn ang="0">
                  <a:pos x="0" y="22"/>
                </a:cxn>
                <a:cxn ang="0">
                  <a:pos x="0" y="77"/>
                </a:cxn>
                <a:cxn ang="0">
                  <a:pos x="55" y="77"/>
                </a:cxn>
                <a:cxn ang="0">
                  <a:pos x="99" y="88"/>
                </a:cxn>
                <a:cxn ang="0">
                  <a:pos x="121" y="99"/>
                </a:cxn>
                <a:cxn ang="0">
                  <a:pos x="143" y="144"/>
                </a:cxn>
                <a:cxn ang="0">
                  <a:pos x="143" y="188"/>
                </a:cxn>
              </a:cxnLst>
              <a:rect l="0" t="0" r="r" b="b"/>
              <a:pathLst>
                <a:path w="946" h="839">
                  <a:moveTo>
                    <a:pt x="143" y="188"/>
                  </a:moveTo>
                  <a:lnTo>
                    <a:pt x="143" y="728"/>
                  </a:lnTo>
                  <a:lnTo>
                    <a:pt x="121" y="773"/>
                  </a:lnTo>
                  <a:lnTo>
                    <a:pt x="88" y="773"/>
                  </a:lnTo>
                  <a:lnTo>
                    <a:pt x="55" y="784"/>
                  </a:lnTo>
                  <a:lnTo>
                    <a:pt x="0" y="784"/>
                  </a:lnTo>
                  <a:lnTo>
                    <a:pt x="0" y="839"/>
                  </a:lnTo>
                  <a:lnTo>
                    <a:pt x="110" y="839"/>
                  </a:lnTo>
                  <a:lnTo>
                    <a:pt x="209" y="828"/>
                  </a:lnTo>
                  <a:lnTo>
                    <a:pt x="308" y="839"/>
                  </a:lnTo>
                  <a:lnTo>
                    <a:pt x="418" y="839"/>
                  </a:lnTo>
                  <a:lnTo>
                    <a:pt x="418" y="784"/>
                  </a:lnTo>
                  <a:lnTo>
                    <a:pt x="363" y="784"/>
                  </a:lnTo>
                  <a:lnTo>
                    <a:pt x="330" y="773"/>
                  </a:lnTo>
                  <a:lnTo>
                    <a:pt x="297" y="773"/>
                  </a:lnTo>
                  <a:lnTo>
                    <a:pt x="275" y="728"/>
                  </a:lnTo>
                  <a:lnTo>
                    <a:pt x="275" y="342"/>
                  </a:lnTo>
                  <a:lnTo>
                    <a:pt x="297" y="210"/>
                  </a:lnTo>
                  <a:lnTo>
                    <a:pt x="363" y="122"/>
                  </a:lnTo>
                  <a:lnTo>
                    <a:pt x="440" y="55"/>
                  </a:lnTo>
                  <a:lnTo>
                    <a:pt x="528" y="44"/>
                  </a:lnTo>
                  <a:lnTo>
                    <a:pt x="605" y="55"/>
                  </a:lnTo>
                  <a:lnTo>
                    <a:pt x="649" y="110"/>
                  </a:lnTo>
                  <a:lnTo>
                    <a:pt x="671" y="177"/>
                  </a:lnTo>
                  <a:lnTo>
                    <a:pt x="671" y="728"/>
                  </a:lnTo>
                  <a:lnTo>
                    <a:pt x="649" y="773"/>
                  </a:lnTo>
                  <a:lnTo>
                    <a:pt x="616" y="773"/>
                  </a:lnTo>
                  <a:lnTo>
                    <a:pt x="583" y="784"/>
                  </a:lnTo>
                  <a:lnTo>
                    <a:pt x="528" y="784"/>
                  </a:lnTo>
                  <a:lnTo>
                    <a:pt x="528" y="839"/>
                  </a:lnTo>
                  <a:lnTo>
                    <a:pt x="638" y="839"/>
                  </a:lnTo>
                  <a:lnTo>
                    <a:pt x="737" y="828"/>
                  </a:lnTo>
                  <a:lnTo>
                    <a:pt x="836" y="839"/>
                  </a:lnTo>
                  <a:lnTo>
                    <a:pt x="946" y="839"/>
                  </a:lnTo>
                  <a:lnTo>
                    <a:pt x="946" y="784"/>
                  </a:lnTo>
                  <a:lnTo>
                    <a:pt x="869" y="784"/>
                  </a:lnTo>
                  <a:lnTo>
                    <a:pt x="836" y="773"/>
                  </a:lnTo>
                  <a:lnTo>
                    <a:pt x="814" y="762"/>
                  </a:lnTo>
                  <a:lnTo>
                    <a:pt x="803" y="750"/>
                  </a:lnTo>
                  <a:lnTo>
                    <a:pt x="803" y="232"/>
                  </a:lnTo>
                  <a:lnTo>
                    <a:pt x="781" y="144"/>
                  </a:lnTo>
                  <a:lnTo>
                    <a:pt x="748" y="66"/>
                  </a:lnTo>
                  <a:lnTo>
                    <a:pt x="704" y="33"/>
                  </a:lnTo>
                  <a:lnTo>
                    <a:pt x="638" y="11"/>
                  </a:lnTo>
                  <a:lnTo>
                    <a:pt x="539" y="0"/>
                  </a:lnTo>
                  <a:lnTo>
                    <a:pt x="418" y="22"/>
                  </a:lnTo>
                  <a:lnTo>
                    <a:pt x="330" y="99"/>
                  </a:lnTo>
                  <a:lnTo>
                    <a:pt x="264" y="199"/>
                  </a:lnTo>
                  <a:lnTo>
                    <a:pt x="264" y="0"/>
                  </a:lnTo>
                  <a:lnTo>
                    <a:pt x="0" y="22"/>
                  </a:lnTo>
                  <a:lnTo>
                    <a:pt x="0" y="77"/>
                  </a:lnTo>
                  <a:lnTo>
                    <a:pt x="55" y="77"/>
                  </a:lnTo>
                  <a:lnTo>
                    <a:pt x="99" y="88"/>
                  </a:lnTo>
                  <a:lnTo>
                    <a:pt x="121" y="99"/>
                  </a:lnTo>
                  <a:lnTo>
                    <a:pt x="143" y="144"/>
                  </a:lnTo>
                  <a:lnTo>
                    <a:pt x="143"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27"/>
            <p:cNvSpPr>
              <a:spLocks noEditPoints="1"/>
            </p:cNvSpPr>
            <p:nvPr/>
          </p:nvSpPr>
          <p:spPr bwMode="auto">
            <a:xfrm>
              <a:off x="24401" y="12674"/>
              <a:ext cx="396" cy="1269"/>
            </a:xfrm>
            <a:custGeom>
              <a:avLst/>
              <a:gdLst/>
              <a:ahLst/>
              <a:cxnLst>
                <a:cxn ang="0">
                  <a:pos x="264" y="430"/>
                </a:cxn>
                <a:cxn ang="0">
                  <a:pos x="0" y="452"/>
                </a:cxn>
                <a:cxn ang="0">
                  <a:pos x="0" y="507"/>
                </a:cxn>
                <a:cxn ang="0">
                  <a:pos x="55" y="507"/>
                </a:cxn>
                <a:cxn ang="0">
                  <a:pos x="121" y="529"/>
                </a:cxn>
                <a:cxn ang="0">
                  <a:pos x="132" y="540"/>
                </a:cxn>
                <a:cxn ang="0">
                  <a:pos x="143" y="574"/>
                </a:cxn>
                <a:cxn ang="0">
                  <a:pos x="143" y="1158"/>
                </a:cxn>
                <a:cxn ang="0">
                  <a:pos x="121" y="1203"/>
                </a:cxn>
                <a:cxn ang="0">
                  <a:pos x="88" y="1203"/>
                </a:cxn>
                <a:cxn ang="0">
                  <a:pos x="55" y="1214"/>
                </a:cxn>
                <a:cxn ang="0">
                  <a:pos x="0" y="1214"/>
                </a:cxn>
                <a:cxn ang="0">
                  <a:pos x="0" y="1269"/>
                </a:cxn>
                <a:cxn ang="0">
                  <a:pos x="143" y="1269"/>
                </a:cxn>
                <a:cxn ang="0">
                  <a:pos x="198" y="1258"/>
                </a:cxn>
                <a:cxn ang="0">
                  <a:pos x="396" y="1269"/>
                </a:cxn>
                <a:cxn ang="0">
                  <a:pos x="396" y="1214"/>
                </a:cxn>
                <a:cxn ang="0">
                  <a:pos x="341" y="1214"/>
                </a:cxn>
                <a:cxn ang="0">
                  <a:pos x="308" y="1203"/>
                </a:cxn>
                <a:cxn ang="0">
                  <a:pos x="286" y="1192"/>
                </a:cxn>
                <a:cxn ang="0">
                  <a:pos x="275" y="1180"/>
                </a:cxn>
                <a:cxn ang="0">
                  <a:pos x="264" y="1158"/>
                </a:cxn>
                <a:cxn ang="0">
                  <a:pos x="264" y="1125"/>
                </a:cxn>
                <a:cxn ang="0">
                  <a:pos x="264" y="430"/>
                </a:cxn>
                <a:cxn ang="0">
                  <a:pos x="275" y="99"/>
                </a:cxn>
                <a:cxn ang="0">
                  <a:pos x="275" y="66"/>
                </a:cxn>
                <a:cxn ang="0">
                  <a:pos x="253" y="33"/>
                </a:cxn>
                <a:cxn ang="0">
                  <a:pos x="231" y="11"/>
                </a:cxn>
                <a:cxn ang="0">
                  <a:pos x="209" y="0"/>
                </a:cxn>
                <a:cxn ang="0">
                  <a:pos x="143" y="0"/>
                </a:cxn>
                <a:cxn ang="0">
                  <a:pos x="110" y="22"/>
                </a:cxn>
                <a:cxn ang="0">
                  <a:pos x="88" y="44"/>
                </a:cxn>
                <a:cxn ang="0">
                  <a:pos x="77" y="66"/>
                </a:cxn>
                <a:cxn ang="0">
                  <a:pos x="77" y="132"/>
                </a:cxn>
                <a:cxn ang="0">
                  <a:pos x="88" y="154"/>
                </a:cxn>
                <a:cxn ang="0">
                  <a:pos x="110" y="176"/>
                </a:cxn>
                <a:cxn ang="0">
                  <a:pos x="143" y="198"/>
                </a:cxn>
                <a:cxn ang="0">
                  <a:pos x="209" y="198"/>
                </a:cxn>
                <a:cxn ang="0">
                  <a:pos x="231" y="176"/>
                </a:cxn>
                <a:cxn ang="0">
                  <a:pos x="253" y="165"/>
                </a:cxn>
                <a:cxn ang="0">
                  <a:pos x="275" y="132"/>
                </a:cxn>
                <a:cxn ang="0">
                  <a:pos x="275" y="99"/>
                </a:cxn>
              </a:cxnLst>
              <a:rect l="0" t="0" r="r" b="b"/>
              <a:pathLst>
                <a:path w="396" h="1269">
                  <a:moveTo>
                    <a:pt x="264" y="430"/>
                  </a:moveTo>
                  <a:lnTo>
                    <a:pt x="0" y="452"/>
                  </a:lnTo>
                  <a:lnTo>
                    <a:pt x="0" y="507"/>
                  </a:lnTo>
                  <a:lnTo>
                    <a:pt x="55" y="507"/>
                  </a:lnTo>
                  <a:lnTo>
                    <a:pt x="121" y="529"/>
                  </a:lnTo>
                  <a:lnTo>
                    <a:pt x="132" y="540"/>
                  </a:lnTo>
                  <a:lnTo>
                    <a:pt x="143" y="574"/>
                  </a:lnTo>
                  <a:lnTo>
                    <a:pt x="143" y="1158"/>
                  </a:lnTo>
                  <a:lnTo>
                    <a:pt x="121" y="1203"/>
                  </a:lnTo>
                  <a:lnTo>
                    <a:pt x="88" y="1203"/>
                  </a:lnTo>
                  <a:lnTo>
                    <a:pt x="55" y="1214"/>
                  </a:lnTo>
                  <a:lnTo>
                    <a:pt x="0" y="1214"/>
                  </a:lnTo>
                  <a:lnTo>
                    <a:pt x="0" y="1269"/>
                  </a:lnTo>
                  <a:lnTo>
                    <a:pt x="143" y="1269"/>
                  </a:lnTo>
                  <a:lnTo>
                    <a:pt x="198" y="1258"/>
                  </a:lnTo>
                  <a:lnTo>
                    <a:pt x="396" y="1269"/>
                  </a:lnTo>
                  <a:lnTo>
                    <a:pt x="396" y="1214"/>
                  </a:lnTo>
                  <a:lnTo>
                    <a:pt x="341" y="1214"/>
                  </a:lnTo>
                  <a:lnTo>
                    <a:pt x="308" y="1203"/>
                  </a:lnTo>
                  <a:lnTo>
                    <a:pt x="286" y="1192"/>
                  </a:lnTo>
                  <a:lnTo>
                    <a:pt x="275" y="1180"/>
                  </a:lnTo>
                  <a:lnTo>
                    <a:pt x="264" y="1158"/>
                  </a:lnTo>
                  <a:lnTo>
                    <a:pt x="264" y="1125"/>
                  </a:lnTo>
                  <a:lnTo>
                    <a:pt x="264" y="430"/>
                  </a:lnTo>
                  <a:close/>
                  <a:moveTo>
                    <a:pt x="275" y="99"/>
                  </a:moveTo>
                  <a:lnTo>
                    <a:pt x="275" y="66"/>
                  </a:lnTo>
                  <a:lnTo>
                    <a:pt x="253" y="33"/>
                  </a:lnTo>
                  <a:lnTo>
                    <a:pt x="231" y="11"/>
                  </a:lnTo>
                  <a:lnTo>
                    <a:pt x="209" y="0"/>
                  </a:lnTo>
                  <a:lnTo>
                    <a:pt x="143" y="0"/>
                  </a:lnTo>
                  <a:lnTo>
                    <a:pt x="110" y="22"/>
                  </a:lnTo>
                  <a:lnTo>
                    <a:pt x="88" y="44"/>
                  </a:lnTo>
                  <a:lnTo>
                    <a:pt x="77" y="66"/>
                  </a:lnTo>
                  <a:lnTo>
                    <a:pt x="77" y="132"/>
                  </a:lnTo>
                  <a:lnTo>
                    <a:pt x="88" y="154"/>
                  </a:lnTo>
                  <a:lnTo>
                    <a:pt x="110" y="176"/>
                  </a:lnTo>
                  <a:lnTo>
                    <a:pt x="143" y="198"/>
                  </a:lnTo>
                  <a:lnTo>
                    <a:pt x="209" y="198"/>
                  </a:lnTo>
                  <a:lnTo>
                    <a:pt x="231" y="176"/>
                  </a:lnTo>
                  <a:lnTo>
                    <a:pt x="253" y="165"/>
                  </a:lnTo>
                  <a:lnTo>
                    <a:pt x="275" y="132"/>
                  </a:lnTo>
                  <a:lnTo>
                    <a:pt x="275"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28"/>
            <p:cNvSpPr>
              <a:spLocks/>
            </p:cNvSpPr>
            <p:nvPr/>
          </p:nvSpPr>
          <p:spPr bwMode="auto">
            <a:xfrm>
              <a:off x="24918" y="13104"/>
              <a:ext cx="957" cy="839"/>
            </a:xfrm>
            <a:custGeom>
              <a:avLst/>
              <a:gdLst/>
              <a:ahLst/>
              <a:cxnLst>
                <a:cxn ang="0">
                  <a:pos x="154" y="188"/>
                </a:cxn>
                <a:cxn ang="0">
                  <a:pos x="154" y="728"/>
                </a:cxn>
                <a:cxn ang="0">
                  <a:pos x="143" y="750"/>
                </a:cxn>
                <a:cxn ang="0">
                  <a:pos x="121" y="773"/>
                </a:cxn>
                <a:cxn ang="0">
                  <a:pos x="99" y="773"/>
                </a:cxn>
                <a:cxn ang="0">
                  <a:pos x="55" y="784"/>
                </a:cxn>
                <a:cxn ang="0">
                  <a:pos x="0" y="784"/>
                </a:cxn>
                <a:cxn ang="0">
                  <a:pos x="0" y="839"/>
                </a:cxn>
                <a:cxn ang="0">
                  <a:pos x="110" y="839"/>
                </a:cxn>
                <a:cxn ang="0">
                  <a:pos x="220" y="828"/>
                </a:cxn>
                <a:cxn ang="0">
                  <a:pos x="319" y="839"/>
                </a:cxn>
                <a:cxn ang="0">
                  <a:pos x="429" y="839"/>
                </a:cxn>
                <a:cxn ang="0">
                  <a:pos x="429" y="784"/>
                </a:cxn>
                <a:cxn ang="0">
                  <a:pos x="374" y="784"/>
                </a:cxn>
                <a:cxn ang="0">
                  <a:pos x="330" y="773"/>
                </a:cxn>
                <a:cxn ang="0">
                  <a:pos x="308" y="773"/>
                </a:cxn>
                <a:cxn ang="0">
                  <a:pos x="286" y="750"/>
                </a:cxn>
                <a:cxn ang="0">
                  <a:pos x="286" y="728"/>
                </a:cxn>
                <a:cxn ang="0">
                  <a:pos x="275" y="695"/>
                </a:cxn>
                <a:cxn ang="0">
                  <a:pos x="275" y="342"/>
                </a:cxn>
                <a:cxn ang="0">
                  <a:pos x="297" y="210"/>
                </a:cxn>
                <a:cxn ang="0">
                  <a:pos x="363" y="122"/>
                </a:cxn>
                <a:cxn ang="0">
                  <a:pos x="440" y="55"/>
                </a:cxn>
                <a:cxn ang="0">
                  <a:pos x="539" y="44"/>
                </a:cxn>
                <a:cxn ang="0">
                  <a:pos x="605" y="55"/>
                </a:cxn>
                <a:cxn ang="0">
                  <a:pos x="649" y="110"/>
                </a:cxn>
                <a:cxn ang="0">
                  <a:pos x="671" y="177"/>
                </a:cxn>
                <a:cxn ang="0">
                  <a:pos x="671" y="728"/>
                </a:cxn>
                <a:cxn ang="0">
                  <a:pos x="649" y="773"/>
                </a:cxn>
                <a:cxn ang="0">
                  <a:pos x="627" y="773"/>
                </a:cxn>
                <a:cxn ang="0">
                  <a:pos x="583" y="784"/>
                </a:cxn>
                <a:cxn ang="0">
                  <a:pos x="528" y="784"/>
                </a:cxn>
                <a:cxn ang="0">
                  <a:pos x="528" y="839"/>
                </a:cxn>
                <a:cxn ang="0">
                  <a:pos x="638" y="839"/>
                </a:cxn>
                <a:cxn ang="0">
                  <a:pos x="737" y="828"/>
                </a:cxn>
                <a:cxn ang="0">
                  <a:pos x="847" y="839"/>
                </a:cxn>
                <a:cxn ang="0">
                  <a:pos x="957" y="839"/>
                </a:cxn>
                <a:cxn ang="0">
                  <a:pos x="957" y="784"/>
                </a:cxn>
                <a:cxn ang="0">
                  <a:pos x="869" y="784"/>
                </a:cxn>
                <a:cxn ang="0">
                  <a:pos x="825" y="762"/>
                </a:cxn>
                <a:cxn ang="0">
                  <a:pos x="814" y="750"/>
                </a:cxn>
                <a:cxn ang="0">
                  <a:pos x="803" y="728"/>
                </a:cxn>
                <a:cxn ang="0">
                  <a:pos x="803" y="232"/>
                </a:cxn>
                <a:cxn ang="0">
                  <a:pos x="792" y="144"/>
                </a:cxn>
                <a:cxn ang="0">
                  <a:pos x="748" y="66"/>
                </a:cxn>
                <a:cxn ang="0">
                  <a:pos x="704" y="33"/>
                </a:cxn>
                <a:cxn ang="0">
                  <a:pos x="649" y="11"/>
                </a:cxn>
                <a:cxn ang="0">
                  <a:pos x="550" y="0"/>
                </a:cxn>
                <a:cxn ang="0">
                  <a:pos x="451" y="11"/>
                </a:cxn>
                <a:cxn ang="0">
                  <a:pos x="374" y="55"/>
                </a:cxn>
                <a:cxn ang="0">
                  <a:pos x="319" y="122"/>
                </a:cxn>
                <a:cxn ang="0">
                  <a:pos x="264" y="199"/>
                </a:cxn>
                <a:cxn ang="0">
                  <a:pos x="264" y="0"/>
                </a:cxn>
                <a:cxn ang="0">
                  <a:pos x="0" y="22"/>
                </a:cxn>
                <a:cxn ang="0">
                  <a:pos x="0" y="77"/>
                </a:cxn>
                <a:cxn ang="0">
                  <a:pos x="55" y="77"/>
                </a:cxn>
                <a:cxn ang="0">
                  <a:pos x="99" y="88"/>
                </a:cxn>
                <a:cxn ang="0">
                  <a:pos x="121" y="99"/>
                </a:cxn>
                <a:cxn ang="0">
                  <a:pos x="143" y="122"/>
                </a:cxn>
                <a:cxn ang="0">
                  <a:pos x="143" y="144"/>
                </a:cxn>
                <a:cxn ang="0">
                  <a:pos x="154" y="188"/>
                </a:cxn>
              </a:cxnLst>
              <a:rect l="0" t="0" r="r" b="b"/>
              <a:pathLst>
                <a:path w="957" h="839">
                  <a:moveTo>
                    <a:pt x="154" y="188"/>
                  </a:moveTo>
                  <a:lnTo>
                    <a:pt x="154" y="728"/>
                  </a:lnTo>
                  <a:lnTo>
                    <a:pt x="143" y="750"/>
                  </a:lnTo>
                  <a:lnTo>
                    <a:pt x="121" y="773"/>
                  </a:lnTo>
                  <a:lnTo>
                    <a:pt x="99" y="773"/>
                  </a:lnTo>
                  <a:lnTo>
                    <a:pt x="55" y="784"/>
                  </a:lnTo>
                  <a:lnTo>
                    <a:pt x="0" y="784"/>
                  </a:lnTo>
                  <a:lnTo>
                    <a:pt x="0" y="839"/>
                  </a:lnTo>
                  <a:lnTo>
                    <a:pt x="110" y="839"/>
                  </a:lnTo>
                  <a:lnTo>
                    <a:pt x="220" y="828"/>
                  </a:lnTo>
                  <a:lnTo>
                    <a:pt x="319" y="839"/>
                  </a:lnTo>
                  <a:lnTo>
                    <a:pt x="429" y="839"/>
                  </a:lnTo>
                  <a:lnTo>
                    <a:pt x="429" y="784"/>
                  </a:lnTo>
                  <a:lnTo>
                    <a:pt x="374" y="784"/>
                  </a:lnTo>
                  <a:lnTo>
                    <a:pt x="330" y="773"/>
                  </a:lnTo>
                  <a:lnTo>
                    <a:pt x="308" y="773"/>
                  </a:lnTo>
                  <a:lnTo>
                    <a:pt x="286" y="750"/>
                  </a:lnTo>
                  <a:lnTo>
                    <a:pt x="286" y="728"/>
                  </a:lnTo>
                  <a:lnTo>
                    <a:pt x="275" y="695"/>
                  </a:lnTo>
                  <a:lnTo>
                    <a:pt x="275" y="342"/>
                  </a:lnTo>
                  <a:lnTo>
                    <a:pt x="297" y="210"/>
                  </a:lnTo>
                  <a:lnTo>
                    <a:pt x="363" y="122"/>
                  </a:lnTo>
                  <a:lnTo>
                    <a:pt x="440" y="55"/>
                  </a:lnTo>
                  <a:lnTo>
                    <a:pt x="539" y="44"/>
                  </a:lnTo>
                  <a:lnTo>
                    <a:pt x="605" y="55"/>
                  </a:lnTo>
                  <a:lnTo>
                    <a:pt x="649" y="110"/>
                  </a:lnTo>
                  <a:lnTo>
                    <a:pt x="671" y="177"/>
                  </a:lnTo>
                  <a:lnTo>
                    <a:pt x="671" y="728"/>
                  </a:lnTo>
                  <a:lnTo>
                    <a:pt x="649" y="773"/>
                  </a:lnTo>
                  <a:lnTo>
                    <a:pt x="627" y="773"/>
                  </a:lnTo>
                  <a:lnTo>
                    <a:pt x="583" y="784"/>
                  </a:lnTo>
                  <a:lnTo>
                    <a:pt x="528" y="784"/>
                  </a:lnTo>
                  <a:lnTo>
                    <a:pt x="528" y="839"/>
                  </a:lnTo>
                  <a:lnTo>
                    <a:pt x="638" y="839"/>
                  </a:lnTo>
                  <a:lnTo>
                    <a:pt x="737" y="828"/>
                  </a:lnTo>
                  <a:lnTo>
                    <a:pt x="847" y="839"/>
                  </a:lnTo>
                  <a:lnTo>
                    <a:pt x="957" y="839"/>
                  </a:lnTo>
                  <a:lnTo>
                    <a:pt x="957" y="784"/>
                  </a:lnTo>
                  <a:lnTo>
                    <a:pt x="869" y="784"/>
                  </a:lnTo>
                  <a:lnTo>
                    <a:pt x="825" y="762"/>
                  </a:lnTo>
                  <a:lnTo>
                    <a:pt x="814" y="750"/>
                  </a:lnTo>
                  <a:lnTo>
                    <a:pt x="803" y="728"/>
                  </a:lnTo>
                  <a:lnTo>
                    <a:pt x="803" y="232"/>
                  </a:lnTo>
                  <a:lnTo>
                    <a:pt x="792" y="144"/>
                  </a:lnTo>
                  <a:lnTo>
                    <a:pt x="748" y="66"/>
                  </a:lnTo>
                  <a:lnTo>
                    <a:pt x="704" y="33"/>
                  </a:lnTo>
                  <a:lnTo>
                    <a:pt x="649" y="11"/>
                  </a:lnTo>
                  <a:lnTo>
                    <a:pt x="550" y="0"/>
                  </a:lnTo>
                  <a:lnTo>
                    <a:pt x="451" y="11"/>
                  </a:lnTo>
                  <a:lnTo>
                    <a:pt x="374" y="55"/>
                  </a:lnTo>
                  <a:lnTo>
                    <a:pt x="319" y="122"/>
                  </a:lnTo>
                  <a:lnTo>
                    <a:pt x="264" y="199"/>
                  </a:lnTo>
                  <a:lnTo>
                    <a:pt x="264" y="0"/>
                  </a:lnTo>
                  <a:lnTo>
                    <a:pt x="0" y="22"/>
                  </a:lnTo>
                  <a:lnTo>
                    <a:pt x="0" y="77"/>
                  </a:lnTo>
                  <a:lnTo>
                    <a:pt x="55" y="77"/>
                  </a:lnTo>
                  <a:lnTo>
                    <a:pt x="99" y="88"/>
                  </a:lnTo>
                  <a:lnTo>
                    <a:pt x="121" y="99"/>
                  </a:lnTo>
                  <a:lnTo>
                    <a:pt x="143" y="122"/>
                  </a:lnTo>
                  <a:lnTo>
                    <a:pt x="143" y="144"/>
                  </a:lnTo>
                  <a:lnTo>
                    <a:pt x="154"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29"/>
            <p:cNvSpPr>
              <a:spLocks noEditPoints="1"/>
            </p:cNvSpPr>
            <p:nvPr/>
          </p:nvSpPr>
          <p:spPr bwMode="auto">
            <a:xfrm>
              <a:off x="25963" y="13082"/>
              <a:ext cx="869" cy="1247"/>
            </a:xfrm>
            <a:custGeom>
              <a:avLst/>
              <a:gdLst/>
              <a:ahLst/>
              <a:cxnLst>
                <a:cxn ang="0">
                  <a:pos x="286" y="508"/>
                </a:cxn>
                <a:cxn ang="0">
                  <a:pos x="220" y="397"/>
                </a:cxn>
                <a:cxn ang="0">
                  <a:pos x="209" y="221"/>
                </a:cxn>
                <a:cxn ang="0">
                  <a:pos x="231" y="144"/>
                </a:cxn>
                <a:cxn ang="0">
                  <a:pos x="264" y="99"/>
                </a:cxn>
                <a:cxn ang="0">
                  <a:pos x="330" y="66"/>
                </a:cxn>
                <a:cxn ang="0">
                  <a:pos x="451" y="88"/>
                </a:cxn>
                <a:cxn ang="0">
                  <a:pos x="528" y="199"/>
                </a:cxn>
                <a:cxn ang="0">
                  <a:pos x="506" y="464"/>
                </a:cxn>
                <a:cxn ang="0">
                  <a:pos x="440" y="519"/>
                </a:cxn>
                <a:cxn ang="0">
                  <a:pos x="374" y="530"/>
                </a:cxn>
                <a:cxn ang="0">
                  <a:pos x="286" y="563"/>
                </a:cxn>
                <a:cxn ang="0">
                  <a:pos x="495" y="552"/>
                </a:cxn>
                <a:cxn ang="0">
                  <a:pos x="649" y="408"/>
                </a:cxn>
                <a:cxn ang="0">
                  <a:pos x="649" y="199"/>
                </a:cxn>
                <a:cxn ang="0">
                  <a:pos x="638" y="88"/>
                </a:cxn>
                <a:cxn ang="0">
                  <a:pos x="748" y="44"/>
                </a:cxn>
                <a:cxn ang="0">
                  <a:pos x="770" y="55"/>
                </a:cxn>
                <a:cxn ang="0">
                  <a:pos x="759" y="99"/>
                </a:cxn>
                <a:cxn ang="0">
                  <a:pos x="814" y="155"/>
                </a:cxn>
                <a:cxn ang="0">
                  <a:pos x="836" y="144"/>
                </a:cxn>
                <a:cxn ang="0">
                  <a:pos x="858" y="121"/>
                </a:cxn>
                <a:cxn ang="0">
                  <a:pos x="869" y="77"/>
                </a:cxn>
                <a:cxn ang="0">
                  <a:pos x="825" y="22"/>
                </a:cxn>
                <a:cxn ang="0">
                  <a:pos x="770" y="0"/>
                </a:cxn>
                <a:cxn ang="0">
                  <a:pos x="649" y="33"/>
                </a:cxn>
                <a:cxn ang="0">
                  <a:pos x="451" y="33"/>
                </a:cxn>
                <a:cxn ang="0">
                  <a:pos x="253" y="44"/>
                </a:cxn>
                <a:cxn ang="0">
                  <a:pos x="88" y="199"/>
                </a:cxn>
                <a:cxn ang="0">
                  <a:pos x="88" y="408"/>
                </a:cxn>
                <a:cxn ang="0">
                  <a:pos x="132" y="519"/>
                </a:cxn>
                <a:cxn ang="0">
                  <a:pos x="88" y="651"/>
                </a:cxn>
                <a:cxn ang="0">
                  <a:pos x="99" y="728"/>
                </a:cxn>
                <a:cxn ang="0">
                  <a:pos x="176" y="817"/>
                </a:cxn>
                <a:cxn ang="0">
                  <a:pos x="22" y="938"/>
                </a:cxn>
                <a:cxn ang="0">
                  <a:pos x="33" y="1104"/>
                </a:cxn>
                <a:cxn ang="0">
                  <a:pos x="253" y="1236"/>
                </a:cxn>
                <a:cxn ang="0">
                  <a:pos x="550" y="1236"/>
                </a:cxn>
                <a:cxn ang="0">
                  <a:pos x="759" y="1159"/>
                </a:cxn>
                <a:cxn ang="0">
                  <a:pos x="836" y="1004"/>
                </a:cxn>
                <a:cxn ang="0">
                  <a:pos x="792" y="861"/>
                </a:cxn>
                <a:cxn ang="0">
                  <a:pos x="616" y="750"/>
                </a:cxn>
                <a:cxn ang="0">
                  <a:pos x="253" y="739"/>
                </a:cxn>
                <a:cxn ang="0">
                  <a:pos x="187" y="706"/>
                </a:cxn>
                <a:cxn ang="0">
                  <a:pos x="154" y="640"/>
                </a:cxn>
                <a:cxn ang="0">
                  <a:pos x="165" y="552"/>
                </a:cxn>
                <a:cxn ang="0">
                  <a:pos x="418" y="1203"/>
                </a:cxn>
                <a:cxn ang="0">
                  <a:pos x="187" y="1148"/>
                </a:cxn>
                <a:cxn ang="0">
                  <a:pos x="99" y="1015"/>
                </a:cxn>
                <a:cxn ang="0">
                  <a:pos x="143" y="894"/>
                </a:cxn>
                <a:cxn ang="0">
                  <a:pos x="220" y="861"/>
                </a:cxn>
                <a:cxn ang="0">
                  <a:pos x="539" y="850"/>
                </a:cxn>
                <a:cxn ang="0">
                  <a:pos x="682" y="894"/>
                </a:cxn>
                <a:cxn ang="0">
                  <a:pos x="737" y="1015"/>
                </a:cxn>
                <a:cxn ang="0">
                  <a:pos x="649" y="1148"/>
                </a:cxn>
                <a:cxn ang="0">
                  <a:pos x="418" y="1203"/>
                </a:cxn>
              </a:cxnLst>
              <a:rect l="0" t="0" r="r" b="b"/>
              <a:pathLst>
                <a:path w="869" h="1247">
                  <a:moveTo>
                    <a:pt x="374" y="530"/>
                  </a:moveTo>
                  <a:lnTo>
                    <a:pt x="286" y="508"/>
                  </a:lnTo>
                  <a:lnTo>
                    <a:pt x="242" y="464"/>
                  </a:lnTo>
                  <a:lnTo>
                    <a:pt x="220" y="397"/>
                  </a:lnTo>
                  <a:lnTo>
                    <a:pt x="209" y="342"/>
                  </a:lnTo>
                  <a:lnTo>
                    <a:pt x="209" y="221"/>
                  </a:lnTo>
                  <a:lnTo>
                    <a:pt x="220" y="177"/>
                  </a:lnTo>
                  <a:lnTo>
                    <a:pt x="231" y="144"/>
                  </a:lnTo>
                  <a:lnTo>
                    <a:pt x="242" y="121"/>
                  </a:lnTo>
                  <a:lnTo>
                    <a:pt x="264" y="99"/>
                  </a:lnTo>
                  <a:lnTo>
                    <a:pt x="297" y="88"/>
                  </a:lnTo>
                  <a:lnTo>
                    <a:pt x="330" y="66"/>
                  </a:lnTo>
                  <a:lnTo>
                    <a:pt x="374" y="66"/>
                  </a:lnTo>
                  <a:lnTo>
                    <a:pt x="451" y="88"/>
                  </a:lnTo>
                  <a:lnTo>
                    <a:pt x="495" y="132"/>
                  </a:lnTo>
                  <a:lnTo>
                    <a:pt x="528" y="199"/>
                  </a:lnTo>
                  <a:lnTo>
                    <a:pt x="528" y="375"/>
                  </a:lnTo>
                  <a:lnTo>
                    <a:pt x="506" y="464"/>
                  </a:lnTo>
                  <a:lnTo>
                    <a:pt x="473" y="497"/>
                  </a:lnTo>
                  <a:lnTo>
                    <a:pt x="440" y="519"/>
                  </a:lnTo>
                  <a:lnTo>
                    <a:pt x="407" y="530"/>
                  </a:lnTo>
                  <a:lnTo>
                    <a:pt x="374" y="530"/>
                  </a:lnTo>
                  <a:close/>
                  <a:moveTo>
                    <a:pt x="176" y="519"/>
                  </a:moveTo>
                  <a:lnTo>
                    <a:pt x="286" y="563"/>
                  </a:lnTo>
                  <a:lnTo>
                    <a:pt x="374" y="574"/>
                  </a:lnTo>
                  <a:lnTo>
                    <a:pt x="495" y="552"/>
                  </a:lnTo>
                  <a:lnTo>
                    <a:pt x="594" y="497"/>
                  </a:lnTo>
                  <a:lnTo>
                    <a:pt x="649" y="408"/>
                  </a:lnTo>
                  <a:lnTo>
                    <a:pt x="671" y="298"/>
                  </a:lnTo>
                  <a:lnTo>
                    <a:pt x="649" y="199"/>
                  </a:lnTo>
                  <a:lnTo>
                    <a:pt x="594" y="121"/>
                  </a:lnTo>
                  <a:lnTo>
                    <a:pt x="638" y="88"/>
                  </a:lnTo>
                  <a:lnTo>
                    <a:pt x="682" y="66"/>
                  </a:lnTo>
                  <a:lnTo>
                    <a:pt x="748" y="44"/>
                  </a:lnTo>
                  <a:lnTo>
                    <a:pt x="792" y="44"/>
                  </a:lnTo>
                  <a:lnTo>
                    <a:pt x="770" y="55"/>
                  </a:lnTo>
                  <a:lnTo>
                    <a:pt x="759" y="77"/>
                  </a:lnTo>
                  <a:lnTo>
                    <a:pt x="759" y="99"/>
                  </a:lnTo>
                  <a:lnTo>
                    <a:pt x="781" y="144"/>
                  </a:lnTo>
                  <a:lnTo>
                    <a:pt x="814" y="155"/>
                  </a:lnTo>
                  <a:lnTo>
                    <a:pt x="825" y="155"/>
                  </a:lnTo>
                  <a:lnTo>
                    <a:pt x="836" y="144"/>
                  </a:lnTo>
                  <a:lnTo>
                    <a:pt x="858" y="132"/>
                  </a:lnTo>
                  <a:lnTo>
                    <a:pt x="858" y="121"/>
                  </a:lnTo>
                  <a:lnTo>
                    <a:pt x="869" y="88"/>
                  </a:lnTo>
                  <a:lnTo>
                    <a:pt x="869" y="77"/>
                  </a:lnTo>
                  <a:lnTo>
                    <a:pt x="847" y="33"/>
                  </a:lnTo>
                  <a:lnTo>
                    <a:pt x="825" y="22"/>
                  </a:lnTo>
                  <a:lnTo>
                    <a:pt x="803" y="0"/>
                  </a:lnTo>
                  <a:lnTo>
                    <a:pt x="770" y="0"/>
                  </a:lnTo>
                  <a:lnTo>
                    <a:pt x="715" y="11"/>
                  </a:lnTo>
                  <a:lnTo>
                    <a:pt x="649" y="33"/>
                  </a:lnTo>
                  <a:lnTo>
                    <a:pt x="572" y="88"/>
                  </a:lnTo>
                  <a:lnTo>
                    <a:pt x="451" y="33"/>
                  </a:lnTo>
                  <a:lnTo>
                    <a:pt x="374" y="22"/>
                  </a:lnTo>
                  <a:lnTo>
                    <a:pt x="253" y="44"/>
                  </a:lnTo>
                  <a:lnTo>
                    <a:pt x="154" y="110"/>
                  </a:lnTo>
                  <a:lnTo>
                    <a:pt x="88" y="199"/>
                  </a:lnTo>
                  <a:lnTo>
                    <a:pt x="66" y="298"/>
                  </a:lnTo>
                  <a:lnTo>
                    <a:pt x="88" y="408"/>
                  </a:lnTo>
                  <a:lnTo>
                    <a:pt x="154" y="497"/>
                  </a:lnTo>
                  <a:lnTo>
                    <a:pt x="132" y="519"/>
                  </a:lnTo>
                  <a:lnTo>
                    <a:pt x="110" y="563"/>
                  </a:lnTo>
                  <a:lnTo>
                    <a:pt x="88" y="651"/>
                  </a:lnTo>
                  <a:lnTo>
                    <a:pt x="88" y="684"/>
                  </a:lnTo>
                  <a:lnTo>
                    <a:pt x="99" y="728"/>
                  </a:lnTo>
                  <a:lnTo>
                    <a:pt x="143" y="795"/>
                  </a:lnTo>
                  <a:lnTo>
                    <a:pt x="176" y="817"/>
                  </a:lnTo>
                  <a:lnTo>
                    <a:pt x="77" y="872"/>
                  </a:lnTo>
                  <a:lnTo>
                    <a:pt x="22" y="938"/>
                  </a:lnTo>
                  <a:lnTo>
                    <a:pt x="0" y="1015"/>
                  </a:lnTo>
                  <a:lnTo>
                    <a:pt x="33" y="1104"/>
                  </a:lnTo>
                  <a:lnTo>
                    <a:pt x="121" y="1181"/>
                  </a:lnTo>
                  <a:lnTo>
                    <a:pt x="253" y="1236"/>
                  </a:lnTo>
                  <a:lnTo>
                    <a:pt x="418" y="1247"/>
                  </a:lnTo>
                  <a:lnTo>
                    <a:pt x="550" y="1236"/>
                  </a:lnTo>
                  <a:lnTo>
                    <a:pt x="660" y="1203"/>
                  </a:lnTo>
                  <a:lnTo>
                    <a:pt x="759" y="1159"/>
                  </a:lnTo>
                  <a:lnTo>
                    <a:pt x="814" y="1092"/>
                  </a:lnTo>
                  <a:lnTo>
                    <a:pt x="836" y="1004"/>
                  </a:lnTo>
                  <a:lnTo>
                    <a:pt x="825" y="927"/>
                  </a:lnTo>
                  <a:lnTo>
                    <a:pt x="792" y="861"/>
                  </a:lnTo>
                  <a:lnTo>
                    <a:pt x="715" y="795"/>
                  </a:lnTo>
                  <a:lnTo>
                    <a:pt x="616" y="750"/>
                  </a:lnTo>
                  <a:lnTo>
                    <a:pt x="506" y="739"/>
                  </a:lnTo>
                  <a:lnTo>
                    <a:pt x="253" y="739"/>
                  </a:lnTo>
                  <a:lnTo>
                    <a:pt x="220" y="728"/>
                  </a:lnTo>
                  <a:lnTo>
                    <a:pt x="187" y="706"/>
                  </a:lnTo>
                  <a:lnTo>
                    <a:pt x="165" y="673"/>
                  </a:lnTo>
                  <a:lnTo>
                    <a:pt x="154" y="640"/>
                  </a:lnTo>
                  <a:lnTo>
                    <a:pt x="154" y="574"/>
                  </a:lnTo>
                  <a:lnTo>
                    <a:pt x="165" y="552"/>
                  </a:lnTo>
                  <a:lnTo>
                    <a:pt x="176" y="519"/>
                  </a:lnTo>
                  <a:close/>
                  <a:moveTo>
                    <a:pt x="418" y="1203"/>
                  </a:moveTo>
                  <a:lnTo>
                    <a:pt x="286" y="1192"/>
                  </a:lnTo>
                  <a:lnTo>
                    <a:pt x="187" y="1148"/>
                  </a:lnTo>
                  <a:lnTo>
                    <a:pt x="121" y="1081"/>
                  </a:lnTo>
                  <a:lnTo>
                    <a:pt x="99" y="1015"/>
                  </a:lnTo>
                  <a:lnTo>
                    <a:pt x="121" y="927"/>
                  </a:lnTo>
                  <a:lnTo>
                    <a:pt x="143" y="894"/>
                  </a:lnTo>
                  <a:lnTo>
                    <a:pt x="176" y="872"/>
                  </a:lnTo>
                  <a:lnTo>
                    <a:pt x="220" y="861"/>
                  </a:lnTo>
                  <a:lnTo>
                    <a:pt x="253" y="850"/>
                  </a:lnTo>
                  <a:lnTo>
                    <a:pt x="539" y="850"/>
                  </a:lnTo>
                  <a:lnTo>
                    <a:pt x="616" y="872"/>
                  </a:lnTo>
                  <a:lnTo>
                    <a:pt x="682" y="894"/>
                  </a:lnTo>
                  <a:lnTo>
                    <a:pt x="726" y="938"/>
                  </a:lnTo>
                  <a:lnTo>
                    <a:pt x="737" y="1015"/>
                  </a:lnTo>
                  <a:lnTo>
                    <a:pt x="715" y="1081"/>
                  </a:lnTo>
                  <a:lnTo>
                    <a:pt x="649" y="1148"/>
                  </a:lnTo>
                  <a:lnTo>
                    <a:pt x="550" y="1192"/>
                  </a:lnTo>
                  <a:lnTo>
                    <a:pt x="418" y="120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530"/>
            <p:cNvSpPr>
              <a:spLocks noEditPoints="1"/>
            </p:cNvSpPr>
            <p:nvPr/>
          </p:nvSpPr>
          <p:spPr bwMode="auto">
            <a:xfrm>
              <a:off x="27536" y="12630"/>
              <a:ext cx="935" cy="1335"/>
            </a:xfrm>
            <a:custGeom>
              <a:avLst/>
              <a:gdLst/>
              <a:ahLst/>
              <a:cxnLst>
                <a:cxn ang="0">
                  <a:pos x="649" y="1213"/>
                </a:cxn>
                <a:cxn ang="0">
                  <a:pos x="649" y="1335"/>
                </a:cxn>
                <a:cxn ang="0">
                  <a:pos x="935" y="1313"/>
                </a:cxn>
                <a:cxn ang="0">
                  <a:pos x="935" y="1258"/>
                </a:cxn>
                <a:cxn ang="0">
                  <a:pos x="880" y="1258"/>
                </a:cxn>
                <a:cxn ang="0">
                  <a:pos x="836" y="1247"/>
                </a:cxn>
                <a:cxn ang="0">
                  <a:pos x="814" y="1236"/>
                </a:cxn>
                <a:cxn ang="0">
                  <a:pos x="792" y="1213"/>
                </a:cxn>
                <a:cxn ang="0">
                  <a:pos x="781" y="1191"/>
                </a:cxn>
                <a:cxn ang="0">
                  <a:pos x="781" y="0"/>
                </a:cxn>
                <a:cxn ang="0">
                  <a:pos x="506" y="11"/>
                </a:cxn>
                <a:cxn ang="0">
                  <a:pos x="506" y="77"/>
                </a:cxn>
                <a:cxn ang="0">
                  <a:pos x="594" y="77"/>
                </a:cxn>
                <a:cxn ang="0">
                  <a:pos x="627" y="88"/>
                </a:cxn>
                <a:cxn ang="0">
                  <a:pos x="638" y="99"/>
                </a:cxn>
                <a:cxn ang="0">
                  <a:pos x="660" y="143"/>
                </a:cxn>
                <a:cxn ang="0">
                  <a:pos x="660" y="596"/>
                </a:cxn>
                <a:cxn ang="0">
                  <a:pos x="594" y="529"/>
                </a:cxn>
                <a:cxn ang="0">
                  <a:pos x="517" y="485"/>
                </a:cxn>
                <a:cxn ang="0">
                  <a:pos x="418" y="474"/>
                </a:cxn>
                <a:cxn ang="0">
                  <a:pos x="286" y="496"/>
                </a:cxn>
                <a:cxn ang="0">
                  <a:pos x="176" y="551"/>
                </a:cxn>
                <a:cxn ang="0">
                  <a:pos x="77" y="651"/>
                </a:cxn>
                <a:cxn ang="0">
                  <a:pos x="22" y="761"/>
                </a:cxn>
                <a:cxn ang="0">
                  <a:pos x="0" y="904"/>
                </a:cxn>
                <a:cxn ang="0">
                  <a:pos x="22" y="1037"/>
                </a:cxn>
                <a:cxn ang="0">
                  <a:pos x="77" y="1158"/>
                </a:cxn>
                <a:cxn ang="0">
                  <a:pos x="165" y="1247"/>
                </a:cxn>
                <a:cxn ang="0">
                  <a:pos x="275" y="1313"/>
                </a:cxn>
                <a:cxn ang="0">
                  <a:pos x="396" y="1335"/>
                </a:cxn>
                <a:cxn ang="0">
                  <a:pos x="506" y="1313"/>
                </a:cxn>
                <a:cxn ang="0">
                  <a:pos x="594" y="1269"/>
                </a:cxn>
                <a:cxn ang="0">
                  <a:pos x="649" y="1213"/>
                </a:cxn>
                <a:cxn ang="0">
                  <a:pos x="649" y="695"/>
                </a:cxn>
                <a:cxn ang="0">
                  <a:pos x="649" y="1136"/>
                </a:cxn>
                <a:cxn ang="0">
                  <a:pos x="638" y="1158"/>
                </a:cxn>
                <a:cxn ang="0">
                  <a:pos x="572" y="1236"/>
                </a:cxn>
                <a:cxn ang="0">
                  <a:pos x="495" y="1280"/>
                </a:cxn>
                <a:cxn ang="0">
                  <a:pos x="407" y="1291"/>
                </a:cxn>
                <a:cxn ang="0">
                  <a:pos x="330" y="1280"/>
                </a:cxn>
                <a:cxn ang="0">
                  <a:pos x="264" y="1236"/>
                </a:cxn>
                <a:cxn ang="0">
                  <a:pos x="209" y="1169"/>
                </a:cxn>
                <a:cxn ang="0">
                  <a:pos x="176" y="1081"/>
                </a:cxn>
                <a:cxn ang="0">
                  <a:pos x="154" y="993"/>
                </a:cxn>
                <a:cxn ang="0">
                  <a:pos x="154" y="827"/>
                </a:cxn>
                <a:cxn ang="0">
                  <a:pos x="176" y="728"/>
                </a:cxn>
                <a:cxn ang="0">
                  <a:pos x="209" y="640"/>
                </a:cxn>
                <a:cxn ang="0">
                  <a:pos x="264" y="584"/>
                </a:cxn>
                <a:cxn ang="0">
                  <a:pos x="341" y="529"/>
                </a:cxn>
                <a:cxn ang="0">
                  <a:pos x="429" y="518"/>
                </a:cxn>
                <a:cxn ang="0">
                  <a:pos x="495" y="529"/>
                </a:cxn>
                <a:cxn ang="0">
                  <a:pos x="572" y="562"/>
                </a:cxn>
                <a:cxn ang="0">
                  <a:pos x="638" y="629"/>
                </a:cxn>
                <a:cxn ang="0">
                  <a:pos x="649" y="651"/>
                </a:cxn>
                <a:cxn ang="0">
                  <a:pos x="649" y="695"/>
                </a:cxn>
              </a:cxnLst>
              <a:rect l="0" t="0" r="r" b="b"/>
              <a:pathLst>
                <a:path w="935" h="1335">
                  <a:moveTo>
                    <a:pt x="649" y="1213"/>
                  </a:moveTo>
                  <a:lnTo>
                    <a:pt x="649" y="1335"/>
                  </a:lnTo>
                  <a:lnTo>
                    <a:pt x="935" y="1313"/>
                  </a:lnTo>
                  <a:lnTo>
                    <a:pt x="935" y="1258"/>
                  </a:lnTo>
                  <a:lnTo>
                    <a:pt x="880" y="1258"/>
                  </a:lnTo>
                  <a:lnTo>
                    <a:pt x="836" y="1247"/>
                  </a:lnTo>
                  <a:lnTo>
                    <a:pt x="814" y="1236"/>
                  </a:lnTo>
                  <a:lnTo>
                    <a:pt x="792" y="1213"/>
                  </a:lnTo>
                  <a:lnTo>
                    <a:pt x="781" y="1191"/>
                  </a:lnTo>
                  <a:lnTo>
                    <a:pt x="781" y="0"/>
                  </a:lnTo>
                  <a:lnTo>
                    <a:pt x="506" y="11"/>
                  </a:lnTo>
                  <a:lnTo>
                    <a:pt x="506" y="77"/>
                  </a:lnTo>
                  <a:lnTo>
                    <a:pt x="594" y="77"/>
                  </a:lnTo>
                  <a:lnTo>
                    <a:pt x="627" y="88"/>
                  </a:lnTo>
                  <a:lnTo>
                    <a:pt x="638" y="99"/>
                  </a:lnTo>
                  <a:lnTo>
                    <a:pt x="660" y="143"/>
                  </a:lnTo>
                  <a:lnTo>
                    <a:pt x="660" y="596"/>
                  </a:lnTo>
                  <a:lnTo>
                    <a:pt x="594" y="529"/>
                  </a:lnTo>
                  <a:lnTo>
                    <a:pt x="517" y="485"/>
                  </a:lnTo>
                  <a:lnTo>
                    <a:pt x="418" y="474"/>
                  </a:lnTo>
                  <a:lnTo>
                    <a:pt x="286" y="496"/>
                  </a:lnTo>
                  <a:lnTo>
                    <a:pt x="176" y="551"/>
                  </a:lnTo>
                  <a:lnTo>
                    <a:pt x="77" y="651"/>
                  </a:lnTo>
                  <a:lnTo>
                    <a:pt x="22" y="761"/>
                  </a:lnTo>
                  <a:lnTo>
                    <a:pt x="0" y="904"/>
                  </a:lnTo>
                  <a:lnTo>
                    <a:pt x="22" y="1037"/>
                  </a:lnTo>
                  <a:lnTo>
                    <a:pt x="77" y="1158"/>
                  </a:lnTo>
                  <a:lnTo>
                    <a:pt x="165" y="1247"/>
                  </a:lnTo>
                  <a:lnTo>
                    <a:pt x="275" y="1313"/>
                  </a:lnTo>
                  <a:lnTo>
                    <a:pt x="396" y="1335"/>
                  </a:lnTo>
                  <a:lnTo>
                    <a:pt x="506" y="1313"/>
                  </a:lnTo>
                  <a:lnTo>
                    <a:pt x="594" y="1269"/>
                  </a:lnTo>
                  <a:lnTo>
                    <a:pt x="649" y="1213"/>
                  </a:lnTo>
                  <a:close/>
                  <a:moveTo>
                    <a:pt x="649" y="695"/>
                  </a:moveTo>
                  <a:lnTo>
                    <a:pt x="649" y="1136"/>
                  </a:lnTo>
                  <a:lnTo>
                    <a:pt x="638" y="1158"/>
                  </a:lnTo>
                  <a:lnTo>
                    <a:pt x="572" y="1236"/>
                  </a:lnTo>
                  <a:lnTo>
                    <a:pt x="495" y="1280"/>
                  </a:lnTo>
                  <a:lnTo>
                    <a:pt x="407" y="1291"/>
                  </a:lnTo>
                  <a:lnTo>
                    <a:pt x="330" y="1280"/>
                  </a:lnTo>
                  <a:lnTo>
                    <a:pt x="264" y="1236"/>
                  </a:lnTo>
                  <a:lnTo>
                    <a:pt x="209" y="1169"/>
                  </a:lnTo>
                  <a:lnTo>
                    <a:pt x="176" y="1081"/>
                  </a:lnTo>
                  <a:lnTo>
                    <a:pt x="154" y="993"/>
                  </a:lnTo>
                  <a:lnTo>
                    <a:pt x="154" y="827"/>
                  </a:lnTo>
                  <a:lnTo>
                    <a:pt x="176" y="728"/>
                  </a:lnTo>
                  <a:lnTo>
                    <a:pt x="209" y="640"/>
                  </a:lnTo>
                  <a:lnTo>
                    <a:pt x="264" y="584"/>
                  </a:lnTo>
                  <a:lnTo>
                    <a:pt x="341" y="529"/>
                  </a:lnTo>
                  <a:lnTo>
                    <a:pt x="429" y="518"/>
                  </a:lnTo>
                  <a:lnTo>
                    <a:pt x="495" y="529"/>
                  </a:lnTo>
                  <a:lnTo>
                    <a:pt x="572" y="562"/>
                  </a:lnTo>
                  <a:lnTo>
                    <a:pt x="638" y="629"/>
                  </a:lnTo>
                  <a:lnTo>
                    <a:pt x="649" y="651"/>
                  </a:lnTo>
                  <a:lnTo>
                    <a:pt x="649" y="69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531"/>
            <p:cNvSpPr>
              <a:spLocks noEditPoints="1"/>
            </p:cNvSpPr>
            <p:nvPr/>
          </p:nvSpPr>
          <p:spPr bwMode="auto">
            <a:xfrm>
              <a:off x="28603" y="13093"/>
              <a:ext cx="847" cy="872"/>
            </a:xfrm>
            <a:custGeom>
              <a:avLst/>
              <a:gdLst/>
              <a:ahLst/>
              <a:cxnLst>
                <a:cxn ang="0">
                  <a:pos x="561" y="739"/>
                </a:cxn>
                <a:cxn ang="0">
                  <a:pos x="594" y="817"/>
                </a:cxn>
                <a:cxn ang="0">
                  <a:pos x="660" y="850"/>
                </a:cxn>
                <a:cxn ang="0">
                  <a:pos x="726" y="861"/>
                </a:cxn>
                <a:cxn ang="0">
                  <a:pos x="814" y="806"/>
                </a:cxn>
                <a:cxn ang="0">
                  <a:pos x="847" y="684"/>
                </a:cxn>
                <a:cxn ang="0">
                  <a:pos x="803" y="574"/>
                </a:cxn>
                <a:cxn ang="0">
                  <a:pos x="770" y="795"/>
                </a:cxn>
                <a:cxn ang="0">
                  <a:pos x="748" y="806"/>
                </a:cxn>
                <a:cxn ang="0">
                  <a:pos x="693" y="784"/>
                </a:cxn>
                <a:cxn ang="0">
                  <a:pos x="671" y="750"/>
                </a:cxn>
                <a:cxn ang="0">
                  <a:pos x="649" y="177"/>
                </a:cxn>
                <a:cxn ang="0">
                  <a:pos x="517" y="44"/>
                </a:cxn>
                <a:cxn ang="0">
                  <a:pos x="341" y="0"/>
                </a:cxn>
                <a:cxn ang="0">
                  <a:pos x="143" y="55"/>
                </a:cxn>
                <a:cxn ang="0">
                  <a:pos x="55" y="210"/>
                </a:cxn>
                <a:cxn ang="0">
                  <a:pos x="66" y="265"/>
                </a:cxn>
                <a:cxn ang="0">
                  <a:pos x="110" y="298"/>
                </a:cxn>
                <a:cxn ang="0">
                  <a:pos x="198" y="287"/>
                </a:cxn>
                <a:cxn ang="0">
                  <a:pos x="231" y="210"/>
                </a:cxn>
                <a:cxn ang="0">
                  <a:pos x="220" y="177"/>
                </a:cxn>
                <a:cxn ang="0">
                  <a:pos x="165" y="133"/>
                </a:cxn>
                <a:cxn ang="0">
                  <a:pos x="198" y="77"/>
                </a:cxn>
                <a:cxn ang="0">
                  <a:pos x="330" y="44"/>
                </a:cxn>
                <a:cxn ang="0">
                  <a:pos x="473" y="99"/>
                </a:cxn>
                <a:cxn ang="0">
                  <a:pos x="539" y="287"/>
                </a:cxn>
                <a:cxn ang="0">
                  <a:pos x="429" y="364"/>
                </a:cxn>
                <a:cxn ang="0">
                  <a:pos x="187" y="419"/>
                </a:cxn>
                <a:cxn ang="0">
                  <a:pos x="11" y="585"/>
                </a:cxn>
                <a:cxn ang="0">
                  <a:pos x="22" y="750"/>
                </a:cxn>
                <a:cxn ang="0">
                  <a:pos x="143" y="850"/>
                </a:cxn>
                <a:cxn ang="0">
                  <a:pos x="407" y="850"/>
                </a:cxn>
                <a:cxn ang="0">
                  <a:pos x="550" y="706"/>
                </a:cxn>
                <a:cxn ang="0">
                  <a:pos x="539" y="585"/>
                </a:cxn>
                <a:cxn ang="0">
                  <a:pos x="484" y="750"/>
                </a:cxn>
                <a:cxn ang="0">
                  <a:pos x="374" y="817"/>
                </a:cxn>
                <a:cxn ang="0">
                  <a:pos x="275" y="828"/>
                </a:cxn>
                <a:cxn ang="0">
                  <a:pos x="198" y="784"/>
                </a:cxn>
                <a:cxn ang="0">
                  <a:pos x="154" y="717"/>
                </a:cxn>
                <a:cxn ang="0">
                  <a:pos x="154" y="607"/>
                </a:cxn>
                <a:cxn ang="0">
                  <a:pos x="220" y="497"/>
                </a:cxn>
                <a:cxn ang="0">
                  <a:pos x="396" y="408"/>
                </a:cxn>
              </a:cxnLst>
              <a:rect l="0" t="0" r="r" b="b"/>
              <a:pathLst>
                <a:path w="847" h="872">
                  <a:moveTo>
                    <a:pt x="550" y="706"/>
                  </a:moveTo>
                  <a:lnTo>
                    <a:pt x="561" y="739"/>
                  </a:lnTo>
                  <a:lnTo>
                    <a:pt x="572" y="784"/>
                  </a:lnTo>
                  <a:lnTo>
                    <a:pt x="594" y="817"/>
                  </a:lnTo>
                  <a:lnTo>
                    <a:pt x="616" y="839"/>
                  </a:lnTo>
                  <a:lnTo>
                    <a:pt x="660" y="850"/>
                  </a:lnTo>
                  <a:lnTo>
                    <a:pt x="693" y="861"/>
                  </a:lnTo>
                  <a:lnTo>
                    <a:pt x="726" y="861"/>
                  </a:lnTo>
                  <a:lnTo>
                    <a:pt x="770" y="839"/>
                  </a:lnTo>
                  <a:lnTo>
                    <a:pt x="814" y="806"/>
                  </a:lnTo>
                  <a:lnTo>
                    <a:pt x="836" y="761"/>
                  </a:lnTo>
                  <a:lnTo>
                    <a:pt x="847" y="684"/>
                  </a:lnTo>
                  <a:lnTo>
                    <a:pt x="847" y="574"/>
                  </a:lnTo>
                  <a:lnTo>
                    <a:pt x="803" y="574"/>
                  </a:lnTo>
                  <a:lnTo>
                    <a:pt x="803" y="728"/>
                  </a:lnTo>
                  <a:lnTo>
                    <a:pt x="770" y="795"/>
                  </a:lnTo>
                  <a:lnTo>
                    <a:pt x="759" y="795"/>
                  </a:lnTo>
                  <a:lnTo>
                    <a:pt x="748" y="806"/>
                  </a:lnTo>
                  <a:lnTo>
                    <a:pt x="737" y="806"/>
                  </a:lnTo>
                  <a:lnTo>
                    <a:pt x="693" y="784"/>
                  </a:lnTo>
                  <a:lnTo>
                    <a:pt x="682" y="773"/>
                  </a:lnTo>
                  <a:lnTo>
                    <a:pt x="671" y="750"/>
                  </a:lnTo>
                  <a:lnTo>
                    <a:pt x="671" y="254"/>
                  </a:lnTo>
                  <a:lnTo>
                    <a:pt x="649" y="177"/>
                  </a:lnTo>
                  <a:lnTo>
                    <a:pt x="594" y="99"/>
                  </a:lnTo>
                  <a:lnTo>
                    <a:pt x="517" y="44"/>
                  </a:lnTo>
                  <a:lnTo>
                    <a:pt x="429" y="11"/>
                  </a:lnTo>
                  <a:lnTo>
                    <a:pt x="341" y="0"/>
                  </a:lnTo>
                  <a:lnTo>
                    <a:pt x="231" y="11"/>
                  </a:lnTo>
                  <a:lnTo>
                    <a:pt x="143" y="55"/>
                  </a:lnTo>
                  <a:lnTo>
                    <a:pt x="77" y="133"/>
                  </a:lnTo>
                  <a:lnTo>
                    <a:pt x="55" y="210"/>
                  </a:lnTo>
                  <a:lnTo>
                    <a:pt x="55" y="243"/>
                  </a:lnTo>
                  <a:lnTo>
                    <a:pt x="66" y="265"/>
                  </a:lnTo>
                  <a:lnTo>
                    <a:pt x="88" y="287"/>
                  </a:lnTo>
                  <a:lnTo>
                    <a:pt x="110" y="298"/>
                  </a:lnTo>
                  <a:lnTo>
                    <a:pt x="176" y="298"/>
                  </a:lnTo>
                  <a:lnTo>
                    <a:pt x="198" y="287"/>
                  </a:lnTo>
                  <a:lnTo>
                    <a:pt x="231" y="221"/>
                  </a:lnTo>
                  <a:lnTo>
                    <a:pt x="231" y="210"/>
                  </a:lnTo>
                  <a:lnTo>
                    <a:pt x="220" y="188"/>
                  </a:lnTo>
                  <a:lnTo>
                    <a:pt x="220" y="177"/>
                  </a:lnTo>
                  <a:lnTo>
                    <a:pt x="209" y="155"/>
                  </a:lnTo>
                  <a:lnTo>
                    <a:pt x="165" y="133"/>
                  </a:lnTo>
                  <a:lnTo>
                    <a:pt x="132" y="133"/>
                  </a:lnTo>
                  <a:lnTo>
                    <a:pt x="198" y="77"/>
                  </a:lnTo>
                  <a:lnTo>
                    <a:pt x="264" y="44"/>
                  </a:lnTo>
                  <a:lnTo>
                    <a:pt x="330" y="44"/>
                  </a:lnTo>
                  <a:lnTo>
                    <a:pt x="407" y="55"/>
                  </a:lnTo>
                  <a:lnTo>
                    <a:pt x="473" y="99"/>
                  </a:lnTo>
                  <a:lnTo>
                    <a:pt x="517" y="177"/>
                  </a:lnTo>
                  <a:lnTo>
                    <a:pt x="539" y="287"/>
                  </a:lnTo>
                  <a:lnTo>
                    <a:pt x="539" y="353"/>
                  </a:lnTo>
                  <a:lnTo>
                    <a:pt x="429" y="364"/>
                  </a:lnTo>
                  <a:lnTo>
                    <a:pt x="308" y="375"/>
                  </a:lnTo>
                  <a:lnTo>
                    <a:pt x="187" y="419"/>
                  </a:lnTo>
                  <a:lnTo>
                    <a:pt x="77" y="497"/>
                  </a:lnTo>
                  <a:lnTo>
                    <a:pt x="11" y="585"/>
                  </a:lnTo>
                  <a:lnTo>
                    <a:pt x="0" y="673"/>
                  </a:lnTo>
                  <a:lnTo>
                    <a:pt x="22" y="750"/>
                  </a:lnTo>
                  <a:lnTo>
                    <a:pt x="66" y="806"/>
                  </a:lnTo>
                  <a:lnTo>
                    <a:pt x="143" y="850"/>
                  </a:lnTo>
                  <a:lnTo>
                    <a:pt x="297" y="872"/>
                  </a:lnTo>
                  <a:lnTo>
                    <a:pt x="407" y="850"/>
                  </a:lnTo>
                  <a:lnTo>
                    <a:pt x="495" y="784"/>
                  </a:lnTo>
                  <a:lnTo>
                    <a:pt x="550" y="706"/>
                  </a:lnTo>
                  <a:close/>
                  <a:moveTo>
                    <a:pt x="539" y="397"/>
                  </a:moveTo>
                  <a:lnTo>
                    <a:pt x="539" y="585"/>
                  </a:lnTo>
                  <a:lnTo>
                    <a:pt x="528" y="684"/>
                  </a:lnTo>
                  <a:lnTo>
                    <a:pt x="484" y="750"/>
                  </a:lnTo>
                  <a:lnTo>
                    <a:pt x="429" y="795"/>
                  </a:lnTo>
                  <a:lnTo>
                    <a:pt x="374" y="817"/>
                  </a:lnTo>
                  <a:lnTo>
                    <a:pt x="319" y="828"/>
                  </a:lnTo>
                  <a:lnTo>
                    <a:pt x="275" y="828"/>
                  </a:lnTo>
                  <a:lnTo>
                    <a:pt x="231" y="806"/>
                  </a:lnTo>
                  <a:lnTo>
                    <a:pt x="198" y="784"/>
                  </a:lnTo>
                  <a:lnTo>
                    <a:pt x="165" y="750"/>
                  </a:lnTo>
                  <a:lnTo>
                    <a:pt x="154" y="717"/>
                  </a:lnTo>
                  <a:lnTo>
                    <a:pt x="143" y="662"/>
                  </a:lnTo>
                  <a:lnTo>
                    <a:pt x="154" y="607"/>
                  </a:lnTo>
                  <a:lnTo>
                    <a:pt x="176" y="552"/>
                  </a:lnTo>
                  <a:lnTo>
                    <a:pt x="220" y="497"/>
                  </a:lnTo>
                  <a:lnTo>
                    <a:pt x="297" y="441"/>
                  </a:lnTo>
                  <a:lnTo>
                    <a:pt x="396" y="408"/>
                  </a:lnTo>
                  <a:lnTo>
                    <a:pt x="539" y="39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532"/>
            <p:cNvSpPr>
              <a:spLocks/>
            </p:cNvSpPr>
            <p:nvPr/>
          </p:nvSpPr>
          <p:spPr bwMode="auto">
            <a:xfrm>
              <a:off x="29505" y="12773"/>
              <a:ext cx="594" cy="1192"/>
            </a:xfrm>
            <a:custGeom>
              <a:avLst/>
              <a:gdLst/>
              <a:ahLst/>
              <a:cxnLst>
                <a:cxn ang="0">
                  <a:pos x="286" y="408"/>
                </a:cxn>
                <a:cxn ang="0">
                  <a:pos x="561" y="408"/>
                </a:cxn>
                <a:cxn ang="0">
                  <a:pos x="561" y="353"/>
                </a:cxn>
                <a:cxn ang="0">
                  <a:pos x="286" y="353"/>
                </a:cxn>
                <a:cxn ang="0">
                  <a:pos x="286" y="0"/>
                </a:cxn>
                <a:cxn ang="0">
                  <a:pos x="242" y="0"/>
                </a:cxn>
                <a:cxn ang="0">
                  <a:pos x="231" y="99"/>
                </a:cxn>
                <a:cxn ang="0">
                  <a:pos x="209" y="199"/>
                </a:cxn>
                <a:cxn ang="0">
                  <a:pos x="165" y="276"/>
                </a:cxn>
                <a:cxn ang="0">
                  <a:pos x="99" y="342"/>
                </a:cxn>
                <a:cxn ang="0">
                  <a:pos x="0" y="364"/>
                </a:cxn>
                <a:cxn ang="0">
                  <a:pos x="0" y="408"/>
                </a:cxn>
                <a:cxn ang="0">
                  <a:pos x="165" y="408"/>
                </a:cxn>
                <a:cxn ang="0">
                  <a:pos x="165" y="938"/>
                </a:cxn>
                <a:cxn ang="0">
                  <a:pos x="176" y="1037"/>
                </a:cxn>
                <a:cxn ang="0">
                  <a:pos x="209" y="1104"/>
                </a:cxn>
                <a:cxn ang="0">
                  <a:pos x="253" y="1148"/>
                </a:cxn>
                <a:cxn ang="0">
                  <a:pos x="308" y="1181"/>
                </a:cxn>
                <a:cxn ang="0">
                  <a:pos x="363" y="1192"/>
                </a:cxn>
                <a:cxn ang="0">
                  <a:pos x="407" y="1192"/>
                </a:cxn>
                <a:cxn ang="0">
                  <a:pos x="495" y="1170"/>
                </a:cxn>
                <a:cxn ang="0">
                  <a:pos x="550" y="1104"/>
                </a:cxn>
                <a:cxn ang="0">
                  <a:pos x="583" y="1026"/>
                </a:cxn>
                <a:cxn ang="0">
                  <a:pos x="594" y="938"/>
                </a:cxn>
                <a:cxn ang="0">
                  <a:pos x="594" y="828"/>
                </a:cxn>
                <a:cxn ang="0">
                  <a:pos x="550" y="828"/>
                </a:cxn>
                <a:cxn ang="0">
                  <a:pos x="550" y="927"/>
                </a:cxn>
                <a:cxn ang="0">
                  <a:pos x="528" y="1048"/>
                </a:cxn>
                <a:cxn ang="0">
                  <a:pos x="484" y="1115"/>
                </a:cxn>
                <a:cxn ang="0">
                  <a:pos x="418" y="1148"/>
                </a:cxn>
                <a:cxn ang="0">
                  <a:pos x="352" y="1126"/>
                </a:cxn>
                <a:cxn ang="0">
                  <a:pos x="319" y="1081"/>
                </a:cxn>
                <a:cxn ang="0">
                  <a:pos x="297" y="1026"/>
                </a:cxn>
                <a:cxn ang="0">
                  <a:pos x="297" y="971"/>
                </a:cxn>
                <a:cxn ang="0">
                  <a:pos x="286" y="938"/>
                </a:cxn>
                <a:cxn ang="0">
                  <a:pos x="286" y="408"/>
                </a:cxn>
              </a:cxnLst>
              <a:rect l="0" t="0" r="r" b="b"/>
              <a:pathLst>
                <a:path w="594" h="1192">
                  <a:moveTo>
                    <a:pt x="286" y="408"/>
                  </a:moveTo>
                  <a:lnTo>
                    <a:pt x="561" y="408"/>
                  </a:lnTo>
                  <a:lnTo>
                    <a:pt x="561" y="353"/>
                  </a:lnTo>
                  <a:lnTo>
                    <a:pt x="286" y="353"/>
                  </a:lnTo>
                  <a:lnTo>
                    <a:pt x="286" y="0"/>
                  </a:lnTo>
                  <a:lnTo>
                    <a:pt x="242" y="0"/>
                  </a:lnTo>
                  <a:lnTo>
                    <a:pt x="231" y="99"/>
                  </a:lnTo>
                  <a:lnTo>
                    <a:pt x="209" y="199"/>
                  </a:lnTo>
                  <a:lnTo>
                    <a:pt x="165" y="276"/>
                  </a:lnTo>
                  <a:lnTo>
                    <a:pt x="99" y="342"/>
                  </a:lnTo>
                  <a:lnTo>
                    <a:pt x="0" y="364"/>
                  </a:lnTo>
                  <a:lnTo>
                    <a:pt x="0" y="408"/>
                  </a:lnTo>
                  <a:lnTo>
                    <a:pt x="165" y="408"/>
                  </a:lnTo>
                  <a:lnTo>
                    <a:pt x="165" y="938"/>
                  </a:lnTo>
                  <a:lnTo>
                    <a:pt x="176" y="1037"/>
                  </a:lnTo>
                  <a:lnTo>
                    <a:pt x="209" y="1104"/>
                  </a:lnTo>
                  <a:lnTo>
                    <a:pt x="253" y="1148"/>
                  </a:lnTo>
                  <a:lnTo>
                    <a:pt x="308" y="1181"/>
                  </a:lnTo>
                  <a:lnTo>
                    <a:pt x="363" y="1192"/>
                  </a:lnTo>
                  <a:lnTo>
                    <a:pt x="407" y="1192"/>
                  </a:lnTo>
                  <a:lnTo>
                    <a:pt x="495" y="1170"/>
                  </a:lnTo>
                  <a:lnTo>
                    <a:pt x="550" y="1104"/>
                  </a:lnTo>
                  <a:lnTo>
                    <a:pt x="583" y="1026"/>
                  </a:lnTo>
                  <a:lnTo>
                    <a:pt x="594" y="938"/>
                  </a:lnTo>
                  <a:lnTo>
                    <a:pt x="594" y="828"/>
                  </a:lnTo>
                  <a:lnTo>
                    <a:pt x="550" y="828"/>
                  </a:lnTo>
                  <a:lnTo>
                    <a:pt x="550" y="927"/>
                  </a:lnTo>
                  <a:lnTo>
                    <a:pt x="528" y="1048"/>
                  </a:lnTo>
                  <a:lnTo>
                    <a:pt x="484" y="1115"/>
                  </a:lnTo>
                  <a:lnTo>
                    <a:pt x="418" y="1148"/>
                  </a:lnTo>
                  <a:lnTo>
                    <a:pt x="352" y="1126"/>
                  </a:lnTo>
                  <a:lnTo>
                    <a:pt x="319" y="1081"/>
                  </a:lnTo>
                  <a:lnTo>
                    <a:pt x="297" y="1026"/>
                  </a:lnTo>
                  <a:lnTo>
                    <a:pt x="297" y="971"/>
                  </a:lnTo>
                  <a:lnTo>
                    <a:pt x="286" y="938"/>
                  </a:lnTo>
                  <a:lnTo>
                    <a:pt x="286" y="40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533"/>
            <p:cNvSpPr>
              <a:spLocks noEditPoints="1"/>
            </p:cNvSpPr>
            <p:nvPr/>
          </p:nvSpPr>
          <p:spPr bwMode="auto">
            <a:xfrm>
              <a:off x="30286" y="13093"/>
              <a:ext cx="847" cy="872"/>
            </a:xfrm>
            <a:custGeom>
              <a:avLst/>
              <a:gdLst/>
              <a:ahLst/>
              <a:cxnLst>
                <a:cxn ang="0">
                  <a:pos x="561" y="739"/>
                </a:cxn>
                <a:cxn ang="0">
                  <a:pos x="594" y="817"/>
                </a:cxn>
                <a:cxn ang="0">
                  <a:pos x="660" y="850"/>
                </a:cxn>
                <a:cxn ang="0">
                  <a:pos x="726" y="861"/>
                </a:cxn>
                <a:cxn ang="0">
                  <a:pos x="814" y="806"/>
                </a:cxn>
                <a:cxn ang="0">
                  <a:pos x="847" y="684"/>
                </a:cxn>
                <a:cxn ang="0">
                  <a:pos x="803" y="574"/>
                </a:cxn>
                <a:cxn ang="0">
                  <a:pos x="770" y="795"/>
                </a:cxn>
                <a:cxn ang="0">
                  <a:pos x="748" y="806"/>
                </a:cxn>
                <a:cxn ang="0">
                  <a:pos x="693" y="784"/>
                </a:cxn>
                <a:cxn ang="0">
                  <a:pos x="671" y="750"/>
                </a:cxn>
                <a:cxn ang="0">
                  <a:pos x="649" y="177"/>
                </a:cxn>
                <a:cxn ang="0">
                  <a:pos x="517" y="44"/>
                </a:cxn>
                <a:cxn ang="0">
                  <a:pos x="341" y="0"/>
                </a:cxn>
                <a:cxn ang="0">
                  <a:pos x="143" y="55"/>
                </a:cxn>
                <a:cxn ang="0">
                  <a:pos x="55" y="210"/>
                </a:cxn>
                <a:cxn ang="0">
                  <a:pos x="66" y="265"/>
                </a:cxn>
                <a:cxn ang="0">
                  <a:pos x="110" y="298"/>
                </a:cxn>
                <a:cxn ang="0">
                  <a:pos x="198" y="287"/>
                </a:cxn>
                <a:cxn ang="0">
                  <a:pos x="231" y="210"/>
                </a:cxn>
                <a:cxn ang="0">
                  <a:pos x="220" y="177"/>
                </a:cxn>
                <a:cxn ang="0">
                  <a:pos x="165" y="133"/>
                </a:cxn>
                <a:cxn ang="0">
                  <a:pos x="198" y="77"/>
                </a:cxn>
                <a:cxn ang="0">
                  <a:pos x="330" y="44"/>
                </a:cxn>
                <a:cxn ang="0">
                  <a:pos x="473" y="99"/>
                </a:cxn>
                <a:cxn ang="0">
                  <a:pos x="539" y="287"/>
                </a:cxn>
                <a:cxn ang="0">
                  <a:pos x="429" y="364"/>
                </a:cxn>
                <a:cxn ang="0">
                  <a:pos x="187" y="419"/>
                </a:cxn>
                <a:cxn ang="0">
                  <a:pos x="11" y="585"/>
                </a:cxn>
                <a:cxn ang="0">
                  <a:pos x="22" y="750"/>
                </a:cxn>
                <a:cxn ang="0">
                  <a:pos x="143" y="850"/>
                </a:cxn>
                <a:cxn ang="0">
                  <a:pos x="407" y="850"/>
                </a:cxn>
                <a:cxn ang="0">
                  <a:pos x="550" y="706"/>
                </a:cxn>
                <a:cxn ang="0">
                  <a:pos x="539" y="585"/>
                </a:cxn>
                <a:cxn ang="0">
                  <a:pos x="484" y="750"/>
                </a:cxn>
                <a:cxn ang="0">
                  <a:pos x="374" y="817"/>
                </a:cxn>
                <a:cxn ang="0">
                  <a:pos x="275" y="828"/>
                </a:cxn>
                <a:cxn ang="0">
                  <a:pos x="198" y="784"/>
                </a:cxn>
                <a:cxn ang="0">
                  <a:pos x="154" y="717"/>
                </a:cxn>
                <a:cxn ang="0">
                  <a:pos x="154" y="607"/>
                </a:cxn>
                <a:cxn ang="0">
                  <a:pos x="220" y="497"/>
                </a:cxn>
                <a:cxn ang="0">
                  <a:pos x="396" y="408"/>
                </a:cxn>
              </a:cxnLst>
              <a:rect l="0" t="0" r="r" b="b"/>
              <a:pathLst>
                <a:path w="847" h="872">
                  <a:moveTo>
                    <a:pt x="550" y="706"/>
                  </a:moveTo>
                  <a:lnTo>
                    <a:pt x="561" y="739"/>
                  </a:lnTo>
                  <a:lnTo>
                    <a:pt x="572" y="784"/>
                  </a:lnTo>
                  <a:lnTo>
                    <a:pt x="594" y="817"/>
                  </a:lnTo>
                  <a:lnTo>
                    <a:pt x="616" y="839"/>
                  </a:lnTo>
                  <a:lnTo>
                    <a:pt x="660" y="850"/>
                  </a:lnTo>
                  <a:lnTo>
                    <a:pt x="693" y="861"/>
                  </a:lnTo>
                  <a:lnTo>
                    <a:pt x="726" y="861"/>
                  </a:lnTo>
                  <a:lnTo>
                    <a:pt x="770" y="839"/>
                  </a:lnTo>
                  <a:lnTo>
                    <a:pt x="814" y="806"/>
                  </a:lnTo>
                  <a:lnTo>
                    <a:pt x="836" y="761"/>
                  </a:lnTo>
                  <a:lnTo>
                    <a:pt x="847" y="684"/>
                  </a:lnTo>
                  <a:lnTo>
                    <a:pt x="847" y="574"/>
                  </a:lnTo>
                  <a:lnTo>
                    <a:pt x="803" y="574"/>
                  </a:lnTo>
                  <a:lnTo>
                    <a:pt x="803" y="728"/>
                  </a:lnTo>
                  <a:lnTo>
                    <a:pt x="770" y="795"/>
                  </a:lnTo>
                  <a:lnTo>
                    <a:pt x="759" y="795"/>
                  </a:lnTo>
                  <a:lnTo>
                    <a:pt x="748" y="806"/>
                  </a:lnTo>
                  <a:lnTo>
                    <a:pt x="737" y="806"/>
                  </a:lnTo>
                  <a:lnTo>
                    <a:pt x="693" y="784"/>
                  </a:lnTo>
                  <a:lnTo>
                    <a:pt x="682" y="773"/>
                  </a:lnTo>
                  <a:lnTo>
                    <a:pt x="671" y="750"/>
                  </a:lnTo>
                  <a:lnTo>
                    <a:pt x="671" y="254"/>
                  </a:lnTo>
                  <a:lnTo>
                    <a:pt x="649" y="177"/>
                  </a:lnTo>
                  <a:lnTo>
                    <a:pt x="594" y="99"/>
                  </a:lnTo>
                  <a:lnTo>
                    <a:pt x="517" y="44"/>
                  </a:lnTo>
                  <a:lnTo>
                    <a:pt x="429" y="11"/>
                  </a:lnTo>
                  <a:lnTo>
                    <a:pt x="341" y="0"/>
                  </a:lnTo>
                  <a:lnTo>
                    <a:pt x="231" y="11"/>
                  </a:lnTo>
                  <a:lnTo>
                    <a:pt x="143" y="55"/>
                  </a:lnTo>
                  <a:lnTo>
                    <a:pt x="77" y="133"/>
                  </a:lnTo>
                  <a:lnTo>
                    <a:pt x="55" y="210"/>
                  </a:lnTo>
                  <a:lnTo>
                    <a:pt x="55" y="243"/>
                  </a:lnTo>
                  <a:lnTo>
                    <a:pt x="66" y="265"/>
                  </a:lnTo>
                  <a:lnTo>
                    <a:pt x="88" y="287"/>
                  </a:lnTo>
                  <a:lnTo>
                    <a:pt x="110" y="298"/>
                  </a:lnTo>
                  <a:lnTo>
                    <a:pt x="176" y="298"/>
                  </a:lnTo>
                  <a:lnTo>
                    <a:pt x="198" y="287"/>
                  </a:lnTo>
                  <a:lnTo>
                    <a:pt x="231" y="221"/>
                  </a:lnTo>
                  <a:lnTo>
                    <a:pt x="231" y="210"/>
                  </a:lnTo>
                  <a:lnTo>
                    <a:pt x="220" y="188"/>
                  </a:lnTo>
                  <a:lnTo>
                    <a:pt x="220" y="177"/>
                  </a:lnTo>
                  <a:lnTo>
                    <a:pt x="209" y="155"/>
                  </a:lnTo>
                  <a:lnTo>
                    <a:pt x="165" y="133"/>
                  </a:lnTo>
                  <a:lnTo>
                    <a:pt x="132" y="133"/>
                  </a:lnTo>
                  <a:lnTo>
                    <a:pt x="198" y="77"/>
                  </a:lnTo>
                  <a:lnTo>
                    <a:pt x="264" y="44"/>
                  </a:lnTo>
                  <a:lnTo>
                    <a:pt x="330" y="44"/>
                  </a:lnTo>
                  <a:lnTo>
                    <a:pt x="407" y="55"/>
                  </a:lnTo>
                  <a:lnTo>
                    <a:pt x="473" y="99"/>
                  </a:lnTo>
                  <a:lnTo>
                    <a:pt x="517" y="177"/>
                  </a:lnTo>
                  <a:lnTo>
                    <a:pt x="539" y="287"/>
                  </a:lnTo>
                  <a:lnTo>
                    <a:pt x="539" y="353"/>
                  </a:lnTo>
                  <a:lnTo>
                    <a:pt x="429" y="364"/>
                  </a:lnTo>
                  <a:lnTo>
                    <a:pt x="308" y="375"/>
                  </a:lnTo>
                  <a:lnTo>
                    <a:pt x="187" y="419"/>
                  </a:lnTo>
                  <a:lnTo>
                    <a:pt x="77" y="497"/>
                  </a:lnTo>
                  <a:lnTo>
                    <a:pt x="11" y="585"/>
                  </a:lnTo>
                  <a:lnTo>
                    <a:pt x="0" y="673"/>
                  </a:lnTo>
                  <a:lnTo>
                    <a:pt x="22" y="750"/>
                  </a:lnTo>
                  <a:lnTo>
                    <a:pt x="66" y="806"/>
                  </a:lnTo>
                  <a:lnTo>
                    <a:pt x="143" y="850"/>
                  </a:lnTo>
                  <a:lnTo>
                    <a:pt x="297" y="872"/>
                  </a:lnTo>
                  <a:lnTo>
                    <a:pt x="407" y="850"/>
                  </a:lnTo>
                  <a:lnTo>
                    <a:pt x="495" y="784"/>
                  </a:lnTo>
                  <a:lnTo>
                    <a:pt x="550" y="706"/>
                  </a:lnTo>
                  <a:close/>
                  <a:moveTo>
                    <a:pt x="539" y="397"/>
                  </a:moveTo>
                  <a:lnTo>
                    <a:pt x="539" y="585"/>
                  </a:lnTo>
                  <a:lnTo>
                    <a:pt x="528" y="684"/>
                  </a:lnTo>
                  <a:lnTo>
                    <a:pt x="484" y="750"/>
                  </a:lnTo>
                  <a:lnTo>
                    <a:pt x="429" y="795"/>
                  </a:lnTo>
                  <a:lnTo>
                    <a:pt x="374" y="817"/>
                  </a:lnTo>
                  <a:lnTo>
                    <a:pt x="319" y="828"/>
                  </a:lnTo>
                  <a:lnTo>
                    <a:pt x="275" y="828"/>
                  </a:lnTo>
                  <a:lnTo>
                    <a:pt x="231" y="806"/>
                  </a:lnTo>
                  <a:lnTo>
                    <a:pt x="198" y="784"/>
                  </a:lnTo>
                  <a:lnTo>
                    <a:pt x="165" y="750"/>
                  </a:lnTo>
                  <a:lnTo>
                    <a:pt x="154" y="717"/>
                  </a:lnTo>
                  <a:lnTo>
                    <a:pt x="143" y="662"/>
                  </a:lnTo>
                  <a:lnTo>
                    <a:pt x="154" y="607"/>
                  </a:lnTo>
                  <a:lnTo>
                    <a:pt x="176" y="552"/>
                  </a:lnTo>
                  <a:lnTo>
                    <a:pt x="220" y="497"/>
                  </a:lnTo>
                  <a:lnTo>
                    <a:pt x="297" y="441"/>
                  </a:lnTo>
                  <a:lnTo>
                    <a:pt x="396" y="408"/>
                  </a:lnTo>
                  <a:lnTo>
                    <a:pt x="539" y="39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534"/>
            <p:cNvSpPr>
              <a:spLocks noEditPoints="1"/>
            </p:cNvSpPr>
            <p:nvPr/>
          </p:nvSpPr>
          <p:spPr bwMode="auto">
            <a:xfrm>
              <a:off x="31826" y="13104"/>
              <a:ext cx="935" cy="1203"/>
            </a:xfrm>
            <a:custGeom>
              <a:avLst/>
              <a:gdLst/>
              <a:ahLst/>
              <a:cxnLst>
                <a:cxn ang="0">
                  <a:pos x="275" y="199"/>
                </a:cxn>
                <a:cxn ang="0">
                  <a:pos x="341" y="122"/>
                </a:cxn>
                <a:cxn ang="0">
                  <a:pos x="429" y="66"/>
                </a:cxn>
                <a:cxn ang="0">
                  <a:pos x="517" y="44"/>
                </a:cxn>
                <a:cxn ang="0">
                  <a:pos x="616" y="77"/>
                </a:cxn>
                <a:cxn ang="0">
                  <a:pos x="704" y="155"/>
                </a:cxn>
                <a:cxn ang="0">
                  <a:pos x="759" y="276"/>
                </a:cxn>
                <a:cxn ang="0">
                  <a:pos x="770" y="430"/>
                </a:cxn>
                <a:cxn ang="0">
                  <a:pos x="748" y="585"/>
                </a:cxn>
                <a:cxn ang="0">
                  <a:pos x="693" y="706"/>
                </a:cxn>
                <a:cxn ang="0">
                  <a:pos x="605" y="795"/>
                </a:cxn>
                <a:cxn ang="0">
                  <a:pos x="506" y="817"/>
                </a:cxn>
                <a:cxn ang="0">
                  <a:pos x="429" y="806"/>
                </a:cxn>
                <a:cxn ang="0">
                  <a:pos x="363" y="762"/>
                </a:cxn>
                <a:cxn ang="0">
                  <a:pos x="308" y="706"/>
                </a:cxn>
                <a:cxn ang="0">
                  <a:pos x="297" y="684"/>
                </a:cxn>
                <a:cxn ang="0">
                  <a:pos x="286" y="673"/>
                </a:cxn>
                <a:cxn ang="0">
                  <a:pos x="275" y="651"/>
                </a:cxn>
                <a:cxn ang="0">
                  <a:pos x="275" y="618"/>
                </a:cxn>
                <a:cxn ang="0">
                  <a:pos x="275" y="199"/>
                </a:cxn>
                <a:cxn ang="0">
                  <a:pos x="275" y="728"/>
                </a:cxn>
                <a:cxn ang="0">
                  <a:pos x="297" y="762"/>
                </a:cxn>
                <a:cxn ang="0">
                  <a:pos x="341" y="806"/>
                </a:cxn>
                <a:cxn ang="0">
                  <a:pos x="418" y="839"/>
                </a:cxn>
                <a:cxn ang="0">
                  <a:pos x="506" y="861"/>
                </a:cxn>
                <a:cxn ang="0">
                  <a:pos x="638" y="839"/>
                </a:cxn>
                <a:cxn ang="0">
                  <a:pos x="759" y="784"/>
                </a:cxn>
                <a:cxn ang="0">
                  <a:pos x="847" y="684"/>
                </a:cxn>
                <a:cxn ang="0">
                  <a:pos x="913" y="563"/>
                </a:cxn>
                <a:cxn ang="0">
                  <a:pos x="935" y="430"/>
                </a:cxn>
                <a:cxn ang="0">
                  <a:pos x="913" y="287"/>
                </a:cxn>
                <a:cxn ang="0">
                  <a:pos x="858" y="177"/>
                </a:cxn>
                <a:cxn ang="0">
                  <a:pos x="770" y="77"/>
                </a:cxn>
                <a:cxn ang="0">
                  <a:pos x="660" y="22"/>
                </a:cxn>
                <a:cxn ang="0">
                  <a:pos x="539" y="0"/>
                </a:cxn>
                <a:cxn ang="0">
                  <a:pos x="440" y="11"/>
                </a:cxn>
                <a:cxn ang="0">
                  <a:pos x="363" y="44"/>
                </a:cxn>
                <a:cxn ang="0">
                  <a:pos x="308" y="88"/>
                </a:cxn>
                <a:cxn ang="0">
                  <a:pos x="275" y="122"/>
                </a:cxn>
                <a:cxn ang="0">
                  <a:pos x="275" y="0"/>
                </a:cxn>
                <a:cxn ang="0">
                  <a:pos x="0" y="22"/>
                </a:cxn>
                <a:cxn ang="0">
                  <a:pos x="0" y="77"/>
                </a:cxn>
                <a:cxn ang="0">
                  <a:pos x="55" y="77"/>
                </a:cxn>
                <a:cxn ang="0">
                  <a:pos x="99" y="88"/>
                </a:cxn>
                <a:cxn ang="0">
                  <a:pos x="121" y="99"/>
                </a:cxn>
                <a:cxn ang="0">
                  <a:pos x="132" y="110"/>
                </a:cxn>
                <a:cxn ang="0">
                  <a:pos x="143" y="133"/>
                </a:cxn>
                <a:cxn ang="0">
                  <a:pos x="143" y="1093"/>
                </a:cxn>
                <a:cxn ang="0">
                  <a:pos x="132" y="1126"/>
                </a:cxn>
                <a:cxn ang="0">
                  <a:pos x="121" y="1137"/>
                </a:cxn>
                <a:cxn ang="0">
                  <a:pos x="88" y="1148"/>
                </a:cxn>
                <a:cxn ang="0">
                  <a:pos x="0" y="1148"/>
                </a:cxn>
                <a:cxn ang="0">
                  <a:pos x="0" y="1203"/>
                </a:cxn>
                <a:cxn ang="0">
                  <a:pos x="429" y="1203"/>
                </a:cxn>
                <a:cxn ang="0">
                  <a:pos x="429" y="1148"/>
                </a:cxn>
                <a:cxn ang="0">
                  <a:pos x="330" y="1148"/>
                </a:cxn>
                <a:cxn ang="0">
                  <a:pos x="286" y="1126"/>
                </a:cxn>
                <a:cxn ang="0">
                  <a:pos x="275" y="1104"/>
                </a:cxn>
                <a:cxn ang="0">
                  <a:pos x="275" y="739"/>
                </a:cxn>
                <a:cxn ang="0">
                  <a:pos x="275" y="728"/>
                </a:cxn>
              </a:cxnLst>
              <a:rect l="0" t="0" r="r" b="b"/>
              <a:pathLst>
                <a:path w="935" h="1203">
                  <a:moveTo>
                    <a:pt x="275" y="199"/>
                  </a:moveTo>
                  <a:lnTo>
                    <a:pt x="341" y="122"/>
                  </a:lnTo>
                  <a:lnTo>
                    <a:pt x="429" y="66"/>
                  </a:lnTo>
                  <a:lnTo>
                    <a:pt x="517" y="44"/>
                  </a:lnTo>
                  <a:lnTo>
                    <a:pt x="616" y="77"/>
                  </a:lnTo>
                  <a:lnTo>
                    <a:pt x="704" y="155"/>
                  </a:lnTo>
                  <a:lnTo>
                    <a:pt x="759" y="276"/>
                  </a:lnTo>
                  <a:lnTo>
                    <a:pt x="770" y="430"/>
                  </a:lnTo>
                  <a:lnTo>
                    <a:pt x="748" y="585"/>
                  </a:lnTo>
                  <a:lnTo>
                    <a:pt x="693" y="706"/>
                  </a:lnTo>
                  <a:lnTo>
                    <a:pt x="605" y="795"/>
                  </a:lnTo>
                  <a:lnTo>
                    <a:pt x="506" y="817"/>
                  </a:lnTo>
                  <a:lnTo>
                    <a:pt x="429" y="806"/>
                  </a:lnTo>
                  <a:lnTo>
                    <a:pt x="363" y="762"/>
                  </a:lnTo>
                  <a:lnTo>
                    <a:pt x="308" y="706"/>
                  </a:lnTo>
                  <a:lnTo>
                    <a:pt x="297" y="684"/>
                  </a:lnTo>
                  <a:lnTo>
                    <a:pt x="286" y="673"/>
                  </a:lnTo>
                  <a:lnTo>
                    <a:pt x="275" y="651"/>
                  </a:lnTo>
                  <a:lnTo>
                    <a:pt x="275" y="618"/>
                  </a:lnTo>
                  <a:lnTo>
                    <a:pt x="275" y="199"/>
                  </a:lnTo>
                  <a:close/>
                  <a:moveTo>
                    <a:pt x="275" y="728"/>
                  </a:moveTo>
                  <a:lnTo>
                    <a:pt x="297" y="762"/>
                  </a:lnTo>
                  <a:lnTo>
                    <a:pt x="341" y="806"/>
                  </a:lnTo>
                  <a:lnTo>
                    <a:pt x="418" y="839"/>
                  </a:lnTo>
                  <a:lnTo>
                    <a:pt x="506" y="861"/>
                  </a:lnTo>
                  <a:lnTo>
                    <a:pt x="638" y="839"/>
                  </a:lnTo>
                  <a:lnTo>
                    <a:pt x="759" y="784"/>
                  </a:lnTo>
                  <a:lnTo>
                    <a:pt x="847" y="684"/>
                  </a:lnTo>
                  <a:lnTo>
                    <a:pt x="913" y="563"/>
                  </a:lnTo>
                  <a:lnTo>
                    <a:pt x="935" y="430"/>
                  </a:lnTo>
                  <a:lnTo>
                    <a:pt x="913" y="287"/>
                  </a:lnTo>
                  <a:lnTo>
                    <a:pt x="858" y="177"/>
                  </a:lnTo>
                  <a:lnTo>
                    <a:pt x="770" y="77"/>
                  </a:lnTo>
                  <a:lnTo>
                    <a:pt x="660" y="22"/>
                  </a:lnTo>
                  <a:lnTo>
                    <a:pt x="539" y="0"/>
                  </a:lnTo>
                  <a:lnTo>
                    <a:pt x="440" y="11"/>
                  </a:lnTo>
                  <a:lnTo>
                    <a:pt x="363" y="44"/>
                  </a:lnTo>
                  <a:lnTo>
                    <a:pt x="308" y="88"/>
                  </a:lnTo>
                  <a:lnTo>
                    <a:pt x="275" y="122"/>
                  </a:lnTo>
                  <a:lnTo>
                    <a:pt x="275" y="0"/>
                  </a:lnTo>
                  <a:lnTo>
                    <a:pt x="0" y="22"/>
                  </a:lnTo>
                  <a:lnTo>
                    <a:pt x="0" y="77"/>
                  </a:lnTo>
                  <a:lnTo>
                    <a:pt x="55" y="77"/>
                  </a:lnTo>
                  <a:lnTo>
                    <a:pt x="99" y="88"/>
                  </a:lnTo>
                  <a:lnTo>
                    <a:pt x="121" y="99"/>
                  </a:lnTo>
                  <a:lnTo>
                    <a:pt x="132" y="110"/>
                  </a:lnTo>
                  <a:lnTo>
                    <a:pt x="143" y="133"/>
                  </a:lnTo>
                  <a:lnTo>
                    <a:pt x="143" y="1093"/>
                  </a:lnTo>
                  <a:lnTo>
                    <a:pt x="132" y="1126"/>
                  </a:lnTo>
                  <a:lnTo>
                    <a:pt x="121" y="1137"/>
                  </a:lnTo>
                  <a:lnTo>
                    <a:pt x="88" y="1148"/>
                  </a:lnTo>
                  <a:lnTo>
                    <a:pt x="0" y="1148"/>
                  </a:lnTo>
                  <a:lnTo>
                    <a:pt x="0" y="1203"/>
                  </a:lnTo>
                  <a:lnTo>
                    <a:pt x="429" y="1203"/>
                  </a:lnTo>
                  <a:lnTo>
                    <a:pt x="429" y="1148"/>
                  </a:lnTo>
                  <a:lnTo>
                    <a:pt x="330" y="1148"/>
                  </a:lnTo>
                  <a:lnTo>
                    <a:pt x="286" y="1126"/>
                  </a:lnTo>
                  <a:lnTo>
                    <a:pt x="275" y="1104"/>
                  </a:lnTo>
                  <a:lnTo>
                    <a:pt x="275" y="739"/>
                  </a:lnTo>
                  <a:lnTo>
                    <a:pt x="275"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535"/>
            <p:cNvSpPr>
              <a:spLocks noEditPoints="1"/>
            </p:cNvSpPr>
            <p:nvPr/>
          </p:nvSpPr>
          <p:spPr bwMode="auto">
            <a:xfrm>
              <a:off x="32926" y="13093"/>
              <a:ext cx="836" cy="872"/>
            </a:xfrm>
            <a:custGeom>
              <a:avLst/>
              <a:gdLst/>
              <a:ahLst/>
              <a:cxnLst>
                <a:cxn ang="0">
                  <a:pos x="836" y="441"/>
                </a:cxn>
                <a:cxn ang="0">
                  <a:pos x="814" y="298"/>
                </a:cxn>
                <a:cxn ang="0">
                  <a:pos x="759" y="177"/>
                </a:cxn>
                <a:cxn ang="0">
                  <a:pos x="660" y="88"/>
                </a:cxn>
                <a:cxn ang="0">
                  <a:pos x="550" y="22"/>
                </a:cxn>
                <a:cxn ang="0">
                  <a:pos x="418" y="0"/>
                </a:cxn>
                <a:cxn ang="0">
                  <a:pos x="286" y="22"/>
                </a:cxn>
                <a:cxn ang="0">
                  <a:pos x="165" y="88"/>
                </a:cxn>
                <a:cxn ang="0">
                  <a:pos x="77" y="188"/>
                </a:cxn>
                <a:cxn ang="0">
                  <a:pos x="22" y="309"/>
                </a:cxn>
                <a:cxn ang="0">
                  <a:pos x="0" y="441"/>
                </a:cxn>
                <a:cxn ang="0">
                  <a:pos x="22" y="585"/>
                </a:cxn>
                <a:cxn ang="0">
                  <a:pos x="77" y="695"/>
                </a:cxn>
                <a:cxn ang="0">
                  <a:pos x="176" y="795"/>
                </a:cxn>
                <a:cxn ang="0">
                  <a:pos x="286" y="850"/>
                </a:cxn>
                <a:cxn ang="0">
                  <a:pos x="418" y="872"/>
                </a:cxn>
                <a:cxn ang="0">
                  <a:pos x="550" y="850"/>
                </a:cxn>
                <a:cxn ang="0">
                  <a:pos x="660" y="795"/>
                </a:cxn>
                <a:cxn ang="0">
                  <a:pos x="759" y="695"/>
                </a:cxn>
                <a:cxn ang="0">
                  <a:pos x="814" y="585"/>
                </a:cxn>
                <a:cxn ang="0">
                  <a:pos x="836" y="441"/>
                </a:cxn>
                <a:cxn ang="0">
                  <a:pos x="418" y="828"/>
                </a:cxn>
                <a:cxn ang="0">
                  <a:pos x="341" y="806"/>
                </a:cxn>
                <a:cxn ang="0">
                  <a:pos x="264" y="773"/>
                </a:cxn>
                <a:cxn ang="0">
                  <a:pos x="198" y="695"/>
                </a:cxn>
                <a:cxn ang="0">
                  <a:pos x="165" y="607"/>
                </a:cxn>
                <a:cxn ang="0">
                  <a:pos x="154" y="508"/>
                </a:cxn>
                <a:cxn ang="0">
                  <a:pos x="154" y="342"/>
                </a:cxn>
                <a:cxn ang="0">
                  <a:pos x="165" y="254"/>
                </a:cxn>
                <a:cxn ang="0">
                  <a:pos x="198" y="166"/>
                </a:cxn>
                <a:cxn ang="0">
                  <a:pos x="264" y="99"/>
                </a:cxn>
                <a:cxn ang="0">
                  <a:pos x="341" y="55"/>
                </a:cxn>
                <a:cxn ang="0">
                  <a:pos x="418" y="44"/>
                </a:cxn>
                <a:cxn ang="0">
                  <a:pos x="495" y="55"/>
                </a:cxn>
                <a:cxn ang="0">
                  <a:pos x="572" y="99"/>
                </a:cxn>
                <a:cxn ang="0">
                  <a:pos x="627" y="166"/>
                </a:cxn>
                <a:cxn ang="0">
                  <a:pos x="660" y="254"/>
                </a:cxn>
                <a:cxn ang="0">
                  <a:pos x="682" y="342"/>
                </a:cxn>
                <a:cxn ang="0">
                  <a:pos x="682" y="508"/>
                </a:cxn>
                <a:cxn ang="0">
                  <a:pos x="671" y="596"/>
                </a:cxn>
                <a:cxn ang="0">
                  <a:pos x="638" y="684"/>
                </a:cxn>
                <a:cxn ang="0">
                  <a:pos x="583" y="761"/>
                </a:cxn>
                <a:cxn ang="0">
                  <a:pos x="506" y="806"/>
                </a:cxn>
                <a:cxn ang="0">
                  <a:pos x="418" y="828"/>
                </a:cxn>
              </a:cxnLst>
              <a:rect l="0" t="0" r="r" b="b"/>
              <a:pathLst>
                <a:path w="836" h="872">
                  <a:moveTo>
                    <a:pt x="836" y="441"/>
                  </a:moveTo>
                  <a:lnTo>
                    <a:pt x="814" y="298"/>
                  </a:lnTo>
                  <a:lnTo>
                    <a:pt x="759" y="177"/>
                  </a:lnTo>
                  <a:lnTo>
                    <a:pt x="660" y="88"/>
                  </a:lnTo>
                  <a:lnTo>
                    <a:pt x="550" y="22"/>
                  </a:lnTo>
                  <a:lnTo>
                    <a:pt x="418" y="0"/>
                  </a:lnTo>
                  <a:lnTo>
                    <a:pt x="286" y="22"/>
                  </a:lnTo>
                  <a:lnTo>
                    <a:pt x="165" y="88"/>
                  </a:lnTo>
                  <a:lnTo>
                    <a:pt x="77" y="188"/>
                  </a:lnTo>
                  <a:lnTo>
                    <a:pt x="22" y="309"/>
                  </a:lnTo>
                  <a:lnTo>
                    <a:pt x="0" y="441"/>
                  </a:lnTo>
                  <a:lnTo>
                    <a:pt x="22" y="585"/>
                  </a:lnTo>
                  <a:lnTo>
                    <a:pt x="77" y="695"/>
                  </a:lnTo>
                  <a:lnTo>
                    <a:pt x="176" y="795"/>
                  </a:lnTo>
                  <a:lnTo>
                    <a:pt x="286" y="850"/>
                  </a:lnTo>
                  <a:lnTo>
                    <a:pt x="418" y="872"/>
                  </a:lnTo>
                  <a:lnTo>
                    <a:pt x="550" y="850"/>
                  </a:lnTo>
                  <a:lnTo>
                    <a:pt x="660" y="795"/>
                  </a:lnTo>
                  <a:lnTo>
                    <a:pt x="759" y="695"/>
                  </a:lnTo>
                  <a:lnTo>
                    <a:pt x="814" y="585"/>
                  </a:lnTo>
                  <a:lnTo>
                    <a:pt x="836" y="441"/>
                  </a:lnTo>
                  <a:close/>
                  <a:moveTo>
                    <a:pt x="418" y="828"/>
                  </a:moveTo>
                  <a:lnTo>
                    <a:pt x="341" y="806"/>
                  </a:lnTo>
                  <a:lnTo>
                    <a:pt x="264" y="773"/>
                  </a:lnTo>
                  <a:lnTo>
                    <a:pt x="198" y="695"/>
                  </a:lnTo>
                  <a:lnTo>
                    <a:pt x="165" y="607"/>
                  </a:lnTo>
                  <a:lnTo>
                    <a:pt x="154" y="508"/>
                  </a:lnTo>
                  <a:lnTo>
                    <a:pt x="154" y="342"/>
                  </a:lnTo>
                  <a:lnTo>
                    <a:pt x="165" y="254"/>
                  </a:lnTo>
                  <a:lnTo>
                    <a:pt x="198" y="166"/>
                  </a:lnTo>
                  <a:lnTo>
                    <a:pt x="264" y="99"/>
                  </a:lnTo>
                  <a:lnTo>
                    <a:pt x="341" y="55"/>
                  </a:lnTo>
                  <a:lnTo>
                    <a:pt x="418" y="44"/>
                  </a:lnTo>
                  <a:lnTo>
                    <a:pt x="495" y="55"/>
                  </a:lnTo>
                  <a:lnTo>
                    <a:pt x="572" y="99"/>
                  </a:lnTo>
                  <a:lnTo>
                    <a:pt x="627" y="166"/>
                  </a:lnTo>
                  <a:lnTo>
                    <a:pt x="660" y="254"/>
                  </a:lnTo>
                  <a:lnTo>
                    <a:pt x="682" y="342"/>
                  </a:lnTo>
                  <a:lnTo>
                    <a:pt x="682" y="508"/>
                  </a:lnTo>
                  <a:lnTo>
                    <a:pt x="671" y="596"/>
                  </a:lnTo>
                  <a:lnTo>
                    <a:pt x="638" y="684"/>
                  </a:lnTo>
                  <a:lnTo>
                    <a:pt x="583" y="761"/>
                  </a:lnTo>
                  <a:lnTo>
                    <a:pt x="506" y="806"/>
                  </a:lnTo>
                  <a:lnTo>
                    <a:pt x="418" y="8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536"/>
            <p:cNvSpPr>
              <a:spLocks noEditPoints="1"/>
            </p:cNvSpPr>
            <p:nvPr/>
          </p:nvSpPr>
          <p:spPr bwMode="auto">
            <a:xfrm>
              <a:off x="33883" y="12674"/>
              <a:ext cx="407" cy="1269"/>
            </a:xfrm>
            <a:custGeom>
              <a:avLst/>
              <a:gdLst/>
              <a:ahLst/>
              <a:cxnLst>
                <a:cxn ang="0">
                  <a:pos x="275" y="430"/>
                </a:cxn>
                <a:cxn ang="0">
                  <a:pos x="0" y="452"/>
                </a:cxn>
                <a:cxn ang="0">
                  <a:pos x="0" y="507"/>
                </a:cxn>
                <a:cxn ang="0">
                  <a:pos x="55" y="507"/>
                </a:cxn>
                <a:cxn ang="0">
                  <a:pos x="99" y="518"/>
                </a:cxn>
                <a:cxn ang="0">
                  <a:pos x="121" y="529"/>
                </a:cxn>
                <a:cxn ang="0">
                  <a:pos x="132" y="540"/>
                </a:cxn>
                <a:cxn ang="0">
                  <a:pos x="143" y="574"/>
                </a:cxn>
                <a:cxn ang="0">
                  <a:pos x="143" y="1158"/>
                </a:cxn>
                <a:cxn ang="0">
                  <a:pos x="121" y="1203"/>
                </a:cxn>
                <a:cxn ang="0">
                  <a:pos x="88" y="1203"/>
                </a:cxn>
                <a:cxn ang="0">
                  <a:pos x="55" y="1214"/>
                </a:cxn>
                <a:cxn ang="0">
                  <a:pos x="0" y="1214"/>
                </a:cxn>
                <a:cxn ang="0">
                  <a:pos x="0" y="1269"/>
                </a:cxn>
                <a:cxn ang="0">
                  <a:pos x="143" y="1269"/>
                </a:cxn>
                <a:cxn ang="0">
                  <a:pos x="209" y="1258"/>
                </a:cxn>
                <a:cxn ang="0">
                  <a:pos x="407" y="1269"/>
                </a:cxn>
                <a:cxn ang="0">
                  <a:pos x="407" y="1214"/>
                </a:cxn>
                <a:cxn ang="0">
                  <a:pos x="352" y="1214"/>
                </a:cxn>
                <a:cxn ang="0">
                  <a:pos x="286" y="1192"/>
                </a:cxn>
                <a:cxn ang="0">
                  <a:pos x="275" y="1180"/>
                </a:cxn>
                <a:cxn ang="0">
                  <a:pos x="275" y="1125"/>
                </a:cxn>
                <a:cxn ang="0">
                  <a:pos x="275" y="430"/>
                </a:cxn>
                <a:cxn ang="0">
                  <a:pos x="275" y="99"/>
                </a:cxn>
                <a:cxn ang="0">
                  <a:pos x="275" y="66"/>
                </a:cxn>
                <a:cxn ang="0">
                  <a:pos x="253" y="33"/>
                </a:cxn>
                <a:cxn ang="0">
                  <a:pos x="231" y="11"/>
                </a:cxn>
                <a:cxn ang="0">
                  <a:pos x="209" y="0"/>
                </a:cxn>
                <a:cxn ang="0">
                  <a:pos x="143" y="0"/>
                </a:cxn>
                <a:cxn ang="0">
                  <a:pos x="77" y="66"/>
                </a:cxn>
                <a:cxn ang="0">
                  <a:pos x="77" y="132"/>
                </a:cxn>
                <a:cxn ang="0">
                  <a:pos x="143" y="198"/>
                </a:cxn>
                <a:cxn ang="0">
                  <a:pos x="209" y="198"/>
                </a:cxn>
                <a:cxn ang="0">
                  <a:pos x="231" y="176"/>
                </a:cxn>
                <a:cxn ang="0">
                  <a:pos x="253" y="165"/>
                </a:cxn>
                <a:cxn ang="0">
                  <a:pos x="275" y="132"/>
                </a:cxn>
                <a:cxn ang="0">
                  <a:pos x="275" y="99"/>
                </a:cxn>
              </a:cxnLst>
              <a:rect l="0" t="0" r="r" b="b"/>
              <a:pathLst>
                <a:path w="407" h="1269">
                  <a:moveTo>
                    <a:pt x="275" y="430"/>
                  </a:moveTo>
                  <a:lnTo>
                    <a:pt x="0" y="452"/>
                  </a:lnTo>
                  <a:lnTo>
                    <a:pt x="0" y="507"/>
                  </a:lnTo>
                  <a:lnTo>
                    <a:pt x="55" y="507"/>
                  </a:lnTo>
                  <a:lnTo>
                    <a:pt x="99" y="518"/>
                  </a:lnTo>
                  <a:lnTo>
                    <a:pt x="121" y="529"/>
                  </a:lnTo>
                  <a:lnTo>
                    <a:pt x="132" y="540"/>
                  </a:lnTo>
                  <a:lnTo>
                    <a:pt x="143" y="574"/>
                  </a:lnTo>
                  <a:lnTo>
                    <a:pt x="143" y="1158"/>
                  </a:lnTo>
                  <a:lnTo>
                    <a:pt x="121" y="1203"/>
                  </a:lnTo>
                  <a:lnTo>
                    <a:pt x="88" y="1203"/>
                  </a:lnTo>
                  <a:lnTo>
                    <a:pt x="55" y="1214"/>
                  </a:lnTo>
                  <a:lnTo>
                    <a:pt x="0" y="1214"/>
                  </a:lnTo>
                  <a:lnTo>
                    <a:pt x="0" y="1269"/>
                  </a:lnTo>
                  <a:lnTo>
                    <a:pt x="143" y="1269"/>
                  </a:lnTo>
                  <a:lnTo>
                    <a:pt x="209" y="1258"/>
                  </a:lnTo>
                  <a:lnTo>
                    <a:pt x="407" y="1269"/>
                  </a:lnTo>
                  <a:lnTo>
                    <a:pt x="407" y="1214"/>
                  </a:lnTo>
                  <a:lnTo>
                    <a:pt x="352" y="1214"/>
                  </a:lnTo>
                  <a:lnTo>
                    <a:pt x="286" y="1192"/>
                  </a:lnTo>
                  <a:lnTo>
                    <a:pt x="275" y="1180"/>
                  </a:lnTo>
                  <a:lnTo>
                    <a:pt x="275" y="1125"/>
                  </a:lnTo>
                  <a:lnTo>
                    <a:pt x="275" y="430"/>
                  </a:lnTo>
                  <a:close/>
                  <a:moveTo>
                    <a:pt x="275" y="99"/>
                  </a:moveTo>
                  <a:lnTo>
                    <a:pt x="275" y="66"/>
                  </a:lnTo>
                  <a:lnTo>
                    <a:pt x="253" y="33"/>
                  </a:lnTo>
                  <a:lnTo>
                    <a:pt x="231" y="11"/>
                  </a:lnTo>
                  <a:lnTo>
                    <a:pt x="209" y="0"/>
                  </a:lnTo>
                  <a:lnTo>
                    <a:pt x="143" y="0"/>
                  </a:lnTo>
                  <a:lnTo>
                    <a:pt x="77" y="66"/>
                  </a:lnTo>
                  <a:lnTo>
                    <a:pt x="77" y="132"/>
                  </a:lnTo>
                  <a:lnTo>
                    <a:pt x="143" y="198"/>
                  </a:lnTo>
                  <a:lnTo>
                    <a:pt x="209" y="198"/>
                  </a:lnTo>
                  <a:lnTo>
                    <a:pt x="231" y="176"/>
                  </a:lnTo>
                  <a:lnTo>
                    <a:pt x="253" y="165"/>
                  </a:lnTo>
                  <a:lnTo>
                    <a:pt x="275" y="132"/>
                  </a:lnTo>
                  <a:lnTo>
                    <a:pt x="275"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537"/>
            <p:cNvSpPr>
              <a:spLocks/>
            </p:cNvSpPr>
            <p:nvPr/>
          </p:nvSpPr>
          <p:spPr bwMode="auto">
            <a:xfrm>
              <a:off x="34400" y="13104"/>
              <a:ext cx="957" cy="839"/>
            </a:xfrm>
            <a:custGeom>
              <a:avLst/>
              <a:gdLst/>
              <a:ahLst/>
              <a:cxnLst>
                <a:cxn ang="0">
                  <a:pos x="154" y="188"/>
                </a:cxn>
                <a:cxn ang="0">
                  <a:pos x="154" y="728"/>
                </a:cxn>
                <a:cxn ang="0">
                  <a:pos x="143" y="750"/>
                </a:cxn>
                <a:cxn ang="0">
                  <a:pos x="121" y="773"/>
                </a:cxn>
                <a:cxn ang="0">
                  <a:pos x="99" y="773"/>
                </a:cxn>
                <a:cxn ang="0">
                  <a:pos x="55" y="784"/>
                </a:cxn>
                <a:cxn ang="0">
                  <a:pos x="0" y="784"/>
                </a:cxn>
                <a:cxn ang="0">
                  <a:pos x="0" y="839"/>
                </a:cxn>
                <a:cxn ang="0">
                  <a:pos x="121" y="839"/>
                </a:cxn>
                <a:cxn ang="0">
                  <a:pos x="220" y="828"/>
                </a:cxn>
                <a:cxn ang="0">
                  <a:pos x="319" y="839"/>
                </a:cxn>
                <a:cxn ang="0">
                  <a:pos x="429" y="839"/>
                </a:cxn>
                <a:cxn ang="0">
                  <a:pos x="429" y="784"/>
                </a:cxn>
                <a:cxn ang="0">
                  <a:pos x="374" y="784"/>
                </a:cxn>
                <a:cxn ang="0">
                  <a:pos x="330" y="773"/>
                </a:cxn>
                <a:cxn ang="0">
                  <a:pos x="308" y="773"/>
                </a:cxn>
                <a:cxn ang="0">
                  <a:pos x="286" y="728"/>
                </a:cxn>
                <a:cxn ang="0">
                  <a:pos x="286" y="342"/>
                </a:cxn>
                <a:cxn ang="0">
                  <a:pos x="308" y="210"/>
                </a:cxn>
                <a:cxn ang="0">
                  <a:pos x="363" y="122"/>
                </a:cxn>
                <a:cxn ang="0">
                  <a:pos x="451" y="55"/>
                </a:cxn>
                <a:cxn ang="0">
                  <a:pos x="539" y="44"/>
                </a:cxn>
                <a:cxn ang="0">
                  <a:pos x="616" y="55"/>
                </a:cxn>
                <a:cxn ang="0">
                  <a:pos x="649" y="110"/>
                </a:cxn>
                <a:cxn ang="0">
                  <a:pos x="671" y="177"/>
                </a:cxn>
                <a:cxn ang="0">
                  <a:pos x="682" y="254"/>
                </a:cxn>
                <a:cxn ang="0">
                  <a:pos x="682" y="728"/>
                </a:cxn>
                <a:cxn ang="0">
                  <a:pos x="671" y="750"/>
                </a:cxn>
                <a:cxn ang="0">
                  <a:pos x="649" y="773"/>
                </a:cxn>
                <a:cxn ang="0">
                  <a:pos x="627" y="773"/>
                </a:cxn>
                <a:cxn ang="0">
                  <a:pos x="583" y="784"/>
                </a:cxn>
                <a:cxn ang="0">
                  <a:pos x="528" y="784"/>
                </a:cxn>
                <a:cxn ang="0">
                  <a:pos x="528" y="839"/>
                </a:cxn>
                <a:cxn ang="0">
                  <a:pos x="638" y="839"/>
                </a:cxn>
                <a:cxn ang="0">
                  <a:pos x="748" y="828"/>
                </a:cxn>
                <a:cxn ang="0">
                  <a:pos x="847" y="839"/>
                </a:cxn>
                <a:cxn ang="0">
                  <a:pos x="957" y="839"/>
                </a:cxn>
                <a:cxn ang="0">
                  <a:pos x="957" y="784"/>
                </a:cxn>
                <a:cxn ang="0">
                  <a:pos x="880" y="784"/>
                </a:cxn>
                <a:cxn ang="0">
                  <a:pos x="847" y="773"/>
                </a:cxn>
                <a:cxn ang="0">
                  <a:pos x="825" y="762"/>
                </a:cxn>
                <a:cxn ang="0">
                  <a:pos x="814" y="750"/>
                </a:cxn>
                <a:cxn ang="0">
                  <a:pos x="814" y="364"/>
                </a:cxn>
                <a:cxn ang="0">
                  <a:pos x="803" y="232"/>
                </a:cxn>
                <a:cxn ang="0">
                  <a:pos x="792" y="144"/>
                </a:cxn>
                <a:cxn ang="0">
                  <a:pos x="748" y="66"/>
                </a:cxn>
                <a:cxn ang="0">
                  <a:pos x="715" y="33"/>
                </a:cxn>
                <a:cxn ang="0">
                  <a:pos x="649" y="11"/>
                </a:cxn>
                <a:cxn ang="0">
                  <a:pos x="550" y="0"/>
                </a:cxn>
                <a:cxn ang="0">
                  <a:pos x="429" y="22"/>
                </a:cxn>
                <a:cxn ang="0">
                  <a:pos x="341" y="99"/>
                </a:cxn>
                <a:cxn ang="0">
                  <a:pos x="275" y="199"/>
                </a:cxn>
                <a:cxn ang="0">
                  <a:pos x="275" y="0"/>
                </a:cxn>
                <a:cxn ang="0">
                  <a:pos x="0" y="22"/>
                </a:cxn>
                <a:cxn ang="0">
                  <a:pos x="0" y="77"/>
                </a:cxn>
                <a:cxn ang="0">
                  <a:pos x="55" y="77"/>
                </a:cxn>
                <a:cxn ang="0">
                  <a:pos x="88" y="88"/>
                </a:cxn>
                <a:cxn ang="0">
                  <a:pos x="121" y="88"/>
                </a:cxn>
                <a:cxn ang="0">
                  <a:pos x="132" y="99"/>
                </a:cxn>
                <a:cxn ang="0">
                  <a:pos x="143" y="122"/>
                </a:cxn>
                <a:cxn ang="0">
                  <a:pos x="154" y="155"/>
                </a:cxn>
                <a:cxn ang="0">
                  <a:pos x="154" y="188"/>
                </a:cxn>
              </a:cxnLst>
              <a:rect l="0" t="0" r="r" b="b"/>
              <a:pathLst>
                <a:path w="957" h="839">
                  <a:moveTo>
                    <a:pt x="154" y="188"/>
                  </a:moveTo>
                  <a:lnTo>
                    <a:pt x="154" y="728"/>
                  </a:lnTo>
                  <a:lnTo>
                    <a:pt x="143" y="750"/>
                  </a:lnTo>
                  <a:lnTo>
                    <a:pt x="121" y="773"/>
                  </a:lnTo>
                  <a:lnTo>
                    <a:pt x="99" y="773"/>
                  </a:lnTo>
                  <a:lnTo>
                    <a:pt x="55" y="784"/>
                  </a:lnTo>
                  <a:lnTo>
                    <a:pt x="0" y="784"/>
                  </a:lnTo>
                  <a:lnTo>
                    <a:pt x="0" y="839"/>
                  </a:lnTo>
                  <a:lnTo>
                    <a:pt x="121" y="839"/>
                  </a:lnTo>
                  <a:lnTo>
                    <a:pt x="220" y="828"/>
                  </a:lnTo>
                  <a:lnTo>
                    <a:pt x="319" y="839"/>
                  </a:lnTo>
                  <a:lnTo>
                    <a:pt x="429" y="839"/>
                  </a:lnTo>
                  <a:lnTo>
                    <a:pt x="429" y="784"/>
                  </a:lnTo>
                  <a:lnTo>
                    <a:pt x="374" y="784"/>
                  </a:lnTo>
                  <a:lnTo>
                    <a:pt x="330" y="773"/>
                  </a:lnTo>
                  <a:lnTo>
                    <a:pt x="308" y="773"/>
                  </a:lnTo>
                  <a:lnTo>
                    <a:pt x="286" y="728"/>
                  </a:lnTo>
                  <a:lnTo>
                    <a:pt x="286" y="342"/>
                  </a:lnTo>
                  <a:lnTo>
                    <a:pt x="308" y="210"/>
                  </a:lnTo>
                  <a:lnTo>
                    <a:pt x="363" y="122"/>
                  </a:lnTo>
                  <a:lnTo>
                    <a:pt x="451" y="55"/>
                  </a:lnTo>
                  <a:lnTo>
                    <a:pt x="539" y="44"/>
                  </a:lnTo>
                  <a:lnTo>
                    <a:pt x="616" y="55"/>
                  </a:lnTo>
                  <a:lnTo>
                    <a:pt x="649" y="110"/>
                  </a:lnTo>
                  <a:lnTo>
                    <a:pt x="671" y="177"/>
                  </a:lnTo>
                  <a:lnTo>
                    <a:pt x="682" y="254"/>
                  </a:lnTo>
                  <a:lnTo>
                    <a:pt x="682" y="728"/>
                  </a:lnTo>
                  <a:lnTo>
                    <a:pt x="671" y="750"/>
                  </a:lnTo>
                  <a:lnTo>
                    <a:pt x="649" y="773"/>
                  </a:lnTo>
                  <a:lnTo>
                    <a:pt x="627" y="773"/>
                  </a:lnTo>
                  <a:lnTo>
                    <a:pt x="583" y="784"/>
                  </a:lnTo>
                  <a:lnTo>
                    <a:pt x="528" y="784"/>
                  </a:lnTo>
                  <a:lnTo>
                    <a:pt x="528" y="839"/>
                  </a:lnTo>
                  <a:lnTo>
                    <a:pt x="638" y="839"/>
                  </a:lnTo>
                  <a:lnTo>
                    <a:pt x="748" y="828"/>
                  </a:lnTo>
                  <a:lnTo>
                    <a:pt x="847" y="839"/>
                  </a:lnTo>
                  <a:lnTo>
                    <a:pt x="957" y="839"/>
                  </a:lnTo>
                  <a:lnTo>
                    <a:pt x="957" y="784"/>
                  </a:lnTo>
                  <a:lnTo>
                    <a:pt x="880" y="784"/>
                  </a:lnTo>
                  <a:lnTo>
                    <a:pt x="847" y="773"/>
                  </a:lnTo>
                  <a:lnTo>
                    <a:pt x="825" y="762"/>
                  </a:lnTo>
                  <a:lnTo>
                    <a:pt x="814" y="750"/>
                  </a:lnTo>
                  <a:lnTo>
                    <a:pt x="814" y="364"/>
                  </a:lnTo>
                  <a:lnTo>
                    <a:pt x="803" y="232"/>
                  </a:lnTo>
                  <a:lnTo>
                    <a:pt x="792" y="144"/>
                  </a:lnTo>
                  <a:lnTo>
                    <a:pt x="748" y="66"/>
                  </a:lnTo>
                  <a:lnTo>
                    <a:pt x="715" y="33"/>
                  </a:lnTo>
                  <a:lnTo>
                    <a:pt x="649" y="11"/>
                  </a:lnTo>
                  <a:lnTo>
                    <a:pt x="550" y="0"/>
                  </a:lnTo>
                  <a:lnTo>
                    <a:pt x="429" y="22"/>
                  </a:lnTo>
                  <a:lnTo>
                    <a:pt x="341" y="99"/>
                  </a:lnTo>
                  <a:lnTo>
                    <a:pt x="275" y="199"/>
                  </a:lnTo>
                  <a:lnTo>
                    <a:pt x="275" y="0"/>
                  </a:lnTo>
                  <a:lnTo>
                    <a:pt x="0" y="22"/>
                  </a:lnTo>
                  <a:lnTo>
                    <a:pt x="0" y="77"/>
                  </a:lnTo>
                  <a:lnTo>
                    <a:pt x="55" y="77"/>
                  </a:lnTo>
                  <a:lnTo>
                    <a:pt x="88" y="88"/>
                  </a:lnTo>
                  <a:lnTo>
                    <a:pt x="121" y="88"/>
                  </a:lnTo>
                  <a:lnTo>
                    <a:pt x="132" y="99"/>
                  </a:lnTo>
                  <a:lnTo>
                    <a:pt x="143" y="122"/>
                  </a:lnTo>
                  <a:lnTo>
                    <a:pt x="154" y="155"/>
                  </a:lnTo>
                  <a:lnTo>
                    <a:pt x="154"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538"/>
            <p:cNvSpPr>
              <a:spLocks/>
            </p:cNvSpPr>
            <p:nvPr/>
          </p:nvSpPr>
          <p:spPr bwMode="auto">
            <a:xfrm>
              <a:off x="35390" y="12773"/>
              <a:ext cx="593" cy="1192"/>
            </a:xfrm>
            <a:custGeom>
              <a:avLst/>
              <a:gdLst/>
              <a:ahLst/>
              <a:cxnLst>
                <a:cxn ang="0">
                  <a:pos x="296" y="408"/>
                </a:cxn>
                <a:cxn ang="0">
                  <a:pos x="560" y="408"/>
                </a:cxn>
                <a:cxn ang="0">
                  <a:pos x="560" y="353"/>
                </a:cxn>
                <a:cxn ang="0">
                  <a:pos x="296" y="353"/>
                </a:cxn>
                <a:cxn ang="0">
                  <a:pos x="296" y="0"/>
                </a:cxn>
                <a:cxn ang="0">
                  <a:pos x="241" y="0"/>
                </a:cxn>
                <a:cxn ang="0">
                  <a:pos x="230" y="99"/>
                </a:cxn>
                <a:cxn ang="0">
                  <a:pos x="208" y="199"/>
                </a:cxn>
                <a:cxn ang="0">
                  <a:pos x="164" y="276"/>
                </a:cxn>
                <a:cxn ang="0">
                  <a:pos x="99" y="342"/>
                </a:cxn>
                <a:cxn ang="0">
                  <a:pos x="0" y="364"/>
                </a:cxn>
                <a:cxn ang="0">
                  <a:pos x="0" y="408"/>
                </a:cxn>
                <a:cxn ang="0">
                  <a:pos x="164" y="408"/>
                </a:cxn>
                <a:cxn ang="0">
                  <a:pos x="164" y="938"/>
                </a:cxn>
                <a:cxn ang="0">
                  <a:pos x="175" y="1037"/>
                </a:cxn>
                <a:cxn ang="0">
                  <a:pos x="208" y="1104"/>
                </a:cxn>
                <a:cxn ang="0">
                  <a:pos x="263" y="1148"/>
                </a:cxn>
                <a:cxn ang="0">
                  <a:pos x="318" y="1181"/>
                </a:cxn>
                <a:cxn ang="0">
                  <a:pos x="362" y="1192"/>
                </a:cxn>
                <a:cxn ang="0">
                  <a:pos x="406" y="1192"/>
                </a:cxn>
                <a:cxn ang="0">
                  <a:pos x="494" y="1170"/>
                </a:cxn>
                <a:cxn ang="0">
                  <a:pos x="549" y="1104"/>
                </a:cxn>
                <a:cxn ang="0">
                  <a:pos x="582" y="1026"/>
                </a:cxn>
                <a:cxn ang="0">
                  <a:pos x="593" y="938"/>
                </a:cxn>
                <a:cxn ang="0">
                  <a:pos x="593" y="828"/>
                </a:cxn>
                <a:cxn ang="0">
                  <a:pos x="549" y="828"/>
                </a:cxn>
                <a:cxn ang="0">
                  <a:pos x="549" y="927"/>
                </a:cxn>
                <a:cxn ang="0">
                  <a:pos x="527" y="1048"/>
                </a:cxn>
                <a:cxn ang="0">
                  <a:pos x="483" y="1115"/>
                </a:cxn>
                <a:cxn ang="0">
                  <a:pos x="417" y="1148"/>
                </a:cxn>
                <a:cxn ang="0">
                  <a:pos x="362" y="1126"/>
                </a:cxn>
                <a:cxn ang="0">
                  <a:pos x="318" y="1081"/>
                </a:cxn>
                <a:cxn ang="0">
                  <a:pos x="296" y="1026"/>
                </a:cxn>
                <a:cxn ang="0">
                  <a:pos x="296" y="938"/>
                </a:cxn>
                <a:cxn ang="0">
                  <a:pos x="296" y="408"/>
                </a:cxn>
              </a:cxnLst>
              <a:rect l="0" t="0" r="r" b="b"/>
              <a:pathLst>
                <a:path w="593" h="1192">
                  <a:moveTo>
                    <a:pt x="296" y="408"/>
                  </a:moveTo>
                  <a:lnTo>
                    <a:pt x="560" y="408"/>
                  </a:lnTo>
                  <a:lnTo>
                    <a:pt x="560" y="353"/>
                  </a:lnTo>
                  <a:lnTo>
                    <a:pt x="296" y="353"/>
                  </a:lnTo>
                  <a:lnTo>
                    <a:pt x="296" y="0"/>
                  </a:lnTo>
                  <a:lnTo>
                    <a:pt x="241" y="0"/>
                  </a:lnTo>
                  <a:lnTo>
                    <a:pt x="230" y="99"/>
                  </a:lnTo>
                  <a:lnTo>
                    <a:pt x="208" y="199"/>
                  </a:lnTo>
                  <a:lnTo>
                    <a:pt x="164" y="276"/>
                  </a:lnTo>
                  <a:lnTo>
                    <a:pt x="99" y="342"/>
                  </a:lnTo>
                  <a:lnTo>
                    <a:pt x="0" y="364"/>
                  </a:lnTo>
                  <a:lnTo>
                    <a:pt x="0" y="408"/>
                  </a:lnTo>
                  <a:lnTo>
                    <a:pt x="164" y="408"/>
                  </a:lnTo>
                  <a:lnTo>
                    <a:pt x="164" y="938"/>
                  </a:lnTo>
                  <a:lnTo>
                    <a:pt x="175" y="1037"/>
                  </a:lnTo>
                  <a:lnTo>
                    <a:pt x="208" y="1104"/>
                  </a:lnTo>
                  <a:lnTo>
                    <a:pt x="263" y="1148"/>
                  </a:lnTo>
                  <a:lnTo>
                    <a:pt x="318" y="1181"/>
                  </a:lnTo>
                  <a:lnTo>
                    <a:pt x="362" y="1192"/>
                  </a:lnTo>
                  <a:lnTo>
                    <a:pt x="406" y="1192"/>
                  </a:lnTo>
                  <a:lnTo>
                    <a:pt x="494" y="1170"/>
                  </a:lnTo>
                  <a:lnTo>
                    <a:pt x="549" y="1104"/>
                  </a:lnTo>
                  <a:lnTo>
                    <a:pt x="582" y="1026"/>
                  </a:lnTo>
                  <a:lnTo>
                    <a:pt x="593" y="938"/>
                  </a:lnTo>
                  <a:lnTo>
                    <a:pt x="593" y="828"/>
                  </a:lnTo>
                  <a:lnTo>
                    <a:pt x="549" y="828"/>
                  </a:lnTo>
                  <a:lnTo>
                    <a:pt x="549" y="927"/>
                  </a:lnTo>
                  <a:lnTo>
                    <a:pt x="527" y="1048"/>
                  </a:lnTo>
                  <a:lnTo>
                    <a:pt x="483" y="1115"/>
                  </a:lnTo>
                  <a:lnTo>
                    <a:pt x="417" y="1148"/>
                  </a:lnTo>
                  <a:lnTo>
                    <a:pt x="362" y="1126"/>
                  </a:lnTo>
                  <a:lnTo>
                    <a:pt x="318" y="1081"/>
                  </a:lnTo>
                  <a:lnTo>
                    <a:pt x="296" y="1026"/>
                  </a:lnTo>
                  <a:lnTo>
                    <a:pt x="296" y="938"/>
                  </a:lnTo>
                  <a:lnTo>
                    <a:pt x="296" y="40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539"/>
            <p:cNvSpPr>
              <a:spLocks/>
            </p:cNvSpPr>
            <p:nvPr/>
          </p:nvSpPr>
          <p:spPr bwMode="auto">
            <a:xfrm>
              <a:off x="36159" y="13093"/>
              <a:ext cx="616" cy="872"/>
            </a:xfrm>
            <a:custGeom>
              <a:avLst/>
              <a:gdLst/>
              <a:ahLst/>
              <a:cxnLst>
                <a:cxn ang="0">
                  <a:pos x="363" y="497"/>
                </a:cxn>
                <a:cxn ang="0">
                  <a:pos x="462" y="541"/>
                </a:cxn>
                <a:cxn ang="0">
                  <a:pos x="528" y="651"/>
                </a:cxn>
                <a:cxn ang="0">
                  <a:pos x="473" y="784"/>
                </a:cxn>
                <a:cxn ang="0">
                  <a:pos x="308" y="828"/>
                </a:cxn>
                <a:cxn ang="0">
                  <a:pos x="132" y="750"/>
                </a:cxn>
                <a:cxn ang="0">
                  <a:pos x="44" y="563"/>
                </a:cxn>
                <a:cxn ang="0">
                  <a:pos x="33" y="530"/>
                </a:cxn>
                <a:cxn ang="0">
                  <a:pos x="0" y="541"/>
                </a:cxn>
                <a:cxn ang="0">
                  <a:pos x="33" y="872"/>
                </a:cxn>
                <a:cxn ang="0">
                  <a:pos x="88" y="806"/>
                </a:cxn>
                <a:cxn ang="0">
                  <a:pos x="187" y="839"/>
                </a:cxn>
                <a:cxn ang="0">
                  <a:pos x="308" y="872"/>
                </a:cxn>
                <a:cxn ang="0">
                  <a:pos x="506" y="817"/>
                </a:cxn>
                <a:cxn ang="0">
                  <a:pos x="605" y="684"/>
                </a:cxn>
                <a:cxn ang="0">
                  <a:pos x="605" y="519"/>
                </a:cxn>
                <a:cxn ang="0">
                  <a:pos x="539" y="430"/>
                </a:cxn>
                <a:cxn ang="0">
                  <a:pos x="319" y="331"/>
                </a:cxn>
                <a:cxn ang="0">
                  <a:pos x="165" y="287"/>
                </a:cxn>
                <a:cxn ang="0">
                  <a:pos x="88" y="177"/>
                </a:cxn>
                <a:cxn ang="0">
                  <a:pos x="132" y="77"/>
                </a:cxn>
                <a:cxn ang="0">
                  <a:pos x="297" y="33"/>
                </a:cxn>
                <a:cxn ang="0">
                  <a:pos x="451" y="77"/>
                </a:cxn>
                <a:cxn ang="0">
                  <a:pos x="506" y="177"/>
                </a:cxn>
                <a:cxn ang="0">
                  <a:pos x="517" y="265"/>
                </a:cxn>
                <a:cxn ang="0">
                  <a:pos x="539" y="276"/>
                </a:cxn>
                <a:cxn ang="0">
                  <a:pos x="561" y="276"/>
                </a:cxn>
                <a:cxn ang="0">
                  <a:pos x="572" y="22"/>
                </a:cxn>
                <a:cxn ang="0">
                  <a:pos x="561" y="0"/>
                </a:cxn>
                <a:cxn ang="0">
                  <a:pos x="528" y="11"/>
                </a:cxn>
                <a:cxn ang="0">
                  <a:pos x="473" y="55"/>
                </a:cxn>
                <a:cxn ang="0">
                  <a:pos x="352" y="0"/>
                </a:cxn>
                <a:cxn ang="0">
                  <a:pos x="176" y="11"/>
                </a:cxn>
                <a:cxn ang="0">
                  <a:pos x="33" y="99"/>
                </a:cxn>
                <a:cxn ang="0">
                  <a:pos x="0" y="276"/>
                </a:cxn>
                <a:cxn ang="0">
                  <a:pos x="77" y="397"/>
                </a:cxn>
                <a:cxn ang="0">
                  <a:pos x="220" y="453"/>
                </a:cxn>
              </a:cxnLst>
              <a:rect l="0" t="0" r="r" b="b"/>
              <a:pathLst>
                <a:path w="616" h="872">
                  <a:moveTo>
                    <a:pt x="330" y="486"/>
                  </a:moveTo>
                  <a:lnTo>
                    <a:pt x="363" y="497"/>
                  </a:lnTo>
                  <a:lnTo>
                    <a:pt x="418" y="508"/>
                  </a:lnTo>
                  <a:lnTo>
                    <a:pt x="462" y="541"/>
                  </a:lnTo>
                  <a:lnTo>
                    <a:pt x="506" y="585"/>
                  </a:lnTo>
                  <a:lnTo>
                    <a:pt x="528" y="651"/>
                  </a:lnTo>
                  <a:lnTo>
                    <a:pt x="517" y="717"/>
                  </a:lnTo>
                  <a:lnTo>
                    <a:pt x="473" y="784"/>
                  </a:lnTo>
                  <a:lnTo>
                    <a:pt x="407" y="817"/>
                  </a:lnTo>
                  <a:lnTo>
                    <a:pt x="308" y="828"/>
                  </a:lnTo>
                  <a:lnTo>
                    <a:pt x="209" y="806"/>
                  </a:lnTo>
                  <a:lnTo>
                    <a:pt x="132" y="750"/>
                  </a:lnTo>
                  <a:lnTo>
                    <a:pt x="77" y="673"/>
                  </a:lnTo>
                  <a:lnTo>
                    <a:pt x="44" y="563"/>
                  </a:lnTo>
                  <a:lnTo>
                    <a:pt x="44" y="541"/>
                  </a:lnTo>
                  <a:lnTo>
                    <a:pt x="33" y="530"/>
                  </a:lnTo>
                  <a:lnTo>
                    <a:pt x="11" y="530"/>
                  </a:lnTo>
                  <a:lnTo>
                    <a:pt x="0" y="541"/>
                  </a:lnTo>
                  <a:lnTo>
                    <a:pt x="0" y="872"/>
                  </a:lnTo>
                  <a:lnTo>
                    <a:pt x="33" y="872"/>
                  </a:lnTo>
                  <a:lnTo>
                    <a:pt x="33" y="861"/>
                  </a:lnTo>
                  <a:lnTo>
                    <a:pt x="88" y="806"/>
                  </a:lnTo>
                  <a:lnTo>
                    <a:pt x="99" y="784"/>
                  </a:lnTo>
                  <a:lnTo>
                    <a:pt x="187" y="839"/>
                  </a:lnTo>
                  <a:lnTo>
                    <a:pt x="253" y="872"/>
                  </a:lnTo>
                  <a:lnTo>
                    <a:pt x="308" y="872"/>
                  </a:lnTo>
                  <a:lnTo>
                    <a:pt x="429" y="861"/>
                  </a:lnTo>
                  <a:lnTo>
                    <a:pt x="506" y="817"/>
                  </a:lnTo>
                  <a:lnTo>
                    <a:pt x="572" y="761"/>
                  </a:lnTo>
                  <a:lnTo>
                    <a:pt x="605" y="684"/>
                  </a:lnTo>
                  <a:lnTo>
                    <a:pt x="616" y="607"/>
                  </a:lnTo>
                  <a:lnTo>
                    <a:pt x="605" y="519"/>
                  </a:lnTo>
                  <a:lnTo>
                    <a:pt x="561" y="464"/>
                  </a:lnTo>
                  <a:lnTo>
                    <a:pt x="539" y="430"/>
                  </a:lnTo>
                  <a:lnTo>
                    <a:pt x="429" y="364"/>
                  </a:lnTo>
                  <a:lnTo>
                    <a:pt x="319" y="331"/>
                  </a:lnTo>
                  <a:lnTo>
                    <a:pt x="242" y="320"/>
                  </a:lnTo>
                  <a:lnTo>
                    <a:pt x="165" y="287"/>
                  </a:lnTo>
                  <a:lnTo>
                    <a:pt x="110" y="243"/>
                  </a:lnTo>
                  <a:lnTo>
                    <a:pt x="88" y="177"/>
                  </a:lnTo>
                  <a:lnTo>
                    <a:pt x="99" y="133"/>
                  </a:lnTo>
                  <a:lnTo>
                    <a:pt x="132" y="77"/>
                  </a:lnTo>
                  <a:lnTo>
                    <a:pt x="198" y="44"/>
                  </a:lnTo>
                  <a:lnTo>
                    <a:pt x="297" y="33"/>
                  </a:lnTo>
                  <a:lnTo>
                    <a:pt x="385" y="44"/>
                  </a:lnTo>
                  <a:lnTo>
                    <a:pt x="451" y="77"/>
                  </a:lnTo>
                  <a:lnTo>
                    <a:pt x="484" y="133"/>
                  </a:lnTo>
                  <a:lnTo>
                    <a:pt x="506" y="177"/>
                  </a:lnTo>
                  <a:lnTo>
                    <a:pt x="517" y="232"/>
                  </a:lnTo>
                  <a:lnTo>
                    <a:pt x="517" y="265"/>
                  </a:lnTo>
                  <a:lnTo>
                    <a:pt x="528" y="276"/>
                  </a:lnTo>
                  <a:lnTo>
                    <a:pt x="539" y="276"/>
                  </a:lnTo>
                  <a:lnTo>
                    <a:pt x="539" y="287"/>
                  </a:lnTo>
                  <a:lnTo>
                    <a:pt x="561" y="276"/>
                  </a:lnTo>
                  <a:lnTo>
                    <a:pt x="572" y="265"/>
                  </a:lnTo>
                  <a:lnTo>
                    <a:pt x="572" y="22"/>
                  </a:lnTo>
                  <a:lnTo>
                    <a:pt x="561" y="11"/>
                  </a:lnTo>
                  <a:lnTo>
                    <a:pt x="561" y="0"/>
                  </a:lnTo>
                  <a:lnTo>
                    <a:pt x="539" y="0"/>
                  </a:lnTo>
                  <a:lnTo>
                    <a:pt x="528" y="11"/>
                  </a:lnTo>
                  <a:lnTo>
                    <a:pt x="506" y="22"/>
                  </a:lnTo>
                  <a:lnTo>
                    <a:pt x="473" y="55"/>
                  </a:lnTo>
                  <a:lnTo>
                    <a:pt x="385" y="11"/>
                  </a:lnTo>
                  <a:lnTo>
                    <a:pt x="352" y="0"/>
                  </a:lnTo>
                  <a:lnTo>
                    <a:pt x="297" y="0"/>
                  </a:lnTo>
                  <a:lnTo>
                    <a:pt x="176" y="11"/>
                  </a:lnTo>
                  <a:lnTo>
                    <a:pt x="88" y="55"/>
                  </a:lnTo>
                  <a:lnTo>
                    <a:pt x="33" y="99"/>
                  </a:lnTo>
                  <a:lnTo>
                    <a:pt x="0" y="166"/>
                  </a:lnTo>
                  <a:lnTo>
                    <a:pt x="0" y="276"/>
                  </a:lnTo>
                  <a:lnTo>
                    <a:pt x="44" y="364"/>
                  </a:lnTo>
                  <a:lnTo>
                    <a:pt x="77" y="397"/>
                  </a:lnTo>
                  <a:lnTo>
                    <a:pt x="143" y="430"/>
                  </a:lnTo>
                  <a:lnTo>
                    <a:pt x="220" y="453"/>
                  </a:lnTo>
                  <a:lnTo>
                    <a:pt x="330" y="48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540"/>
            <p:cNvSpPr>
              <a:spLocks/>
            </p:cNvSpPr>
            <p:nvPr/>
          </p:nvSpPr>
          <p:spPr bwMode="auto">
            <a:xfrm>
              <a:off x="8672" y="15730"/>
              <a:ext cx="704" cy="817"/>
            </a:xfrm>
            <a:custGeom>
              <a:avLst/>
              <a:gdLst/>
              <a:ahLst/>
              <a:cxnLst>
                <a:cxn ang="0">
                  <a:pos x="374" y="453"/>
                </a:cxn>
                <a:cxn ang="0">
                  <a:pos x="583" y="596"/>
                </a:cxn>
                <a:cxn ang="0">
                  <a:pos x="605" y="607"/>
                </a:cxn>
                <a:cxn ang="0">
                  <a:pos x="616" y="629"/>
                </a:cxn>
                <a:cxn ang="0">
                  <a:pos x="638" y="640"/>
                </a:cxn>
                <a:cxn ang="0">
                  <a:pos x="671" y="640"/>
                </a:cxn>
                <a:cxn ang="0">
                  <a:pos x="682" y="629"/>
                </a:cxn>
                <a:cxn ang="0">
                  <a:pos x="704" y="585"/>
                </a:cxn>
                <a:cxn ang="0">
                  <a:pos x="704" y="574"/>
                </a:cxn>
                <a:cxn ang="0">
                  <a:pos x="671" y="541"/>
                </a:cxn>
                <a:cxn ang="0">
                  <a:pos x="396" y="409"/>
                </a:cxn>
                <a:cxn ang="0">
                  <a:pos x="660" y="276"/>
                </a:cxn>
                <a:cxn ang="0">
                  <a:pos x="671" y="276"/>
                </a:cxn>
                <a:cxn ang="0">
                  <a:pos x="693" y="254"/>
                </a:cxn>
                <a:cxn ang="0">
                  <a:pos x="704" y="232"/>
                </a:cxn>
                <a:cxn ang="0">
                  <a:pos x="693" y="199"/>
                </a:cxn>
                <a:cxn ang="0">
                  <a:pos x="649" y="177"/>
                </a:cxn>
                <a:cxn ang="0">
                  <a:pos x="638" y="177"/>
                </a:cxn>
                <a:cxn ang="0">
                  <a:pos x="616" y="199"/>
                </a:cxn>
                <a:cxn ang="0">
                  <a:pos x="374" y="376"/>
                </a:cxn>
                <a:cxn ang="0">
                  <a:pos x="396" y="67"/>
                </a:cxn>
                <a:cxn ang="0">
                  <a:pos x="396" y="33"/>
                </a:cxn>
                <a:cxn ang="0">
                  <a:pos x="385" y="11"/>
                </a:cxn>
                <a:cxn ang="0">
                  <a:pos x="374" y="0"/>
                </a:cxn>
                <a:cxn ang="0">
                  <a:pos x="352" y="0"/>
                </a:cxn>
                <a:cxn ang="0">
                  <a:pos x="308" y="22"/>
                </a:cxn>
                <a:cxn ang="0">
                  <a:pos x="308" y="67"/>
                </a:cxn>
                <a:cxn ang="0">
                  <a:pos x="330" y="376"/>
                </a:cxn>
                <a:cxn ang="0">
                  <a:pos x="88" y="199"/>
                </a:cxn>
                <a:cxn ang="0">
                  <a:pos x="66" y="177"/>
                </a:cxn>
                <a:cxn ang="0">
                  <a:pos x="33" y="177"/>
                </a:cxn>
                <a:cxn ang="0">
                  <a:pos x="22" y="188"/>
                </a:cxn>
                <a:cxn ang="0">
                  <a:pos x="0" y="232"/>
                </a:cxn>
                <a:cxn ang="0">
                  <a:pos x="0" y="254"/>
                </a:cxn>
                <a:cxn ang="0">
                  <a:pos x="11" y="265"/>
                </a:cxn>
                <a:cxn ang="0">
                  <a:pos x="33" y="276"/>
                </a:cxn>
                <a:cxn ang="0">
                  <a:pos x="44" y="276"/>
                </a:cxn>
                <a:cxn ang="0">
                  <a:pos x="308" y="409"/>
                </a:cxn>
                <a:cxn ang="0">
                  <a:pos x="44" y="541"/>
                </a:cxn>
                <a:cxn ang="0">
                  <a:pos x="33" y="541"/>
                </a:cxn>
                <a:cxn ang="0">
                  <a:pos x="11" y="552"/>
                </a:cxn>
                <a:cxn ang="0">
                  <a:pos x="11" y="563"/>
                </a:cxn>
                <a:cxn ang="0">
                  <a:pos x="0" y="585"/>
                </a:cxn>
                <a:cxn ang="0">
                  <a:pos x="22" y="629"/>
                </a:cxn>
                <a:cxn ang="0">
                  <a:pos x="33" y="640"/>
                </a:cxn>
                <a:cxn ang="0">
                  <a:pos x="66" y="640"/>
                </a:cxn>
                <a:cxn ang="0">
                  <a:pos x="88" y="618"/>
                </a:cxn>
                <a:cxn ang="0">
                  <a:pos x="330" y="442"/>
                </a:cxn>
                <a:cxn ang="0">
                  <a:pos x="308" y="762"/>
                </a:cxn>
                <a:cxn ang="0">
                  <a:pos x="308" y="795"/>
                </a:cxn>
                <a:cxn ang="0">
                  <a:pos x="330" y="817"/>
                </a:cxn>
                <a:cxn ang="0">
                  <a:pos x="374" y="817"/>
                </a:cxn>
                <a:cxn ang="0">
                  <a:pos x="396" y="795"/>
                </a:cxn>
                <a:cxn ang="0">
                  <a:pos x="396" y="751"/>
                </a:cxn>
                <a:cxn ang="0">
                  <a:pos x="374" y="453"/>
                </a:cxn>
              </a:cxnLst>
              <a:rect l="0" t="0" r="r" b="b"/>
              <a:pathLst>
                <a:path w="704" h="817">
                  <a:moveTo>
                    <a:pt x="374" y="453"/>
                  </a:moveTo>
                  <a:lnTo>
                    <a:pt x="583" y="596"/>
                  </a:lnTo>
                  <a:lnTo>
                    <a:pt x="605" y="607"/>
                  </a:lnTo>
                  <a:lnTo>
                    <a:pt x="616" y="629"/>
                  </a:lnTo>
                  <a:lnTo>
                    <a:pt x="638" y="640"/>
                  </a:lnTo>
                  <a:lnTo>
                    <a:pt x="671" y="640"/>
                  </a:lnTo>
                  <a:lnTo>
                    <a:pt x="682" y="629"/>
                  </a:lnTo>
                  <a:lnTo>
                    <a:pt x="704" y="585"/>
                  </a:lnTo>
                  <a:lnTo>
                    <a:pt x="704" y="574"/>
                  </a:lnTo>
                  <a:lnTo>
                    <a:pt x="671" y="541"/>
                  </a:lnTo>
                  <a:lnTo>
                    <a:pt x="396" y="409"/>
                  </a:lnTo>
                  <a:lnTo>
                    <a:pt x="660" y="276"/>
                  </a:lnTo>
                  <a:lnTo>
                    <a:pt x="671" y="276"/>
                  </a:lnTo>
                  <a:lnTo>
                    <a:pt x="693" y="254"/>
                  </a:lnTo>
                  <a:lnTo>
                    <a:pt x="704" y="232"/>
                  </a:lnTo>
                  <a:lnTo>
                    <a:pt x="693" y="199"/>
                  </a:lnTo>
                  <a:lnTo>
                    <a:pt x="649" y="177"/>
                  </a:lnTo>
                  <a:lnTo>
                    <a:pt x="638" y="177"/>
                  </a:lnTo>
                  <a:lnTo>
                    <a:pt x="616" y="199"/>
                  </a:lnTo>
                  <a:lnTo>
                    <a:pt x="374" y="376"/>
                  </a:lnTo>
                  <a:lnTo>
                    <a:pt x="396" y="67"/>
                  </a:lnTo>
                  <a:lnTo>
                    <a:pt x="396" y="33"/>
                  </a:lnTo>
                  <a:lnTo>
                    <a:pt x="385" y="11"/>
                  </a:lnTo>
                  <a:lnTo>
                    <a:pt x="374" y="0"/>
                  </a:lnTo>
                  <a:lnTo>
                    <a:pt x="352" y="0"/>
                  </a:lnTo>
                  <a:lnTo>
                    <a:pt x="308" y="22"/>
                  </a:lnTo>
                  <a:lnTo>
                    <a:pt x="308" y="67"/>
                  </a:lnTo>
                  <a:lnTo>
                    <a:pt x="330" y="376"/>
                  </a:lnTo>
                  <a:lnTo>
                    <a:pt x="88" y="199"/>
                  </a:lnTo>
                  <a:lnTo>
                    <a:pt x="66" y="177"/>
                  </a:lnTo>
                  <a:lnTo>
                    <a:pt x="33" y="177"/>
                  </a:lnTo>
                  <a:lnTo>
                    <a:pt x="22" y="188"/>
                  </a:lnTo>
                  <a:lnTo>
                    <a:pt x="0" y="232"/>
                  </a:lnTo>
                  <a:lnTo>
                    <a:pt x="0" y="254"/>
                  </a:lnTo>
                  <a:lnTo>
                    <a:pt x="11" y="265"/>
                  </a:lnTo>
                  <a:lnTo>
                    <a:pt x="33" y="276"/>
                  </a:lnTo>
                  <a:lnTo>
                    <a:pt x="44" y="276"/>
                  </a:lnTo>
                  <a:lnTo>
                    <a:pt x="308" y="409"/>
                  </a:lnTo>
                  <a:lnTo>
                    <a:pt x="44" y="541"/>
                  </a:lnTo>
                  <a:lnTo>
                    <a:pt x="33" y="541"/>
                  </a:lnTo>
                  <a:lnTo>
                    <a:pt x="11" y="552"/>
                  </a:lnTo>
                  <a:lnTo>
                    <a:pt x="11" y="563"/>
                  </a:lnTo>
                  <a:lnTo>
                    <a:pt x="0" y="585"/>
                  </a:lnTo>
                  <a:lnTo>
                    <a:pt x="22" y="629"/>
                  </a:lnTo>
                  <a:lnTo>
                    <a:pt x="33" y="640"/>
                  </a:lnTo>
                  <a:lnTo>
                    <a:pt x="66" y="640"/>
                  </a:lnTo>
                  <a:lnTo>
                    <a:pt x="88" y="618"/>
                  </a:lnTo>
                  <a:lnTo>
                    <a:pt x="330" y="442"/>
                  </a:lnTo>
                  <a:lnTo>
                    <a:pt x="308" y="762"/>
                  </a:lnTo>
                  <a:lnTo>
                    <a:pt x="308" y="795"/>
                  </a:lnTo>
                  <a:lnTo>
                    <a:pt x="330" y="817"/>
                  </a:lnTo>
                  <a:lnTo>
                    <a:pt x="374" y="817"/>
                  </a:lnTo>
                  <a:lnTo>
                    <a:pt x="396" y="795"/>
                  </a:lnTo>
                  <a:lnTo>
                    <a:pt x="396" y="751"/>
                  </a:lnTo>
                  <a:lnTo>
                    <a:pt x="374" y="45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541"/>
            <p:cNvSpPr>
              <a:spLocks noEditPoints="1"/>
            </p:cNvSpPr>
            <p:nvPr/>
          </p:nvSpPr>
          <p:spPr bwMode="auto">
            <a:xfrm>
              <a:off x="10520" y="15775"/>
              <a:ext cx="726" cy="860"/>
            </a:xfrm>
            <a:custGeom>
              <a:avLst/>
              <a:gdLst/>
              <a:ahLst/>
              <a:cxnLst>
                <a:cxn ang="0">
                  <a:pos x="264" y="397"/>
                </a:cxn>
                <a:cxn ang="0">
                  <a:pos x="341" y="397"/>
                </a:cxn>
                <a:cxn ang="0">
                  <a:pos x="451" y="386"/>
                </a:cxn>
                <a:cxn ang="0">
                  <a:pos x="561" y="353"/>
                </a:cxn>
                <a:cxn ang="0">
                  <a:pos x="638" y="308"/>
                </a:cxn>
                <a:cxn ang="0">
                  <a:pos x="682" y="242"/>
                </a:cxn>
                <a:cxn ang="0">
                  <a:pos x="693" y="198"/>
                </a:cxn>
                <a:cxn ang="0">
                  <a:pos x="693" y="165"/>
                </a:cxn>
                <a:cxn ang="0">
                  <a:pos x="682" y="99"/>
                </a:cxn>
                <a:cxn ang="0">
                  <a:pos x="649" y="44"/>
                </a:cxn>
                <a:cxn ang="0">
                  <a:pos x="583" y="11"/>
                </a:cxn>
                <a:cxn ang="0">
                  <a:pos x="495" y="0"/>
                </a:cxn>
                <a:cxn ang="0">
                  <a:pos x="385" y="11"/>
                </a:cxn>
                <a:cxn ang="0">
                  <a:pos x="275" y="55"/>
                </a:cxn>
                <a:cxn ang="0">
                  <a:pos x="165" y="132"/>
                </a:cxn>
                <a:cxn ang="0">
                  <a:pos x="77" y="231"/>
                </a:cxn>
                <a:cxn ang="0">
                  <a:pos x="22" y="364"/>
                </a:cxn>
                <a:cxn ang="0">
                  <a:pos x="0" y="518"/>
                </a:cxn>
                <a:cxn ang="0">
                  <a:pos x="22" y="651"/>
                </a:cxn>
                <a:cxn ang="0">
                  <a:pos x="77" y="761"/>
                </a:cxn>
                <a:cxn ang="0">
                  <a:pos x="176" y="827"/>
                </a:cxn>
                <a:cxn ang="0">
                  <a:pos x="297" y="860"/>
                </a:cxn>
                <a:cxn ang="0">
                  <a:pos x="440" y="838"/>
                </a:cxn>
                <a:cxn ang="0">
                  <a:pos x="561" y="783"/>
                </a:cxn>
                <a:cxn ang="0">
                  <a:pos x="649" y="728"/>
                </a:cxn>
                <a:cxn ang="0">
                  <a:pos x="704" y="662"/>
                </a:cxn>
                <a:cxn ang="0">
                  <a:pos x="726" y="640"/>
                </a:cxn>
                <a:cxn ang="0">
                  <a:pos x="715" y="617"/>
                </a:cxn>
                <a:cxn ang="0">
                  <a:pos x="704" y="606"/>
                </a:cxn>
                <a:cxn ang="0">
                  <a:pos x="693" y="606"/>
                </a:cxn>
                <a:cxn ang="0">
                  <a:pos x="693" y="617"/>
                </a:cxn>
                <a:cxn ang="0">
                  <a:pos x="682" y="628"/>
                </a:cxn>
                <a:cxn ang="0">
                  <a:pos x="583" y="717"/>
                </a:cxn>
                <a:cxn ang="0">
                  <a:pos x="484" y="772"/>
                </a:cxn>
                <a:cxn ang="0">
                  <a:pos x="396" y="805"/>
                </a:cxn>
                <a:cxn ang="0">
                  <a:pos x="330" y="816"/>
                </a:cxn>
                <a:cxn ang="0">
                  <a:pos x="297" y="816"/>
                </a:cxn>
                <a:cxn ang="0">
                  <a:pos x="220" y="805"/>
                </a:cxn>
                <a:cxn ang="0">
                  <a:pos x="176" y="761"/>
                </a:cxn>
                <a:cxn ang="0">
                  <a:pos x="154" y="706"/>
                </a:cxn>
                <a:cxn ang="0">
                  <a:pos x="143" y="640"/>
                </a:cxn>
                <a:cxn ang="0">
                  <a:pos x="132" y="595"/>
                </a:cxn>
                <a:cxn ang="0">
                  <a:pos x="132" y="562"/>
                </a:cxn>
                <a:cxn ang="0">
                  <a:pos x="143" y="496"/>
                </a:cxn>
                <a:cxn ang="0">
                  <a:pos x="165" y="397"/>
                </a:cxn>
                <a:cxn ang="0">
                  <a:pos x="264" y="397"/>
                </a:cxn>
                <a:cxn ang="0">
                  <a:pos x="176" y="353"/>
                </a:cxn>
                <a:cxn ang="0">
                  <a:pos x="220" y="231"/>
                </a:cxn>
                <a:cxn ang="0">
                  <a:pos x="286" y="143"/>
                </a:cxn>
                <a:cxn ang="0">
                  <a:pos x="341" y="88"/>
                </a:cxn>
                <a:cxn ang="0">
                  <a:pos x="407" y="55"/>
                </a:cxn>
                <a:cxn ang="0">
                  <a:pos x="462" y="44"/>
                </a:cxn>
                <a:cxn ang="0">
                  <a:pos x="539" y="44"/>
                </a:cxn>
                <a:cxn ang="0">
                  <a:pos x="572" y="55"/>
                </a:cxn>
                <a:cxn ang="0">
                  <a:pos x="616" y="99"/>
                </a:cxn>
                <a:cxn ang="0">
                  <a:pos x="638" y="165"/>
                </a:cxn>
                <a:cxn ang="0">
                  <a:pos x="616" y="242"/>
                </a:cxn>
                <a:cxn ang="0">
                  <a:pos x="550" y="297"/>
                </a:cxn>
                <a:cxn ang="0">
                  <a:pos x="473" y="331"/>
                </a:cxn>
                <a:cxn ang="0">
                  <a:pos x="385" y="353"/>
                </a:cxn>
                <a:cxn ang="0">
                  <a:pos x="253" y="353"/>
                </a:cxn>
                <a:cxn ang="0">
                  <a:pos x="176" y="353"/>
                </a:cxn>
              </a:cxnLst>
              <a:rect l="0" t="0" r="r" b="b"/>
              <a:pathLst>
                <a:path w="726" h="860">
                  <a:moveTo>
                    <a:pt x="264" y="397"/>
                  </a:moveTo>
                  <a:lnTo>
                    <a:pt x="341" y="397"/>
                  </a:lnTo>
                  <a:lnTo>
                    <a:pt x="451" y="386"/>
                  </a:lnTo>
                  <a:lnTo>
                    <a:pt x="561" y="353"/>
                  </a:lnTo>
                  <a:lnTo>
                    <a:pt x="638" y="308"/>
                  </a:lnTo>
                  <a:lnTo>
                    <a:pt x="682" y="242"/>
                  </a:lnTo>
                  <a:lnTo>
                    <a:pt x="693" y="198"/>
                  </a:lnTo>
                  <a:lnTo>
                    <a:pt x="693" y="165"/>
                  </a:lnTo>
                  <a:lnTo>
                    <a:pt x="682" y="99"/>
                  </a:lnTo>
                  <a:lnTo>
                    <a:pt x="649" y="44"/>
                  </a:lnTo>
                  <a:lnTo>
                    <a:pt x="583" y="11"/>
                  </a:lnTo>
                  <a:lnTo>
                    <a:pt x="495" y="0"/>
                  </a:lnTo>
                  <a:lnTo>
                    <a:pt x="385" y="11"/>
                  </a:lnTo>
                  <a:lnTo>
                    <a:pt x="275" y="55"/>
                  </a:lnTo>
                  <a:lnTo>
                    <a:pt x="165" y="132"/>
                  </a:lnTo>
                  <a:lnTo>
                    <a:pt x="77" y="231"/>
                  </a:lnTo>
                  <a:lnTo>
                    <a:pt x="22" y="364"/>
                  </a:lnTo>
                  <a:lnTo>
                    <a:pt x="0" y="518"/>
                  </a:lnTo>
                  <a:lnTo>
                    <a:pt x="22" y="651"/>
                  </a:lnTo>
                  <a:lnTo>
                    <a:pt x="77" y="761"/>
                  </a:lnTo>
                  <a:lnTo>
                    <a:pt x="176" y="827"/>
                  </a:lnTo>
                  <a:lnTo>
                    <a:pt x="297" y="860"/>
                  </a:lnTo>
                  <a:lnTo>
                    <a:pt x="440" y="838"/>
                  </a:lnTo>
                  <a:lnTo>
                    <a:pt x="561" y="783"/>
                  </a:lnTo>
                  <a:lnTo>
                    <a:pt x="649" y="728"/>
                  </a:lnTo>
                  <a:lnTo>
                    <a:pt x="704" y="662"/>
                  </a:lnTo>
                  <a:lnTo>
                    <a:pt x="726" y="640"/>
                  </a:lnTo>
                  <a:lnTo>
                    <a:pt x="715" y="617"/>
                  </a:lnTo>
                  <a:lnTo>
                    <a:pt x="704" y="606"/>
                  </a:lnTo>
                  <a:lnTo>
                    <a:pt x="693" y="606"/>
                  </a:lnTo>
                  <a:lnTo>
                    <a:pt x="693" y="617"/>
                  </a:lnTo>
                  <a:lnTo>
                    <a:pt x="682" y="628"/>
                  </a:lnTo>
                  <a:lnTo>
                    <a:pt x="583" y="717"/>
                  </a:lnTo>
                  <a:lnTo>
                    <a:pt x="484" y="772"/>
                  </a:lnTo>
                  <a:lnTo>
                    <a:pt x="396" y="805"/>
                  </a:lnTo>
                  <a:lnTo>
                    <a:pt x="330" y="816"/>
                  </a:lnTo>
                  <a:lnTo>
                    <a:pt x="297" y="816"/>
                  </a:lnTo>
                  <a:lnTo>
                    <a:pt x="220" y="805"/>
                  </a:lnTo>
                  <a:lnTo>
                    <a:pt x="176" y="761"/>
                  </a:lnTo>
                  <a:lnTo>
                    <a:pt x="154" y="706"/>
                  </a:lnTo>
                  <a:lnTo>
                    <a:pt x="143" y="640"/>
                  </a:lnTo>
                  <a:lnTo>
                    <a:pt x="132" y="595"/>
                  </a:lnTo>
                  <a:lnTo>
                    <a:pt x="132" y="562"/>
                  </a:lnTo>
                  <a:lnTo>
                    <a:pt x="143" y="496"/>
                  </a:lnTo>
                  <a:lnTo>
                    <a:pt x="165" y="397"/>
                  </a:lnTo>
                  <a:lnTo>
                    <a:pt x="264" y="397"/>
                  </a:lnTo>
                  <a:close/>
                  <a:moveTo>
                    <a:pt x="176" y="353"/>
                  </a:moveTo>
                  <a:lnTo>
                    <a:pt x="220" y="231"/>
                  </a:lnTo>
                  <a:lnTo>
                    <a:pt x="286" y="143"/>
                  </a:lnTo>
                  <a:lnTo>
                    <a:pt x="341" y="88"/>
                  </a:lnTo>
                  <a:lnTo>
                    <a:pt x="407" y="55"/>
                  </a:lnTo>
                  <a:lnTo>
                    <a:pt x="462" y="44"/>
                  </a:lnTo>
                  <a:lnTo>
                    <a:pt x="539" y="44"/>
                  </a:lnTo>
                  <a:lnTo>
                    <a:pt x="572" y="55"/>
                  </a:lnTo>
                  <a:lnTo>
                    <a:pt x="616" y="99"/>
                  </a:lnTo>
                  <a:lnTo>
                    <a:pt x="638" y="165"/>
                  </a:lnTo>
                  <a:lnTo>
                    <a:pt x="616" y="242"/>
                  </a:lnTo>
                  <a:lnTo>
                    <a:pt x="550" y="297"/>
                  </a:lnTo>
                  <a:lnTo>
                    <a:pt x="473" y="331"/>
                  </a:lnTo>
                  <a:lnTo>
                    <a:pt x="385" y="353"/>
                  </a:lnTo>
                  <a:lnTo>
                    <a:pt x="253" y="353"/>
                  </a:lnTo>
                  <a:lnTo>
                    <a:pt x="176" y="35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542"/>
            <p:cNvSpPr>
              <a:spLocks/>
            </p:cNvSpPr>
            <p:nvPr/>
          </p:nvSpPr>
          <p:spPr bwMode="auto">
            <a:xfrm>
              <a:off x="11367" y="15775"/>
              <a:ext cx="770" cy="860"/>
            </a:xfrm>
            <a:custGeom>
              <a:avLst/>
              <a:gdLst/>
              <a:ahLst/>
              <a:cxnLst>
                <a:cxn ang="0">
                  <a:pos x="110" y="750"/>
                </a:cxn>
                <a:cxn ang="0">
                  <a:pos x="99" y="827"/>
                </a:cxn>
                <a:cxn ang="0">
                  <a:pos x="132" y="860"/>
                </a:cxn>
                <a:cxn ang="0">
                  <a:pos x="209" y="827"/>
                </a:cxn>
                <a:cxn ang="0">
                  <a:pos x="231" y="772"/>
                </a:cxn>
                <a:cxn ang="0">
                  <a:pos x="286" y="551"/>
                </a:cxn>
                <a:cxn ang="0">
                  <a:pos x="319" y="430"/>
                </a:cxn>
                <a:cxn ang="0">
                  <a:pos x="352" y="264"/>
                </a:cxn>
                <a:cxn ang="0">
                  <a:pos x="418" y="154"/>
                </a:cxn>
                <a:cxn ang="0">
                  <a:pos x="462" y="99"/>
                </a:cxn>
                <a:cxn ang="0">
                  <a:pos x="495" y="77"/>
                </a:cxn>
                <a:cxn ang="0">
                  <a:pos x="572" y="44"/>
                </a:cxn>
                <a:cxn ang="0">
                  <a:pos x="671" y="55"/>
                </a:cxn>
                <a:cxn ang="0">
                  <a:pos x="693" y="66"/>
                </a:cxn>
                <a:cxn ang="0">
                  <a:pos x="627" y="99"/>
                </a:cxn>
                <a:cxn ang="0">
                  <a:pos x="594" y="165"/>
                </a:cxn>
                <a:cxn ang="0">
                  <a:pos x="605" y="198"/>
                </a:cxn>
                <a:cxn ang="0">
                  <a:pos x="638" y="231"/>
                </a:cxn>
                <a:cxn ang="0">
                  <a:pos x="770" y="165"/>
                </a:cxn>
                <a:cxn ang="0">
                  <a:pos x="748" y="55"/>
                </a:cxn>
                <a:cxn ang="0">
                  <a:pos x="660" y="0"/>
                </a:cxn>
                <a:cxn ang="0">
                  <a:pos x="528" y="11"/>
                </a:cxn>
                <a:cxn ang="0">
                  <a:pos x="407" y="99"/>
                </a:cxn>
                <a:cxn ang="0">
                  <a:pos x="363" y="99"/>
                </a:cxn>
                <a:cxn ang="0">
                  <a:pos x="297" y="22"/>
                </a:cxn>
                <a:cxn ang="0">
                  <a:pos x="198" y="0"/>
                </a:cxn>
                <a:cxn ang="0">
                  <a:pos x="99" y="44"/>
                </a:cxn>
                <a:cxn ang="0">
                  <a:pos x="66" y="88"/>
                </a:cxn>
                <a:cxn ang="0">
                  <a:pos x="33" y="165"/>
                </a:cxn>
                <a:cxn ang="0">
                  <a:pos x="11" y="264"/>
                </a:cxn>
                <a:cxn ang="0">
                  <a:pos x="0" y="297"/>
                </a:cxn>
                <a:cxn ang="0">
                  <a:pos x="44" y="308"/>
                </a:cxn>
                <a:cxn ang="0">
                  <a:pos x="55" y="264"/>
                </a:cxn>
                <a:cxn ang="0">
                  <a:pos x="132" y="66"/>
                </a:cxn>
                <a:cxn ang="0">
                  <a:pos x="220" y="44"/>
                </a:cxn>
                <a:cxn ang="0">
                  <a:pos x="253" y="88"/>
                </a:cxn>
                <a:cxn ang="0">
                  <a:pos x="242" y="187"/>
                </a:cxn>
                <a:cxn ang="0">
                  <a:pos x="231" y="242"/>
                </a:cxn>
                <a:cxn ang="0">
                  <a:pos x="110" y="728"/>
                </a:cxn>
              </a:cxnLst>
              <a:rect l="0" t="0" r="r" b="b"/>
              <a:pathLst>
                <a:path w="770" h="860">
                  <a:moveTo>
                    <a:pt x="110" y="728"/>
                  </a:moveTo>
                  <a:lnTo>
                    <a:pt x="110" y="750"/>
                  </a:lnTo>
                  <a:lnTo>
                    <a:pt x="99" y="772"/>
                  </a:lnTo>
                  <a:lnTo>
                    <a:pt x="99" y="827"/>
                  </a:lnTo>
                  <a:lnTo>
                    <a:pt x="110" y="849"/>
                  </a:lnTo>
                  <a:lnTo>
                    <a:pt x="132" y="860"/>
                  </a:lnTo>
                  <a:lnTo>
                    <a:pt x="176" y="860"/>
                  </a:lnTo>
                  <a:lnTo>
                    <a:pt x="209" y="827"/>
                  </a:lnTo>
                  <a:lnTo>
                    <a:pt x="220" y="805"/>
                  </a:lnTo>
                  <a:lnTo>
                    <a:pt x="231" y="772"/>
                  </a:lnTo>
                  <a:lnTo>
                    <a:pt x="242" y="706"/>
                  </a:lnTo>
                  <a:lnTo>
                    <a:pt x="286" y="551"/>
                  </a:lnTo>
                  <a:lnTo>
                    <a:pt x="297" y="507"/>
                  </a:lnTo>
                  <a:lnTo>
                    <a:pt x="319" y="430"/>
                  </a:lnTo>
                  <a:lnTo>
                    <a:pt x="341" y="331"/>
                  </a:lnTo>
                  <a:lnTo>
                    <a:pt x="352" y="264"/>
                  </a:lnTo>
                  <a:lnTo>
                    <a:pt x="374" y="220"/>
                  </a:lnTo>
                  <a:lnTo>
                    <a:pt x="418" y="154"/>
                  </a:lnTo>
                  <a:lnTo>
                    <a:pt x="440" y="132"/>
                  </a:lnTo>
                  <a:lnTo>
                    <a:pt x="462" y="99"/>
                  </a:lnTo>
                  <a:lnTo>
                    <a:pt x="473" y="88"/>
                  </a:lnTo>
                  <a:lnTo>
                    <a:pt x="495" y="77"/>
                  </a:lnTo>
                  <a:lnTo>
                    <a:pt x="528" y="55"/>
                  </a:lnTo>
                  <a:lnTo>
                    <a:pt x="572" y="44"/>
                  </a:lnTo>
                  <a:lnTo>
                    <a:pt x="649" y="44"/>
                  </a:lnTo>
                  <a:lnTo>
                    <a:pt x="671" y="55"/>
                  </a:lnTo>
                  <a:lnTo>
                    <a:pt x="693" y="55"/>
                  </a:lnTo>
                  <a:lnTo>
                    <a:pt x="693" y="66"/>
                  </a:lnTo>
                  <a:lnTo>
                    <a:pt x="660" y="77"/>
                  </a:lnTo>
                  <a:lnTo>
                    <a:pt x="627" y="99"/>
                  </a:lnTo>
                  <a:lnTo>
                    <a:pt x="605" y="132"/>
                  </a:lnTo>
                  <a:lnTo>
                    <a:pt x="594" y="165"/>
                  </a:lnTo>
                  <a:lnTo>
                    <a:pt x="594" y="187"/>
                  </a:lnTo>
                  <a:lnTo>
                    <a:pt x="605" y="198"/>
                  </a:lnTo>
                  <a:lnTo>
                    <a:pt x="616" y="220"/>
                  </a:lnTo>
                  <a:lnTo>
                    <a:pt x="638" y="231"/>
                  </a:lnTo>
                  <a:lnTo>
                    <a:pt x="704" y="231"/>
                  </a:lnTo>
                  <a:lnTo>
                    <a:pt x="770" y="165"/>
                  </a:lnTo>
                  <a:lnTo>
                    <a:pt x="770" y="88"/>
                  </a:lnTo>
                  <a:lnTo>
                    <a:pt x="748" y="55"/>
                  </a:lnTo>
                  <a:lnTo>
                    <a:pt x="704" y="11"/>
                  </a:lnTo>
                  <a:lnTo>
                    <a:pt x="660" y="0"/>
                  </a:lnTo>
                  <a:lnTo>
                    <a:pt x="616" y="0"/>
                  </a:lnTo>
                  <a:lnTo>
                    <a:pt x="528" y="11"/>
                  </a:lnTo>
                  <a:lnTo>
                    <a:pt x="462" y="55"/>
                  </a:lnTo>
                  <a:lnTo>
                    <a:pt x="407" y="99"/>
                  </a:lnTo>
                  <a:lnTo>
                    <a:pt x="374" y="143"/>
                  </a:lnTo>
                  <a:lnTo>
                    <a:pt x="363" y="99"/>
                  </a:lnTo>
                  <a:lnTo>
                    <a:pt x="330" y="55"/>
                  </a:lnTo>
                  <a:lnTo>
                    <a:pt x="297" y="22"/>
                  </a:lnTo>
                  <a:lnTo>
                    <a:pt x="253" y="11"/>
                  </a:lnTo>
                  <a:lnTo>
                    <a:pt x="198" y="0"/>
                  </a:lnTo>
                  <a:lnTo>
                    <a:pt x="165" y="0"/>
                  </a:lnTo>
                  <a:lnTo>
                    <a:pt x="99" y="44"/>
                  </a:lnTo>
                  <a:lnTo>
                    <a:pt x="88" y="66"/>
                  </a:lnTo>
                  <a:lnTo>
                    <a:pt x="66" y="88"/>
                  </a:lnTo>
                  <a:lnTo>
                    <a:pt x="55" y="110"/>
                  </a:lnTo>
                  <a:lnTo>
                    <a:pt x="33" y="165"/>
                  </a:lnTo>
                  <a:lnTo>
                    <a:pt x="22" y="220"/>
                  </a:lnTo>
                  <a:lnTo>
                    <a:pt x="11" y="264"/>
                  </a:lnTo>
                  <a:lnTo>
                    <a:pt x="0" y="286"/>
                  </a:lnTo>
                  <a:lnTo>
                    <a:pt x="0" y="297"/>
                  </a:lnTo>
                  <a:lnTo>
                    <a:pt x="11" y="308"/>
                  </a:lnTo>
                  <a:lnTo>
                    <a:pt x="44" y="308"/>
                  </a:lnTo>
                  <a:lnTo>
                    <a:pt x="44" y="286"/>
                  </a:lnTo>
                  <a:lnTo>
                    <a:pt x="55" y="264"/>
                  </a:lnTo>
                  <a:lnTo>
                    <a:pt x="88" y="143"/>
                  </a:lnTo>
                  <a:lnTo>
                    <a:pt x="132" y="66"/>
                  </a:lnTo>
                  <a:lnTo>
                    <a:pt x="198" y="44"/>
                  </a:lnTo>
                  <a:lnTo>
                    <a:pt x="220" y="44"/>
                  </a:lnTo>
                  <a:lnTo>
                    <a:pt x="242" y="66"/>
                  </a:lnTo>
                  <a:lnTo>
                    <a:pt x="253" y="88"/>
                  </a:lnTo>
                  <a:lnTo>
                    <a:pt x="253" y="165"/>
                  </a:lnTo>
                  <a:lnTo>
                    <a:pt x="242" y="187"/>
                  </a:lnTo>
                  <a:lnTo>
                    <a:pt x="242" y="209"/>
                  </a:lnTo>
                  <a:lnTo>
                    <a:pt x="231" y="242"/>
                  </a:lnTo>
                  <a:lnTo>
                    <a:pt x="220" y="286"/>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543"/>
            <p:cNvSpPr>
              <a:spLocks/>
            </p:cNvSpPr>
            <p:nvPr/>
          </p:nvSpPr>
          <p:spPr bwMode="auto">
            <a:xfrm>
              <a:off x="12269" y="15775"/>
              <a:ext cx="770" cy="860"/>
            </a:xfrm>
            <a:custGeom>
              <a:avLst/>
              <a:gdLst/>
              <a:ahLst/>
              <a:cxnLst>
                <a:cxn ang="0">
                  <a:pos x="110" y="750"/>
                </a:cxn>
                <a:cxn ang="0">
                  <a:pos x="99" y="827"/>
                </a:cxn>
                <a:cxn ang="0">
                  <a:pos x="132" y="860"/>
                </a:cxn>
                <a:cxn ang="0">
                  <a:pos x="187" y="849"/>
                </a:cxn>
                <a:cxn ang="0">
                  <a:pos x="220" y="805"/>
                </a:cxn>
                <a:cxn ang="0">
                  <a:pos x="242" y="706"/>
                </a:cxn>
                <a:cxn ang="0">
                  <a:pos x="297" y="507"/>
                </a:cxn>
                <a:cxn ang="0">
                  <a:pos x="341" y="331"/>
                </a:cxn>
                <a:cxn ang="0">
                  <a:pos x="374" y="220"/>
                </a:cxn>
                <a:cxn ang="0">
                  <a:pos x="440" y="132"/>
                </a:cxn>
                <a:cxn ang="0">
                  <a:pos x="473" y="88"/>
                </a:cxn>
                <a:cxn ang="0">
                  <a:pos x="528" y="55"/>
                </a:cxn>
                <a:cxn ang="0">
                  <a:pos x="649" y="44"/>
                </a:cxn>
                <a:cxn ang="0">
                  <a:pos x="682" y="55"/>
                </a:cxn>
                <a:cxn ang="0">
                  <a:pos x="649" y="77"/>
                </a:cxn>
                <a:cxn ang="0">
                  <a:pos x="605" y="132"/>
                </a:cxn>
                <a:cxn ang="0">
                  <a:pos x="594" y="187"/>
                </a:cxn>
                <a:cxn ang="0">
                  <a:pos x="616" y="220"/>
                </a:cxn>
                <a:cxn ang="0">
                  <a:pos x="704" y="231"/>
                </a:cxn>
                <a:cxn ang="0">
                  <a:pos x="770" y="88"/>
                </a:cxn>
                <a:cxn ang="0">
                  <a:pos x="726" y="33"/>
                </a:cxn>
                <a:cxn ang="0">
                  <a:pos x="660" y="0"/>
                </a:cxn>
                <a:cxn ang="0">
                  <a:pos x="528" y="11"/>
                </a:cxn>
                <a:cxn ang="0">
                  <a:pos x="407" y="99"/>
                </a:cxn>
                <a:cxn ang="0">
                  <a:pos x="330" y="55"/>
                </a:cxn>
                <a:cxn ang="0">
                  <a:pos x="253" y="11"/>
                </a:cxn>
                <a:cxn ang="0">
                  <a:pos x="154" y="0"/>
                </a:cxn>
                <a:cxn ang="0">
                  <a:pos x="99" y="44"/>
                </a:cxn>
                <a:cxn ang="0">
                  <a:pos x="66" y="88"/>
                </a:cxn>
                <a:cxn ang="0">
                  <a:pos x="11" y="220"/>
                </a:cxn>
                <a:cxn ang="0">
                  <a:pos x="0" y="297"/>
                </a:cxn>
                <a:cxn ang="0">
                  <a:pos x="44" y="308"/>
                </a:cxn>
                <a:cxn ang="0">
                  <a:pos x="55" y="264"/>
                </a:cxn>
                <a:cxn ang="0">
                  <a:pos x="132" y="66"/>
                </a:cxn>
                <a:cxn ang="0">
                  <a:pos x="209" y="44"/>
                </a:cxn>
                <a:cxn ang="0">
                  <a:pos x="242" y="66"/>
                </a:cxn>
                <a:cxn ang="0">
                  <a:pos x="253" y="165"/>
                </a:cxn>
                <a:cxn ang="0">
                  <a:pos x="242" y="209"/>
                </a:cxn>
                <a:cxn ang="0">
                  <a:pos x="220" y="286"/>
                </a:cxn>
              </a:cxnLst>
              <a:rect l="0" t="0" r="r" b="b"/>
              <a:pathLst>
                <a:path w="770" h="860">
                  <a:moveTo>
                    <a:pt x="110" y="728"/>
                  </a:moveTo>
                  <a:lnTo>
                    <a:pt x="110" y="750"/>
                  </a:lnTo>
                  <a:lnTo>
                    <a:pt x="99" y="772"/>
                  </a:lnTo>
                  <a:lnTo>
                    <a:pt x="99" y="827"/>
                  </a:lnTo>
                  <a:lnTo>
                    <a:pt x="110" y="849"/>
                  </a:lnTo>
                  <a:lnTo>
                    <a:pt x="132" y="860"/>
                  </a:lnTo>
                  <a:lnTo>
                    <a:pt x="165" y="860"/>
                  </a:lnTo>
                  <a:lnTo>
                    <a:pt x="187" y="849"/>
                  </a:lnTo>
                  <a:lnTo>
                    <a:pt x="209" y="827"/>
                  </a:lnTo>
                  <a:lnTo>
                    <a:pt x="220" y="805"/>
                  </a:lnTo>
                  <a:lnTo>
                    <a:pt x="231" y="772"/>
                  </a:lnTo>
                  <a:lnTo>
                    <a:pt x="242" y="706"/>
                  </a:lnTo>
                  <a:lnTo>
                    <a:pt x="286" y="551"/>
                  </a:lnTo>
                  <a:lnTo>
                    <a:pt x="297" y="507"/>
                  </a:lnTo>
                  <a:lnTo>
                    <a:pt x="319" y="430"/>
                  </a:lnTo>
                  <a:lnTo>
                    <a:pt x="341" y="331"/>
                  </a:lnTo>
                  <a:lnTo>
                    <a:pt x="352" y="264"/>
                  </a:lnTo>
                  <a:lnTo>
                    <a:pt x="374" y="220"/>
                  </a:lnTo>
                  <a:lnTo>
                    <a:pt x="418" y="154"/>
                  </a:lnTo>
                  <a:lnTo>
                    <a:pt x="440" y="132"/>
                  </a:lnTo>
                  <a:lnTo>
                    <a:pt x="462" y="99"/>
                  </a:lnTo>
                  <a:lnTo>
                    <a:pt x="473" y="88"/>
                  </a:lnTo>
                  <a:lnTo>
                    <a:pt x="495" y="77"/>
                  </a:lnTo>
                  <a:lnTo>
                    <a:pt x="528" y="55"/>
                  </a:lnTo>
                  <a:lnTo>
                    <a:pt x="572" y="44"/>
                  </a:lnTo>
                  <a:lnTo>
                    <a:pt x="649" y="44"/>
                  </a:lnTo>
                  <a:lnTo>
                    <a:pt x="671" y="55"/>
                  </a:lnTo>
                  <a:lnTo>
                    <a:pt x="682" y="55"/>
                  </a:lnTo>
                  <a:lnTo>
                    <a:pt x="693" y="66"/>
                  </a:lnTo>
                  <a:lnTo>
                    <a:pt x="649" y="77"/>
                  </a:lnTo>
                  <a:lnTo>
                    <a:pt x="627" y="99"/>
                  </a:lnTo>
                  <a:lnTo>
                    <a:pt x="605" y="132"/>
                  </a:lnTo>
                  <a:lnTo>
                    <a:pt x="594" y="165"/>
                  </a:lnTo>
                  <a:lnTo>
                    <a:pt x="594" y="187"/>
                  </a:lnTo>
                  <a:lnTo>
                    <a:pt x="605" y="198"/>
                  </a:lnTo>
                  <a:lnTo>
                    <a:pt x="616" y="220"/>
                  </a:lnTo>
                  <a:lnTo>
                    <a:pt x="638" y="231"/>
                  </a:lnTo>
                  <a:lnTo>
                    <a:pt x="704" y="231"/>
                  </a:lnTo>
                  <a:lnTo>
                    <a:pt x="770" y="165"/>
                  </a:lnTo>
                  <a:lnTo>
                    <a:pt x="770" y="88"/>
                  </a:lnTo>
                  <a:lnTo>
                    <a:pt x="748" y="55"/>
                  </a:lnTo>
                  <a:lnTo>
                    <a:pt x="726" y="33"/>
                  </a:lnTo>
                  <a:lnTo>
                    <a:pt x="693" y="11"/>
                  </a:lnTo>
                  <a:lnTo>
                    <a:pt x="660" y="0"/>
                  </a:lnTo>
                  <a:lnTo>
                    <a:pt x="616" y="0"/>
                  </a:lnTo>
                  <a:lnTo>
                    <a:pt x="528" y="11"/>
                  </a:lnTo>
                  <a:lnTo>
                    <a:pt x="462" y="55"/>
                  </a:lnTo>
                  <a:lnTo>
                    <a:pt x="407" y="99"/>
                  </a:lnTo>
                  <a:lnTo>
                    <a:pt x="374" y="143"/>
                  </a:lnTo>
                  <a:lnTo>
                    <a:pt x="330" y="55"/>
                  </a:lnTo>
                  <a:lnTo>
                    <a:pt x="297" y="22"/>
                  </a:lnTo>
                  <a:lnTo>
                    <a:pt x="253" y="11"/>
                  </a:lnTo>
                  <a:lnTo>
                    <a:pt x="198" y="0"/>
                  </a:lnTo>
                  <a:lnTo>
                    <a:pt x="154" y="0"/>
                  </a:lnTo>
                  <a:lnTo>
                    <a:pt x="132" y="22"/>
                  </a:lnTo>
                  <a:lnTo>
                    <a:pt x="99" y="44"/>
                  </a:lnTo>
                  <a:lnTo>
                    <a:pt x="88" y="66"/>
                  </a:lnTo>
                  <a:lnTo>
                    <a:pt x="66" y="88"/>
                  </a:lnTo>
                  <a:lnTo>
                    <a:pt x="55" y="110"/>
                  </a:lnTo>
                  <a:lnTo>
                    <a:pt x="11" y="220"/>
                  </a:lnTo>
                  <a:lnTo>
                    <a:pt x="0" y="264"/>
                  </a:lnTo>
                  <a:lnTo>
                    <a:pt x="0" y="297"/>
                  </a:lnTo>
                  <a:lnTo>
                    <a:pt x="11" y="308"/>
                  </a:lnTo>
                  <a:lnTo>
                    <a:pt x="44" y="308"/>
                  </a:lnTo>
                  <a:lnTo>
                    <a:pt x="44" y="286"/>
                  </a:lnTo>
                  <a:lnTo>
                    <a:pt x="55" y="264"/>
                  </a:lnTo>
                  <a:lnTo>
                    <a:pt x="88" y="143"/>
                  </a:lnTo>
                  <a:lnTo>
                    <a:pt x="132" y="66"/>
                  </a:lnTo>
                  <a:lnTo>
                    <a:pt x="198" y="44"/>
                  </a:lnTo>
                  <a:lnTo>
                    <a:pt x="209" y="44"/>
                  </a:lnTo>
                  <a:lnTo>
                    <a:pt x="231" y="55"/>
                  </a:lnTo>
                  <a:lnTo>
                    <a:pt x="242" y="66"/>
                  </a:lnTo>
                  <a:lnTo>
                    <a:pt x="253" y="88"/>
                  </a:lnTo>
                  <a:lnTo>
                    <a:pt x="253" y="165"/>
                  </a:lnTo>
                  <a:lnTo>
                    <a:pt x="242" y="187"/>
                  </a:lnTo>
                  <a:lnTo>
                    <a:pt x="242" y="209"/>
                  </a:lnTo>
                  <a:lnTo>
                    <a:pt x="231" y="242"/>
                  </a:lnTo>
                  <a:lnTo>
                    <a:pt x="220" y="286"/>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544"/>
            <p:cNvSpPr>
              <a:spLocks/>
            </p:cNvSpPr>
            <p:nvPr/>
          </p:nvSpPr>
          <p:spPr bwMode="auto">
            <a:xfrm>
              <a:off x="13303" y="15190"/>
              <a:ext cx="440" cy="1898"/>
            </a:xfrm>
            <a:custGeom>
              <a:avLst/>
              <a:gdLst/>
              <a:ahLst/>
              <a:cxnLst>
                <a:cxn ang="0">
                  <a:pos x="440" y="1876"/>
                </a:cxn>
                <a:cxn ang="0">
                  <a:pos x="407" y="1842"/>
                </a:cxn>
                <a:cxn ang="0">
                  <a:pos x="286" y="1688"/>
                </a:cxn>
                <a:cxn ang="0">
                  <a:pos x="198" y="1500"/>
                </a:cxn>
                <a:cxn ang="0">
                  <a:pos x="143" y="1313"/>
                </a:cxn>
                <a:cxn ang="0">
                  <a:pos x="121" y="1125"/>
                </a:cxn>
                <a:cxn ang="0">
                  <a:pos x="110" y="949"/>
                </a:cxn>
                <a:cxn ang="0">
                  <a:pos x="121" y="750"/>
                </a:cxn>
                <a:cxn ang="0">
                  <a:pos x="154" y="562"/>
                </a:cxn>
                <a:cxn ang="0">
                  <a:pos x="209" y="375"/>
                </a:cxn>
                <a:cxn ang="0">
                  <a:pos x="297" y="198"/>
                </a:cxn>
                <a:cxn ang="0">
                  <a:pos x="418" y="55"/>
                </a:cxn>
                <a:cxn ang="0">
                  <a:pos x="429" y="33"/>
                </a:cxn>
                <a:cxn ang="0">
                  <a:pos x="440" y="33"/>
                </a:cxn>
                <a:cxn ang="0">
                  <a:pos x="440" y="11"/>
                </a:cxn>
                <a:cxn ang="0">
                  <a:pos x="429" y="0"/>
                </a:cxn>
                <a:cxn ang="0">
                  <a:pos x="418" y="0"/>
                </a:cxn>
                <a:cxn ang="0">
                  <a:pos x="396" y="11"/>
                </a:cxn>
                <a:cxn ang="0">
                  <a:pos x="341" y="55"/>
                </a:cxn>
                <a:cxn ang="0">
                  <a:pos x="264" y="132"/>
                </a:cxn>
                <a:cxn ang="0">
                  <a:pos x="187" y="242"/>
                </a:cxn>
                <a:cxn ang="0">
                  <a:pos x="121" y="364"/>
                </a:cxn>
                <a:cxn ang="0">
                  <a:pos x="44" y="573"/>
                </a:cxn>
                <a:cxn ang="0">
                  <a:pos x="11" y="772"/>
                </a:cxn>
                <a:cxn ang="0">
                  <a:pos x="0" y="949"/>
                </a:cxn>
                <a:cxn ang="0">
                  <a:pos x="11" y="1125"/>
                </a:cxn>
                <a:cxn ang="0">
                  <a:pos x="44" y="1324"/>
                </a:cxn>
                <a:cxn ang="0">
                  <a:pos x="121" y="1545"/>
                </a:cxn>
                <a:cxn ang="0">
                  <a:pos x="198" y="1666"/>
                </a:cxn>
                <a:cxn ang="0">
                  <a:pos x="275" y="1765"/>
                </a:cxn>
                <a:cxn ang="0">
                  <a:pos x="341" y="1842"/>
                </a:cxn>
                <a:cxn ang="0">
                  <a:pos x="396" y="1887"/>
                </a:cxn>
                <a:cxn ang="0">
                  <a:pos x="418" y="1898"/>
                </a:cxn>
                <a:cxn ang="0">
                  <a:pos x="429" y="1898"/>
                </a:cxn>
                <a:cxn ang="0">
                  <a:pos x="440" y="1887"/>
                </a:cxn>
                <a:cxn ang="0">
                  <a:pos x="440" y="1876"/>
                </a:cxn>
              </a:cxnLst>
              <a:rect l="0" t="0" r="r" b="b"/>
              <a:pathLst>
                <a:path w="440" h="1898">
                  <a:moveTo>
                    <a:pt x="440" y="1876"/>
                  </a:moveTo>
                  <a:lnTo>
                    <a:pt x="407" y="1842"/>
                  </a:lnTo>
                  <a:lnTo>
                    <a:pt x="286" y="1688"/>
                  </a:lnTo>
                  <a:lnTo>
                    <a:pt x="198" y="1500"/>
                  </a:lnTo>
                  <a:lnTo>
                    <a:pt x="143" y="1313"/>
                  </a:lnTo>
                  <a:lnTo>
                    <a:pt x="121" y="1125"/>
                  </a:lnTo>
                  <a:lnTo>
                    <a:pt x="110" y="949"/>
                  </a:lnTo>
                  <a:lnTo>
                    <a:pt x="121" y="750"/>
                  </a:lnTo>
                  <a:lnTo>
                    <a:pt x="154" y="562"/>
                  </a:lnTo>
                  <a:lnTo>
                    <a:pt x="209" y="375"/>
                  </a:lnTo>
                  <a:lnTo>
                    <a:pt x="297" y="198"/>
                  </a:lnTo>
                  <a:lnTo>
                    <a:pt x="418" y="55"/>
                  </a:lnTo>
                  <a:lnTo>
                    <a:pt x="429" y="33"/>
                  </a:lnTo>
                  <a:lnTo>
                    <a:pt x="440" y="33"/>
                  </a:lnTo>
                  <a:lnTo>
                    <a:pt x="440" y="11"/>
                  </a:lnTo>
                  <a:lnTo>
                    <a:pt x="429" y="0"/>
                  </a:lnTo>
                  <a:lnTo>
                    <a:pt x="418" y="0"/>
                  </a:lnTo>
                  <a:lnTo>
                    <a:pt x="396" y="11"/>
                  </a:lnTo>
                  <a:lnTo>
                    <a:pt x="341" y="55"/>
                  </a:lnTo>
                  <a:lnTo>
                    <a:pt x="264" y="132"/>
                  </a:lnTo>
                  <a:lnTo>
                    <a:pt x="187" y="242"/>
                  </a:lnTo>
                  <a:lnTo>
                    <a:pt x="121" y="364"/>
                  </a:lnTo>
                  <a:lnTo>
                    <a:pt x="44" y="573"/>
                  </a:lnTo>
                  <a:lnTo>
                    <a:pt x="11" y="772"/>
                  </a:lnTo>
                  <a:lnTo>
                    <a:pt x="0" y="949"/>
                  </a:lnTo>
                  <a:lnTo>
                    <a:pt x="11" y="1125"/>
                  </a:lnTo>
                  <a:lnTo>
                    <a:pt x="44" y="1324"/>
                  </a:lnTo>
                  <a:lnTo>
                    <a:pt x="121" y="1545"/>
                  </a:lnTo>
                  <a:lnTo>
                    <a:pt x="198" y="1666"/>
                  </a:lnTo>
                  <a:lnTo>
                    <a:pt x="275" y="1765"/>
                  </a:lnTo>
                  <a:lnTo>
                    <a:pt x="341" y="1842"/>
                  </a:lnTo>
                  <a:lnTo>
                    <a:pt x="396" y="1887"/>
                  </a:lnTo>
                  <a:lnTo>
                    <a:pt x="418" y="1898"/>
                  </a:lnTo>
                  <a:lnTo>
                    <a:pt x="429" y="1898"/>
                  </a:lnTo>
                  <a:lnTo>
                    <a:pt x="440" y="1887"/>
                  </a:lnTo>
                  <a:lnTo>
                    <a:pt x="440" y="187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545"/>
            <p:cNvSpPr>
              <a:spLocks/>
            </p:cNvSpPr>
            <p:nvPr/>
          </p:nvSpPr>
          <p:spPr bwMode="auto">
            <a:xfrm>
              <a:off x="13952" y="15300"/>
              <a:ext cx="858" cy="1335"/>
            </a:xfrm>
            <a:custGeom>
              <a:avLst/>
              <a:gdLst/>
              <a:ahLst/>
              <a:cxnLst>
                <a:cxn ang="0">
                  <a:pos x="440" y="0"/>
                </a:cxn>
                <a:cxn ang="0">
                  <a:pos x="264" y="11"/>
                </a:cxn>
                <a:cxn ang="0">
                  <a:pos x="154" y="33"/>
                </a:cxn>
                <a:cxn ang="0">
                  <a:pos x="165" y="77"/>
                </a:cxn>
                <a:cxn ang="0">
                  <a:pos x="275" y="88"/>
                </a:cxn>
                <a:cxn ang="0">
                  <a:pos x="297" y="99"/>
                </a:cxn>
                <a:cxn ang="0">
                  <a:pos x="286" y="143"/>
                </a:cxn>
                <a:cxn ang="0">
                  <a:pos x="11" y="1258"/>
                </a:cxn>
                <a:cxn ang="0">
                  <a:pos x="0" y="1280"/>
                </a:cxn>
                <a:cxn ang="0">
                  <a:pos x="44" y="1335"/>
                </a:cxn>
                <a:cxn ang="0">
                  <a:pos x="88" y="1324"/>
                </a:cxn>
                <a:cxn ang="0">
                  <a:pos x="121" y="1291"/>
                </a:cxn>
                <a:cxn ang="0">
                  <a:pos x="176" y="1092"/>
                </a:cxn>
                <a:cxn ang="0">
                  <a:pos x="220" y="927"/>
                </a:cxn>
                <a:cxn ang="0">
                  <a:pos x="275" y="883"/>
                </a:cxn>
                <a:cxn ang="0">
                  <a:pos x="396" y="927"/>
                </a:cxn>
                <a:cxn ang="0">
                  <a:pos x="451" y="1037"/>
                </a:cxn>
                <a:cxn ang="0">
                  <a:pos x="440" y="1081"/>
                </a:cxn>
                <a:cxn ang="0">
                  <a:pos x="462" y="1247"/>
                </a:cxn>
                <a:cxn ang="0">
                  <a:pos x="616" y="1335"/>
                </a:cxn>
                <a:cxn ang="0">
                  <a:pos x="693" y="1313"/>
                </a:cxn>
                <a:cxn ang="0">
                  <a:pos x="759" y="1236"/>
                </a:cxn>
                <a:cxn ang="0">
                  <a:pos x="825" y="1070"/>
                </a:cxn>
                <a:cxn ang="0">
                  <a:pos x="792" y="1026"/>
                </a:cxn>
                <a:cxn ang="0">
                  <a:pos x="781" y="1059"/>
                </a:cxn>
                <a:cxn ang="0">
                  <a:pos x="715" y="1225"/>
                </a:cxn>
                <a:cxn ang="0">
                  <a:pos x="616" y="1291"/>
                </a:cxn>
                <a:cxn ang="0">
                  <a:pos x="583" y="1280"/>
                </a:cxn>
                <a:cxn ang="0">
                  <a:pos x="561" y="1236"/>
                </a:cxn>
                <a:cxn ang="0">
                  <a:pos x="550" y="1170"/>
                </a:cxn>
                <a:cxn ang="0">
                  <a:pos x="572" y="1092"/>
                </a:cxn>
                <a:cxn ang="0">
                  <a:pos x="550" y="960"/>
                </a:cxn>
                <a:cxn ang="0">
                  <a:pos x="407" y="861"/>
                </a:cxn>
                <a:cxn ang="0">
                  <a:pos x="407" y="750"/>
                </a:cxn>
                <a:cxn ang="0">
                  <a:pos x="638" y="541"/>
                </a:cxn>
                <a:cxn ang="0">
                  <a:pos x="770" y="519"/>
                </a:cxn>
                <a:cxn ang="0">
                  <a:pos x="792" y="530"/>
                </a:cxn>
                <a:cxn ang="0">
                  <a:pos x="759" y="552"/>
                </a:cxn>
                <a:cxn ang="0">
                  <a:pos x="693" y="618"/>
                </a:cxn>
                <a:cxn ang="0">
                  <a:pos x="682" y="640"/>
                </a:cxn>
                <a:cxn ang="0">
                  <a:pos x="715" y="695"/>
                </a:cxn>
                <a:cxn ang="0">
                  <a:pos x="792" y="706"/>
                </a:cxn>
                <a:cxn ang="0">
                  <a:pos x="858" y="629"/>
                </a:cxn>
                <a:cxn ang="0">
                  <a:pos x="847" y="541"/>
                </a:cxn>
                <a:cxn ang="0">
                  <a:pos x="803" y="497"/>
                </a:cxn>
                <a:cxn ang="0">
                  <a:pos x="693" y="475"/>
                </a:cxn>
                <a:cxn ang="0">
                  <a:pos x="550" y="552"/>
                </a:cxn>
                <a:cxn ang="0">
                  <a:pos x="242" y="817"/>
                </a:cxn>
              </a:cxnLst>
              <a:rect l="0" t="0" r="r" b="b"/>
              <a:pathLst>
                <a:path w="858" h="1335">
                  <a:moveTo>
                    <a:pt x="440" y="11"/>
                  </a:moveTo>
                  <a:lnTo>
                    <a:pt x="440" y="0"/>
                  </a:lnTo>
                  <a:lnTo>
                    <a:pt x="352" y="0"/>
                  </a:lnTo>
                  <a:lnTo>
                    <a:pt x="264" y="11"/>
                  </a:lnTo>
                  <a:lnTo>
                    <a:pt x="176" y="11"/>
                  </a:lnTo>
                  <a:lnTo>
                    <a:pt x="154" y="33"/>
                  </a:lnTo>
                  <a:lnTo>
                    <a:pt x="154" y="66"/>
                  </a:lnTo>
                  <a:lnTo>
                    <a:pt x="165" y="77"/>
                  </a:lnTo>
                  <a:lnTo>
                    <a:pt x="264" y="77"/>
                  </a:lnTo>
                  <a:lnTo>
                    <a:pt x="275" y="88"/>
                  </a:lnTo>
                  <a:lnTo>
                    <a:pt x="286" y="88"/>
                  </a:lnTo>
                  <a:lnTo>
                    <a:pt x="297" y="99"/>
                  </a:lnTo>
                  <a:lnTo>
                    <a:pt x="297" y="110"/>
                  </a:lnTo>
                  <a:lnTo>
                    <a:pt x="286" y="143"/>
                  </a:lnTo>
                  <a:lnTo>
                    <a:pt x="11" y="1236"/>
                  </a:lnTo>
                  <a:lnTo>
                    <a:pt x="11" y="1258"/>
                  </a:lnTo>
                  <a:lnTo>
                    <a:pt x="0" y="1269"/>
                  </a:lnTo>
                  <a:lnTo>
                    <a:pt x="0" y="1280"/>
                  </a:lnTo>
                  <a:lnTo>
                    <a:pt x="11" y="1302"/>
                  </a:lnTo>
                  <a:lnTo>
                    <a:pt x="44" y="1335"/>
                  </a:lnTo>
                  <a:lnTo>
                    <a:pt x="55" y="1335"/>
                  </a:lnTo>
                  <a:lnTo>
                    <a:pt x="88" y="1324"/>
                  </a:lnTo>
                  <a:lnTo>
                    <a:pt x="110" y="1313"/>
                  </a:lnTo>
                  <a:lnTo>
                    <a:pt x="121" y="1291"/>
                  </a:lnTo>
                  <a:lnTo>
                    <a:pt x="154" y="1192"/>
                  </a:lnTo>
                  <a:lnTo>
                    <a:pt x="176" y="1092"/>
                  </a:lnTo>
                  <a:lnTo>
                    <a:pt x="198" y="1004"/>
                  </a:lnTo>
                  <a:lnTo>
                    <a:pt x="220" y="927"/>
                  </a:lnTo>
                  <a:lnTo>
                    <a:pt x="231" y="883"/>
                  </a:lnTo>
                  <a:lnTo>
                    <a:pt x="275" y="883"/>
                  </a:lnTo>
                  <a:lnTo>
                    <a:pt x="341" y="905"/>
                  </a:lnTo>
                  <a:lnTo>
                    <a:pt x="396" y="927"/>
                  </a:lnTo>
                  <a:lnTo>
                    <a:pt x="429" y="971"/>
                  </a:lnTo>
                  <a:lnTo>
                    <a:pt x="451" y="1037"/>
                  </a:lnTo>
                  <a:lnTo>
                    <a:pt x="451" y="1059"/>
                  </a:lnTo>
                  <a:lnTo>
                    <a:pt x="440" y="1081"/>
                  </a:lnTo>
                  <a:lnTo>
                    <a:pt x="440" y="1148"/>
                  </a:lnTo>
                  <a:lnTo>
                    <a:pt x="462" y="1247"/>
                  </a:lnTo>
                  <a:lnTo>
                    <a:pt x="517" y="1313"/>
                  </a:lnTo>
                  <a:lnTo>
                    <a:pt x="616" y="1335"/>
                  </a:lnTo>
                  <a:lnTo>
                    <a:pt x="660" y="1324"/>
                  </a:lnTo>
                  <a:lnTo>
                    <a:pt x="693" y="1313"/>
                  </a:lnTo>
                  <a:lnTo>
                    <a:pt x="726" y="1280"/>
                  </a:lnTo>
                  <a:lnTo>
                    <a:pt x="759" y="1236"/>
                  </a:lnTo>
                  <a:lnTo>
                    <a:pt x="803" y="1148"/>
                  </a:lnTo>
                  <a:lnTo>
                    <a:pt x="825" y="1070"/>
                  </a:lnTo>
                  <a:lnTo>
                    <a:pt x="825" y="1026"/>
                  </a:lnTo>
                  <a:lnTo>
                    <a:pt x="792" y="1026"/>
                  </a:lnTo>
                  <a:lnTo>
                    <a:pt x="781" y="1037"/>
                  </a:lnTo>
                  <a:lnTo>
                    <a:pt x="781" y="1059"/>
                  </a:lnTo>
                  <a:lnTo>
                    <a:pt x="748" y="1148"/>
                  </a:lnTo>
                  <a:lnTo>
                    <a:pt x="715" y="1225"/>
                  </a:lnTo>
                  <a:lnTo>
                    <a:pt x="671" y="1280"/>
                  </a:lnTo>
                  <a:lnTo>
                    <a:pt x="616" y="1291"/>
                  </a:lnTo>
                  <a:lnTo>
                    <a:pt x="594" y="1291"/>
                  </a:lnTo>
                  <a:lnTo>
                    <a:pt x="583" y="1280"/>
                  </a:lnTo>
                  <a:lnTo>
                    <a:pt x="561" y="1269"/>
                  </a:lnTo>
                  <a:lnTo>
                    <a:pt x="561" y="1236"/>
                  </a:lnTo>
                  <a:lnTo>
                    <a:pt x="550" y="1203"/>
                  </a:lnTo>
                  <a:lnTo>
                    <a:pt x="550" y="1170"/>
                  </a:lnTo>
                  <a:lnTo>
                    <a:pt x="561" y="1126"/>
                  </a:lnTo>
                  <a:lnTo>
                    <a:pt x="572" y="1092"/>
                  </a:lnTo>
                  <a:lnTo>
                    <a:pt x="572" y="1037"/>
                  </a:lnTo>
                  <a:lnTo>
                    <a:pt x="550" y="960"/>
                  </a:lnTo>
                  <a:lnTo>
                    <a:pt x="495" y="905"/>
                  </a:lnTo>
                  <a:lnTo>
                    <a:pt x="407" y="861"/>
                  </a:lnTo>
                  <a:lnTo>
                    <a:pt x="297" y="839"/>
                  </a:lnTo>
                  <a:lnTo>
                    <a:pt x="407" y="750"/>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0"/>
                  </a:lnTo>
                  <a:lnTo>
                    <a:pt x="682" y="662"/>
                  </a:lnTo>
                  <a:lnTo>
                    <a:pt x="715" y="695"/>
                  </a:lnTo>
                  <a:lnTo>
                    <a:pt x="737" y="706"/>
                  </a:lnTo>
                  <a:lnTo>
                    <a:pt x="792" y="706"/>
                  </a:lnTo>
                  <a:lnTo>
                    <a:pt x="836" y="662"/>
                  </a:lnTo>
                  <a:lnTo>
                    <a:pt x="858" y="629"/>
                  </a:lnTo>
                  <a:lnTo>
                    <a:pt x="858" y="563"/>
                  </a:lnTo>
                  <a:lnTo>
                    <a:pt x="847" y="541"/>
                  </a:lnTo>
                  <a:lnTo>
                    <a:pt x="825" y="508"/>
                  </a:lnTo>
                  <a:lnTo>
                    <a:pt x="803" y="497"/>
                  </a:lnTo>
                  <a:lnTo>
                    <a:pt x="770" y="475"/>
                  </a:lnTo>
                  <a:lnTo>
                    <a:pt x="693" y="475"/>
                  </a:lnTo>
                  <a:lnTo>
                    <a:pt x="627" y="497"/>
                  </a:lnTo>
                  <a:lnTo>
                    <a:pt x="550" y="552"/>
                  </a:lnTo>
                  <a:lnTo>
                    <a:pt x="352" y="750"/>
                  </a:lnTo>
                  <a:lnTo>
                    <a:pt x="242" y="817"/>
                  </a:lnTo>
                  <a:lnTo>
                    <a:pt x="440" y="1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546"/>
            <p:cNvSpPr>
              <a:spLocks/>
            </p:cNvSpPr>
            <p:nvPr/>
          </p:nvSpPr>
          <p:spPr bwMode="auto">
            <a:xfrm>
              <a:off x="15019" y="15190"/>
              <a:ext cx="440" cy="1898"/>
            </a:xfrm>
            <a:custGeom>
              <a:avLst/>
              <a:gdLst/>
              <a:ahLst/>
              <a:cxnLst>
                <a:cxn ang="0">
                  <a:pos x="440" y="949"/>
                </a:cxn>
                <a:cxn ang="0">
                  <a:pos x="429" y="772"/>
                </a:cxn>
                <a:cxn ang="0">
                  <a:pos x="396" y="573"/>
                </a:cxn>
                <a:cxn ang="0">
                  <a:pos x="308" y="353"/>
                </a:cxn>
                <a:cxn ang="0">
                  <a:pos x="242" y="231"/>
                </a:cxn>
                <a:cxn ang="0">
                  <a:pos x="165" y="132"/>
                </a:cxn>
                <a:cxn ang="0">
                  <a:pos x="99" y="55"/>
                </a:cxn>
                <a:cxn ang="0">
                  <a:pos x="44" y="11"/>
                </a:cxn>
                <a:cxn ang="0">
                  <a:pos x="22" y="0"/>
                </a:cxn>
                <a:cxn ang="0">
                  <a:pos x="11" y="0"/>
                </a:cxn>
                <a:cxn ang="0">
                  <a:pos x="0" y="11"/>
                </a:cxn>
                <a:cxn ang="0">
                  <a:pos x="0" y="22"/>
                </a:cxn>
                <a:cxn ang="0">
                  <a:pos x="11" y="33"/>
                </a:cxn>
                <a:cxn ang="0">
                  <a:pos x="11" y="44"/>
                </a:cxn>
                <a:cxn ang="0">
                  <a:pos x="33" y="66"/>
                </a:cxn>
                <a:cxn ang="0">
                  <a:pos x="154" y="220"/>
                </a:cxn>
                <a:cxn ang="0">
                  <a:pos x="253" y="430"/>
                </a:cxn>
                <a:cxn ang="0">
                  <a:pos x="308" y="673"/>
                </a:cxn>
                <a:cxn ang="0">
                  <a:pos x="330" y="949"/>
                </a:cxn>
                <a:cxn ang="0">
                  <a:pos x="319" y="1147"/>
                </a:cxn>
                <a:cxn ang="0">
                  <a:pos x="286" y="1335"/>
                </a:cxn>
                <a:cxn ang="0">
                  <a:pos x="231" y="1522"/>
                </a:cxn>
                <a:cxn ang="0">
                  <a:pos x="143" y="1688"/>
                </a:cxn>
                <a:cxn ang="0">
                  <a:pos x="22" y="1842"/>
                </a:cxn>
                <a:cxn ang="0">
                  <a:pos x="0" y="1865"/>
                </a:cxn>
                <a:cxn ang="0">
                  <a:pos x="0" y="1887"/>
                </a:cxn>
                <a:cxn ang="0">
                  <a:pos x="11" y="1898"/>
                </a:cxn>
                <a:cxn ang="0">
                  <a:pos x="22" y="1898"/>
                </a:cxn>
                <a:cxn ang="0">
                  <a:pos x="44" y="1887"/>
                </a:cxn>
                <a:cxn ang="0">
                  <a:pos x="99" y="1842"/>
                </a:cxn>
                <a:cxn ang="0">
                  <a:pos x="165" y="1765"/>
                </a:cxn>
                <a:cxn ang="0">
                  <a:pos x="242" y="1655"/>
                </a:cxn>
                <a:cxn ang="0">
                  <a:pos x="319" y="1522"/>
                </a:cxn>
                <a:cxn ang="0">
                  <a:pos x="396" y="1324"/>
                </a:cxn>
                <a:cxn ang="0">
                  <a:pos x="429" y="1125"/>
                </a:cxn>
                <a:cxn ang="0">
                  <a:pos x="440" y="949"/>
                </a:cxn>
              </a:cxnLst>
              <a:rect l="0" t="0" r="r" b="b"/>
              <a:pathLst>
                <a:path w="440" h="1898">
                  <a:moveTo>
                    <a:pt x="440" y="949"/>
                  </a:moveTo>
                  <a:lnTo>
                    <a:pt x="429" y="772"/>
                  </a:lnTo>
                  <a:lnTo>
                    <a:pt x="396" y="573"/>
                  </a:lnTo>
                  <a:lnTo>
                    <a:pt x="308" y="353"/>
                  </a:lnTo>
                  <a:lnTo>
                    <a:pt x="242" y="231"/>
                  </a:lnTo>
                  <a:lnTo>
                    <a:pt x="165" y="132"/>
                  </a:lnTo>
                  <a:lnTo>
                    <a:pt x="99" y="55"/>
                  </a:lnTo>
                  <a:lnTo>
                    <a:pt x="44" y="11"/>
                  </a:lnTo>
                  <a:lnTo>
                    <a:pt x="22" y="0"/>
                  </a:lnTo>
                  <a:lnTo>
                    <a:pt x="11" y="0"/>
                  </a:lnTo>
                  <a:lnTo>
                    <a:pt x="0" y="11"/>
                  </a:lnTo>
                  <a:lnTo>
                    <a:pt x="0" y="22"/>
                  </a:lnTo>
                  <a:lnTo>
                    <a:pt x="11" y="33"/>
                  </a:lnTo>
                  <a:lnTo>
                    <a:pt x="11" y="44"/>
                  </a:lnTo>
                  <a:lnTo>
                    <a:pt x="33" y="66"/>
                  </a:lnTo>
                  <a:lnTo>
                    <a:pt x="154" y="220"/>
                  </a:lnTo>
                  <a:lnTo>
                    <a:pt x="253" y="430"/>
                  </a:lnTo>
                  <a:lnTo>
                    <a:pt x="308" y="673"/>
                  </a:lnTo>
                  <a:lnTo>
                    <a:pt x="330" y="949"/>
                  </a:lnTo>
                  <a:lnTo>
                    <a:pt x="319" y="1147"/>
                  </a:lnTo>
                  <a:lnTo>
                    <a:pt x="286" y="1335"/>
                  </a:lnTo>
                  <a:lnTo>
                    <a:pt x="231" y="1522"/>
                  </a:lnTo>
                  <a:lnTo>
                    <a:pt x="143" y="1688"/>
                  </a:lnTo>
                  <a:lnTo>
                    <a:pt x="22" y="1842"/>
                  </a:lnTo>
                  <a:lnTo>
                    <a:pt x="0" y="1865"/>
                  </a:lnTo>
                  <a:lnTo>
                    <a:pt x="0" y="1887"/>
                  </a:lnTo>
                  <a:lnTo>
                    <a:pt x="11" y="1898"/>
                  </a:lnTo>
                  <a:lnTo>
                    <a:pt x="22" y="1898"/>
                  </a:lnTo>
                  <a:lnTo>
                    <a:pt x="44" y="1887"/>
                  </a:lnTo>
                  <a:lnTo>
                    <a:pt x="99" y="1842"/>
                  </a:lnTo>
                  <a:lnTo>
                    <a:pt x="165" y="1765"/>
                  </a:lnTo>
                  <a:lnTo>
                    <a:pt x="242" y="1655"/>
                  </a:lnTo>
                  <a:lnTo>
                    <a:pt x="319" y="1522"/>
                  </a:lnTo>
                  <a:lnTo>
                    <a:pt x="396" y="1324"/>
                  </a:lnTo>
                  <a:lnTo>
                    <a:pt x="429" y="1125"/>
                  </a:lnTo>
                  <a:lnTo>
                    <a:pt x="440" y="94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547"/>
            <p:cNvSpPr>
              <a:spLocks noEditPoints="1"/>
            </p:cNvSpPr>
            <p:nvPr/>
          </p:nvSpPr>
          <p:spPr bwMode="auto">
            <a:xfrm>
              <a:off x="16328" y="15918"/>
              <a:ext cx="1254" cy="441"/>
            </a:xfrm>
            <a:custGeom>
              <a:avLst/>
              <a:gdLst/>
              <a:ahLst/>
              <a:cxnLst>
                <a:cxn ang="0">
                  <a:pos x="1188" y="77"/>
                </a:cxn>
                <a:cxn ang="0">
                  <a:pos x="1221" y="77"/>
                </a:cxn>
                <a:cxn ang="0">
                  <a:pos x="1243" y="66"/>
                </a:cxn>
                <a:cxn ang="0">
                  <a:pos x="1254" y="55"/>
                </a:cxn>
                <a:cxn ang="0">
                  <a:pos x="1254" y="11"/>
                </a:cxn>
                <a:cxn ang="0">
                  <a:pos x="1243" y="11"/>
                </a:cxn>
                <a:cxn ang="0">
                  <a:pos x="1221" y="0"/>
                </a:cxn>
                <a:cxn ang="0">
                  <a:pos x="22" y="0"/>
                </a:cxn>
                <a:cxn ang="0">
                  <a:pos x="0" y="22"/>
                </a:cxn>
                <a:cxn ang="0">
                  <a:pos x="0" y="55"/>
                </a:cxn>
                <a:cxn ang="0">
                  <a:pos x="11" y="66"/>
                </a:cxn>
                <a:cxn ang="0">
                  <a:pos x="22" y="66"/>
                </a:cxn>
                <a:cxn ang="0">
                  <a:pos x="44" y="77"/>
                </a:cxn>
                <a:cxn ang="0">
                  <a:pos x="55" y="77"/>
                </a:cxn>
                <a:cxn ang="0">
                  <a:pos x="1188" y="77"/>
                </a:cxn>
                <a:cxn ang="0">
                  <a:pos x="1188" y="441"/>
                </a:cxn>
                <a:cxn ang="0">
                  <a:pos x="1221" y="441"/>
                </a:cxn>
                <a:cxn ang="0">
                  <a:pos x="1243" y="430"/>
                </a:cxn>
                <a:cxn ang="0">
                  <a:pos x="1254" y="419"/>
                </a:cxn>
                <a:cxn ang="0">
                  <a:pos x="1254" y="386"/>
                </a:cxn>
                <a:cxn ang="0">
                  <a:pos x="1243" y="375"/>
                </a:cxn>
                <a:cxn ang="0">
                  <a:pos x="1221" y="364"/>
                </a:cxn>
                <a:cxn ang="0">
                  <a:pos x="22" y="364"/>
                </a:cxn>
                <a:cxn ang="0">
                  <a:pos x="0" y="386"/>
                </a:cxn>
                <a:cxn ang="0">
                  <a:pos x="0" y="430"/>
                </a:cxn>
                <a:cxn ang="0">
                  <a:pos x="11" y="430"/>
                </a:cxn>
                <a:cxn ang="0">
                  <a:pos x="22" y="441"/>
                </a:cxn>
                <a:cxn ang="0">
                  <a:pos x="55" y="441"/>
                </a:cxn>
                <a:cxn ang="0">
                  <a:pos x="1188" y="441"/>
                </a:cxn>
              </a:cxnLst>
              <a:rect l="0" t="0" r="r" b="b"/>
              <a:pathLst>
                <a:path w="1254" h="441">
                  <a:moveTo>
                    <a:pt x="1188" y="77"/>
                  </a:moveTo>
                  <a:lnTo>
                    <a:pt x="1221" y="77"/>
                  </a:lnTo>
                  <a:lnTo>
                    <a:pt x="1243" y="66"/>
                  </a:lnTo>
                  <a:lnTo>
                    <a:pt x="1254" y="55"/>
                  </a:lnTo>
                  <a:lnTo>
                    <a:pt x="1254" y="11"/>
                  </a:lnTo>
                  <a:lnTo>
                    <a:pt x="1243" y="11"/>
                  </a:lnTo>
                  <a:lnTo>
                    <a:pt x="1221" y="0"/>
                  </a:lnTo>
                  <a:lnTo>
                    <a:pt x="22" y="0"/>
                  </a:lnTo>
                  <a:lnTo>
                    <a:pt x="0" y="22"/>
                  </a:lnTo>
                  <a:lnTo>
                    <a:pt x="0" y="55"/>
                  </a:lnTo>
                  <a:lnTo>
                    <a:pt x="11" y="66"/>
                  </a:lnTo>
                  <a:lnTo>
                    <a:pt x="22" y="66"/>
                  </a:lnTo>
                  <a:lnTo>
                    <a:pt x="44" y="77"/>
                  </a:lnTo>
                  <a:lnTo>
                    <a:pt x="55" y="77"/>
                  </a:lnTo>
                  <a:lnTo>
                    <a:pt x="1188" y="77"/>
                  </a:lnTo>
                  <a:close/>
                  <a:moveTo>
                    <a:pt x="1188" y="441"/>
                  </a:moveTo>
                  <a:lnTo>
                    <a:pt x="1221" y="441"/>
                  </a:lnTo>
                  <a:lnTo>
                    <a:pt x="1243" y="430"/>
                  </a:lnTo>
                  <a:lnTo>
                    <a:pt x="1254" y="419"/>
                  </a:lnTo>
                  <a:lnTo>
                    <a:pt x="1254" y="386"/>
                  </a:lnTo>
                  <a:lnTo>
                    <a:pt x="1243" y="375"/>
                  </a:lnTo>
                  <a:lnTo>
                    <a:pt x="1221" y="364"/>
                  </a:lnTo>
                  <a:lnTo>
                    <a:pt x="22" y="364"/>
                  </a:lnTo>
                  <a:lnTo>
                    <a:pt x="0" y="386"/>
                  </a:lnTo>
                  <a:lnTo>
                    <a:pt x="0" y="430"/>
                  </a:lnTo>
                  <a:lnTo>
                    <a:pt x="11" y="430"/>
                  </a:lnTo>
                  <a:lnTo>
                    <a:pt x="22" y="441"/>
                  </a:lnTo>
                  <a:lnTo>
                    <a:pt x="55" y="441"/>
                  </a:lnTo>
                  <a:lnTo>
                    <a:pt x="1188" y="44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548"/>
            <p:cNvSpPr>
              <a:spLocks noEditPoints="1"/>
            </p:cNvSpPr>
            <p:nvPr/>
          </p:nvSpPr>
          <p:spPr bwMode="auto">
            <a:xfrm>
              <a:off x="18286" y="15775"/>
              <a:ext cx="726" cy="860"/>
            </a:xfrm>
            <a:custGeom>
              <a:avLst/>
              <a:gdLst/>
              <a:ahLst/>
              <a:cxnLst>
                <a:cxn ang="0">
                  <a:pos x="264" y="397"/>
                </a:cxn>
                <a:cxn ang="0">
                  <a:pos x="341" y="397"/>
                </a:cxn>
                <a:cxn ang="0">
                  <a:pos x="451" y="386"/>
                </a:cxn>
                <a:cxn ang="0">
                  <a:pos x="561" y="353"/>
                </a:cxn>
                <a:cxn ang="0">
                  <a:pos x="638" y="308"/>
                </a:cxn>
                <a:cxn ang="0">
                  <a:pos x="682" y="242"/>
                </a:cxn>
                <a:cxn ang="0">
                  <a:pos x="693" y="198"/>
                </a:cxn>
                <a:cxn ang="0">
                  <a:pos x="693" y="165"/>
                </a:cxn>
                <a:cxn ang="0">
                  <a:pos x="682" y="99"/>
                </a:cxn>
                <a:cxn ang="0">
                  <a:pos x="649" y="44"/>
                </a:cxn>
                <a:cxn ang="0">
                  <a:pos x="583" y="11"/>
                </a:cxn>
                <a:cxn ang="0">
                  <a:pos x="495" y="0"/>
                </a:cxn>
                <a:cxn ang="0">
                  <a:pos x="385" y="11"/>
                </a:cxn>
                <a:cxn ang="0">
                  <a:pos x="275" y="55"/>
                </a:cxn>
                <a:cxn ang="0">
                  <a:pos x="165" y="132"/>
                </a:cxn>
                <a:cxn ang="0">
                  <a:pos x="77" y="231"/>
                </a:cxn>
                <a:cxn ang="0">
                  <a:pos x="22" y="364"/>
                </a:cxn>
                <a:cxn ang="0">
                  <a:pos x="0" y="518"/>
                </a:cxn>
                <a:cxn ang="0">
                  <a:pos x="22" y="651"/>
                </a:cxn>
                <a:cxn ang="0">
                  <a:pos x="77" y="761"/>
                </a:cxn>
                <a:cxn ang="0">
                  <a:pos x="176" y="827"/>
                </a:cxn>
                <a:cxn ang="0">
                  <a:pos x="297" y="860"/>
                </a:cxn>
                <a:cxn ang="0">
                  <a:pos x="440" y="838"/>
                </a:cxn>
                <a:cxn ang="0">
                  <a:pos x="561" y="783"/>
                </a:cxn>
                <a:cxn ang="0">
                  <a:pos x="649" y="728"/>
                </a:cxn>
                <a:cxn ang="0">
                  <a:pos x="704" y="662"/>
                </a:cxn>
                <a:cxn ang="0">
                  <a:pos x="726" y="640"/>
                </a:cxn>
                <a:cxn ang="0">
                  <a:pos x="715" y="617"/>
                </a:cxn>
                <a:cxn ang="0">
                  <a:pos x="704" y="606"/>
                </a:cxn>
                <a:cxn ang="0">
                  <a:pos x="693" y="606"/>
                </a:cxn>
                <a:cxn ang="0">
                  <a:pos x="693" y="617"/>
                </a:cxn>
                <a:cxn ang="0">
                  <a:pos x="682" y="628"/>
                </a:cxn>
                <a:cxn ang="0">
                  <a:pos x="583" y="717"/>
                </a:cxn>
                <a:cxn ang="0">
                  <a:pos x="484" y="772"/>
                </a:cxn>
                <a:cxn ang="0">
                  <a:pos x="396" y="805"/>
                </a:cxn>
                <a:cxn ang="0">
                  <a:pos x="330" y="816"/>
                </a:cxn>
                <a:cxn ang="0">
                  <a:pos x="297" y="816"/>
                </a:cxn>
                <a:cxn ang="0">
                  <a:pos x="220" y="805"/>
                </a:cxn>
                <a:cxn ang="0">
                  <a:pos x="176" y="761"/>
                </a:cxn>
                <a:cxn ang="0">
                  <a:pos x="154" y="706"/>
                </a:cxn>
                <a:cxn ang="0">
                  <a:pos x="143" y="640"/>
                </a:cxn>
                <a:cxn ang="0">
                  <a:pos x="132" y="595"/>
                </a:cxn>
                <a:cxn ang="0">
                  <a:pos x="132" y="562"/>
                </a:cxn>
                <a:cxn ang="0">
                  <a:pos x="143" y="496"/>
                </a:cxn>
                <a:cxn ang="0">
                  <a:pos x="165" y="397"/>
                </a:cxn>
                <a:cxn ang="0">
                  <a:pos x="264" y="397"/>
                </a:cxn>
                <a:cxn ang="0">
                  <a:pos x="176" y="353"/>
                </a:cxn>
                <a:cxn ang="0">
                  <a:pos x="220" y="231"/>
                </a:cxn>
                <a:cxn ang="0">
                  <a:pos x="286" y="143"/>
                </a:cxn>
                <a:cxn ang="0">
                  <a:pos x="341" y="88"/>
                </a:cxn>
                <a:cxn ang="0">
                  <a:pos x="407" y="55"/>
                </a:cxn>
                <a:cxn ang="0">
                  <a:pos x="462" y="44"/>
                </a:cxn>
                <a:cxn ang="0">
                  <a:pos x="539" y="44"/>
                </a:cxn>
                <a:cxn ang="0">
                  <a:pos x="561" y="55"/>
                </a:cxn>
                <a:cxn ang="0">
                  <a:pos x="594" y="77"/>
                </a:cxn>
                <a:cxn ang="0">
                  <a:pos x="616" y="99"/>
                </a:cxn>
                <a:cxn ang="0">
                  <a:pos x="638" y="165"/>
                </a:cxn>
                <a:cxn ang="0">
                  <a:pos x="616" y="242"/>
                </a:cxn>
                <a:cxn ang="0">
                  <a:pos x="550" y="297"/>
                </a:cxn>
                <a:cxn ang="0">
                  <a:pos x="473" y="331"/>
                </a:cxn>
                <a:cxn ang="0">
                  <a:pos x="385" y="353"/>
                </a:cxn>
                <a:cxn ang="0">
                  <a:pos x="253" y="353"/>
                </a:cxn>
                <a:cxn ang="0">
                  <a:pos x="176" y="353"/>
                </a:cxn>
              </a:cxnLst>
              <a:rect l="0" t="0" r="r" b="b"/>
              <a:pathLst>
                <a:path w="726" h="860">
                  <a:moveTo>
                    <a:pt x="264" y="397"/>
                  </a:moveTo>
                  <a:lnTo>
                    <a:pt x="341" y="397"/>
                  </a:lnTo>
                  <a:lnTo>
                    <a:pt x="451" y="386"/>
                  </a:lnTo>
                  <a:lnTo>
                    <a:pt x="561" y="353"/>
                  </a:lnTo>
                  <a:lnTo>
                    <a:pt x="638" y="308"/>
                  </a:lnTo>
                  <a:lnTo>
                    <a:pt x="682" y="242"/>
                  </a:lnTo>
                  <a:lnTo>
                    <a:pt x="693" y="198"/>
                  </a:lnTo>
                  <a:lnTo>
                    <a:pt x="693" y="165"/>
                  </a:lnTo>
                  <a:lnTo>
                    <a:pt x="682" y="99"/>
                  </a:lnTo>
                  <a:lnTo>
                    <a:pt x="649" y="44"/>
                  </a:lnTo>
                  <a:lnTo>
                    <a:pt x="583" y="11"/>
                  </a:lnTo>
                  <a:lnTo>
                    <a:pt x="495" y="0"/>
                  </a:lnTo>
                  <a:lnTo>
                    <a:pt x="385" y="11"/>
                  </a:lnTo>
                  <a:lnTo>
                    <a:pt x="275" y="55"/>
                  </a:lnTo>
                  <a:lnTo>
                    <a:pt x="165" y="132"/>
                  </a:lnTo>
                  <a:lnTo>
                    <a:pt x="77" y="231"/>
                  </a:lnTo>
                  <a:lnTo>
                    <a:pt x="22" y="364"/>
                  </a:lnTo>
                  <a:lnTo>
                    <a:pt x="0" y="518"/>
                  </a:lnTo>
                  <a:lnTo>
                    <a:pt x="22" y="651"/>
                  </a:lnTo>
                  <a:lnTo>
                    <a:pt x="77" y="761"/>
                  </a:lnTo>
                  <a:lnTo>
                    <a:pt x="176" y="827"/>
                  </a:lnTo>
                  <a:lnTo>
                    <a:pt x="297" y="860"/>
                  </a:lnTo>
                  <a:lnTo>
                    <a:pt x="440" y="838"/>
                  </a:lnTo>
                  <a:lnTo>
                    <a:pt x="561" y="783"/>
                  </a:lnTo>
                  <a:lnTo>
                    <a:pt x="649" y="728"/>
                  </a:lnTo>
                  <a:lnTo>
                    <a:pt x="704" y="662"/>
                  </a:lnTo>
                  <a:lnTo>
                    <a:pt x="726" y="640"/>
                  </a:lnTo>
                  <a:lnTo>
                    <a:pt x="715" y="617"/>
                  </a:lnTo>
                  <a:lnTo>
                    <a:pt x="704" y="606"/>
                  </a:lnTo>
                  <a:lnTo>
                    <a:pt x="693" y="606"/>
                  </a:lnTo>
                  <a:lnTo>
                    <a:pt x="693" y="617"/>
                  </a:lnTo>
                  <a:lnTo>
                    <a:pt x="682" y="628"/>
                  </a:lnTo>
                  <a:lnTo>
                    <a:pt x="583" y="717"/>
                  </a:lnTo>
                  <a:lnTo>
                    <a:pt x="484" y="772"/>
                  </a:lnTo>
                  <a:lnTo>
                    <a:pt x="396" y="805"/>
                  </a:lnTo>
                  <a:lnTo>
                    <a:pt x="330" y="816"/>
                  </a:lnTo>
                  <a:lnTo>
                    <a:pt x="297" y="816"/>
                  </a:lnTo>
                  <a:lnTo>
                    <a:pt x="220" y="805"/>
                  </a:lnTo>
                  <a:lnTo>
                    <a:pt x="176" y="761"/>
                  </a:lnTo>
                  <a:lnTo>
                    <a:pt x="154" y="706"/>
                  </a:lnTo>
                  <a:lnTo>
                    <a:pt x="143" y="640"/>
                  </a:lnTo>
                  <a:lnTo>
                    <a:pt x="132" y="595"/>
                  </a:lnTo>
                  <a:lnTo>
                    <a:pt x="132" y="562"/>
                  </a:lnTo>
                  <a:lnTo>
                    <a:pt x="143" y="496"/>
                  </a:lnTo>
                  <a:lnTo>
                    <a:pt x="165" y="397"/>
                  </a:lnTo>
                  <a:lnTo>
                    <a:pt x="264" y="397"/>
                  </a:lnTo>
                  <a:close/>
                  <a:moveTo>
                    <a:pt x="176" y="353"/>
                  </a:moveTo>
                  <a:lnTo>
                    <a:pt x="220" y="231"/>
                  </a:lnTo>
                  <a:lnTo>
                    <a:pt x="286" y="143"/>
                  </a:lnTo>
                  <a:lnTo>
                    <a:pt x="341" y="88"/>
                  </a:lnTo>
                  <a:lnTo>
                    <a:pt x="407" y="55"/>
                  </a:lnTo>
                  <a:lnTo>
                    <a:pt x="462" y="44"/>
                  </a:lnTo>
                  <a:lnTo>
                    <a:pt x="539" y="44"/>
                  </a:lnTo>
                  <a:lnTo>
                    <a:pt x="561" y="55"/>
                  </a:lnTo>
                  <a:lnTo>
                    <a:pt x="594" y="77"/>
                  </a:lnTo>
                  <a:lnTo>
                    <a:pt x="616" y="99"/>
                  </a:lnTo>
                  <a:lnTo>
                    <a:pt x="638" y="165"/>
                  </a:lnTo>
                  <a:lnTo>
                    <a:pt x="616" y="242"/>
                  </a:lnTo>
                  <a:lnTo>
                    <a:pt x="550" y="297"/>
                  </a:lnTo>
                  <a:lnTo>
                    <a:pt x="473" y="331"/>
                  </a:lnTo>
                  <a:lnTo>
                    <a:pt x="385" y="353"/>
                  </a:lnTo>
                  <a:lnTo>
                    <a:pt x="253" y="353"/>
                  </a:lnTo>
                  <a:lnTo>
                    <a:pt x="176" y="35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549"/>
            <p:cNvSpPr>
              <a:spLocks/>
            </p:cNvSpPr>
            <p:nvPr/>
          </p:nvSpPr>
          <p:spPr bwMode="auto">
            <a:xfrm>
              <a:off x="19133" y="15775"/>
              <a:ext cx="770" cy="860"/>
            </a:xfrm>
            <a:custGeom>
              <a:avLst/>
              <a:gdLst/>
              <a:ahLst/>
              <a:cxnLst>
                <a:cxn ang="0">
                  <a:pos x="110" y="750"/>
                </a:cxn>
                <a:cxn ang="0">
                  <a:pos x="99" y="827"/>
                </a:cxn>
                <a:cxn ang="0">
                  <a:pos x="132" y="860"/>
                </a:cxn>
                <a:cxn ang="0">
                  <a:pos x="209" y="827"/>
                </a:cxn>
                <a:cxn ang="0">
                  <a:pos x="231" y="772"/>
                </a:cxn>
                <a:cxn ang="0">
                  <a:pos x="286" y="551"/>
                </a:cxn>
                <a:cxn ang="0">
                  <a:pos x="319" y="430"/>
                </a:cxn>
                <a:cxn ang="0">
                  <a:pos x="352" y="264"/>
                </a:cxn>
                <a:cxn ang="0">
                  <a:pos x="418" y="154"/>
                </a:cxn>
                <a:cxn ang="0">
                  <a:pos x="462" y="99"/>
                </a:cxn>
                <a:cxn ang="0">
                  <a:pos x="495" y="77"/>
                </a:cxn>
                <a:cxn ang="0">
                  <a:pos x="572" y="44"/>
                </a:cxn>
                <a:cxn ang="0">
                  <a:pos x="671" y="55"/>
                </a:cxn>
                <a:cxn ang="0">
                  <a:pos x="693" y="66"/>
                </a:cxn>
                <a:cxn ang="0">
                  <a:pos x="627" y="99"/>
                </a:cxn>
                <a:cxn ang="0">
                  <a:pos x="594" y="165"/>
                </a:cxn>
                <a:cxn ang="0">
                  <a:pos x="605" y="198"/>
                </a:cxn>
                <a:cxn ang="0">
                  <a:pos x="638" y="231"/>
                </a:cxn>
                <a:cxn ang="0">
                  <a:pos x="770" y="165"/>
                </a:cxn>
                <a:cxn ang="0">
                  <a:pos x="748" y="55"/>
                </a:cxn>
                <a:cxn ang="0">
                  <a:pos x="660" y="0"/>
                </a:cxn>
                <a:cxn ang="0">
                  <a:pos x="528" y="11"/>
                </a:cxn>
                <a:cxn ang="0">
                  <a:pos x="407" y="99"/>
                </a:cxn>
                <a:cxn ang="0">
                  <a:pos x="363" y="99"/>
                </a:cxn>
                <a:cxn ang="0">
                  <a:pos x="297" y="22"/>
                </a:cxn>
                <a:cxn ang="0">
                  <a:pos x="198" y="0"/>
                </a:cxn>
                <a:cxn ang="0">
                  <a:pos x="99" y="44"/>
                </a:cxn>
                <a:cxn ang="0">
                  <a:pos x="66" y="88"/>
                </a:cxn>
                <a:cxn ang="0">
                  <a:pos x="33" y="165"/>
                </a:cxn>
                <a:cxn ang="0">
                  <a:pos x="11" y="264"/>
                </a:cxn>
                <a:cxn ang="0">
                  <a:pos x="0" y="297"/>
                </a:cxn>
                <a:cxn ang="0">
                  <a:pos x="44" y="308"/>
                </a:cxn>
                <a:cxn ang="0">
                  <a:pos x="55" y="264"/>
                </a:cxn>
                <a:cxn ang="0">
                  <a:pos x="132" y="66"/>
                </a:cxn>
                <a:cxn ang="0">
                  <a:pos x="220" y="44"/>
                </a:cxn>
                <a:cxn ang="0">
                  <a:pos x="253" y="88"/>
                </a:cxn>
                <a:cxn ang="0">
                  <a:pos x="242" y="187"/>
                </a:cxn>
                <a:cxn ang="0">
                  <a:pos x="231" y="242"/>
                </a:cxn>
                <a:cxn ang="0">
                  <a:pos x="110" y="728"/>
                </a:cxn>
              </a:cxnLst>
              <a:rect l="0" t="0" r="r" b="b"/>
              <a:pathLst>
                <a:path w="770" h="860">
                  <a:moveTo>
                    <a:pt x="110" y="728"/>
                  </a:moveTo>
                  <a:lnTo>
                    <a:pt x="110" y="750"/>
                  </a:lnTo>
                  <a:lnTo>
                    <a:pt x="99" y="772"/>
                  </a:lnTo>
                  <a:lnTo>
                    <a:pt x="99" y="827"/>
                  </a:lnTo>
                  <a:lnTo>
                    <a:pt x="110" y="849"/>
                  </a:lnTo>
                  <a:lnTo>
                    <a:pt x="132" y="860"/>
                  </a:lnTo>
                  <a:lnTo>
                    <a:pt x="176" y="860"/>
                  </a:lnTo>
                  <a:lnTo>
                    <a:pt x="209" y="827"/>
                  </a:lnTo>
                  <a:lnTo>
                    <a:pt x="220" y="805"/>
                  </a:lnTo>
                  <a:lnTo>
                    <a:pt x="231" y="772"/>
                  </a:lnTo>
                  <a:lnTo>
                    <a:pt x="242" y="706"/>
                  </a:lnTo>
                  <a:lnTo>
                    <a:pt x="286" y="551"/>
                  </a:lnTo>
                  <a:lnTo>
                    <a:pt x="297" y="507"/>
                  </a:lnTo>
                  <a:lnTo>
                    <a:pt x="319" y="430"/>
                  </a:lnTo>
                  <a:lnTo>
                    <a:pt x="341" y="331"/>
                  </a:lnTo>
                  <a:lnTo>
                    <a:pt x="352" y="264"/>
                  </a:lnTo>
                  <a:lnTo>
                    <a:pt x="374" y="220"/>
                  </a:lnTo>
                  <a:lnTo>
                    <a:pt x="418" y="154"/>
                  </a:lnTo>
                  <a:lnTo>
                    <a:pt x="440" y="132"/>
                  </a:lnTo>
                  <a:lnTo>
                    <a:pt x="462" y="99"/>
                  </a:lnTo>
                  <a:lnTo>
                    <a:pt x="473" y="88"/>
                  </a:lnTo>
                  <a:lnTo>
                    <a:pt x="495" y="77"/>
                  </a:lnTo>
                  <a:lnTo>
                    <a:pt x="528" y="55"/>
                  </a:lnTo>
                  <a:lnTo>
                    <a:pt x="572" y="44"/>
                  </a:lnTo>
                  <a:lnTo>
                    <a:pt x="649" y="44"/>
                  </a:lnTo>
                  <a:lnTo>
                    <a:pt x="671" y="55"/>
                  </a:lnTo>
                  <a:lnTo>
                    <a:pt x="693" y="55"/>
                  </a:lnTo>
                  <a:lnTo>
                    <a:pt x="693" y="66"/>
                  </a:lnTo>
                  <a:lnTo>
                    <a:pt x="660" y="77"/>
                  </a:lnTo>
                  <a:lnTo>
                    <a:pt x="627" y="99"/>
                  </a:lnTo>
                  <a:lnTo>
                    <a:pt x="605" y="132"/>
                  </a:lnTo>
                  <a:lnTo>
                    <a:pt x="594" y="165"/>
                  </a:lnTo>
                  <a:lnTo>
                    <a:pt x="594" y="187"/>
                  </a:lnTo>
                  <a:lnTo>
                    <a:pt x="605" y="198"/>
                  </a:lnTo>
                  <a:lnTo>
                    <a:pt x="616" y="220"/>
                  </a:lnTo>
                  <a:lnTo>
                    <a:pt x="638" y="231"/>
                  </a:lnTo>
                  <a:lnTo>
                    <a:pt x="704" y="231"/>
                  </a:lnTo>
                  <a:lnTo>
                    <a:pt x="770" y="165"/>
                  </a:lnTo>
                  <a:lnTo>
                    <a:pt x="770" y="88"/>
                  </a:lnTo>
                  <a:lnTo>
                    <a:pt x="748" y="55"/>
                  </a:lnTo>
                  <a:lnTo>
                    <a:pt x="704" y="11"/>
                  </a:lnTo>
                  <a:lnTo>
                    <a:pt x="660" y="0"/>
                  </a:lnTo>
                  <a:lnTo>
                    <a:pt x="616" y="0"/>
                  </a:lnTo>
                  <a:lnTo>
                    <a:pt x="528" y="11"/>
                  </a:lnTo>
                  <a:lnTo>
                    <a:pt x="462" y="55"/>
                  </a:lnTo>
                  <a:lnTo>
                    <a:pt x="407" y="99"/>
                  </a:lnTo>
                  <a:lnTo>
                    <a:pt x="374" y="143"/>
                  </a:lnTo>
                  <a:lnTo>
                    <a:pt x="363" y="99"/>
                  </a:lnTo>
                  <a:lnTo>
                    <a:pt x="330" y="55"/>
                  </a:lnTo>
                  <a:lnTo>
                    <a:pt x="297" y="22"/>
                  </a:lnTo>
                  <a:lnTo>
                    <a:pt x="253" y="11"/>
                  </a:lnTo>
                  <a:lnTo>
                    <a:pt x="198" y="0"/>
                  </a:lnTo>
                  <a:lnTo>
                    <a:pt x="165" y="0"/>
                  </a:lnTo>
                  <a:lnTo>
                    <a:pt x="99" y="44"/>
                  </a:lnTo>
                  <a:lnTo>
                    <a:pt x="88" y="66"/>
                  </a:lnTo>
                  <a:lnTo>
                    <a:pt x="66" y="88"/>
                  </a:lnTo>
                  <a:lnTo>
                    <a:pt x="55" y="110"/>
                  </a:lnTo>
                  <a:lnTo>
                    <a:pt x="33" y="165"/>
                  </a:lnTo>
                  <a:lnTo>
                    <a:pt x="22" y="220"/>
                  </a:lnTo>
                  <a:lnTo>
                    <a:pt x="11" y="264"/>
                  </a:lnTo>
                  <a:lnTo>
                    <a:pt x="0" y="286"/>
                  </a:lnTo>
                  <a:lnTo>
                    <a:pt x="0" y="297"/>
                  </a:lnTo>
                  <a:lnTo>
                    <a:pt x="11" y="308"/>
                  </a:lnTo>
                  <a:lnTo>
                    <a:pt x="44" y="308"/>
                  </a:lnTo>
                  <a:lnTo>
                    <a:pt x="44" y="286"/>
                  </a:lnTo>
                  <a:lnTo>
                    <a:pt x="55" y="264"/>
                  </a:lnTo>
                  <a:lnTo>
                    <a:pt x="88" y="143"/>
                  </a:lnTo>
                  <a:lnTo>
                    <a:pt x="132" y="66"/>
                  </a:lnTo>
                  <a:lnTo>
                    <a:pt x="198" y="44"/>
                  </a:lnTo>
                  <a:lnTo>
                    <a:pt x="220" y="44"/>
                  </a:lnTo>
                  <a:lnTo>
                    <a:pt x="242" y="66"/>
                  </a:lnTo>
                  <a:lnTo>
                    <a:pt x="253" y="88"/>
                  </a:lnTo>
                  <a:lnTo>
                    <a:pt x="253" y="165"/>
                  </a:lnTo>
                  <a:lnTo>
                    <a:pt x="242" y="187"/>
                  </a:lnTo>
                  <a:lnTo>
                    <a:pt x="242" y="209"/>
                  </a:lnTo>
                  <a:lnTo>
                    <a:pt x="231" y="242"/>
                  </a:lnTo>
                  <a:lnTo>
                    <a:pt x="220" y="286"/>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550"/>
            <p:cNvSpPr>
              <a:spLocks/>
            </p:cNvSpPr>
            <p:nvPr/>
          </p:nvSpPr>
          <p:spPr bwMode="auto">
            <a:xfrm>
              <a:off x="20035" y="15775"/>
              <a:ext cx="770" cy="860"/>
            </a:xfrm>
            <a:custGeom>
              <a:avLst/>
              <a:gdLst/>
              <a:ahLst/>
              <a:cxnLst>
                <a:cxn ang="0">
                  <a:pos x="110" y="750"/>
                </a:cxn>
                <a:cxn ang="0">
                  <a:pos x="99" y="827"/>
                </a:cxn>
                <a:cxn ang="0">
                  <a:pos x="132" y="860"/>
                </a:cxn>
                <a:cxn ang="0">
                  <a:pos x="187" y="849"/>
                </a:cxn>
                <a:cxn ang="0">
                  <a:pos x="220" y="805"/>
                </a:cxn>
                <a:cxn ang="0">
                  <a:pos x="242" y="706"/>
                </a:cxn>
                <a:cxn ang="0">
                  <a:pos x="297" y="507"/>
                </a:cxn>
                <a:cxn ang="0">
                  <a:pos x="341" y="331"/>
                </a:cxn>
                <a:cxn ang="0">
                  <a:pos x="374" y="220"/>
                </a:cxn>
                <a:cxn ang="0">
                  <a:pos x="440" y="132"/>
                </a:cxn>
                <a:cxn ang="0">
                  <a:pos x="473" y="88"/>
                </a:cxn>
                <a:cxn ang="0">
                  <a:pos x="528" y="55"/>
                </a:cxn>
                <a:cxn ang="0">
                  <a:pos x="649" y="44"/>
                </a:cxn>
                <a:cxn ang="0">
                  <a:pos x="682" y="55"/>
                </a:cxn>
                <a:cxn ang="0">
                  <a:pos x="649" y="77"/>
                </a:cxn>
                <a:cxn ang="0">
                  <a:pos x="605" y="132"/>
                </a:cxn>
                <a:cxn ang="0">
                  <a:pos x="594" y="187"/>
                </a:cxn>
                <a:cxn ang="0">
                  <a:pos x="616" y="220"/>
                </a:cxn>
                <a:cxn ang="0">
                  <a:pos x="704" y="231"/>
                </a:cxn>
                <a:cxn ang="0">
                  <a:pos x="770" y="88"/>
                </a:cxn>
                <a:cxn ang="0">
                  <a:pos x="726" y="33"/>
                </a:cxn>
                <a:cxn ang="0">
                  <a:pos x="660" y="0"/>
                </a:cxn>
                <a:cxn ang="0">
                  <a:pos x="528" y="11"/>
                </a:cxn>
                <a:cxn ang="0">
                  <a:pos x="407" y="99"/>
                </a:cxn>
                <a:cxn ang="0">
                  <a:pos x="330" y="55"/>
                </a:cxn>
                <a:cxn ang="0">
                  <a:pos x="253" y="11"/>
                </a:cxn>
                <a:cxn ang="0">
                  <a:pos x="154" y="0"/>
                </a:cxn>
                <a:cxn ang="0">
                  <a:pos x="99" y="44"/>
                </a:cxn>
                <a:cxn ang="0">
                  <a:pos x="66" y="88"/>
                </a:cxn>
                <a:cxn ang="0">
                  <a:pos x="11" y="220"/>
                </a:cxn>
                <a:cxn ang="0">
                  <a:pos x="0" y="297"/>
                </a:cxn>
                <a:cxn ang="0">
                  <a:pos x="44" y="308"/>
                </a:cxn>
                <a:cxn ang="0">
                  <a:pos x="55" y="264"/>
                </a:cxn>
                <a:cxn ang="0">
                  <a:pos x="132" y="66"/>
                </a:cxn>
                <a:cxn ang="0">
                  <a:pos x="209" y="44"/>
                </a:cxn>
                <a:cxn ang="0">
                  <a:pos x="242" y="66"/>
                </a:cxn>
                <a:cxn ang="0">
                  <a:pos x="253" y="165"/>
                </a:cxn>
                <a:cxn ang="0">
                  <a:pos x="242" y="209"/>
                </a:cxn>
                <a:cxn ang="0">
                  <a:pos x="220" y="286"/>
                </a:cxn>
              </a:cxnLst>
              <a:rect l="0" t="0" r="r" b="b"/>
              <a:pathLst>
                <a:path w="770" h="860">
                  <a:moveTo>
                    <a:pt x="110" y="728"/>
                  </a:moveTo>
                  <a:lnTo>
                    <a:pt x="110" y="750"/>
                  </a:lnTo>
                  <a:lnTo>
                    <a:pt x="99" y="772"/>
                  </a:lnTo>
                  <a:lnTo>
                    <a:pt x="99" y="827"/>
                  </a:lnTo>
                  <a:lnTo>
                    <a:pt x="110" y="849"/>
                  </a:lnTo>
                  <a:lnTo>
                    <a:pt x="132" y="860"/>
                  </a:lnTo>
                  <a:lnTo>
                    <a:pt x="165" y="860"/>
                  </a:lnTo>
                  <a:lnTo>
                    <a:pt x="187" y="849"/>
                  </a:lnTo>
                  <a:lnTo>
                    <a:pt x="209" y="827"/>
                  </a:lnTo>
                  <a:lnTo>
                    <a:pt x="220" y="805"/>
                  </a:lnTo>
                  <a:lnTo>
                    <a:pt x="231" y="772"/>
                  </a:lnTo>
                  <a:lnTo>
                    <a:pt x="242" y="706"/>
                  </a:lnTo>
                  <a:lnTo>
                    <a:pt x="286" y="551"/>
                  </a:lnTo>
                  <a:lnTo>
                    <a:pt x="297" y="507"/>
                  </a:lnTo>
                  <a:lnTo>
                    <a:pt x="319" y="430"/>
                  </a:lnTo>
                  <a:lnTo>
                    <a:pt x="341" y="331"/>
                  </a:lnTo>
                  <a:lnTo>
                    <a:pt x="352" y="264"/>
                  </a:lnTo>
                  <a:lnTo>
                    <a:pt x="374" y="220"/>
                  </a:lnTo>
                  <a:lnTo>
                    <a:pt x="418" y="154"/>
                  </a:lnTo>
                  <a:lnTo>
                    <a:pt x="440" y="132"/>
                  </a:lnTo>
                  <a:lnTo>
                    <a:pt x="462" y="99"/>
                  </a:lnTo>
                  <a:lnTo>
                    <a:pt x="473" y="88"/>
                  </a:lnTo>
                  <a:lnTo>
                    <a:pt x="495" y="77"/>
                  </a:lnTo>
                  <a:lnTo>
                    <a:pt x="528" y="55"/>
                  </a:lnTo>
                  <a:lnTo>
                    <a:pt x="572" y="44"/>
                  </a:lnTo>
                  <a:lnTo>
                    <a:pt x="649" y="44"/>
                  </a:lnTo>
                  <a:lnTo>
                    <a:pt x="671" y="55"/>
                  </a:lnTo>
                  <a:lnTo>
                    <a:pt x="682" y="55"/>
                  </a:lnTo>
                  <a:lnTo>
                    <a:pt x="693" y="66"/>
                  </a:lnTo>
                  <a:lnTo>
                    <a:pt x="649" y="77"/>
                  </a:lnTo>
                  <a:lnTo>
                    <a:pt x="627" y="99"/>
                  </a:lnTo>
                  <a:lnTo>
                    <a:pt x="605" y="132"/>
                  </a:lnTo>
                  <a:lnTo>
                    <a:pt x="594" y="165"/>
                  </a:lnTo>
                  <a:lnTo>
                    <a:pt x="594" y="187"/>
                  </a:lnTo>
                  <a:lnTo>
                    <a:pt x="605" y="198"/>
                  </a:lnTo>
                  <a:lnTo>
                    <a:pt x="616" y="220"/>
                  </a:lnTo>
                  <a:lnTo>
                    <a:pt x="638" y="231"/>
                  </a:lnTo>
                  <a:lnTo>
                    <a:pt x="704" y="231"/>
                  </a:lnTo>
                  <a:lnTo>
                    <a:pt x="770" y="165"/>
                  </a:lnTo>
                  <a:lnTo>
                    <a:pt x="770" y="88"/>
                  </a:lnTo>
                  <a:lnTo>
                    <a:pt x="748" y="55"/>
                  </a:lnTo>
                  <a:lnTo>
                    <a:pt x="726" y="33"/>
                  </a:lnTo>
                  <a:lnTo>
                    <a:pt x="693" y="11"/>
                  </a:lnTo>
                  <a:lnTo>
                    <a:pt x="660" y="0"/>
                  </a:lnTo>
                  <a:lnTo>
                    <a:pt x="616" y="0"/>
                  </a:lnTo>
                  <a:lnTo>
                    <a:pt x="528" y="11"/>
                  </a:lnTo>
                  <a:lnTo>
                    <a:pt x="462" y="55"/>
                  </a:lnTo>
                  <a:lnTo>
                    <a:pt x="407" y="99"/>
                  </a:lnTo>
                  <a:lnTo>
                    <a:pt x="374" y="143"/>
                  </a:lnTo>
                  <a:lnTo>
                    <a:pt x="330" y="55"/>
                  </a:lnTo>
                  <a:lnTo>
                    <a:pt x="297" y="22"/>
                  </a:lnTo>
                  <a:lnTo>
                    <a:pt x="253" y="11"/>
                  </a:lnTo>
                  <a:lnTo>
                    <a:pt x="198" y="0"/>
                  </a:lnTo>
                  <a:lnTo>
                    <a:pt x="154" y="0"/>
                  </a:lnTo>
                  <a:lnTo>
                    <a:pt x="132" y="22"/>
                  </a:lnTo>
                  <a:lnTo>
                    <a:pt x="99" y="44"/>
                  </a:lnTo>
                  <a:lnTo>
                    <a:pt x="88" y="66"/>
                  </a:lnTo>
                  <a:lnTo>
                    <a:pt x="66" y="88"/>
                  </a:lnTo>
                  <a:lnTo>
                    <a:pt x="55" y="110"/>
                  </a:lnTo>
                  <a:lnTo>
                    <a:pt x="11" y="220"/>
                  </a:lnTo>
                  <a:lnTo>
                    <a:pt x="0" y="264"/>
                  </a:lnTo>
                  <a:lnTo>
                    <a:pt x="0" y="297"/>
                  </a:lnTo>
                  <a:lnTo>
                    <a:pt x="11" y="308"/>
                  </a:lnTo>
                  <a:lnTo>
                    <a:pt x="44" y="308"/>
                  </a:lnTo>
                  <a:lnTo>
                    <a:pt x="44" y="286"/>
                  </a:lnTo>
                  <a:lnTo>
                    <a:pt x="55" y="264"/>
                  </a:lnTo>
                  <a:lnTo>
                    <a:pt x="88" y="143"/>
                  </a:lnTo>
                  <a:lnTo>
                    <a:pt x="132" y="66"/>
                  </a:lnTo>
                  <a:lnTo>
                    <a:pt x="198" y="44"/>
                  </a:lnTo>
                  <a:lnTo>
                    <a:pt x="209" y="44"/>
                  </a:lnTo>
                  <a:lnTo>
                    <a:pt x="231" y="55"/>
                  </a:lnTo>
                  <a:lnTo>
                    <a:pt x="242" y="66"/>
                  </a:lnTo>
                  <a:lnTo>
                    <a:pt x="253" y="88"/>
                  </a:lnTo>
                  <a:lnTo>
                    <a:pt x="253" y="165"/>
                  </a:lnTo>
                  <a:lnTo>
                    <a:pt x="242" y="187"/>
                  </a:lnTo>
                  <a:lnTo>
                    <a:pt x="242" y="209"/>
                  </a:lnTo>
                  <a:lnTo>
                    <a:pt x="231" y="242"/>
                  </a:lnTo>
                  <a:lnTo>
                    <a:pt x="220" y="286"/>
                  </a:lnTo>
                  <a:lnTo>
                    <a:pt x="110" y="7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551"/>
            <p:cNvSpPr>
              <a:spLocks/>
            </p:cNvSpPr>
            <p:nvPr/>
          </p:nvSpPr>
          <p:spPr bwMode="auto">
            <a:xfrm>
              <a:off x="21069" y="15190"/>
              <a:ext cx="439" cy="1898"/>
            </a:xfrm>
            <a:custGeom>
              <a:avLst/>
              <a:gdLst/>
              <a:ahLst/>
              <a:cxnLst>
                <a:cxn ang="0">
                  <a:pos x="439" y="1876"/>
                </a:cxn>
                <a:cxn ang="0">
                  <a:pos x="407" y="1842"/>
                </a:cxn>
                <a:cxn ang="0">
                  <a:pos x="286" y="1688"/>
                </a:cxn>
                <a:cxn ang="0">
                  <a:pos x="198" y="1500"/>
                </a:cxn>
                <a:cxn ang="0">
                  <a:pos x="143" y="1313"/>
                </a:cxn>
                <a:cxn ang="0">
                  <a:pos x="121" y="1125"/>
                </a:cxn>
                <a:cxn ang="0">
                  <a:pos x="110" y="949"/>
                </a:cxn>
                <a:cxn ang="0">
                  <a:pos x="121" y="750"/>
                </a:cxn>
                <a:cxn ang="0">
                  <a:pos x="154" y="562"/>
                </a:cxn>
                <a:cxn ang="0">
                  <a:pos x="209" y="375"/>
                </a:cxn>
                <a:cxn ang="0">
                  <a:pos x="297" y="198"/>
                </a:cxn>
                <a:cxn ang="0">
                  <a:pos x="418" y="55"/>
                </a:cxn>
                <a:cxn ang="0">
                  <a:pos x="428" y="33"/>
                </a:cxn>
                <a:cxn ang="0">
                  <a:pos x="439" y="33"/>
                </a:cxn>
                <a:cxn ang="0">
                  <a:pos x="439" y="11"/>
                </a:cxn>
                <a:cxn ang="0">
                  <a:pos x="428" y="0"/>
                </a:cxn>
                <a:cxn ang="0">
                  <a:pos x="418" y="0"/>
                </a:cxn>
                <a:cxn ang="0">
                  <a:pos x="396" y="11"/>
                </a:cxn>
                <a:cxn ang="0">
                  <a:pos x="341" y="55"/>
                </a:cxn>
                <a:cxn ang="0">
                  <a:pos x="264" y="132"/>
                </a:cxn>
                <a:cxn ang="0">
                  <a:pos x="187" y="242"/>
                </a:cxn>
                <a:cxn ang="0">
                  <a:pos x="121" y="364"/>
                </a:cxn>
                <a:cxn ang="0">
                  <a:pos x="44" y="573"/>
                </a:cxn>
                <a:cxn ang="0">
                  <a:pos x="11" y="772"/>
                </a:cxn>
                <a:cxn ang="0">
                  <a:pos x="0" y="949"/>
                </a:cxn>
                <a:cxn ang="0">
                  <a:pos x="11" y="1125"/>
                </a:cxn>
                <a:cxn ang="0">
                  <a:pos x="44" y="1324"/>
                </a:cxn>
                <a:cxn ang="0">
                  <a:pos x="121" y="1545"/>
                </a:cxn>
                <a:cxn ang="0">
                  <a:pos x="198" y="1666"/>
                </a:cxn>
                <a:cxn ang="0">
                  <a:pos x="275" y="1765"/>
                </a:cxn>
                <a:cxn ang="0">
                  <a:pos x="341" y="1842"/>
                </a:cxn>
                <a:cxn ang="0">
                  <a:pos x="396" y="1887"/>
                </a:cxn>
                <a:cxn ang="0">
                  <a:pos x="418" y="1898"/>
                </a:cxn>
                <a:cxn ang="0">
                  <a:pos x="428" y="1898"/>
                </a:cxn>
                <a:cxn ang="0">
                  <a:pos x="439" y="1887"/>
                </a:cxn>
                <a:cxn ang="0">
                  <a:pos x="439" y="1876"/>
                </a:cxn>
              </a:cxnLst>
              <a:rect l="0" t="0" r="r" b="b"/>
              <a:pathLst>
                <a:path w="439" h="1898">
                  <a:moveTo>
                    <a:pt x="439" y="1876"/>
                  </a:moveTo>
                  <a:lnTo>
                    <a:pt x="407" y="1842"/>
                  </a:lnTo>
                  <a:lnTo>
                    <a:pt x="286" y="1688"/>
                  </a:lnTo>
                  <a:lnTo>
                    <a:pt x="198" y="1500"/>
                  </a:lnTo>
                  <a:lnTo>
                    <a:pt x="143" y="1313"/>
                  </a:lnTo>
                  <a:lnTo>
                    <a:pt x="121" y="1125"/>
                  </a:lnTo>
                  <a:lnTo>
                    <a:pt x="110" y="949"/>
                  </a:lnTo>
                  <a:lnTo>
                    <a:pt x="121" y="750"/>
                  </a:lnTo>
                  <a:lnTo>
                    <a:pt x="154" y="562"/>
                  </a:lnTo>
                  <a:lnTo>
                    <a:pt x="209" y="375"/>
                  </a:lnTo>
                  <a:lnTo>
                    <a:pt x="297" y="198"/>
                  </a:lnTo>
                  <a:lnTo>
                    <a:pt x="418" y="55"/>
                  </a:lnTo>
                  <a:lnTo>
                    <a:pt x="428" y="33"/>
                  </a:lnTo>
                  <a:lnTo>
                    <a:pt x="439" y="33"/>
                  </a:lnTo>
                  <a:lnTo>
                    <a:pt x="439" y="11"/>
                  </a:lnTo>
                  <a:lnTo>
                    <a:pt x="428" y="0"/>
                  </a:lnTo>
                  <a:lnTo>
                    <a:pt x="418" y="0"/>
                  </a:lnTo>
                  <a:lnTo>
                    <a:pt x="396" y="11"/>
                  </a:lnTo>
                  <a:lnTo>
                    <a:pt x="341" y="55"/>
                  </a:lnTo>
                  <a:lnTo>
                    <a:pt x="264" y="132"/>
                  </a:lnTo>
                  <a:lnTo>
                    <a:pt x="187" y="242"/>
                  </a:lnTo>
                  <a:lnTo>
                    <a:pt x="121" y="364"/>
                  </a:lnTo>
                  <a:lnTo>
                    <a:pt x="44" y="573"/>
                  </a:lnTo>
                  <a:lnTo>
                    <a:pt x="11" y="772"/>
                  </a:lnTo>
                  <a:lnTo>
                    <a:pt x="0" y="949"/>
                  </a:lnTo>
                  <a:lnTo>
                    <a:pt x="11" y="1125"/>
                  </a:lnTo>
                  <a:lnTo>
                    <a:pt x="44" y="1324"/>
                  </a:lnTo>
                  <a:lnTo>
                    <a:pt x="121" y="1545"/>
                  </a:lnTo>
                  <a:lnTo>
                    <a:pt x="198" y="1666"/>
                  </a:lnTo>
                  <a:lnTo>
                    <a:pt x="275" y="1765"/>
                  </a:lnTo>
                  <a:lnTo>
                    <a:pt x="341" y="1842"/>
                  </a:lnTo>
                  <a:lnTo>
                    <a:pt x="396" y="1887"/>
                  </a:lnTo>
                  <a:lnTo>
                    <a:pt x="418" y="1898"/>
                  </a:lnTo>
                  <a:lnTo>
                    <a:pt x="428" y="1898"/>
                  </a:lnTo>
                  <a:lnTo>
                    <a:pt x="439" y="1887"/>
                  </a:lnTo>
                  <a:lnTo>
                    <a:pt x="439" y="187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552"/>
            <p:cNvSpPr>
              <a:spLocks/>
            </p:cNvSpPr>
            <p:nvPr/>
          </p:nvSpPr>
          <p:spPr bwMode="auto">
            <a:xfrm>
              <a:off x="21717" y="15300"/>
              <a:ext cx="858" cy="1335"/>
            </a:xfrm>
            <a:custGeom>
              <a:avLst/>
              <a:gdLst/>
              <a:ahLst/>
              <a:cxnLst>
                <a:cxn ang="0">
                  <a:pos x="440" y="0"/>
                </a:cxn>
                <a:cxn ang="0">
                  <a:pos x="264" y="11"/>
                </a:cxn>
                <a:cxn ang="0">
                  <a:pos x="154" y="33"/>
                </a:cxn>
                <a:cxn ang="0">
                  <a:pos x="165" y="77"/>
                </a:cxn>
                <a:cxn ang="0">
                  <a:pos x="275" y="88"/>
                </a:cxn>
                <a:cxn ang="0">
                  <a:pos x="297" y="99"/>
                </a:cxn>
                <a:cxn ang="0">
                  <a:pos x="286" y="143"/>
                </a:cxn>
                <a:cxn ang="0">
                  <a:pos x="11" y="1258"/>
                </a:cxn>
                <a:cxn ang="0">
                  <a:pos x="0" y="1280"/>
                </a:cxn>
                <a:cxn ang="0">
                  <a:pos x="44" y="1335"/>
                </a:cxn>
                <a:cxn ang="0">
                  <a:pos x="88" y="1324"/>
                </a:cxn>
                <a:cxn ang="0">
                  <a:pos x="121" y="1291"/>
                </a:cxn>
                <a:cxn ang="0">
                  <a:pos x="176" y="1092"/>
                </a:cxn>
                <a:cxn ang="0">
                  <a:pos x="220" y="927"/>
                </a:cxn>
                <a:cxn ang="0">
                  <a:pos x="275" y="883"/>
                </a:cxn>
                <a:cxn ang="0">
                  <a:pos x="396" y="927"/>
                </a:cxn>
                <a:cxn ang="0">
                  <a:pos x="451" y="1037"/>
                </a:cxn>
                <a:cxn ang="0">
                  <a:pos x="440" y="1081"/>
                </a:cxn>
                <a:cxn ang="0">
                  <a:pos x="462" y="1247"/>
                </a:cxn>
                <a:cxn ang="0">
                  <a:pos x="616" y="1335"/>
                </a:cxn>
                <a:cxn ang="0">
                  <a:pos x="693" y="1313"/>
                </a:cxn>
                <a:cxn ang="0">
                  <a:pos x="759" y="1236"/>
                </a:cxn>
                <a:cxn ang="0">
                  <a:pos x="825" y="1070"/>
                </a:cxn>
                <a:cxn ang="0">
                  <a:pos x="792" y="1026"/>
                </a:cxn>
                <a:cxn ang="0">
                  <a:pos x="781" y="1059"/>
                </a:cxn>
                <a:cxn ang="0">
                  <a:pos x="715" y="1225"/>
                </a:cxn>
                <a:cxn ang="0">
                  <a:pos x="616" y="1291"/>
                </a:cxn>
                <a:cxn ang="0">
                  <a:pos x="583" y="1280"/>
                </a:cxn>
                <a:cxn ang="0">
                  <a:pos x="561" y="1236"/>
                </a:cxn>
                <a:cxn ang="0">
                  <a:pos x="550" y="1170"/>
                </a:cxn>
                <a:cxn ang="0">
                  <a:pos x="572" y="1092"/>
                </a:cxn>
                <a:cxn ang="0">
                  <a:pos x="550" y="960"/>
                </a:cxn>
                <a:cxn ang="0">
                  <a:pos x="407" y="861"/>
                </a:cxn>
                <a:cxn ang="0">
                  <a:pos x="407" y="750"/>
                </a:cxn>
                <a:cxn ang="0">
                  <a:pos x="638" y="541"/>
                </a:cxn>
                <a:cxn ang="0">
                  <a:pos x="770" y="519"/>
                </a:cxn>
                <a:cxn ang="0">
                  <a:pos x="792" y="530"/>
                </a:cxn>
                <a:cxn ang="0">
                  <a:pos x="759" y="552"/>
                </a:cxn>
                <a:cxn ang="0">
                  <a:pos x="693" y="618"/>
                </a:cxn>
                <a:cxn ang="0">
                  <a:pos x="682" y="640"/>
                </a:cxn>
                <a:cxn ang="0">
                  <a:pos x="715" y="695"/>
                </a:cxn>
                <a:cxn ang="0">
                  <a:pos x="792" y="706"/>
                </a:cxn>
                <a:cxn ang="0">
                  <a:pos x="858" y="629"/>
                </a:cxn>
                <a:cxn ang="0">
                  <a:pos x="847" y="541"/>
                </a:cxn>
                <a:cxn ang="0">
                  <a:pos x="803" y="497"/>
                </a:cxn>
                <a:cxn ang="0">
                  <a:pos x="693" y="475"/>
                </a:cxn>
                <a:cxn ang="0">
                  <a:pos x="550" y="552"/>
                </a:cxn>
                <a:cxn ang="0">
                  <a:pos x="242" y="817"/>
                </a:cxn>
              </a:cxnLst>
              <a:rect l="0" t="0" r="r" b="b"/>
              <a:pathLst>
                <a:path w="858" h="1335">
                  <a:moveTo>
                    <a:pt x="440" y="11"/>
                  </a:moveTo>
                  <a:lnTo>
                    <a:pt x="440" y="0"/>
                  </a:lnTo>
                  <a:lnTo>
                    <a:pt x="352" y="0"/>
                  </a:lnTo>
                  <a:lnTo>
                    <a:pt x="264" y="11"/>
                  </a:lnTo>
                  <a:lnTo>
                    <a:pt x="176" y="11"/>
                  </a:lnTo>
                  <a:lnTo>
                    <a:pt x="154" y="33"/>
                  </a:lnTo>
                  <a:lnTo>
                    <a:pt x="154" y="66"/>
                  </a:lnTo>
                  <a:lnTo>
                    <a:pt x="165" y="77"/>
                  </a:lnTo>
                  <a:lnTo>
                    <a:pt x="264" y="77"/>
                  </a:lnTo>
                  <a:lnTo>
                    <a:pt x="275" y="88"/>
                  </a:lnTo>
                  <a:lnTo>
                    <a:pt x="286" y="88"/>
                  </a:lnTo>
                  <a:lnTo>
                    <a:pt x="297" y="99"/>
                  </a:lnTo>
                  <a:lnTo>
                    <a:pt x="297" y="110"/>
                  </a:lnTo>
                  <a:lnTo>
                    <a:pt x="286" y="143"/>
                  </a:lnTo>
                  <a:lnTo>
                    <a:pt x="11" y="1236"/>
                  </a:lnTo>
                  <a:lnTo>
                    <a:pt x="11" y="1258"/>
                  </a:lnTo>
                  <a:lnTo>
                    <a:pt x="0" y="1269"/>
                  </a:lnTo>
                  <a:lnTo>
                    <a:pt x="0" y="1280"/>
                  </a:lnTo>
                  <a:lnTo>
                    <a:pt x="11" y="1302"/>
                  </a:lnTo>
                  <a:lnTo>
                    <a:pt x="44" y="1335"/>
                  </a:lnTo>
                  <a:lnTo>
                    <a:pt x="55" y="1335"/>
                  </a:lnTo>
                  <a:lnTo>
                    <a:pt x="88" y="1324"/>
                  </a:lnTo>
                  <a:lnTo>
                    <a:pt x="110" y="1313"/>
                  </a:lnTo>
                  <a:lnTo>
                    <a:pt x="121" y="1291"/>
                  </a:lnTo>
                  <a:lnTo>
                    <a:pt x="154" y="1192"/>
                  </a:lnTo>
                  <a:lnTo>
                    <a:pt x="176" y="1092"/>
                  </a:lnTo>
                  <a:lnTo>
                    <a:pt x="198" y="1004"/>
                  </a:lnTo>
                  <a:lnTo>
                    <a:pt x="220" y="927"/>
                  </a:lnTo>
                  <a:lnTo>
                    <a:pt x="231" y="883"/>
                  </a:lnTo>
                  <a:lnTo>
                    <a:pt x="275" y="883"/>
                  </a:lnTo>
                  <a:lnTo>
                    <a:pt x="341" y="905"/>
                  </a:lnTo>
                  <a:lnTo>
                    <a:pt x="396" y="927"/>
                  </a:lnTo>
                  <a:lnTo>
                    <a:pt x="429" y="971"/>
                  </a:lnTo>
                  <a:lnTo>
                    <a:pt x="451" y="1037"/>
                  </a:lnTo>
                  <a:lnTo>
                    <a:pt x="451" y="1059"/>
                  </a:lnTo>
                  <a:lnTo>
                    <a:pt x="440" y="1081"/>
                  </a:lnTo>
                  <a:lnTo>
                    <a:pt x="440" y="1148"/>
                  </a:lnTo>
                  <a:lnTo>
                    <a:pt x="462" y="1247"/>
                  </a:lnTo>
                  <a:lnTo>
                    <a:pt x="517" y="1313"/>
                  </a:lnTo>
                  <a:lnTo>
                    <a:pt x="616" y="1335"/>
                  </a:lnTo>
                  <a:lnTo>
                    <a:pt x="660" y="1324"/>
                  </a:lnTo>
                  <a:lnTo>
                    <a:pt x="693" y="1313"/>
                  </a:lnTo>
                  <a:lnTo>
                    <a:pt x="726" y="1280"/>
                  </a:lnTo>
                  <a:lnTo>
                    <a:pt x="759" y="1236"/>
                  </a:lnTo>
                  <a:lnTo>
                    <a:pt x="803" y="1148"/>
                  </a:lnTo>
                  <a:lnTo>
                    <a:pt x="825" y="1070"/>
                  </a:lnTo>
                  <a:lnTo>
                    <a:pt x="825" y="1026"/>
                  </a:lnTo>
                  <a:lnTo>
                    <a:pt x="792" y="1026"/>
                  </a:lnTo>
                  <a:lnTo>
                    <a:pt x="781" y="1037"/>
                  </a:lnTo>
                  <a:lnTo>
                    <a:pt x="781" y="1059"/>
                  </a:lnTo>
                  <a:lnTo>
                    <a:pt x="748" y="1148"/>
                  </a:lnTo>
                  <a:lnTo>
                    <a:pt x="715" y="1225"/>
                  </a:lnTo>
                  <a:lnTo>
                    <a:pt x="671" y="1280"/>
                  </a:lnTo>
                  <a:lnTo>
                    <a:pt x="616" y="1291"/>
                  </a:lnTo>
                  <a:lnTo>
                    <a:pt x="594" y="1291"/>
                  </a:lnTo>
                  <a:lnTo>
                    <a:pt x="583" y="1280"/>
                  </a:lnTo>
                  <a:lnTo>
                    <a:pt x="561" y="1269"/>
                  </a:lnTo>
                  <a:lnTo>
                    <a:pt x="561" y="1236"/>
                  </a:lnTo>
                  <a:lnTo>
                    <a:pt x="550" y="1203"/>
                  </a:lnTo>
                  <a:lnTo>
                    <a:pt x="550" y="1170"/>
                  </a:lnTo>
                  <a:lnTo>
                    <a:pt x="561" y="1126"/>
                  </a:lnTo>
                  <a:lnTo>
                    <a:pt x="572" y="1092"/>
                  </a:lnTo>
                  <a:lnTo>
                    <a:pt x="572" y="1037"/>
                  </a:lnTo>
                  <a:lnTo>
                    <a:pt x="550" y="960"/>
                  </a:lnTo>
                  <a:lnTo>
                    <a:pt x="495" y="905"/>
                  </a:lnTo>
                  <a:lnTo>
                    <a:pt x="407" y="861"/>
                  </a:lnTo>
                  <a:lnTo>
                    <a:pt x="297" y="839"/>
                  </a:lnTo>
                  <a:lnTo>
                    <a:pt x="407" y="750"/>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0"/>
                  </a:lnTo>
                  <a:lnTo>
                    <a:pt x="682" y="662"/>
                  </a:lnTo>
                  <a:lnTo>
                    <a:pt x="715" y="695"/>
                  </a:lnTo>
                  <a:lnTo>
                    <a:pt x="737" y="706"/>
                  </a:lnTo>
                  <a:lnTo>
                    <a:pt x="792" y="706"/>
                  </a:lnTo>
                  <a:lnTo>
                    <a:pt x="836" y="662"/>
                  </a:lnTo>
                  <a:lnTo>
                    <a:pt x="858" y="629"/>
                  </a:lnTo>
                  <a:lnTo>
                    <a:pt x="858" y="563"/>
                  </a:lnTo>
                  <a:lnTo>
                    <a:pt x="847" y="541"/>
                  </a:lnTo>
                  <a:lnTo>
                    <a:pt x="825" y="508"/>
                  </a:lnTo>
                  <a:lnTo>
                    <a:pt x="803" y="497"/>
                  </a:lnTo>
                  <a:lnTo>
                    <a:pt x="770" y="475"/>
                  </a:lnTo>
                  <a:lnTo>
                    <a:pt x="693" y="475"/>
                  </a:lnTo>
                  <a:lnTo>
                    <a:pt x="627" y="497"/>
                  </a:lnTo>
                  <a:lnTo>
                    <a:pt x="550" y="552"/>
                  </a:lnTo>
                  <a:lnTo>
                    <a:pt x="352" y="750"/>
                  </a:lnTo>
                  <a:lnTo>
                    <a:pt x="242" y="817"/>
                  </a:lnTo>
                  <a:lnTo>
                    <a:pt x="440" y="1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553"/>
            <p:cNvSpPr>
              <a:spLocks/>
            </p:cNvSpPr>
            <p:nvPr/>
          </p:nvSpPr>
          <p:spPr bwMode="auto">
            <a:xfrm>
              <a:off x="22784" y="15190"/>
              <a:ext cx="440" cy="1898"/>
            </a:xfrm>
            <a:custGeom>
              <a:avLst/>
              <a:gdLst/>
              <a:ahLst/>
              <a:cxnLst>
                <a:cxn ang="0">
                  <a:pos x="440" y="949"/>
                </a:cxn>
                <a:cxn ang="0">
                  <a:pos x="429" y="772"/>
                </a:cxn>
                <a:cxn ang="0">
                  <a:pos x="396" y="573"/>
                </a:cxn>
                <a:cxn ang="0">
                  <a:pos x="308" y="353"/>
                </a:cxn>
                <a:cxn ang="0">
                  <a:pos x="242" y="231"/>
                </a:cxn>
                <a:cxn ang="0">
                  <a:pos x="165" y="132"/>
                </a:cxn>
                <a:cxn ang="0">
                  <a:pos x="99" y="55"/>
                </a:cxn>
                <a:cxn ang="0">
                  <a:pos x="44" y="11"/>
                </a:cxn>
                <a:cxn ang="0">
                  <a:pos x="22" y="0"/>
                </a:cxn>
                <a:cxn ang="0">
                  <a:pos x="11" y="0"/>
                </a:cxn>
                <a:cxn ang="0">
                  <a:pos x="0" y="11"/>
                </a:cxn>
                <a:cxn ang="0">
                  <a:pos x="0" y="22"/>
                </a:cxn>
                <a:cxn ang="0">
                  <a:pos x="11" y="33"/>
                </a:cxn>
                <a:cxn ang="0">
                  <a:pos x="11" y="44"/>
                </a:cxn>
                <a:cxn ang="0">
                  <a:pos x="33" y="66"/>
                </a:cxn>
                <a:cxn ang="0">
                  <a:pos x="154" y="220"/>
                </a:cxn>
                <a:cxn ang="0">
                  <a:pos x="253" y="430"/>
                </a:cxn>
                <a:cxn ang="0">
                  <a:pos x="308" y="673"/>
                </a:cxn>
                <a:cxn ang="0">
                  <a:pos x="330" y="949"/>
                </a:cxn>
                <a:cxn ang="0">
                  <a:pos x="319" y="1147"/>
                </a:cxn>
                <a:cxn ang="0">
                  <a:pos x="286" y="1335"/>
                </a:cxn>
                <a:cxn ang="0">
                  <a:pos x="231" y="1522"/>
                </a:cxn>
                <a:cxn ang="0">
                  <a:pos x="143" y="1688"/>
                </a:cxn>
                <a:cxn ang="0">
                  <a:pos x="22" y="1842"/>
                </a:cxn>
                <a:cxn ang="0">
                  <a:pos x="0" y="1865"/>
                </a:cxn>
                <a:cxn ang="0">
                  <a:pos x="0" y="1887"/>
                </a:cxn>
                <a:cxn ang="0">
                  <a:pos x="11" y="1898"/>
                </a:cxn>
                <a:cxn ang="0">
                  <a:pos x="22" y="1898"/>
                </a:cxn>
                <a:cxn ang="0">
                  <a:pos x="44" y="1887"/>
                </a:cxn>
                <a:cxn ang="0">
                  <a:pos x="99" y="1842"/>
                </a:cxn>
                <a:cxn ang="0">
                  <a:pos x="165" y="1765"/>
                </a:cxn>
                <a:cxn ang="0">
                  <a:pos x="242" y="1655"/>
                </a:cxn>
                <a:cxn ang="0">
                  <a:pos x="319" y="1522"/>
                </a:cxn>
                <a:cxn ang="0">
                  <a:pos x="396" y="1324"/>
                </a:cxn>
                <a:cxn ang="0">
                  <a:pos x="429" y="1125"/>
                </a:cxn>
                <a:cxn ang="0">
                  <a:pos x="440" y="949"/>
                </a:cxn>
              </a:cxnLst>
              <a:rect l="0" t="0" r="r" b="b"/>
              <a:pathLst>
                <a:path w="440" h="1898">
                  <a:moveTo>
                    <a:pt x="440" y="949"/>
                  </a:moveTo>
                  <a:lnTo>
                    <a:pt x="429" y="772"/>
                  </a:lnTo>
                  <a:lnTo>
                    <a:pt x="396" y="573"/>
                  </a:lnTo>
                  <a:lnTo>
                    <a:pt x="308" y="353"/>
                  </a:lnTo>
                  <a:lnTo>
                    <a:pt x="242" y="231"/>
                  </a:lnTo>
                  <a:lnTo>
                    <a:pt x="165" y="132"/>
                  </a:lnTo>
                  <a:lnTo>
                    <a:pt x="99" y="55"/>
                  </a:lnTo>
                  <a:lnTo>
                    <a:pt x="44" y="11"/>
                  </a:lnTo>
                  <a:lnTo>
                    <a:pt x="22" y="0"/>
                  </a:lnTo>
                  <a:lnTo>
                    <a:pt x="11" y="0"/>
                  </a:lnTo>
                  <a:lnTo>
                    <a:pt x="0" y="11"/>
                  </a:lnTo>
                  <a:lnTo>
                    <a:pt x="0" y="22"/>
                  </a:lnTo>
                  <a:lnTo>
                    <a:pt x="11" y="33"/>
                  </a:lnTo>
                  <a:lnTo>
                    <a:pt x="11" y="44"/>
                  </a:lnTo>
                  <a:lnTo>
                    <a:pt x="33" y="66"/>
                  </a:lnTo>
                  <a:lnTo>
                    <a:pt x="154" y="220"/>
                  </a:lnTo>
                  <a:lnTo>
                    <a:pt x="253" y="430"/>
                  </a:lnTo>
                  <a:lnTo>
                    <a:pt x="308" y="673"/>
                  </a:lnTo>
                  <a:lnTo>
                    <a:pt x="330" y="949"/>
                  </a:lnTo>
                  <a:lnTo>
                    <a:pt x="319" y="1147"/>
                  </a:lnTo>
                  <a:lnTo>
                    <a:pt x="286" y="1335"/>
                  </a:lnTo>
                  <a:lnTo>
                    <a:pt x="231" y="1522"/>
                  </a:lnTo>
                  <a:lnTo>
                    <a:pt x="143" y="1688"/>
                  </a:lnTo>
                  <a:lnTo>
                    <a:pt x="22" y="1842"/>
                  </a:lnTo>
                  <a:lnTo>
                    <a:pt x="0" y="1865"/>
                  </a:lnTo>
                  <a:lnTo>
                    <a:pt x="0" y="1887"/>
                  </a:lnTo>
                  <a:lnTo>
                    <a:pt x="11" y="1898"/>
                  </a:lnTo>
                  <a:lnTo>
                    <a:pt x="22" y="1898"/>
                  </a:lnTo>
                  <a:lnTo>
                    <a:pt x="44" y="1887"/>
                  </a:lnTo>
                  <a:lnTo>
                    <a:pt x="99" y="1842"/>
                  </a:lnTo>
                  <a:lnTo>
                    <a:pt x="165" y="1765"/>
                  </a:lnTo>
                  <a:lnTo>
                    <a:pt x="242" y="1655"/>
                  </a:lnTo>
                  <a:lnTo>
                    <a:pt x="319" y="1522"/>
                  </a:lnTo>
                  <a:lnTo>
                    <a:pt x="396" y="1324"/>
                  </a:lnTo>
                  <a:lnTo>
                    <a:pt x="429" y="1125"/>
                  </a:lnTo>
                  <a:lnTo>
                    <a:pt x="440" y="94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554"/>
            <p:cNvSpPr>
              <a:spLocks/>
            </p:cNvSpPr>
            <p:nvPr/>
          </p:nvSpPr>
          <p:spPr bwMode="auto">
            <a:xfrm>
              <a:off x="24005" y="15510"/>
              <a:ext cx="1254" cy="1258"/>
            </a:xfrm>
            <a:custGeom>
              <a:avLst/>
              <a:gdLst/>
              <a:ahLst/>
              <a:cxnLst>
                <a:cxn ang="0">
                  <a:pos x="660" y="662"/>
                </a:cxn>
                <a:cxn ang="0">
                  <a:pos x="1243" y="662"/>
                </a:cxn>
                <a:cxn ang="0">
                  <a:pos x="1254" y="651"/>
                </a:cxn>
                <a:cxn ang="0">
                  <a:pos x="1254" y="607"/>
                </a:cxn>
                <a:cxn ang="0">
                  <a:pos x="1243" y="596"/>
                </a:cxn>
                <a:cxn ang="0">
                  <a:pos x="660" y="596"/>
                </a:cxn>
                <a:cxn ang="0">
                  <a:pos x="660" y="11"/>
                </a:cxn>
                <a:cxn ang="0">
                  <a:pos x="649" y="0"/>
                </a:cxn>
                <a:cxn ang="0">
                  <a:pos x="605" y="0"/>
                </a:cxn>
                <a:cxn ang="0">
                  <a:pos x="594" y="11"/>
                </a:cxn>
                <a:cxn ang="0">
                  <a:pos x="594" y="596"/>
                </a:cxn>
                <a:cxn ang="0">
                  <a:pos x="11" y="596"/>
                </a:cxn>
                <a:cxn ang="0">
                  <a:pos x="0" y="607"/>
                </a:cxn>
                <a:cxn ang="0">
                  <a:pos x="0" y="651"/>
                </a:cxn>
                <a:cxn ang="0">
                  <a:pos x="11" y="662"/>
                </a:cxn>
                <a:cxn ang="0">
                  <a:pos x="594" y="662"/>
                </a:cxn>
                <a:cxn ang="0">
                  <a:pos x="594" y="1247"/>
                </a:cxn>
                <a:cxn ang="0">
                  <a:pos x="605" y="1258"/>
                </a:cxn>
                <a:cxn ang="0">
                  <a:pos x="649" y="1258"/>
                </a:cxn>
                <a:cxn ang="0">
                  <a:pos x="660" y="1247"/>
                </a:cxn>
                <a:cxn ang="0">
                  <a:pos x="660" y="1202"/>
                </a:cxn>
                <a:cxn ang="0">
                  <a:pos x="660" y="662"/>
                </a:cxn>
              </a:cxnLst>
              <a:rect l="0" t="0" r="r" b="b"/>
              <a:pathLst>
                <a:path w="1254" h="1258">
                  <a:moveTo>
                    <a:pt x="660" y="662"/>
                  </a:moveTo>
                  <a:lnTo>
                    <a:pt x="1243" y="662"/>
                  </a:lnTo>
                  <a:lnTo>
                    <a:pt x="1254" y="651"/>
                  </a:lnTo>
                  <a:lnTo>
                    <a:pt x="1254" y="607"/>
                  </a:lnTo>
                  <a:lnTo>
                    <a:pt x="1243" y="596"/>
                  </a:lnTo>
                  <a:lnTo>
                    <a:pt x="660" y="596"/>
                  </a:lnTo>
                  <a:lnTo>
                    <a:pt x="660" y="11"/>
                  </a:lnTo>
                  <a:lnTo>
                    <a:pt x="649" y="0"/>
                  </a:lnTo>
                  <a:lnTo>
                    <a:pt x="605" y="0"/>
                  </a:lnTo>
                  <a:lnTo>
                    <a:pt x="594" y="11"/>
                  </a:lnTo>
                  <a:lnTo>
                    <a:pt x="594" y="596"/>
                  </a:lnTo>
                  <a:lnTo>
                    <a:pt x="11" y="596"/>
                  </a:lnTo>
                  <a:lnTo>
                    <a:pt x="0" y="607"/>
                  </a:lnTo>
                  <a:lnTo>
                    <a:pt x="0" y="651"/>
                  </a:lnTo>
                  <a:lnTo>
                    <a:pt x="11" y="662"/>
                  </a:lnTo>
                  <a:lnTo>
                    <a:pt x="594" y="662"/>
                  </a:lnTo>
                  <a:lnTo>
                    <a:pt x="594" y="1247"/>
                  </a:lnTo>
                  <a:lnTo>
                    <a:pt x="605" y="1258"/>
                  </a:lnTo>
                  <a:lnTo>
                    <a:pt x="649" y="1258"/>
                  </a:lnTo>
                  <a:lnTo>
                    <a:pt x="660" y="1247"/>
                  </a:lnTo>
                  <a:lnTo>
                    <a:pt x="660" y="1202"/>
                  </a:lnTo>
                  <a:lnTo>
                    <a:pt x="660" y="662"/>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555"/>
            <p:cNvSpPr>
              <a:spLocks/>
            </p:cNvSpPr>
            <p:nvPr/>
          </p:nvSpPr>
          <p:spPr bwMode="auto">
            <a:xfrm>
              <a:off x="25941" y="15344"/>
              <a:ext cx="627" cy="1269"/>
            </a:xfrm>
            <a:custGeom>
              <a:avLst/>
              <a:gdLst/>
              <a:ahLst/>
              <a:cxnLst>
                <a:cxn ang="0">
                  <a:pos x="396" y="55"/>
                </a:cxn>
                <a:cxn ang="0">
                  <a:pos x="396" y="22"/>
                </a:cxn>
                <a:cxn ang="0">
                  <a:pos x="374" y="0"/>
                </a:cxn>
                <a:cxn ang="0">
                  <a:pos x="352" y="0"/>
                </a:cxn>
                <a:cxn ang="0">
                  <a:pos x="253" y="77"/>
                </a:cxn>
                <a:cxn ang="0">
                  <a:pos x="154" y="111"/>
                </a:cxn>
                <a:cxn ang="0">
                  <a:pos x="66" y="122"/>
                </a:cxn>
                <a:cxn ang="0">
                  <a:pos x="0" y="122"/>
                </a:cxn>
                <a:cxn ang="0">
                  <a:pos x="0" y="188"/>
                </a:cxn>
                <a:cxn ang="0">
                  <a:pos x="66" y="188"/>
                </a:cxn>
                <a:cxn ang="0">
                  <a:pos x="154" y="166"/>
                </a:cxn>
                <a:cxn ang="0">
                  <a:pos x="253" y="133"/>
                </a:cxn>
                <a:cxn ang="0">
                  <a:pos x="253" y="1159"/>
                </a:cxn>
                <a:cxn ang="0">
                  <a:pos x="231" y="1192"/>
                </a:cxn>
                <a:cxn ang="0">
                  <a:pos x="176" y="1203"/>
                </a:cxn>
                <a:cxn ang="0">
                  <a:pos x="77" y="1214"/>
                </a:cxn>
                <a:cxn ang="0">
                  <a:pos x="11" y="1214"/>
                </a:cxn>
                <a:cxn ang="0">
                  <a:pos x="11" y="1269"/>
                </a:cxn>
                <a:cxn ang="0">
                  <a:pos x="220" y="1269"/>
                </a:cxn>
                <a:cxn ang="0">
                  <a:pos x="319" y="1258"/>
                </a:cxn>
                <a:cxn ang="0">
                  <a:pos x="418" y="1258"/>
                </a:cxn>
                <a:cxn ang="0">
                  <a:pos x="539" y="1269"/>
                </a:cxn>
                <a:cxn ang="0">
                  <a:pos x="627" y="1269"/>
                </a:cxn>
                <a:cxn ang="0">
                  <a:pos x="627" y="1214"/>
                </a:cxn>
                <a:cxn ang="0">
                  <a:pos x="572" y="1214"/>
                </a:cxn>
                <a:cxn ang="0">
                  <a:pos x="473" y="1203"/>
                </a:cxn>
                <a:cxn ang="0">
                  <a:pos x="418" y="1192"/>
                </a:cxn>
                <a:cxn ang="0">
                  <a:pos x="396" y="1159"/>
                </a:cxn>
                <a:cxn ang="0">
                  <a:pos x="396" y="1115"/>
                </a:cxn>
                <a:cxn ang="0">
                  <a:pos x="396" y="55"/>
                </a:cxn>
              </a:cxnLst>
              <a:rect l="0" t="0" r="r" b="b"/>
              <a:pathLst>
                <a:path w="627" h="1269">
                  <a:moveTo>
                    <a:pt x="396" y="55"/>
                  </a:moveTo>
                  <a:lnTo>
                    <a:pt x="396" y="22"/>
                  </a:lnTo>
                  <a:lnTo>
                    <a:pt x="374" y="0"/>
                  </a:lnTo>
                  <a:lnTo>
                    <a:pt x="352" y="0"/>
                  </a:lnTo>
                  <a:lnTo>
                    <a:pt x="253" y="77"/>
                  </a:lnTo>
                  <a:lnTo>
                    <a:pt x="154" y="111"/>
                  </a:lnTo>
                  <a:lnTo>
                    <a:pt x="66" y="122"/>
                  </a:lnTo>
                  <a:lnTo>
                    <a:pt x="0" y="122"/>
                  </a:lnTo>
                  <a:lnTo>
                    <a:pt x="0" y="188"/>
                  </a:lnTo>
                  <a:lnTo>
                    <a:pt x="66" y="188"/>
                  </a:lnTo>
                  <a:lnTo>
                    <a:pt x="154" y="166"/>
                  </a:lnTo>
                  <a:lnTo>
                    <a:pt x="253" y="133"/>
                  </a:lnTo>
                  <a:lnTo>
                    <a:pt x="253" y="1159"/>
                  </a:lnTo>
                  <a:lnTo>
                    <a:pt x="231" y="1192"/>
                  </a:lnTo>
                  <a:lnTo>
                    <a:pt x="176" y="1203"/>
                  </a:lnTo>
                  <a:lnTo>
                    <a:pt x="77" y="1214"/>
                  </a:lnTo>
                  <a:lnTo>
                    <a:pt x="11" y="1214"/>
                  </a:lnTo>
                  <a:lnTo>
                    <a:pt x="11" y="1269"/>
                  </a:lnTo>
                  <a:lnTo>
                    <a:pt x="220" y="1269"/>
                  </a:lnTo>
                  <a:lnTo>
                    <a:pt x="319" y="1258"/>
                  </a:lnTo>
                  <a:lnTo>
                    <a:pt x="418" y="1258"/>
                  </a:lnTo>
                  <a:lnTo>
                    <a:pt x="539" y="1269"/>
                  </a:lnTo>
                  <a:lnTo>
                    <a:pt x="627" y="1269"/>
                  </a:lnTo>
                  <a:lnTo>
                    <a:pt x="627" y="1214"/>
                  </a:lnTo>
                  <a:lnTo>
                    <a:pt x="572" y="1214"/>
                  </a:lnTo>
                  <a:lnTo>
                    <a:pt x="473" y="1203"/>
                  </a:lnTo>
                  <a:lnTo>
                    <a:pt x="418" y="1192"/>
                  </a:lnTo>
                  <a:lnTo>
                    <a:pt x="396" y="1159"/>
                  </a:lnTo>
                  <a:lnTo>
                    <a:pt x="396" y="1115"/>
                  </a:lnTo>
                  <a:lnTo>
                    <a:pt x="396" y="5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556"/>
            <p:cNvSpPr>
              <a:spLocks noEditPoints="1"/>
            </p:cNvSpPr>
            <p:nvPr/>
          </p:nvSpPr>
          <p:spPr bwMode="auto">
            <a:xfrm>
              <a:off x="27404" y="15344"/>
              <a:ext cx="407" cy="1269"/>
            </a:xfrm>
            <a:custGeom>
              <a:avLst/>
              <a:gdLst/>
              <a:ahLst/>
              <a:cxnLst>
                <a:cxn ang="0">
                  <a:pos x="264" y="431"/>
                </a:cxn>
                <a:cxn ang="0">
                  <a:pos x="0" y="453"/>
                </a:cxn>
                <a:cxn ang="0">
                  <a:pos x="0" y="508"/>
                </a:cxn>
                <a:cxn ang="0">
                  <a:pos x="55" y="508"/>
                </a:cxn>
                <a:cxn ang="0">
                  <a:pos x="99" y="519"/>
                </a:cxn>
                <a:cxn ang="0">
                  <a:pos x="121" y="530"/>
                </a:cxn>
                <a:cxn ang="0">
                  <a:pos x="132" y="541"/>
                </a:cxn>
                <a:cxn ang="0">
                  <a:pos x="143" y="574"/>
                </a:cxn>
                <a:cxn ang="0">
                  <a:pos x="143" y="1159"/>
                </a:cxn>
                <a:cxn ang="0">
                  <a:pos x="121" y="1203"/>
                </a:cxn>
                <a:cxn ang="0">
                  <a:pos x="88" y="1203"/>
                </a:cxn>
                <a:cxn ang="0">
                  <a:pos x="55" y="1214"/>
                </a:cxn>
                <a:cxn ang="0">
                  <a:pos x="0" y="1214"/>
                </a:cxn>
                <a:cxn ang="0">
                  <a:pos x="0" y="1269"/>
                </a:cxn>
                <a:cxn ang="0">
                  <a:pos x="143" y="1269"/>
                </a:cxn>
                <a:cxn ang="0">
                  <a:pos x="209" y="1258"/>
                </a:cxn>
                <a:cxn ang="0">
                  <a:pos x="407" y="1269"/>
                </a:cxn>
                <a:cxn ang="0">
                  <a:pos x="407" y="1214"/>
                </a:cxn>
                <a:cxn ang="0">
                  <a:pos x="352" y="1214"/>
                </a:cxn>
                <a:cxn ang="0">
                  <a:pos x="308" y="1203"/>
                </a:cxn>
                <a:cxn ang="0">
                  <a:pos x="286" y="1192"/>
                </a:cxn>
                <a:cxn ang="0">
                  <a:pos x="275" y="1181"/>
                </a:cxn>
                <a:cxn ang="0">
                  <a:pos x="275" y="1159"/>
                </a:cxn>
                <a:cxn ang="0">
                  <a:pos x="264" y="1126"/>
                </a:cxn>
                <a:cxn ang="0">
                  <a:pos x="264" y="431"/>
                </a:cxn>
                <a:cxn ang="0">
                  <a:pos x="275" y="99"/>
                </a:cxn>
                <a:cxn ang="0">
                  <a:pos x="275" y="66"/>
                </a:cxn>
                <a:cxn ang="0">
                  <a:pos x="253" y="33"/>
                </a:cxn>
                <a:cxn ang="0">
                  <a:pos x="231" y="11"/>
                </a:cxn>
                <a:cxn ang="0">
                  <a:pos x="209" y="0"/>
                </a:cxn>
                <a:cxn ang="0">
                  <a:pos x="143" y="0"/>
                </a:cxn>
                <a:cxn ang="0">
                  <a:pos x="77" y="66"/>
                </a:cxn>
                <a:cxn ang="0">
                  <a:pos x="77" y="133"/>
                </a:cxn>
                <a:cxn ang="0">
                  <a:pos x="143" y="199"/>
                </a:cxn>
                <a:cxn ang="0">
                  <a:pos x="209" y="199"/>
                </a:cxn>
                <a:cxn ang="0">
                  <a:pos x="231" y="177"/>
                </a:cxn>
                <a:cxn ang="0">
                  <a:pos x="253" y="166"/>
                </a:cxn>
                <a:cxn ang="0">
                  <a:pos x="275" y="133"/>
                </a:cxn>
                <a:cxn ang="0">
                  <a:pos x="275" y="99"/>
                </a:cxn>
              </a:cxnLst>
              <a:rect l="0" t="0" r="r" b="b"/>
              <a:pathLst>
                <a:path w="407" h="1269">
                  <a:moveTo>
                    <a:pt x="264" y="431"/>
                  </a:moveTo>
                  <a:lnTo>
                    <a:pt x="0" y="453"/>
                  </a:lnTo>
                  <a:lnTo>
                    <a:pt x="0" y="508"/>
                  </a:lnTo>
                  <a:lnTo>
                    <a:pt x="55" y="508"/>
                  </a:lnTo>
                  <a:lnTo>
                    <a:pt x="99" y="519"/>
                  </a:lnTo>
                  <a:lnTo>
                    <a:pt x="121" y="530"/>
                  </a:lnTo>
                  <a:lnTo>
                    <a:pt x="132" y="541"/>
                  </a:lnTo>
                  <a:lnTo>
                    <a:pt x="143" y="574"/>
                  </a:lnTo>
                  <a:lnTo>
                    <a:pt x="143" y="1159"/>
                  </a:lnTo>
                  <a:lnTo>
                    <a:pt x="121" y="1203"/>
                  </a:lnTo>
                  <a:lnTo>
                    <a:pt x="88" y="1203"/>
                  </a:lnTo>
                  <a:lnTo>
                    <a:pt x="55" y="1214"/>
                  </a:lnTo>
                  <a:lnTo>
                    <a:pt x="0" y="1214"/>
                  </a:lnTo>
                  <a:lnTo>
                    <a:pt x="0" y="1269"/>
                  </a:lnTo>
                  <a:lnTo>
                    <a:pt x="143" y="1269"/>
                  </a:lnTo>
                  <a:lnTo>
                    <a:pt x="209" y="1258"/>
                  </a:lnTo>
                  <a:lnTo>
                    <a:pt x="407" y="1269"/>
                  </a:lnTo>
                  <a:lnTo>
                    <a:pt x="407" y="1214"/>
                  </a:lnTo>
                  <a:lnTo>
                    <a:pt x="352" y="1214"/>
                  </a:lnTo>
                  <a:lnTo>
                    <a:pt x="308" y="1203"/>
                  </a:lnTo>
                  <a:lnTo>
                    <a:pt x="286" y="1192"/>
                  </a:lnTo>
                  <a:lnTo>
                    <a:pt x="275" y="1181"/>
                  </a:lnTo>
                  <a:lnTo>
                    <a:pt x="275" y="1159"/>
                  </a:lnTo>
                  <a:lnTo>
                    <a:pt x="264" y="1126"/>
                  </a:lnTo>
                  <a:lnTo>
                    <a:pt x="264" y="431"/>
                  </a:lnTo>
                  <a:close/>
                  <a:moveTo>
                    <a:pt x="275" y="99"/>
                  </a:moveTo>
                  <a:lnTo>
                    <a:pt x="275" y="66"/>
                  </a:lnTo>
                  <a:lnTo>
                    <a:pt x="253" y="33"/>
                  </a:lnTo>
                  <a:lnTo>
                    <a:pt x="231" y="11"/>
                  </a:lnTo>
                  <a:lnTo>
                    <a:pt x="209" y="0"/>
                  </a:lnTo>
                  <a:lnTo>
                    <a:pt x="143" y="0"/>
                  </a:lnTo>
                  <a:lnTo>
                    <a:pt x="77" y="66"/>
                  </a:lnTo>
                  <a:lnTo>
                    <a:pt x="77" y="133"/>
                  </a:lnTo>
                  <a:lnTo>
                    <a:pt x="143" y="199"/>
                  </a:lnTo>
                  <a:lnTo>
                    <a:pt x="209" y="199"/>
                  </a:lnTo>
                  <a:lnTo>
                    <a:pt x="231" y="177"/>
                  </a:lnTo>
                  <a:lnTo>
                    <a:pt x="253" y="166"/>
                  </a:lnTo>
                  <a:lnTo>
                    <a:pt x="275" y="133"/>
                  </a:lnTo>
                  <a:lnTo>
                    <a:pt x="275"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557"/>
            <p:cNvSpPr>
              <a:spLocks/>
            </p:cNvSpPr>
            <p:nvPr/>
          </p:nvSpPr>
          <p:spPr bwMode="auto">
            <a:xfrm>
              <a:off x="27921" y="15278"/>
              <a:ext cx="616" cy="1335"/>
            </a:xfrm>
            <a:custGeom>
              <a:avLst/>
              <a:gdLst/>
              <a:ahLst/>
              <a:cxnLst>
                <a:cxn ang="0">
                  <a:pos x="275" y="574"/>
                </a:cxn>
                <a:cxn ang="0">
                  <a:pos x="495" y="574"/>
                </a:cxn>
                <a:cxn ang="0">
                  <a:pos x="495" y="519"/>
                </a:cxn>
                <a:cxn ang="0">
                  <a:pos x="275" y="519"/>
                </a:cxn>
                <a:cxn ang="0">
                  <a:pos x="275" y="298"/>
                </a:cxn>
                <a:cxn ang="0">
                  <a:pos x="286" y="188"/>
                </a:cxn>
                <a:cxn ang="0">
                  <a:pos x="330" y="99"/>
                </a:cxn>
                <a:cxn ang="0">
                  <a:pos x="385" y="55"/>
                </a:cxn>
                <a:cxn ang="0">
                  <a:pos x="451" y="33"/>
                </a:cxn>
                <a:cxn ang="0">
                  <a:pos x="462" y="33"/>
                </a:cxn>
                <a:cxn ang="0">
                  <a:pos x="506" y="55"/>
                </a:cxn>
                <a:cxn ang="0">
                  <a:pos x="495" y="66"/>
                </a:cxn>
                <a:cxn ang="0">
                  <a:pos x="473" y="77"/>
                </a:cxn>
                <a:cxn ang="0">
                  <a:pos x="462" y="99"/>
                </a:cxn>
                <a:cxn ang="0">
                  <a:pos x="451" y="132"/>
                </a:cxn>
                <a:cxn ang="0">
                  <a:pos x="451" y="154"/>
                </a:cxn>
                <a:cxn ang="0">
                  <a:pos x="462" y="177"/>
                </a:cxn>
                <a:cxn ang="0">
                  <a:pos x="484" y="199"/>
                </a:cxn>
                <a:cxn ang="0">
                  <a:pos x="506" y="210"/>
                </a:cxn>
                <a:cxn ang="0">
                  <a:pos x="572" y="210"/>
                </a:cxn>
                <a:cxn ang="0">
                  <a:pos x="594" y="199"/>
                </a:cxn>
                <a:cxn ang="0">
                  <a:pos x="616" y="154"/>
                </a:cxn>
                <a:cxn ang="0">
                  <a:pos x="616" y="99"/>
                </a:cxn>
                <a:cxn ang="0">
                  <a:pos x="572" y="33"/>
                </a:cxn>
                <a:cxn ang="0">
                  <a:pos x="539" y="11"/>
                </a:cxn>
                <a:cxn ang="0">
                  <a:pos x="495" y="0"/>
                </a:cxn>
                <a:cxn ang="0">
                  <a:pos x="451" y="0"/>
                </a:cxn>
                <a:cxn ang="0">
                  <a:pos x="363" y="11"/>
                </a:cxn>
                <a:cxn ang="0">
                  <a:pos x="286" y="44"/>
                </a:cxn>
                <a:cxn ang="0">
                  <a:pos x="220" y="110"/>
                </a:cxn>
                <a:cxn ang="0">
                  <a:pos x="176" y="188"/>
                </a:cxn>
                <a:cxn ang="0">
                  <a:pos x="154" y="298"/>
                </a:cxn>
                <a:cxn ang="0">
                  <a:pos x="154" y="519"/>
                </a:cxn>
                <a:cxn ang="0">
                  <a:pos x="0" y="519"/>
                </a:cxn>
                <a:cxn ang="0">
                  <a:pos x="0" y="574"/>
                </a:cxn>
                <a:cxn ang="0">
                  <a:pos x="154" y="574"/>
                </a:cxn>
                <a:cxn ang="0">
                  <a:pos x="154" y="1225"/>
                </a:cxn>
                <a:cxn ang="0">
                  <a:pos x="132" y="1269"/>
                </a:cxn>
                <a:cxn ang="0">
                  <a:pos x="99" y="1269"/>
                </a:cxn>
                <a:cxn ang="0">
                  <a:pos x="66" y="1280"/>
                </a:cxn>
                <a:cxn ang="0">
                  <a:pos x="11" y="1280"/>
                </a:cxn>
                <a:cxn ang="0">
                  <a:pos x="11" y="1335"/>
                </a:cxn>
                <a:cxn ang="0">
                  <a:pos x="121" y="1335"/>
                </a:cxn>
                <a:cxn ang="0">
                  <a:pos x="220" y="1324"/>
                </a:cxn>
                <a:cxn ang="0">
                  <a:pos x="341" y="1324"/>
                </a:cxn>
                <a:cxn ang="0">
                  <a:pos x="462" y="1335"/>
                </a:cxn>
                <a:cxn ang="0">
                  <a:pos x="462" y="1280"/>
                </a:cxn>
                <a:cxn ang="0">
                  <a:pos x="374" y="1280"/>
                </a:cxn>
                <a:cxn ang="0">
                  <a:pos x="308" y="1258"/>
                </a:cxn>
                <a:cxn ang="0">
                  <a:pos x="286" y="1236"/>
                </a:cxn>
                <a:cxn ang="0">
                  <a:pos x="286" y="1214"/>
                </a:cxn>
                <a:cxn ang="0">
                  <a:pos x="275" y="1192"/>
                </a:cxn>
                <a:cxn ang="0">
                  <a:pos x="275" y="574"/>
                </a:cxn>
              </a:cxnLst>
              <a:rect l="0" t="0" r="r" b="b"/>
              <a:pathLst>
                <a:path w="616" h="1335">
                  <a:moveTo>
                    <a:pt x="275" y="574"/>
                  </a:moveTo>
                  <a:lnTo>
                    <a:pt x="495" y="574"/>
                  </a:lnTo>
                  <a:lnTo>
                    <a:pt x="495" y="519"/>
                  </a:lnTo>
                  <a:lnTo>
                    <a:pt x="275" y="519"/>
                  </a:lnTo>
                  <a:lnTo>
                    <a:pt x="275" y="298"/>
                  </a:lnTo>
                  <a:lnTo>
                    <a:pt x="286" y="188"/>
                  </a:lnTo>
                  <a:lnTo>
                    <a:pt x="330" y="99"/>
                  </a:lnTo>
                  <a:lnTo>
                    <a:pt x="385" y="55"/>
                  </a:lnTo>
                  <a:lnTo>
                    <a:pt x="451" y="33"/>
                  </a:lnTo>
                  <a:lnTo>
                    <a:pt x="462" y="33"/>
                  </a:lnTo>
                  <a:lnTo>
                    <a:pt x="506" y="55"/>
                  </a:lnTo>
                  <a:lnTo>
                    <a:pt x="495" y="66"/>
                  </a:lnTo>
                  <a:lnTo>
                    <a:pt x="473" y="77"/>
                  </a:lnTo>
                  <a:lnTo>
                    <a:pt x="462" y="99"/>
                  </a:lnTo>
                  <a:lnTo>
                    <a:pt x="451" y="132"/>
                  </a:lnTo>
                  <a:lnTo>
                    <a:pt x="451" y="154"/>
                  </a:lnTo>
                  <a:lnTo>
                    <a:pt x="462" y="177"/>
                  </a:lnTo>
                  <a:lnTo>
                    <a:pt x="484" y="199"/>
                  </a:lnTo>
                  <a:lnTo>
                    <a:pt x="506" y="210"/>
                  </a:lnTo>
                  <a:lnTo>
                    <a:pt x="572" y="210"/>
                  </a:lnTo>
                  <a:lnTo>
                    <a:pt x="594" y="199"/>
                  </a:lnTo>
                  <a:lnTo>
                    <a:pt x="616" y="154"/>
                  </a:lnTo>
                  <a:lnTo>
                    <a:pt x="616" y="99"/>
                  </a:lnTo>
                  <a:lnTo>
                    <a:pt x="572" y="33"/>
                  </a:lnTo>
                  <a:lnTo>
                    <a:pt x="539" y="11"/>
                  </a:lnTo>
                  <a:lnTo>
                    <a:pt x="495" y="0"/>
                  </a:lnTo>
                  <a:lnTo>
                    <a:pt x="451" y="0"/>
                  </a:lnTo>
                  <a:lnTo>
                    <a:pt x="363" y="11"/>
                  </a:lnTo>
                  <a:lnTo>
                    <a:pt x="286" y="44"/>
                  </a:lnTo>
                  <a:lnTo>
                    <a:pt x="220" y="110"/>
                  </a:lnTo>
                  <a:lnTo>
                    <a:pt x="176" y="188"/>
                  </a:lnTo>
                  <a:lnTo>
                    <a:pt x="154" y="298"/>
                  </a:lnTo>
                  <a:lnTo>
                    <a:pt x="154" y="519"/>
                  </a:lnTo>
                  <a:lnTo>
                    <a:pt x="0" y="519"/>
                  </a:lnTo>
                  <a:lnTo>
                    <a:pt x="0" y="574"/>
                  </a:lnTo>
                  <a:lnTo>
                    <a:pt x="154" y="574"/>
                  </a:lnTo>
                  <a:lnTo>
                    <a:pt x="154" y="1225"/>
                  </a:lnTo>
                  <a:lnTo>
                    <a:pt x="132" y="1269"/>
                  </a:lnTo>
                  <a:lnTo>
                    <a:pt x="99" y="1269"/>
                  </a:lnTo>
                  <a:lnTo>
                    <a:pt x="66" y="1280"/>
                  </a:lnTo>
                  <a:lnTo>
                    <a:pt x="11" y="1280"/>
                  </a:lnTo>
                  <a:lnTo>
                    <a:pt x="11" y="1335"/>
                  </a:lnTo>
                  <a:lnTo>
                    <a:pt x="121" y="1335"/>
                  </a:lnTo>
                  <a:lnTo>
                    <a:pt x="220" y="1324"/>
                  </a:lnTo>
                  <a:lnTo>
                    <a:pt x="341" y="1324"/>
                  </a:lnTo>
                  <a:lnTo>
                    <a:pt x="462" y="1335"/>
                  </a:lnTo>
                  <a:lnTo>
                    <a:pt x="462" y="1280"/>
                  </a:lnTo>
                  <a:lnTo>
                    <a:pt x="374" y="1280"/>
                  </a:lnTo>
                  <a:lnTo>
                    <a:pt x="308" y="1258"/>
                  </a:lnTo>
                  <a:lnTo>
                    <a:pt x="286" y="1236"/>
                  </a:lnTo>
                  <a:lnTo>
                    <a:pt x="286" y="1214"/>
                  </a:lnTo>
                  <a:lnTo>
                    <a:pt x="275" y="1192"/>
                  </a:lnTo>
                  <a:lnTo>
                    <a:pt x="275" y="57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558"/>
            <p:cNvSpPr>
              <a:spLocks/>
            </p:cNvSpPr>
            <p:nvPr/>
          </p:nvSpPr>
          <p:spPr bwMode="auto">
            <a:xfrm>
              <a:off x="29131" y="15201"/>
              <a:ext cx="1078" cy="342"/>
            </a:xfrm>
            <a:custGeom>
              <a:avLst/>
              <a:gdLst/>
              <a:ahLst/>
              <a:cxnLst>
                <a:cxn ang="0">
                  <a:pos x="539" y="0"/>
                </a:cxn>
                <a:cxn ang="0">
                  <a:pos x="0" y="298"/>
                </a:cxn>
                <a:cxn ang="0">
                  <a:pos x="22" y="342"/>
                </a:cxn>
                <a:cxn ang="0">
                  <a:pos x="539" y="110"/>
                </a:cxn>
                <a:cxn ang="0">
                  <a:pos x="1045" y="342"/>
                </a:cxn>
                <a:cxn ang="0">
                  <a:pos x="1078" y="298"/>
                </a:cxn>
                <a:cxn ang="0">
                  <a:pos x="539" y="0"/>
                </a:cxn>
              </a:cxnLst>
              <a:rect l="0" t="0" r="r" b="b"/>
              <a:pathLst>
                <a:path w="1078" h="342">
                  <a:moveTo>
                    <a:pt x="539" y="0"/>
                  </a:moveTo>
                  <a:lnTo>
                    <a:pt x="0" y="298"/>
                  </a:lnTo>
                  <a:lnTo>
                    <a:pt x="22" y="342"/>
                  </a:lnTo>
                  <a:lnTo>
                    <a:pt x="539" y="110"/>
                  </a:lnTo>
                  <a:lnTo>
                    <a:pt x="1045" y="342"/>
                  </a:lnTo>
                  <a:lnTo>
                    <a:pt x="1078" y="298"/>
                  </a:lnTo>
                  <a:lnTo>
                    <a:pt x="5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559"/>
            <p:cNvSpPr>
              <a:spLocks/>
            </p:cNvSpPr>
            <p:nvPr/>
          </p:nvSpPr>
          <p:spPr bwMode="auto">
            <a:xfrm>
              <a:off x="29131" y="15775"/>
              <a:ext cx="869" cy="1224"/>
            </a:xfrm>
            <a:custGeom>
              <a:avLst/>
              <a:gdLst/>
              <a:ahLst/>
              <a:cxnLst>
                <a:cxn ang="0">
                  <a:pos x="869" y="44"/>
                </a:cxn>
                <a:cxn ang="0">
                  <a:pos x="836" y="22"/>
                </a:cxn>
                <a:cxn ang="0">
                  <a:pos x="770" y="33"/>
                </a:cxn>
                <a:cxn ang="0">
                  <a:pos x="748" y="66"/>
                </a:cxn>
                <a:cxn ang="0">
                  <a:pos x="737" y="110"/>
                </a:cxn>
                <a:cxn ang="0">
                  <a:pos x="726" y="165"/>
                </a:cxn>
                <a:cxn ang="0">
                  <a:pos x="682" y="308"/>
                </a:cxn>
                <a:cxn ang="0">
                  <a:pos x="583" y="695"/>
                </a:cxn>
                <a:cxn ang="0">
                  <a:pos x="473" y="794"/>
                </a:cxn>
                <a:cxn ang="0">
                  <a:pos x="352" y="816"/>
                </a:cxn>
                <a:cxn ang="0">
                  <a:pos x="297" y="783"/>
                </a:cxn>
                <a:cxn ang="0">
                  <a:pos x="275" y="728"/>
                </a:cxn>
                <a:cxn ang="0">
                  <a:pos x="286" y="562"/>
                </a:cxn>
                <a:cxn ang="0">
                  <a:pos x="363" y="286"/>
                </a:cxn>
                <a:cxn ang="0">
                  <a:pos x="396" y="220"/>
                </a:cxn>
                <a:cxn ang="0">
                  <a:pos x="407" y="176"/>
                </a:cxn>
                <a:cxn ang="0">
                  <a:pos x="396" y="110"/>
                </a:cxn>
                <a:cxn ang="0">
                  <a:pos x="363" y="44"/>
                </a:cxn>
                <a:cxn ang="0">
                  <a:pos x="253" y="0"/>
                </a:cxn>
                <a:cxn ang="0">
                  <a:pos x="110" y="66"/>
                </a:cxn>
                <a:cxn ang="0">
                  <a:pos x="22" y="209"/>
                </a:cxn>
                <a:cxn ang="0">
                  <a:pos x="0" y="286"/>
                </a:cxn>
                <a:cxn ang="0">
                  <a:pos x="11" y="308"/>
                </a:cxn>
                <a:cxn ang="0">
                  <a:pos x="44" y="297"/>
                </a:cxn>
                <a:cxn ang="0">
                  <a:pos x="99" y="165"/>
                </a:cxn>
                <a:cxn ang="0">
                  <a:pos x="198" y="55"/>
                </a:cxn>
                <a:cxn ang="0">
                  <a:pos x="275" y="44"/>
                </a:cxn>
                <a:cxn ang="0">
                  <a:pos x="286" y="143"/>
                </a:cxn>
                <a:cxn ang="0">
                  <a:pos x="264" y="231"/>
                </a:cxn>
                <a:cxn ang="0">
                  <a:pos x="176" y="474"/>
                </a:cxn>
                <a:cxn ang="0">
                  <a:pos x="154" y="628"/>
                </a:cxn>
                <a:cxn ang="0">
                  <a:pos x="198" y="783"/>
                </a:cxn>
                <a:cxn ang="0">
                  <a:pos x="319" y="849"/>
                </a:cxn>
                <a:cxn ang="0">
                  <a:pos x="484" y="838"/>
                </a:cxn>
                <a:cxn ang="0">
                  <a:pos x="550" y="871"/>
                </a:cxn>
                <a:cxn ang="0">
                  <a:pos x="451" y="1070"/>
                </a:cxn>
                <a:cxn ang="0">
                  <a:pos x="319" y="1169"/>
                </a:cxn>
                <a:cxn ang="0">
                  <a:pos x="198" y="1180"/>
                </a:cxn>
                <a:cxn ang="0">
                  <a:pos x="143" y="1158"/>
                </a:cxn>
                <a:cxn ang="0">
                  <a:pos x="99" y="1103"/>
                </a:cxn>
                <a:cxn ang="0">
                  <a:pos x="198" y="1059"/>
                </a:cxn>
                <a:cxn ang="0">
                  <a:pos x="220" y="1004"/>
                </a:cxn>
                <a:cxn ang="0">
                  <a:pos x="176" y="937"/>
                </a:cxn>
                <a:cxn ang="0">
                  <a:pos x="99" y="948"/>
                </a:cxn>
                <a:cxn ang="0">
                  <a:pos x="44" y="1026"/>
                </a:cxn>
                <a:cxn ang="0">
                  <a:pos x="66" y="1147"/>
                </a:cxn>
                <a:cxn ang="0">
                  <a:pos x="242" y="1224"/>
                </a:cxn>
                <a:cxn ang="0">
                  <a:pos x="517" y="1114"/>
                </a:cxn>
                <a:cxn ang="0">
                  <a:pos x="682" y="838"/>
                </a:cxn>
              </a:cxnLst>
              <a:rect l="0" t="0" r="r" b="b"/>
              <a:pathLst>
                <a:path w="869" h="1224">
                  <a:moveTo>
                    <a:pt x="869" y="110"/>
                  </a:moveTo>
                  <a:lnTo>
                    <a:pt x="869" y="44"/>
                  </a:lnTo>
                  <a:lnTo>
                    <a:pt x="858" y="33"/>
                  </a:lnTo>
                  <a:lnTo>
                    <a:pt x="836" y="22"/>
                  </a:lnTo>
                  <a:lnTo>
                    <a:pt x="792" y="22"/>
                  </a:lnTo>
                  <a:lnTo>
                    <a:pt x="770" y="33"/>
                  </a:lnTo>
                  <a:lnTo>
                    <a:pt x="748" y="55"/>
                  </a:lnTo>
                  <a:lnTo>
                    <a:pt x="748" y="66"/>
                  </a:lnTo>
                  <a:lnTo>
                    <a:pt x="737" y="88"/>
                  </a:lnTo>
                  <a:lnTo>
                    <a:pt x="737" y="110"/>
                  </a:lnTo>
                  <a:lnTo>
                    <a:pt x="726" y="143"/>
                  </a:lnTo>
                  <a:lnTo>
                    <a:pt x="726" y="165"/>
                  </a:lnTo>
                  <a:lnTo>
                    <a:pt x="704" y="242"/>
                  </a:lnTo>
                  <a:lnTo>
                    <a:pt x="682" y="308"/>
                  </a:lnTo>
                  <a:lnTo>
                    <a:pt x="605" y="651"/>
                  </a:lnTo>
                  <a:lnTo>
                    <a:pt x="583" y="695"/>
                  </a:lnTo>
                  <a:lnTo>
                    <a:pt x="539" y="750"/>
                  </a:lnTo>
                  <a:lnTo>
                    <a:pt x="473" y="794"/>
                  </a:lnTo>
                  <a:lnTo>
                    <a:pt x="385" y="816"/>
                  </a:lnTo>
                  <a:lnTo>
                    <a:pt x="352" y="816"/>
                  </a:lnTo>
                  <a:lnTo>
                    <a:pt x="319" y="794"/>
                  </a:lnTo>
                  <a:lnTo>
                    <a:pt x="297" y="783"/>
                  </a:lnTo>
                  <a:lnTo>
                    <a:pt x="286" y="750"/>
                  </a:lnTo>
                  <a:lnTo>
                    <a:pt x="275" y="728"/>
                  </a:lnTo>
                  <a:lnTo>
                    <a:pt x="275" y="662"/>
                  </a:lnTo>
                  <a:lnTo>
                    <a:pt x="286" y="562"/>
                  </a:lnTo>
                  <a:lnTo>
                    <a:pt x="319" y="441"/>
                  </a:lnTo>
                  <a:lnTo>
                    <a:pt x="363" y="286"/>
                  </a:lnTo>
                  <a:lnTo>
                    <a:pt x="385" y="253"/>
                  </a:lnTo>
                  <a:lnTo>
                    <a:pt x="396" y="220"/>
                  </a:lnTo>
                  <a:lnTo>
                    <a:pt x="396" y="198"/>
                  </a:lnTo>
                  <a:lnTo>
                    <a:pt x="407" y="176"/>
                  </a:lnTo>
                  <a:lnTo>
                    <a:pt x="407" y="154"/>
                  </a:lnTo>
                  <a:lnTo>
                    <a:pt x="396" y="110"/>
                  </a:lnTo>
                  <a:lnTo>
                    <a:pt x="385" y="77"/>
                  </a:lnTo>
                  <a:lnTo>
                    <a:pt x="363" y="44"/>
                  </a:lnTo>
                  <a:lnTo>
                    <a:pt x="297" y="0"/>
                  </a:lnTo>
                  <a:lnTo>
                    <a:pt x="253" y="0"/>
                  </a:lnTo>
                  <a:lnTo>
                    <a:pt x="176" y="22"/>
                  </a:lnTo>
                  <a:lnTo>
                    <a:pt x="110" y="66"/>
                  </a:lnTo>
                  <a:lnTo>
                    <a:pt x="55" y="143"/>
                  </a:lnTo>
                  <a:lnTo>
                    <a:pt x="22" y="209"/>
                  </a:lnTo>
                  <a:lnTo>
                    <a:pt x="11" y="264"/>
                  </a:lnTo>
                  <a:lnTo>
                    <a:pt x="0" y="286"/>
                  </a:lnTo>
                  <a:lnTo>
                    <a:pt x="0" y="297"/>
                  </a:lnTo>
                  <a:lnTo>
                    <a:pt x="11" y="308"/>
                  </a:lnTo>
                  <a:lnTo>
                    <a:pt x="44" y="308"/>
                  </a:lnTo>
                  <a:lnTo>
                    <a:pt x="44" y="297"/>
                  </a:lnTo>
                  <a:lnTo>
                    <a:pt x="55" y="275"/>
                  </a:lnTo>
                  <a:lnTo>
                    <a:pt x="99" y="165"/>
                  </a:lnTo>
                  <a:lnTo>
                    <a:pt x="143" y="88"/>
                  </a:lnTo>
                  <a:lnTo>
                    <a:pt x="198" y="55"/>
                  </a:lnTo>
                  <a:lnTo>
                    <a:pt x="242" y="44"/>
                  </a:lnTo>
                  <a:lnTo>
                    <a:pt x="275" y="44"/>
                  </a:lnTo>
                  <a:lnTo>
                    <a:pt x="286" y="55"/>
                  </a:lnTo>
                  <a:lnTo>
                    <a:pt x="286" y="143"/>
                  </a:lnTo>
                  <a:lnTo>
                    <a:pt x="275" y="198"/>
                  </a:lnTo>
                  <a:lnTo>
                    <a:pt x="264" y="231"/>
                  </a:lnTo>
                  <a:lnTo>
                    <a:pt x="209" y="364"/>
                  </a:lnTo>
                  <a:lnTo>
                    <a:pt x="176" y="474"/>
                  </a:lnTo>
                  <a:lnTo>
                    <a:pt x="154" y="562"/>
                  </a:lnTo>
                  <a:lnTo>
                    <a:pt x="154" y="628"/>
                  </a:lnTo>
                  <a:lnTo>
                    <a:pt x="165" y="717"/>
                  </a:lnTo>
                  <a:lnTo>
                    <a:pt x="198" y="783"/>
                  </a:lnTo>
                  <a:lnTo>
                    <a:pt x="253" y="827"/>
                  </a:lnTo>
                  <a:lnTo>
                    <a:pt x="319" y="849"/>
                  </a:lnTo>
                  <a:lnTo>
                    <a:pt x="385" y="860"/>
                  </a:lnTo>
                  <a:lnTo>
                    <a:pt x="484" y="838"/>
                  </a:lnTo>
                  <a:lnTo>
                    <a:pt x="572" y="772"/>
                  </a:lnTo>
                  <a:lnTo>
                    <a:pt x="550" y="871"/>
                  </a:lnTo>
                  <a:lnTo>
                    <a:pt x="506" y="971"/>
                  </a:lnTo>
                  <a:lnTo>
                    <a:pt x="451" y="1070"/>
                  </a:lnTo>
                  <a:lnTo>
                    <a:pt x="396" y="1125"/>
                  </a:lnTo>
                  <a:lnTo>
                    <a:pt x="319" y="1169"/>
                  </a:lnTo>
                  <a:lnTo>
                    <a:pt x="242" y="1180"/>
                  </a:lnTo>
                  <a:lnTo>
                    <a:pt x="198" y="1180"/>
                  </a:lnTo>
                  <a:lnTo>
                    <a:pt x="176" y="1169"/>
                  </a:lnTo>
                  <a:lnTo>
                    <a:pt x="143" y="1158"/>
                  </a:lnTo>
                  <a:lnTo>
                    <a:pt x="121" y="1136"/>
                  </a:lnTo>
                  <a:lnTo>
                    <a:pt x="99" y="1103"/>
                  </a:lnTo>
                  <a:lnTo>
                    <a:pt x="154" y="1103"/>
                  </a:lnTo>
                  <a:lnTo>
                    <a:pt x="198" y="1059"/>
                  </a:lnTo>
                  <a:lnTo>
                    <a:pt x="209" y="1037"/>
                  </a:lnTo>
                  <a:lnTo>
                    <a:pt x="220" y="1004"/>
                  </a:lnTo>
                  <a:lnTo>
                    <a:pt x="198" y="960"/>
                  </a:lnTo>
                  <a:lnTo>
                    <a:pt x="176" y="937"/>
                  </a:lnTo>
                  <a:lnTo>
                    <a:pt x="121" y="937"/>
                  </a:lnTo>
                  <a:lnTo>
                    <a:pt x="99" y="948"/>
                  </a:lnTo>
                  <a:lnTo>
                    <a:pt x="55" y="993"/>
                  </a:lnTo>
                  <a:lnTo>
                    <a:pt x="44" y="1026"/>
                  </a:lnTo>
                  <a:lnTo>
                    <a:pt x="44" y="1059"/>
                  </a:lnTo>
                  <a:lnTo>
                    <a:pt x="66" y="1147"/>
                  </a:lnTo>
                  <a:lnTo>
                    <a:pt x="132" y="1202"/>
                  </a:lnTo>
                  <a:lnTo>
                    <a:pt x="242" y="1224"/>
                  </a:lnTo>
                  <a:lnTo>
                    <a:pt x="385" y="1191"/>
                  </a:lnTo>
                  <a:lnTo>
                    <a:pt x="517" y="1114"/>
                  </a:lnTo>
                  <a:lnTo>
                    <a:pt x="616" y="993"/>
                  </a:lnTo>
                  <a:lnTo>
                    <a:pt x="682" y="838"/>
                  </a:lnTo>
                  <a:lnTo>
                    <a:pt x="869" y="11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560"/>
            <p:cNvSpPr>
              <a:spLocks noEditPoints="1"/>
            </p:cNvSpPr>
            <p:nvPr/>
          </p:nvSpPr>
          <p:spPr bwMode="auto">
            <a:xfrm>
              <a:off x="30022" y="16006"/>
              <a:ext cx="396" cy="894"/>
            </a:xfrm>
            <a:custGeom>
              <a:avLst/>
              <a:gdLst/>
              <a:ahLst/>
              <a:cxnLst>
                <a:cxn ang="0">
                  <a:pos x="363" y="33"/>
                </a:cxn>
                <a:cxn ang="0">
                  <a:pos x="308" y="0"/>
                </a:cxn>
                <a:cxn ang="0">
                  <a:pos x="242" y="44"/>
                </a:cxn>
                <a:cxn ang="0">
                  <a:pos x="242" y="89"/>
                </a:cxn>
                <a:cxn ang="0">
                  <a:pos x="264" y="122"/>
                </a:cxn>
                <a:cxn ang="0">
                  <a:pos x="341" y="100"/>
                </a:cxn>
                <a:cxn ang="0">
                  <a:pos x="88" y="729"/>
                </a:cxn>
                <a:cxn ang="0">
                  <a:pos x="77" y="784"/>
                </a:cxn>
                <a:cxn ang="0">
                  <a:pos x="165" y="894"/>
                </a:cxn>
                <a:cxn ang="0">
                  <a:pos x="275" y="872"/>
                </a:cxn>
                <a:cxn ang="0">
                  <a:pos x="374" y="773"/>
                </a:cxn>
                <a:cxn ang="0">
                  <a:pos x="396" y="684"/>
                </a:cxn>
                <a:cxn ang="0">
                  <a:pos x="363" y="673"/>
                </a:cxn>
                <a:cxn ang="0">
                  <a:pos x="352" y="695"/>
                </a:cxn>
                <a:cxn ang="0">
                  <a:pos x="308" y="795"/>
                </a:cxn>
                <a:cxn ang="0">
                  <a:pos x="242" y="850"/>
                </a:cxn>
                <a:cxn ang="0">
                  <a:pos x="198" y="861"/>
                </a:cxn>
                <a:cxn ang="0">
                  <a:pos x="176" y="828"/>
                </a:cxn>
                <a:cxn ang="0">
                  <a:pos x="187" y="751"/>
                </a:cxn>
                <a:cxn ang="0">
                  <a:pos x="242" y="618"/>
                </a:cxn>
                <a:cxn ang="0">
                  <a:pos x="275" y="541"/>
                </a:cxn>
                <a:cxn ang="0">
                  <a:pos x="297" y="486"/>
                </a:cxn>
                <a:cxn ang="0">
                  <a:pos x="308" y="453"/>
                </a:cxn>
                <a:cxn ang="0">
                  <a:pos x="319" y="409"/>
                </a:cxn>
                <a:cxn ang="0">
                  <a:pos x="231" y="298"/>
                </a:cxn>
                <a:cxn ang="0">
                  <a:pos x="121" y="320"/>
                </a:cxn>
                <a:cxn ang="0">
                  <a:pos x="22" y="420"/>
                </a:cxn>
                <a:cxn ang="0">
                  <a:pos x="0" y="508"/>
                </a:cxn>
                <a:cxn ang="0">
                  <a:pos x="33" y="519"/>
                </a:cxn>
                <a:cxn ang="0">
                  <a:pos x="44" y="497"/>
                </a:cxn>
                <a:cxn ang="0">
                  <a:pos x="110" y="375"/>
                </a:cxn>
                <a:cxn ang="0">
                  <a:pos x="154" y="342"/>
                </a:cxn>
                <a:cxn ang="0">
                  <a:pos x="198" y="331"/>
                </a:cxn>
                <a:cxn ang="0">
                  <a:pos x="220" y="397"/>
                </a:cxn>
                <a:cxn ang="0">
                  <a:pos x="209" y="442"/>
                </a:cxn>
                <a:cxn ang="0">
                  <a:pos x="176" y="519"/>
                </a:cxn>
              </a:cxnLst>
              <a:rect l="0" t="0" r="r" b="b"/>
              <a:pathLst>
                <a:path w="396" h="894">
                  <a:moveTo>
                    <a:pt x="363" y="55"/>
                  </a:moveTo>
                  <a:lnTo>
                    <a:pt x="363" y="33"/>
                  </a:lnTo>
                  <a:lnTo>
                    <a:pt x="352" y="22"/>
                  </a:lnTo>
                  <a:lnTo>
                    <a:pt x="308" y="0"/>
                  </a:lnTo>
                  <a:lnTo>
                    <a:pt x="264" y="22"/>
                  </a:lnTo>
                  <a:lnTo>
                    <a:pt x="242" y="44"/>
                  </a:lnTo>
                  <a:lnTo>
                    <a:pt x="231" y="77"/>
                  </a:lnTo>
                  <a:lnTo>
                    <a:pt x="242" y="89"/>
                  </a:lnTo>
                  <a:lnTo>
                    <a:pt x="253" y="111"/>
                  </a:lnTo>
                  <a:lnTo>
                    <a:pt x="264" y="122"/>
                  </a:lnTo>
                  <a:lnTo>
                    <a:pt x="319" y="122"/>
                  </a:lnTo>
                  <a:lnTo>
                    <a:pt x="341" y="100"/>
                  </a:lnTo>
                  <a:lnTo>
                    <a:pt x="363" y="55"/>
                  </a:lnTo>
                  <a:close/>
                  <a:moveTo>
                    <a:pt x="88" y="729"/>
                  </a:moveTo>
                  <a:lnTo>
                    <a:pt x="88" y="751"/>
                  </a:lnTo>
                  <a:lnTo>
                    <a:pt x="77" y="784"/>
                  </a:lnTo>
                  <a:lnTo>
                    <a:pt x="99" y="850"/>
                  </a:lnTo>
                  <a:lnTo>
                    <a:pt x="165" y="894"/>
                  </a:lnTo>
                  <a:lnTo>
                    <a:pt x="209" y="894"/>
                  </a:lnTo>
                  <a:lnTo>
                    <a:pt x="275" y="872"/>
                  </a:lnTo>
                  <a:lnTo>
                    <a:pt x="330" y="828"/>
                  </a:lnTo>
                  <a:lnTo>
                    <a:pt x="374" y="773"/>
                  </a:lnTo>
                  <a:lnTo>
                    <a:pt x="396" y="717"/>
                  </a:lnTo>
                  <a:lnTo>
                    <a:pt x="396" y="684"/>
                  </a:lnTo>
                  <a:lnTo>
                    <a:pt x="385" y="673"/>
                  </a:lnTo>
                  <a:lnTo>
                    <a:pt x="363" y="673"/>
                  </a:lnTo>
                  <a:lnTo>
                    <a:pt x="352" y="684"/>
                  </a:lnTo>
                  <a:lnTo>
                    <a:pt x="352" y="695"/>
                  </a:lnTo>
                  <a:lnTo>
                    <a:pt x="330" y="751"/>
                  </a:lnTo>
                  <a:lnTo>
                    <a:pt x="308" y="795"/>
                  </a:lnTo>
                  <a:lnTo>
                    <a:pt x="275" y="828"/>
                  </a:lnTo>
                  <a:lnTo>
                    <a:pt x="242" y="850"/>
                  </a:lnTo>
                  <a:lnTo>
                    <a:pt x="209" y="861"/>
                  </a:lnTo>
                  <a:lnTo>
                    <a:pt x="198" y="861"/>
                  </a:lnTo>
                  <a:lnTo>
                    <a:pt x="187" y="850"/>
                  </a:lnTo>
                  <a:lnTo>
                    <a:pt x="176" y="828"/>
                  </a:lnTo>
                  <a:lnTo>
                    <a:pt x="176" y="784"/>
                  </a:lnTo>
                  <a:lnTo>
                    <a:pt x="187" y="751"/>
                  </a:lnTo>
                  <a:lnTo>
                    <a:pt x="198" y="729"/>
                  </a:lnTo>
                  <a:lnTo>
                    <a:pt x="242" y="618"/>
                  </a:lnTo>
                  <a:lnTo>
                    <a:pt x="264" y="574"/>
                  </a:lnTo>
                  <a:lnTo>
                    <a:pt x="275" y="541"/>
                  </a:lnTo>
                  <a:lnTo>
                    <a:pt x="286" y="519"/>
                  </a:lnTo>
                  <a:lnTo>
                    <a:pt x="297" y="486"/>
                  </a:lnTo>
                  <a:lnTo>
                    <a:pt x="297" y="464"/>
                  </a:lnTo>
                  <a:lnTo>
                    <a:pt x="308" y="453"/>
                  </a:lnTo>
                  <a:lnTo>
                    <a:pt x="308" y="431"/>
                  </a:lnTo>
                  <a:lnTo>
                    <a:pt x="319" y="409"/>
                  </a:lnTo>
                  <a:lnTo>
                    <a:pt x="297" y="342"/>
                  </a:lnTo>
                  <a:lnTo>
                    <a:pt x="231" y="298"/>
                  </a:lnTo>
                  <a:lnTo>
                    <a:pt x="187" y="298"/>
                  </a:lnTo>
                  <a:lnTo>
                    <a:pt x="121" y="320"/>
                  </a:lnTo>
                  <a:lnTo>
                    <a:pt x="66" y="364"/>
                  </a:lnTo>
                  <a:lnTo>
                    <a:pt x="22" y="420"/>
                  </a:lnTo>
                  <a:lnTo>
                    <a:pt x="0" y="475"/>
                  </a:lnTo>
                  <a:lnTo>
                    <a:pt x="0" y="508"/>
                  </a:lnTo>
                  <a:lnTo>
                    <a:pt x="11" y="519"/>
                  </a:lnTo>
                  <a:lnTo>
                    <a:pt x="33" y="519"/>
                  </a:lnTo>
                  <a:lnTo>
                    <a:pt x="44" y="508"/>
                  </a:lnTo>
                  <a:lnTo>
                    <a:pt x="44" y="497"/>
                  </a:lnTo>
                  <a:lnTo>
                    <a:pt x="66" y="442"/>
                  </a:lnTo>
                  <a:lnTo>
                    <a:pt x="110" y="375"/>
                  </a:lnTo>
                  <a:lnTo>
                    <a:pt x="132" y="353"/>
                  </a:lnTo>
                  <a:lnTo>
                    <a:pt x="154" y="342"/>
                  </a:lnTo>
                  <a:lnTo>
                    <a:pt x="187" y="331"/>
                  </a:lnTo>
                  <a:lnTo>
                    <a:pt x="198" y="331"/>
                  </a:lnTo>
                  <a:lnTo>
                    <a:pt x="220" y="353"/>
                  </a:lnTo>
                  <a:lnTo>
                    <a:pt x="220" y="397"/>
                  </a:lnTo>
                  <a:lnTo>
                    <a:pt x="209" y="420"/>
                  </a:lnTo>
                  <a:lnTo>
                    <a:pt x="209" y="442"/>
                  </a:lnTo>
                  <a:lnTo>
                    <a:pt x="198" y="475"/>
                  </a:lnTo>
                  <a:lnTo>
                    <a:pt x="176" y="519"/>
                  </a:lnTo>
                  <a:lnTo>
                    <a:pt x="88"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561"/>
            <p:cNvSpPr>
              <a:spLocks/>
            </p:cNvSpPr>
            <p:nvPr/>
          </p:nvSpPr>
          <p:spPr bwMode="auto">
            <a:xfrm>
              <a:off x="31364" y="15256"/>
              <a:ext cx="946" cy="1765"/>
            </a:xfrm>
            <a:custGeom>
              <a:avLst/>
              <a:gdLst/>
              <a:ahLst/>
              <a:cxnLst>
                <a:cxn ang="0">
                  <a:pos x="935" y="66"/>
                </a:cxn>
                <a:cxn ang="0">
                  <a:pos x="935" y="55"/>
                </a:cxn>
                <a:cxn ang="0">
                  <a:pos x="946" y="44"/>
                </a:cxn>
                <a:cxn ang="0">
                  <a:pos x="946" y="22"/>
                </a:cxn>
                <a:cxn ang="0">
                  <a:pos x="924" y="0"/>
                </a:cxn>
                <a:cxn ang="0">
                  <a:pos x="891" y="0"/>
                </a:cxn>
                <a:cxn ang="0">
                  <a:pos x="880" y="11"/>
                </a:cxn>
                <a:cxn ang="0">
                  <a:pos x="869" y="33"/>
                </a:cxn>
                <a:cxn ang="0">
                  <a:pos x="11" y="1699"/>
                </a:cxn>
                <a:cxn ang="0">
                  <a:pos x="0" y="1710"/>
                </a:cxn>
                <a:cxn ang="0">
                  <a:pos x="0" y="1743"/>
                </a:cxn>
                <a:cxn ang="0">
                  <a:pos x="22" y="1765"/>
                </a:cxn>
                <a:cxn ang="0">
                  <a:pos x="55" y="1765"/>
                </a:cxn>
                <a:cxn ang="0">
                  <a:pos x="66" y="1754"/>
                </a:cxn>
                <a:cxn ang="0">
                  <a:pos x="77" y="1732"/>
                </a:cxn>
                <a:cxn ang="0">
                  <a:pos x="935" y="66"/>
                </a:cxn>
              </a:cxnLst>
              <a:rect l="0" t="0" r="r" b="b"/>
              <a:pathLst>
                <a:path w="946" h="1765">
                  <a:moveTo>
                    <a:pt x="935" y="66"/>
                  </a:moveTo>
                  <a:lnTo>
                    <a:pt x="935" y="55"/>
                  </a:lnTo>
                  <a:lnTo>
                    <a:pt x="946" y="44"/>
                  </a:lnTo>
                  <a:lnTo>
                    <a:pt x="946" y="22"/>
                  </a:lnTo>
                  <a:lnTo>
                    <a:pt x="924" y="0"/>
                  </a:lnTo>
                  <a:lnTo>
                    <a:pt x="891" y="0"/>
                  </a:lnTo>
                  <a:lnTo>
                    <a:pt x="880" y="11"/>
                  </a:lnTo>
                  <a:lnTo>
                    <a:pt x="869" y="33"/>
                  </a:lnTo>
                  <a:lnTo>
                    <a:pt x="11" y="1699"/>
                  </a:lnTo>
                  <a:lnTo>
                    <a:pt x="0" y="1710"/>
                  </a:lnTo>
                  <a:lnTo>
                    <a:pt x="0" y="1743"/>
                  </a:lnTo>
                  <a:lnTo>
                    <a:pt x="22" y="1765"/>
                  </a:lnTo>
                  <a:lnTo>
                    <a:pt x="55" y="1765"/>
                  </a:lnTo>
                  <a:lnTo>
                    <a:pt x="66" y="1754"/>
                  </a:lnTo>
                  <a:lnTo>
                    <a:pt x="77" y="1732"/>
                  </a:lnTo>
                  <a:lnTo>
                    <a:pt x="935" y="6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562"/>
            <p:cNvSpPr>
              <a:spLocks noEditPoints="1"/>
            </p:cNvSpPr>
            <p:nvPr/>
          </p:nvSpPr>
          <p:spPr bwMode="auto">
            <a:xfrm>
              <a:off x="31210" y="15918"/>
              <a:ext cx="1254" cy="441"/>
            </a:xfrm>
            <a:custGeom>
              <a:avLst/>
              <a:gdLst/>
              <a:ahLst/>
              <a:cxnLst>
                <a:cxn ang="0">
                  <a:pos x="1188" y="77"/>
                </a:cxn>
                <a:cxn ang="0">
                  <a:pos x="1221" y="77"/>
                </a:cxn>
                <a:cxn ang="0">
                  <a:pos x="1243" y="66"/>
                </a:cxn>
                <a:cxn ang="0">
                  <a:pos x="1254" y="55"/>
                </a:cxn>
                <a:cxn ang="0">
                  <a:pos x="1254" y="11"/>
                </a:cxn>
                <a:cxn ang="0">
                  <a:pos x="1243" y="11"/>
                </a:cxn>
                <a:cxn ang="0">
                  <a:pos x="1221" y="0"/>
                </a:cxn>
                <a:cxn ang="0">
                  <a:pos x="22" y="0"/>
                </a:cxn>
                <a:cxn ang="0">
                  <a:pos x="0" y="22"/>
                </a:cxn>
                <a:cxn ang="0">
                  <a:pos x="0" y="55"/>
                </a:cxn>
                <a:cxn ang="0">
                  <a:pos x="11" y="66"/>
                </a:cxn>
                <a:cxn ang="0">
                  <a:pos x="22" y="66"/>
                </a:cxn>
                <a:cxn ang="0">
                  <a:pos x="44" y="77"/>
                </a:cxn>
                <a:cxn ang="0">
                  <a:pos x="55" y="77"/>
                </a:cxn>
                <a:cxn ang="0">
                  <a:pos x="1188" y="77"/>
                </a:cxn>
                <a:cxn ang="0">
                  <a:pos x="1188" y="441"/>
                </a:cxn>
                <a:cxn ang="0">
                  <a:pos x="1221" y="441"/>
                </a:cxn>
                <a:cxn ang="0">
                  <a:pos x="1243" y="430"/>
                </a:cxn>
                <a:cxn ang="0">
                  <a:pos x="1254" y="419"/>
                </a:cxn>
                <a:cxn ang="0">
                  <a:pos x="1254" y="386"/>
                </a:cxn>
                <a:cxn ang="0">
                  <a:pos x="1243" y="375"/>
                </a:cxn>
                <a:cxn ang="0">
                  <a:pos x="1221" y="364"/>
                </a:cxn>
                <a:cxn ang="0">
                  <a:pos x="22" y="364"/>
                </a:cxn>
                <a:cxn ang="0">
                  <a:pos x="0" y="386"/>
                </a:cxn>
                <a:cxn ang="0">
                  <a:pos x="0" y="430"/>
                </a:cxn>
                <a:cxn ang="0">
                  <a:pos x="11" y="430"/>
                </a:cxn>
                <a:cxn ang="0">
                  <a:pos x="22" y="441"/>
                </a:cxn>
                <a:cxn ang="0">
                  <a:pos x="55" y="441"/>
                </a:cxn>
                <a:cxn ang="0">
                  <a:pos x="1188" y="441"/>
                </a:cxn>
              </a:cxnLst>
              <a:rect l="0" t="0" r="r" b="b"/>
              <a:pathLst>
                <a:path w="1254" h="441">
                  <a:moveTo>
                    <a:pt x="1188" y="77"/>
                  </a:moveTo>
                  <a:lnTo>
                    <a:pt x="1221" y="77"/>
                  </a:lnTo>
                  <a:lnTo>
                    <a:pt x="1243" y="66"/>
                  </a:lnTo>
                  <a:lnTo>
                    <a:pt x="1254" y="55"/>
                  </a:lnTo>
                  <a:lnTo>
                    <a:pt x="1254" y="11"/>
                  </a:lnTo>
                  <a:lnTo>
                    <a:pt x="1243" y="11"/>
                  </a:lnTo>
                  <a:lnTo>
                    <a:pt x="1221" y="0"/>
                  </a:lnTo>
                  <a:lnTo>
                    <a:pt x="22" y="0"/>
                  </a:lnTo>
                  <a:lnTo>
                    <a:pt x="0" y="22"/>
                  </a:lnTo>
                  <a:lnTo>
                    <a:pt x="0" y="55"/>
                  </a:lnTo>
                  <a:lnTo>
                    <a:pt x="11" y="66"/>
                  </a:lnTo>
                  <a:lnTo>
                    <a:pt x="22" y="66"/>
                  </a:lnTo>
                  <a:lnTo>
                    <a:pt x="44" y="77"/>
                  </a:lnTo>
                  <a:lnTo>
                    <a:pt x="55" y="77"/>
                  </a:lnTo>
                  <a:lnTo>
                    <a:pt x="1188" y="77"/>
                  </a:lnTo>
                  <a:close/>
                  <a:moveTo>
                    <a:pt x="1188" y="441"/>
                  </a:moveTo>
                  <a:lnTo>
                    <a:pt x="1221" y="441"/>
                  </a:lnTo>
                  <a:lnTo>
                    <a:pt x="1243" y="430"/>
                  </a:lnTo>
                  <a:lnTo>
                    <a:pt x="1254" y="419"/>
                  </a:lnTo>
                  <a:lnTo>
                    <a:pt x="1254" y="386"/>
                  </a:lnTo>
                  <a:lnTo>
                    <a:pt x="1243" y="375"/>
                  </a:lnTo>
                  <a:lnTo>
                    <a:pt x="1221" y="364"/>
                  </a:lnTo>
                  <a:lnTo>
                    <a:pt x="22" y="364"/>
                  </a:lnTo>
                  <a:lnTo>
                    <a:pt x="0" y="386"/>
                  </a:lnTo>
                  <a:lnTo>
                    <a:pt x="0" y="430"/>
                  </a:lnTo>
                  <a:lnTo>
                    <a:pt x="11" y="430"/>
                  </a:lnTo>
                  <a:lnTo>
                    <a:pt x="22" y="441"/>
                  </a:lnTo>
                  <a:lnTo>
                    <a:pt x="55" y="441"/>
                  </a:lnTo>
                  <a:lnTo>
                    <a:pt x="1188" y="44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563"/>
            <p:cNvSpPr>
              <a:spLocks/>
            </p:cNvSpPr>
            <p:nvPr/>
          </p:nvSpPr>
          <p:spPr bwMode="auto">
            <a:xfrm>
              <a:off x="33157" y="15775"/>
              <a:ext cx="869" cy="1224"/>
            </a:xfrm>
            <a:custGeom>
              <a:avLst/>
              <a:gdLst/>
              <a:ahLst/>
              <a:cxnLst>
                <a:cxn ang="0">
                  <a:pos x="869" y="44"/>
                </a:cxn>
                <a:cxn ang="0">
                  <a:pos x="836" y="22"/>
                </a:cxn>
                <a:cxn ang="0">
                  <a:pos x="770" y="33"/>
                </a:cxn>
                <a:cxn ang="0">
                  <a:pos x="748" y="66"/>
                </a:cxn>
                <a:cxn ang="0">
                  <a:pos x="737" y="110"/>
                </a:cxn>
                <a:cxn ang="0">
                  <a:pos x="726" y="165"/>
                </a:cxn>
                <a:cxn ang="0">
                  <a:pos x="682" y="308"/>
                </a:cxn>
                <a:cxn ang="0">
                  <a:pos x="583" y="695"/>
                </a:cxn>
                <a:cxn ang="0">
                  <a:pos x="473" y="794"/>
                </a:cxn>
                <a:cxn ang="0">
                  <a:pos x="352" y="816"/>
                </a:cxn>
                <a:cxn ang="0">
                  <a:pos x="297" y="783"/>
                </a:cxn>
                <a:cxn ang="0">
                  <a:pos x="275" y="728"/>
                </a:cxn>
                <a:cxn ang="0">
                  <a:pos x="286" y="562"/>
                </a:cxn>
                <a:cxn ang="0">
                  <a:pos x="363" y="286"/>
                </a:cxn>
                <a:cxn ang="0">
                  <a:pos x="396" y="220"/>
                </a:cxn>
                <a:cxn ang="0">
                  <a:pos x="407" y="176"/>
                </a:cxn>
                <a:cxn ang="0">
                  <a:pos x="396" y="110"/>
                </a:cxn>
                <a:cxn ang="0">
                  <a:pos x="363" y="44"/>
                </a:cxn>
                <a:cxn ang="0">
                  <a:pos x="253" y="0"/>
                </a:cxn>
                <a:cxn ang="0">
                  <a:pos x="110" y="66"/>
                </a:cxn>
                <a:cxn ang="0">
                  <a:pos x="22" y="209"/>
                </a:cxn>
                <a:cxn ang="0">
                  <a:pos x="0" y="286"/>
                </a:cxn>
                <a:cxn ang="0">
                  <a:pos x="11" y="308"/>
                </a:cxn>
                <a:cxn ang="0">
                  <a:pos x="44" y="297"/>
                </a:cxn>
                <a:cxn ang="0">
                  <a:pos x="99" y="165"/>
                </a:cxn>
                <a:cxn ang="0">
                  <a:pos x="198" y="55"/>
                </a:cxn>
                <a:cxn ang="0">
                  <a:pos x="275" y="44"/>
                </a:cxn>
                <a:cxn ang="0">
                  <a:pos x="286" y="143"/>
                </a:cxn>
                <a:cxn ang="0">
                  <a:pos x="264" y="231"/>
                </a:cxn>
                <a:cxn ang="0">
                  <a:pos x="176" y="474"/>
                </a:cxn>
                <a:cxn ang="0">
                  <a:pos x="154" y="628"/>
                </a:cxn>
                <a:cxn ang="0">
                  <a:pos x="198" y="783"/>
                </a:cxn>
                <a:cxn ang="0">
                  <a:pos x="319" y="849"/>
                </a:cxn>
                <a:cxn ang="0">
                  <a:pos x="484" y="838"/>
                </a:cxn>
                <a:cxn ang="0">
                  <a:pos x="550" y="871"/>
                </a:cxn>
                <a:cxn ang="0">
                  <a:pos x="451" y="1070"/>
                </a:cxn>
                <a:cxn ang="0">
                  <a:pos x="319" y="1169"/>
                </a:cxn>
                <a:cxn ang="0">
                  <a:pos x="198" y="1180"/>
                </a:cxn>
                <a:cxn ang="0">
                  <a:pos x="143" y="1158"/>
                </a:cxn>
                <a:cxn ang="0">
                  <a:pos x="99" y="1103"/>
                </a:cxn>
                <a:cxn ang="0">
                  <a:pos x="198" y="1059"/>
                </a:cxn>
                <a:cxn ang="0">
                  <a:pos x="220" y="1004"/>
                </a:cxn>
                <a:cxn ang="0">
                  <a:pos x="176" y="937"/>
                </a:cxn>
                <a:cxn ang="0">
                  <a:pos x="99" y="948"/>
                </a:cxn>
                <a:cxn ang="0">
                  <a:pos x="44" y="1026"/>
                </a:cxn>
                <a:cxn ang="0">
                  <a:pos x="66" y="1147"/>
                </a:cxn>
                <a:cxn ang="0">
                  <a:pos x="242" y="1224"/>
                </a:cxn>
                <a:cxn ang="0">
                  <a:pos x="517" y="1114"/>
                </a:cxn>
                <a:cxn ang="0">
                  <a:pos x="682" y="838"/>
                </a:cxn>
              </a:cxnLst>
              <a:rect l="0" t="0" r="r" b="b"/>
              <a:pathLst>
                <a:path w="869" h="1224">
                  <a:moveTo>
                    <a:pt x="869" y="110"/>
                  </a:moveTo>
                  <a:lnTo>
                    <a:pt x="869" y="44"/>
                  </a:lnTo>
                  <a:lnTo>
                    <a:pt x="858" y="33"/>
                  </a:lnTo>
                  <a:lnTo>
                    <a:pt x="836" y="22"/>
                  </a:lnTo>
                  <a:lnTo>
                    <a:pt x="792" y="22"/>
                  </a:lnTo>
                  <a:lnTo>
                    <a:pt x="770" y="33"/>
                  </a:lnTo>
                  <a:lnTo>
                    <a:pt x="748" y="55"/>
                  </a:lnTo>
                  <a:lnTo>
                    <a:pt x="748" y="66"/>
                  </a:lnTo>
                  <a:lnTo>
                    <a:pt x="737" y="88"/>
                  </a:lnTo>
                  <a:lnTo>
                    <a:pt x="737" y="110"/>
                  </a:lnTo>
                  <a:lnTo>
                    <a:pt x="726" y="143"/>
                  </a:lnTo>
                  <a:lnTo>
                    <a:pt x="726" y="165"/>
                  </a:lnTo>
                  <a:lnTo>
                    <a:pt x="704" y="242"/>
                  </a:lnTo>
                  <a:lnTo>
                    <a:pt x="682" y="308"/>
                  </a:lnTo>
                  <a:lnTo>
                    <a:pt x="605" y="651"/>
                  </a:lnTo>
                  <a:lnTo>
                    <a:pt x="583" y="695"/>
                  </a:lnTo>
                  <a:lnTo>
                    <a:pt x="539" y="750"/>
                  </a:lnTo>
                  <a:lnTo>
                    <a:pt x="473" y="794"/>
                  </a:lnTo>
                  <a:lnTo>
                    <a:pt x="385" y="816"/>
                  </a:lnTo>
                  <a:lnTo>
                    <a:pt x="352" y="816"/>
                  </a:lnTo>
                  <a:lnTo>
                    <a:pt x="319" y="794"/>
                  </a:lnTo>
                  <a:lnTo>
                    <a:pt x="297" y="783"/>
                  </a:lnTo>
                  <a:lnTo>
                    <a:pt x="286" y="750"/>
                  </a:lnTo>
                  <a:lnTo>
                    <a:pt x="275" y="728"/>
                  </a:lnTo>
                  <a:lnTo>
                    <a:pt x="275" y="662"/>
                  </a:lnTo>
                  <a:lnTo>
                    <a:pt x="286" y="562"/>
                  </a:lnTo>
                  <a:lnTo>
                    <a:pt x="319" y="441"/>
                  </a:lnTo>
                  <a:lnTo>
                    <a:pt x="363" y="286"/>
                  </a:lnTo>
                  <a:lnTo>
                    <a:pt x="385" y="253"/>
                  </a:lnTo>
                  <a:lnTo>
                    <a:pt x="396" y="220"/>
                  </a:lnTo>
                  <a:lnTo>
                    <a:pt x="396" y="198"/>
                  </a:lnTo>
                  <a:lnTo>
                    <a:pt x="407" y="176"/>
                  </a:lnTo>
                  <a:lnTo>
                    <a:pt x="407" y="154"/>
                  </a:lnTo>
                  <a:lnTo>
                    <a:pt x="396" y="110"/>
                  </a:lnTo>
                  <a:lnTo>
                    <a:pt x="385" y="77"/>
                  </a:lnTo>
                  <a:lnTo>
                    <a:pt x="363" y="44"/>
                  </a:lnTo>
                  <a:lnTo>
                    <a:pt x="297" y="0"/>
                  </a:lnTo>
                  <a:lnTo>
                    <a:pt x="253" y="0"/>
                  </a:lnTo>
                  <a:lnTo>
                    <a:pt x="176" y="22"/>
                  </a:lnTo>
                  <a:lnTo>
                    <a:pt x="110" y="66"/>
                  </a:lnTo>
                  <a:lnTo>
                    <a:pt x="55" y="143"/>
                  </a:lnTo>
                  <a:lnTo>
                    <a:pt x="22" y="209"/>
                  </a:lnTo>
                  <a:lnTo>
                    <a:pt x="11" y="264"/>
                  </a:lnTo>
                  <a:lnTo>
                    <a:pt x="0" y="286"/>
                  </a:lnTo>
                  <a:lnTo>
                    <a:pt x="0" y="297"/>
                  </a:lnTo>
                  <a:lnTo>
                    <a:pt x="11" y="308"/>
                  </a:lnTo>
                  <a:lnTo>
                    <a:pt x="44" y="308"/>
                  </a:lnTo>
                  <a:lnTo>
                    <a:pt x="44" y="297"/>
                  </a:lnTo>
                  <a:lnTo>
                    <a:pt x="55" y="275"/>
                  </a:lnTo>
                  <a:lnTo>
                    <a:pt x="99" y="165"/>
                  </a:lnTo>
                  <a:lnTo>
                    <a:pt x="143" y="88"/>
                  </a:lnTo>
                  <a:lnTo>
                    <a:pt x="198" y="55"/>
                  </a:lnTo>
                  <a:lnTo>
                    <a:pt x="242" y="44"/>
                  </a:lnTo>
                  <a:lnTo>
                    <a:pt x="275" y="44"/>
                  </a:lnTo>
                  <a:lnTo>
                    <a:pt x="286" y="55"/>
                  </a:lnTo>
                  <a:lnTo>
                    <a:pt x="286" y="143"/>
                  </a:lnTo>
                  <a:lnTo>
                    <a:pt x="275" y="198"/>
                  </a:lnTo>
                  <a:lnTo>
                    <a:pt x="264" y="231"/>
                  </a:lnTo>
                  <a:lnTo>
                    <a:pt x="209" y="364"/>
                  </a:lnTo>
                  <a:lnTo>
                    <a:pt x="176" y="474"/>
                  </a:lnTo>
                  <a:lnTo>
                    <a:pt x="154" y="562"/>
                  </a:lnTo>
                  <a:lnTo>
                    <a:pt x="154" y="628"/>
                  </a:lnTo>
                  <a:lnTo>
                    <a:pt x="165" y="717"/>
                  </a:lnTo>
                  <a:lnTo>
                    <a:pt x="198" y="783"/>
                  </a:lnTo>
                  <a:lnTo>
                    <a:pt x="253" y="827"/>
                  </a:lnTo>
                  <a:lnTo>
                    <a:pt x="319" y="849"/>
                  </a:lnTo>
                  <a:lnTo>
                    <a:pt x="385" y="860"/>
                  </a:lnTo>
                  <a:lnTo>
                    <a:pt x="484" y="838"/>
                  </a:lnTo>
                  <a:lnTo>
                    <a:pt x="572" y="772"/>
                  </a:lnTo>
                  <a:lnTo>
                    <a:pt x="550" y="871"/>
                  </a:lnTo>
                  <a:lnTo>
                    <a:pt x="506" y="971"/>
                  </a:lnTo>
                  <a:lnTo>
                    <a:pt x="451" y="1070"/>
                  </a:lnTo>
                  <a:lnTo>
                    <a:pt x="396" y="1125"/>
                  </a:lnTo>
                  <a:lnTo>
                    <a:pt x="319" y="1169"/>
                  </a:lnTo>
                  <a:lnTo>
                    <a:pt x="242" y="1180"/>
                  </a:lnTo>
                  <a:lnTo>
                    <a:pt x="198" y="1180"/>
                  </a:lnTo>
                  <a:lnTo>
                    <a:pt x="176" y="1169"/>
                  </a:lnTo>
                  <a:lnTo>
                    <a:pt x="143" y="1158"/>
                  </a:lnTo>
                  <a:lnTo>
                    <a:pt x="121" y="1136"/>
                  </a:lnTo>
                  <a:lnTo>
                    <a:pt x="99" y="1103"/>
                  </a:lnTo>
                  <a:lnTo>
                    <a:pt x="154" y="1103"/>
                  </a:lnTo>
                  <a:lnTo>
                    <a:pt x="198" y="1059"/>
                  </a:lnTo>
                  <a:lnTo>
                    <a:pt x="209" y="1037"/>
                  </a:lnTo>
                  <a:lnTo>
                    <a:pt x="220" y="1004"/>
                  </a:lnTo>
                  <a:lnTo>
                    <a:pt x="198" y="960"/>
                  </a:lnTo>
                  <a:lnTo>
                    <a:pt x="176" y="937"/>
                  </a:lnTo>
                  <a:lnTo>
                    <a:pt x="121" y="937"/>
                  </a:lnTo>
                  <a:lnTo>
                    <a:pt x="99" y="948"/>
                  </a:lnTo>
                  <a:lnTo>
                    <a:pt x="55" y="993"/>
                  </a:lnTo>
                  <a:lnTo>
                    <a:pt x="44" y="1026"/>
                  </a:lnTo>
                  <a:lnTo>
                    <a:pt x="44" y="1059"/>
                  </a:lnTo>
                  <a:lnTo>
                    <a:pt x="66" y="1147"/>
                  </a:lnTo>
                  <a:lnTo>
                    <a:pt x="132" y="1202"/>
                  </a:lnTo>
                  <a:lnTo>
                    <a:pt x="242" y="1224"/>
                  </a:lnTo>
                  <a:lnTo>
                    <a:pt x="385" y="1191"/>
                  </a:lnTo>
                  <a:lnTo>
                    <a:pt x="517" y="1114"/>
                  </a:lnTo>
                  <a:lnTo>
                    <a:pt x="616" y="993"/>
                  </a:lnTo>
                  <a:lnTo>
                    <a:pt x="682" y="838"/>
                  </a:lnTo>
                  <a:lnTo>
                    <a:pt x="869" y="11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564"/>
            <p:cNvSpPr>
              <a:spLocks noEditPoints="1"/>
            </p:cNvSpPr>
            <p:nvPr/>
          </p:nvSpPr>
          <p:spPr bwMode="auto">
            <a:xfrm>
              <a:off x="34103" y="16006"/>
              <a:ext cx="396" cy="894"/>
            </a:xfrm>
            <a:custGeom>
              <a:avLst/>
              <a:gdLst/>
              <a:ahLst/>
              <a:cxnLst>
                <a:cxn ang="0">
                  <a:pos x="363" y="33"/>
                </a:cxn>
                <a:cxn ang="0">
                  <a:pos x="308" y="0"/>
                </a:cxn>
                <a:cxn ang="0">
                  <a:pos x="242" y="44"/>
                </a:cxn>
                <a:cxn ang="0">
                  <a:pos x="242" y="89"/>
                </a:cxn>
                <a:cxn ang="0">
                  <a:pos x="264" y="122"/>
                </a:cxn>
                <a:cxn ang="0">
                  <a:pos x="341" y="100"/>
                </a:cxn>
                <a:cxn ang="0">
                  <a:pos x="88" y="729"/>
                </a:cxn>
                <a:cxn ang="0">
                  <a:pos x="77" y="784"/>
                </a:cxn>
                <a:cxn ang="0">
                  <a:pos x="165" y="894"/>
                </a:cxn>
                <a:cxn ang="0">
                  <a:pos x="275" y="872"/>
                </a:cxn>
                <a:cxn ang="0">
                  <a:pos x="374" y="773"/>
                </a:cxn>
                <a:cxn ang="0">
                  <a:pos x="396" y="684"/>
                </a:cxn>
                <a:cxn ang="0">
                  <a:pos x="363" y="673"/>
                </a:cxn>
                <a:cxn ang="0">
                  <a:pos x="352" y="695"/>
                </a:cxn>
                <a:cxn ang="0">
                  <a:pos x="308" y="795"/>
                </a:cxn>
                <a:cxn ang="0">
                  <a:pos x="242" y="850"/>
                </a:cxn>
                <a:cxn ang="0">
                  <a:pos x="198" y="861"/>
                </a:cxn>
                <a:cxn ang="0">
                  <a:pos x="176" y="828"/>
                </a:cxn>
                <a:cxn ang="0">
                  <a:pos x="187" y="751"/>
                </a:cxn>
                <a:cxn ang="0">
                  <a:pos x="242" y="618"/>
                </a:cxn>
                <a:cxn ang="0">
                  <a:pos x="275" y="541"/>
                </a:cxn>
                <a:cxn ang="0">
                  <a:pos x="297" y="486"/>
                </a:cxn>
                <a:cxn ang="0">
                  <a:pos x="308" y="453"/>
                </a:cxn>
                <a:cxn ang="0">
                  <a:pos x="319" y="409"/>
                </a:cxn>
                <a:cxn ang="0">
                  <a:pos x="231" y="298"/>
                </a:cxn>
                <a:cxn ang="0">
                  <a:pos x="121" y="320"/>
                </a:cxn>
                <a:cxn ang="0">
                  <a:pos x="22" y="420"/>
                </a:cxn>
                <a:cxn ang="0">
                  <a:pos x="0" y="508"/>
                </a:cxn>
                <a:cxn ang="0">
                  <a:pos x="33" y="519"/>
                </a:cxn>
                <a:cxn ang="0">
                  <a:pos x="44" y="497"/>
                </a:cxn>
                <a:cxn ang="0">
                  <a:pos x="110" y="375"/>
                </a:cxn>
                <a:cxn ang="0">
                  <a:pos x="154" y="342"/>
                </a:cxn>
                <a:cxn ang="0">
                  <a:pos x="198" y="331"/>
                </a:cxn>
                <a:cxn ang="0">
                  <a:pos x="220" y="397"/>
                </a:cxn>
                <a:cxn ang="0">
                  <a:pos x="209" y="442"/>
                </a:cxn>
                <a:cxn ang="0">
                  <a:pos x="176" y="519"/>
                </a:cxn>
              </a:cxnLst>
              <a:rect l="0" t="0" r="r" b="b"/>
              <a:pathLst>
                <a:path w="396" h="894">
                  <a:moveTo>
                    <a:pt x="363" y="55"/>
                  </a:moveTo>
                  <a:lnTo>
                    <a:pt x="363" y="33"/>
                  </a:lnTo>
                  <a:lnTo>
                    <a:pt x="352" y="22"/>
                  </a:lnTo>
                  <a:lnTo>
                    <a:pt x="308" y="0"/>
                  </a:lnTo>
                  <a:lnTo>
                    <a:pt x="264" y="22"/>
                  </a:lnTo>
                  <a:lnTo>
                    <a:pt x="242" y="44"/>
                  </a:lnTo>
                  <a:lnTo>
                    <a:pt x="231" y="77"/>
                  </a:lnTo>
                  <a:lnTo>
                    <a:pt x="242" y="89"/>
                  </a:lnTo>
                  <a:lnTo>
                    <a:pt x="253" y="111"/>
                  </a:lnTo>
                  <a:lnTo>
                    <a:pt x="264" y="122"/>
                  </a:lnTo>
                  <a:lnTo>
                    <a:pt x="319" y="122"/>
                  </a:lnTo>
                  <a:lnTo>
                    <a:pt x="341" y="100"/>
                  </a:lnTo>
                  <a:lnTo>
                    <a:pt x="363" y="55"/>
                  </a:lnTo>
                  <a:close/>
                  <a:moveTo>
                    <a:pt x="88" y="729"/>
                  </a:moveTo>
                  <a:lnTo>
                    <a:pt x="88" y="751"/>
                  </a:lnTo>
                  <a:lnTo>
                    <a:pt x="77" y="784"/>
                  </a:lnTo>
                  <a:lnTo>
                    <a:pt x="99" y="850"/>
                  </a:lnTo>
                  <a:lnTo>
                    <a:pt x="165" y="894"/>
                  </a:lnTo>
                  <a:lnTo>
                    <a:pt x="209" y="894"/>
                  </a:lnTo>
                  <a:lnTo>
                    <a:pt x="275" y="872"/>
                  </a:lnTo>
                  <a:lnTo>
                    <a:pt x="330" y="828"/>
                  </a:lnTo>
                  <a:lnTo>
                    <a:pt x="374" y="773"/>
                  </a:lnTo>
                  <a:lnTo>
                    <a:pt x="396" y="717"/>
                  </a:lnTo>
                  <a:lnTo>
                    <a:pt x="396" y="684"/>
                  </a:lnTo>
                  <a:lnTo>
                    <a:pt x="385" y="673"/>
                  </a:lnTo>
                  <a:lnTo>
                    <a:pt x="363" y="673"/>
                  </a:lnTo>
                  <a:lnTo>
                    <a:pt x="352" y="684"/>
                  </a:lnTo>
                  <a:lnTo>
                    <a:pt x="352" y="695"/>
                  </a:lnTo>
                  <a:lnTo>
                    <a:pt x="330" y="751"/>
                  </a:lnTo>
                  <a:lnTo>
                    <a:pt x="308" y="795"/>
                  </a:lnTo>
                  <a:lnTo>
                    <a:pt x="275" y="828"/>
                  </a:lnTo>
                  <a:lnTo>
                    <a:pt x="242" y="850"/>
                  </a:lnTo>
                  <a:lnTo>
                    <a:pt x="209" y="861"/>
                  </a:lnTo>
                  <a:lnTo>
                    <a:pt x="198" y="861"/>
                  </a:lnTo>
                  <a:lnTo>
                    <a:pt x="187" y="850"/>
                  </a:lnTo>
                  <a:lnTo>
                    <a:pt x="176" y="828"/>
                  </a:lnTo>
                  <a:lnTo>
                    <a:pt x="176" y="784"/>
                  </a:lnTo>
                  <a:lnTo>
                    <a:pt x="187" y="751"/>
                  </a:lnTo>
                  <a:lnTo>
                    <a:pt x="198" y="729"/>
                  </a:lnTo>
                  <a:lnTo>
                    <a:pt x="242" y="618"/>
                  </a:lnTo>
                  <a:lnTo>
                    <a:pt x="264" y="574"/>
                  </a:lnTo>
                  <a:lnTo>
                    <a:pt x="275" y="541"/>
                  </a:lnTo>
                  <a:lnTo>
                    <a:pt x="286" y="519"/>
                  </a:lnTo>
                  <a:lnTo>
                    <a:pt x="297" y="486"/>
                  </a:lnTo>
                  <a:lnTo>
                    <a:pt x="297" y="464"/>
                  </a:lnTo>
                  <a:lnTo>
                    <a:pt x="308" y="453"/>
                  </a:lnTo>
                  <a:lnTo>
                    <a:pt x="308" y="431"/>
                  </a:lnTo>
                  <a:lnTo>
                    <a:pt x="319" y="409"/>
                  </a:lnTo>
                  <a:lnTo>
                    <a:pt x="297" y="342"/>
                  </a:lnTo>
                  <a:lnTo>
                    <a:pt x="231" y="298"/>
                  </a:lnTo>
                  <a:lnTo>
                    <a:pt x="187" y="298"/>
                  </a:lnTo>
                  <a:lnTo>
                    <a:pt x="121" y="320"/>
                  </a:lnTo>
                  <a:lnTo>
                    <a:pt x="66" y="364"/>
                  </a:lnTo>
                  <a:lnTo>
                    <a:pt x="22" y="420"/>
                  </a:lnTo>
                  <a:lnTo>
                    <a:pt x="0" y="475"/>
                  </a:lnTo>
                  <a:lnTo>
                    <a:pt x="0" y="508"/>
                  </a:lnTo>
                  <a:lnTo>
                    <a:pt x="11" y="519"/>
                  </a:lnTo>
                  <a:lnTo>
                    <a:pt x="33" y="519"/>
                  </a:lnTo>
                  <a:lnTo>
                    <a:pt x="44" y="508"/>
                  </a:lnTo>
                  <a:lnTo>
                    <a:pt x="44" y="497"/>
                  </a:lnTo>
                  <a:lnTo>
                    <a:pt x="66" y="442"/>
                  </a:lnTo>
                  <a:lnTo>
                    <a:pt x="110" y="375"/>
                  </a:lnTo>
                  <a:lnTo>
                    <a:pt x="132" y="353"/>
                  </a:lnTo>
                  <a:lnTo>
                    <a:pt x="154" y="342"/>
                  </a:lnTo>
                  <a:lnTo>
                    <a:pt x="187" y="331"/>
                  </a:lnTo>
                  <a:lnTo>
                    <a:pt x="198" y="331"/>
                  </a:lnTo>
                  <a:lnTo>
                    <a:pt x="220" y="353"/>
                  </a:lnTo>
                  <a:lnTo>
                    <a:pt x="220" y="397"/>
                  </a:lnTo>
                  <a:lnTo>
                    <a:pt x="209" y="420"/>
                  </a:lnTo>
                  <a:lnTo>
                    <a:pt x="209" y="442"/>
                  </a:lnTo>
                  <a:lnTo>
                    <a:pt x="198" y="475"/>
                  </a:lnTo>
                  <a:lnTo>
                    <a:pt x="176" y="519"/>
                  </a:lnTo>
                  <a:lnTo>
                    <a:pt x="88"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565"/>
            <p:cNvSpPr>
              <a:spLocks/>
            </p:cNvSpPr>
            <p:nvPr/>
          </p:nvSpPr>
          <p:spPr bwMode="auto">
            <a:xfrm>
              <a:off x="951" y="19581"/>
              <a:ext cx="726" cy="729"/>
            </a:xfrm>
            <a:custGeom>
              <a:avLst/>
              <a:gdLst/>
              <a:ahLst/>
              <a:cxnLst>
                <a:cxn ang="0">
                  <a:pos x="726" y="365"/>
                </a:cxn>
                <a:cxn ang="0">
                  <a:pos x="693" y="221"/>
                </a:cxn>
                <a:cxn ang="0">
                  <a:pos x="616" y="100"/>
                </a:cxn>
                <a:cxn ang="0">
                  <a:pos x="506" y="23"/>
                </a:cxn>
                <a:cxn ang="0">
                  <a:pos x="363" y="0"/>
                </a:cxn>
                <a:cxn ang="0">
                  <a:pos x="220" y="23"/>
                </a:cxn>
                <a:cxn ang="0">
                  <a:pos x="99" y="111"/>
                </a:cxn>
                <a:cxn ang="0">
                  <a:pos x="22" y="221"/>
                </a:cxn>
                <a:cxn ang="0">
                  <a:pos x="0" y="365"/>
                </a:cxn>
                <a:cxn ang="0">
                  <a:pos x="22" y="508"/>
                </a:cxn>
                <a:cxn ang="0">
                  <a:pos x="110" y="629"/>
                </a:cxn>
                <a:cxn ang="0">
                  <a:pos x="220" y="707"/>
                </a:cxn>
                <a:cxn ang="0">
                  <a:pos x="363" y="729"/>
                </a:cxn>
                <a:cxn ang="0">
                  <a:pos x="506" y="707"/>
                </a:cxn>
                <a:cxn ang="0">
                  <a:pos x="627" y="618"/>
                </a:cxn>
                <a:cxn ang="0">
                  <a:pos x="704" y="508"/>
                </a:cxn>
                <a:cxn ang="0">
                  <a:pos x="726" y="365"/>
                </a:cxn>
              </a:cxnLst>
              <a:rect l="0" t="0" r="r" b="b"/>
              <a:pathLst>
                <a:path w="726" h="729">
                  <a:moveTo>
                    <a:pt x="726" y="365"/>
                  </a:moveTo>
                  <a:lnTo>
                    <a:pt x="693" y="221"/>
                  </a:lnTo>
                  <a:lnTo>
                    <a:pt x="616" y="100"/>
                  </a:lnTo>
                  <a:lnTo>
                    <a:pt x="506" y="23"/>
                  </a:lnTo>
                  <a:lnTo>
                    <a:pt x="363" y="0"/>
                  </a:lnTo>
                  <a:lnTo>
                    <a:pt x="220" y="23"/>
                  </a:lnTo>
                  <a:lnTo>
                    <a:pt x="99" y="111"/>
                  </a:lnTo>
                  <a:lnTo>
                    <a:pt x="22" y="221"/>
                  </a:lnTo>
                  <a:lnTo>
                    <a:pt x="0" y="365"/>
                  </a:lnTo>
                  <a:lnTo>
                    <a:pt x="22" y="508"/>
                  </a:lnTo>
                  <a:lnTo>
                    <a:pt x="110" y="629"/>
                  </a:lnTo>
                  <a:lnTo>
                    <a:pt x="220" y="707"/>
                  </a:lnTo>
                  <a:lnTo>
                    <a:pt x="363" y="729"/>
                  </a:lnTo>
                  <a:lnTo>
                    <a:pt x="506" y="707"/>
                  </a:lnTo>
                  <a:lnTo>
                    <a:pt x="627" y="618"/>
                  </a:lnTo>
                  <a:lnTo>
                    <a:pt x="704" y="508"/>
                  </a:lnTo>
                  <a:lnTo>
                    <a:pt x="726" y="36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566"/>
            <p:cNvSpPr>
              <a:spLocks noEditPoints="1"/>
            </p:cNvSpPr>
            <p:nvPr/>
          </p:nvSpPr>
          <p:spPr bwMode="auto">
            <a:xfrm>
              <a:off x="2832" y="19085"/>
              <a:ext cx="1254" cy="1379"/>
            </a:xfrm>
            <a:custGeom>
              <a:avLst/>
              <a:gdLst/>
              <a:ahLst/>
              <a:cxnLst>
                <a:cxn ang="0">
                  <a:pos x="1254" y="695"/>
                </a:cxn>
                <a:cxn ang="0">
                  <a:pos x="1232" y="507"/>
                </a:cxn>
                <a:cxn ang="0">
                  <a:pos x="1166" y="342"/>
                </a:cxn>
                <a:cxn ang="0">
                  <a:pos x="1067" y="199"/>
                </a:cxn>
                <a:cxn ang="0">
                  <a:pos x="946" y="88"/>
                </a:cxn>
                <a:cxn ang="0">
                  <a:pos x="792" y="22"/>
                </a:cxn>
                <a:cxn ang="0">
                  <a:pos x="627" y="0"/>
                </a:cxn>
                <a:cxn ang="0">
                  <a:pos x="462" y="22"/>
                </a:cxn>
                <a:cxn ang="0">
                  <a:pos x="308" y="88"/>
                </a:cxn>
                <a:cxn ang="0">
                  <a:pos x="187" y="199"/>
                </a:cxn>
                <a:cxn ang="0">
                  <a:pos x="88" y="342"/>
                </a:cxn>
                <a:cxn ang="0">
                  <a:pos x="22" y="507"/>
                </a:cxn>
                <a:cxn ang="0">
                  <a:pos x="0" y="695"/>
                </a:cxn>
                <a:cxn ang="0">
                  <a:pos x="22" y="883"/>
                </a:cxn>
                <a:cxn ang="0">
                  <a:pos x="88" y="1048"/>
                </a:cxn>
                <a:cxn ang="0">
                  <a:pos x="187" y="1181"/>
                </a:cxn>
                <a:cxn ang="0">
                  <a:pos x="308" y="1291"/>
                </a:cxn>
                <a:cxn ang="0">
                  <a:pos x="462" y="1357"/>
                </a:cxn>
                <a:cxn ang="0">
                  <a:pos x="627" y="1379"/>
                </a:cxn>
                <a:cxn ang="0">
                  <a:pos x="792" y="1357"/>
                </a:cxn>
                <a:cxn ang="0">
                  <a:pos x="946" y="1280"/>
                </a:cxn>
                <a:cxn ang="0">
                  <a:pos x="1067" y="1181"/>
                </a:cxn>
                <a:cxn ang="0">
                  <a:pos x="1166" y="1037"/>
                </a:cxn>
                <a:cxn ang="0">
                  <a:pos x="1232" y="872"/>
                </a:cxn>
                <a:cxn ang="0">
                  <a:pos x="1254" y="695"/>
                </a:cxn>
                <a:cxn ang="0">
                  <a:pos x="627" y="1324"/>
                </a:cxn>
                <a:cxn ang="0">
                  <a:pos x="550" y="1313"/>
                </a:cxn>
                <a:cxn ang="0">
                  <a:pos x="462" y="1280"/>
                </a:cxn>
                <a:cxn ang="0">
                  <a:pos x="374" y="1225"/>
                </a:cxn>
                <a:cxn ang="0">
                  <a:pos x="308" y="1136"/>
                </a:cxn>
                <a:cxn ang="0">
                  <a:pos x="242" y="1015"/>
                </a:cxn>
                <a:cxn ang="0">
                  <a:pos x="209" y="861"/>
                </a:cxn>
                <a:cxn ang="0">
                  <a:pos x="187" y="662"/>
                </a:cxn>
                <a:cxn ang="0">
                  <a:pos x="209" y="474"/>
                </a:cxn>
                <a:cxn ang="0">
                  <a:pos x="253" y="320"/>
                </a:cxn>
                <a:cxn ang="0">
                  <a:pos x="308" y="210"/>
                </a:cxn>
                <a:cxn ang="0">
                  <a:pos x="385" y="132"/>
                </a:cxn>
                <a:cxn ang="0">
                  <a:pos x="473" y="77"/>
                </a:cxn>
                <a:cxn ang="0">
                  <a:pos x="550" y="55"/>
                </a:cxn>
                <a:cxn ang="0">
                  <a:pos x="627" y="44"/>
                </a:cxn>
                <a:cxn ang="0">
                  <a:pos x="704" y="55"/>
                </a:cxn>
                <a:cxn ang="0">
                  <a:pos x="781" y="77"/>
                </a:cxn>
                <a:cxn ang="0">
                  <a:pos x="869" y="132"/>
                </a:cxn>
                <a:cxn ang="0">
                  <a:pos x="946" y="221"/>
                </a:cxn>
                <a:cxn ang="0">
                  <a:pos x="1001" y="331"/>
                </a:cxn>
                <a:cxn ang="0">
                  <a:pos x="1045" y="474"/>
                </a:cxn>
                <a:cxn ang="0">
                  <a:pos x="1056" y="662"/>
                </a:cxn>
                <a:cxn ang="0">
                  <a:pos x="1045" y="861"/>
                </a:cxn>
                <a:cxn ang="0">
                  <a:pos x="1001" y="1015"/>
                </a:cxn>
                <a:cxn ang="0">
                  <a:pos x="946" y="1136"/>
                </a:cxn>
                <a:cxn ang="0">
                  <a:pos x="869" y="1225"/>
                </a:cxn>
                <a:cxn ang="0">
                  <a:pos x="792" y="1280"/>
                </a:cxn>
                <a:cxn ang="0">
                  <a:pos x="704" y="1313"/>
                </a:cxn>
                <a:cxn ang="0">
                  <a:pos x="627" y="1324"/>
                </a:cxn>
              </a:cxnLst>
              <a:rect l="0" t="0" r="r" b="b"/>
              <a:pathLst>
                <a:path w="1254" h="1379">
                  <a:moveTo>
                    <a:pt x="1254" y="695"/>
                  </a:moveTo>
                  <a:lnTo>
                    <a:pt x="1232" y="507"/>
                  </a:lnTo>
                  <a:lnTo>
                    <a:pt x="1166" y="342"/>
                  </a:lnTo>
                  <a:lnTo>
                    <a:pt x="1067" y="199"/>
                  </a:lnTo>
                  <a:lnTo>
                    <a:pt x="946" y="88"/>
                  </a:lnTo>
                  <a:lnTo>
                    <a:pt x="792" y="22"/>
                  </a:lnTo>
                  <a:lnTo>
                    <a:pt x="627" y="0"/>
                  </a:lnTo>
                  <a:lnTo>
                    <a:pt x="462" y="22"/>
                  </a:lnTo>
                  <a:lnTo>
                    <a:pt x="308" y="88"/>
                  </a:lnTo>
                  <a:lnTo>
                    <a:pt x="187" y="199"/>
                  </a:lnTo>
                  <a:lnTo>
                    <a:pt x="88" y="342"/>
                  </a:lnTo>
                  <a:lnTo>
                    <a:pt x="22" y="507"/>
                  </a:lnTo>
                  <a:lnTo>
                    <a:pt x="0" y="695"/>
                  </a:lnTo>
                  <a:lnTo>
                    <a:pt x="22" y="883"/>
                  </a:lnTo>
                  <a:lnTo>
                    <a:pt x="88" y="1048"/>
                  </a:lnTo>
                  <a:lnTo>
                    <a:pt x="187" y="1181"/>
                  </a:lnTo>
                  <a:lnTo>
                    <a:pt x="308" y="1291"/>
                  </a:lnTo>
                  <a:lnTo>
                    <a:pt x="462" y="1357"/>
                  </a:lnTo>
                  <a:lnTo>
                    <a:pt x="627" y="1379"/>
                  </a:lnTo>
                  <a:lnTo>
                    <a:pt x="792" y="1357"/>
                  </a:lnTo>
                  <a:lnTo>
                    <a:pt x="946" y="1280"/>
                  </a:lnTo>
                  <a:lnTo>
                    <a:pt x="1067" y="1181"/>
                  </a:lnTo>
                  <a:lnTo>
                    <a:pt x="1166" y="1037"/>
                  </a:lnTo>
                  <a:lnTo>
                    <a:pt x="1232" y="872"/>
                  </a:lnTo>
                  <a:lnTo>
                    <a:pt x="1254" y="695"/>
                  </a:lnTo>
                  <a:close/>
                  <a:moveTo>
                    <a:pt x="627" y="1324"/>
                  </a:moveTo>
                  <a:lnTo>
                    <a:pt x="550" y="1313"/>
                  </a:lnTo>
                  <a:lnTo>
                    <a:pt x="462" y="1280"/>
                  </a:lnTo>
                  <a:lnTo>
                    <a:pt x="374" y="1225"/>
                  </a:lnTo>
                  <a:lnTo>
                    <a:pt x="308" y="1136"/>
                  </a:lnTo>
                  <a:lnTo>
                    <a:pt x="242" y="1015"/>
                  </a:lnTo>
                  <a:lnTo>
                    <a:pt x="209" y="861"/>
                  </a:lnTo>
                  <a:lnTo>
                    <a:pt x="187" y="662"/>
                  </a:lnTo>
                  <a:lnTo>
                    <a:pt x="209" y="474"/>
                  </a:lnTo>
                  <a:lnTo>
                    <a:pt x="253" y="320"/>
                  </a:lnTo>
                  <a:lnTo>
                    <a:pt x="308" y="210"/>
                  </a:lnTo>
                  <a:lnTo>
                    <a:pt x="385" y="132"/>
                  </a:lnTo>
                  <a:lnTo>
                    <a:pt x="473" y="77"/>
                  </a:lnTo>
                  <a:lnTo>
                    <a:pt x="550" y="55"/>
                  </a:lnTo>
                  <a:lnTo>
                    <a:pt x="627" y="44"/>
                  </a:lnTo>
                  <a:lnTo>
                    <a:pt x="704" y="55"/>
                  </a:lnTo>
                  <a:lnTo>
                    <a:pt x="781" y="77"/>
                  </a:lnTo>
                  <a:lnTo>
                    <a:pt x="869" y="132"/>
                  </a:lnTo>
                  <a:lnTo>
                    <a:pt x="946" y="221"/>
                  </a:lnTo>
                  <a:lnTo>
                    <a:pt x="1001" y="331"/>
                  </a:lnTo>
                  <a:lnTo>
                    <a:pt x="1045" y="474"/>
                  </a:lnTo>
                  <a:lnTo>
                    <a:pt x="1056" y="662"/>
                  </a:lnTo>
                  <a:lnTo>
                    <a:pt x="1045" y="861"/>
                  </a:lnTo>
                  <a:lnTo>
                    <a:pt x="1001" y="1015"/>
                  </a:lnTo>
                  <a:lnTo>
                    <a:pt x="946" y="1136"/>
                  </a:lnTo>
                  <a:lnTo>
                    <a:pt x="869" y="1225"/>
                  </a:lnTo>
                  <a:lnTo>
                    <a:pt x="792" y="1280"/>
                  </a:lnTo>
                  <a:lnTo>
                    <a:pt x="704" y="1313"/>
                  </a:lnTo>
                  <a:lnTo>
                    <a:pt x="627" y="13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567"/>
            <p:cNvSpPr>
              <a:spLocks/>
            </p:cNvSpPr>
            <p:nvPr/>
          </p:nvSpPr>
          <p:spPr bwMode="auto">
            <a:xfrm>
              <a:off x="4251" y="19581"/>
              <a:ext cx="957" cy="861"/>
            </a:xfrm>
            <a:custGeom>
              <a:avLst/>
              <a:gdLst/>
              <a:ahLst/>
              <a:cxnLst>
                <a:cxn ang="0">
                  <a:pos x="682" y="685"/>
                </a:cxn>
                <a:cxn ang="0">
                  <a:pos x="682" y="861"/>
                </a:cxn>
                <a:cxn ang="0">
                  <a:pos x="957" y="839"/>
                </a:cxn>
                <a:cxn ang="0">
                  <a:pos x="957" y="784"/>
                </a:cxn>
                <a:cxn ang="0">
                  <a:pos x="902" y="784"/>
                </a:cxn>
                <a:cxn ang="0">
                  <a:pos x="858" y="773"/>
                </a:cxn>
                <a:cxn ang="0">
                  <a:pos x="836" y="762"/>
                </a:cxn>
                <a:cxn ang="0">
                  <a:pos x="814" y="740"/>
                </a:cxn>
                <a:cxn ang="0">
                  <a:pos x="814" y="0"/>
                </a:cxn>
                <a:cxn ang="0">
                  <a:pos x="528" y="23"/>
                </a:cxn>
                <a:cxn ang="0">
                  <a:pos x="528" y="78"/>
                </a:cxn>
                <a:cxn ang="0">
                  <a:pos x="583" y="78"/>
                </a:cxn>
                <a:cxn ang="0">
                  <a:pos x="627" y="89"/>
                </a:cxn>
                <a:cxn ang="0">
                  <a:pos x="649" y="100"/>
                </a:cxn>
                <a:cxn ang="0">
                  <a:pos x="671" y="122"/>
                </a:cxn>
                <a:cxn ang="0">
                  <a:pos x="682" y="144"/>
                </a:cxn>
                <a:cxn ang="0">
                  <a:pos x="682" y="519"/>
                </a:cxn>
                <a:cxn ang="0">
                  <a:pos x="660" y="640"/>
                </a:cxn>
                <a:cxn ang="0">
                  <a:pos x="616" y="729"/>
                </a:cxn>
                <a:cxn ang="0">
                  <a:pos x="539" y="795"/>
                </a:cxn>
                <a:cxn ang="0">
                  <a:pos x="451" y="817"/>
                </a:cxn>
                <a:cxn ang="0">
                  <a:pos x="374" y="806"/>
                </a:cxn>
                <a:cxn ang="0">
                  <a:pos x="319" y="784"/>
                </a:cxn>
                <a:cxn ang="0">
                  <a:pos x="297" y="740"/>
                </a:cxn>
                <a:cxn ang="0">
                  <a:pos x="286" y="685"/>
                </a:cxn>
                <a:cxn ang="0">
                  <a:pos x="286" y="0"/>
                </a:cxn>
                <a:cxn ang="0">
                  <a:pos x="0" y="23"/>
                </a:cxn>
                <a:cxn ang="0">
                  <a:pos x="0" y="78"/>
                </a:cxn>
                <a:cxn ang="0">
                  <a:pos x="55" y="78"/>
                </a:cxn>
                <a:cxn ang="0">
                  <a:pos x="99" y="89"/>
                </a:cxn>
                <a:cxn ang="0">
                  <a:pos x="143" y="111"/>
                </a:cxn>
                <a:cxn ang="0">
                  <a:pos x="143" y="144"/>
                </a:cxn>
                <a:cxn ang="0">
                  <a:pos x="154" y="188"/>
                </a:cxn>
                <a:cxn ang="0">
                  <a:pos x="154" y="618"/>
                </a:cxn>
                <a:cxn ang="0">
                  <a:pos x="165" y="685"/>
                </a:cxn>
                <a:cxn ang="0">
                  <a:pos x="187" y="751"/>
                </a:cxn>
                <a:cxn ang="0">
                  <a:pos x="242" y="806"/>
                </a:cxn>
                <a:cxn ang="0">
                  <a:pos x="319" y="850"/>
                </a:cxn>
                <a:cxn ang="0">
                  <a:pos x="440" y="861"/>
                </a:cxn>
                <a:cxn ang="0">
                  <a:pos x="539" y="839"/>
                </a:cxn>
                <a:cxn ang="0">
                  <a:pos x="616" y="784"/>
                </a:cxn>
                <a:cxn ang="0">
                  <a:pos x="682" y="685"/>
                </a:cxn>
              </a:cxnLst>
              <a:rect l="0" t="0" r="r" b="b"/>
              <a:pathLst>
                <a:path w="957" h="861">
                  <a:moveTo>
                    <a:pt x="682" y="685"/>
                  </a:moveTo>
                  <a:lnTo>
                    <a:pt x="682" y="861"/>
                  </a:lnTo>
                  <a:lnTo>
                    <a:pt x="957" y="839"/>
                  </a:lnTo>
                  <a:lnTo>
                    <a:pt x="957" y="784"/>
                  </a:lnTo>
                  <a:lnTo>
                    <a:pt x="902" y="784"/>
                  </a:lnTo>
                  <a:lnTo>
                    <a:pt x="858" y="773"/>
                  </a:lnTo>
                  <a:lnTo>
                    <a:pt x="836" y="762"/>
                  </a:lnTo>
                  <a:lnTo>
                    <a:pt x="814" y="740"/>
                  </a:lnTo>
                  <a:lnTo>
                    <a:pt x="814" y="0"/>
                  </a:lnTo>
                  <a:lnTo>
                    <a:pt x="528" y="23"/>
                  </a:lnTo>
                  <a:lnTo>
                    <a:pt x="528" y="78"/>
                  </a:lnTo>
                  <a:lnTo>
                    <a:pt x="583" y="78"/>
                  </a:lnTo>
                  <a:lnTo>
                    <a:pt x="627" y="89"/>
                  </a:lnTo>
                  <a:lnTo>
                    <a:pt x="649" y="100"/>
                  </a:lnTo>
                  <a:lnTo>
                    <a:pt x="671" y="122"/>
                  </a:lnTo>
                  <a:lnTo>
                    <a:pt x="682" y="144"/>
                  </a:lnTo>
                  <a:lnTo>
                    <a:pt x="682" y="519"/>
                  </a:lnTo>
                  <a:lnTo>
                    <a:pt x="660" y="640"/>
                  </a:lnTo>
                  <a:lnTo>
                    <a:pt x="616" y="729"/>
                  </a:lnTo>
                  <a:lnTo>
                    <a:pt x="539" y="795"/>
                  </a:lnTo>
                  <a:lnTo>
                    <a:pt x="451" y="817"/>
                  </a:lnTo>
                  <a:lnTo>
                    <a:pt x="374" y="806"/>
                  </a:lnTo>
                  <a:lnTo>
                    <a:pt x="319" y="784"/>
                  </a:lnTo>
                  <a:lnTo>
                    <a:pt x="297" y="740"/>
                  </a:lnTo>
                  <a:lnTo>
                    <a:pt x="286" y="685"/>
                  </a:lnTo>
                  <a:lnTo>
                    <a:pt x="286" y="0"/>
                  </a:lnTo>
                  <a:lnTo>
                    <a:pt x="0" y="23"/>
                  </a:lnTo>
                  <a:lnTo>
                    <a:pt x="0" y="78"/>
                  </a:lnTo>
                  <a:lnTo>
                    <a:pt x="55" y="78"/>
                  </a:lnTo>
                  <a:lnTo>
                    <a:pt x="99" y="89"/>
                  </a:lnTo>
                  <a:lnTo>
                    <a:pt x="143" y="111"/>
                  </a:lnTo>
                  <a:lnTo>
                    <a:pt x="143" y="144"/>
                  </a:lnTo>
                  <a:lnTo>
                    <a:pt x="154" y="188"/>
                  </a:lnTo>
                  <a:lnTo>
                    <a:pt x="154" y="618"/>
                  </a:lnTo>
                  <a:lnTo>
                    <a:pt x="165" y="685"/>
                  </a:lnTo>
                  <a:lnTo>
                    <a:pt x="187" y="751"/>
                  </a:lnTo>
                  <a:lnTo>
                    <a:pt x="242" y="806"/>
                  </a:lnTo>
                  <a:lnTo>
                    <a:pt x="319" y="850"/>
                  </a:lnTo>
                  <a:lnTo>
                    <a:pt x="440" y="861"/>
                  </a:lnTo>
                  <a:lnTo>
                    <a:pt x="539" y="839"/>
                  </a:lnTo>
                  <a:lnTo>
                    <a:pt x="616" y="784"/>
                  </a:lnTo>
                  <a:lnTo>
                    <a:pt x="682" y="68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68"/>
            <p:cNvSpPr>
              <a:spLocks/>
            </p:cNvSpPr>
            <p:nvPr/>
          </p:nvSpPr>
          <p:spPr bwMode="auto">
            <a:xfrm>
              <a:off x="5285" y="19250"/>
              <a:ext cx="594" cy="1192"/>
            </a:xfrm>
            <a:custGeom>
              <a:avLst/>
              <a:gdLst/>
              <a:ahLst/>
              <a:cxnLst>
                <a:cxn ang="0">
                  <a:pos x="286" y="409"/>
                </a:cxn>
                <a:cxn ang="0">
                  <a:pos x="561" y="409"/>
                </a:cxn>
                <a:cxn ang="0">
                  <a:pos x="561" y="354"/>
                </a:cxn>
                <a:cxn ang="0">
                  <a:pos x="286" y="354"/>
                </a:cxn>
                <a:cxn ang="0">
                  <a:pos x="286" y="0"/>
                </a:cxn>
                <a:cxn ang="0">
                  <a:pos x="242" y="0"/>
                </a:cxn>
                <a:cxn ang="0">
                  <a:pos x="231" y="100"/>
                </a:cxn>
                <a:cxn ang="0">
                  <a:pos x="209" y="199"/>
                </a:cxn>
                <a:cxn ang="0">
                  <a:pos x="165" y="276"/>
                </a:cxn>
                <a:cxn ang="0">
                  <a:pos x="99" y="342"/>
                </a:cxn>
                <a:cxn ang="0">
                  <a:pos x="0" y="365"/>
                </a:cxn>
                <a:cxn ang="0">
                  <a:pos x="0" y="409"/>
                </a:cxn>
                <a:cxn ang="0">
                  <a:pos x="154" y="409"/>
                </a:cxn>
                <a:cxn ang="0">
                  <a:pos x="154" y="938"/>
                </a:cxn>
                <a:cxn ang="0">
                  <a:pos x="165" y="1038"/>
                </a:cxn>
                <a:cxn ang="0">
                  <a:pos x="209" y="1104"/>
                </a:cxn>
                <a:cxn ang="0">
                  <a:pos x="253" y="1148"/>
                </a:cxn>
                <a:cxn ang="0">
                  <a:pos x="308" y="1181"/>
                </a:cxn>
                <a:cxn ang="0">
                  <a:pos x="363" y="1192"/>
                </a:cxn>
                <a:cxn ang="0">
                  <a:pos x="407" y="1192"/>
                </a:cxn>
                <a:cxn ang="0">
                  <a:pos x="495" y="1170"/>
                </a:cxn>
                <a:cxn ang="0">
                  <a:pos x="550" y="1104"/>
                </a:cxn>
                <a:cxn ang="0">
                  <a:pos x="583" y="1027"/>
                </a:cxn>
                <a:cxn ang="0">
                  <a:pos x="594" y="938"/>
                </a:cxn>
                <a:cxn ang="0">
                  <a:pos x="594" y="828"/>
                </a:cxn>
                <a:cxn ang="0">
                  <a:pos x="539" y="828"/>
                </a:cxn>
                <a:cxn ang="0">
                  <a:pos x="539" y="927"/>
                </a:cxn>
                <a:cxn ang="0">
                  <a:pos x="528" y="1027"/>
                </a:cxn>
                <a:cxn ang="0">
                  <a:pos x="506" y="1093"/>
                </a:cxn>
                <a:cxn ang="0">
                  <a:pos x="462" y="1126"/>
                </a:cxn>
                <a:cxn ang="0">
                  <a:pos x="418" y="1148"/>
                </a:cxn>
                <a:cxn ang="0">
                  <a:pos x="352" y="1126"/>
                </a:cxn>
                <a:cxn ang="0">
                  <a:pos x="319" y="1082"/>
                </a:cxn>
                <a:cxn ang="0">
                  <a:pos x="297" y="1027"/>
                </a:cxn>
                <a:cxn ang="0">
                  <a:pos x="286" y="971"/>
                </a:cxn>
                <a:cxn ang="0">
                  <a:pos x="286" y="938"/>
                </a:cxn>
                <a:cxn ang="0">
                  <a:pos x="286" y="409"/>
                </a:cxn>
              </a:cxnLst>
              <a:rect l="0" t="0" r="r" b="b"/>
              <a:pathLst>
                <a:path w="594" h="1192">
                  <a:moveTo>
                    <a:pt x="286" y="409"/>
                  </a:moveTo>
                  <a:lnTo>
                    <a:pt x="561" y="409"/>
                  </a:lnTo>
                  <a:lnTo>
                    <a:pt x="561" y="354"/>
                  </a:lnTo>
                  <a:lnTo>
                    <a:pt x="286" y="354"/>
                  </a:lnTo>
                  <a:lnTo>
                    <a:pt x="286" y="0"/>
                  </a:lnTo>
                  <a:lnTo>
                    <a:pt x="242" y="0"/>
                  </a:lnTo>
                  <a:lnTo>
                    <a:pt x="231" y="100"/>
                  </a:lnTo>
                  <a:lnTo>
                    <a:pt x="209" y="199"/>
                  </a:lnTo>
                  <a:lnTo>
                    <a:pt x="165" y="276"/>
                  </a:lnTo>
                  <a:lnTo>
                    <a:pt x="99" y="342"/>
                  </a:lnTo>
                  <a:lnTo>
                    <a:pt x="0" y="365"/>
                  </a:lnTo>
                  <a:lnTo>
                    <a:pt x="0" y="409"/>
                  </a:lnTo>
                  <a:lnTo>
                    <a:pt x="154" y="409"/>
                  </a:lnTo>
                  <a:lnTo>
                    <a:pt x="154" y="938"/>
                  </a:lnTo>
                  <a:lnTo>
                    <a:pt x="165" y="1038"/>
                  </a:lnTo>
                  <a:lnTo>
                    <a:pt x="209" y="1104"/>
                  </a:lnTo>
                  <a:lnTo>
                    <a:pt x="253" y="1148"/>
                  </a:lnTo>
                  <a:lnTo>
                    <a:pt x="308" y="1181"/>
                  </a:lnTo>
                  <a:lnTo>
                    <a:pt x="363" y="1192"/>
                  </a:lnTo>
                  <a:lnTo>
                    <a:pt x="407" y="1192"/>
                  </a:lnTo>
                  <a:lnTo>
                    <a:pt x="495" y="1170"/>
                  </a:lnTo>
                  <a:lnTo>
                    <a:pt x="550" y="1104"/>
                  </a:lnTo>
                  <a:lnTo>
                    <a:pt x="583" y="1027"/>
                  </a:lnTo>
                  <a:lnTo>
                    <a:pt x="594" y="938"/>
                  </a:lnTo>
                  <a:lnTo>
                    <a:pt x="594" y="828"/>
                  </a:lnTo>
                  <a:lnTo>
                    <a:pt x="539" y="828"/>
                  </a:lnTo>
                  <a:lnTo>
                    <a:pt x="539" y="927"/>
                  </a:lnTo>
                  <a:lnTo>
                    <a:pt x="528" y="1027"/>
                  </a:lnTo>
                  <a:lnTo>
                    <a:pt x="506" y="1093"/>
                  </a:lnTo>
                  <a:lnTo>
                    <a:pt x="462" y="1126"/>
                  </a:lnTo>
                  <a:lnTo>
                    <a:pt x="418" y="1148"/>
                  </a:lnTo>
                  <a:lnTo>
                    <a:pt x="352" y="1126"/>
                  </a:lnTo>
                  <a:lnTo>
                    <a:pt x="319" y="1082"/>
                  </a:lnTo>
                  <a:lnTo>
                    <a:pt x="297" y="1027"/>
                  </a:lnTo>
                  <a:lnTo>
                    <a:pt x="286" y="971"/>
                  </a:lnTo>
                  <a:lnTo>
                    <a:pt x="286" y="938"/>
                  </a:lnTo>
                  <a:lnTo>
                    <a:pt x="286" y="4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69"/>
            <p:cNvSpPr>
              <a:spLocks noEditPoints="1"/>
            </p:cNvSpPr>
            <p:nvPr/>
          </p:nvSpPr>
          <p:spPr bwMode="auto">
            <a:xfrm>
              <a:off x="6033" y="19581"/>
              <a:ext cx="935" cy="1203"/>
            </a:xfrm>
            <a:custGeom>
              <a:avLst/>
              <a:gdLst/>
              <a:ahLst/>
              <a:cxnLst>
                <a:cxn ang="0">
                  <a:pos x="286" y="199"/>
                </a:cxn>
                <a:cxn ang="0">
                  <a:pos x="352" y="122"/>
                </a:cxn>
                <a:cxn ang="0">
                  <a:pos x="429" y="67"/>
                </a:cxn>
                <a:cxn ang="0">
                  <a:pos x="528" y="45"/>
                </a:cxn>
                <a:cxn ang="0">
                  <a:pos x="627" y="78"/>
                </a:cxn>
                <a:cxn ang="0">
                  <a:pos x="704" y="155"/>
                </a:cxn>
                <a:cxn ang="0">
                  <a:pos x="759" y="276"/>
                </a:cxn>
                <a:cxn ang="0">
                  <a:pos x="781" y="431"/>
                </a:cxn>
                <a:cxn ang="0">
                  <a:pos x="759" y="585"/>
                </a:cxn>
                <a:cxn ang="0">
                  <a:pos x="693" y="707"/>
                </a:cxn>
                <a:cxn ang="0">
                  <a:pos x="605" y="795"/>
                </a:cxn>
                <a:cxn ang="0">
                  <a:pos x="506" y="817"/>
                </a:cxn>
                <a:cxn ang="0">
                  <a:pos x="429" y="806"/>
                </a:cxn>
                <a:cxn ang="0">
                  <a:pos x="363" y="762"/>
                </a:cxn>
                <a:cxn ang="0">
                  <a:pos x="308" y="707"/>
                </a:cxn>
                <a:cxn ang="0">
                  <a:pos x="297" y="685"/>
                </a:cxn>
                <a:cxn ang="0">
                  <a:pos x="286" y="674"/>
                </a:cxn>
                <a:cxn ang="0">
                  <a:pos x="286" y="618"/>
                </a:cxn>
                <a:cxn ang="0">
                  <a:pos x="286" y="199"/>
                </a:cxn>
                <a:cxn ang="0">
                  <a:pos x="286" y="729"/>
                </a:cxn>
                <a:cxn ang="0">
                  <a:pos x="308" y="762"/>
                </a:cxn>
                <a:cxn ang="0">
                  <a:pos x="352" y="806"/>
                </a:cxn>
                <a:cxn ang="0">
                  <a:pos x="418" y="839"/>
                </a:cxn>
                <a:cxn ang="0">
                  <a:pos x="517" y="861"/>
                </a:cxn>
                <a:cxn ang="0">
                  <a:pos x="649" y="839"/>
                </a:cxn>
                <a:cxn ang="0">
                  <a:pos x="759" y="784"/>
                </a:cxn>
                <a:cxn ang="0">
                  <a:pos x="858" y="685"/>
                </a:cxn>
                <a:cxn ang="0">
                  <a:pos x="913" y="563"/>
                </a:cxn>
                <a:cxn ang="0">
                  <a:pos x="935" y="431"/>
                </a:cxn>
                <a:cxn ang="0">
                  <a:pos x="913" y="287"/>
                </a:cxn>
                <a:cxn ang="0">
                  <a:pos x="858" y="177"/>
                </a:cxn>
                <a:cxn ang="0">
                  <a:pos x="770" y="78"/>
                </a:cxn>
                <a:cxn ang="0">
                  <a:pos x="660" y="23"/>
                </a:cxn>
                <a:cxn ang="0">
                  <a:pos x="539" y="0"/>
                </a:cxn>
                <a:cxn ang="0">
                  <a:pos x="440" y="11"/>
                </a:cxn>
                <a:cxn ang="0">
                  <a:pos x="363" y="45"/>
                </a:cxn>
                <a:cxn ang="0">
                  <a:pos x="308" y="89"/>
                </a:cxn>
                <a:cxn ang="0">
                  <a:pos x="275" y="122"/>
                </a:cxn>
                <a:cxn ang="0">
                  <a:pos x="275" y="0"/>
                </a:cxn>
                <a:cxn ang="0">
                  <a:pos x="0" y="23"/>
                </a:cxn>
                <a:cxn ang="0">
                  <a:pos x="0" y="78"/>
                </a:cxn>
                <a:cxn ang="0">
                  <a:pos x="88" y="78"/>
                </a:cxn>
                <a:cxn ang="0">
                  <a:pos x="121" y="89"/>
                </a:cxn>
                <a:cxn ang="0">
                  <a:pos x="132" y="100"/>
                </a:cxn>
                <a:cxn ang="0">
                  <a:pos x="154" y="144"/>
                </a:cxn>
                <a:cxn ang="0">
                  <a:pos x="154" y="1093"/>
                </a:cxn>
                <a:cxn ang="0">
                  <a:pos x="143" y="1126"/>
                </a:cxn>
                <a:cxn ang="0">
                  <a:pos x="99" y="1148"/>
                </a:cxn>
                <a:cxn ang="0">
                  <a:pos x="0" y="1148"/>
                </a:cxn>
                <a:cxn ang="0">
                  <a:pos x="0" y="1203"/>
                </a:cxn>
                <a:cxn ang="0">
                  <a:pos x="429" y="1203"/>
                </a:cxn>
                <a:cxn ang="0">
                  <a:pos x="429" y="1148"/>
                </a:cxn>
                <a:cxn ang="0">
                  <a:pos x="330" y="1148"/>
                </a:cxn>
                <a:cxn ang="0">
                  <a:pos x="286" y="1126"/>
                </a:cxn>
                <a:cxn ang="0">
                  <a:pos x="286" y="740"/>
                </a:cxn>
                <a:cxn ang="0">
                  <a:pos x="286" y="729"/>
                </a:cxn>
              </a:cxnLst>
              <a:rect l="0" t="0" r="r" b="b"/>
              <a:pathLst>
                <a:path w="935" h="1203">
                  <a:moveTo>
                    <a:pt x="286" y="199"/>
                  </a:moveTo>
                  <a:lnTo>
                    <a:pt x="352" y="122"/>
                  </a:lnTo>
                  <a:lnTo>
                    <a:pt x="429" y="67"/>
                  </a:lnTo>
                  <a:lnTo>
                    <a:pt x="528" y="45"/>
                  </a:lnTo>
                  <a:lnTo>
                    <a:pt x="627" y="78"/>
                  </a:lnTo>
                  <a:lnTo>
                    <a:pt x="704" y="155"/>
                  </a:lnTo>
                  <a:lnTo>
                    <a:pt x="759" y="276"/>
                  </a:lnTo>
                  <a:lnTo>
                    <a:pt x="781" y="431"/>
                  </a:lnTo>
                  <a:lnTo>
                    <a:pt x="759" y="585"/>
                  </a:lnTo>
                  <a:lnTo>
                    <a:pt x="693" y="707"/>
                  </a:lnTo>
                  <a:lnTo>
                    <a:pt x="605" y="795"/>
                  </a:lnTo>
                  <a:lnTo>
                    <a:pt x="506" y="817"/>
                  </a:lnTo>
                  <a:lnTo>
                    <a:pt x="429" y="806"/>
                  </a:lnTo>
                  <a:lnTo>
                    <a:pt x="363" y="762"/>
                  </a:lnTo>
                  <a:lnTo>
                    <a:pt x="308" y="707"/>
                  </a:lnTo>
                  <a:lnTo>
                    <a:pt x="297" y="685"/>
                  </a:lnTo>
                  <a:lnTo>
                    <a:pt x="286" y="674"/>
                  </a:lnTo>
                  <a:lnTo>
                    <a:pt x="286" y="618"/>
                  </a:lnTo>
                  <a:lnTo>
                    <a:pt x="286" y="199"/>
                  </a:lnTo>
                  <a:close/>
                  <a:moveTo>
                    <a:pt x="286" y="729"/>
                  </a:moveTo>
                  <a:lnTo>
                    <a:pt x="308" y="762"/>
                  </a:lnTo>
                  <a:lnTo>
                    <a:pt x="352" y="806"/>
                  </a:lnTo>
                  <a:lnTo>
                    <a:pt x="418" y="839"/>
                  </a:lnTo>
                  <a:lnTo>
                    <a:pt x="517" y="861"/>
                  </a:lnTo>
                  <a:lnTo>
                    <a:pt x="649" y="839"/>
                  </a:lnTo>
                  <a:lnTo>
                    <a:pt x="759" y="784"/>
                  </a:lnTo>
                  <a:lnTo>
                    <a:pt x="858" y="685"/>
                  </a:lnTo>
                  <a:lnTo>
                    <a:pt x="913" y="563"/>
                  </a:lnTo>
                  <a:lnTo>
                    <a:pt x="935" y="431"/>
                  </a:lnTo>
                  <a:lnTo>
                    <a:pt x="913" y="287"/>
                  </a:lnTo>
                  <a:lnTo>
                    <a:pt x="858" y="177"/>
                  </a:lnTo>
                  <a:lnTo>
                    <a:pt x="770" y="78"/>
                  </a:lnTo>
                  <a:lnTo>
                    <a:pt x="660" y="23"/>
                  </a:lnTo>
                  <a:lnTo>
                    <a:pt x="539" y="0"/>
                  </a:lnTo>
                  <a:lnTo>
                    <a:pt x="440" y="11"/>
                  </a:lnTo>
                  <a:lnTo>
                    <a:pt x="363" y="45"/>
                  </a:lnTo>
                  <a:lnTo>
                    <a:pt x="308" y="89"/>
                  </a:lnTo>
                  <a:lnTo>
                    <a:pt x="275" y="122"/>
                  </a:lnTo>
                  <a:lnTo>
                    <a:pt x="275" y="0"/>
                  </a:lnTo>
                  <a:lnTo>
                    <a:pt x="0" y="23"/>
                  </a:lnTo>
                  <a:lnTo>
                    <a:pt x="0" y="78"/>
                  </a:lnTo>
                  <a:lnTo>
                    <a:pt x="88" y="78"/>
                  </a:lnTo>
                  <a:lnTo>
                    <a:pt x="121" y="89"/>
                  </a:lnTo>
                  <a:lnTo>
                    <a:pt x="132" y="100"/>
                  </a:lnTo>
                  <a:lnTo>
                    <a:pt x="154" y="144"/>
                  </a:lnTo>
                  <a:lnTo>
                    <a:pt x="154" y="1093"/>
                  </a:lnTo>
                  <a:lnTo>
                    <a:pt x="143" y="1126"/>
                  </a:lnTo>
                  <a:lnTo>
                    <a:pt x="99" y="1148"/>
                  </a:lnTo>
                  <a:lnTo>
                    <a:pt x="0" y="1148"/>
                  </a:lnTo>
                  <a:lnTo>
                    <a:pt x="0" y="1203"/>
                  </a:lnTo>
                  <a:lnTo>
                    <a:pt x="429" y="1203"/>
                  </a:lnTo>
                  <a:lnTo>
                    <a:pt x="429" y="1148"/>
                  </a:lnTo>
                  <a:lnTo>
                    <a:pt x="330" y="1148"/>
                  </a:lnTo>
                  <a:lnTo>
                    <a:pt x="286" y="1126"/>
                  </a:lnTo>
                  <a:lnTo>
                    <a:pt x="286" y="740"/>
                  </a:lnTo>
                  <a:lnTo>
                    <a:pt x="286"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70"/>
            <p:cNvSpPr>
              <a:spLocks/>
            </p:cNvSpPr>
            <p:nvPr/>
          </p:nvSpPr>
          <p:spPr bwMode="auto">
            <a:xfrm>
              <a:off x="7100" y="19581"/>
              <a:ext cx="945" cy="861"/>
            </a:xfrm>
            <a:custGeom>
              <a:avLst/>
              <a:gdLst/>
              <a:ahLst/>
              <a:cxnLst>
                <a:cxn ang="0">
                  <a:pos x="670" y="685"/>
                </a:cxn>
                <a:cxn ang="0">
                  <a:pos x="670" y="861"/>
                </a:cxn>
                <a:cxn ang="0">
                  <a:pos x="945" y="839"/>
                </a:cxn>
                <a:cxn ang="0">
                  <a:pos x="945" y="784"/>
                </a:cxn>
                <a:cxn ang="0">
                  <a:pos x="890" y="784"/>
                </a:cxn>
                <a:cxn ang="0">
                  <a:pos x="846" y="773"/>
                </a:cxn>
                <a:cxn ang="0">
                  <a:pos x="824" y="762"/>
                </a:cxn>
                <a:cxn ang="0">
                  <a:pos x="802" y="718"/>
                </a:cxn>
                <a:cxn ang="0">
                  <a:pos x="802" y="0"/>
                </a:cxn>
                <a:cxn ang="0">
                  <a:pos x="516" y="23"/>
                </a:cxn>
                <a:cxn ang="0">
                  <a:pos x="516" y="78"/>
                </a:cxn>
                <a:cxn ang="0">
                  <a:pos x="571" y="78"/>
                </a:cxn>
                <a:cxn ang="0">
                  <a:pos x="604" y="89"/>
                </a:cxn>
                <a:cxn ang="0">
                  <a:pos x="637" y="89"/>
                </a:cxn>
                <a:cxn ang="0">
                  <a:pos x="648" y="100"/>
                </a:cxn>
                <a:cxn ang="0">
                  <a:pos x="659" y="122"/>
                </a:cxn>
                <a:cxn ang="0">
                  <a:pos x="670" y="155"/>
                </a:cxn>
                <a:cxn ang="0">
                  <a:pos x="670" y="519"/>
                </a:cxn>
                <a:cxn ang="0">
                  <a:pos x="648" y="640"/>
                </a:cxn>
                <a:cxn ang="0">
                  <a:pos x="604" y="729"/>
                </a:cxn>
                <a:cxn ang="0">
                  <a:pos x="538" y="795"/>
                </a:cxn>
                <a:cxn ang="0">
                  <a:pos x="439" y="817"/>
                </a:cxn>
                <a:cxn ang="0">
                  <a:pos x="362" y="806"/>
                </a:cxn>
                <a:cxn ang="0">
                  <a:pos x="308" y="784"/>
                </a:cxn>
                <a:cxn ang="0">
                  <a:pos x="286" y="740"/>
                </a:cxn>
                <a:cxn ang="0">
                  <a:pos x="275" y="685"/>
                </a:cxn>
                <a:cxn ang="0">
                  <a:pos x="275" y="0"/>
                </a:cxn>
                <a:cxn ang="0">
                  <a:pos x="0" y="23"/>
                </a:cxn>
                <a:cxn ang="0">
                  <a:pos x="0" y="78"/>
                </a:cxn>
                <a:cxn ang="0">
                  <a:pos x="55" y="78"/>
                </a:cxn>
                <a:cxn ang="0">
                  <a:pos x="121" y="100"/>
                </a:cxn>
                <a:cxn ang="0">
                  <a:pos x="132" y="111"/>
                </a:cxn>
                <a:cxn ang="0">
                  <a:pos x="143" y="144"/>
                </a:cxn>
                <a:cxn ang="0">
                  <a:pos x="143" y="618"/>
                </a:cxn>
                <a:cxn ang="0">
                  <a:pos x="154" y="685"/>
                </a:cxn>
                <a:cxn ang="0">
                  <a:pos x="176" y="751"/>
                </a:cxn>
                <a:cxn ang="0">
                  <a:pos x="231" y="806"/>
                </a:cxn>
                <a:cxn ang="0">
                  <a:pos x="308" y="850"/>
                </a:cxn>
                <a:cxn ang="0">
                  <a:pos x="428" y="861"/>
                </a:cxn>
                <a:cxn ang="0">
                  <a:pos x="527" y="839"/>
                </a:cxn>
                <a:cxn ang="0">
                  <a:pos x="615" y="784"/>
                </a:cxn>
                <a:cxn ang="0">
                  <a:pos x="670" y="685"/>
                </a:cxn>
              </a:cxnLst>
              <a:rect l="0" t="0" r="r" b="b"/>
              <a:pathLst>
                <a:path w="945" h="861">
                  <a:moveTo>
                    <a:pt x="670" y="685"/>
                  </a:moveTo>
                  <a:lnTo>
                    <a:pt x="670" y="861"/>
                  </a:lnTo>
                  <a:lnTo>
                    <a:pt x="945" y="839"/>
                  </a:lnTo>
                  <a:lnTo>
                    <a:pt x="945" y="784"/>
                  </a:lnTo>
                  <a:lnTo>
                    <a:pt x="890" y="784"/>
                  </a:lnTo>
                  <a:lnTo>
                    <a:pt x="846" y="773"/>
                  </a:lnTo>
                  <a:lnTo>
                    <a:pt x="824" y="762"/>
                  </a:lnTo>
                  <a:lnTo>
                    <a:pt x="802" y="718"/>
                  </a:lnTo>
                  <a:lnTo>
                    <a:pt x="802" y="0"/>
                  </a:lnTo>
                  <a:lnTo>
                    <a:pt x="516" y="23"/>
                  </a:lnTo>
                  <a:lnTo>
                    <a:pt x="516" y="78"/>
                  </a:lnTo>
                  <a:lnTo>
                    <a:pt x="571" y="78"/>
                  </a:lnTo>
                  <a:lnTo>
                    <a:pt x="604" y="89"/>
                  </a:lnTo>
                  <a:lnTo>
                    <a:pt x="637" y="89"/>
                  </a:lnTo>
                  <a:lnTo>
                    <a:pt x="648" y="100"/>
                  </a:lnTo>
                  <a:lnTo>
                    <a:pt x="659" y="122"/>
                  </a:lnTo>
                  <a:lnTo>
                    <a:pt x="670" y="155"/>
                  </a:lnTo>
                  <a:lnTo>
                    <a:pt x="670" y="519"/>
                  </a:lnTo>
                  <a:lnTo>
                    <a:pt x="648" y="640"/>
                  </a:lnTo>
                  <a:lnTo>
                    <a:pt x="604" y="729"/>
                  </a:lnTo>
                  <a:lnTo>
                    <a:pt x="538" y="795"/>
                  </a:lnTo>
                  <a:lnTo>
                    <a:pt x="439" y="817"/>
                  </a:lnTo>
                  <a:lnTo>
                    <a:pt x="362" y="806"/>
                  </a:lnTo>
                  <a:lnTo>
                    <a:pt x="308" y="784"/>
                  </a:lnTo>
                  <a:lnTo>
                    <a:pt x="286" y="740"/>
                  </a:lnTo>
                  <a:lnTo>
                    <a:pt x="275" y="685"/>
                  </a:lnTo>
                  <a:lnTo>
                    <a:pt x="275" y="0"/>
                  </a:lnTo>
                  <a:lnTo>
                    <a:pt x="0" y="23"/>
                  </a:lnTo>
                  <a:lnTo>
                    <a:pt x="0" y="78"/>
                  </a:lnTo>
                  <a:lnTo>
                    <a:pt x="55" y="78"/>
                  </a:lnTo>
                  <a:lnTo>
                    <a:pt x="121" y="100"/>
                  </a:lnTo>
                  <a:lnTo>
                    <a:pt x="132" y="111"/>
                  </a:lnTo>
                  <a:lnTo>
                    <a:pt x="143" y="144"/>
                  </a:lnTo>
                  <a:lnTo>
                    <a:pt x="143" y="618"/>
                  </a:lnTo>
                  <a:lnTo>
                    <a:pt x="154" y="685"/>
                  </a:lnTo>
                  <a:lnTo>
                    <a:pt x="176" y="751"/>
                  </a:lnTo>
                  <a:lnTo>
                    <a:pt x="231" y="806"/>
                  </a:lnTo>
                  <a:lnTo>
                    <a:pt x="308" y="850"/>
                  </a:lnTo>
                  <a:lnTo>
                    <a:pt x="428" y="861"/>
                  </a:lnTo>
                  <a:lnTo>
                    <a:pt x="527" y="839"/>
                  </a:lnTo>
                  <a:lnTo>
                    <a:pt x="615" y="784"/>
                  </a:lnTo>
                  <a:lnTo>
                    <a:pt x="670" y="68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71"/>
            <p:cNvSpPr>
              <a:spLocks/>
            </p:cNvSpPr>
            <p:nvPr/>
          </p:nvSpPr>
          <p:spPr bwMode="auto">
            <a:xfrm>
              <a:off x="8122" y="19250"/>
              <a:ext cx="594" cy="1192"/>
            </a:xfrm>
            <a:custGeom>
              <a:avLst/>
              <a:gdLst/>
              <a:ahLst/>
              <a:cxnLst>
                <a:cxn ang="0">
                  <a:pos x="286" y="409"/>
                </a:cxn>
                <a:cxn ang="0">
                  <a:pos x="561" y="409"/>
                </a:cxn>
                <a:cxn ang="0">
                  <a:pos x="561" y="354"/>
                </a:cxn>
                <a:cxn ang="0">
                  <a:pos x="286" y="354"/>
                </a:cxn>
                <a:cxn ang="0">
                  <a:pos x="286" y="0"/>
                </a:cxn>
                <a:cxn ang="0">
                  <a:pos x="242" y="0"/>
                </a:cxn>
                <a:cxn ang="0">
                  <a:pos x="231" y="100"/>
                </a:cxn>
                <a:cxn ang="0">
                  <a:pos x="209" y="199"/>
                </a:cxn>
                <a:cxn ang="0">
                  <a:pos x="165" y="276"/>
                </a:cxn>
                <a:cxn ang="0">
                  <a:pos x="99" y="342"/>
                </a:cxn>
                <a:cxn ang="0">
                  <a:pos x="0" y="365"/>
                </a:cxn>
                <a:cxn ang="0">
                  <a:pos x="0" y="409"/>
                </a:cxn>
                <a:cxn ang="0">
                  <a:pos x="165" y="409"/>
                </a:cxn>
                <a:cxn ang="0">
                  <a:pos x="165" y="938"/>
                </a:cxn>
                <a:cxn ang="0">
                  <a:pos x="176" y="1038"/>
                </a:cxn>
                <a:cxn ang="0">
                  <a:pos x="209" y="1104"/>
                </a:cxn>
                <a:cxn ang="0">
                  <a:pos x="253" y="1148"/>
                </a:cxn>
                <a:cxn ang="0">
                  <a:pos x="308" y="1181"/>
                </a:cxn>
                <a:cxn ang="0">
                  <a:pos x="363" y="1192"/>
                </a:cxn>
                <a:cxn ang="0">
                  <a:pos x="407" y="1192"/>
                </a:cxn>
                <a:cxn ang="0">
                  <a:pos x="495" y="1170"/>
                </a:cxn>
                <a:cxn ang="0">
                  <a:pos x="550" y="1104"/>
                </a:cxn>
                <a:cxn ang="0">
                  <a:pos x="583" y="1027"/>
                </a:cxn>
                <a:cxn ang="0">
                  <a:pos x="594" y="938"/>
                </a:cxn>
                <a:cxn ang="0">
                  <a:pos x="594" y="828"/>
                </a:cxn>
                <a:cxn ang="0">
                  <a:pos x="550" y="828"/>
                </a:cxn>
                <a:cxn ang="0">
                  <a:pos x="550" y="927"/>
                </a:cxn>
                <a:cxn ang="0">
                  <a:pos x="528" y="1049"/>
                </a:cxn>
                <a:cxn ang="0">
                  <a:pos x="484" y="1115"/>
                </a:cxn>
                <a:cxn ang="0">
                  <a:pos x="418" y="1148"/>
                </a:cxn>
                <a:cxn ang="0">
                  <a:pos x="352" y="1126"/>
                </a:cxn>
                <a:cxn ang="0">
                  <a:pos x="319" y="1082"/>
                </a:cxn>
                <a:cxn ang="0">
                  <a:pos x="297" y="1027"/>
                </a:cxn>
                <a:cxn ang="0">
                  <a:pos x="297" y="971"/>
                </a:cxn>
                <a:cxn ang="0">
                  <a:pos x="286" y="938"/>
                </a:cxn>
                <a:cxn ang="0">
                  <a:pos x="286" y="409"/>
                </a:cxn>
              </a:cxnLst>
              <a:rect l="0" t="0" r="r" b="b"/>
              <a:pathLst>
                <a:path w="594" h="1192">
                  <a:moveTo>
                    <a:pt x="286" y="409"/>
                  </a:moveTo>
                  <a:lnTo>
                    <a:pt x="561" y="409"/>
                  </a:lnTo>
                  <a:lnTo>
                    <a:pt x="561" y="354"/>
                  </a:lnTo>
                  <a:lnTo>
                    <a:pt x="286" y="354"/>
                  </a:lnTo>
                  <a:lnTo>
                    <a:pt x="286" y="0"/>
                  </a:lnTo>
                  <a:lnTo>
                    <a:pt x="242" y="0"/>
                  </a:lnTo>
                  <a:lnTo>
                    <a:pt x="231" y="100"/>
                  </a:lnTo>
                  <a:lnTo>
                    <a:pt x="209" y="199"/>
                  </a:lnTo>
                  <a:lnTo>
                    <a:pt x="165" y="276"/>
                  </a:lnTo>
                  <a:lnTo>
                    <a:pt x="99" y="342"/>
                  </a:lnTo>
                  <a:lnTo>
                    <a:pt x="0" y="365"/>
                  </a:lnTo>
                  <a:lnTo>
                    <a:pt x="0" y="409"/>
                  </a:lnTo>
                  <a:lnTo>
                    <a:pt x="165" y="409"/>
                  </a:lnTo>
                  <a:lnTo>
                    <a:pt x="165" y="938"/>
                  </a:lnTo>
                  <a:lnTo>
                    <a:pt x="176" y="1038"/>
                  </a:lnTo>
                  <a:lnTo>
                    <a:pt x="209" y="1104"/>
                  </a:lnTo>
                  <a:lnTo>
                    <a:pt x="253" y="1148"/>
                  </a:lnTo>
                  <a:lnTo>
                    <a:pt x="308" y="1181"/>
                  </a:lnTo>
                  <a:lnTo>
                    <a:pt x="363" y="1192"/>
                  </a:lnTo>
                  <a:lnTo>
                    <a:pt x="407" y="1192"/>
                  </a:lnTo>
                  <a:lnTo>
                    <a:pt x="495" y="1170"/>
                  </a:lnTo>
                  <a:lnTo>
                    <a:pt x="550" y="1104"/>
                  </a:lnTo>
                  <a:lnTo>
                    <a:pt x="583" y="1027"/>
                  </a:lnTo>
                  <a:lnTo>
                    <a:pt x="594" y="938"/>
                  </a:lnTo>
                  <a:lnTo>
                    <a:pt x="594" y="828"/>
                  </a:lnTo>
                  <a:lnTo>
                    <a:pt x="550" y="828"/>
                  </a:lnTo>
                  <a:lnTo>
                    <a:pt x="550" y="927"/>
                  </a:lnTo>
                  <a:lnTo>
                    <a:pt x="528" y="1049"/>
                  </a:lnTo>
                  <a:lnTo>
                    <a:pt x="484" y="1115"/>
                  </a:lnTo>
                  <a:lnTo>
                    <a:pt x="418" y="1148"/>
                  </a:lnTo>
                  <a:lnTo>
                    <a:pt x="352" y="1126"/>
                  </a:lnTo>
                  <a:lnTo>
                    <a:pt x="319" y="1082"/>
                  </a:lnTo>
                  <a:lnTo>
                    <a:pt x="297" y="1027"/>
                  </a:lnTo>
                  <a:lnTo>
                    <a:pt x="297" y="971"/>
                  </a:lnTo>
                  <a:lnTo>
                    <a:pt x="286" y="938"/>
                  </a:lnTo>
                  <a:lnTo>
                    <a:pt x="286" y="4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72"/>
            <p:cNvSpPr>
              <a:spLocks/>
            </p:cNvSpPr>
            <p:nvPr/>
          </p:nvSpPr>
          <p:spPr bwMode="auto">
            <a:xfrm>
              <a:off x="9563" y="19107"/>
              <a:ext cx="858" cy="1335"/>
            </a:xfrm>
            <a:custGeom>
              <a:avLst/>
              <a:gdLst/>
              <a:ahLst/>
              <a:cxnLst>
                <a:cxn ang="0">
                  <a:pos x="440" y="0"/>
                </a:cxn>
                <a:cxn ang="0">
                  <a:pos x="264" y="11"/>
                </a:cxn>
                <a:cxn ang="0">
                  <a:pos x="154" y="33"/>
                </a:cxn>
                <a:cxn ang="0">
                  <a:pos x="165" y="77"/>
                </a:cxn>
                <a:cxn ang="0">
                  <a:pos x="275" y="88"/>
                </a:cxn>
                <a:cxn ang="0">
                  <a:pos x="297" y="99"/>
                </a:cxn>
                <a:cxn ang="0">
                  <a:pos x="286" y="143"/>
                </a:cxn>
                <a:cxn ang="0">
                  <a:pos x="11" y="1258"/>
                </a:cxn>
                <a:cxn ang="0">
                  <a:pos x="0" y="1280"/>
                </a:cxn>
                <a:cxn ang="0">
                  <a:pos x="44" y="1335"/>
                </a:cxn>
                <a:cxn ang="0">
                  <a:pos x="88" y="1324"/>
                </a:cxn>
                <a:cxn ang="0">
                  <a:pos x="121" y="1291"/>
                </a:cxn>
                <a:cxn ang="0">
                  <a:pos x="176" y="1092"/>
                </a:cxn>
                <a:cxn ang="0">
                  <a:pos x="220" y="927"/>
                </a:cxn>
                <a:cxn ang="0">
                  <a:pos x="275" y="883"/>
                </a:cxn>
                <a:cxn ang="0">
                  <a:pos x="396" y="927"/>
                </a:cxn>
                <a:cxn ang="0">
                  <a:pos x="451" y="1037"/>
                </a:cxn>
                <a:cxn ang="0">
                  <a:pos x="440" y="1081"/>
                </a:cxn>
                <a:cxn ang="0">
                  <a:pos x="462" y="1247"/>
                </a:cxn>
                <a:cxn ang="0">
                  <a:pos x="616" y="1335"/>
                </a:cxn>
                <a:cxn ang="0">
                  <a:pos x="693" y="1313"/>
                </a:cxn>
                <a:cxn ang="0">
                  <a:pos x="759" y="1236"/>
                </a:cxn>
                <a:cxn ang="0">
                  <a:pos x="825" y="1070"/>
                </a:cxn>
                <a:cxn ang="0">
                  <a:pos x="792" y="1026"/>
                </a:cxn>
                <a:cxn ang="0">
                  <a:pos x="781" y="1059"/>
                </a:cxn>
                <a:cxn ang="0">
                  <a:pos x="715" y="1225"/>
                </a:cxn>
                <a:cxn ang="0">
                  <a:pos x="616" y="1291"/>
                </a:cxn>
                <a:cxn ang="0">
                  <a:pos x="583" y="1280"/>
                </a:cxn>
                <a:cxn ang="0">
                  <a:pos x="561" y="1236"/>
                </a:cxn>
                <a:cxn ang="0">
                  <a:pos x="550" y="1170"/>
                </a:cxn>
                <a:cxn ang="0">
                  <a:pos x="572" y="1092"/>
                </a:cxn>
                <a:cxn ang="0">
                  <a:pos x="550" y="960"/>
                </a:cxn>
                <a:cxn ang="0">
                  <a:pos x="407" y="861"/>
                </a:cxn>
                <a:cxn ang="0">
                  <a:pos x="407" y="750"/>
                </a:cxn>
                <a:cxn ang="0">
                  <a:pos x="638" y="541"/>
                </a:cxn>
                <a:cxn ang="0">
                  <a:pos x="770" y="519"/>
                </a:cxn>
                <a:cxn ang="0">
                  <a:pos x="792" y="530"/>
                </a:cxn>
                <a:cxn ang="0">
                  <a:pos x="759" y="552"/>
                </a:cxn>
                <a:cxn ang="0">
                  <a:pos x="693" y="618"/>
                </a:cxn>
                <a:cxn ang="0">
                  <a:pos x="682" y="640"/>
                </a:cxn>
                <a:cxn ang="0">
                  <a:pos x="715" y="695"/>
                </a:cxn>
                <a:cxn ang="0">
                  <a:pos x="792" y="706"/>
                </a:cxn>
                <a:cxn ang="0">
                  <a:pos x="858" y="629"/>
                </a:cxn>
                <a:cxn ang="0">
                  <a:pos x="847" y="541"/>
                </a:cxn>
                <a:cxn ang="0">
                  <a:pos x="803" y="497"/>
                </a:cxn>
                <a:cxn ang="0">
                  <a:pos x="693" y="474"/>
                </a:cxn>
                <a:cxn ang="0">
                  <a:pos x="550" y="552"/>
                </a:cxn>
                <a:cxn ang="0">
                  <a:pos x="242" y="817"/>
                </a:cxn>
              </a:cxnLst>
              <a:rect l="0" t="0" r="r" b="b"/>
              <a:pathLst>
                <a:path w="858" h="1335">
                  <a:moveTo>
                    <a:pt x="440" y="11"/>
                  </a:moveTo>
                  <a:lnTo>
                    <a:pt x="440" y="0"/>
                  </a:lnTo>
                  <a:lnTo>
                    <a:pt x="352" y="0"/>
                  </a:lnTo>
                  <a:lnTo>
                    <a:pt x="264" y="11"/>
                  </a:lnTo>
                  <a:lnTo>
                    <a:pt x="176" y="11"/>
                  </a:lnTo>
                  <a:lnTo>
                    <a:pt x="154" y="33"/>
                  </a:lnTo>
                  <a:lnTo>
                    <a:pt x="154" y="66"/>
                  </a:lnTo>
                  <a:lnTo>
                    <a:pt x="165" y="77"/>
                  </a:lnTo>
                  <a:lnTo>
                    <a:pt x="264" y="77"/>
                  </a:lnTo>
                  <a:lnTo>
                    <a:pt x="275" y="88"/>
                  </a:lnTo>
                  <a:lnTo>
                    <a:pt x="286" y="88"/>
                  </a:lnTo>
                  <a:lnTo>
                    <a:pt x="297" y="99"/>
                  </a:lnTo>
                  <a:lnTo>
                    <a:pt x="297" y="110"/>
                  </a:lnTo>
                  <a:lnTo>
                    <a:pt x="286" y="143"/>
                  </a:lnTo>
                  <a:lnTo>
                    <a:pt x="11" y="1236"/>
                  </a:lnTo>
                  <a:lnTo>
                    <a:pt x="11" y="1258"/>
                  </a:lnTo>
                  <a:lnTo>
                    <a:pt x="0" y="1269"/>
                  </a:lnTo>
                  <a:lnTo>
                    <a:pt x="0" y="1280"/>
                  </a:lnTo>
                  <a:lnTo>
                    <a:pt x="11" y="1302"/>
                  </a:lnTo>
                  <a:lnTo>
                    <a:pt x="44" y="1335"/>
                  </a:lnTo>
                  <a:lnTo>
                    <a:pt x="55" y="1335"/>
                  </a:lnTo>
                  <a:lnTo>
                    <a:pt x="88" y="1324"/>
                  </a:lnTo>
                  <a:lnTo>
                    <a:pt x="110" y="1313"/>
                  </a:lnTo>
                  <a:lnTo>
                    <a:pt x="121" y="1291"/>
                  </a:lnTo>
                  <a:lnTo>
                    <a:pt x="154" y="1192"/>
                  </a:lnTo>
                  <a:lnTo>
                    <a:pt x="176" y="1092"/>
                  </a:lnTo>
                  <a:lnTo>
                    <a:pt x="198" y="1004"/>
                  </a:lnTo>
                  <a:lnTo>
                    <a:pt x="220" y="927"/>
                  </a:lnTo>
                  <a:lnTo>
                    <a:pt x="231" y="883"/>
                  </a:lnTo>
                  <a:lnTo>
                    <a:pt x="275" y="883"/>
                  </a:lnTo>
                  <a:lnTo>
                    <a:pt x="341" y="905"/>
                  </a:lnTo>
                  <a:lnTo>
                    <a:pt x="396" y="927"/>
                  </a:lnTo>
                  <a:lnTo>
                    <a:pt x="429" y="971"/>
                  </a:lnTo>
                  <a:lnTo>
                    <a:pt x="451" y="1037"/>
                  </a:lnTo>
                  <a:lnTo>
                    <a:pt x="451" y="1059"/>
                  </a:lnTo>
                  <a:lnTo>
                    <a:pt x="440" y="1081"/>
                  </a:lnTo>
                  <a:lnTo>
                    <a:pt x="440" y="1148"/>
                  </a:lnTo>
                  <a:lnTo>
                    <a:pt x="462" y="1247"/>
                  </a:lnTo>
                  <a:lnTo>
                    <a:pt x="517" y="1313"/>
                  </a:lnTo>
                  <a:lnTo>
                    <a:pt x="616" y="1335"/>
                  </a:lnTo>
                  <a:lnTo>
                    <a:pt x="660" y="1324"/>
                  </a:lnTo>
                  <a:lnTo>
                    <a:pt x="693" y="1313"/>
                  </a:lnTo>
                  <a:lnTo>
                    <a:pt x="726" y="1280"/>
                  </a:lnTo>
                  <a:lnTo>
                    <a:pt x="759" y="1236"/>
                  </a:lnTo>
                  <a:lnTo>
                    <a:pt x="803" y="1148"/>
                  </a:lnTo>
                  <a:lnTo>
                    <a:pt x="825" y="1070"/>
                  </a:lnTo>
                  <a:lnTo>
                    <a:pt x="825" y="1026"/>
                  </a:lnTo>
                  <a:lnTo>
                    <a:pt x="792" y="1026"/>
                  </a:lnTo>
                  <a:lnTo>
                    <a:pt x="781" y="1037"/>
                  </a:lnTo>
                  <a:lnTo>
                    <a:pt x="781" y="1059"/>
                  </a:lnTo>
                  <a:lnTo>
                    <a:pt x="748" y="1148"/>
                  </a:lnTo>
                  <a:lnTo>
                    <a:pt x="715" y="1225"/>
                  </a:lnTo>
                  <a:lnTo>
                    <a:pt x="671" y="1280"/>
                  </a:lnTo>
                  <a:lnTo>
                    <a:pt x="616" y="1291"/>
                  </a:lnTo>
                  <a:lnTo>
                    <a:pt x="594" y="1291"/>
                  </a:lnTo>
                  <a:lnTo>
                    <a:pt x="583" y="1280"/>
                  </a:lnTo>
                  <a:lnTo>
                    <a:pt x="561" y="1269"/>
                  </a:lnTo>
                  <a:lnTo>
                    <a:pt x="561" y="1236"/>
                  </a:lnTo>
                  <a:lnTo>
                    <a:pt x="550" y="1203"/>
                  </a:lnTo>
                  <a:lnTo>
                    <a:pt x="550" y="1170"/>
                  </a:lnTo>
                  <a:lnTo>
                    <a:pt x="561" y="1126"/>
                  </a:lnTo>
                  <a:lnTo>
                    <a:pt x="572" y="1092"/>
                  </a:lnTo>
                  <a:lnTo>
                    <a:pt x="572" y="1037"/>
                  </a:lnTo>
                  <a:lnTo>
                    <a:pt x="550" y="960"/>
                  </a:lnTo>
                  <a:lnTo>
                    <a:pt x="495" y="905"/>
                  </a:lnTo>
                  <a:lnTo>
                    <a:pt x="407" y="861"/>
                  </a:lnTo>
                  <a:lnTo>
                    <a:pt x="297" y="839"/>
                  </a:lnTo>
                  <a:lnTo>
                    <a:pt x="407" y="750"/>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0"/>
                  </a:lnTo>
                  <a:lnTo>
                    <a:pt x="682" y="662"/>
                  </a:lnTo>
                  <a:lnTo>
                    <a:pt x="715" y="695"/>
                  </a:lnTo>
                  <a:lnTo>
                    <a:pt x="737" y="706"/>
                  </a:lnTo>
                  <a:lnTo>
                    <a:pt x="792" y="706"/>
                  </a:lnTo>
                  <a:lnTo>
                    <a:pt x="836" y="662"/>
                  </a:lnTo>
                  <a:lnTo>
                    <a:pt x="858" y="629"/>
                  </a:lnTo>
                  <a:lnTo>
                    <a:pt x="858" y="563"/>
                  </a:lnTo>
                  <a:lnTo>
                    <a:pt x="847" y="541"/>
                  </a:lnTo>
                  <a:lnTo>
                    <a:pt x="825" y="508"/>
                  </a:lnTo>
                  <a:lnTo>
                    <a:pt x="803" y="497"/>
                  </a:lnTo>
                  <a:lnTo>
                    <a:pt x="770" y="474"/>
                  </a:lnTo>
                  <a:lnTo>
                    <a:pt x="693" y="474"/>
                  </a:lnTo>
                  <a:lnTo>
                    <a:pt x="627" y="497"/>
                  </a:lnTo>
                  <a:lnTo>
                    <a:pt x="550" y="552"/>
                  </a:lnTo>
                  <a:lnTo>
                    <a:pt x="352" y="750"/>
                  </a:lnTo>
                  <a:lnTo>
                    <a:pt x="242" y="817"/>
                  </a:lnTo>
                  <a:lnTo>
                    <a:pt x="440" y="1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573"/>
            <p:cNvSpPr>
              <a:spLocks/>
            </p:cNvSpPr>
            <p:nvPr/>
          </p:nvSpPr>
          <p:spPr bwMode="auto">
            <a:xfrm>
              <a:off x="10630" y="19107"/>
              <a:ext cx="539" cy="574"/>
            </a:xfrm>
            <a:custGeom>
              <a:avLst/>
              <a:gdLst/>
              <a:ahLst/>
              <a:cxnLst>
                <a:cxn ang="0">
                  <a:pos x="506" y="199"/>
                </a:cxn>
                <a:cxn ang="0">
                  <a:pos x="539" y="165"/>
                </a:cxn>
                <a:cxn ang="0">
                  <a:pos x="539" y="154"/>
                </a:cxn>
                <a:cxn ang="0">
                  <a:pos x="528" y="132"/>
                </a:cxn>
                <a:cxn ang="0">
                  <a:pos x="517" y="121"/>
                </a:cxn>
                <a:cxn ang="0">
                  <a:pos x="473" y="121"/>
                </a:cxn>
                <a:cxn ang="0">
                  <a:pos x="462" y="132"/>
                </a:cxn>
                <a:cxn ang="0">
                  <a:pos x="286" y="254"/>
                </a:cxn>
                <a:cxn ang="0">
                  <a:pos x="308" y="55"/>
                </a:cxn>
                <a:cxn ang="0">
                  <a:pos x="308" y="22"/>
                </a:cxn>
                <a:cxn ang="0">
                  <a:pos x="286" y="0"/>
                </a:cxn>
                <a:cxn ang="0">
                  <a:pos x="264" y="0"/>
                </a:cxn>
                <a:cxn ang="0">
                  <a:pos x="242" y="11"/>
                </a:cxn>
                <a:cxn ang="0">
                  <a:pos x="220" y="33"/>
                </a:cxn>
                <a:cxn ang="0">
                  <a:pos x="242" y="254"/>
                </a:cxn>
                <a:cxn ang="0">
                  <a:pos x="66" y="132"/>
                </a:cxn>
                <a:cxn ang="0">
                  <a:pos x="55" y="121"/>
                </a:cxn>
                <a:cxn ang="0">
                  <a:pos x="33" y="121"/>
                </a:cxn>
                <a:cxn ang="0">
                  <a:pos x="11" y="132"/>
                </a:cxn>
                <a:cxn ang="0">
                  <a:pos x="0" y="143"/>
                </a:cxn>
                <a:cxn ang="0">
                  <a:pos x="0" y="177"/>
                </a:cxn>
                <a:cxn ang="0">
                  <a:pos x="11" y="188"/>
                </a:cxn>
                <a:cxn ang="0">
                  <a:pos x="11" y="199"/>
                </a:cxn>
                <a:cxn ang="0">
                  <a:pos x="33" y="199"/>
                </a:cxn>
                <a:cxn ang="0">
                  <a:pos x="220" y="287"/>
                </a:cxn>
                <a:cxn ang="0">
                  <a:pos x="33" y="375"/>
                </a:cxn>
                <a:cxn ang="0">
                  <a:pos x="11" y="375"/>
                </a:cxn>
                <a:cxn ang="0">
                  <a:pos x="0" y="386"/>
                </a:cxn>
                <a:cxn ang="0">
                  <a:pos x="0" y="419"/>
                </a:cxn>
                <a:cxn ang="0">
                  <a:pos x="11" y="441"/>
                </a:cxn>
                <a:cxn ang="0">
                  <a:pos x="22" y="452"/>
                </a:cxn>
                <a:cxn ang="0">
                  <a:pos x="55" y="452"/>
                </a:cxn>
                <a:cxn ang="0">
                  <a:pos x="66" y="441"/>
                </a:cxn>
                <a:cxn ang="0">
                  <a:pos x="242" y="320"/>
                </a:cxn>
                <a:cxn ang="0">
                  <a:pos x="220" y="541"/>
                </a:cxn>
                <a:cxn ang="0">
                  <a:pos x="242" y="563"/>
                </a:cxn>
                <a:cxn ang="0">
                  <a:pos x="264" y="574"/>
                </a:cxn>
                <a:cxn ang="0">
                  <a:pos x="286" y="574"/>
                </a:cxn>
                <a:cxn ang="0">
                  <a:pos x="308" y="552"/>
                </a:cxn>
                <a:cxn ang="0">
                  <a:pos x="308" y="497"/>
                </a:cxn>
                <a:cxn ang="0">
                  <a:pos x="297" y="430"/>
                </a:cxn>
                <a:cxn ang="0">
                  <a:pos x="286" y="353"/>
                </a:cxn>
                <a:cxn ang="0">
                  <a:pos x="286" y="320"/>
                </a:cxn>
                <a:cxn ang="0">
                  <a:pos x="330" y="353"/>
                </a:cxn>
                <a:cxn ang="0">
                  <a:pos x="385" y="386"/>
                </a:cxn>
                <a:cxn ang="0">
                  <a:pos x="451" y="430"/>
                </a:cxn>
                <a:cxn ang="0">
                  <a:pos x="473" y="441"/>
                </a:cxn>
                <a:cxn ang="0">
                  <a:pos x="484" y="452"/>
                </a:cxn>
                <a:cxn ang="0">
                  <a:pos x="495" y="452"/>
                </a:cxn>
                <a:cxn ang="0">
                  <a:pos x="517" y="441"/>
                </a:cxn>
                <a:cxn ang="0">
                  <a:pos x="528" y="430"/>
                </a:cxn>
                <a:cxn ang="0">
                  <a:pos x="539" y="408"/>
                </a:cxn>
                <a:cxn ang="0">
                  <a:pos x="528" y="386"/>
                </a:cxn>
                <a:cxn ang="0">
                  <a:pos x="517" y="375"/>
                </a:cxn>
                <a:cxn ang="0">
                  <a:pos x="506" y="375"/>
                </a:cxn>
                <a:cxn ang="0">
                  <a:pos x="308" y="287"/>
                </a:cxn>
                <a:cxn ang="0">
                  <a:pos x="506" y="199"/>
                </a:cxn>
              </a:cxnLst>
              <a:rect l="0" t="0" r="r" b="b"/>
              <a:pathLst>
                <a:path w="539" h="574">
                  <a:moveTo>
                    <a:pt x="506" y="199"/>
                  </a:moveTo>
                  <a:lnTo>
                    <a:pt x="539" y="165"/>
                  </a:lnTo>
                  <a:lnTo>
                    <a:pt x="539" y="154"/>
                  </a:lnTo>
                  <a:lnTo>
                    <a:pt x="528" y="132"/>
                  </a:lnTo>
                  <a:lnTo>
                    <a:pt x="517" y="121"/>
                  </a:lnTo>
                  <a:lnTo>
                    <a:pt x="473" y="121"/>
                  </a:lnTo>
                  <a:lnTo>
                    <a:pt x="462" y="132"/>
                  </a:lnTo>
                  <a:lnTo>
                    <a:pt x="286" y="254"/>
                  </a:lnTo>
                  <a:lnTo>
                    <a:pt x="308" y="55"/>
                  </a:lnTo>
                  <a:lnTo>
                    <a:pt x="308" y="22"/>
                  </a:lnTo>
                  <a:lnTo>
                    <a:pt x="286" y="0"/>
                  </a:lnTo>
                  <a:lnTo>
                    <a:pt x="264" y="0"/>
                  </a:lnTo>
                  <a:lnTo>
                    <a:pt x="242" y="11"/>
                  </a:lnTo>
                  <a:lnTo>
                    <a:pt x="220" y="33"/>
                  </a:lnTo>
                  <a:lnTo>
                    <a:pt x="242" y="254"/>
                  </a:lnTo>
                  <a:lnTo>
                    <a:pt x="66" y="132"/>
                  </a:lnTo>
                  <a:lnTo>
                    <a:pt x="55" y="121"/>
                  </a:lnTo>
                  <a:lnTo>
                    <a:pt x="33" y="121"/>
                  </a:lnTo>
                  <a:lnTo>
                    <a:pt x="11" y="132"/>
                  </a:lnTo>
                  <a:lnTo>
                    <a:pt x="0" y="143"/>
                  </a:lnTo>
                  <a:lnTo>
                    <a:pt x="0" y="177"/>
                  </a:lnTo>
                  <a:lnTo>
                    <a:pt x="11" y="188"/>
                  </a:lnTo>
                  <a:lnTo>
                    <a:pt x="11" y="199"/>
                  </a:lnTo>
                  <a:lnTo>
                    <a:pt x="33" y="199"/>
                  </a:lnTo>
                  <a:lnTo>
                    <a:pt x="220" y="287"/>
                  </a:lnTo>
                  <a:lnTo>
                    <a:pt x="33" y="375"/>
                  </a:lnTo>
                  <a:lnTo>
                    <a:pt x="11" y="375"/>
                  </a:lnTo>
                  <a:lnTo>
                    <a:pt x="0" y="386"/>
                  </a:lnTo>
                  <a:lnTo>
                    <a:pt x="0" y="419"/>
                  </a:lnTo>
                  <a:lnTo>
                    <a:pt x="11" y="441"/>
                  </a:lnTo>
                  <a:lnTo>
                    <a:pt x="22" y="452"/>
                  </a:lnTo>
                  <a:lnTo>
                    <a:pt x="55" y="452"/>
                  </a:lnTo>
                  <a:lnTo>
                    <a:pt x="66" y="441"/>
                  </a:lnTo>
                  <a:lnTo>
                    <a:pt x="242" y="320"/>
                  </a:lnTo>
                  <a:lnTo>
                    <a:pt x="220" y="541"/>
                  </a:lnTo>
                  <a:lnTo>
                    <a:pt x="242" y="563"/>
                  </a:lnTo>
                  <a:lnTo>
                    <a:pt x="264" y="574"/>
                  </a:lnTo>
                  <a:lnTo>
                    <a:pt x="286" y="574"/>
                  </a:lnTo>
                  <a:lnTo>
                    <a:pt x="308" y="552"/>
                  </a:lnTo>
                  <a:lnTo>
                    <a:pt x="308" y="497"/>
                  </a:lnTo>
                  <a:lnTo>
                    <a:pt x="297" y="430"/>
                  </a:lnTo>
                  <a:lnTo>
                    <a:pt x="286" y="353"/>
                  </a:lnTo>
                  <a:lnTo>
                    <a:pt x="286" y="320"/>
                  </a:lnTo>
                  <a:lnTo>
                    <a:pt x="330" y="353"/>
                  </a:lnTo>
                  <a:lnTo>
                    <a:pt x="385" y="386"/>
                  </a:lnTo>
                  <a:lnTo>
                    <a:pt x="451" y="430"/>
                  </a:lnTo>
                  <a:lnTo>
                    <a:pt x="473" y="441"/>
                  </a:lnTo>
                  <a:lnTo>
                    <a:pt x="484" y="452"/>
                  </a:lnTo>
                  <a:lnTo>
                    <a:pt x="495" y="452"/>
                  </a:lnTo>
                  <a:lnTo>
                    <a:pt x="517" y="441"/>
                  </a:lnTo>
                  <a:lnTo>
                    <a:pt x="528" y="430"/>
                  </a:lnTo>
                  <a:lnTo>
                    <a:pt x="539" y="408"/>
                  </a:lnTo>
                  <a:lnTo>
                    <a:pt x="528" y="386"/>
                  </a:lnTo>
                  <a:lnTo>
                    <a:pt x="517" y="375"/>
                  </a:lnTo>
                  <a:lnTo>
                    <a:pt x="506" y="375"/>
                  </a:lnTo>
                  <a:lnTo>
                    <a:pt x="308" y="287"/>
                  </a:lnTo>
                  <a:lnTo>
                    <a:pt x="506" y="1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574"/>
            <p:cNvSpPr>
              <a:spLocks noEditPoints="1"/>
            </p:cNvSpPr>
            <p:nvPr/>
          </p:nvSpPr>
          <p:spPr bwMode="auto">
            <a:xfrm>
              <a:off x="12027" y="19725"/>
              <a:ext cx="1254" cy="441"/>
            </a:xfrm>
            <a:custGeom>
              <a:avLst/>
              <a:gdLst/>
              <a:ahLst/>
              <a:cxnLst>
                <a:cxn ang="0">
                  <a:pos x="1188" y="77"/>
                </a:cxn>
                <a:cxn ang="0">
                  <a:pos x="1221" y="77"/>
                </a:cxn>
                <a:cxn ang="0">
                  <a:pos x="1243" y="66"/>
                </a:cxn>
                <a:cxn ang="0">
                  <a:pos x="1254" y="55"/>
                </a:cxn>
                <a:cxn ang="0">
                  <a:pos x="1254" y="11"/>
                </a:cxn>
                <a:cxn ang="0">
                  <a:pos x="1243" y="11"/>
                </a:cxn>
                <a:cxn ang="0">
                  <a:pos x="1221" y="0"/>
                </a:cxn>
                <a:cxn ang="0">
                  <a:pos x="22" y="0"/>
                </a:cxn>
                <a:cxn ang="0">
                  <a:pos x="0" y="22"/>
                </a:cxn>
                <a:cxn ang="0">
                  <a:pos x="0" y="55"/>
                </a:cxn>
                <a:cxn ang="0">
                  <a:pos x="11" y="66"/>
                </a:cxn>
                <a:cxn ang="0">
                  <a:pos x="22" y="66"/>
                </a:cxn>
                <a:cxn ang="0">
                  <a:pos x="44" y="77"/>
                </a:cxn>
                <a:cxn ang="0">
                  <a:pos x="55" y="77"/>
                </a:cxn>
                <a:cxn ang="0">
                  <a:pos x="1188" y="77"/>
                </a:cxn>
                <a:cxn ang="0">
                  <a:pos x="1188" y="441"/>
                </a:cxn>
                <a:cxn ang="0">
                  <a:pos x="1221" y="441"/>
                </a:cxn>
                <a:cxn ang="0">
                  <a:pos x="1243" y="430"/>
                </a:cxn>
                <a:cxn ang="0">
                  <a:pos x="1254" y="419"/>
                </a:cxn>
                <a:cxn ang="0">
                  <a:pos x="1254" y="386"/>
                </a:cxn>
                <a:cxn ang="0">
                  <a:pos x="1243" y="375"/>
                </a:cxn>
                <a:cxn ang="0">
                  <a:pos x="1221" y="364"/>
                </a:cxn>
                <a:cxn ang="0">
                  <a:pos x="22" y="364"/>
                </a:cxn>
                <a:cxn ang="0">
                  <a:pos x="0" y="386"/>
                </a:cxn>
                <a:cxn ang="0">
                  <a:pos x="0" y="430"/>
                </a:cxn>
                <a:cxn ang="0">
                  <a:pos x="11" y="430"/>
                </a:cxn>
                <a:cxn ang="0">
                  <a:pos x="22" y="441"/>
                </a:cxn>
                <a:cxn ang="0">
                  <a:pos x="55" y="441"/>
                </a:cxn>
                <a:cxn ang="0">
                  <a:pos x="1188" y="441"/>
                </a:cxn>
              </a:cxnLst>
              <a:rect l="0" t="0" r="r" b="b"/>
              <a:pathLst>
                <a:path w="1254" h="441">
                  <a:moveTo>
                    <a:pt x="1188" y="77"/>
                  </a:moveTo>
                  <a:lnTo>
                    <a:pt x="1221" y="77"/>
                  </a:lnTo>
                  <a:lnTo>
                    <a:pt x="1243" y="66"/>
                  </a:lnTo>
                  <a:lnTo>
                    <a:pt x="1254" y="55"/>
                  </a:lnTo>
                  <a:lnTo>
                    <a:pt x="1254" y="11"/>
                  </a:lnTo>
                  <a:lnTo>
                    <a:pt x="1243" y="11"/>
                  </a:lnTo>
                  <a:lnTo>
                    <a:pt x="1221" y="0"/>
                  </a:lnTo>
                  <a:lnTo>
                    <a:pt x="22" y="0"/>
                  </a:lnTo>
                  <a:lnTo>
                    <a:pt x="0" y="22"/>
                  </a:lnTo>
                  <a:lnTo>
                    <a:pt x="0" y="55"/>
                  </a:lnTo>
                  <a:lnTo>
                    <a:pt x="11" y="66"/>
                  </a:lnTo>
                  <a:lnTo>
                    <a:pt x="22" y="66"/>
                  </a:lnTo>
                  <a:lnTo>
                    <a:pt x="44" y="77"/>
                  </a:lnTo>
                  <a:lnTo>
                    <a:pt x="55" y="77"/>
                  </a:lnTo>
                  <a:lnTo>
                    <a:pt x="1188" y="77"/>
                  </a:lnTo>
                  <a:close/>
                  <a:moveTo>
                    <a:pt x="1188" y="441"/>
                  </a:moveTo>
                  <a:lnTo>
                    <a:pt x="1221" y="441"/>
                  </a:lnTo>
                  <a:lnTo>
                    <a:pt x="1243" y="430"/>
                  </a:lnTo>
                  <a:lnTo>
                    <a:pt x="1254" y="419"/>
                  </a:lnTo>
                  <a:lnTo>
                    <a:pt x="1254" y="386"/>
                  </a:lnTo>
                  <a:lnTo>
                    <a:pt x="1243" y="375"/>
                  </a:lnTo>
                  <a:lnTo>
                    <a:pt x="1221" y="364"/>
                  </a:lnTo>
                  <a:lnTo>
                    <a:pt x="22" y="364"/>
                  </a:lnTo>
                  <a:lnTo>
                    <a:pt x="0" y="386"/>
                  </a:lnTo>
                  <a:lnTo>
                    <a:pt x="0" y="430"/>
                  </a:lnTo>
                  <a:lnTo>
                    <a:pt x="11" y="430"/>
                  </a:lnTo>
                  <a:lnTo>
                    <a:pt x="22" y="441"/>
                  </a:lnTo>
                  <a:lnTo>
                    <a:pt x="55" y="441"/>
                  </a:lnTo>
                  <a:lnTo>
                    <a:pt x="1188" y="44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575"/>
            <p:cNvSpPr>
              <a:spLocks noEditPoints="1"/>
            </p:cNvSpPr>
            <p:nvPr/>
          </p:nvSpPr>
          <p:spPr bwMode="auto">
            <a:xfrm>
              <a:off x="13974" y="19570"/>
              <a:ext cx="858" cy="872"/>
            </a:xfrm>
            <a:custGeom>
              <a:avLst/>
              <a:gdLst/>
              <a:ahLst/>
              <a:cxnLst>
                <a:cxn ang="0">
                  <a:pos x="561" y="740"/>
                </a:cxn>
                <a:cxn ang="0">
                  <a:pos x="594" y="817"/>
                </a:cxn>
                <a:cxn ang="0">
                  <a:pos x="660" y="850"/>
                </a:cxn>
                <a:cxn ang="0">
                  <a:pos x="737" y="861"/>
                </a:cxn>
                <a:cxn ang="0">
                  <a:pos x="814" y="806"/>
                </a:cxn>
                <a:cxn ang="0">
                  <a:pos x="858" y="685"/>
                </a:cxn>
                <a:cxn ang="0">
                  <a:pos x="814" y="574"/>
                </a:cxn>
                <a:cxn ang="0">
                  <a:pos x="781" y="795"/>
                </a:cxn>
                <a:cxn ang="0">
                  <a:pos x="748" y="806"/>
                </a:cxn>
                <a:cxn ang="0">
                  <a:pos x="693" y="784"/>
                </a:cxn>
                <a:cxn ang="0">
                  <a:pos x="682" y="751"/>
                </a:cxn>
                <a:cxn ang="0">
                  <a:pos x="671" y="254"/>
                </a:cxn>
                <a:cxn ang="0">
                  <a:pos x="605" y="100"/>
                </a:cxn>
                <a:cxn ang="0">
                  <a:pos x="341" y="0"/>
                </a:cxn>
                <a:cxn ang="0">
                  <a:pos x="143" y="56"/>
                </a:cxn>
                <a:cxn ang="0">
                  <a:pos x="55" y="210"/>
                </a:cxn>
                <a:cxn ang="0">
                  <a:pos x="88" y="287"/>
                </a:cxn>
                <a:cxn ang="0">
                  <a:pos x="176" y="298"/>
                </a:cxn>
                <a:cxn ang="0">
                  <a:pos x="220" y="265"/>
                </a:cxn>
                <a:cxn ang="0">
                  <a:pos x="231" y="188"/>
                </a:cxn>
                <a:cxn ang="0">
                  <a:pos x="209" y="155"/>
                </a:cxn>
                <a:cxn ang="0">
                  <a:pos x="132" y="133"/>
                </a:cxn>
                <a:cxn ang="0">
                  <a:pos x="275" y="45"/>
                </a:cxn>
                <a:cxn ang="0">
                  <a:pos x="407" y="56"/>
                </a:cxn>
                <a:cxn ang="0">
                  <a:pos x="517" y="177"/>
                </a:cxn>
                <a:cxn ang="0">
                  <a:pos x="539" y="354"/>
                </a:cxn>
                <a:cxn ang="0">
                  <a:pos x="187" y="420"/>
                </a:cxn>
                <a:cxn ang="0">
                  <a:pos x="22" y="585"/>
                </a:cxn>
                <a:cxn ang="0">
                  <a:pos x="22" y="751"/>
                </a:cxn>
                <a:cxn ang="0">
                  <a:pos x="143" y="850"/>
                </a:cxn>
                <a:cxn ang="0">
                  <a:pos x="308" y="872"/>
                </a:cxn>
                <a:cxn ang="0">
                  <a:pos x="506" y="784"/>
                </a:cxn>
                <a:cxn ang="0">
                  <a:pos x="539" y="398"/>
                </a:cxn>
                <a:cxn ang="0">
                  <a:pos x="528" y="685"/>
                </a:cxn>
                <a:cxn ang="0">
                  <a:pos x="429" y="795"/>
                </a:cxn>
                <a:cxn ang="0">
                  <a:pos x="319" y="828"/>
                </a:cxn>
                <a:cxn ang="0">
                  <a:pos x="231" y="806"/>
                </a:cxn>
                <a:cxn ang="0">
                  <a:pos x="154" y="718"/>
                </a:cxn>
                <a:cxn ang="0">
                  <a:pos x="154" y="607"/>
                </a:cxn>
                <a:cxn ang="0">
                  <a:pos x="231" y="497"/>
                </a:cxn>
                <a:cxn ang="0">
                  <a:pos x="407" y="409"/>
                </a:cxn>
              </a:cxnLst>
              <a:rect l="0" t="0" r="r" b="b"/>
              <a:pathLst>
                <a:path w="858" h="872">
                  <a:moveTo>
                    <a:pt x="550" y="707"/>
                  </a:moveTo>
                  <a:lnTo>
                    <a:pt x="561" y="740"/>
                  </a:lnTo>
                  <a:lnTo>
                    <a:pt x="572" y="784"/>
                  </a:lnTo>
                  <a:lnTo>
                    <a:pt x="594" y="817"/>
                  </a:lnTo>
                  <a:lnTo>
                    <a:pt x="627" y="839"/>
                  </a:lnTo>
                  <a:lnTo>
                    <a:pt x="660" y="850"/>
                  </a:lnTo>
                  <a:lnTo>
                    <a:pt x="704" y="861"/>
                  </a:lnTo>
                  <a:lnTo>
                    <a:pt x="737" y="861"/>
                  </a:lnTo>
                  <a:lnTo>
                    <a:pt x="770" y="839"/>
                  </a:lnTo>
                  <a:lnTo>
                    <a:pt x="814" y="806"/>
                  </a:lnTo>
                  <a:lnTo>
                    <a:pt x="847" y="762"/>
                  </a:lnTo>
                  <a:lnTo>
                    <a:pt x="858" y="685"/>
                  </a:lnTo>
                  <a:lnTo>
                    <a:pt x="858" y="574"/>
                  </a:lnTo>
                  <a:lnTo>
                    <a:pt x="814" y="574"/>
                  </a:lnTo>
                  <a:lnTo>
                    <a:pt x="814" y="729"/>
                  </a:lnTo>
                  <a:lnTo>
                    <a:pt x="781" y="795"/>
                  </a:lnTo>
                  <a:lnTo>
                    <a:pt x="759" y="795"/>
                  </a:lnTo>
                  <a:lnTo>
                    <a:pt x="748" y="806"/>
                  </a:lnTo>
                  <a:lnTo>
                    <a:pt x="737" y="806"/>
                  </a:lnTo>
                  <a:lnTo>
                    <a:pt x="693" y="784"/>
                  </a:lnTo>
                  <a:lnTo>
                    <a:pt x="682" y="773"/>
                  </a:lnTo>
                  <a:lnTo>
                    <a:pt x="682" y="751"/>
                  </a:lnTo>
                  <a:lnTo>
                    <a:pt x="671" y="729"/>
                  </a:lnTo>
                  <a:lnTo>
                    <a:pt x="671" y="254"/>
                  </a:lnTo>
                  <a:lnTo>
                    <a:pt x="649" y="177"/>
                  </a:lnTo>
                  <a:lnTo>
                    <a:pt x="605" y="100"/>
                  </a:lnTo>
                  <a:lnTo>
                    <a:pt x="484" y="22"/>
                  </a:lnTo>
                  <a:lnTo>
                    <a:pt x="341" y="0"/>
                  </a:lnTo>
                  <a:lnTo>
                    <a:pt x="231" y="11"/>
                  </a:lnTo>
                  <a:lnTo>
                    <a:pt x="143" y="56"/>
                  </a:lnTo>
                  <a:lnTo>
                    <a:pt x="77" y="133"/>
                  </a:lnTo>
                  <a:lnTo>
                    <a:pt x="55" y="210"/>
                  </a:lnTo>
                  <a:lnTo>
                    <a:pt x="66" y="243"/>
                  </a:lnTo>
                  <a:lnTo>
                    <a:pt x="88" y="287"/>
                  </a:lnTo>
                  <a:lnTo>
                    <a:pt x="121" y="298"/>
                  </a:lnTo>
                  <a:lnTo>
                    <a:pt x="176" y="298"/>
                  </a:lnTo>
                  <a:lnTo>
                    <a:pt x="198" y="287"/>
                  </a:lnTo>
                  <a:lnTo>
                    <a:pt x="220" y="265"/>
                  </a:lnTo>
                  <a:lnTo>
                    <a:pt x="231" y="243"/>
                  </a:lnTo>
                  <a:lnTo>
                    <a:pt x="231" y="188"/>
                  </a:lnTo>
                  <a:lnTo>
                    <a:pt x="220" y="177"/>
                  </a:lnTo>
                  <a:lnTo>
                    <a:pt x="209" y="155"/>
                  </a:lnTo>
                  <a:lnTo>
                    <a:pt x="165" y="133"/>
                  </a:lnTo>
                  <a:lnTo>
                    <a:pt x="132" y="133"/>
                  </a:lnTo>
                  <a:lnTo>
                    <a:pt x="198" y="78"/>
                  </a:lnTo>
                  <a:lnTo>
                    <a:pt x="275" y="45"/>
                  </a:lnTo>
                  <a:lnTo>
                    <a:pt x="341" y="45"/>
                  </a:lnTo>
                  <a:lnTo>
                    <a:pt x="407" y="56"/>
                  </a:lnTo>
                  <a:lnTo>
                    <a:pt x="473" y="100"/>
                  </a:lnTo>
                  <a:lnTo>
                    <a:pt x="517" y="177"/>
                  </a:lnTo>
                  <a:lnTo>
                    <a:pt x="539" y="287"/>
                  </a:lnTo>
                  <a:lnTo>
                    <a:pt x="539" y="354"/>
                  </a:lnTo>
                  <a:lnTo>
                    <a:pt x="319" y="376"/>
                  </a:lnTo>
                  <a:lnTo>
                    <a:pt x="187" y="420"/>
                  </a:lnTo>
                  <a:lnTo>
                    <a:pt x="77" y="497"/>
                  </a:lnTo>
                  <a:lnTo>
                    <a:pt x="22" y="585"/>
                  </a:lnTo>
                  <a:lnTo>
                    <a:pt x="0" y="674"/>
                  </a:lnTo>
                  <a:lnTo>
                    <a:pt x="22" y="751"/>
                  </a:lnTo>
                  <a:lnTo>
                    <a:pt x="77" y="806"/>
                  </a:lnTo>
                  <a:lnTo>
                    <a:pt x="143" y="850"/>
                  </a:lnTo>
                  <a:lnTo>
                    <a:pt x="231" y="861"/>
                  </a:lnTo>
                  <a:lnTo>
                    <a:pt x="308" y="872"/>
                  </a:lnTo>
                  <a:lnTo>
                    <a:pt x="418" y="850"/>
                  </a:lnTo>
                  <a:lnTo>
                    <a:pt x="506" y="784"/>
                  </a:lnTo>
                  <a:lnTo>
                    <a:pt x="550" y="707"/>
                  </a:lnTo>
                  <a:close/>
                  <a:moveTo>
                    <a:pt x="539" y="398"/>
                  </a:moveTo>
                  <a:lnTo>
                    <a:pt x="539" y="585"/>
                  </a:lnTo>
                  <a:lnTo>
                    <a:pt x="528" y="685"/>
                  </a:lnTo>
                  <a:lnTo>
                    <a:pt x="484" y="751"/>
                  </a:lnTo>
                  <a:lnTo>
                    <a:pt x="429" y="795"/>
                  </a:lnTo>
                  <a:lnTo>
                    <a:pt x="374" y="817"/>
                  </a:lnTo>
                  <a:lnTo>
                    <a:pt x="319" y="828"/>
                  </a:lnTo>
                  <a:lnTo>
                    <a:pt x="275" y="828"/>
                  </a:lnTo>
                  <a:lnTo>
                    <a:pt x="231" y="806"/>
                  </a:lnTo>
                  <a:lnTo>
                    <a:pt x="198" y="784"/>
                  </a:lnTo>
                  <a:lnTo>
                    <a:pt x="154" y="718"/>
                  </a:lnTo>
                  <a:lnTo>
                    <a:pt x="143" y="663"/>
                  </a:lnTo>
                  <a:lnTo>
                    <a:pt x="154" y="607"/>
                  </a:lnTo>
                  <a:lnTo>
                    <a:pt x="176" y="552"/>
                  </a:lnTo>
                  <a:lnTo>
                    <a:pt x="231" y="497"/>
                  </a:lnTo>
                  <a:lnTo>
                    <a:pt x="297" y="442"/>
                  </a:lnTo>
                  <a:lnTo>
                    <a:pt x="407" y="409"/>
                  </a:lnTo>
                  <a:lnTo>
                    <a:pt x="539" y="39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576"/>
            <p:cNvSpPr>
              <a:spLocks/>
            </p:cNvSpPr>
            <p:nvPr/>
          </p:nvSpPr>
          <p:spPr bwMode="auto">
            <a:xfrm>
              <a:off x="14898" y="19581"/>
              <a:ext cx="638" cy="839"/>
            </a:xfrm>
            <a:custGeom>
              <a:avLst/>
              <a:gdLst/>
              <a:ahLst/>
              <a:cxnLst>
                <a:cxn ang="0">
                  <a:pos x="275" y="696"/>
                </a:cxn>
                <a:cxn ang="0">
                  <a:pos x="275" y="398"/>
                </a:cxn>
                <a:cxn ang="0">
                  <a:pos x="286" y="265"/>
                </a:cxn>
                <a:cxn ang="0">
                  <a:pos x="330" y="144"/>
                </a:cxn>
                <a:cxn ang="0">
                  <a:pos x="396" y="67"/>
                </a:cxn>
                <a:cxn ang="0">
                  <a:pos x="495" y="45"/>
                </a:cxn>
                <a:cxn ang="0">
                  <a:pos x="517" y="45"/>
                </a:cxn>
                <a:cxn ang="0">
                  <a:pos x="506" y="45"/>
                </a:cxn>
                <a:cxn ang="0">
                  <a:pos x="484" y="67"/>
                </a:cxn>
                <a:cxn ang="0">
                  <a:pos x="473" y="89"/>
                </a:cxn>
                <a:cxn ang="0">
                  <a:pos x="473" y="144"/>
                </a:cxn>
                <a:cxn ang="0">
                  <a:pos x="484" y="166"/>
                </a:cxn>
                <a:cxn ang="0">
                  <a:pos x="506" y="188"/>
                </a:cxn>
                <a:cxn ang="0">
                  <a:pos x="528" y="199"/>
                </a:cxn>
                <a:cxn ang="0">
                  <a:pos x="572" y="199"/>
                </a:cxn>
                <a:cxn ang="0">
                  <a:pos x="594" y="188"/>
                </a:cxn>
                <a:cxn ang="0">
                  <a:pos x="616" y="166"/>
                </a:cxn>
                <a:cxn ang="0">
                  <a:pos x="627" y="144"/>
                </a:cxn>
                <a:cxn ang="0">
                  <a:pos x="638" y="111"/>
                </a:cxn>
                <a:cxn ang="0">
                  <a:pos x="627" y="78"/>
                </a:cxn>
                <a:cxn ang="0">
                  <a:pos x="605" y="45"/>
                </a:cxn>
                <a:cxn ang="0">
                  <a:pos x="583" y="23"/>
                </a:cxn>
                <a:cxn ang="0">
                  <a:pos x="539" y="0"/>
                </a:cxn>
                <a:cxn ang="0">
                  <a:pos x="495" y="0"/>
                </a:cxn>
                <a:cxn ang="0">
                  <a:pos x="407" y="23"/>
                </a:cxn>
                <a:cxn ang="0">
                  <a:pos x="341" y="78"/>
                </a:cxn>
                <a:cxn ang="0">
                  <a:pos x="286" y="144"/>
                </a:cxn>
                <a:cxn ang="0">
                  <a:pos x="264" y="210"/>
                </a:cxn>
                <a:cxn ang="0">
                  <a:pos x="264" y="0"/>
                </a:cxn>
                <a:cxn ang="0">
                  <a:pos x="0" y="23"/>
                </a:cxn>
                <a:cxn ang="0">
                  <a:pos x="0" y="78"/>
                </a:cxn>
                <a:cxn ang="0">
                  <a:pos x="55" y="78"/>
                </a:cxn>
                <a:cxn ang="0">
                  <a:pos x="99" y="89"/>
                </a:cxn>
                <a:cxn ang="0">
                  <a:pos x="121" y="100"/>
                </a:cxn>
                <a:cxn ang="0">
                  <a:pos x="143" y="122"/>
                </a:cxn>
                <a:cxn ang="0">
                  <a:pos x="143" y="729"/>
                </a:cxn>
                <a:cxn ang="0">
                  <a:pos x="121" y="773"/>
                </a:cxn>
                <a:cxn ang="0">
                  <a:pos x="88" y="773"/>
                </a:cxn>
                <a:cxn ang="0">
                  <a:pos x="55" y="784"/>
                </a:cxn>
                <a:cxn ang="0">
                  <a:pos x="0" y="784"/>
                </a:cxn>
                <a:cxn ang="0">
                  <a:pos x="0" y="839"/>
                </a:cxn>
                <a:cxn ang="0">
                  <a:pos x="110" y="839"/>
                </a:cxn>
                <a:cxn ang="0">
                  <a:pos x="220" y="828"/>
                </a:cxn>
                <a:cxn ang="0">
                  <a:pos x="330" y="828"/>
                </a:cxn>
                <a:cxn ang="0">
                  <a:pos x="451" y="839"/>
                </a:cxn>
                <a:cxn ang="0">
                  <a:pos x="451" y="784"/>
                </a:cxn>
                <a:cxn ang="0">
                  <a:pos x="363" y="784"/>
                </a:cxn>
                <a:cxn ang="0">
                  <a:pos x="297" y="762"/>
                </a:cxn>
                <a:cxn ang="0">
                  <a:pos x="275" y="740"/>
                </a:cxn>
                <a:cxn ang="0">
                  <a:pos x="275" y="696"/>
                </a:cxn>
              </a:cxnLst>
              <a:rect l="0" t="0" r="r" b="b"/>
              <a:pathLst>
                <a:path w="638" h="839">
                  <a:moveTo>
                    <a:pt x="275" y="696"/>
                  </a:moveTo>
                  <a:lnTo>
                    <a:pt x="275" y="398"/>
                  </a:lnTo>
                  <a:lnTo>
                    <a:pt x="286" y="265"/>
                  </a:lnTo>
                  <a:lnTo>
                    <a:pt x="330" y="144"/>
                  </a:lnTo>
                  <a:lnTo>
                    <a:pt x="396" y="67"/>
                  </a:lnTo>
                  <a:lnTo>
                    <a:pt x="495" y="45"/>
                  </a:lnTo>
                  <a:lnTo>
                    <a:pt x="517" y="45"/>
                  </a:lnTo>
                  <a:lnTo>
                    <a:pt x="506" y="45"/>
                  </a:lnTo>
                  <a:lnTo>
                    <a:pt x="484" y="67"/>
                  </a:lnTo>
                  <a:lnTo>
                    <a:pt x="473" y="89"/>
                  </a:lnTo>
                  <a:lnTo>
                    <a:pt x="473" y="144"/>
                  </a:lnTo>
                  <a:lnTo>
                    <a:pt x="484" y="166"/>
                  </a:lnTo>
                  <a:lnTo>
                    <a:pt x="506" y="188"/>
                  </a:lnTo>
                  <a:lnTo>
                    <a:pt x="528" y="199"/>
                  </a:lnTo>
                  <a:lnTo>
                    <a:pt x="572" y="199"/>
                  </a:lnTo>
                  <a:lnTo>
                    <a:pt x="594" y="188"/>
                  </a:lnTo>
                  <a:lnTo>
                    <a:pt x="616" y="166"/>
                  </a:lnTo>
                  <a:lnTo>
                    <a:pt x="627" y="144"/>
                  </a:lnTo>
                  <a:lnTo>
                    <a:pt x="638" y="111"/>
                  </a:lnTo>
                  <a:lnTo>
                    <a:pt x="627" y="78"/>
                  </a:lnTo>
                  <a:lnTo>
                    <a:pt x="605" y="45"/>
                  </a:lnTo>
                  <a:lnTo>
                    <a:pt x="583" y="23"/>
                  </a:lnTo>
                  <a:lnTo>
                    <a:pt x="539" y="0"/>
                  </a:lnTo>
                  <a:lnTo>
                    <a:pt x="495" y="0"/>
                  </a:lnTo>
                  <a:lnTo>
                    <a:pt x="407" y="23"/>
                  </a:lnTo>
                  <a:lnTo>
                    <a:pt x="341" y="78"/>
                  </a:lnTo>
                  <a:lnTo>
                    <a:pt x="286" y="144"/>
                  </a:lnTo>
                  <a:lnTo>
                    <a:pt x="264" y="210"/>
                  </a:lnTo>
                  <a:lnTo>
                    <a:pt x="264" y="0"/>
                  </a:lnTo>
                  <a:lnTo>
                    <a:pt x="0" y="23"/>
                  </a:lnTo>
                  <a:lnTo>
                    <a:pt x="0" y="78"/>
                  </a:lnTo>
                  <a:lnTo>
                    <a:pt x="55" y="78"/>
                  </a:lnTo>
                  <a:lnTo>
                    <a:pt x="99" y="89"/>
                  </a:lnTo>
                  <a:lnTo>
                    <a:pt x="121" y="100"/>
                  </a:lnTo>
                  <a:lnTo>
                    <a:pt x="143" y="122"/>
                  </a:lnTo>
                  <a:lnTo>
                    <a:pt x="143" y="729"/>
                  </a:lnTo>
                  <a:lnTo>
                    <a:pt x="121" y="773"/>
                  </a:lnTo>
                  <a:lnTo>
                    <a:pt x="88" y="773"/>
                  </a:lnTo>
                  <a:lnTo>
                    <a:pt x="55" y="784"/>
                  </a:lnTo>
                  <a:lnTo>
                    <a:pt x="0" y="784"/>
                  </a:lnTo>
                  <a:lnTo>
                    <a:pt x="0" y="839"/>
                  </a:lnTo>
                  <a:lnTo>
                    <a:pt x="110" y="839"/>
                  </a:lnTo>
                  <a:lnTo>
                    <a:pt x="220" y="828"/>
                  </a:lnTo>
                  <a:lnTo>
                    <a:pt x="330" y="828"/>
                  </a:lnTo>
                  <a:lnTo>
                    <a:pt x="451" y="839"/>
                  </a:lnTo>
                  <a:lnTo>
                    <a:pt x="451" y="784"/>
                  </a:lnTo>
                  <a:lnTo>
                    <a:pt x="363" y="784"/>
                  </a:lnTo>
                  <a:lnTo>
                    <a:pt x="297" y="762"/>
                  </a:lnTo>
                  <a:lnTo>
                    <a:pt x="275" y="740"/>
                  </a:lnTo>
                  <a:lnTo>
                    <a:pt x="275" y="69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577"/>
            <p:cNvSpPr>
              <a:spLocks noEditPoints="1"/>
            </p:cNvSpPr>
            <p:nvPr/>
          </p:nvSpPr>
          <p:spPr bwMode="auto">
            <a:xfrm>
              <a:off x="15635" y="19559"/>
              <a:ext cx="869" cy="1247"/>
            </a:xfrm>
            <a:custGeom>
              <a:avLst/>
              <a:gdLst/>
              <a:ahLst/>
              <a:cxnLst>
                <a:cxn ang="0">
                  <a:pos x="297" y="508"/>
                </a:cxn>
                <a:cxn ang="0">
                  <a:pos x="220" y="398"/>
                </a:cxn>
                <a:cxn ang="0">
                  <a:pos x="209" y="221"/>
                </a:cxn>
                <a:cxn ang="0">
                  <a:pos x="231" y="144"/>
                </a:cxn>
                <a:cxn ang="0">
                  <a:pos x="264" y="100"/>
                </a:cxn>
                <a:cxn ang="0">
                  <a:pos x="330" y="67"/>
                </a:cxn>
                <a:cxn ang="0">
                  <a:pos x="451" y="89"/>
                </a:cxn>
                <a:cxn ang="0">
                  <a:pos x="528" y="199"/>
                </a:cxn>
                <a:cxn ang="0">
                  <a:pos x="539" y="342"/>
                </a:cxn>
                <a:cxn ang="0">
                  <a:pos x="506" y="464"/>
                </a:cxn>
                <a:cxn ang="0">
                  <a:pos x="407" y="530"/>
                </a:cxn>
                <a:cxn ang="0">
                  <a:pos x="187" y="519"/>
                </a:cxn>
                <a:cxn ang="0">
                  <a:pos x="374" y="574"/>
                </a:cxn>
                <a:cxn ang="0">
                  <a:pos x="594" y="497"/>
                </a:cxn>
                <a:cxn ang="0">
                  <a:pos x="682" y="298"/>
                </a:cxn>
                <a:cxn ang="0">
                  <a:pos x="605" y="122"/>
                </a:cxn>
                <a:cxn ang="0">
                  <a:pos x="682" y="67"/>
                </a:cxn>
                <a:cxn ang="0">
                  <a:pos x="792" y="45"/>
                </a:cxn>
                <a:cxn ang="0">
                  <a:pos x="759" y="78"/>
                </a:cxn>
                <a:cxn ang="0">
                  <a:pos x="781" y="144"/>
                </a:cxn>
                <a:cxn ang="0">
                  <a:pos x="825" y="155"/>
                </a:cxn>
                <a:cxn ang="0">
                  <a:pos x="858" y="133"/>
                </a:cxn>
                <a:cxn ang="0">
                  <a:pos x="869" y="78"/>
                </a:cxn>
                <a:cxn ang="0">
                  <a:pos x="825" y="22"/>
                </a:cxn>
                <a:cxn ang="0">
                  <a:pos x="770" y="0"/>
                </a:cxn>
                <a:cxn ang="0">
                  <a:pos x="649" y="33"/>
                </a:cxn>
                <a:cxn ang="0">
                  <a:pos x="462" y="33"/>
                </a:cxn>
                <a:cxn ang="0">
                  <a:pos x="253" y="45"/>
                </a:cxn>
                <a:cxn ang="0">
                  <a:pos x="88" y="199"/>
                </a:cxn>
                <a:cxn ang="0">
                  <a:pos x="88" y="409"/>
                </a:cxn>
                <a:cxn ang="0">
                  <a:pos x="132" y="519"/>
                </a:cxn>
                <a:cxn ang="0">
                  <a:pos x="99" y="607"/>
                </a:cxn>
                <a:cxn ang="0">
                  <a:pos x="110" y="729"/>
                </a:cxn>
                <a:cxn ang="0">
                  <a:pos x="143" y="795"/>
                </a:cxn>
                <a:cxn ang="0">
                  <a:pos x="77" y="872"/>
                </a:cxn>
                <a:cxn ang="0">
                  <a:pos x="0" y="1016"/>
                </a:cxn>
                <a:cxn ang="0">
                  <a:pos x="121" y="1181"/>
                </a:cxn>
                <a:cxn ang="0">
                  <a:pos x="418" y="1247"/>
                </a:cxn>
                <a:cxn ang="0">
                  <a:pos x="660" y="1203"/>
                </a:cxn>
                <a:cxn ang="0">
                  <a:pos x="825" y="1093"/>
                </a:cxn>
                <a:cxn ang="0">
                  <a:pos x="836" y="927"/>
                </a:cxn>
                <a:cxn ang="0">
                  <a:pos x="715" y="795"/>
                </a:cxn>
                <a:cxn ang="0">
                  <a:pos x="506" y="740"/>
                </a:cxn>
                <a:cxn ang="0">
                  <a:pos x="220" y="729"/>
                </a:cxn>
                <a:cxn ang="0">
                  <a:pos x="165" y="674"/>
                </a:cxn>
                <a:cxn ang="0">
                  <a:pos x="154" y="574"/>
                </a:cxn>
                <a:cxn ang="0">
                  <a:pos x="187" y="519"/>
                </a:cxn>
                <a:cxn ang="0">
                  <a:pos x="297" y="1192"/>
                </a:cxn>
                <a:cxn ang="0">
                  <a:pos x="121" y="1082"/>
                </a:cxn>
                <a:cxn ang="0">
                  <a:pos x="110" y="960"/>
                </a:cxn>
                <a:cxn ang="0">
                  <a:pos x="165" y="883"/>
                </a:cxn>
                <a:cxn ang="0">
                  <a:pos x="253" y="850"/>
                </a:cxn>
                <a:cxn ang="0">
                  <a:pos x="616" y="872"/>
                </a:cxn>
                <a:cxn ang="0">
                  <a:pos x="726" y="938"/>
                </a:cxn>
                <a:cxn ang="0">
                  <a:pos x="726" y="1082"/>
                </a:cxn>
                <a:cxn ang="0">
                  <a:pos x="550" y="1192"/>
                </a:cxn>
              </a:cxnLst>
              <a:rect l="0" t="0" r="r" b="b"/>
              <a:pathLst>
                <a:path w="869" h="1247">
                  <a:moveTo>
                    <a:pt x="374" y="530"/>
                  </a:moveTo>
                  <a:lnTo>
                    <a:pt x="297" y="508"/>
                  </a:lnTo>
                  <a:lnTo>
                    <a:pt x="242" y="464"/>
                  </a:lnTo>
                  <a:lnTo>
                    <a:pt x="220" y="398"/>
                  </a:lnTo>
                  <a:lnTo>
                    <a:pt x="209" y="342"/>
                  </a:lnTo>
                  <a:lnTo>
                    <a:pt x="209" y="221"/>
                  </a:lnTo>
                  <a:lnTo>
                    <a:pt x="220" y="177"/>
                  </a:lnTo>
                  <a:lnTo>
                    <a:pt x="231" y="144"/>
                  </a:lnTo>
                  <a:lnTo>
                    <a:pt x="242" y="122"/>
                  </a:lnTo>
                  <a:lnTo>
                    <a:pt x="264" y="100"/>
                  </a:lnTo>
                  <a:lnTo>
                    <a:pt x="297" y="89"/>
                  </a:lnTo>
                  <a:lnTo>
                    <a:pt x="330" y="67"/>
                  </a:lnTo>
                  <a:lnTo>
                    <a:pt x="374" y="67"/>
                  </a:lnTo>
                  <a:lnTo>
                    <a:pt x="451" y="89"/>
                  </a:lnTo>
                  <a:lnTo>
                    <a:pt x="506" y="133"/>
                  </a:lnTo>
                  <a:lnTo>
                    <a:pt x="528" y="199"/>
                  </a:lnTo>
                  <a:lnTo>
                    <a:pt x="539" y="254"/>
                  </a:lnTo>
                  <a:lnTo>
                    <a:pt x="539" y="342"/>
                  </a:lnTo>
                  <a:lnTo>
                    <a:pt x="528" y="376"/>
                  </a:lnTo>
                  <a:lnTo>
                    <a:pt x="506" y="464"/>
                  </a:lnTo>
                  <a:lnTo>
                    <a:pt x="451" y="519"/>
                  </a:lnTo>
                  <a:lnTo>
                    <a:pt x="407" y="530"/>
                  </a:lnTo>
                  <a:lnTo>
                    <a:pt x="374" y="530"/>
                  </a:lnTo>
                  <a:close/>
                  <a:moveTo>
                    <a:pt x="187" y="519"/>
                  </a:moveTo>
                  <a:lnTo>
                    <a:pt x="297" y="563"/>
                  </a:lnTo>
                  <a:lnTo>
                    <a:pt x="374" y="574"/>
                  </a:lnTo>
                  <a:lnTo>
                    <a:pt x="495" y="552"/>
                  </a:lnTo>
                  <a:lnTo>
                    <a:pt x="594" y="497"/>
                  </a:lnTo>
                  <a:lnTo>
                    <a:pt x="649" y="409"/>
                  </a:lnTo>
                  <a:lnTo>
                    <a:pt x="682" y="298"/>
                  </a:lnTo>
                  <a:lnTo>
                    <a:pt x="660" y="199"/>
                  </a:lnTo>
                  <a:lnTo>
                    <a:pt x="605" y="122"/>
                  </a:lnTo>
                  <a:lnTo>
                    <a:pt x="638" y="89"/>
                  </a:lnTo>
                  <a:lnTo>
                    <a:pt x="682" y="67"/>
                  </a:lnTo>
                  <a:lnTo>
                    <a:pt x="748" y="45"/>
                  </a:lnTo>
                  <a:lnTo>
                    <a:pt x="792" y="45"/>
                  </a:lnTo>
                  <a:lnTo>
                    <a:pt x="770" y="56"/>
                  </a:lnTo>
                  <a:lnTo>
                    <a:pt x="759" y="78"/>
                  </a:lnTo>
                  <a:lnTo>
                    <a:pt x="759" y="100"/>
                  </a:lnTo>
                  <a:lnTo>
                    <a:pt x="781" y="144"/>
                  </a:lnTo>
                  <a:lnTo>
                    <a:pt x="814" y="155"/>
                  </a:lnTo>
                  <a:lnTo>
                    <a:pt x="825" y="155"/>
                  </a:lnTo>
                  <a:lnTo>
                    <a:pt x="836" y="144"/>
                  </a:lnTo>
                  <a:lnTo>
                    <a:pt x="858" y="133"/>
                  </a:lnTo>
                  <a:lnTo>
                    <a:pt x="869" y="122"/>
                  </a:lnTo>
                  <a:lnTo>
                    <a:pt x="869" y="78"/>
                  </a:lnTo>
                  <a:lnTo>
                    <a:pt x="847" y="33"/>
                  </a:lnTo>
                  <a:lnTo>
                    <a:pt x="825" y="22"/>
                  </a:lnTo>
                  <a:lnTo>
                    <a:pt x="803" y="0"/>
                  </a:lnTo>
                  <a:lnTo>
                    <a:pt x="770" y="0"/>
                  </a:lnTo>
                  <a:lnTo>
                    <a:pt x="715" y="11"/>
                  </a:lnTo>
                  <a:lnTo>
                    <a:pt x="649" y="33"/>
                  </a:lnTo>
                  <a:lnTo>
                    <a:pt x="572" y="89"/>
                  </a:lnTo>
                  <a:lnTo>
                    <a:pt x="462" y="33"/>
                  </a:lnTo>
                  <a:lnTo>
                    <a:pt x="374" y="22"/>
                  </a:lnTo>
                  <a:lnTo>
                    <a:pt x="253" y="45"/>
                  </a:lnTo>
                  <a:lnTo>
                    <a:pt x="154" y="111"/>
                  </a:lnTo>
                  <a:lnTo>
                    <a:pt x="88" y="199"/>
                  </a:lnTo>
                  <a:lnTo>
                    <a:pt x="66" y="298"/>
                  </a:lnTo>
                  <a:lnTo>
                    <a:pt x="88" y="409"/>
                  </a:lnTo>
                  <a:lnTo>
                    <a:pt x="154" y="497"/>
                  </a:lnTo>
                  <a:lnTo>
                    <a:pt x="132" y="519"/>
                  </a:lnTo>
                  <a:lnTo>
                    <a:pt x="110" y="563"/>
                  </a:lnTo>
                  <a:lnTo>
                    <a:pt x="99" y="607"/>
                  </a:lnTo>
                  <a:lnTo>
                    <a:pt x="99" y="685"/>
                  </a:lnTo>
                  <a:lnTo>
                    <a:pt x="110" y="729"/>
                  </a:lnTo>
                  <a:lnTo>
                    <a:pt x="121" y="762"/>
                  </a:lnTo>
                  <a:lnTo>
                    <a:pt x="143" y="795"/>
                  </a:lnTo>
                  <a:lnTo>
                    <a:pt x="176" y="817"/>
                  </a:lnTo>
                  <a:lnTo>
                    <a:pt x="77" y="872"/>
                  </a:lnTo>
                  <a:lnTo>
                    <a:pt x="22" y="938"/>
                  </a:lnTo>
                  <a:lnTo>
                    <a:pt x="0" y="1016"/>
                  </a:lnTo>
                  <a:lnTo>
                    <a:pt x="33" y="1104"/>
                  </a:lnTo>
                  <a:lnTo>
                    <a:pt x="121" y="1181"/>
                  </a:lnTo>
                  <a:lnTo>
                    <a:pt x="264" y="1236"/>
                  </a:lnTo>
                  <a:lnTo>
                    <a:pt x="418" y="1247"/>
                  </a:lnTo>
                  <a:lnTo>
                    <a:pt x="550" y="1236"/>
                  </a:lnTo>
                  <a:lnTo>
                    <a:pt x="660" y="1203"/>
                  </a:lnTo>
                  <a:lnTo>
                    <a:pt x="759" y="1159"/>
                  </a:lnTo>
                  <a:lnTo>
                    <a:pt x="825" y="1093"/>
                  </a:lnTo>
                  <a:lnTo>
                    <a:pt x="847" y="1005"/>
                  </a:lnTo>
                  <a:lnTo>
                    <a:pt x="836" y="927"/>
                  </a:lnTo>
                  <a:lnTo>
                    <a:pt x="792" y="861"/>
                  </a:lnTo>
                  <a:lnTo>
                    <a:pt x="715" y="795"/>
                  </a:lnTo>
                  <a:lnTo>
                    <a:pt x="616" y="751"/>
                  </a:lnTo>
                  <a:lnTo>
                    <a:pt x="506" y="740"/>
                  </a:lnTo>
                  <a:lnTo>
                    <a:pt x="253" y="740"/>
                  </a:lnTo>
                  <a:lnTo>
                    <a:pt x="220" y="729"/>
                  </a:lnTo>
                  <a:lnTo>
                    <a:pt x="187" y="707"/>
                  </a:lnTo>
                  <a:lnTo>
                    <a:pt x="165" y="674"/>
                  </a:lnTo>
                  <a:lnTo>
                    <a:pt x="154" y="640"/>
                  </a:lnTo>
                  <a:lnTo>
                    <a:pt x="154" y="574"/>
                  </a:lnTo>
                  <a:lnTo>
                    <a:pt x="165" y="552"/>
                  </a:lnTo>
                  <a:lnTo>
                    <a:pt x="187" y="519"/>
                  </a:lnTo>
                  <a:close/>
                  <a:moveTo>
                    <a:pt x="429" y="1203"/>
                  </a:moveTo>
                  <a:lnTo>
                    <a:pt x="297" y="1192"/>
                  </a:lnTo>
                  <a:lnTo>
                    <a:pt x="187" y="1148"/>
                  </a:lnTo>
                  <a:lnTo>
                    <a:pt x="121" y="1082"/>
                  </a:lnTo>
                  <a:lnTo>
                    <a:pt x="99" y="1016"/>
                  </a:lnTo>
                  <a:lnTo>
                    <a:pt x="110" y="960"/>
                  </a:lnTo>
                  <a:lnTo>
                    <a:pt x="132" y="916"/>
                  </a:lnTo>
                  <a:lnTo>
                    <a:pt x="165" y="883"/>
                  </a:lnTo>
                  <a:lnTo>
                    <a:pt x="209" y="861"/>
                  </a:lnTo>
                  <a:lnTo>
                    <a:pt x="253" y="850"/>
                  </a:lnTo>
                  <a:lnTo>
                    <a:pt x="539" y="850"/>
                  </a:lnTo>
                  <a:lnTo>
                    <a:pt x="616" y="872"/>
                  </a:lnTo>
                  <a:lnTo>
                    <a:pt x="682" y="894"/>
                  </a:lnTo>
                  <a:lnTo>
                    <a:pt x="726" y="938"/>
                  </a:lnTo>
                  <a:lnTo>
                    <a:pt x="748" y="1016"/>
                  </a:lnTo>
                  <a:lnTo>
                    <a:pt x="726" y="1082"/>
                  </a:lnTo>
                  <a:lnTo>
                    <a:pt x="649" y="1148"/>
                  </a:lnTo>
                  <a:lnTo>
                    <a:pt x="550" y="1192"/>
                  </a:lnTo>
                  <a:lnTo>
                    <a:pt x="429" y="120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578"/>
            <p:cNvSpPr>
              <a:spLocks/>
            </p:cNvSpPr>
            <p:nvPr/>
          </p:nvSpPr>
          <p:spPr bwMode="auto">
            <a:xfrm>
              <a:off x="16922" y="19581"/>
              <a:ext cx="1474" cy="839"/>
            </a:xfrm>
            <a:custGeom>
              <a:avLst/>
              <a:gdLst/>
              <a:ahLst/>
              <a:cxnLst>
                <a:cxn ang="0">
                  <a:pos x="143" y="729"/>
                </a:cxn>
                <a:cxn ang="0">
                  <a:pos x="88" y="773"/>
                </a:cxn>
                <a:cxn ang="0">
                  <a:pos x="0" y="784"/>
                </a:cxn>
                <a:cxn ang="0">
                  <a:pos x="110" y="839"/>
                </a:cxn>
                <a:cxn ang="0">
                  <a:pos x="308" y="839"/>
                </a:cxn>
                <a:cxn ang="0">
                  <a:pos x="418" y="784"/>
                </a:cxn>
                <a:cxn ang="0">
                  <a:pos x="330" y="773"/>
                </a:cxn>
                <a:cxn ang="0">
                  <a:pos x="275" y="729"/>
                </a:cxn>
                <a:cxn ang="0">
                  <a:pos x="297" y="210"/>
                </a:cxn>
                <a:cxn ang="0">
                  <a:pos x="440" y="56"/>
                </a:cxn>
                <a:cxn ang="0">
                  <a:pos x="605" y="56"/>
                </a:cxn>
                <a:cxn ang="0">
                  <a:pos x="660" y="177"/>
                </a:cxn>
                <a:cxn ang="0">
                  <a:pos x="671" y="729"/>
                </a:cxn>
                <a:cxn ang="0">
                  <a:pos x="638" y="773"/>
                </a:cxn>
                <a:cxn ang="0">
                  <a:pos x="572" y="784"/>
                </a:cxn>
                <a:cxn ang="0">
                  <a:pos x="517" y="839"/>
                </a:cxn>
                <a:cxn ang="0">
                  <a:pos x="737" y="828"/>
                </a:cxn>
                <a:cxn ang="0">
                  <a:pos x="946" y="839"/>
                </a:cxn>
                <a:cxn ang="0">
                  <a:pos x="891" y="784"/>
                </a:cxn>
                <a:cxn ang="0">
                  <a:pos x="825" y="773"/>
                </a:cxn>
                <a:cxn ang="0">
                  <a:pos x="803" y="343"/>
                </a:cxn>
                <a:cxn ang="0">
                  <a:pos x="880" y="122"/>
                </a:cxn>
                <a:cxn ang="0">
                  <a:pos x="1056" y="45"/>
                </a:cxn>
                <a:cxn ang="0">
                  <a:pos x="1166" y="111"/>
                </a:cxn>
                <a:cxn ang="0">
                  <a:pos x="1199" y="254"/>
                </a:cxn>
                <a:cxn ang="0">
                  <a:pos x="1188" y="751"/>
                </a:cxn>
                <a:cxn ang="0">
                  <a:pos x="1144" y="773"/>
                </a:cxn>
                <a:cxn ang="0">
                  <a:pos x="1045" y="784"/>
                </a:cxn>
                <a:cxn ang="0">
                  <a:pos x="1155" y="839"/>
                </a:cxn>
                <a:cxn ang="0">
                  <a:pos x="1364" y="839"/>
                </a:cxn>
                <a:cxn ang="0">
                  <a:pos x="1474" y="784"/>
                </a:cxn>
                <a:cxn ang="0">
                  <a:pos x="1364" y="773"/>
                </a:cxn>
                <a:cxn ang="0">
                  <a:pos x="1331" y="751"/>
                </a:cxn>
                <a:cxn ang="0">
                  <a:pos x="1320" y="232"/>
                </a:cxn>
                <a:cxn ang="0">
                  <a:pos x="1265" y="67"/>
                </a:cxn>
                <a:cxn ang="0">
                  <a:pos x="1166" y="11"/>
                </a:cxn>
                <a:cxn ang="0">
                  <a:pos x="957" y="23"/>
                </a:cxn>
                <a:cxn ang="0">
                  <a:pos x="825" y="122"/>
                </a:cxn>
                <a:cxn ang="0">
                  <a:pos x="770" y="100"/>
                </a:cxn>
                <a:cxn ang="0">
                  <a:pos x="660" y="23"/>
                </a:cxn>
                <a:cxn ang="0">
                  <a:pos x="539" y="0"/>
                </a:cxn>
                <a:cxn ang="0">
                  <a:pos x="330" y="100"/>
                </a:cxn>
                <a:cxn ang="0">
                  <a:pos x="264" y="0"/>
                </a:cxn>
                <a:cxn ang="0">
                  <a:pos x="0" y="78"/>
                </a:cxn>
                <a:cxn ang="0">
                  <a:pos x="121" y="100"/>
                </a:cxn>
                <a:cxn ang="0">
                  <a:pos x="143" y="188"/>
                </a:cxn>
              </a:cxnLst>
              <a:rect l="0" t="0" r="r" b="b"/>
              <a:pathLst>
                <a:path w="1474" h="839">
                  <a:moveTo>
                    <a:pt x="143" y="188"/>
                  </a:moveTo>
                  <a:lnTo>
                    <a:pt x="143" y="729"/>
                  </a:lnTo>
                  <a:lnTo>
                    <a:pt x="121" y="773"/>
                  </a:lnTo>
                  <a:lnTo>
                    <a:pt x="88" y="773"/>
                  </a:lnTo>
                  <a:lnTo>
                    <a:pt x="55" y="784"/>
                  </a:lnTo>
                  <a:lnTo>
                    <a:pt x="0" y="784"/>
                  </a:lnTo>
                  <a:lnTo>
                    <a:pt x="0" y="839"/>
                  </a:lnTo>
                  <a:lnTo>
                    <a:pt x="110" y="839"/>
                  </a:lnTo>
                  <a:lnTo>
                    <a:pt x="209" y="828"/>
                  </a:lnTo>
                  <a:lnTo>
                    <a:pt x="308" y="839"/>
                  </a:lnTo>
                  <a:lnTo>
                    <a:pt x="418" y="839"/>
                  </a:lnTo>
                  <a:lnTo>
                    <a:pt x="418" y="784"/>
                  </a:lnTo>
                  <a:lnTo>
                    <a:pt x="363" y="784"/>
                  </a:lnTo>
                  <a:lnTo>
                    <a:pt x="330" y="773"/>
                  </a:lnTo>
                  <a:lnTo>
                    <a:pt x="297" y="773"/>
                  </a:lnTo>
                  <a:lnTo>
                    <a:pt x="275" y="729"/>
                  </a:lnTo>
                  <a:lnTo>
                    <a:pt x="275" y="343"/>
                  </a:lnTo>
                  <a:lnTo>
                    <a:pt x="297" y="210"/>
                  </a:lnTo>
                  <a:lnTo>
                    <a:pt x="352" y="122"/>
                  </a:lnTo>
                  <a:lnTo>
                    <a:pt x="440" y="56"/>
                  </a:lnTo>
                  <a:lnTo>
                    <a:pt x="528" y="45"/>
                  </a:lnTo>
                  <a:lnTo>
                    <a:pt x="605" y="56"/>
                  </a:lnTo>
                  <a:lnTo>
                    <a:pt x="638" y="111"/>
                  </a:lnTo>
                  <a:lnTo>
                    <a:pt x="660" y="177"/>
                  </a:lnTo>
                  <a:lnTo>
                    <a:pt x="671" y="254"/>
                  </a:lnTo>
                  <a:lnTo>
                    <a:pt x="671" y="729"/>
                  </a:lnTo>
                  <a:lnTo>
                    <a:pt x="660" y="751"/>
                  </a:lnTo>
                  <a:lnTo>
                    <a:pt x="638" y="773"/>
                  </a:lnTo>
                  <a:lnTo>
                    <a:pt x="616" y="773"/>
                  </a:lnTo>
                  <a:lnTo>
                    <a:pt x="572" y="784"/>
                  </a:lnTo>
                  <a:lnTo>
                    <a:pt x="517" y="784"/>
                  </a:lnTo>
                  <a:lnTo>
                    <a:pt x="517" y="839"/>
                  </a:lnTo>
                  <a:lnTo>
                    <a:pt x="638" y="839"/>
                  </a:lnTo>
                  <a:lnTo>
                    <a:pt x="737" y="828"/>
                  </a:lnTo>
                  <a:lnTo>
                    <a:pt x="836" y="839"/>
                  </a:lnTo>
                  <a:lnTo>
                    <a:pt x="946" y="839"/>
                  </a:lnTo>
                  <a:lnTo>
                    <a:pt x="946" y="784"/>
                  </a:lnTo>
                  <a:lnTo>
                    <a:pt x="891" y="784"/>
                  </a:lnTo>
                  <a:lnTo>
                    <a:pt x="847" y="773"/>
                  </a:lnTo>
                  <a:lnTo>
                    <a:pt x="825" y="773"/>
                  </a:lnTo>
                  <a:lnTo>
                    <a:pt x="803" y="729"/>
                  </a:lnTo>
                  <a:lnTo>
                    <a:pt x="803" y="343"/>
                  </a:lnTo>
                  <a:lnTo>
                    <a:pt x="825" y="210"/>
                  </a:lnTo>
                  <a:lnTo>
                    <a:pt x="880" y="122"/>
                  </a:lnTo>
                  <a:lnTo>
                    <a:pt x="968" y="56"/>
                  </a:lnTo>
                  <a:lnTo>
                    <a:pt x="1056" y="45"/>
                  </a:lnTo>
                  <a:lnTo>
                    <a:pt x="1133" y="56"/>
                  </a:lnTo>
                  <a:lnTo>
                    <a:pt x="1166" y="111"/>
                  </a:lnTo>
                  <a:lnTo>
                    <a:pt x="1188" y="177"/>
                  </a:lnTo>
                  <a:lnTo>
                    <a:pt x="1199" y="254"/>
                  </a:lnTo>
                  <a:lnTo>
                    <a:pt x="1199" y="729"/>
                  </a:lnTo>
                  <a:lnTo>
                    <a:pt x="1188" y="751"/>
                  </a:lnTo>
                  <a:lnTo>
                    <a:pt x="1166" y="773"/>
                  </a:lnTo>
                  <a:lnTo>
                    <a:pt x="1144" y="773"/>
                  </a:lnTo>
                  <a:lnTo>
                    <a:pt x="1100" y="784"/>
                  </a:lnTo>
                  <a:lnTo>
                    <a:pt x="1045" y="784"/>
                  </a:lnTo>
                  <a:lnTo>
                    <a:pt x="1045" y="839"/>
                  </a:lnTo>
                  <a:lnTo>
                    <a:pt x="1155" y="839"/>
                  </a:lnTo>
                  <a:lnTo>
                    <a:pt x="1265" y="828"/>
                  </a:lnTo>
                  <a:lnTo>
                    <a:pt x="1364" y="839"/>
                  </a:lnTo>
                  <a:lnTo>
                    <a:pt x="1474" y="839"/>
                  </a:lnTo>
                  <a:lnTo>
                    <a:pt x="1474" y="784"/>
                  </a:lnTo>
                  <a:lnTo>
                    <a:pt x="1397" y="784"/>
                  </a:lnTo>
                  <a:lnTo>
                    <a:pt x="1364" y="773"/>
                  </a:lnTo>
                  <a:lnTo>
                    <a:pt x="1342" y="762"/>
                  </a:lnTo>
                  <a:lnTo>
                    <a:pt x="1331" y="751"/>
                  </a:lnTo>
                  <a:lnTo>
                    <a:pt x="1331" y="365"/>
                  </a:lnTo>
                  <a:lnTo>
                    <a:pt x="1320" y="232"/>
                  </a:lnTo>
                  <a:lnTo>
                    <a:pt x="1309" y="144"/>
                  </a:lnTo>
                  <a:lnTo>
                    <a:pt x="1265" y="67"/>
                  </a:lnTo>
                  <a:lnTo>
                    <a:pt x="1232" y="34"/>
                  </a:lnTo>
                  <a:lnTo>
                    <a:pt x="1166" y="11"/>
                  </a:lnTo>
                  <a:lnTo>
                    <a:pt x="1067" y="0"/>
                  </a:lnTo>
                  <a:lnTo>
                    <a:pt x="957" y="23"/>
                  </a:lnTo>
                  <a:lnTo>
                    <a:pt x="880" y="67"/>
                  </a:lnTo>
                  <a:lnTo>
                    <a:pt x="825" y="122"/>
                  </a:lnTo>
                  <a:lnTo>
                    <a:pt x="792" y="188"/>
                  </a:lnTo>
                  <a:lnTo>
                    <a:pt x="770" y="100"/>
                  </a:lnTo>
                  <a:lnTo>
                    <a:pt x="715" y="45"/>
                  </a:lnTo>
                  <a:lnTo>
                    <a:pt x="660" y="23"/>
                  </a:lnTo>
                  <a:lnTo>
                    <a:pt x="594" y="0"/>
                  </a:lnTo>
                  <a:lnTo>
                    <a:pt x="539" y="0"/>
                  </a:lnTo>
                  <a:lnTo>
                    <a:pt x="418" y="23"/>
                  </a:lnTo>
                  <a:lnTo>
                    <a:pt x="330" y="100"/>
                  </a:lnTo>
                  <a:lnTo>
                    <a:pt x="264" y="199"/>
                  </a:lnTo>
                  <a:lnTo>
                    <a:pt x="264" y="0"/>
                  </a:lnTo>
                  <a:lnTo>
                    <a:pt x="0" y="23"/>
                  </a:lnTo>
                  <a:lnTo>
                    <a:pt x="0" y="78"/>
                  </a:lnTo>
                  <a:lnTo>
                    <a:pt x="55" y="78"/>
                  </a:lnTo>
                  <a:lnTo>
                    <a:pt x="121" y="100"/>
                  </a:lnTo>
                  <a:lnTo>
                    <a:pt x="143" y="144"/>
                  </a:lnTo>
                  <a:lnTo>
                    <a:pt x="143"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579"/>
            <p:cNvSpPr>
              <a:spLocks noEditPoints="1"/>
            </p:cNvSpPr>
            <p:nvPr/>
          </p:nvSpPr>
          <p:spPr bwMode="auto">
            <a:xfrm>
              <a:off x="18495" y="19151"/>
              <a:ext cx="407" cy="1269"/>
            </a:xfrm>
            <a:custGeom>
              <a:avLst/>
              <a:gdLst/>
              <a:ahLst/>
              <a:cxnLst>
                <a:cxn ang="0">
                  <a:pos x="275" y="430"/>
                </a:cxn>
                <a:cxn ang="0">
                  <a:pos x="11" y="453"/>
                </a:cxn>
                <a:cxn ang="0">
                  <a:pos x="11" y="508"/>
                </a:cxn>
                <a:cxn ang="0">
                  <a:pos x="66" y="508"/>
                </a:cxn>
                <a:cxn ang="0">
                  <a:pos x="99" y="519"/>
                </a:cxn>
                <a:cxn ang="0">
                  <a:pos x="143" y="541"/>
                </a:cxn>
                <a:cxn ang="0">
                  <a:pos x="143" y="574"/>
                </a:cxn>
                <a:cxn ang="0">
                  <a:pos x="154" y="618"/>
                </a:cxn>
                <a:cxn ang="0">
                  <a:pos x="154" y="1159"/>
                </a:cxn>
                <a:cxn ang="0">
                  <a:pos x="143" y="1181"/>
                </a:cxn>
                <a:cxn ang="0">
                  <a:pos x="121" y="1203"/>
                </a:cxn>
                <a:cxn ang="0">
                  <a:pos x="99" y="1203"/>
                </a:cxn>
                <a:cxn ang="0">
                  <a:pos x="55" y="1214"/>
                </a:cxn>
                <a:cxn ang="0">
                  <a:pos x="0" y="1214"/>
                </a:cxn>
                <a:cxn ang="0">
                  <a:pos x="0" y="1269"/>
                </a:cxn>
                <a:cxn ang="0">
                  <a:pos x="154" y="1269"/>
                </a:cxn>
                <a:cxn ang="0">
                  <a:pos x="209" y="1258"/>
                </a:cxn>
                <a:cxn ang="0">
                  <a:pos x="407" y="1269"/>
                </a:cxn>
                <a:cxn ang="0">
                  <a:pos x="407" y="1214"/>
                </a:cxn>
                <a:cxn ang="0">
                  <a:pos x="352" y="1214"/>
                </a:cxn>
                <a:cxn ang="0">
                  <a:pos x="319" y="1203"/>
                </a:cxn>
                <a:cxn ang="0">
                  <a:pos x="297" y="1192"/>
                </a:cxn>
                <a:cxn ang="0">
                  <a:pos x="286" y="1181"/>
                </a:cxn>
                <a:cxn ang="0">
                  <a:pos x="275" y="1159"/>
                </a:cxn>
                <a:cxn ang="0">
                  <a:pos x="275" y="1126"/>
                </a:cxn>
                <a:cxn ang="0">
                  <a:pos x="275" y="430"/>
                </a:cxn>
                <a:cxn ang="0">
                  <a:pos x="286" y="99"/>
                </a:cxn>
                <a:cxn ang="0">
                  <a:pos x="264" y="33"/>
                </a:cxn>
                <a:cxn ang="0">
                  <a:pos x="242" y="11"/>
                </a:cxn>
                <a:cxn ang="0">
                  <a:pos x="209" y="0"/>
                </a:cxn>
                <a:cxn ang="0">
                  <a:pos x="143" y="0"/>
                </a:cxn>
                <a:cxn ang="0">
                  <a:pos x="99" y="44"/>
                </a:cxn>
                <a:cxn ang="0">
                  <a:pos x="88" y="66"/>
                </a:cxn>
                <a:cxn ang="0">
                  <a:pos x="77" y="99"/>
                </a:cxn>
                <a:cxn ang="0">
                  <a:pos x="88" y="133"/>
                </a:cxn>
                <a:cxn ang="0">
                  <a:pos x="99" y="155"/>
                </a:cxn>
                <a:cxn ang="0">
                  <a:pos x="143" y="199"/>
                </a:cxn>
                <a:cxn ang="0">
                  <a:pos x="209" y="199"/>
                </a:cxn>
                <a:cxn ang="0">
                  <a:pos x="242" y="177"/>
                </a:cxn>
                <a:cxn ang="0">
                  <a:pos x="264" y="166"/>
                </a:cxn>
                <a:cxn ang="0">
                  <a:pos x="286" y="99"/>
                </a:cxn>
              </a:cxnLst>
              <a:rect l="0" t="0" r="r" b="b"/>
              <a:pathLst>
                <a:path w="407" h="1269">
                  <a:moveTo>
                    <a:pt x="275" y="430"/>
                  </a:moveTo>
                  <a:lnTo>
                    <a:pt x="11" y="453"/>
                  </a:lnTo>
                  <a:lnTo>
                    <a:pt x="11" y="508"/>
                  </a:lnTo>
                  <a:lnTo>
                    <a:pt x="66" y="508"/>
                  </a:lnTo>
                  <a:lnTo>
                    <a:pt x="99" y="519"/>
                  </a:lnTo>
                  <a:lnTo>
                    <a:pt x="143" y="541"/>
                  </a:lnTo>
                  <a:lnTo>
                    <a:pt x="143" y="574"/>
                  </a:lnTo>
                  <a:lnTo>
                    <a:pt x="154" y="618"/>
                  </a:lnTo>
                  <a:lnTo>
                    <a:pt x="154" y="1159"/>
                  </a:lnTo>
                  <a:lnTo>
                    <a:pt x="143" y="1181"/>
                  </a:lnTo>
                  <a:lnTo>
                    <a:pt x="121" y="1203"/>
                  </a:lnTo>
                  <a:lnTo>
                    <a:pt x="99" y="1203"/>
                  </a:lnTo>
                  <a:lnTo>
                    <a:pt x="55" y="1214"/>
                  </a:lnTo>
                  <a:lnTo>
                    <a:pt x="0" y="1214"/>
                  </a:lnTo>
                  <a:lnTo>
                    <a:pt x="0" y="1269"/>
                  </a:lnTo>
                  <a:lnTo>
                    <a:pt x="154" y="1269"/>
                  </a:lnTo>
                  <a:lnTo>
                    <a:pt x="209" y="1258"/>
                  </a:lnTo>
                  <a:lnTo>
                    <a:pt x="407" y="1269"/>
                  </a:lnTo>
                  <a:lnTo>
                    <a:pt x="407" y="1214"/>
                  </a:lnTo>
                  <a:lnTo>
                    <a:pt x="352" y="1214"/>
                  </a:lnTo>
                  <a:lnTo>
                    <a:pt x="319" y="1203"/>
                  </a:lnTo>
                  <a:lnTo>
                    <a:pt x="297" y="1192"/>
                  </a:lnTo>
                  <a:lnTo>
                    <a:pt x="286" y="1181"/>
                  </a:lnTo>
                  <a:lnTo>
                    <a:pt x="275" y="1159"/>
                  </a:lnTo>
                  <a:lnTo>
                    <a:pt x="275" y="1126"/>
                  </a:lnTo>
                  <a:lnTo>
                    <a:pt x="275" y="430"/>
                  </a:lnTo>
                  <a:close/>
                  <a:moveTo>
                    <a:pt x="286" y="99"/>
                  </a:moveTo>
                  <a:lnTo>
                    <a:pt x="264" y="33"/>
                  </a:lnTo>
                  <a:lnTo>
                    <a:pt x="242" y="11"/>
                  </a:lnTo>
                  <a:lnTo>
                    <a:pt x="209" y="0"/>
                  </a:lnTo>
                  <a:lnTo>
                    <a:pt x="143" y="0"/>
                  </a:lnTo>
                  <a:lnTo>
                    <a:pt x="99" y="44"/>
                  </a:lnTo>
                  <a:lnTo>
                    <a:pt x="88" y="66"/>
                  </a:lnTo>
                  <a:lnTo>
                    <a:pt x="77" y="99"/>
                  </a:lnTo>
                  <a:lnTo>
                    <a:pt x="88" y="133"/>
                  </a:lnTo>
                  <a:lnTo>
                    <a:pt x="99" y="155"/>
                  </a:lnTo>
                  <a:lnTo>
                    <a:pt x="143" y="199"/>
                  </a:lnTo>
                  <a:lnTo>
                    <a:pt x="209" y="199"/>
                  </a:lnTo>
                  <a:lnTo>
                    <a:pt x="242" y="177"/>
                  </a:lnTo>
                  <a:lnTo>
                    <a:pt x="264" y="166"/>
                  </a:lnTo>
                  <a:lnTo>
                    <a:pt x="286" y="9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580"/>
            <p:cNvSpPr>
              <a:spLocks/>
            </p:cNvSpPr>
            <p:nvPr/>
          </p:nvSpPr>
          <p:spPr bwMode="auto">
            <a:xfrm>
              <a:off x="19023" y="19581"/>
              <a:ext cx="946" cy="839"/>
            </a:xfrm>
            <a:custGeom>
              <a:avLst/>
              <a:gdLst/>
              <a:ahLst/>
              <a:cxnLst>
                <a:cxn ang="0">
                  <a:pos x="143" y="188"/>
                </a:cxn>
                <a:cxn ang="0">
                  <a:pos x="143" y="729"/>
                </a:cxn>
                <a:cxn ang="0">
                  <a:pos x="121" y="773"/>
                </a:cxn>
                <a:cxn ang="0">
                  <a:pos x="88" y="773"/>
                </a:cxn>
                <a:cxn ang="0">
                  <a:pos x="55" y="784"/>
                </a:cxn>
                <a:cxn ang="0">
                  <a:pos x="0" y="784"/>
                </a:cxn>
                <a:cxn ang="0">
                  <a:pos x="0" y="839"/>
                </a:cxn>
                <a:cxn ang="0">
                  <a:pos x="110" y="839"/>
                </a:cxn>
                <a:cxn ang="0">
                  <a:pos x="209" y="828"/>
                </a:cxn>
                <a:cxn ang="0">
                  <a:pos x="308" y="839"/>
                </a:cxn>
                <a:cxn ang="0">
                  <a:pos x="418" y="839"/>
                </a:cxn>
                <a:cxn ang="0">
                  <a:pos x="418" y="784"/>
                </a:cxn>
                <a:cxn ang="0">
                  <a:pos x="363" y="784"/>
                </a:cxn>
                <a:cxn ang="0">
                  <a:pos x="330" y="773"/>
                </a:cxn>
                <a:cxn ang="0">
                  <a:pos x="297" y="773"/>
                </a:cxn>
                <a:cxn ang="0">
                  <a:pos x="275" y="729"/>
                </a:cxn>
                <a:cxn ang="0">
                  <a:pos x="275" y="343"/>
                </a:cxn>
                <a:cxn ang="0">
                  <a:pos x="297" y="210"/>
                </a:cxn>
                <a:cxn ang="0">
                  <a:pos x="363" y="122"/>
                </a:cxn>
                <a:cxn ang="0">
                  <a:pos x="440" y="56"/>
                </a:cxn>
                <a:cxn ang="0">
                  <a:pos x="528" y="45"/>
                </a:cxn>
                <a:cxn ang="0">
                  <a:pos x="605" y="56"/>
                </a:cxn>
                <a:cxn ang="0">
                  <a:pos x="649" y="111"/>
                </a:cxn>
                <a:cxn ang="0">
                  <a:pos x="671" y="177"/>
                </a:cxn>
                <a:cxn ang="0">
                  <a:pos x="671" y="729"/>
                </a:cxn>
                <a:cxn ang="0">
                  <a:pos x="649" y="773"/>
                </a:cxn>
                <a:cxn ang="0">
                  <a:pos x="616" y="773"/>
                </a:cxn>
                <a:cxn ang="0">
                  <a:pos x="583" y="784"/>
                </a:cxn>
                <a:cxn ang="0">
                  <a:pos x="528" y="784"/>
                </a:cxn>
                <a:cxn ang="0">
                  <a:pos x="528" y="839"/>
                </a:cxn>
                <a:cxn ang="0">
                  <a:pos x="638" y="839"/>
                </a:cxn>
                <a:cxn ang="0">
                  <a:pos x="737" y="828"/>
                </a:cxn>
                <a:cxn ang="0">
                  <a:pos x="836" y="839"/>
                </a:cxn>
                <a:cxn ang="0">
                  <a:pos x="946" y="839"/>
                </a:cxn>
                <a:cxn ang="0">
                  <a:pos x="946" y="784"/>
                </a:cxn>
                <a:cxn ang="0">
                  <a:pos x="869" y="784"/>
                </a:cxn>
                <a:cxn ang="0">
                  <a:pos x="836" y="773"/>
                </a:cxn>
                <a:cxn ang="0">
                  <a:pos x="814" y="762"/>
                </a:cxn>
                <a:cxn ang="0">
                  <a:pos x="803" y="751"/>
                </a:cxn>
                <a:cxn ang="0">
                  <a:pos x="803" y="232"/>
                </a:cxn>
                <a:cxn ang="0">
                  <a:pos x="781" y="144"/>
                </a:cxn>
                <a:cxn ang="0">
                  <a:pos x="748" y="67"/>
                </a:cxn>
                <a:cxn ang="0">
                  <a:pos x="704" y="34"/>
                </a:cxn>
                <a:cxn ang="0">
                  <a:pos x="638" y="11"/>
                </a:cxn>
                <a:cxn ang="0">
                  <a:pos x="550" y="0"/>
                </a:cxn>
                <a:cxn ang="0">
                  <a:pos x="451" y="11"/>
                </a:cxn>
                <a:cxn ang="0">
                  <a:pos x="374" y="56"/>
                </a:cxn>
                <a:cxn ang="0">
                  <a:pos x="308" y="122"/>
                </a:cxn>
                <a:cxn ang="0">
                  <a:pos x="264" y="199"/>
                </a:cxn>
                <a:cxn ang="0">
                  <a:pos x="264" y="0"/>
                </a:cxn>
                <a:cxn ang="0">
                  <a:pos x="0" y="23"/>
                </a:cxn>
                <a:cxn ang="0">
                  <a:pos x="0" y="78"/>
                </a:cxn>
                <a:cxn ang="0">
                  <a:pos x="55" y="78"/>
                </a:cxn>
                <a:cxn ang="0">
                  <a:pos x="99" y="89"/>
                </a:cxn>
                <a:cxn ang="0">
                  <a:pos x="121" y="100"/>
                </a:cxn>
                <a:cxn ang="0">
                  <a:pos x="143" y="144"/>
                </a:cxn>
                <a:cxn ang="0">
                  <a:pos x="143" y="188"/>
                </a:cxn>
              </a:cxnLst>
              <a:rect l="0" t="0" r="r" b="b"/>
              <a:pathLst>
                <a:path w="946" h="839">
                  <a:moveTo>
                    <a:pt x="143" y="188"/>
                  </a:moveTo>
                  <a:lnTo>
                    <a:pt x="143" y="729"/>
                  </a:lnTo>
                  <a:lnTo>
                    <a:pt x="121" y="773"/>
                  </a:lnTo>
                  <a:lnTo>
                    <a:pt x="88" y="773"/>
                  </a:lnTo>
                  <a:lnTo>
                    <a:pt x="55" y="784"/>
                  </a:lnTo>
                  <a:lnTo>
                    <a:pt x="0" y="784"/>
                  </a:lnTo>
                  <a:lnTo>
                    <a:pt x="0" y="839"/>
                  </a:lnTo>
                  <a:lnTo>
                    <a:pt x="110" y="839"/>
                  </a:lnTo>
                  <a:lnTo>
                    <a:pt x="209" y="828"/>
                  </a:lnTo>
                  <a:lnTo>
                    <a:pt x="308" y="839"/>
                  </a:lnTo>
                  <a:lnTo>
                    <a:pt x="418" y="839"/>
                  </a:lnTo>
                  <a:lnTo>
                    <a:pt x="418" y="784"/>
                  </a:lnTo>
                  <a:lnTo>
                    <a:pt x="363" y="784"/>
                  </a:lnTo>
                  <a:lnTo>
                    <a:pt x="330" y="773"/>
                  </a:lnTo>
                  <a:lnTo>
                    <a:pt x="297" y="773"/>
                  </a:lnTo>
                  <a:lnTo>
                    <a:pt x="275" y="729"/>
                  </a:lnTo>
                  <a:lnTo>
                    <a:pt x="275" y="343"/>
                  </a:lnTo>
                  <a:lnTo>
                    <a:pt x="297" y="210"/>
                  </a:lnTo>
                  <a:lnTo>
                    <a:pt x="363" y="122"/>
                  </a:lnTo>
                  <a:lnTo>
                    <a:pt x="440" y="56"/>
                  </a:lnTo>
                  <a:lnTo>
                    <a:pt x="528" y="45"/>
                  </a:lnTo>
                  <a:lnTo>
                    <a:pt x="605" y="56"/>
                  </a:lnTo>
                  <a:lnTo>
                    <a:pt x="649" y="111"/>
                  </a:lnTo>
                  <a:lnTo>
                    <a:pt x="671" y="177"/>
                  </a:lnTo>
                  <a:lnTo>
                    <a:pt x="671" y="729"/>
                  </a:lnTo>
                  <a:lnTo>
                    <a:pt x="649" y="773"/>
                  </a:lnTo>
                  <a:lnTo>
                    <a:pt x="616" y="773"/>
                  </a:lnTo>
                  <a:lnTo>
                    <a:pt x="583" y="784"/>
                  </a:lnTo>
                  <a:lnTo>
                    <a:pt x="528" y="784"/>
                  </a:lnTo>
                  <a:lnTo>
                    <a:pt x="528" y="839"/>
                  </a:lnTo>
                  <a:lnTo>
                    <a:pt x="638" y="839"/>
                  </a:lnTo>
                  <a:lnTo>
                    <a:pt x="737" y="828"/>
                  </a:lnTo>
                  <a:lnTo>
                    <a:pt x="836" y="839"/>
                  </a:lnTo>
                  <a:lnTo>
                    <a:pt x="946" y="839"/>
                  </a:lnTo>
                  <a:lnTo>
                    <a:pt x="946" y="784"/>
                  </a:lnTo>
                  <a:lnTo>
                    <a:pt x="869" y="784"/>
                  </a:lnTo>
                  <a:lnTo>
                    <a:pt x="836" y="773"/>
                  </a:lnTo>
                  <a:lnTo>
                    <a:pt x="814" y="762"/>
                  </a:lnTo>
                  <a:lnTo>
                    <a:pt x="803" y="751"/>
                  </a:lnTo>
                  <a:lnTo>
                    <a:pt x="803" y="232"/>
                  </a:lnTo>
                  <a:lnTo>
                    <a:pt x="781" y="144"/>
                  </a:lnTo>
                  <a:lnTo>
                    <a:pt x="748" y="67"/>
                  </a:lnTo>
                  <a:lnTo>
                    <a:pt x="704" y="34"/>
                  </a:lnTo>
                  <a:lnTo>
                    <a:pt x="638" y="11"/>
                  </a:lnTo>
                  <a:lnTo>
                    <a:pt x="550" y="0"/>
                  </a:lnTo>
                  <a:lnTo>
                    <a:pt x="451" y="11"/>
                  </a:lnTo>
                  <a:lnTo>
                    <a:pt x="374" y="56"/>
                  </a:lnTo>
                  <a:lnTo>
                    <a:pt x="308" y="122"/>
                  </a:lnTo>
                  <a:lnTo>
                    <a:pt x="264" y="199"/>
                  </a:lnTo>
                  <a:lnTo>
                    <a:pt x="264" y="0"/>
                  </a:lnTo>
                  <a:lnTo>
                    <a:pt x="0" y="23"/>
                  </a:lnTo>
                  <a:lnTo>
                    <a:pt x="0" y="78"/>
                  </a:lnTo>
                  <a:lnTo>
                    <a:pt x="55" y="78"/>
                  </a:lnTo>
                  <a:lnTo>
                    <a:pt x="99" y="89"/>
                  </a:lnTo>
                  <a:lnTo>
                    <a:pt x="121" y="100"/>
                  </a:lnTo>
                  <a:lnTo>
                    <a:pt x="143" y="144"/>
                  </a:lnTo>
                  <a:lnTo>
                    <a:pt x="143" y="18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581"/>
            <p:cNvSpPr>
              <a:spLocks/>
            </p:cNvSpPr>
            <p:nvPr/>
          </p:nvSpPr>
          <p:spPr bwMode="auto">
            <a:xfrm>
              <a:off x="14458" y="21137"/>
              <a:ext cx="484" cy="883"/>
            </a:xfrm>
            <a:custGeom>
              <a:avLst/>
              <a:gdLst/>
              <a:ahLst/>
              <a:cxnLst>
                <a:cxn ang="0">
                  <a:pos x="297" y="33"/>
                </a:cxn>
                <a:cxn ang="0">
                  <a:pos x="297" y="0"/>
                </a:cxn>
                <a:cxn ang="0">
                  <a:pos x="264" y="0"/>
                </a:cxn>
                <a:cxn ang="0">
                  <a:pos x="165" y="56"/>
                </a:cxn>
                <a:cxn ang="0">
                  <a:pos x="77" y="78"/>
                </a:cxn>
                <a:cxn ang="0">
                  <a:pos x="0" y="89"/>
                </a:cxn>
                <a:cxn ang="0">
                  <a:pos x="0" y="133"/>
                </a:cxn>
                <a:cxn ang="0">
                  <a:pos x="77" y="133"/>
                </a:cxn>
                <a:cxn ang="0">
                  <a:pos x="198" y="100"/>
                </a:cxn>
                <a:cxn ang="0">
                  <a:pos x="198" y="795"/>
                </a:cxn>
                <a:cxn ang="0">
                  <a:pos x="187" y="806"/>
                </a:cxn>
                <a:cxn ang="0">
                  <a:pos x="187" y="817"/>
                </a:cxn>
                <a:cxn ang="0">
                  <a:pos x="165" y="828"/>
                </a:cxn>
                <a:cxn ang="0">
                  <a:pos x="143" y="828"/>
                </a:cxn>
                <a:cxn ang="0">
                  <a:pos x="110" y="839"/>
                </a:cxn>
                <a:cxn ang="0">
                  <a:pos x="11" y="839"/>
                </a:cxn>
                <a:cxn ang="0">
                  <a:pos x="11" y="883"/>
                </a:cxn>
                <a:cxn ang="0">
                  <a:pos x="484" y="883"/>
                </a:cxn>
                <a:cxn ang="0">
                  <a:pos x="484" y="839"/>
                </a:cxn>
                <a:cxn ang="0">
                  <a:pos x="385" y="839"/>
                </a:cxn>
                <a:cxn ang="0">
                  <a:pos x="352" y="828"/>
                </a:cxn>
                <a:cxn ang="0">
                  <a:pos x="330" y="828"/>
                </a:cxn>
                <a:cxn ang="0">
                  <a:pos x="308" y="817"/>
                </a:cxn>
                <a:cxn ang="0">
                  <a:pos x="308" y="806"/>
                </a:cxn>
                <a:cxn ang="0">
                  <a:pos x="297" y="795"/>
                </a:cxn>
                <a:cxn ang="0">
                  <a:pos x="297" y="773"/>
                </a:cxn>
                <a:cxn ang="0">
                  <a:pos x="297" y="33"/>
                </a:cxn>
              </a:cxnLst>
              <a:rect l="0" t="0" r="r" b="b"/>
              <a:pathLst>
                <a:path w="484" h="883">
                  <a:moveTo>
                    <a:pt x="297" y="33"/>
                  </a:moveTo>
                  <a:lnTo>
                    <a:pt x="297" y="0"/>
                  </a:lnTo>
                  <a:lnTo>
                    <a:pt x="264" y="0"/>
                  </a:lnTo>
                  <a:lnTo>
                    <a:pt x="165" y="56"/>
                  </a:lnTo>
                  <a:lnTo>
                    <a:pt x="77" y="78"/>
                  </a:lnTo>
                  <a:lnTo>
                    <a:pt x="0" y="89"/>
                  </a:lnTo>
                  <a:lnTo>
                    <a:pt x="0" y="133"/>
                  </a:lnTo>
                  <a:lnTo>
                    <a:pt x="77" y="133"/>
                  </a:lnTo>
                  <a:lnTo>
                    <a:pt x="198" y="100"/>
                  </a:lnTo>
                  <a:lnTo>
                    <a:pt x="198" y="795"/>
                  </a:lnTo>
                  <a:lnTo>
                    <a:pt x="187" y="806"/>
                  </a:lnTo>
                  <a:lnTo>
                    <a:pt x="187" y="817"/>
                  </a:lnTo>
                  <a:lnTo>
                    <a:pt x="165" y="828"/>
                  </a:lnTo>
                  <a:lnTo>
                    <a:pt x="143" y="828"/>
                  </a:lnTo>
                  <a:lnTo>
                    <a:pt x="110" y="839"/>
                  </a:lnTo>
                  <a:lnTo>
                    <a:pt x="11" y="839"/>
                  </a:lnTo>
                  <a:lnTo>
                    <a:pt x="11" y="883"/>
                  </a:lnTo>
                  <a:lnTo>
                    <a:pt x="484" y="883"/>
                  </a:lnTo>
                  <a:lnTo>
                    <a:pt x="484" y="839"/>
                  </a:lnTo>
                  <a:lnTo>
                    <a:pt x="385" y="839"/>
                  </a:lnTo>
                  <a:lnTo>
                    <a:pt x="352" y="828"/>
                  </a:lnTo>
                  <a:lnTo>
                    <a:pt x="330" y="828"/>
                  </a:lnTo>
                  <a:lnTo>
                    <a:pt x="308" y="817"/>
                  </a:lnTo>
                  <a:lnTo>
                    <a:pt x="308" y="806"/>
                  </a:lnTo>
                  <a:lnTo>
                    <a:pt x="297" y="795"/>
                  </a:lnTo>
                  <a:lnTo>
                    <a:pt x="297" y="773"/>
                  </a:lnTo>
                  <a:lnTo>
                    <a:pt x="297" y="3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582"/>
            <p:cNvSpPr>
              <a:spLocks noEditPoints="1"/>
            </p:cNvSpPr>
            <p:nvPr/>
          </p:nvSpPr>
          <p:spPr bwMode="auto">
            <a:xfrm>
              <a:off x="15217" y="21104"/>
              <a:ext cx="891" cy="1170"/>
            </a:xfrm>
            <a:custGeom>
              <a:avLst/>
              <a:gdLst/>
              <a:ahLst/>
              <a:cxnLst>
                <a:cxn ang="0">
                  <a:pos x="869" y="77"/>
                </a:cxn>
                <a:cxn ang="0">
                  <a:pos x="891" y="55"/>
                </a:cxn>
                <a:cxn ang="0">
                  <a:pos x="891" y="22"/>
                </a:cxn>
                <a:cxn ang="0">
                  <a:pos x="869" y="0"/>
                </a:cxn>
                <a:cxn ang="0">
                  <a:pos x="847" y="11"/>
                </a:cxn>
                <a:cxn ang="0">
                  <a:pos x="836" y="11"/>
                </a:cxn>
                <a:cxn ang="0">
                  <a:pos x="33" y="409"/>
                </a:cxn>
                <a:cxn ang="0">
                  <a:pos x="11" y="409"/>
                </a:cxn>
                <a:cxn ang="0">
                  <a:pos x="0" y="420"/>
                </a:cxn>
                <a:cxn ang="0">
                  <a:pos x="0" y="453"/>
                </a:cxn>
                <a:cxn ang="0">
                  <a:pos x="11" y="464"/>
                </a:cxn>
                <a:cxn ang="0">
                  <a:pos x="33" y="475"/>
                </a:cxn>
                <a:cxn ang="0">
                  <a:pos x="836" y="861"/>
                </a:cxn>
                <a:cxn ang="0">
                  <a:pos x="847" y="872"/>
                </a:cxn>
                <a:cxn ang="0">
                  <a:pos x="880" y="872"/>
                </a:cxn>
                <a:cxn ang="0">
                  <a:pos x="891" y="861"/>
                </a:cxn>
                <a:cxn ang="0">
                  <a:pos x="891" y="828"/>
                </a:cxn>
                <a:cxn ang="0">
                  <a:pos x="869" y="806"/>
                </a:cxn>
                <a:cxn ang="0">
                  <a:pos x="110" y="442"/>
                </a:cxn>
                <a:cxn ang="0">
                  <a:pos x="869" y="77"/>
                </a:cxn>
                <a:cxn ang="0">
                  <a:pos x="847" y="1170"/>
                </a:cxn>
                <a:cxn ang="0">
                  <a:pos x="858" y="1170"/>
                </a:cxn>
                <a:cxn ang="0">
                  <a:pos x="869" y="1159"/>
                </a:cxn>
                <a:cxn ang="0">
                  <a:pos x="880" y="1159"/>
                </a:cxn>
                <a:cxn ang="0">
                  <a:pos x="891" y="1148"/>
                </a:cxn>
                <a:cxn ang="0">
                  <a:pos x="891" y="1115"/>
                </a:cxn>
                <a:cxn ang="0">
                  <a:pos x="880" y="1104"/>
                </a:cxn>
                <a:cxn ang="0">
                  <a:pos x="11" y="1104"/>
                </a:cxn>
                <a:cxn ang="0">
                  <a:pos x="0" y="1115"/>
                </a:cxn>
                <a:cxn ang="0">
                  <a:pos x="0" y="1148"/>
                </a:cxn>
                <a:cxn ang="0">
                  <a:pos x="11" y="1159"/>
                </a:cxn>
                <a:cxn ang="0">
                  <a:pos x="22" y="1159"/>
                </a:cxn>
                <a:cxn ang="0">
                  <a:pos x="33" y="1170"/>
                </a:cxn>
                <a:cxn ang="0">
                  <a:pos x="44" y="1170"/>
                </a:cxn>
                <a:cxn ang="0">
                  <a:pos x="847" y="1170"/>
                </a:cxn>
              </a:cxnLst>
              <a:rect l="0" t="0" r="r" b="b"/>
              <a:pathLst>
                <a:path w="891" h="1170">
                  <a:moveTo>
                    <a:pt x="869" y="77"/>
                  </a:moveTo>
                  <a:lnTo>
                    <a:pt x="891" y="55"/>
                  </a:lnTo>
                  <a:lnTo>
                    <a:pt x="891" y="22"/>
                  </a:lnTo>
                  <a:lnTo>
                    <a:pt x="869" y="0"/>
                  </a:lnTo>
                  <a:lnTo>
                    <a:pt x="847" y="11"/>
                  </a:lnTo>
                  <a:lnTo>
                    <a:pt x="836" y="11"/>
                  </a:lnTo>
                  <a:lnTo>
                    <a:pt x="33" y="409"/>
                  </a:lnTo>
                  <a:lnTo>
                    <a:pt x="11" y="409"/>
                  </a:lnTo>
                  <a:lnTo>
                    <a:pt x="0" y="420"/>
                  </a:lnTo>
                  <a:lnTo>
                    <a:pt x="0" y="453"/>
                  </a:lnTo>
                  <a:lnTo>
                    <a:pt x="11" y="464"/>
                  </a:lnTo>
                  <a:lnTo>
                    <a:pt x="33" y="475"/>
                  </a:lnTo>
                  <a:lnTo>
                    <a:pt x="836" y="861"/>
                  </a:lnTo>
                  <a:lnTo>
                    <a:pt x="847" y="872"/>
                  </a:lnTo>
                  <a:lnTo>
                    <a:pt x="880" y="872"/>
                  </a:lnTo>
                  <a:lnTo>
                    <a:pt x="891" y="861"/>
                  </a:lnTo>
                  <a:lnTo>
                    <a:pt x="891" y="828"/>
                  </a:lnTo>
                  <a:lnTo>
                    <a:pt x="869" y="806"/>
                  </a:lnTo>
                  <a:lnTo>
                    <a:pt x="110" y="442"/>
                  </a:lnTo>
                  <a:lnTo>
                    <a:pt x="869" y="77"/>
                  </a:lnTo>
                  <a:close/>
                  <a:moveTo>
                    <a:pt x="847" y="1170"/>
                  </a:moveTo>
                  <a:lnTo>
                    <a:pt x="858" y="1170"/>
                  </a:lnTo>
                  <a:lnTo>
                    <a:pt x="869" y="1159"/>
                  </a:lnTo>
                  <a:lnTo>
                    <a:pt x="880" y="1159"/>
                  </a:lnTo>
                  <a:lnTo>
                    <a:pt x="891" y="1148"/>
                  </a:lnTo>
                  <a:lnTo>
                    <a:pt x="891" y="1115"/>
                  </a:lnTo>
                  <a:lnTo>
                    <a:pt x="880" y="1104"/>
                  </a:lnTo>
                  <a:lnTo>
                    <a:pt x="11" y="1104"/>
                  </a:lnTo>
                  <a:lnTo>
                    <a:pt x="0" y="1115"/>
                  </a:lnTo>
                  <a:lnTo>
                    <a:pt x="0" y="1148"/>
                  </a:lnTo>
                  <a:lnTo>
                    <a:pt x="11" y="1159"/>
                  </a:lnTo>
                  <a:lnTo>
                    <a:pt x="22" y="1159"/>
                  </a:lnTo>
                  <a:lnTo>
                    <a:pt x="33" y="1170"/>
                  </a:lnTo>
                  <a:lnTo>
                    <a:pt x="44" y="1170"/>
                  </a:lnTo>
                  <a:lnTo>
                    <a:pt x="847" y="117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583"/>
            <p:cNvSpPr>
              <a:spLocks/>
            </p:cNvSpPr>
            <p:nvPr/>
          </p:nvSpPr>
          <p:spPr bwMode="auto">
            <a:xfrm>
              <a:off x="16361" y="21093"/>
              <a:ext cx="649" cy="938"/>
            </a:xfrm>
            <a:custGeom>
              <a:avLst/>
              <a:gdLst/>
              <a:ahLst/>
              <a:cxnLst>
                <a:cxn ang="0">
                  <a:pos x="319" y="11"/>
                </a:cxn>
                <a:cxn ang="0">
                  <a:pos x="297" y="0"/>
                </a:cxn>
                <a:cxn ang="0">
                  <a:pos x="253" y="11"/>
                </a:cxn>
                <a:cxn ang="0">
                  <a:pos x="132" y="22"/>
                </a:cxn>
                <a:cxn ang="0">
                  <a:pos x="99" y="33"/>
                </a:cxn>
                <a:cxn ang="0">
                  <a:pos x="110" y="66"/>
                </a:cxn>
                <a:cxn ang="0">
                  <a:pos x="198" y="77"/>
                </a:cxn>
                <a:cxn ang="0">
                  <a:pos x="11" y="872"/>
                </a:cxn>
                <a:cxn ang="0">
                  <a:pos x="0" y="916"/>
                </a:cxn>
                <a:cxn ang="0">
                  <a:pos x="66" y="938"/>
                </a:cxn>
                <a:cxn ang="0">
                  <a:pos x="121" y="861"/>
                </a:cxn>
                <a:cxn ang="0">
                  <a:pos x="176" y="629"/>
                </a:cxn>
                <a:cxn ang="0">
                  <a:pos x="264" y="640"/>
                </a:cxn>
                <a:cxn ang="0">
                  <a:pos x="319" y="673"/>
                </a:cxn>
                <a:cxn ang="0">
                  <a:pos x="341" y="762"/>
                </a:cxn>
                <a:cxn ang="0">
                  <a:pos x="330" y="806"/>
                </a:cxn>
                <a:cxn ang="0">
                  <a:pos x="352" y="883"/>
                </a:cxn>
                <a:cxn ang="0">
                  <a:pos x="407" y="927"/>
                </a:cxn>
                <a:cxn ang="0">
                  <a:pos x="473" y="938"/>
                </a:cxn>
                <a:cxn ang="0">
                  <a:pos x="583" y="872"/>
                </a:cxn>
                <a:cxn ang="0">
                  <a:pos x="638" y="728"/>
                </a:cxn>
                <a:cxn ang="0">
                  <a:pos x="605" y="717"/>
                </a:cxn>
                <a:cxn ang="0">
                  <a:pos x="594" y="751"/>
                </a:cxn>
                <a:cxn ang="0">
                  <a:pos x="550" y="850"/>
                </a:cxn>
                <a:cxn ang="0">
                  <a:pos x="473" y="905"/>
                </a:cxn>
                <a:cxn ang="0">
                  <a:pos x="440" y="883"/>
                </a:cxn>
                <a:cxn ang="0">
                  <a:pos x="429" y="795"/>
                </a:cxn>
                <a:cxn ang="0">
                  <a:pos x="440" y="751"/>
                </a:cxn>
                <a:cxn ang="0">
                  <a:pos x="429" y="673"/>
                </a:cxn>
                <a:cxn ang="0">
                  <a:pos x="330" y="607"/>
                </a:cxn>
                <a:cxn ang="0">
                  <a:pos x="231" y="596"/>
                </a:cxn>
                <a:cxn ang="0">
                  <a:pos x="319" y="519"/>
                </a:cxn>
                <a:cxn ang="0">
                  <a:pos x="407" y="442"/>
                </a:cxn>
                <a:cxn ang="0">
                  <a:pos x="550" y="375"/>
                </a:cxn>
                <a:cxn ang="0">
                  <a:pos x="583" y="386"/>
                </a:cxn>
                <a:cxn ang="0">
                  <a:pos x="561" y="408"/>
                </a:cxn>
                <a:cxn ang="0">
                  <a:pos x="528" y="442"/>
                </a:cxn>
                <a:cxn ang="0">
                  <a:pos x="572" y="519"/>
                </a:cxn>
                <a:cxn ang="0">
                  <a:pos x="616" y="508"/>
                </a:cxn>
                <a:cxn ang="0">
                  <a:pos x="649" y="464"/>
                </a:cxn>
                <a:cxn ang="0">
                  <a:pos x="638" y="386"/>
                </a:cxn>
                <a:cxn ang="0">
                  <a:pos x="583" y="342"/>
                </a:cxn>
                <a:cxn ang="0">
                  <a:pos x="473" y="353"/>
                </a:cxn>
                <a:cxn ang="0">
                  <a:pos x="341" y="453"/>
                </a:cxn>
                <a:cxn ang="0">
                  <a:pos x="231" y="541"/>
                </a:cxn>
                <a:cxn ang="0">
                  <a:pos x="319" y="44"/>
                </a:cxn>
              </a:cxnLst>
              <a:rect l="0" t="0" r="r" b="b"/>
              <a:pathLst>
                <a:path w="649" h="938">
                  <a:moveTo>
                    <a:pt x="319" y="44"/>
                  </a:moveTo>
                  <a:lnTo>
                    <a:pt x="319" y="11"/>
                  </a:lnTo>
                  <a:lnTo>
                    <a:pt x="308" y="11"/>
                  </a:lnTo>
                  <a:lnTo>
                    <a:pt x="297" y="0"/>
                  </a:lnTo>
                  <a:lnTo>
                    <a:pt x="275" y="0"/>
                  </a:lnTo>
                  <a:lnTo>
                    <a:pt x="253" y="11"/>
                  </a:lnTo>
                  <a:lnTo>
                    <a:pt x="154" y="11"/>
                  </a:lnTo>
                  <a:lnTo>
                    <a:pt x="132" y="22"/>
                  </a:lnTo>
                  <a:lnTo>
                    <a:pt x="110" y="22"/>
                  </a:lnTo>
                  <a:lnTo>
                    <a:pt x="99" y="33"/>
                  </a:lnTo>
                  <a:lnTo>
                    <a:pt x="99" y="55"/>
                  </a:lnTo>
                  <a:lnTo>
                    <a:pt x="110" y="66"/>
                  </a:lnTo>
                  <a:lnTo>
                    <a:pt x="187" y="66"/>
                  </a:lnTo>
                  <a:lnTo>
                    <a:pt x="198" y="77"/>
                  </a:lnTo>
                  <a:lnTo>
                    <a:pt x="198" y="122"/>
                  </a:lnTo>
                  <a:lnTo>
                    <a:pt x="11" y="872"/>
                  </a:lnTo>
                  <a:lnTo>
                    <a:pt x="0" y="883"/>
                  </a:lnTo>
                  <a:lnTo>
                    <a:pt x="0" y="916"/>
                  </a:lnTo>
                  <a:lnTo>
                    <a:pt x="22" y="938"/>
                  </a:lnTo>
                  <a:lnTo>
                    <a:pt x="66" y="938"/>
                  </a:lnTo>
                  <a:lnTo>
                    <a:pt x="88" y="927"/>
                  </a:lnTo>
                  <a:lnTo>
                    <a:pt x="121" y="861"/>
                  </a:lnTo>
                  <a:lnTo>
                    <a:pt x="143" y="728"/>
                  </a:lnTo>
                  <a:lnTo>
                    <a:pt x="176" y="629"/>
                  </a:lnTo>
                  <a:lnTo>
                    <a:pt x="220" y="629"/>
                  </a:lnTo>
                  <a:lnTo>
                    <a:pt x="264" y="640"/>
                  </a:lnTo>
                  <a:lnTo>
                    <a:pt x="297" y="662"/>
                  </a:lnTo>
                  <a:lnTo>
                    <a:pt x="319" y="673"/>
                  </a:lnTo>
                  <a:lnTo>
                    <a:pt x="341" y="740"/>
                  </a:lnTo>
                  <a:lnTo>
                    <a:pt x="341" y="762"/>
                  </a:lnTo>
                  <a:lnTo>
                    <a:pt x="330" y="784"/>
                  </a:lnTo>
                  <a:lnTo>
                    <a:pt x="330" y="806"/>
                  </a:lnTo>
                  <a:lnTo>
                    <a:pt x="341" y="850"/>
                  </a:lnTo>
                  <a:lnTo>
                    <a:pt x="352" y="883"/>
                  </a:lnTo>
                  <a:lnTo>
                    <a:pt x="374" y="905"/>
                  </a:lnTo>
                  <a:lnTo>
                    <a:pt x="407" y="927"/>
                  </a:lnTo>
                  <a:lnTo>
                    <a:pt x="440" y="938"/>
                  </a:lnTo>
                  <a:lnTo>
                    <a:pt x="473" y="938"/>
                  </a:lnTo>
                  <a:lnTo>
                    <a:pt x="539" y="916"/>
                  </a:lnTo>
                  <a:lnTo>
                    <a:pt x="583" y="872"/>
                  </a:lnTo>
                  <a:lnTo>
                    <a:pt x="638" y="762"/>
                  </a:lnTo>
                  <a:lnTo>
                    <a:pt x="638" y="728"/>
                  </a:lnTo>
                  <a:lnTo>
                    <a:pt x="627" y="717"/>
                  </a:lnTo>
                  <a:lnTo>
                    <a:pt x="605" y="717"/>
                  </a:lnTo>
                  <a:lnTo>
                    <a:pt x="605" y="728"/>
                  </a:lnTo>
                  <a:lnTo>
                    <a:pt x="594" y="751"/>
                  </a:lnTo>
                  <a:lnTo>
                    <a:pt x="572" y="817"/>
                  </a:lnTo>
                  <a:lnTo>
                    <a:pt x="550" y="850"/>
                  </a:lnTo>
                  <a:lnTo>
                    <a:pt x="506" y="894"/>
                  </a:lnTo>
                  <a:lnTo>
                    <a:pt x="473" y="905"/>
                  </a:lnTo>
                  <a:lnTo>
                    <a:pt x="451" y="894"/>
                  </a:lnTo>
                  <a:lnTo>
                    <a:pt x="440" y="883"/>
                  </a:lnTo>
                  <a:lnTo>
                    <a:pt x="429" y="861"/>
                  </a:lnTo>
                  <a:lnTo>
                    <a:pt x="429" y="795"/>
                  </a:lnTo>
                  <a:lnTo>
                    <a:pt x="440" y="773"/>
                  </a:lnTo>
                  <a:lnTo>
                    <a:pt x="440" y="751"/>
                  </a:lnTo>
                  <a:lnTo>
                    <a:pt x="451" y="728"/>
                  </a:lnTo>
                  <a:lnTo>
                    <a:pt x="429" y="673"/>
                  </a:lnTo>
                  <a:lnTo>
                    <a:pt x="385" y="629"/>
                  </a:lnTo>
                  <a:lnTo>
                    <a:pt x="330" y="607"/>
                  </a:lnTo>
                  <a:lnTo>
                    <a:pt x="275" y="596"/>
                  </a:lnTo>
                  <a:lnTo>
                    <a:pt x="231" y="596"/>
                  </a:lnTo>
                  <a:lnTo>
                    <a:pt x="297" y="552"/>
                  </a:lnTo>
                  <a:lnTo>
                    <a:pt x="319" y="519"/>
                  </a:lnTo>
                  <a:lnTo>
                    <a:pt x="341" y="508"/>
                  </a:lnTo>
                  <a:lnTo>
                    <a:pt x="407" y="442"/>
                  </a:lnTo>
                  <a:lnTo>
                    <a:pt x="473" y="397"/>
                  </a:lnTo>
                  <a:lnTo>
                    <a:pt x="550" y="375"/>
                  </a:lnTo>
                  <a:lnTo>
                    <a:pt x="561" y="375"/>
                  </a:lnTo>
                  <a:lnTo>
                    <a:pt x="583" y="386"/>
                  </a:lnTo>
                  <a:lnTo>
                    <a:pt x="594" y="397"/>
                  </a:lnTo>
                  <a:lnTo>
                    <a:pt x="561" y="408"/>
                  </a:lnTo>
                  <a:lnTo>
                    <a:pt x="539" y="420"/>
                  </a:lnTo>
                  <a:lnTo>
                    <a:pt x="528" y="442"/>
                  </a:lnTo>
                  <a:lnTo>
                    <a:pt x="528" y="497"/>
                  </a:lnTo>
                  <a:lnTo>
                    <a:pt x="572" y="519"/>
                  </a:lnTo>
                  <a:lnTo>
                    <a:pt x="594" y="519"/>
                  </a:lnTo>
                  <a:lnTo>
                    <a:pt x="616" y="508"/>
                  </a:lnTo>
                  <a:lnTo>
                    <a:pt x="638" y="486"/>
                  </a:lnTo>
                  <a:lnTo>
                    <a:pt x="649" y="464"/>
                  </a:lnTo>
                  <a:lnTo>
                    <a:pt x="649" y="408"/>
                  </a:lnTo>
                  <a:lnTo>
                    <a:pt x="638" y="386"/>
                  </a:lnTo>
                  <a:lnTo>
                    <a:pt x="616" y="364"/>
                  </a:lnTo>
                  <a:lnTo>
                    <a:pt x="583" y="342"/>
                  </a:lnTo>
                  <a:lnTo>
                    <a:pt x="550" y="342"/>
                  </a:lnTo>
                  <a:lnTo>
                    <a:pt x="473" y="353"/>
                  </a:lnTo>
                  <a:lnTo>
                    <a:pt x="407" y="397"/>
                  </a:lnTo>
                  <a:lnTo>
                    <a:pt x="341" y="453"/>
                  </a:lnTo>
                  <a:lnTo>
                    <a:pt x="286" y="508"/>
                  </a:lnTo>
                  <a:lnTo>
                    <a:pt x="231" y="541"/>
                  </a:lnTo>
                  <a:lnTo>
                    <a:pt x="187" y="574"/>
                  </a:lnTo>
                  <a:lnTo>
                    <a:pt x="319" y="4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584"/>
            <p:cNvSpPr>
              <a:spLocks noEditPoints="1"/>
            </p:cNvSpPr>
            <p:nvPr/>
          </p:nvSpPr>
          <p:spPr bwMode="auto">
            <a:xfrm>
              <a:off x="17230" y="21104"/>
              <a:ext cx="891" cy="1170"/>
            </a:xfrm>
            <a:custGeom>
              <a:avLst/>
              <a:gdLst/>
              <a:ahLst/>
              <a:cxnLst>
                <a:cxn ang="0">
                  <a:pos x="869" y="77"/>
                </a:cxn>
                <a:cxn ang="0">
                  <a:pos x="891" y="55"/>
                </a:cxn>
                <a:cxn ang="0">
                  <a:pos x="891" y="22"/>
                </a:cxn>
                <a:cxn ang="0">
                  <a:pos x="869" y="0"/>
                </a:cxn>
                <a:cxn ang="0">
                  <a:pos x="847" y="11"/>
                </a:cxn>
                <a:cxn ang="0">
                  <a:pos x="836" y="11"/>
                </a:cxn>
                <a:cxn ang="0">
                  <a:pos x="33" y="409"/>
                </a:cxn>
                <a:cxn ang="0">
                  <a:pos x="11" y="409"/>
                </a:cxn>
                <a:cxn ang="0">
                  <a:pos x="0" y="420"/>
                </a:cxn>
                <a:cxn ang="0">
                  <a:pos x="0" y="453"/>
                </a:cxn>
                <a:cxn ang="0">
                  <a:pos x="11" y="464"/>
                </a:cxn>
                <a:cxn ang="0">
                  <a:pos x="33" y="475"/>
                </a:cxn>
                <a:cxn ang="0">
                  <a:pos x="836" y="861"/>
                </a:cxn>
                <a:cxn ang="0">
                  <a:pos x="847" y="872"/>
                </a:cxn>
                <a:cxn ang="0">
                  <a:pos x="880" y="872"/>
                </a:cxn>
                <a:cxn ang="0">
                  <a:pos x="891" y="861"/>
                </a:cxn>
                <a:cxn ang="0">
                  <a:pos x="891" y="828"/>
                </a:cxn>
                <a:cxn ang="0">
                  <a:pos x="869" y="806"/>
                </a:cxn>
                <a:cxn ang="0">
                  <a:pos x="110" y="442"/>
                </a:cxn>
                <a:cxn ang="0">
                  <a:pos x="869" y="77"/>
                </a:cxn>
                <a:cxn ang="0">
                  <a:pos x="847" y="1170"/>
                </a:cxn>
                <a:cxn ang="0">
                  <a:pos x="858" y="1170"/>
                </a:cxn>
                <a:cxn ang="0">
                  <a:pos x="869" y="1159"/>
                </a:cxn>
                <a:cxn ang="0">
                  <a:pos x="880" y="1159"/>
                </a:cxn>
                <a:cxn ang="0">
                  <a:pos x="891" y="1148"/>
                </a:cxn>
                <a:cxn ang="0">
                  <a:pos x="891" y="1115"/>
                </a:cxn>
                <a:cxn ang="0">
                  <a:pos x="880" y="1104"/>
                </a:cxn>
                <a:cxn ang="0">
                  <a:pos x="11" y="1104"/>
                </a:cxn>
                <a:cxn ang="0">
                  <a:pos x="0" y="1115"/>
                </a:cxn>
                <a:cxn ang="0">
                  <a:pos x="0" y="1148"/>
                </a:cxn>
                <a:cxn ang="0">
                  <a:pos x="11" y="1159"/>
                </a:cxn>
                <a:cxn ang="0">
                  <a:pos x="22" y="1159"/>
                </a:cxn>
                <a:cxn ang="0">
                  <a:pos x="33" y="1170"/>
                </a:cxn>
                <a:cxn ang="0">
                  <a:pos x="44" y="1170"/>
                </a:cxn>
                <a:cxn ang="0">
                  <a:pos x="847" y="1170"/>
                </a:cxn>
              </a:cxnLst>
              <a:rect l="0" t="0" r="r" b="b"/>
              <a:pathLst>
                <a:path w="891" h="1170">
                  <a:moveTo>
                    <a:pt x="869" y="77"/>
                  </a:moveTo>
                  <a:lnTo>
                    <a:pt x="891" y="55"/>
                  </a:lnTo>
                  <a:lnTo>
                    <a:pt x="891" y="22"/>
                  </a:lnTo>
                  <a:lnTo>
                    <a:pt x="869" y="0"/>
                  </a:lnTo>
                  <a:lnTo>
                    <a:pt x="847" y="11"/>
                  </a:lnTo>
                  <a:lnTo>
                    <a:pt x="836" y="11"/>
                  </a:lnTo>
                  <a:lnTo>
                    <a:pt x="33" y="409"/>
                  </a:lnTo>
                  <a:lnTo>
                    <a:pt x="11" y="409"/>
                  </a:lnTo>
                  <a:lnTo>
                    <a:pt x="0" y="420"/>
                  </a:lnTo>
                  <a:lnTo>
                    <a:pt x="0" y="453"/>
                  </a:lnTo>
                  <a:lnTo>
                    <a:pt x="11" y="464"/>
                  </a:lnTo>
                  <a:lnTo>
                    <a:pt x="33" y="475"/>
                  </a:lnTo>
                  <a:lnTo>
                    <a:pt x="836" y="861"/>
                  </a:lnTo>
                  <a:lnTo>
                    <a:pt x="847" y="872"/>
                  </a:lnTo>
                  <a:lnTo>
                    <a:pt x="880" y="872"/>
                  </a:lnTo>
                  <a:lnTo>
                    <a:pt x="891" y="861"/>
                  </a:lnTo>
                  <a:lnTo>
                    <a:pt x="891" y="828"/>
                  </a:lnTo>
                  <a:lnTo>
                    <a:pt x="869" y="806"/>
                  </a:lnTo>
                  <a:lnTo>
                    <a:pt x="110" y="442"/>
                  </a:lnTo>
                  <a:lnTo>
                    <a:pt x="869" y="77"/>
                  </a:lnTo>
                  <a:close/>
                  <a:moveTo>
                    <a:pt x="847" y="1170"/>
                  </a:moveTo>
                  <a:lnTo>
                    <a:pt x="858" y="1170"/>
                  </a:lnTo>
                  <a:lnTo>
                    <a:pt x="869" y="1159"/>
                  </a:lnTo>
                  <a:lnTo>
                    <a:pt x="880" y="1159"/>
                  </a:lnTo>
                  <a:lnTo>
                    <a:pt x="891" y="1148"/>
                  </a:lnTo>
                  <a:lnTo>
                    <a:pt x="891" y="1115"/>
                  </a:lnTo>
                  <a:lnTo>
                    <a:pt x="880" y="1104"/>
                  </a:lnTo>
                  <a:lnTo>
                    <a:pt x="11" y="1104"/>
                  </a:lnTo>
                  <a:lnTo>
                    <a:pt x="0" y="1115"/>
                  </a:lnTo>
                  <a:lnTo>
                    <a:pt x="0" y="1148"/>
                  </a:lnTo>
                  <a:lnTo>
                    <a:pt x="11" y="1159"/>
                  </a:lnTo>
                  <a:lnTo>
                    <a:pt x="22" y="1159"/>
                  </a:lnTo>
                  <a:lnTo>
                    <a:pt x="33" y="1170"/>
                  </a:lnTo>
                  <a:lnTo>
                    <a:pt x="44" y="1170"/>
                  </a:lnTo>
                  <a:lnTo>
                    <a:pt x="847" y="117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585"/>
            <p:cNvSpPr>
              <a:spLocks/>
            </p:cNvSpPr>
            <p:nvPr/>
          </p:nvSpPr>
          <p:spPr bwMode="auto">
            <a:xfrm>
              <a:off x="18363" y="21115"/>
              <a:ext cx="1210" cy="905"/>
            </a:xfrm>
            <a:custGeom>
              <a:avLst/>
              <a:gdLst/>
              <a:ahLst/>
              <a:cxnLst>
                <a:cxn ang="0">
                  <a:pos x="671" y="364"/>
                </a:cxn>
                <a:cxn ang="0">
                  <a:pos x="671" y="353"/>
                </a:cxn>
                <a:cxn ang="0">
                  <a:pos x="693" y="331"/>
                </a:cxn>
                <a:cxn ang="0">
                  <a:pos x="946" y="155"/>
                </a:cxn>
                <a:cxn ang="0">
                  <a:pos x="1111" y="55"/>
                </a:cxn>
                <a:cxn ang="0">
                  <a:pos x="1199" y="44"/>
                </a:cxn>
                <a:cxn ang="0">
                  <a:pos x="1210" y="11"/>
                </a:cxn>
                <a:cxn ang="0">
                  <a:pos x="924" y="0"/>
                </a:cxn>
                <a:cxn ang="0">
                  <a:pos x="913" y="33"/>
                </a:cxn>
                <a:cxn ang="0">
                  <a:pos x="946" y="44"/>
                </a:cxn>
                <a:cxn ang="0">
                  <a:pos x="957" y="89"/>
                </a:cxn>
                <a:cxn ang="0">
                  <a:pos x="902" y="133"/>
                </a:cxn>
                <a:cxn ang="0">
                  <a:pos x="462" y="100"/>
                </a:cxn>
                <a:cxn ang="0">
                  <a:pos x="484" y="55"/>
                </a:cxn>
                <a:cxn ang="0">
                  <a:pos x="605" y="44"/>
                </a:cxn>
                <a:cxn ang="0">
                  <a:pos x="616" y="11"/>
                </a:cxn>
                <a:cxn ang="0">
                  <a:pos x="231" y="0"/>
                </a:cxn>
                <a:cxn ang="0">
                  <a:pos x="220" y="33"/>
                </a:cxn>
                <a:cxn ang="0">
                  <a:pos x="330" y="44"/>
                </a:cxn>
                <a:cxn ang="0">
                  <a:pos x="341" y="100"/>
                </a:cxn>
                <a:cxn ang="0">
                  <a:pos x="154" y="828"/>
                </a:cxn>
                <a:cxn ang="0">
                  <a:pos x="132" y="850"/>
                </a:cxn>
                <a:cxn ang="0">
                  <a:pos x="88" y="861"/>
                </a:cxn>
                <a:cxn ang="0">
                  <a:pos x="11" y="872"/>
                </a:cxn>
                <a:cxn ang="0">
                  <a:pos x="11" y="894"/>
                </a:cxn>
                <a:cxn ang="0">
                  <a:pos x="385" y="905"/>
                </a:cxn>
                <a:cxn ang="0">
                  <a:pos x="396" y="861"/>
                </a:cxn>
                <a:cxn ang="0">
                  <a:pos x="308" y="850"/>
                </a:cxn>
                <a:cxn ang="0">
                  <a:pos x="275" y="839"/>
                </a:cxn>
                <a:cxn ang="0">
                  <a:pos x="286" y="773"/>
                </a:cxn>
                <a:cxn ang="0">
                  <a:pos x="341" y="574"/>
                </a:cxn>
                <a:cxn ang="0">
                  <a:pos x="748" y="795"/>
                </a:cxn>
                <a:cxn ang="0">
                  <a:pos x="759" y="839"/>
                </a:cxn>
                <a:cxn ang="0">
                  <a:pos x="737" y="850"/>
                </a:cxn>
                <a:cxn ang="0">
                  <a:pos x="682" y="861"/>
                </a:cxn>
                <a:cxn ang="0">
                  <a:pos x="671" y="905"/>
                </a:cxn>
                <a:cxn ang="0">
                  <a:pos x="1012" y="894"/>
                </a:cxn>
                <a:cxn ang="0">
                  <a:pos x="968" y="861"/>
                </a:cxn>
                <a:cxn ang="0">
                  <a:pos x="935" y="850"/>
                </a:cxn>
                <a:cxn ang="0">
                  <a:pos x="902" y="817"/>
                </a:cxn>
              </a:cxnLst>
              <a:rect l="0" t="0" r="r" b="b"/>
              <a:pathLst>
                <a:path w="1210" h="905">
                  <a:moveTo>
                    <a:pt x="671" y="375"/>
                  </a:moveTo>
                  <a:lnTo>
                    <a:pt x="671" y="364"/>
                  </a:lnTo>
                  <a:lnTo>
                    <a:pt x="660" y="353"/>
                  </a:lnTo>
                  <a:lnTo>
                    <a:pt x="671" y="353"/>
                  </a:lnTo>
                  <a:lnTo>
                    <a:pt x="671" y="342"/>
                  </a:lnTo>
                  <a:lnTo>
                    <a:pt x="693" y="331"/>
                  </a:lnTo>
                  <a:lnTo>
                    <a:pt x="825" y="232"/>
                  </a:lnTo>
                  <a:lnTo>
                    <a:pt x="946" y="155"/>
                  </a:lnTo>
                  <a:lnTo>
                    <a:pt x="1034" y="100"/>
                  </a:lnTo>
                  <a:lnTo>
                    <a:pt x="1111" y="55"/>
                  </a:lnTo>
                  <a:lnTo>
                    <a:pt x="1177" y="44"/>
                  </a:lnTo>
                  <a:lnTo>
                    <a:pt x="1199" y="44"/>
                  </a:lnTo>
                  <a:lnTo>
                    <a:pt x="1210" y="33"/>
                  </a:lnTo>
                  <a:lnTo>
                    <a:pt x="1210" y="11"/>
                  </a:lnTo>
                  <a:lnTo>
                    <a:pt x="1199" y="0"/>
                  </a:lnTo>
                  <a:lnTo>
                    <a:pt x="924" y="0"/>
                  </a:lnTo>
                  <a:lnTo>
                    <a:pt x="913" y="11"/>
                  </a:lnTo>
                  <a:lnTo>
                    <a:pt x="913" y="33"/>
                  </a:lnTo>
                  <a:lnTo>
                    <a:pt x="924" y="44"/>
                  </a:lnTo>
                  <a:lnTo>
                    <a:pt x="946" y="44"/>
                  </a:lnTo>
                  <a:lnTo>
                    <a:pt x="968" y="66"/>
                  </a:lnTo>
                  <a:lnTo>
                    <a:pt x="957" y="89"/>
                  </a:lnTo>
                  <a:lnTo>
                    <a:pt x="924" y="122"/>
                  </a:lnTo>
                  <a:lnTo>
                    <a:pt x="902" y="133"/>
                  </a:lnTo>
                  <a:lnTo>
                    <a:pt x="352" y="519"/>
                  </a:lnTo>
                  <a:lnTo>
                    <a:pt x="462" y="100"/>
                  </a:lnTo>
                  <a:lnTo>
                    <a:pt x="462" y="78"/>
                  </a:lnTo>
                  <a:lnTo>
                    <a:pt x="484" y="55"/>
                  </a:lnTo>
                  <a:lnTo>
                    <a:pt x="506" y="44"/>
                  </a:lnTo>
                  <a:lnTo>
                    <a:pt x="605" y="44"/>
                  </a:lnTo>
                  <a:lnTo>
                    <a:pt x="616" y="33"/>
                  </a:lnTo>
                  <a:lnTo>
                    <a:pt x="616" y="11"/>
                  </a:lnTo>
                  <a:lnTo>
                    <a:pt x="605" y="0"/>
                  </a:lnTo>
                  <a:lnTo>
                    <a:pt x="231" y="0"/>
                  </a:lnTo>
                  <a:lnTo>
                    <a:pt x="220" y="11"/>
                  </a:lnTo>
                  <a:lnTo>
                    <a:pt x="220" y="33"/>
                  </a:lnTo>
                  <a:lnTo>
                    <a:pt x="231" y="44"/>
                  </a:lnTo>
                  <a:lnTo>
                    <a:pt x="330" y="44"/>
                  </a:lnTo>
                  <a:lnTo>
                    <a:pt x="341" y="55"/>
                  </a:lnTo>
                  <a:lnTo>
                    <a:pt x="341" y="100"/>
                  </a:lnTo>
                  <a:lnTo>
                    <a:pt x="165" y="806"/>
                  </a:lnTo>
                  <a:lnTo>
                    <a:pt x="154" y="828"/>
                  </a:lnTo>
                  <a:lnTo>
                    <a:pt x="154" y="839"/>
                  </a:lnTo>
                  <a:lnTo>
                    <a:pt x="132" y="850"/>
                  </a:lnTo>
                  <a:lnTo>
                    <a:pt x="121" y="850"/>
                  </a:lnTo>
                  <a:lnTo>
                    <a:pt x="88" y="861"/>
                  </a:lnTo>
                  <a:lnTo>
                    <a:pt x="11" y="861"/>
                  </a:lnTo>
                  <a:lnTo>
                    <a:pt x="11" y="872"/>
                  </a:lnTo>
                  <a:lnTo>
                    <a:pt x="0" y="883"/>
                  </a:lnTo>
                  <a:lnTo>
                    <a:pt x="11" y="894"/>
                  </a:lnTo>
                  <a:lnTo>
                    <a:pt x="11" y="905"/>
                  </a:lnTo>
                  <a:lnTo>
                    <a:pt x="385" y="905"/>
                  </a:lnTo>
                  <a:lnTo>
                    <a:pt x="396" y="894"/>
                  </a:lnTo>
                  <a:lnTo>
                    <a:pt x="396" y="861"/>
                  </a:lnTo>
                  <a:lnTo>
                    <a:pt x="330" y="861"/>
                  </a:lnTo>
                  <a:lnTo>
                    <a:pt x="308" y="850"/>
                  </a:lnTo>
                  <a:lnTo>
                    <a:pt x="286" y="850"/>
                  </a:lnTo>
                  <a:lnTo>
                    <a:pt x="275" y="839"/>
                  </a:lnTo>
                  <a:lnTo>
                    <a:pt x="275" y="817"/>
                  </a:lnTo>
                  <a:lnTo>
                    <a:pt x="286" y="773"/>
                  </a:lnTo>
                  <a:lnTo>
                    <a:pt x="308" y="695"/>
                  </a:lnTo>
                  <a:lnTo>
                    <a:pt x="341" y="574"/>
                  </a:lnTo>
                  <a:lnTo>
                    <a:pt x="561" y="420"/>
                  </a:lnTo>
                  <a:lnTo>
                    <a:pt x="748" y="795"/>
                  </a:lnTo>
                  <a:lnTo>
                    <a:pt x="759" y="806"/>
                  </a:lnTo>
                  <a:lnTo>
                    <a:pt x="759" y="839"/>
                  </a:lnTo>
                  <a:lnTo>
                    <a:pt x="748" y="850"/>
                  </a:lnTo>
                  <a:lnTo>
                    <a:pt x="737" y="850"/>
                  </a:lnTo>
                  <a:lnTo>
                    <a:pt x="715" y="861"/>
                  </a:lnTo>
                  <a:lnTo>
                    <a:pt x="682" y="861"/>
                  </a:lnTo>
                  <a:lnTo>
                    <a:pt x="671" y="872"/>
                  </a:lnTo>
                  <a:lnTo>
                    <a:pt x="671" y="905"/>
                  </a:lnTo>
                  <a:lnTo>
                    <a:pt x="1001" y="905"/>
                  </a:lnTo>
                  <a:lnTo>
                    <a:pt x="1012" y="894"/>
                  </a:lnTo>
                  <a:lnTo>
                    <a:pt x="1012" y="861"/>
                  </a:lnTo>
                  <a:lnTo>
                    <a:pt x="968" y="861"/>
                  </a:lnTo>
                  <a:lnTo>
                    <a:pt x="946" y="850"/>
                  </a:lnTo>
                  <a:lnTo>
                    <a:pt x="935" y="850"/>
                  </a:lnTo>
                  <a:lnTo>
                    <a:pt x="913" y="839"/>
                  </a:lnTo>
                  <a:lnTo>
                    <a:pt x="902" y="817"/>
                  </a:lnTo>
                  <a:lnTo>
                    <a:pt x="671" y="375"/>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586"/>
            <p:cNvSpPr>
              <a:spLocks noEditPoints="1"/>
            </p:cNvSpPr>
            <p:nvPr/>
          </p:nvSpPr>
          <p:spPr bwMode="auto">
            <a:xfrm>
              <a:off x="20442" y="19581"/>
              <a:ext cx="726" cy="861"/>
            </a:xfrm>
            <a:custGeom>
              <a:avLst/>
              <a:gdLst/>
              <a:ahLst/>
              <a:cxnLst>
                <a:cxn ang="0">
                  <a:pos x="264" y="398"/>
                </a:cxn>
                <a:cxn ang="0">
                  <a:pos x="341" y="398"/>
                </a:cxn>
                <a:cxn ang="0">
                  <a:pos x="451" y="387"/>
                </a:cxn>
                <a:cxn ang="0">
                  <a:pos x="561" y="354"/>
                </a:cxn>
                <a:cxn ang="0">
                  <a:pos x="638" y="309"/>
                </a:cxn>
                <a:cxn ang="0">
                  <a:pos x="682" y="243"/>
                </a:cxn>
                <a:cxn ang="0">
                  <a:pos x="693" y="199"/>
                </a:cxn>
                <a:cxn ang="0">
                  <a:pos x="693" y="166"/>
                </a:cxn>
                <a:cxn ang="0">
                  <a:pos x="682" y="100"/>
                </a:cxn>
                <a:cxn ang="0">
                  <a:pos x="649" y="45"/>
                </a:cxn>
                <a:cxn ang="0">
                  <a:pos x="583" y="11"/>
                </a:cxn>
                <a:cxn ang="0">
                  <a:pos x="495" y="0"/>
                </a:cxn>
                <a:cxn ang="0">
                  <a:pos x="385" y="11"/>
                </a:cxn>
                <a:cxn ang="0">
                  <a:pos x="275" y="56"/>
                </a:cxn>
                <a:cxn ang="0">
                  <a:pos x="165" y="133"/>
                </a:cxn>
                <a:cxn ang="0">
                  <a:pos x="77" y="232"/>
                </a:cxn>
                <a:cxn ang="0">
                  <a:pos x="22" y="365"/>
                </a:cxn>
                <a:cxn ang="0">
                  <a:pos x="0" y="519"/>
                </a:cxn>
                <a:cxn ang="0">
                  <a:pos x="22" y="652"/>
                </a:cxn>
                <a:cxn ang="0">
                  <a:pos x="77" y="762"/>
                </a:cxn>
                <a:cxn ang="0">
                  <a:pos x="176" y="828"/>
                </a:cxn>
                <a:cxn ang="0">
                  <a:pos x="297" y="861"/>
                </a:cxn>
                <a:cxn ang="0">
                  <a:pos x="440" y="839"/>
                </a:cxn>
                <a:cxn ang="0">
                  <a:pos x="561" y="784"/>
                </a:cxn>
                <a:cxn ang="0">
                  <a:pos x="649" y="729"/>
                </a:cxn>
                <a:cxn ang="0">
                  <a:pos x="704" y="663"/>
                </a:cxn>
                <a:cxn ang="0">
                  <a:pos x="726" y="640"/>
                </a:cxn>
                <a:cxn ang="0">
                  <a:pos x="715" y="618"/>
                </a:cxn>
                <a:cxn ang="0">
                  <a:pos x="704" y="607"/>
                </a:cxn>
                <a:cxn ang="0">
                  <a:pos x="693" y="607"/>
                </a:cxn>
                <a:cxn ang="0">
                  <a:pos x="693" y="618"/>
                </a:cxn>
                <a:cxn ang="0">
                  <a:pos x="682" y="629"/>
                </a:cxn>
                <a:cxn ang="0">
                  <a:pos x="583" y="718"/>
                </a:cxn>
                <a:cxn ang="0">
                  <a:pos x="484" y="773"/>
                </a:cxn>
                <a:cxn ang="0">
                  <a:pos x="396" y="806"/>
                </a:cxn>
                <a:cxn ang="0">
                  <a:pos x="330" y="817"/>
                </a:cxn>
                <a:cxn ang="0">
                  <a:pos x="297" y="817"/>
                </a:cxn>
                <a:cxn ang="0">
                  <a:pos x="220" y="806"/>
                </a:cxn>
                <a:cxn ang="0">
                  <a:pos x="176" y="762"/>
                </a:cxn>
                <a:cxn ang="0">
                  <a:pos x="154" y="707"/>
                </a:cxn>
                <a:cxn ang="0">
                  <a:pos x="143" y="640"/>
                </a:cxn>
                <a:cxn ang="0">
                  <a:pos x="132" y="596"/>
                </a:cxn>
                <a:cxn ang="0">
                  <a:pos x="132" y="563"/>
                </a:cxn>
                <a:cxn ang="0">
                  <a:pos x="143" y="497"/>
                </a:cxn>
                <a:cxn ang="0">
                  <a:pos x="165" y="398"/>
                </a:cxn>
                <a:cxn ang="0">
                  <a:pos x="264" y="398"/>
                </a:cxn>
                <a:cxn ang="0">
                  <a:pos x="176" y="354"/>
                </a:cxn>
                <a:cxn ang="0">
                  <a:pos x="220" y="232"/>
                </a:cxn>
                <a:cxn ang="0">
                  <a:pos x="286" y="144"/>
                </a:cxn>
                <a:cxn ang="0">
                  <a:pos x="341" y="89"/>
                </a:cxn>
                <a:cxn ang="0">
                  <a:pos x="407" y="56"/>
                </a:cxn>
                <a:cxn ang="0">
                  <a:pos x="462" y="45"/>
                </a:cxn>
                <a:cxn ang="0">
                  <a:pos x="539" y="45"/>
                </a:cxn>
                <a:cxn ang="0">
                  <a:pos x="572" y="56"/>
                </a:cxn>
                <a:cxn ang="0">
                  <a:pos x="616" y="100"/>
                </a:cxn>
                <a:cxn ang="0">
                  <a:pos x="638" y="166"/>
                </a:cxn>
                <a:cxn ang="0">
                  <a:pos x="616" y="243"/>
                </a:cxn>
                <a:cxn ang="0">
                  <a:pos x="550" y="298"/>
                </a:cxn>
                <a:cxn ang="0">
                  <a:pos x="473" y="332"/>
                </a:cxn>
                <a:cxn ang="0">
                  <a:pos x="385" y="354"/>
                </a:cxn>
                <a:cxn ang="0">
                  <a:pos x="253" y="354"/>
                </a:cxn>
                <a:cxn ang="0">
                  <a:pos x="176" y="354"/>
                </a:cxn>
              </a:cxnLst>
              <a:rect l="0" t="0" r="r" b="b"/>
              <a:pathLst>
                <a:path w="726" h="861">
                  <a:moveTo>
                    <a:pt x="264" y="398"/>
                  </a:moveTo>
                  <a:lnTo>
                    <a:pt x="341" y="398"/>
                  </a:lnTo>
                  <a:lnTo>
                    <a:pt x="451" y="387"/>
                  </a:lnTo>
                  <a:lnTo>
                    <a:pt x="561" y="354"/>
                  </a:lnTo>
                  <a:lnTo>
                    <a:pt x="638" y="309"/>
                  </a:lnTo>
                  <a:lnTo>
                    <a:pt x="682" y="243"/>
                  </a:lnTo>
                  <a:lnTo>
                    <a:pt x="693" y="199"/>
                  </a:lnTo>
                  <a:lnTo>
                    <a:pt x="693" y="166"/>
                  </a:lnTo>
                  <a:lnTo>
                    <a:pt x="682" y="100"/>
                  </a:lnTo>
                  <a:lnTo>
                    <a:pt x="649" y="45"/>
                  </a:lnTo>
                  <a:lnTo>
                    <a:pt x="583" y="11"/>
                  </a:lnTo>
                  <a:lnTo>
                    <a:pt x="495" y="0"/>
                  </a:lnTo>
                  <a:lnTo>
                    <a:pt x="385" y="11"/>
                  </a:lnTo>
                  <a:lnTo>
                    <a:pt x="275" y="56"/>
                  </a:lnTo>
                  <a:lnTo>
                    <a:pt x="165" y="133"/>
                  </a:lnTo>
                  <a:lnTo>
                    <a:pt x="77" y="232"/>
                  </a:lnTo>
                  <a:lnTo>
                    <a:pt x="22" y="365"/>
                  </a:lnTo>
                  <a:lnTo>
                    <a:pt x="0" y="519"/>
                  </a:lnTo>
                  <a:lnTo>
                    <a:pt x="22" y="652"/>
                  </a:lnTo>
                  <a:lnTo>
                    <a:pt x="77" y="762"/>
                  </a:lnTo>
                  <a:lnTo>
                    <a:pt x="176" y="828"/>
                  </a:lnTo>
                  <a:lnTo>
                    <a:pt x="297" y="861"/>
                  </a:lnTo>
                  <a:lnTo>
                    <a:pt x="440" y="839"/>
                  </a:lnTo>
                  <a:lnTo>
                    <a:pt x="561" y="784"/>
                  </a:lnTo>
                  <a:lnTo>
                    <a:pt x="649" y="729"/>
                  </a:lnTo>
                  <a:lnTo>
                    <a:pt x="704" y="663"/>
                  </a:lnTo>
                  <a:lnTo>
                    <a:pt x="726" y="640"/>
                  </a:lnTo>
                  <a:lnTo>
                    <a:pt x="715" y="618"/>
                  </a:lnTo>
                  <a:lnTo>
                    <a:pt x="704" y="607"/>
                  </a:lnTo>
                  <a:lnTo>
                    <a:pt x="693" y="607"/>
                  </a:lnTo>
                  <a:lnTo>
                    <a:pt x="693" y="618"/>
                  </a:lnTo>
                  <a:lnTo>
                    <a:pt x="682" y="629"/>
                  </a:lnTo>
                  <a:lnTo>
                    <a:pt x="583" y="718"/>
                  </a:lnTo>
                  <a:lnTo>
                    <a:pt x="484" y="773"/>
                  </a:lnTo>
                  <a:lnTo>
                    <a:pt x="396" y="806"/>
                  </a:lnTo>
                  <a:lnTo>
                    <a:pt x="330" y="817"/>
                  </a:lnTo>
                  <a:lnTo>
                    <a:pt x="297" y="817"/>
                  </a:lnTo>
                  <a:lnTo>
                    <a:pt x="220" y="806"/>
                  </a:lnTo>
                  <a:lnTo>
                    <a:pt x="176" y="762"/>
                  </a:lnTo>
                  <a:lnTo>
                    <a:pt x="154" y="707"/>
                  </a:lnTo>
                  <a:lnTo>
                    <a:pt x="143" y="640"/>
                  </a:lnTo>
                  <a:lnTo>
                    <a:pt x="132" y="596"/>
                  </a:lnTo>
                  <a:lnTo>
                    <a:pt x="132" y="563"/>
                  </a:lnTo>
                  <a:lnTo>
                    <a:pt x="143" y="497"/>
                  </a:lnTo>
                  <a:lnTo>
                    <a:pt x="165" y="398"/>
                  </a:lnTo>
                  <a:lnTo>
                    <a:pt x="264" y="398"/>
                  </a:lnTo>
                  <a:close/>
                  <a:moveTo>
                    <a:pt x="176" y="354"/>
                  </a:moveTo>
                  <a:lnTo>
                    <a:pt x="220" y="232"/>
                  </a:lnTo>
                  <a:lnTo>
                    <a:pt x="286" y="144"/>
                  </a:lnTo>
                  <a:lnTo>
                    <a:pt x="341" y="89"/>
                  </a:lnTo>
                  <a:lnTo>
                    <a:pt x="407" y="56"/>
                  </a:lnTo>
                  <a:lnTo>
                    <a:pt x="462" y="45"/>
                  </a:lnTo>
                  <a:lnTo>
                    <a:pt x="539" y="45"/>
                  </a:lnTo>
                  <a:lnTo>
                    <a:pt x="572" y="56"/>
                  </a:lnTo>
                  <a:lnTo>
                    <a:pt x="616" y="100"/>
                  </a:lnTo>
                  <a:lnTo>
                    <a:pt x="638" y="166"/>
                  </a:lnTo>
                  <a:lnTo>
                    <a:pt x="616" y="243"/>
                  </a:lnTo>
                  <a:lnTo>
                    <a:pt x="550" y="298"/>
                  </a:lnTo>
                  <a:lnTo>
                    <a:pt x="473" y="332"/>
                  </a:lnTo>
                  <a:lnTo>
                    <a:pt x="385" y="354"/>
                  </a:lnTo>
                  <a:lnTo>
                    <a:pt x="253" y="354"/>
                  </a:lnTo>
                  <a:lnTo>
                    <a:pt x="176" y="35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587"/>
            <p:cNvSpPr>
              <a:spLocks/>
            </p:cNvSpPr>
            <p:nvPr/>
          </p:nvSpPr>
          <p:spPr bwMode="auto">
            <a:xfrm>
              <a:off x="21289" y="19581"/>
              <a:ext cx="769" cy="861"/>
            </a:xfrm>
            <a:custGeom>
              <a:avLst/>
              <a:gdLst/>
              <a:ahLst/>
              <a:cxnLst>
                <a:cxn ang="0">
                  <a:pos x="110" y="751"/>
                </a:cxn>
                <a:cxn ang="0">
                  <a:pos x="99" y="828"/>
                </a:cxn>
                <a:cxn ang="0">
                  <a:pos x="132" y="861"/>
                </a:cxn>
                <a:cxn ang="0">
                  <a:pos x="208" y="828"/>
                </a:cxn>
                <a:cxn ang="0">
                  <a:pos x="230" y="773"/>
                </a:cxn>
                <a:cxn ang="0">
                  <a:pos x="285" y="552"/>
                </a:cxn>
                <a:cxn ang="0">
                  <a:pos x="318" y="431"/>
                </a:cxn>
                <a:cxn ang="0">
                  <a:pos x="351" y="265"/>
                </a:cxn>
                <a:cxn ang="0">
                  <a:pos x="417" y="155"/>
                </a:cxn>
                <a:cxn ang="0">
                  <a:pos x="461" y="100"/>
                </a:cxn>
                <a:cxn ang="0">
                  <a:pos x="494" y="78"/>
                </a:cxn>
                <a:cxn ang="0">
                  <a:pos x="571" y="45"/>
                </a:cxn>
                <a:cxn ang="0">
                  <a:pos x="670" y="56"/>
                </a:cxn>
                <a:cxn ang="0">
                  <a:pos x="692" y="67"/>
                </a:cxn>
                <a:cxn ang="0">
                  <a:pos x="626" y="100"/>
                </a:cxn>
                <a:cxn ang="0">
                  <a:pos x="593" y="166"/>
                </a:cxn>
                <a:cxn ang="0">
                  <a:pos x="604" y="199"/>
                </a:cxn>
                <a:cxn ang="0">
                  <a:pos x="637" y="232"/>
                </a:cxn>
                <a:cxn ang="0">
                  <a:pos x="769" y="166"/>
                </a:cxn>
                <a:cxn ang="0">
                  <a:pos x="747" y="56"/>
                </a:cxn>
                <a:cxn ang="0">
                  <a:pos x="659" y="0"/>
                </a:cxn>
                <a:cxn ang="0">
                  <a:pos x="527" y="11"/>
                </a:cxn>
                <a:cxn ang="0">
                  <a:pos x="406" y="100"/>
                </a:cxn>
                <a:cxn ang="0">
                  <a:pos x="362" y="100"/>
                </a:cxn>
                <a:cxn ang="0">
                  <a:pos x="296" y="23"/>
                </a:cxn>
                <a:cxn ang="0">
                  <a:pos x="198" y="0"/>
                </a:cxn>
                <a:cxn ang="0">
                  <a:pos x="99" y="45"/>
                </a:cxn>
                <a:cxn ang="0">
                  <a:pos x="66" y="89"/>
                </a:cxn>
                <a:cxn ang="0">
                  <a:pos x="33" y="166"/>
                </a:cxn>
                <a:cxn ang="0">
                  <a:pos x="11" y="265"/>
                </a:cxn>
                <a:cxn ang="0">
                  <a:pos x="0" y="298"/>
                </a:cxn>
                <a:cxn ang="0">
                  <a:pos x="44" y="309"/>
                </a:cxn>
                <a:cxn ang="0">
                  <a:pos x="55" y="265"/>
                </a:cxn>
                <a:cxn ang="0">
                  <a:pos x="132" y="67"/>
                </a:cxn>
                <a:cxn ang="0">
                  <a:pos x="219" y="45"/>
                </a:cxn>
                <a:cxn ang="0">
                  <a:pos x="252" y="89"/>
                </a:cxn>
                <a:cxn ang="0">
                  <a:pos x="241" y="188"/>
                </a:cxn>
                <a:cxn ang="0">
                  <a:pos x="230" y="243"/>
                </a:cxn>
                <a:cxn ang="0">
                  <a:pos x="110" y="729"/>
                </a:cxn>
              </a:cxnLst>
              <a:rect l="0" t="0" r="r" b="b"/>
              <a:pathLst>
                <a:path w="769" h="861">
                  <a:moveTo>
                    <a:pt x="110" y="729"/>
                  </a:moveTo>
                  <a:lnTo>
                    <a:pt x="110" y="751"/>
                  </a:lnTo>
                  <a:lnTo>
                    <a:pt x="99" y="773"/>
                  </a:lnTo>
                  <a:lnTo>
                    <a:pt x="99" y="828"/>
                  </a:lnTo>
                  <a:lnTo>
                    <a:pt x="110" y="850"/>
                  </a:lnTo>
                  <a:lnTo>
                    <a:pt x="132" y="861"/>
                  </a:lnTo>
                  <a:lnTo>
                    <a:pt x="176" y="861"/>
                  </a:lnTo>
                  <a:lnTo>
                    <a:pt x="208" y="828"/>
                  </a:lnTo>
                  <a:lnTo>
                    <a:pt x="219" y="806"/>
                  </a:lnTo>
                  <a:lnTo>
                    <a:pt x="230" y="773"/>
                  </a:lnTo>
                  <a:lnTo>
                    <a:pt x="241" y="707"/>
                  </a:lnTo>
                  <a:lnTo>
                    <a:pt x="285" y="552"/>
                  </a:lnTo>
                  <a:lnTo>
                    <a:pt x="296" y="508"/>
                  </a:lnTo>
                  <a:lnTo>
                    <a:pt x="318" y="431"/>
                  </a:lnTo>
                  <a:lnTo>
                    <a:pt x="340" y="332"/>
                  </a:lnTo>
                  <a:lnTo>
                    <a:pt x="351" y="265"/>
                  </a:lnTo>
                  <a:lnTo>
                    <a:pt x="373" y="221"/>
                  </a:lnTo>
                  <a:lnTo>
                    <a:pt x="417" y="155"/>
                  </a:lnTo>
                  <a:lnTo>
                    <a:pt x="439" y="133"/>
                  </a:lnTo>
                  <a:lnTo>
                    <a:pt x="461" y="100"/>
                  </a:lnTo>
                  <a:lnTo>
                    <a:pt x="472" y="89"/>
                  </a:lnTo>
                  <a:lnTo>
                    <a:pt x="494" y="78"/>
                  </a:lnTo>
                  <a:lnTo>
                    <a:pt x="527" y="56"/>
                  </a:lnTo>
                  <a:lnTo>
                    <a:pt x="571" y="45"/>
                  </a:lnTo>
                  <a:lnTo>
                    <a:pt x="648" y="45"/>
                  </a:lnTo>
                  <a:lnTo>
                    <a:pt x="670" y="56"/>
                  </a:lnTo>
                  <a:lnTo>
                    <a:pt x="692" y="56"/>
                  </a:lnTo>
                  <a:lnTo>
                    <a:pt x="692" y="67"/>
                  </a:lnTo>
                  <a:lnTo>
                    <a:pt x="659" y="78"/>
                  </a:lnTo>
                  <a:lnTo>
                    <a:pt x="626" y="100"/>
                  </a:lnTo>
                  <a:lnTo>
                    <a:pt x="604" y="133"/>
                  </a:lnTo>
                  <a:lnTo>
                    <a:pt x="593" y="166"/>
                  </a:lnTo>
                  <a:lnTo>
                    <a:pt x="593" y="188"/>
                  </a:lnTo>
                  <a:lnTo>
                    <a:pt x="604" y="199"/>
                  </a:lnTo>
                  <a:lnTo>
                    <a:pt x="615" y="221"/>
                  </a:lnTo>
                  <a:lnTo>
                    <a:pt x="637" y="232"/>
                  </a:lnTo>
                  <a:lnTo>
                    <a:pt x="703" y="232"/>
                  </a:lnTo>
                  <a:lnTo>
                    <a:pt x="769" y="166"/>
                  </a:lnTo>
                  <a:lnTo>
                    <a:pt x="769" y="89"/>
                  </a:lnTo>
                  <a:lnTo>
                    <a:pt x="747" y="56"/>
                  </a:lnTo>
                  <a:lnTo>
                    <a:pt x="703" y="11"/>
                  </a:lnTo>
                  <a:lnTo>
                    <a:pt x="659" y="0"/>
                  </a:lnTo>
                  <a:lnTo>
                    <a:pt x="615" y="0"/>
                  </a:lnTo>
                  <a:lnTo>
                    <a:pt x="527" y="11"/>
                  </a:lnTo>
                  <a:lnTo>
                    <a:pt x="461" y="56"/>
                  </a:lnTo>
                  <a:lnTo>
                    <a:pt x="406" y="100"/>
                  </a:lnTo>
                  <a:lnTo>
                    <a:pt x="373" y="144"/>
                  </a:lnTo>
                  <a:lnTo>
                    <a:pt x="362" y="100"/>
                  </a:lnTo>
                  <a:lnTo>
                    <a:pt x="329" y="56"/>
                  </a:lnTo>
                  <a:lnTo>
                    <a:pt x="296" y="23"/>
                  </a:lnTo>
                  <a:lnTo>
                    <a:pt x="252" y="11"/>
                  </a:lnTo>
                  <a:lnTo>
                    <a:pt x="198" y="0"/>
                  </a:lnTo>
                  <a:lnTo>
                    <a:pt x="165" y="0"/>
                  </a:lnTo>
                  <a:lnTo>
                    <a:pt x="99" y="45"/>
                  </a:lnTo>
                  <a:lnTo>
                    <a:pt x="88" y="67"/>
                  </a:lnTo>
                  <a:lnTo>
                    <a:pt x="66" y="89"/>
                  </a:lnTo>
                  <a:lnTo>
                    <a:pt x="55" y="111"/>
                  </a:lnTo>
                  <a:lnTo>
                    <a:pt x="33" y="166"/>
                  </a:lnTo>
                  <a:lnTo>
                    <a:pt x="22" y="221"/>
                  </a:lnTo>
                  <a:lnTo>
                    <a:pt x="11" y="265"/>
                  </a:lnTo>
                  <a:lnTo>
                    <a:pt x="0" y="287"/>
                  </a:lnTo>
                  <a:lnTo>
                    <a:pt x="0" y="298"/>
                  </a:lnTo>
                  <a:lnTo>
                    <a:pt x="11" y="309"/>
                  </a:lnTo>
                  <a:lnTo>
                    <a:pt x="44" y="309"/>
                  </a:lnTo>
                  <a:lnTo>
                    <a:pt x="44" y="287"/>
                  </a:lnTo>
                  <a:lnTo>
                    <a:pt x="55" y="265"/>
                  </a:lnTo>
                  <a:lnTo>
                    <a:pt x="88" y="144"/>
                  </a:lnTo>
                  <a:lnTo>
                    <a:pt x="132" y="67"/>
                  </a:lnTo>
                  <a:lnTo>
                    <a:pt x="198" y="45"/>
                  </a:lnTo>
                  <a:lnTo>
                    <a:pt x="219" y="45"/>
                  </a:lnTo>
                  <a:lnTo>
                    <a:pt x="241" y="67"/>
                  </a:lnTo>
                  <a:lnTo>
                    <a:pt x="252" y="89"/>
                  </a:lnTo>
                  <a:lnTo>
                    <a:pt x="252" y="166"/>
                  </a:lnTo>
                  <a:lnTo>
                    <a:pt x="241" y="188"/>
                  </a:lnTo>
                  <a:lnTo>
                    <a:pt x="241" y="210"/>
                  </a:lnTo>
                  <a:lnTo>
                    <a:pt x="230" y="243"/>
                  </a:lnTo>
                  <a:lnTo>
                    <a:pt x="219" y="287"/>
                  </a:lnTo>
                  <a:lnTo>
                    <a:pt x="110"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588"/>
            <p:cNvSpPr>
              <a:spLocks/>
            </p:cNvSpPr>
            <p:nvPr/>
          </p:nvSpPr>
          <p:spPr bwMode="auto">
            <a:xfrm>
              <a:off x="22190" y="19581"/>
              <a:ext cx="770" cy="861"/>
            </a:xfrm>
            <a:custGeom>
              <a:avLst/>
              <a:gdLst/>
              <a:ahLst/>
              <a:cxnLst>
                <a:cxn ang="0">
                  <a:pos x="110" y="751"/>
                </a:cxn>
                <a:cxn ang="0">
                  <a:pos x="99" y="828"/>
                </a:cxn>
                <a:cxn ang="0">
                  <a:pos x="132" y="861"/>
                </a:cxn>
                <a:cxn ang="0">
                  <a:pos x="187" y="850"/>
                </a:cxn>
                <a:cxn ang="0">
                  <a:pos x="220" y="806"/>
                </a:cxn>
                <a:cxn ang="0">
                  <a:pos x="242" y="707"/>
                </a:cxn>
                <a:cxn ang="0">
                  <a:pos x="297" y="508"/>
                </a:cxn>
                <a:cxn ang="0">
                  <a:pos x="341" y="332"/>
                </a:cxn>
                <a:cxn ang="0">
                  <a:pos x="374" y="221"/>
                </a:cxn>
                <a:cxn ang="0">
                  <a:pos x="440" y="133"/>
                </a:cxn>
                <a:cxn ang="0">
                  <a:pos x="473" y="89"/>
                </a:cxn>
                <a:cxn ang="0">
                  <a:pos x="528" y="56"/>
                </a:cxn>
                <a:cxn ang="0">
                  <a:pos x="649" y="45"/>
                </a:cxn>
                <a:cxn ang="0">
                  <a:pos x="682" y="56"/>
                </a:cxn>
                <a:cxn ang="0">
                  <a:pos x="649" y="78"/>
                </a:cxn>
                <a:cxn ang="0">
                  <a:pos x="605" y="133"/>
                </a:cxn>
                <a:cxn ang="0">
                  <a:pos x="594" y="188"/>
                </a:cxn>
                <a:cxn ang="0">
                  <a:pos x="616" y="221"/>
                </a:cxn>
                <a:cxn ang="0">
                  <a:pos x="704" y="232"/>
                </a:cxn>
                <a:cxn ang="0">
                  <a:pos x="770" y="89"/>
                </a:cxn>
                <a:cxn ang="0">
                  <a:pos x="726" y="34"/>
                </a:cxn>
                <a:cxn ang="0">
                  <a:pos x="660" y="0"/>
                </a:cxn>
                <a:cxn ang="0">
                  <a:pos x="528" y="11"/>
                </a:cxn>
                <a:cxn ang="0">
                  <a:pos x="407" y="100"/>
                </a:cxn>
                <a:cxn ang="0">
                  <a:pos x="330" y="56"/>
                </a:cxn>
                <a:cxn ang="0">
                  <a:pos x="253" y="11"/>
                </a:cxn>
                <a:cxn ang="0">
                  <a:pos x="154" y="0"/>
                </a:cxn>
                <a:cxn ang="0">
                  <a:pos x="99" y="45"/>
                </a:cxn>
                <a:cxn ang="0">
                  <a:pos x="66" y="89"/>
                </a:cxn>
                <a:cxn ang="0">
                  <a:pos x="11" y="221"/>
                </a:cxn>
                <a:cxn ang="0">
                  <a:pos x="0" y="298"/>
                </a:cxn>
                <a:cxn ang="0">
                  <a:pos x="44" y="309"/>
                </a:cxn>
                <a:cxn ang="0">
                  <a:pos x="55" y="265"/>
                </a:cxn>
                <a:cxn ang="0">
                  <a:pos x="132" y="67"/>
                </a:cxn>
                <a:cxn ang="0">
                  <a:pos x="209" y="45"/>
                </a:cxn>
                <a:cxn ang="0">
                  <a:pos x="242" y="67"/>
                </a:cxn>
                <a:cxn ang="0">
                  <a:pos x="253" y="166"/>
                </a:cxn>
                <a:cxn ang="0">
                  <a:pos x="242" y="210"/>
                </a:cxn>
                <a:cxn ang="0">
                  <a:pos x="220" y="287"/>
                </a:cxn>
              </a:cxnLst>
              <a:rect l="0" t="0" r="r" b="b"/>
              <a:pathLst>
                <a:path w="770" h="861">
                  <a:moveTo>
                    <a:pt x="110" y="729"/>
                  </a:moveTo>
                  <a:lnTo>
                    <a:pt x="110" y="751"/>
                  </a:lnTo>
                  <a:lnTo>
                    <a:pt x="99" y="773"/>
                  </a:lnTo>
                  <a:lnTo>
                    <a:pt x="99" y="828"/>
                  </a:lnTo>
                  <a:lnTo>
                    <a:pt x="110" y="850"/>
                  </a:lnTo>
                  <a:lnTo>
                    <a:pt x="132" y="861"/>
                  </a:lnTo>
                  <a:lnTo>
                    <a:pt x="165" y="861"/>
                  </a:lnTo>
                  <a:lnTo>
                    <a:pt x="187" y="850"/>
                  </a:lnTo>
                  <a:lnTo>
                    <a:pt x="209" y="828"/>
                  </a:lnTo>
                  <a:lnTo>
                    <a:pt x="220" y="806"/>
                  </a:lnTo>
                  <a:lnTo>
                    <a:pt x="231" y="773"/>
                  </a:lnTo>
                  <a:lnTo>
                    <a:pt x="242" y="707"/>
                  </a:lnTo>
                  <a:lnTo>
                    <a:pt x="286" y="552"/>
                  </a:lnTo>
                  <a:lnTo>
                    <a:pt x="297" y="508"/>
                  </a:lnTo>
                  <a:lnTo>
                    <a:pt x="319" y="431"/>
                  </a:lnTo>
                  <a:lnTo>
                    <a:pt x="341" y="332"/>
                  </a:lnTo>
                  <a:lnTo>
                    <a:pt x="352" y="265"/>
                  </a:lnTo>
                  <a:lnTo>
                    <a:pt x="374" y="221"/>
                  </a:lnTo>
                  <a:lnTo>
                    <a:pt x="418" y="155"/>
                  </a:lnTo>
                  <a:lnTo>
                    <a:pt x="440" y="133"/>
                  </a:lnTo>
                  <a:lnTo>
                    <a:pt x="462" y="100"/>
                  </a:lnTo>
                  <a:lnTo>
                    <a:pt x="473" y="89"/>
                  </a:lnTo>
                  <a:lnTo>
                    <a:pt x="495" y="78"/>
                  </a:lnTo>
                  <a:lnTo>
                    <a:pt x="528" y="56"/>
                  </a:lnTo>
                  <a:lnTo>
                    <a:pt x="572" y="45"/>
                  </a:lnTo>
                  <a:lnTo>
                    <a:pt x="649" y="45"/>
                  </a:lnTo>
                  <a:lnTo>
                    <a:pt x="671" y="56"/>
                  </a:lnTo>
                  <a:lnTo>
                    <a:pt x="682" y="56"/>
                  </a:lnTo>
                  <a:lnTo>
                    <a:pt x="693" y="67"/>
                  </a:lnTo>
                  <a:lnTo>
                    <a:pt x="649" y="78"/>
                  </a:lnTo>
                  <a:lnTo>
                    <a:pt x="627" y="100"/>
                  </a:lnTo>
                  <a:lnTo>
                    <a:pt x="605" y="133"/>
                  </a:lnTo>
                  <a:lnTo>
                    <a:pt x="594" y="166"/>
                  </a:lnTo>
                  <a:lnTo>
                    <a:pt x="594" y="188"/>
                  </a:lnTo>
                  <a:lnTo>
                    <a:pt x="605" y="199"/>
                  </a:lnTo>
                  <a:lnTo>
                    <a:pt x="616" y="221"/>
                  </a:lnTo>
                  <a:lnTo>
                    <a:pt x="638" y="232"/>
                  </a:lnTo>
                  <a:lnTo>
                    <a:pt x="704" y="232"/>
                  </a:lnTo>
                  <a:lnTo>
                    <a:pt x="770" y="166"/>
                  </a:lnTo>
                  <a:lnTo>
                    <a:pt x="770" y="89"/>
                  </a:lnTo>
                  <a:lnTo>
                    <a:pt x="748" y="56"/>
                  </a:lnTo>
                  <a:lnTo>
                    <a:pt x="726" y="34"/>
                  </a:lnTo>
                  <a:lnTo>
                    <a:pt x="693" y="11"/>
                  </a:lnTo>
                  <a:lnTo>
                    <a:pt x="660" y="0"/>
                  </a:lnTo>
                  <a:lnTo>
                    <a:pt x="616" y="0"/>
                  </a:lnTo>
                  <a:lnTo>
                    <a:pt x="528" y="11"/>
                  </a:lnTo>
                  <a:lnTo>
                    <a:pt x="462" y="56"/>
                  </a:lnTo>
                  <a:lnTo>
                    <a:pt x="407" y="100"/>
                  </a:lnTo>
                  <a:lnTo>
                    <a:pt x="374" y="144"/>
                  </a:lnTo>
                  <a:lnTo>
                    <a:pt x="330" y="56"/>
                  </a:lnTo>
                  <a:lnTo>
                    <a:pt x="297" y="23"/>
                  </a:lnTo>
                  <a:lnTo>
                    <a:pt x="253" y="11"/>
                  </a:lnTo>
                  <a:lnTo>
                    <a:pt x="198" y="0"/>
                  </a:lnTo>
                  <a:lnTo>
                    <a:pt x="154" y="0"/>
                  </a:lnTo>
                  <a:lnTo>
                    <a:pt x="132" y="23"/>
                  </a:lnTo>
                  <a:lnTo>
                    <a:pt x="99" y="45"/>
                  </a:lnTo>
                  <a:lnTo>
                    <a:pt x="88" y="67"/>
                  </a:lnTo>
                  <a:lnTo>
                    <a:pt x="66" y="89"/>
                  </a:lnTo>
                  <a:lnTo>
                    <a:pt x="55" y="111"/>
                  </a:lnTo>
                  <a:lnTo>
                    <a:pt x="11" y="221"/>
                  </a:lnTo>
                  <a:lnTo>
                    <a:pt x="0" y="265"/>
                  </a:lnTo>
                  <a:lnTo>
                    <a:pt x="0" y="298"/>
                  </a:lnTo>
                  <a:lnTo>
                    <a:pt x="11" y="309"/>
                  </a:lnTo>
                  <a:lnTo>
                    <a:pt x="44" y="309"/>
                  </a:lnTo>
                  <a:lnTo>
                    <a:pt x="44" y="287"/>
                  </a:lnTo>
                  <a:lnTo>
                    <a:pt x="55" y="265"/>
                  </a:lnTo>
                  <a:lnTo>
                    <a:pt x="88" y="144"/>
                  </a:lnTo>
                  <a:lnTo>
                    <a:pt x="132" y="67"/>
                  </a:lnTo>
                  <a:lnTo>
                    <a:pt x="198" y="45"/>
                  </a:lnTo>
                  <a:lnTo>
                    <a:pt x="209" y="45"/>
                  </a:lnTo>
                  <a:lnTo>
                    <a:pt x="231" y="56"/>
                  </a:lnTo>
                  <a:lnTo>
                    <a:pt x="242" y="67"/>
                  </a:lnTo>
                  <a:lnTo>
                    <a:pt x="253" y="89"/>
                  </a:lnTo>
                  <a:lnTo>
                    <a:pt x="253" y="166"/>
                  </a:lnTo>
                  <a:lnTo>
                    <a:pt x="242" y="188"/>
                  </a:lnTo>
                  <a:lnTo>
                    <a:pt x="242" y="210"/>
                  </a:lnTo>
                  <a:lnTo>
                    <a:pt x="231" y="243"/>
                  </a:lnTo>
                  <a:lnTo>
                    <a:pt x="220" y="287"/>
                  </a:lnTo>
                  <a:lnTo>
                    <a:pt x="110" y="72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589"/>
            <p:cNvSpPr>
              <a:spLocks/>
            </p:cNvSpPr>
            <p:nvPr/>
          </p:nvSpPr>
          <p:spPr bwMode="auto">
            <a:xfrm>
              <a:off x="23224" y="18997"/>
              <a:ext cx="440" cy="1898"/>
            </a:xfrm>
            <a:custGeom>
              <a:avLst/>
              <a:gdLst/>
              <a:ahLst/>
              <a:cxnLst>
                <a:cxn ang="0">
                  <a:pos x="440" y="1876"/>
                </a:cxn>
                <a:cxn ang="0">
                  <a:pos x="407" y="1842"/>
                </a:cxn>
                <a:cxn ang="0">
                  <a:pos x="286" y="1688"/>
                </a:cxn>
                <a:cxn ang="0">
                  <a:pos x="198" y="1500"/>
                </a:cxn>
                <a:cxn ang="0">
                  <a:pos x="143" y="1313"/>
                </a:cxn>
                <a:cxn ang="0">
                  <a:pos x="121" y="1125"/>
                </a:cxn>
                <a:cxn ang="0">
                  <a:pos x="110" y="949"/>
                </a:cxn>
                <a:cxn ang="0">
                  <a:pos x="121" y="750"/>
                </a:cxn>
                <a:cxn ang="0">
                  <a:pos x="154" y="562"/>
                </a:cxn>
                <a:cxn ang="0">
                  <a:pos x="209" y="375"/>
                </a:cxn>
                <a:cxn ang="0">
                  <a:pos x="297" y="198"/>
                </a:cxn>
                <a:cxn ang="0">
                  <a:pos x="418" y="55"/>
                </a:cxn>
                <a:cxn ang="0">
                  <a:pos x="429" y="33"/>
                </a:cxn>
                <a:cxn ang="0">
                  <a:pos x="440" y="33"/>
                </a:cxn>
                <a:cxn ang="0">
                  <a:pos x="440" y="11"/>
                </a:cxn>
                <a:cxn ang="0">
                  <a:pos x="429" y="0"/>
                </a:cxn>
                <a:cxn ang="0">
                  <a:pos x="418" y="0"/>
                </a:cxn>
                <a:cxn ang="0">
                  <a:pos x="396" y="11"/>
                </a:cxn>
                <a:cxn ang="0">
                  <a:pos x="341" y="55"/>
                </a:cxn>
                <a:cxn ang="0">
                  <a:pos x="264" y="132"/>
                </a:cxn>
                <a:cxn ang="0">
                  <a:pos x="187" y="242"/>
                </a:cxn>
                <a:cxn ang="0">
                  <a:pos x="121" y="364"/>
                </a:cxn>
                <a:cxn ang="0">
                  <a:pos x="44" y="573"/>
                </a:cxn>
                <a:cxn ang="0">
                  <a:pos x="11" y="772"/>
                </a:cxn>
                <a:cxn ang="0">
                  <a:pos x="0" y="949"/>
                </a:cxn>
                <a:cxn ang="0">
                  <a:pos x="11" y="1125"/>
                </a:cxn>
                <a:cxn ang="0">
                  <a:pos x="44" y="1324"/>
                </a:cxn>
                <a:cxn ang="0">
                  <a:pos x="121" y="1544"/>
                </a:cxn>
                <a:cxn ang="0">
                  <a:pos x="198" y="1666"/>
                </a:cxn>
                <a:cxn ang="0">
                  <a:pos x="275" y="1765"/>
                </a:cxn>
                <a:cxn ang="0">
                  <a:pos x="341" y="1842"/>
                </a:cxn>
                <a:cxn ang="0">
                  <a:pos x="396" y="1887"/>
                </a:cxn>
                <a:cxn ang="0">
                  <a:pos x="418" y="1898"/>
                </a:cxn>
                <a:cxn ang="0">
                  <a:pos x="429" y="1898"/>
                </a:cxn>
                <a:cxn ang="0">
                  <a:pos x="440" y="1887"/>
                </a:cxn>
                <a:cxn ang="0">
                  <a:pos x="440" y="1876"/>
                </a:cxn>
              </a:cxnLst>
              <a:rect l="0" t="0" r="r" b="b"/>
              <a:pathLst>
                <a:path w="440" h="1898">
                  <a:moveTo>
                    <a:pt x="440" y="1876"/>
                  </a:moveTo>
                  <a:lnTo>
                    <a:pt x="407" y="1842"/>
                  </a:lnTo>
                  <a:lnTo>
                    <a:pt x="286" y="1688"/>
                  </a:lnTo>
                  <a:lnTo>
                    <a:pt x="198" y="1500"/>
                  </a:lnTo>
                  <a:lnTo>
                    <a:pt x="143" y="1313"/>
                  </a:lnTo>
                  <a:lnTo>
                    <a:pt x="121" y="1125"/>
                  </a:lnTo>
                  <a:lnTo>
                    <a:pt x="110" y="949"/>
                  </a:lnTo>
                  <a:lnTo>
                    <a:pt x="121" y="750"/>
                  </a:lnTo>
                  <a:lnTo>
                    <a:pt x="154" y="562"/>
                  </a:lnTo>
                  <a:lnTo>
                    <a:pt x="209" y="375"/>
                  </a:lnTo>
                  <a:lnTo>
                    <a:pt x="297" y="198"/>
                  </a:lnTo>
                  <a:lnTo>
                    <a:pt x="418" y="55"/>
                  </a:lnTo>
                  <a:lnTo>
                    <a:pt x="429" y="33"/>
                  </a:lnTo>
                  <a:lnTo>
                    <a:pt x="440" y="33"/>
                  </a:lnTo>
                  <a:lnTo>
                    <a:pt x="440" y="11"/>
                  </a:lnTo>
                  <a:lnTo>
                    <a:pt x="429" y="0"/>
                  </a:lnTo>
                  <a:lnTo>
                    <a:pt x="418" y="0"/>
                  </a:lnTo>
                  <a:lnTo>
                    <a:pt x="396" y="11"/>
                  </a:lnTo>
                  <a:lnTo>
                    <a:pt x="341" y="55"/>
                  </a:lnTo>
                  <a:lnTo>
                    <a:pt x="264" y="132"/>
                  </a:lnTo>
                  <a:lnTo>
                    <a:pt x="187" y="242"/>
                  </a:lnTo>
                  <a:lnTo>
                    <a:pt x="121" y="364"/>
                  </a:lnTo>
                  <a:lnTo>
                    <a:pt x="44" y="573"/>
                  </a:lnTo>
                  <a:lnTo>
                    <a:pt x="11" y="772"/>
                  </a:lnTo>
                  <a:lnTo>
                    <a:pt x="0" y="949"/>
                  </a:lnTo>
                  <a:lnTo>
                    <a:pt x="11" y="1125"/>
                  </a:lnTo>
                  <a:lnTo>
                    <a:pt x="44" y="1324"/>
                  </a:lnTo>
                  <a:lnTo>
                    <a:pt x="121" y="1544"/>
                  </a:lnTo>
                  <a:lnTo>
                    <a:pt x="198" y="1666"/>
                  </a:lnTo>
                  <a:lnTo>
                    <a:pt x="275" y="1765"/>
                  </a:lnTo>
                  <a:lnTo>
                    <a:pt x="341" y="1842"/>
                  </a:lnTo>
                  <a:lnTo>
                    <a:pt x="396" y="1887"/>
                  </a:lnTo>
                  <a:lnTo>
                    <a:pt x="418" y="1898"/>
                  </a:lnTo>
                  <a:lnTo>
                    <a:pt x="429" y="1898"/>
                  </a:lnTo>
                  <a:lnTo>
                    <a:pt x="440" y="1887"/>
                  </a:lnTo>
                  <a:lnTo>
                    <a:pt x="440" y="1876"/>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590"/>
            <p:cNvSpPr>
              <a:spLocks/>
            </p:cNvSpPr>
            <p:nvPr/>
          </p:nvSpPr>
          <p:spPr bwMode="auto">
            <a:xfrm>
              <a:off x="23873" y="19107"/>
              <a:ext cx="858" cy="1335"/>
            </a:xfrm>
            <a:custGeom>
              <a:avLst/>
              <a:gdLst/>
              <a:ahLst/>
              <a:cxnLst>
                <a:cxn ang="0">
                  <a:pos x="440" y="0"/>
                </a:cxn>
                <a:cxn ang="0">
                  <a:pos x="264" y="11"/>
                </a:cxn>
                <a:cxn ang="0">
                  <a:pos x="154" y="33"/>
                </a:cxn>
                <a:cxn ang="0">
                  <a:pos x="165" y="77"/>
                </a:cxn>
                <a:cxn ang="0">
                  <a:pos x="275" y="88"/>
                </a:cxn>
                <a:cxn ang="0">
                  <a:pos x="297" y="99"/>
                </a:cxn>
                <a:cxn ang="0">
                  <a:pos x="286" y="143"/>
                </a:cxn>
                <a:cxn ang="0">
                  <a:pos x="11" y="1258"/>
                </a:cxn>
                <a:cxn ang="0">
                  <a:pos x="0" y="1280"/>
                </a:cxn>
                <a:cxn ang="0">
                  <a:pos x="44" y="1335"/>
                </a:cxn>
                <a:cxn ang="0">
                  <a:pos x="88" y="1324"/>
                </a:cxn>
                <a:cxn ang="0">
                  <a:pos x="121" y="1291"/>
                </a:cxn>
                <a:cxn ang="0">
                  <a:pos x="176" y="1092"/>
                </a:cxn>
                <a:cxn ang="0">
                  <a:pos x="220" y="927"/>
                </a:cxn>
                <a:cxn ang="0">
                  <a:pos x="275" y="883"/>
                </a:cxn>
                <a:cxn ang="0">
                  <a:pos x="396" y="927"/>
                </a:cxn>
                <a:cxn ang="0">
                  <a:pos x="451" y="1037"/>
                </a:cxn>
                <a:cxn ang="0">
                  <a:pos x="440" y="1081"/>
                </a:cxn>
                <a:cxn ang="0">
                  <a:pos x="462" y="1247"/>
                </a:cxn>
                <a:cxn ang="0">
                  <a:pos x="616" y="1335"/>
                </a:cxn>
                <a:cxn ang="0">
                  <a:pos x="693" y="1313"/>
                </a:cxn>
                <a:cxn ang="0">
                  <a:pos x="759" y="1236"/>
                </a:cxn>
                <a:cxn ang="0">
                  <a:pos x="825" y="1070"/>
                </a:cxn>
                <a:cxn ang="0">
                  <a:pos x="792" y="1026"/>
                </a:cxn>
                <a:cxn ang="0">
                  <a:pos x="781" y="1059"/>
                </a:cxn>
                <a:cxn ang="0">
                  <a:pos x="715" y="1225"/>
                </a:cxn>
                <a:cxn ang="0">
                  <a:pos x="616" y="1291"/>
                </a:cxn>
                <a:cxn ang="0">
                  <a:pos x="583" y="1280"/>
                </a:cxn>
                <a:cxn ang="0">
                  <a:pos x="561" y="1236"/>
                </a:cxn>
                <a:cxn ang="0">
                  <a:pos x="550" y="1170"/>
                </a:cxn>
                <a:cxn ang="0">
                  <a:pos x="572" y="1092"/>
                </a:cxn>
                <a:cxn ang="0">
                  <a:pos x="550" y="960"/>
                </a:cxn>
                <a:cxn ang="0">
                  <a:pos x="407" y="861"/>
                </a:cxn>
                <a:cxn ang="0">
                  <a:pos x="407" y="750"/>
                </a:cxn>
                <a:cxn ang="0">
                  <a:pos x="638" y="541"/>
                </a:cxn>
                <a:cxn ang="0">
                  <a:pos x="770" y="519"/>
                </a:cxn>
                <a:cxn ang="0">
                  <a:pos x="792" y="530"/>
                </a:cxn>
                <a:cxn ang="0">
                  <a:pos x="759" y="552"/>
                </a:cxn>
                <a:cxn ang="0">
                  <a:pos x="693" y="618"/>
                </a:cxn>
                <a:cxn ang="0">
                  <a:pos x="682" y="640"/>
                </a:cxn>
                <a:cxn ang="0">
                  <a:pos x="715" y="695"/>
                </a:cxn>
                <a:cxn ang="0">
                  <a:pos x="792" y="706"/>
                </a:cxn>
                <a:cxn ang="0">
                  <a:pos x="858" y="629"/>
                </a:cxn>
                <a:cxn ang="0">
                  <a:pos x="847" y="541"/>
                </a:cxn>
                <a:cxn ang="0">
                  <a:pos x="803" y="497"/>
                </a:cxn>
                <a:cxn ang="0">
                  <a:pos x="693" y="474"/>
                </a:cxn>
                <a:cxn ang="0">
                  <a:pos x="550" y="552"/>
                </a:cxn>
                <a:cxn ang="0">
                  <a:pos x="242" y="817"/>
                </a:cxn>
              </a:cxnLst>
              <a:rect l="0" t="0" r="r" b="b"/>
              <a:pathLst>
                <a:path w="858" h="1335">
                  <a:moveTo>
                    <a:pt x="440" y="11"/>
                  </a:moveTo>
                  <a:lnTo>
                    <a:pt x="440" y="0"/>
                  </a:lnTo>
                  <a:lnTo>
                    <a:pt x="352" y="0"/>
                  </a:lnTo>
                  <a:lnTo>
                    <a:pt x="264" y="11"/>
                  </a:lnTo>
                  <a:lnTo>
                    <a:pt x="176" y="11"/>
                  </a:lnTo>
                  <a:lnTo>
                    <a:pt x="154" y="33"/>
                  </a:lnTo>
                  <a:lnTo>
                    <a:pt x="154" y="66"/>
                  </a:lnTo>
                  <a:lnTo>
                    <a:pt x="165" y="77"/>
                  </a:lnTo>
                  <a:lnTo>
                    <a:pt x="264" y="77"/>
                  </a:lnTo>
                  <a:lnTo>
                    <a:pt x="275" y="88"/>
                  </a:lnTo>
                  <a:lnTo>
                    <a:pt x="286" y="88"/>
                  </a:lnTo>
                  <a:lnTo>
                    <a:pt x="297" y="99"/>
                  </a:lnTo>
                  <a:lnTo>
                    <a:pt x="297" y="110"/>
                  </a:lnTo>
                  <a:lnTo>
                    <a:pt x="286" y="143"/>
                  </a:lnTo>
                  <a:lnTo>
                    <a:pt x="11" y="1236"/>
                  </a:lnTo>
                  <a:lnTo>
                    <a:pt x="11" y="1258"/>
                  </a:lnTo>
                  <a:lnTo>
                    <a:pt x="0" y="1269"/>
                  </a:lnTo>
                  <a:lnTo>
                    <a:pt x="0" y="1280"/>
                  </a:lnTo>
                  <a:lnTo>
                    <a:pt x="11" y="1302"/>
                  </a:lnTo>
                  <a:lnTo>
                    <a:pt x="44" y="1335"/>
                  </a:lnTo>
                  <a:lnTo>
                    <a:pt x="55" y="1335"/>
                  </a:lnTo>
                  <a:lnTo>
                    <a:pt x="88" y="1324"/>
                  </a:lnTo>
                  <a:lnTo>
                    <a:pt x="110" y="1313"/>
                  </a:lnTo>
                  <a:lnTo>
                    <a:pt x="121" y="1291"/>
                  </a:lnTo>
                  <a:lnTo>
                    <a:pt x="154" y="1192"/>
                  </a:lnTo>
                  <a:lnTo>
                    <a:pt x="176" y="1092"/>
                  </a:lnTo>
                  <a:lnTo>
                    <a:pt x="198" y="1004"/>
                  </a:lnTo>
                  <a:lnTo>
                    <a:pt x="220" y="927"/>
                  </a:lnTo>
                  <a:lnTo>
                    <a:pt x="231" y="883"/>
                  </a:lnTo>
                  <a:lnTo>
                    <a:pt x="275" y="883"/>
                  </a:lnTo>
                  <a:lnTo>
                    <a:pt x="341" y="905"/>
                  </a:lnTo>
                  <a:lnTo>
                    <a:pt x="396" y="927"/>
                  </a:lnTo>
                  <a:lnTo>
                    <a:pt x="429" y="971"/>
                  </a:lnTo>
                  <a:lnTo>
                    <a:pt x="451" y="1037"/>
                  </a:lnTo>
                  <a:lnTo>
                    <a:pt x="451" y="1059"/>
                  </a:lnTo>
                  <a:lnTo>
                    <a:pt x="440" y="1081"/>
                  </a:lnTo>
                  <a:lnTo>
                    <a:pt x="440" y="1148"/>
                  </a:lnTo>
                  <a:lnTo>
                    <a:pt x="462" y="1247"/>
                  </a:lnTo>
                  <a:lnTo>
                    <a:pt x="517" y="1313"/>
                  </a:lnTo>
                  <a:lnTo>
                    <a:pt x="616" y="1335"/>
                  </a:lnTo>
                  <a:lnTo>
                    <a:pt x="660" y="1324"/>
                  </a:lnTo>
                  <a:lnTo>
                    <a:pt x="693" y="1313"/>
                  </a:lnTo>
                  <a:lnTo>
                    <a:pt x="726" y="1280"/>
                  </a:lnTo>
                  <a:lnTo>
                    <a:pt x="759" y="1236"/>
                  </a:lnTo>
                  <a:lnTo>
                    <a:pt x="803" y="1148"/>
                  </a:lnTo>
                  <a:lnTo>
                    <a:pt x="825" y="1070"/>
                  </a:lnTo>
                  <a:lnTo>
                    <a:pt x="825" y="1026"/>
                  </a:lnTo>
                  <a:lnTo>
                    <a:pt x="792" y="1026"/>
                  </a:lnTo>
                  <a:lnTo>
                    <a:pt x="781" y="1037"/>
                  </a:lnTo>
                  <a:lnTo>
                    <a:pt x="781" y="1059"/>
                  </a:lnTo>
                  <a:lnTo>
                    <a:pt x="748" y="1148"/>
                  </a:lnTo>
                  <a:lnTo>
                    <a:pt x="715" y="1225"/>
                  </a:lnTo>
                  <a:lnTo>
                    <a:pt x="671" y="1280"/>
                  </a:lnTo>
                  <a:lnTo>
                    <a:pt x="616" y="1291"/>
                  </a:lnTo>
                  <a:lnTo>
                    <a:pt x="594" y="1291"/>
                  </a:lnTo>
                  <a:lnTo>
                    <a:pt x="583" y="1280"/>
                  </a:lnTo>
                  <a:lnTo>
                    <a:pt x="561" y="1269"/>
                  </a:lnTo>
                  <a:lnTo>
                    <a:pt x="561" y="1236"/>
                  </a:lnTo>
                  <a:lnTo>
                    <a:pt x="550" y="1203"/>
                  </a:lnTo>
                  <a:lnTo>
                    <a:pt x="550" y="1170"/>
                  </a:lnTo>
                  <a:lnTo>
                    <a:pt x="561" y="1126"/>
                  </a:lnTo>
                  <a:lnTo>
                    <a:pt x="572" y="1092"/>
                  </a:lnTo>
                  <a:lnTo>
                    <a:pt x="572" y="1037"/>
                  </a:lnTo>
                  <a:lnTo>
                    <a:pt x="550" y="960"/>
                  </a:lnTo>
                  <a:lnTo>
                    <a:pt x="495" y="905"/>
                  </a:lnTo>
                  <a:lnTo>
                    <a:pt x="407" y="861"/>
                  </a:lnTo>
                  <a:lnTo>
                    <a:pt x="297" y="839"/>
                  </a:lnTo>
                  <a:lnTo>
                    <a:pt x="407" y="750"/>
                  </a:lnTo>
                  <a:lnTo>
                    <a:pt x="550" y="607"/>
                  </a:lnTo>
                  <a:lnTo>
                    <a:pt x="638" y="541"/>
                  </a:lnTo>
                  <a:lnTo>
                    <a:pt x="726" y="519"/>
                  </a:lnTo>
                  <a:lnTo>
                    <a:pt x="770" y="519"/>
                  </a:lnTo>
                  <a:lnTo>
                    <a:pt x="770" y="530"/>
                  </a:lnTo>
                  <a:lnTo>
                    <a:pt x="792" y="530"/>
                  </a:lnTo>
                  <a:lnTo>
                    <a:pt x="792" y="541"/>
                  </a:lnTo>
                  <a:lnTo>
                    <a:pt x="759" y="552"/>
                  </a:lnTo>
                  <a:lnTo>
                    <a:pt x="715" y="574"/>
                  </a:lnTo>
                  <a:lnTo>
                    <a:pt x="693" y="618"/>
                  </a:lnTo>
                  <a:lnTo>
                    <a:pt x="693" y="629"/>
                  </a:lnTo>
                  <a:lnTo>
                    <a:pt x="682" y="640"/>
                  </a:lnTo>
                  <a:lnTo>
                    <a:pt x="682" y="662"/>
                  </a:lnTo>
                  <a:lnTo>
                    <a:pt x="715" y="695"/>
                  </a:lnTo>
                  <a:lnTo>
                    <a:pt x="737" y="706"/>
                  </a:lnTo>
                  <a:lnTo>
                    <a:pt x="792" y="706"/>
                  </a:lnTo>
                  <a:lnTo>
                    <a:pt x="836" y="662"/>
                  </a:lnTo>
                  <a:lnTo>
                    <a:pt x="858" y="629"/>
                  </a:lnTo>
                  <a:lnTo>
                    <a:pt x="858" y="563"/>
                  </a:lnTo>
                  <a:lnTo>
                    <a:pt x="847" y="541"/>
                  </a:lnTo>
                  <a:lnTo>
                    <a:pt x="825" y="508"/>
                  </a:lnTo>
                  <a:lnTo>
                    <a:pt x="803" y="497"/>
                  </a:lnTo>
                  <a:lnTo>
                    <a:pt x="770" y="474"/>
                  </a:lnTo>
                  <a:lnTo>
                    <a:pt x="693" y="474"/>
                  </a:lnTo>
                  <a:lnTo>
                    <a:pt x="627" y="497"/>
                  </a:lnTo>
                  <a:lnTo>
                    <a:pt x="550" y="552"/>
                  </a:lnTo>
                  <a:lnTo>
                    <a:pt x="352" y="750"/>
                  </a:lnTo>
                  <a:lnTo>
                    <a:pt x="242" y="817"/>
                  </a:lnTo>
                  <a:lnTo>
                    <a:pt x="440" y="11"/>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591"/>
            <p:cNvSpPr>
              <a:spLocks/>
            </p:cNvSpPr>
            <p:nvPr/>
          </p:nvSpPr>
          <p:spPr bwMode="auto">
            <a:xfrm>
              <a:off x="24940" y="18997"/>
              <a:ext cx="440" cy="1898"/>
            </a:xfrm>
            <a:custGeom>
              <a:avLst/>
              <a:gdLst/>
              <a:ahLst/>
              <a:cxnLst>
                <a:cxn ang="0">
                  <a:pos x="440" y="949"/>
                </a:cxn>
                <a:cxn ang="0">
                  <a:pos x="429" y="772"/>
                </a:cxn>
                <a:cxn ang="0">
                  <a:pos x="396" y="573"/>
                </a:cxn>
                <a:cxn ang="0">
                  <a:pos x="308" y="353"/>
                </a:cxn>
                <a:cxn ang="0">
                  <a:pos x="242" y="231"/>
                </a:cxn>
                <a:cxn ang="0">
                  <a:pos x="165" y="132"/>
                </a:cxn>
                <a:cxn ang="0">
                  <a:pos x="99" y="55"/>
                </a:cxn>
                <a:cxn ang="0">
                  <a:pos x="44" y="11"/>
                </a:cxn>
                <a:cxn ang="0">
                  <a:pos x="22" y="0"/>
                </a:cxn>
                <a:cxn ang="0">
                  <a:pos x="11" y="0"/>
                </a:cxn>
                <a:cxn ang="0">
                  <a:pos x="0" y="11"/>
                </a:cxn>
                <a:cxn ang="0">
                  <a:pos x="0" y="22"/>
                </a:cxn>
                <a:cxn ang="0">
                  <a:pos x="11" y="33"/>
                </a:cxn>
                <a:cxn ang="0">
                  <a:pos x="11" y="44"/>
                </a:cxn>
                <a:cxn ang="0">
                  <a:pos x="33" y="66"/>
                </a:cxn>
                <a:cxn ang="0">
                  <a:pos x="154" y="220"/>
                </a:cxn>
                <a:cxn ang="0">
                  <a:pos x="253" y="430"/>
                </a:cxn>
                <a:cxn ang="0">
                  <a:pos x="308" y="673"/>
                </a:cxn>
                <a:cxn ang="0">
                  <a:pos x="330" y="949"/>
                </a:cxn>
                <a:cxn ang="0">
                  <a:pos x="319" y="1147"/>
                </a:cxn>
                <a:cxn ang="0">
                  <a:pos x="286" y="1335"/>
                </a:cxn>
                <a:cxn ang="0">
                  <a:pos x="231" y="1522"/>
                </a:cxn>
                <a:cxn ang="0">
                  <a:pos x="143" y="1688"/>
                </a:cxn>
                <a:cxn ang="0">
                  <a:pos x="22" y="1842"/>
                </a:cxn>
                <a:cxn ang="0">
                  <a:pos x="0" y="1864"/>
                </a:cxn>
                <a:cxn ang="0">
                  <a:pos x="0" y="1887"/>
                </a:cxn>
                <a:cxn ang="0">
                  <a:pos x="11" y="1898"/>
                </a:cxn>
                <a:cxn ang="0">
                  <a:pos x="22" y="1898"/>
                </a:cxn>
                <a:cxn ang="0">
                  <a:pos x="44" y="1887"/>
                </a:cxn>
                <a:cxn ang="0">
                  <a:pos x="99" y="1842"/>
                </a:cxn>
                <a:cxn ang="0">
                  <a:pos x="165" y="1765"/>
                </a:cxn>
                <a:cxn ang="0">
                  <a:pos x="242" y="1655"/>
                </a:cxn>
                <a:cxn ang="0">
                  <a:pos x="319" y="1522"/>
                </a:cxn>
                <a:cxn ang="0">
                  <a:pos x="396" y="1324"/>
                </a:cxn>
                <a:cxn ang="0">
                  <a:pos x="429" y="1125"/>
                </a:cxn>
                <a:cxn ang="0">
                  <a:pos x="440" y="949"/>
                </a:cxn>
              </a:cxnLst>
              <a:rect l="0" t="0" r="r" b="b"/>
              <a:pathLst>
                <a:path w="440" h="1898">
                  <a:moveTo>
                    <a:pt x="440" y="949"/>
                  </a:moveTo>
                  <a:lnTo>
                    <a:pt x="429" y="772"/>
                  </a:lnTo>
                  <a:lnTo>
                    <a:pt x="396" y="573"/>
                  </a:lnTo>
                  <a:lnTo>
                    <a:pt x="308" y="353"/>
                  </a:lnTo>
                  <a:lnTo>
                    <a:pt x="242" y="231"/>
                  </a:lnTo>
                  <a:lnTo>
                    <a:pt x="165" y="132"/>
                  </a:lnTo>
                  <a:lnTo>
                    <a:pt x="99" y="55"/>
                  </a:lnTo>
                  <a:lnTo>
                    <a:pt x="44" y="11"/>
                  </a:lnTo>
                  <a:lnTo>
                    <a:pt x="22" y="0"/>
                  </a:lnTo>
                  <a:lnTo>
                    <a:pt x="11" y="0"/>
                  </a:lnTo>
                  <a:lnTo>
                    <a:pt x="0" y="11"/>
                  </a:lnTo>
                  <a:lnTo>
                    <a:pt x="0" y="22"/>
                  </a:lnTo>
                  <a:lnTo>
                    <a:pt x="11" y="33"/>
                  </a:lnTo>
                  <a:lnTo>
                    <a:pt x="11" y="44"/>
                  </a:lnTo>
                  <a:lnTo>
                    <a:pt x="33" y="66"/>
                  </a:lnTo>
                  <a:lnTo>
                    <a:pt x="154" y="220"/>
                  </a:lnTo>
                  <a:lnTo>
                    <a:pt x="253" y="430"/>
                  </a:lnTo>
                  <a:lnTo>
                    <a:pt x="308" y="673"/>
                  </a:lnTo>
                  <a:lnTo>
                    <a:pt x="330" y="949"/>
                  </a:lnTo>
                  <a:lnTo>
                    <a:pt x="319" y="1147"/>
                  </a:lnTo>
                  <a:lnTo>
                    <a:pt x="286" y="1335"/>
                  </a:lnTo>
                  <a:lnTo>
                    <a:pt x="231" y="1522"/>
                  </a:lnTo>
                  <a:lnTo>
                    <a:pt x="143" y="1688"/>
                  </a:lnTo>
                  <a:lnTo>
                    <a:pt x="22" y="1842"/>
                  </a:lnTo>
                  <a:lnTo>
                    <a:pt x="0" y="1864"/>
                  </a:lnTo>
                  <a:lnTo>
                    <a:pt x="0" y="1887"/>
                  </a:lnTo>
                  <a:lnTo>
                    <a:pt x="11" y="1898"/>
                  </a:lnTo>
                  <a:lnTo>
                    <a:pt x="22" y="1898"/>
                  </a:lnTo>
                  <a:lnTo>
                    <a:pt x="44" y="1887"/>
                  </a:lnTo>
                  <a:lnTo>
                    <a:pt x="99" y="1842"/>
                  </a:lnTo>
                  <a:lnTo>
                    <a:pt x="165" y="1765"/>
                  </a:lnTo>
                  <a:lnTo>
                    <a:pt x="242" y="1655"/>
                  </a:lnTo>
                  <a:lnTo>
                    <a:pt x="319" y="1522"/>
                  </a:lnTo>
                  <a:lnTo>
                    <a:pt x="396" y="1324"/>
                  </a:lnTo>
                  <a:lnTo>
                    <a:pt x="429" y="1125"/>
                  </a:lnTo>
                  <a:lnTo>
                    <a:pt x="440" y="94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95352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总结：距离度量</a:t>
            </a:r>
            <a:r>
              <a:rPr lang="en-US" altLang="zh-CN" sz="2800" dirty="0" smtClean="0">
                <a:solidFill>
                  <a:schemeClr val="bg1"/>
                </a:solidFill>
              </a:rPr>
              <a:t>&amp;K</a:t>
            </a:r>
            <a:r>
              <a:rPr lang="zh-CN" altLang="en-US" sz="2800" dirty="0" smtClean="0">
                <a:solidFill>
                  <a:schemeClr val="bg1"/>
                </a:solidFill>
              </a:rPr>
              <a:t>的选择</a:t>
            </a:r>
            <a:endParaRPr lang="en-US" altLang="zh-CN" sz="2800" dirty="0">
              <a:solidFill>
                <a:schemeClr val="bg1"/>
              </a:solidFill>
            </a:endParaRPr>
          </a:p>
        </p:txBody>
      </p:sp>
      <p:sp>
        <p:nvSpPr>
          <p:cNvPr id="7" name="矩形 6"/>
          <p:cNvSpPr/>
          <p:nvPr/>
        </p:nvSpPr>
        <p:spPr>
          <a:xfrm>
            <a:off x="1036833" y="1664756"/>
            <a:ext cx="7108948" cy="1754326"/>
          </a:xfrm>
          <a:prstGeom prst="rect">
            <a:avLst/>
          </a:prstGeom>
        </p:spPr>
        <p:txBody>
          <a:bodyPr wrap="square">
            <a:spAutoFit/>
          </a:bodyPr>
          <a:lstStyle/>
          <a:p>
            <a:pPr marL="342900" indent="-342900">
              <a:buFont typeface="Wingdings" panose="05000000000000000000" pitchFamily="2" charset="2"/>
              <a:buChar char="l"/>
            </a:pPr>
            <a:r>
              <a:rPr lang="zh-CN" altLang="en-US" dirty="0" smtClean="0">
                <a:solidFill>
                  <a:srgbClr val="000000"/>
                </a:solidFill>
                <a:latin typeface="Arial" panose="020B0604020202020204" pitchFamily="34" charset="0"/>
              </a:rPr>
              <a:t>如何选择距离度量方式</a:t>
            </a:r>
            <a:r>
              <a:rPr lang="en-US" altLang="zh-CN" dirty="0" smtClean="0">
                <a:solidFill>
                  <a:srgbClr val="000000"/>
                </a:solidFill>
                <a:latin typeface="Arial" panose="020B0604020202020204" pitchFamily="34" charset="0"/>
              </a:rPr>
              <a:t>?</a:t>
            </a:r>
          </a:p>
          <a:p>
            <a:pPr marL="342900" indent="-342900">
              <a:buFont typeface="Wingdings" panose="05000000000000000000" pitchFamily="2" charset="2"/>
              <a:buChar char="l"/>
            </a:pPr>
            <a:endParaRPr lang="en-US" altLang="zh-CN" dirty="0">
              <a:solidFill>
                <a:srgbClr val="000000"/>
              </a:solidFill>
              <a:latin typeface="Segoe UI" panose="020B0502040204020203" pitchFamily="34" charset="0"/>
            </a:endParaRPr>
          </a:p>
          <a:p>
            <a:pPr marL="742950" indent="-285750"/>
            <a:r>
              <a:rPr lang="zh-CN" altLang="en-US" dirty="0" smtClean="0">
                <a:solidFill>
                  <a:srgbClr val="000000"/>
                </a:solidFill>
                <a:latin typeface="Arial" panose="020B0604020202020204" pitchFamily="34" charset="0"/>
              </a:rPr>
              <a:t>欧氏距离（</a:t>
            </a:r>
            <a:r>
              <a:rPr lang="en-US" altLang="zh-CN" dirty="0">
                <a:solidFill>
                  <a:srgbClr val="00B0F0"/>
                </a:solidFill>
                <a:latin typeface="Arial" panose="020B0604020202020204" pitchFamily="34" charset="0"/>
              </a:rPr>
              <a:t> Euclidean </a:t>
            </a:r>
            <a:r>
              <a:rPr lang="zh-CN" altLang="en-US" dirty="0" smtClean="0">
                <a:solidFill>
                  <a:srgbClr val="000000"/>
                </a:solidFill>
                <a:latin typeface="Arial" panose="020B0604020202020204" pitchFamily="34" charset="0"/>
              </a:rPr>
              <a:t>）</a:t>
            </a:r>
            <a:r>
              <a:rPr lang="en-US" altLang="zh-CN" dirty="0" smtClean="0">
                <a:solidFill>
                  <a:srgbClr val="000000"/>
                </a:solidFill>
                <a:latin typeface="Arial" panose="020B0604020202020204" pitchFamily="34" charset="0"/>
              </a:rPr>
              <a:t> </a:t>
            </a:r>
            <a:r>
              <a:rPr lang="zh-CN" altLang="en-US" dirty="0" smtClean="0">
                <a:solidFill>
                  <a:srgbClr val="000000"/>
                </a:solidFill>
                <a:latin typeface="Arial" panose="020B0604020202020204" pitchFamily="34" charset="0"/>
              </a:rPr>
              <a:t>最为常用</a:t>
            </a:r>
            <a:endParaRPr lang="en-US" altLang="zh-CN" dirty="0" smtClean="0">
              <a:solidFill>
                <a:srgbClr val="000000"/>
              </a:solidFill>
              <a:latin typeface="Arial" panose="020B0604020202020204" pitchFamily="34" charset="0"/>
            </a:endParaRPr>
          </a:p>
          <a:p>
            <a:pPr marL="742950" indent="-285750"/>
            <a:r>
              <a:rPr lang="zh-CN" altLang="en-US" dirty="0" smtClean="0">
                <a:solidFill>
                  <a:srgbClr val="000000"/>
                </a:solidFill>
                <a:latin typeface="Arial" panose="020B0604020202020204" pitchFamily="34" charset="0"/>
              </a:rPr>
              <a:t>具体问题具体分析</a:t>
            </a:r>
            <a:endParaRPr lang="en-US" altLang="zh-CN" dirty="0" smtClean="0">
              <a:solidFill>
                <a:srgbClr val="000000"/>
              </a:solidFill>
              <a:latin typeface="Arial" panose="020B0604020202020204" pitchFamily="34" charset="0"/>
            </a:endParaRPr>
          </a:p>
          <a:p>
            <a:pPr marL="742950" indent="-285750"/>
            <a:r>
              <a:rPr lang="zh-CN" altLang="en-US" dirty="0" smtClean="0">
                <a:solidFill>
                  <a:srgbClr val="000000"/>
                </a:solidFill>
                <a:latin typeface="Arial" panose="020B0604020202020204" pitchFamily="34" charset="0"/>
              </a:rPr>
              <a:t>例如：对于一个复杂的问题，不同维度上也可以使用不同的度量方式</a:t>
            </a:r>
            <a:endParaRPr lang="en-US" altLang="zh-CN" dirty="0">
              <a:solidFill>
                <a:srgbClr val="000000"/>
              </a:solidFill>
              <a:latin typeface="Segoe UI" panose="020B0502040204020203" pitchFamily="34" charset="0"/>
            </a:endParaRPr>
          </a:p>
        </p:txBody>
      </p:sp>
      <p:sp>
        <p:nvSpPr>
          <p:cNvPr id="9" name="矩形 8"/>
          <p:cNvSpPr/>
          <p:nvPr/>
        </p:nvSpPr>
        <p:spPr>
          <a:xfrm>
            <a:off x="989899" y="3887294"/>
            <a:ext cx="7202815" cy="1200329"/>
          </a:xfrm>
          <a:prstGeom prst="rect">
            <a:avLst/>
          </a:prstGeom>
        </p:spPr>
        <p:txBody>
          <a:bodyPr wrap="square">
            <a:spAutoFit/>
          </a:bodyPr>
          <a:lstStyle/>
          <a:p>
            <a:pPr marL="742950" indent="-285750"/>
            <a:r>
              <a:rPr lang="zh-CN" altLang="en-US" dirty="0" smtClean="0">
                <a:solidFill>
                  <a:srgbClr val="000000"/>
                </a:solidFill>
                <a:latin typeface="Arial" panose="020B0604020202020204" pitchFamily="34" charset="0"/>
              </a:rPr>
              <a:t>最好是奇数</a:t>
            </a:r>
            <a:endParaRPr lang="en-US" altLang="zh-CN" dirty="0" smtClean="0">
              <a:solidFill>
                <a:srgbClr val="000000"/>
              </a:solidFill>
              <a:latin typeface="Arial" panose="020B0604020202020204" pitchFamily="34" charset="0"/>
            </a:endParaRPr>
          </a:p>
          <a:p>
            <a:pPr marL="742950" indent="-285750"/>
            <a:r>
              <a:rPr lang="en-US" altLang="zh-CN" dirty="0" smtClean="0">
                <a:solidFill>
                  <a:srgbClr val="000000"/>
                </a:solidFill>
                <a:latin typeface="Arial" panose="020B0604020202020204" pitchFamily="34" charset="0"/>
              </a:rPr>
              <a:t>1-NN </a:t>
            </a:r>
            <a:r>
              <a:rPr lang="zh-CN" altLang="en-US" dirty="0" smtClean="0">
                <a:solidFill>
                  <a:srgbClr val="000000"/>
                </a:solidFill>
                <a:latin typeface="Arial" panose="020B0604020202020204" pitchFamily="34" charset="0"/>
              </a:rPr>
              <a:t>在实践中经常表现不错</a:t>
            </a:r>
            <a:endParaRPr lang="en-US" altLang="zh-CN" dirty="0">
              <a:solidFill>
                <a:srgbClr val="000000"/>
              </a:solidFill>
              <a:latin typeface="Segoe UI" panose="020B0502040204020203" pitchFamily="34" charset="0"/>
            </a:endParaRPr>
          </a:p>
          <a:p>
            <a:pPr marL="742950" indent="-285750"/>
            <a:r>
              <a:rPr lang="zh-CN" altLang="en-US" dirty="0" smtClean="0">
                <a:solidFill>
                  <a:srgbClr val="000000"/>
                </a:solidFill>
                <a:latin typeface="Arial" panose="020B0604020202020204" pitchFamily="34" charset="0"/>
              </a:rPr>
              <a:t>一个有趣的理论性质是</a:t>
            </a:r>
            <a:r>
              <a:rPr lang="zh-CN" altLang="en-US" dirty="0" smtClean="0">
                <a:solidFill>
                  <a:srgbClr val="FF0000"/>
                </a:solidFill>
                <a:latin typeface="Arial" panose="020B0604020202020204" pitchFamily="34" charset="0"/>
              </a:rPr>
              <a:t>k </a:t>
            </a:r>
            <a:r>
              <a:rPr lang="zh-CN" altLang="en-US" dirty="0">
                <a:solidFill>
                  <a:srgbClr val="FF0000"/>
                </a:solidFill>
                <a:latin typeface="Arial" panose="020B0604020202020204" pitchFamily="34" charset="0"/>
              </a:rPr>
              <a:t>&lt; sqrt(n), </a:t>
            </a:r>
            <a:r>
              <a:rPr lang="en-US" altLang="zh-CN" dirty="0" smtClean="0">
                <a:solidFill>
                  <a:srgbClr val="000000"/>
                </a:solidFill>
                <a:latin typeface="Arial" panose="020B0604020202020204" pitchFamily="34" charset="0"/>
              </a:rPr>
              <a:t>n</a:t>
            </a:r>
            <a:r>
              <a:rPr lang="zh-CN" altLang="en-US" dirty="0" smtClean="0">
                <a:solidFill>
                  <a:srgbClr val="000000"/>
                </a:solidFill>
                <a:latin typeface="Arial" panose="020B0604020202020204" pitchFamily="34" charset="0"/>
              </a:rPr>
              <a:t>是样本个数</a:t>
            </a:r>
            <a:endParaRPr lang="en-US" altLang="zh-CN" dirty="0">
              <a:solidFill>
                <a:srgbClr val="000000"/>
              </a:solidFill>
              <a:latin typeface="Arial" panose="020B0604020202020204" pitchFamily="34" charset="0"/>
            </a:endParaRPr>
          </a:p>
          <a:p>
            <a:pPr marL="742950" indent="-285750"/>
            <a:r>
              <a:rPr lang="zh-CN" altLang="en-US" dirty="0" smtClean="0">
                <a:solidFill>
                  <a:srgbClr val="000000"/>
                </a:solidFill>
                <a:latin typeface="Arial" panose="020B0604020202020204" pitchFamily="34" charset="0"/>
              </a:rPr>
              <a:t>可以通过交叉验证法（</a:t>
            </a:r>
            <a:r>
              <a:rPr lang="en-US" altLang="zh-CN" dirty="0">
                <a:solidFill>
                  <a:srgbClr val="00B0F0"/>
                </a:solidFill>
                <a:latin typeface="Arial" panose="020B0604020202020204" pitchFamily="34" charset="0"/>
              </a:rPr>
              <a:t> cross-validation </a:t>
            </a:r>
            <a:r>
              <a:rPr lang="zh-CN" altLang="en-US" dirty="0" smtClean="0">
                <a:solidFill>
                  <a:srgbClr val="000000"/>
                </a:solidFill>
                <a:latin typeface="Arial" panose="020B0604020202020204" pitchFamily="34" charset="0"/>
              </a:rPr>
              <a:t>）</a:t>
            </a:r>
            <a:r>
              <a:rPr lang="zh-CN" altLang="en-US" dirty="0" smtClean="0">
                <a:latin typeface="Arial" panose="020B0604020202020204" pitchFamily="34" charset="0"/>
              </a:rPr>
              <a:t>等</a:t>
            </a:r>
            <a:endParaRPr lang="zh-CN" altLang="en-US" dirty="0"/>
          </a:p>
        </p:txBody>
      </p:sp>
      <p:sp>
        <p:nvSpPr>
          <p:cNvPr id="8" name="矩形 7"/>
          <p:cNvSpPr/>
          <p:nvPr/>
        </p:nvSpPr>
        <p:spPr>
          <a:xfrm>
            <a:off x="1036833" y="3462786"/>
            <a:ext cx="1377300" cy="369332"/>
          </a:xfrm>
          <a:prstGeom prst="rect">
            <a:avLst/>
          </a:prstGeom>
        </p:spPr>
        <p:txBody>
          <a:bodyPr wrap="none">
            <a:spAutoFit/>
          </a:bodyPr>
          <a:lstStyle/>
          <a:p>
            <a:pPr marL="342900" indent="-342900">
              <a:buFont typeface="Wingdings" panose="05000000000000000000" pitchFamily="2" charset="2"/>
              <a:buChar char="l"/>
            </a:pPr>
            <a:r>
              <a:rPr lang="en-US" altLang="zh-CN" dirty="0" smtClean="0">
                <a:solidFill>
                  <a:srgbClr val="000000"/>
                </a:solidFill>
                <a:latin typeface="Arial" panose="020B0604020202020204" pitchFamily="34" charset="0"/>
              </a:rPr>
              <a:t>K</a:t>
            </a:r>
            <a:r>
              <a:rPr lang="zh-CN" altLang="en-US" dirty="0" smtClean="0">
                <a:solidFill>
                  <a:srgbClr val="000000"/>
                </a:solidFill>
                <a:latin typeface="Arial" panose="020B0604020202020204" pitchFamily="34" charset="0"/>
              </a:rPr>
              <a:t>的选择</a:t>
            </a:r>
            <a:endParaRPr lang="en-US" altLang="zh-CN"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764855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err="1" smtClean="0">
                <a:solidFill>
                  <a:schemeClr val="bg1"/>
                </a:solidFill>
              </a:rPr>
              <a:t>Kaggle</a:t>
            </a:r>
            <a:endParaRPr lang="en-US" altLang="zh-CN" sz="2800" dirty="0">
              <a:solidFill>
                <a:schemeClr val="bg1"/>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353" y="2503821"/>
            <a:ext cx="2614464" cy="1187232"/>
          </a:xfrm>
          <a:prstGeom prst="rect">
            <a:avLst/>
          </a:prstGeom>
        </p:spPr>
      </p:pic>
      <p:sp>
        <p:nvSpPr>
          <p:cNvPr id="7" name="矩形 6"/>
          <p:cNvSpPr/>
          <p:nvPr/>
        </p:nvSpPr>
        <p:spPr>
          <a:xfrm>
            <a:off x="735978" y="4350335"/>
            <a:ext cx="7973123" cy="646331"/>
          </a:xfrm>
          <a:prstGeom prst="rect">
            <a:avLst/>
          </a:prstGeom>
        </p:spPr>
        <p:txBody>
          <a:bodyPr wrap="square">
            <a:spAutoFit/>
          </a:bodyPr>
          <a:lstStyle/>
          <a:p>
            <a:pPr indent="457200"/>
            <a:r>
              <a:rPr lang="en-US" altLang="zh-CN" b="1" dirty="0" err="1" smtClean="0">
                <a:solidFill>
                  <a:srgbClr val="222222"/>
                </a:solidFill>
                <a:latin typeface="Arial" panose="020B0604020202020204" pitchFamily="34" charset="0"/>
              </a:rPr>
              <a:t>Kaggle</a:t>
            </a:r>
            <a:r>
              <a:rPr lang="zh-CN" altLang="en-US" dirty="0" smtClean="0"/>
              <a:t>是</a:t>
            </a:r>
            <a:r>
              <a:rPr lang="zh-CN" altLang="en-US" dirty="0"/>
              <a:t>一个</a:t>
            </a:r>
            <a:r>
              <a:rPr lang="zh-CN" altLang="en-US" dirty="0">
                <a:hlinkClick r:id="rId4" tooltip="数据建模"/>
              </a:rPr>
              <a:t>数据建模</a:t>
            </a:r>
            <a:r>
              <a:rPr lang="zh-CN" altLang="en-US" dirty="0"/>
              <a:t>和</a:t>
            </a:r>
            <a:r>
              <a:rPr lang="zh-CN" altLang="en-US" dirty="0">
                <a:hlinkClick r:id="rId5" tooltip="数据分析"/>
              </a:rPr>
              <a:t>数据分析</a:t>
            </a:r>
            <a:r>
              <a:rPr lang="zh-CN" altLang="en-US" dirty="0"/>
              <a:t>竞赛平台。企业和研究者可在其上发布数据，统计学者和数据挖掘专家可在其上进行竞赛以产生最好的模型。</a:t>
            </a:r>
          </a:p>
        </p:txBody>
      </p:sp>
      <p:sp>
        <p:nvSpPr>
          <p:cNvPr id="3" name="矩形 2"/>
          <p:cNvSpPr/>
          <p:nvPr/>
        </p:nvSpPr>
        <p:spPr>
          <a:xfrm>
            <a:off x="5919052" y="6314106"/>
            <a:ext cx="2596352" cy="369332"/>
          </a:xfrm>
          <a:prstGeom prst="rect">
            <a:avLst/>
          </a:prstGeom>
        </p:spPr>
        <p:txBody>
          <a:bodyPr wrap="none">
            <a:spAutoFit/>
          </a:bodyPr>
          <a:lstStyle/>
          <a:p>
            <a:r>
              <a:rPr lang="en-US" altLang="zh-CN" dirty="0">
                <a:hlinkClick r:id="rId6"/>
              </a:rPr>
              <a:t>https://www.kaggle.com/</a:t>
            </a:r>
            <a:endParaRPr lang="en-US" altLang="zh-CN" dirty="0"/>
          </a:p>
        </p:txBody>
      </p:sp>
    </p:spTree>
    <p:extLst>
      <p:ext uri="{BB962C8B-B14F-4D97-AF65-F5344CB8AC3E}">
        <p14:creationId xmlns:p14="http://schemas.microsoft.com/office/powerpoint/2010/main" val="3547775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err="1">
                <a:solidFill>
                  <a:schemeClr val="bg1"/>
                </a:solidFill>
              </a:rPr>
              <a:t>Kaggle</a:t>
            </a:r>
            <a:endParaRPr lang="en-US" altLang="zh-CN" sz="2800" dirty="0">
              <a:solidFill>
                <a:schemeClr val="bg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58" y="1496063"/>
            <a:ext cx="7207416" cy="4255807"/>
          </a:xfrm>
          <a:prstGeom prst="rect">
            <a:avLst/>
          </a:prstGeom>
        </p:spPr>
      </p:pic>
    </p:spTree>
    <p:extLst>
      <p:ext uri="{BB962C8B-B14F-4D97-AF65-F5344CB8AC3E}">
        <p14:creationId xmlns:p14="http://schemas.microsoft.com/office/powerpoint/2010/main" val="3034275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数字识别的例子</a:t>
            </a:r>
            <a:endParaRPr lang="en-US" altLang="zh-CN" sz="2800"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04" y="2957719"/>
            <a:ext cx="8111297" cy="245998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276" y="1378421"/>
            <a:ext cx="5057143" cy="1466667"/>
          </a:xfrm>
          <a:prstGeom prst="rect">
            <a:avLst/>
          </a:prstGeom>
        </p:spPr>
      </p:pic>
      <p:sp>
        <p:nvSpPr>
          <p:cNvPr id="6" name="矩形 5"/>
          <p:cNvSpPr/>
          <p:nvPr/>
        </p:nvSpPr>
        <p:spPr>
          <a:xfrm>
            <a:off x="2431083" y="5530334"/>
            <a:ext cx="4493538" cy="461665"/>
          </a:xfrm>
          <a:prstGeom prst="rect">
            <a:avLst/>
          </a:prstGeom>
        </p:spPr>
        <p:txBody>
          <a:bodyPr wrap="none">
            <a:spAutoFit/>
          </a:bodyPr>
          <a:lstStyle/>
          <a:p>
            <a:r>
              <a:rPr lang="zh-CN" altLang="en-US" sz="2400" dirty="0" smtClean="0">
                <a:solidFill>
                  <a:srgbClr val="FF0000"/>
                </a:solidFill>
              </a:rPr>
              <a:t>近邻方法还是相当有竞争力的！</a:t>
            </a:r>
            <a:endParaRPr lang="zh-CN" altLang="en-US" sz="2400" dirty="0">
              <a:solidFill>
                <a:srgbClr val="FF0000"/>
              </a:solidFill>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0947" y="1555967"/>
            <a:ext cx="2447851" cy="1111573"/>
          </a:xfrm>
          <a:prstGeom prst="rect">
            <a:avLst/>
          </a:prstGeom>
        </p:spPr>
      </p:pic>
    </p:spTree>
    <p:extLst>
      <p:ext uri="{BB962C8B-B14F-4D97-AF65-F5344CB8AC3E}">
        <p14:creationId xmlns:p14="http://schemas.microsoft.com/office/powerpoint/2010/main" val="21411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数字识别的应用场景</a:t>
            </a:r>
            <a:endParaRPr lang="en-US" altLang="zh-CN" sz="2800" dirty="0">
              <a:solidFill>
                <a:schemeClr val="bg1"/>
              </a:solidFill>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458" y="1523529"/>
            <a:ext cx="3688885" cy="1628678"/>
          </a:xfrm>
          <a:prstGeom prst="rect">
            <a:avLst/>
          </a:prstGeom>
        </p:spPr>
      </p:pic>
      <p:pic>
        <p:nvPicPr>
          <p:cNvPr id="11" name="Picture 9" descr="housenumber.jpg"/>
          <p:cNvPicPr>
            <a:picLocks noChangeAspect="1"/>
          </p:cNvPicPr>
          <p:nvPr/>
        </p:nvPicPr>
        <p:blipFill>
          <a:blip r:embed="rId4"/>
          <a:stretch>
            <a:fillRect/>
          </a:stretch>
        </p:blipFill>
        <p:spPr>
          <a:xfrm>
            <a:off x="1269242" y="3821127"/>
            <a:ext cx="1443130" cy="1664088"/>
          </a:xfrm>
          <a:prstGeom prst="rect">
            <a:avLst/>
          </a:prstGeom>
        </p:spPr>
      </p:pic>
      <p:sp>
        <p:nvSpPr>
          <p:cNvPr id="12" name="Rectangle 10"/>
          <p:cNvSpPr/>
          <p:nvPr/>
        </p:nvSpPr>
        <p:spPr>
          <a:xfrm>
            <a:off x="979238" y="5479769"/>
            <a:ext cx="1920080" cy="3969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门牌号识别</a:t>
            </a:r>
            <a:endParaRPr lang="en-US" sz="1400" dirty="0">
              <a:solidFill>
                <a:schemeClr val="tx1"/>
              </a:solidFill>
            </a:endParaRPr>
          </a:p>
        </p:txBody>
      </p:sp>
      <p:sp>
        <p:nvSpPr>
          <p:cNvPr id="14" name="Rectangle 6"/>
          <p:cNvSpPr/>
          <p:nvPr/>
        </p:nvSpPr>
        <p:spPr>
          <a:xfrm>
            <a:off x="5515896" y="3152207"/>
            <a:ext cx="2111538" cy="538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银行支票识别</a:t>
            </a:r>
            <a:endParaRPr lang="en-US" sz="1400" dirty="0">
              <a:solidFill>
                <a:schemeClr val="tx1"/>
              </a:solidFill>
            </a:endParaRPr>
          </a:p>
        </p:txBody>
      </p:sp>
      <p:pic>
        <p:nvPicPr>
          <p:cNvPr id="15" name="Picture 5" descr="number_plate.jpg"/>
          <p:cNvPicPr>
            <a:picLocks noChangeAspect="1"/>
          </p:cNvPicPr>
          <p:nvPr/>
        </p:nvPicPr>
        <p:blipFill>
          <a:blip r:embed="rId5"/>
          <a:stretch>
            <a:fillRect/>
          </a:stretch>
        </p:blipFill>
        <p:spPr>
          <a:xfrm>
            <a:off x="1027012" y="1523529"/>
            <a:ext cx="2038309" cy="1568542"/>
          </a:xfrm>
          <a:prstGeom prst="rect">
            <a:avLst/>
          </a:prstGeom>
        </p:spPr>
      </p:pic>
      <p:sp>
        <p:nvSpPr>
          <p:cNvPr id="16" name="Rectangle 8"/>
          <p:cNvSpPr/>
          <p:nvPr/>
        </p:nvSpPr>
        <p:spPr>
          <a:xfrm>
            <a:off x="1027012" y="3092071"/>
            <a:ext cx="2070159" cy="4699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车牌号识别</a:t>
            </a:r>
            <a:endParaRPr lang="en-US" sz="1400" dirty="0">
              <a:solidFill>
                <a:schemeClr val="tx1"/>
              </a:solidFill>
            </a:endParaRPr>
          </a:p>
        </p:txBody>
      </p:sp>
      <p:sp>
        <p:nvSpPr>
          <p:cNvPr id="20" name="Rectangle 11"/>
          <p:cNvSpPr/>
          <p:nvPr/>
        </p:nvSpPr>
        <p:spPr>
          <a:xfrm>
            <a:off x="5630873" y="5674747"/>
            <a:ext cx="1872054" cy="4064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邮件数字识别</a:t>
            </a:r>
            <a:endParaRPr lang="en-US" sz="1400" dirty="0">
              <a:solidFill>
                <a:schemeClr val="tx1"/>
              </a:solidFill>
            </a:endParaRPr>
          </a:p>
        </p:txBody>
      </p:sp>
      <p:pic>
        <p:nvPicPr>
          <p:cNvPr id="19" name="Picture 12"/>
          <p:cNvPicPr>
            <a:picLocks noChangeAspect="1"/>
          </p:cNvPicPr>
          <p:nvPr/>
        </p:nvPicPr>
        <p:blipFill>
          <a:blip r:embed="rId6"/>
          <a:stretch>
            <a:fillRect/>
          </a:stretch>
        </p:blipFill>
        <p:spPr>
          <a:xfrm>
            <a:off x="4783380" y="3887023"/>
            <a:ext cx="3337085" cy="1787724"/>
          </a:xfrm>
          <a:prstGeom prst="rect">
            <a:avLst/>
          </a:prstGeom>
        </p:spPr>
      </p:pic>
    </p:spTree>
    <p:extLst>
      <p:ext uri="{BB962C8B-B14F-4D97-AF65-F5344CB8AC3E}">
        <p14:creationId xmlns:p14="http://schemas.microsoft.com/office/powerpoint/2010/main" val="4231048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数据集</a:t>
            </a:r>
            <a:endParaRPr lang="en-US" altLang="zh-CN" sz="2800" dirty="0">
              <a:solidFill>
                <a:schemeClr val="bg1"/>
              </a:solidFill>
            </a:endParaRPr>
          </a:p>
        </p:txBody>
      </p:sp>
      <p:sp>
        <p:nvSpPr>
          <p:cNvPr id="4" name="矩形 3"/>
          <p:cNvSpPr/>
          <p:nvPr/>
        </p:nvSpPr>
        <p:spPr>
          <a:xfrm>
            <a:off x="3959505" y="4841347"/>
            <a:ext cx="4402827" cy="923330"/>
          </a:xfrm>
          <a:prstGeom prst="rect">
            <a:avLst/>
          </a:prstGeom>
        </p:spPr>
        <p:txBody>
          <a:bodyPr wrap="square">
            <a:spAutoFit/>
          </a:bodyPr>
          <a:lstStyle/>
          <a:p>
            <a:pPr marL="742950" indent="-285750"/>
            <a:r>
              <a:rPr lang="en-US" altLang="zh-CN" dirty="0" smtClean="0">
                <a:solidFill>
                  <a:srgbClr val="000000"/>
                </a:solidFill>
                <a:latin typeface="Arial" panose="020B0604020202020204" pitchFamily="34" charset="0"/>
              </a:rPr>
              <a:t>32x32</a:t>
            </a:r>
            <a:r>
              <a:rPr lang="zh-CN" altLang="en-US" dirty="0" smtClean="0">
                <a:solidFill>
                  <a:srgbClr val="000000"/>
                </a:solidFill>
                <a:latin typeface="Arial" panose="020B0604020202020204" pitchFamily="34" charset="0"/>
              </a:rPr>
              <a:t>像素的二值图像</a:t>
            </a:r>
            <a:r>
              <a:rPr lang="en-US" altLang="zh-CN" dirty="0" smtClean="0">
                <a:solidFill>
                  <a:srgbClr val="000000"/>
                </a:solidFill>
                <a:latin typeface="Arial" panose="020B0604020202020204" pitchFamily="34" charset="0"/>
              </a:rPr>
              <a:t>: </a:t>
            </a:r>
            <a:r>
              <a:rPr lang="en-US" altLang="zh-CN" i="1" dirty="0">
                <a:solidFill>
                  <a:srgbClr val="000000"/>
                </a:solidFill>
                <a:latin typeface="Arial" panose="020B0604020202020204" pitchFamily="34" charset="0"/>
              </a:rPr>
              <a:t>d </a:t>
            </a:r>
            <a:r>
              <a:rPr lang="en-US" altLang="zh-CN" dirty="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1024</a:t>
            </a:r>
            <a:endParaRPr lang="en-US" altLang="zh-CN" dirty="0">
              <a:solidFill>
                <a:srgbClr val="000000"/>
              </a:solidFill>
              <a:latin typeface="Segoe UI" panose="020B0502040204020203" pitchFamily="34" charset="0"/>
            </a:endParaRPr>
          </a:p>
          <a:p>
            <a:pPr marL="742950" indent="-285750"/>
            <a:r>
              <a:rPr lang="en-US" altLang="zh-CN" dirty="0" smtClean="0">
                <a:solidFill>
                  <a:srgbClr val="000000"/>
                </a:solidFill>
                <a:latin typeface="Arial" panose="020B0604020202020204" pitchFamily="34" charset="0"/>
              </a:rPr>
              <a:t>1,934</a:t>
            </a:r>
            <a:r>
              <a:rPr lang="zh-CN" altLang="en-US" dirty="0" smtClean="0">
                <a:solidFill>
                  <a:srgbClr val="000000"/>
                </a:solidFill>
                <a:latin typeface="Arial" panose="020B0604020202020204" pitchFamily="34" charset="0"/>
              </a:rPr>
              <a:t>个训练样本</a:t>
            </a:r>
            <a:endParaRPr lang="en-US" altLang="zh-CN" dirty="0">
              <a:solidFill>
                <a:srgbClr val="000000"/>
              </a:solidFill>
              <a:latin typeface="Segoe UI" panose="020B0502040204020203" pitchFamily="34" charset="0"/>
            </a:endParaRPr>
          </a:p>
          <a:p>
            <a:pPr marL="742950" indent="-285750"/>
            <a:r>
              <a:rPr lang="en-US" altLang="zh-CN" dirty="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  946</a:t>
            </a:r>
            <a:r>
              <a:rPr lang="zh-CN" altLang="en-US" dirty="0" smtClean="0">
                <a:solidFill>
                  <a:srgbClr val="000000"/>
                </a:solidFill>
                <a:latin typeface="Arial" panose="020B0604020202020204" pitchFamily="34" charset="0"/>
              </a:rPr>
              <a:t>个测试样本</a:t>
            </a:r>
            <a:endParaRPr lang="en-US" altLang="zh-CN" dirty="0">
              <a:solidFill>
                <a:srgbClr val="000000"/>
              </a:solidFill>
              <a:latin typeface="Segoe UI" panose="020B0502040204020203"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17" y="3629462"/>
            <a:ext cx="1628164" cy="2832560"/>
          </a:xfrm>
          <a:prstGeom prst="rect">
            <a:avLst/>
          </a:prstGeom>
        </p:spPr>
      </p:pic>
      <p:sp>
        <p:nvSpPr>
          <p:cNvPr id="8" name="文本框 7"/>
          <p:cNvSpPr txBox="1"/>
          <p:nvPr/>
        </p:nvSpPr>
        <p:spPr>
          <a:xfrm>
            <a:off x="1202122" y="6169635"/>
            <a:ext cx="468398" cy="584775"/>
          </a:xfrm>
          <a:prstGeom prst="rect">
            <a:avLst/>
          </a:prstGeom>
          <a:noFill/>
        </p:spPr>
        <p:txBody>
          <a:bodyPr wrap="none" rtlCol="0">
            <a:spAutoFit/>
          </a:bodyPr>
          <a:lstStyle/>
          <a:p>
            <a:r>
              <a:rPr lang="en-US" altLang="zh-CN" sz="3200" dirty="0" smtClean="0"/>
              <a:t>…</a:t>
            </a:r>
            <a:endParaRPr lang="zh-CN" altLang="en-US" sz="3200" dirty="0"/>
          </a:p>
        </p:txBody>
      </p:sp>
      <p:pic>
        <p:nvPicPr>
          <p:cNvPr id="9" name="Picture 2" descr="“机器学习实战”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617" y="1484984"/>
            <a:ext cx="1571675" cy="2023604"/>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1035" y="1643108"/>
            <a:ext cx="4486304" cy="2838021"/>
          </a:xfrm>
          <a:prstGeom prst="rect">
            <a:avLst/>
          </a:prstGeom>
        </p:spPr>
      </p:pic>
    </p:spTree>
    <p:extLst>
      <p:ext uri="{BB962C8B-B14F-4D97-AF65-F5344CB8AC3E}">
        <p14:creationId xmlns:p14="http://schemas.microsoft.com/office/powerpoint/2010/main" val="39354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数字识别的例子</a:t>
            </a:r>
            <a:endParaRPr lang="en-US" altLang="zh-CN" sz="2800" dirty="0">
              <a:solidFill>
                <a:schemeClr val="bg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500" y="1413274"/>
            <a:ext cx="5422170" cy="4224636"/>
          </a:xfrm>
          <a:prstGeom prst="rect">
            <a:avLst/>
          </a:prstGeom>
        </p:spPr>
      </p:pic>
      <p:sp>
        <p:nvSpPr>
          <p:cNvPr id="5" name="矩形 4"/>
          <p:cNvSpPr/>
          <p:nvPr/>
        </p:nvSpPr>
        <p:spPr>
          <a:xfrm>
            <a:off x="3005274" y="5768294"/>
            <a:ext cx="3446585" cy="369332"/>
          </a:xfrm>
          <a:prstGeom prst="rect">
            <a:avLst/>
          </a:prstGeom>
        </p:spPr>
        <p:txBody>
          <a:bodyPr wrap="none">
            <a:spAutoFit/>
          </a:bodyPr>
          <a:lstStyle/>
          <a:p>
            <a:r>
              <a:rPr lang="en-US" altLang="zh-CN" dirty="0">
                <a:hlinkClick r:id="rId4"/>
              </a:rPr>
              <a:t>https://shichengcn.github.io/KNN</a:t>
            </a:r>
            <a:r>
              <a:rPr lang="en-US" altLang="zh-CN" dirty="0" smtClean="0">
                <a:hlinkClick r:id="rId4"/>
              </a:rPr>
              <a:t>/</a:t>
            </a:r>
            <a:endParaRPr lang="en-US" altLang="zh-CN" dirty="0"/>
          </a:p>
        </p:txBody>
      </p:sp>
    </p:spTree>
    <p:extLst>
      <p:ext uri="{BB962C8B-B14F-4D97-AF65-F5344CB8AC3E}">
        <p14:creationId xmlns:p14="http://schemas.microsoft.com/office/powerpoint/2010/main" val="2896665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背景</a:t>
            </a:r>
            <a:endParaRPr lang="en-US" altLang="zh-CN" sz="2800" dirty="0">
              <a:solidFill>
                <a:schemeClr val="bg1"/>
              </a:solidFill>
            </a:endParaRPr>
          </a:p>
        </p:txBody>
      </p:sp>
      <p:sp>
        <p:nvSpPr>
          <p:cNvPr id="5" name="矩形 4"/>
          <p:cNvSpPr/>
          <p:nvPr/>
        </p:nvSpPr>
        <p:spPr>
          <a:xfrm>
            <a:off x="772702" y="2153961"/>
            <a:ext cx="7475765" cy="2086725"/>
          </a:xfrm>
          <a:prstGeom prst="rect">
            <a:avLst/>
          </a:prstGeom>
        </p:spPr>
        <p:txBody>
          <a:bodyPr wrap="square">
            <a:spAutoFit/>
          </a:bodyPr>
          <a:lstStyle/>
          <a:p>
            <a:pPr marL="342900" indent="-342900" defTabSz="457200">
              <a:spcBef>
                <a:spcPct val="20000"/>
              </a:spcBef>
              <a:buFont typeface="Arial"/>
              <a:buChar char="•"/>
            </a:pPr>
            <a:r>
              <a:rPr lang="en-US" altLang="zh-CN" sz="2400" b="1" dirty="0"/>
              <a:t>K-</a:t>
            </a:r>
            <a:r>
              <a:rPr lang="zh-CN" altLang="en-US" sz="2400" b="1" dirty="0"/>
              <a:t>近邻算法</a:t>
            </a:r>
            <a:r>
              <a:rPr lang="zh-CN" altLang="en-US" sz="2400" dirty="0"/>
              <a:t>（</a:t>
            </a:r>
            <a:r>
              <a:rPr lang="en-US" altLang="zh-CN" sz="2400" b="1" dirty="0"/>
              <a:t>KNN</a:t>
            </a:r>
            <a:r>
              <a:rPr lang="zh-CN" altLang="en-US" sz="2400" dirty="0"/>
              <a:t>算法）是一种用于</a:t>
            </a:r>
            <a:r>
              <a:rPr lang="zh-CN" altLang="en-US" sz="2400" dirty="0">
                <a:hlinkClick r:id="rId3" tooltip="分类问题"/>
              </a:rPr>
              <a:t>分类</a:t>
            </a:r>
            <a:r>
              <a:rPr lang="zh-CN" altLang="en-US" sz="2400" dirty="0"/>
              <a:t>和</a:t>
            </a:r>
            <a:r>
              <a:rPr lang="zh-CN" altLang="en-US" sz="2400" dirty="0">
                <a:hlinkClick r:id="rId4" tooltip="回归分析"/>
              </a:rPr>
              <a:t>回归</a:t>
            </a:r>
            <a:r>
              <a:rPr lang="zh-CN" altLang="en-US" sz="2400" dirty="0"/>
              <a:t>的</a:t>
            </a:r>
            <a:r>
              <a:rPr lang="zh-CN" altLang="en-US" sz="2400" dirty="0">
                <a:hlinkClick r:id="rId5" tooltip="非参数统计"/>
              </a:rPr>
              <a:t>非参数统计</a:t>
            </a:r>
            <a:r>
              <a:rPr lang="zh-CN" altLang="en-US" sz="2400" dirty="0"/>
              <a:t>方法。</a:t>
            </a:r>
            <a:endParaRPr lang="en-US" altLang="zh-CN" sz="2400" dirty="0"/>
          </a:p>
          <a:p>
            <a:pPr marL="342900" lvl="0" indent="-342900" defTabSz="457200">
              <a:spcBef>
                <a:spcPct val="20000"/>
              </a:spcBef>
              <a:buFont typeface="Arial"/>
              <a:buChar char="•"/>
            </a:pPr>
            <a:r>
              <a:rPr lang="zh-CN" altLang="en-US" sz="2400" dirty="0" smtClean="0">
                <a:cs typeface="Arial"/>
              </a:rPr>
              <a:t>最近邻方法在</a:t>
            </a:r>
            <a:r>
              <a:rPr lang="en-US" altLang="zh-CN" sz="2400" dirty="0" smtClean="0">
                <a:cs typeface="Arial"/>
              </a:rPr>
              <a:t>1970</a:t>
            </a:r>
            <a:r>
              <a:rPr lang="zh-CN" altLang="en-US" sz="2400" dirty="0" smtClean="0">
                <a:cs typeface="Arial"/>
              </a:rPr>
              <a:t>年代初被用于统计估计和模式识别领域。</a:t>
            </a:r>
            <a:endParaRPr lang="en-US" altLang="zh-CN" sz="2400" dirty="0" smtClean="0">
              <a:cs typeface="Arial"/>
            </a:endParaRPr>
          </a:p>
          <a:p>
            <a:pPr marL="342900" lvl="0" indent="-342900" defTabSz="457200">
              <a:spcBef>
                <a:spcPct val="20000"/>
              </a:spcBef>
              <a:buFont typeface="Arial"/>
              <a:buChar char="•"/>
            </a:pPr>
            <a:r>
              <a:rPr lang="zh-CN" altLang="en-US" sz="2400" dirty="0" smtClean="0">
                <a:cs typeface="Arial"/>
              </a:rPr>
              <a:t>该方法仍然是</a:t>
            </a:r>
            <a:r>
              <a:rPr lang="zh-CN" altLang="en-US" sz="2400" dirty="0" smtClean="0">
                <a:solidFill>
                  <a:srgbClr val="FF0000"/>
                </a:solidFill>
                <a:cs typeface="Arial"/>
              </a:rPr>
              <a:t>十大数据挖掘算法之一</a:t>
            </a:r>
            <a:r>
              <a:rPr lang="zh-CN" altLang="en-US" sz="2400" dirty="0" smtClean="0">
                <a:cs typeface="Arial"/>
              </a:rPr>
              <a:t>。</a:t>
            </a:r>
            <a:endParaRPr lang="en-US" altLang="zh-CN" sz="2400" dirty="0">
              <a:cs typeface="Arial"/>
            </a:endParaRPr>
          </a:p>
        </p:txBody>
      </p:sp>
    </p:spTree>
    <p:extLst>
      <p:ext uri="{BB962C8B-B14F-4D97-AF65-F5344CB8AC3E}">
        <p14:creationId xmlns:p14="http://schemas.microsoft.com/office/powerpoint/2010/main" val="4065052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486" y="636675"/>
            <a:ext cx="6482686" cy="655093"/>
          </a:xfrm>
        </p:spPr>
        <p:txBody>
          <a:bodyPr>
            <a:normAutofit/>
          </a:bodyPr>
          <a:lstStyle/>
          <a:p>
            <a:pPr algn="ctr"/>
            <a:r>
              <a:rPr lang="zh-CN" altLang="en-US" sz="2800" dirty="0" smtClean="0">
                <a:solidFill>
                  <a:schemeClr val="bg1"/>
                </a:solidFill>
              </a:rPr>
              <a:t>维度</a:t>
            </a:r>
            <a:r>
              <a:rPr lang="zh-CN" altLang="en-US" sz="2800" dirty="0">
                <a:solidFill>
                  <a:schemeClr val="bg1"/>
                </a:solidFill>
              </a:rPr>
              <a:t>的“诅咒”</a:t>
            </a:r>
            <a:endParaRPr lang="en-US" altLang="zh-CN" sz="2800" dirty="0">
              <a:solidFill>
                <a:schemeClr val="bg1"/>
              </a:solidFill>
            </a:endParaRPr>
          </a:p>
        </p:txBody>
      </p:sp>
      <p:sp>
        <p:nvSpPr>
          <p:cNvPr id="3" name="Rectangle 3"/>
          <p:cNvSpPr txBox="1">
            <a:spLocks noChangeArrowheads="1"/>
          </p:cNvSpPr>
          <p:nvPr/>
        </p:nvSpPr>
        <p:spPr>
          <a:xfrm>
            <a:off x="844107" y="1566165"/>
            <a:ext cx="7465392" cy="46570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en-US" altLang="zh-CN" sz="1800" dirty="0" smtClean="0">
                <a:ea typeface="宋体" charset="-122"/>
              </a:rPr>
              <a:t>K-NN </a:t>
            </a:r>
            <a:r>
              <a:rPr lang="zh-CN" altLang="en-US" sz="1800" dirty="0" smtClean="0">
                <a:ea typeface="宋体" charset="-122"/>
              </a:rPr>
              <a:t>在高维空间中失效</a:t>
            </a:r>
            <a:r>
              <a:rPr lang="en-US" altLang="zh-CN" sz="1800" dirty="0" smtClean="0">
                <a:ea typeface="宋体" charset="-122"/>
              </a:rPr>
              <a:t>, </a:t>
            </a:r>
            <a:r>
              <a:rPr lang="zh-CN" altLang="en-US" sz="1800" dirty="0" smtClean="0">
                <a:ea typeface="宋体" charset="-122"/>
              </a:rPr>
              <a:t>因为此时</a:t>
            </a:r>
            <a:r>
              <a:rPr lang="en-US" altLang="zh-CN" sz="1800" dirty="0" smtClean="0">
                <a:solidFill>
                  <a:srgbClr val="FF0000"/>
                </a:solidFill>
                <a:ea typeface="宋体" charset="-122"/>
              </a:rPr>
              <a:t>“Neighborhood</a:t>
            </a:r>
            <a:r>
              <a:rPr lang="en-US" altLang="zh-CN" sz="1800" dirty="0">
                <a:solidFill>
                  <a:srgbClr val="FF0000"/>
                </a:solidFill>
                <a:ea typeface="宋体" charset="-122"/>
              </a:rPr>
              <a:t>” </a:t>
            </a:r>
            <a:r>
              <a:rPr lang="zh-CN" altLang="en-US" sz="1800" dirty="0" smtClean="0">
                <a:ea typeface="宋体" charset="-122"/>
              </a:rPr>
              <a:t>的空间变得非常巨大，这时候找到近邻点的距离相当远，以至于无法用于预测分类。</a:t>
            </a:r>
            <a:endParaRPr lang="en-US" altLang="zh-CN" sz="1800" dirty="0" smtClean="0">
              <a:ea typeface="宋体" charset="-122"/>
            </a:endParaRPr>
          </a:p>
          <a:p>
            <a:pPr>
              <a:buFont typeface="Wingdings" panose="05000000000000000000" pitchFamily="2" charset="2"/>
              <a:buChar char="l"/>
            </a:pPr>
            <a:r>
              <a:rPr lang="zh-CN" altLang="en-US" sz="1800" dirty="0" smtClean="0">
                <a:ea typeface="宋体" charset="-122"/>
              </a:rPr>
              <a:t>维度</a:t>
            </a:r>
            <a:r>
              <a:rPr lang="zh-CN" altLang="en-US" sz="1800" dirty="0">
                <a:ea typeface="宋体" charset="-122"/>
              </a:rPr>
              <a:t>的</a:t>
            </a:r>
            <a:r>
              <a:rPr lang="zh-CN" altLang="en-US" sz="1800" dirty="0" smtClean="0">
                <a:ea typeface="宋体" charset="-122"/>
              </a:rPr>
              <a:t>诅咒是指</a:t>
            </a:r>
            <a:r>
              <a:rPr lang="zh-CN" altLang="en-US" sz="1800" dirty="0">
                <a:ea typeface="宋体" charset="-122"/>
              </a:rPr>
              <a:t>在</a:t>
            </a:r>
            <a:r>
              <a:rPr lang="zh-CN" altLang="en-US" sz="1800" dirty="0">
                <a:solidFill>
                  <a:srgbClr val="FF0000"/>
                </a:solidFill>
                <a:ea typeface="宋体" charset="-122"/>
              </a:rPr>
              <a:t>高维空间</a:t>
            </a:r>
            <a:r>
              <a:rPr lang="zh-CN" altLang="en-US" sz="1800" dirty="0">
                <a:ea typeface="宋体" charset="-122"/>
              </a:rPr>
              <a:t>中出现的</a:t>
            </a:r>
            <a:r>
              <a:rPr lang="zh-CN" altLang="en-US" sz="1800" dirty="0">
                <a:solidFill>
                  <a:srgbClr val="FF0000"/>
                </a:solidFill>
                <a:ea typeface="宋体" charset="-122"/>
              </a:rPr>
              <a:t>各种</a:t>
            </a:r>
            <a:r>
              <a:rPr lang="zh-CN" altLang="en-US" sz="1800" dirty="0">
                <a:ea typeface="宋体" charset="-122"/>
              </a:rPr>
              <a:t>现象，不存在于日常经验</a:t>
            </a:r>
            <a:r>
              <a:rPr lang="zh-CN" altLang="en-US" sz="1800" dirty="0" smtClean="0">
                <a:ea typeface="宋体" charset="-122"/>
              </a:rPr>
              <a:t>的的低维空间中。</a:t>
            </a:r>
            <a:endParaRPr lang="en-US" altLang="zh-CN" sz="1800" dirty="0" smtClean="0">
              <a:ea typeface="宋体" charset="-122"/>
            </a:endParaRPr>
          </a:p>
          <a:p>
            <a:pPr>
              <a:buFont typeface="Wingdings" panose="05000000000000000000" pitchFamily="2" charset="2"/>
              <a:buChar char="l"/>
            </a:pPr>
            <a:r>
              <a:rPr lang="zh-CN" altLang="en-US" sz="1800" dirty="0"/>
              <a:t>维数灾难最早是由</a:t>
            </a:r>
            <a:r>
              <a:rPr lang="zh-CN" altLang="en-US" sz="1800" dirty="0">
                <a:hlinkClick r:id="rId3"/>
              </a:rPr>
              <a:t>理查德</a:t>
            </a:r>
            <a:r>
              <a:rPr lang="en-US" altLang="zh-CN" sz="1800" dirty="0">
                <a:hlinkClick r:id="rId3"/>
              </a:rPr>
              <a:t>·</a:t>
            </a:r>
            <a:r>
              <a:rPr lang="zh-CN" altLang="en-US" sz="1800" dirty="0">
                <a:hlinkClick r:id="rId3"/>
              </a:rPr>
              <a:t>贝尔曼</a:t>
            </a:r>
            <a:r>
              <a:rPr lang="zh-CN" altLang="en-US" sz="1800" dirty="0"/>
              <a:t>（</a:t>
            </a:r>
            <a:r>
              <a:rPr lang="en-US" altLang="zh-CN" sz="1800" dirty="0"/>
              <a:t>Richard E. Bellman</a:t>
            </a:r>
            <a:r>
              <a:rPr lang="zh-CN" altLang="en-US" sz="1800" dirty="0"/>
              <a:t>）在考虑</a:t>
            </a:r>
            <a:r>
              <a:rPr lang="zh-CN" altLang="en-US" sz="1800" dirty="0">
                <a:hlinkClick r:id="rId4"/>
              </a:rPr>
              <a:t>优化</a:t>
            </a:r>
            <a:r>
              <a:rPr lang="zh-CN" altLang="en-US" sz="1800" dirty="0"/>
              <a:t>问题时提出来的 ，它用来描述当</a:t>
            </a:r>
            <a:r>
              <a:rPr lang="en-US" altLang="zh-CN" sz="1800" dirty="0"/>
              <a:t>(</a:t>
            </a:r>
            <a:r>
              <a:rPr lang="zh-CN" altLang="en-US" sz="1800" dirty="0"/>
              <a:t>数学</a:t>
            </a:r>
            <a:r>
              <a:rPr lang="en-US" altLang="zh-CN" sz="1800" dirty="0"/>
              <a:t>)</a:t>
            </a:r>
            <a:r>
              <a:rPr lang="zh-CN" altLang="en-US" sz="1800" dirty="0"/>
              <a:t>空间维度增加时，分析和组织</a:t>
            </a:r>
            <a:r>
              <a:rPr lang="zh-CN" altLang="en-US" sz="1800" dirty="0">
                <a:hlinkClick r:id="rId5"/>
              </a:rPr>
              <a:t>高维</a:t>
            </a:r>
            <a:r>
              <a:rPr lang="zh-CN" altLang="en-US" sz="1800" dirty="0"/>
              <a:t>空间</a:t>
            </a:r>
            <a:r>
              <a:rPr lang="en-US" altLang="zh-CN" sz="1800" dirty="0"/>
              <a:t>(</a:t>
            </a:r>
            <a:r>
              <a:rPr lang="zh-CN" altLang="en-US" sz="1800" dirty="0"/>
              <a:t>通常有成百上千维</a:t>
            </a:r>
            <a:r>
              <a:rPr lang="en-US" altLang="zh-CN" sz="1800" dirty="0"/>
              <a:t>)</a:t>
            </a:r>
            <a:r>
              <a:rPr lang="zh-CN" altLang="en-US" sz="1800" dirty="0"/>
              <a:t>中的数据，因体积指数增加而遇到各种问题场景</a:t>
            </a:r>
            <a:r>
              <a:rPr lang="zh-CN" altLang="en-US" sz="1800" dirty="0" smtClean="0"/>
              <a:t>。</a:t>
            </a:r>
            <a:endParaRPr lang="en-US" altLang="zh-CN" sz="1800" dirty="0" smtClean="0">
              <a:ea typeface="宋体" charset="-122"/>
            </a:endParaRPr>
          </a:p>
          <a:p>
            <a:pPr lvl="1"/>
            <a:r>
              <a:rPr lang="zh-CN" altLang="en-US" sz="1800" dirty="0" smtClean="0">
                <a:ea typeface="宋体" charset="-122"/>
              </a:rPr>
              <a:t>存储和计算复杂性</a:t>
            </a:r>
            <a:endParaRPr lang="en-US" altLang="zh-CN" sz="1800" dirty="0" smtClean="0">
              <a:ea typeface="宋体" charset="-122"/>
            </a:endParaRPr>
          </a:p>
          <a:p>
            <a:pPr lvl="1"/>
            <a:r>
              <a:rPr lang="zh-CN" altLang="en-US" sz="1800" dirty="0" smtClean="0"/>
              <a:t>样本稀疏</a:t>
            </a:r>
            <a:endParaRPr lang="en-US" altLang="zh-CN" sz="1800" dirty="0" smtClean="0"/>
          </a:p>
          <a:p>
            <a:pPr lvl="1"/>
            <a:r>
              <a:rPr lang="zh-CN" altLang="en-US" sz="1800" dirty="0" smtClean="0"/>
              <a:t>组合爆炸</a:t>
            </a:r>
            <a:endParaRPr lang="en-US" altLang="zh-CN" sz="1800" dirty="0" smtClean="0"/>
          </a:p>
          <a:p>
            <a:pPr lvl="1"/>
            <a:r>
              <a:rPr lang="zh-CN" altLang="en-US" sz="1800" dirty="0" smtClean="0"/>
              <a:t>近邻搜索</a:t>
            </a:r>
            <a:endParaRPr lang="en-US" altLang="zh-CN" sz="1800" dirty="0" smtClean="0"/>
          </a:p>
          <a:p>
            <a:pPr lvl="1"/>
            <a:r>
              <a:rPr lang="zh-CN" altLang="en-US" sz="1800" dirty="0" smtClean="0"/>
              <a:t>距离度量</a:t>
            </a:r>
            <a:endParaRPr lang="en-US" altLang="zh-CN" sz="1800" dirty="0" smtClean="0"/>
          </a:p>
          <a:p>
            <a:pPr lvl="1"/>
            <a:r>
              <a:rPr lang="zh-CN" altLang="en-US" sz="1800" dirty="0" smtClean="0"/>
              <a:t>非参估计</a:t>
            </a:r>
            <a:endParaRPr lang="en-US" altLang="zh-CN" sz="1800" dirty="0" smtClean="0"/>
          </a:p>
          <a:p>
            <a:pPr lvl="1"/>
            <a:r>
              <a:rPr lang="en-US" altLang="zh-CN" sz="1800" b="1" dirty="0" smtClean="0"/>
              <a:t>…</a:t>
            </a:r>
            <a:endParaRPr lang="en-US" altLang="zh-CN" sz="1800" b="1" dirty="0"/>
          </a:p>
        </p:txBody>
      </p:sp>
    </p:spTree>
    <p:extLst>
      <p:ext uri="{BB962C8B-B14F-4D97-AF65-F5344CB8AC3E}">
        <p14:creationId xmlns:p14="http://schemas.microsoft.com/office/powerpoint/2010/main" val="1709259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等密度取样所需样本量</a:t>
            </a:r>
            <a:endParaRPr lang="en-US" altLang="zh-CN" sz="2800" dirty="0">
              <a:solidFill>
                <a:schemeClr val="bg1"/>
              </a:solidFill>
            </a:endParaRPr>
          </a:p>
        </p:txBody>
      </p:sp>
      <p:pic>
        <p:nvPicPr>
          <p:cNvPr id="4" name="图片 3"/>
          <p:cNvPicPr>
            <a:picLocks noChangeAspect="1"/>
          </p:cNvPicPr>
          <p:nvPr/>
        </p:nvPicPr>
        <p:blipFill>
          <a:blip r:embed="rId3"/>
          <a:stretch>
            <a:fillRect/>
          </a:stretch>
        </p:blipFill>
        <p:spPr>
          <a:xfrm>
            <a:off x="1149170" y="3291446"/>
            <a:ext cx="1022402" cy="407977"/>
          </a:xfrm>
          <a:prstGeom prst="rect">
            <a:avLst/>
          </a:prstGeom>
        </p:spPr>
      </p:pic>
      <p:pic>
        <p:nvPicPr>
          <p:cNvPr id="5" name="图片 4"/>
          <p:cNvPicPr>
            <a:picLocks noChangeAspect="1"/>
          </p:cNvPicPr>
          <p:nvPr/>
        </p:nvPicPr>
        <p:blipFill>
          <a:blip r:embed="rId4"/>
          <a:stretch>
            <a:fillRect/>
          </a:stretch>
        </p:blipFill>
        <p:spPr>
          <a:xfrm>
            <a:off x="3352802" y="2673057"/>
            <a:ext cx="1478844" cy="1316608"/>
          </a:xfrm>
          <a:prstGeom prst="rect">
            <a:avLst/>
          </a:prstGeom>
        </p:spPr>
      </p:pic>
      <p:pic>
        <p:nvPicPr>
          <p:cNvPr id="6" name="图片 5"/>
          <p:cNvPicPr>
            <a:picLocks noChangeAspect="1"/>
          </p:cNvPicPr>
          <p:nvPr/>
        </p:nvPicPr>
        <p:blipFill>
          <a:blip r:embed="rId5"/>
          <a:stretch>
            <a:fillRect/>
          </a:stretch>
        </p:blipFill>
        <p:spPr>
          <a:xfrm>
            <a:off x="5364157" y="2068957"/>
            <a:ext cx="2780483" cy="1860323"/>
          </a:xfrm>
          <a:prstGeom prst="rect">
            <a:avLst/>
          </a:prstGeom>
        </p:spPr>
      </p:pic>
      <p:sp>
        <p:nvSpPr>
          <p:cNvPr id="9" name="文本框 8"/>
          <p:cNvSpPr txBox="1"/>
          <p:nvPr/>
        </p:nvSpPr>
        <p:spPr>
          <a:xfrm>
            <a:off x="1269242" y="4576861"/>
            <a:ext cx="6909264" cy="369332"/>
          </a:xfrm>
          <a:prstGeom prst="rect">
            <a:avLst/>
          </a:prstGeom>
          <a:noFill/>
        </p:spPr>
        <p:txBody>
          <a:bodyPr wrap="none" rtlCol="0">
            <a:spAutoFit/>
          </a:bodyPr>
          <a:lstStyle/>
          <a:p>
            <a:r>
              <a:rPr lang="en-US" altLang="zh-CN" b="1" dirty="0" smtClean="0"/>
              <a:t>1</a:t>
            </a:r>
            <a:r>
              <a:rPr lang="zh-CN" altLang="en-US" b="1" dirty="0" smtClean="0"/>
              <a:t>维：</a:t>
            </a:r>
            <a:r>
              <a:rPr lang="en-US" altLang="zh-CN" b="1" dirty="0" smtClean="0"/>
              <a:t>5                          2</a:t>
            </a:r>
            <a:r>
              <a:rPr lang="zh-CN" altLang="en-US" b="1" dirty="0" smtClean="0"/>
              <a:t>维：</a:t>
            </a:r>
            <a:r>
              <a:rPr lang="en-US" altLang="zh-CN" b="1" dirty="0"/>
              <a:t>5</a:t>
            </a:r>
            <a:r>
              <a:rPr lang="zh-CN" altLang="en-US" b="1" dirty="0" smtClean="0"/>
              <a:t>*</a:t>
            </a:r>
            <a:r>
              <a:rPr lang="en-US" altLang="zh-CN" b="1" dirty="0"/>
              <a:t>5</a:t>
            </a:r>
            <a:r>
              <a:rPr lang="en-US" altLang="zh-CN" b="1" dirty="0" smtClean="0"/>
              <a:t>=25                      10</a:t>
            </a:r>
            <a:r>
              <a:rPr lang="zh-CN" altLang="en-US" b="1" dirty="0" smtClean="0"/>
              <a:t>维：</a:t>
            </a:r>
            <a:r>
              <a:rPr lang="en-US" altLang="zh-CN" b="1" dirty="0" smtClean="0"/>
              <a:t>5^10=</a:t>
            </a:r>
            <a:r>
              <a:rPr lang="zh-CN" altLang="en-US" b="1" dirty="0"/>
              <a:t> </a:t>
            </a:r>
            <a:r>
              <a:rPr lang="en-US" altLang="zh-CN" b="1" dirty="0" smtClean="0"/>
              <a:t>976 5625</a:t>
            </a:r>
            <a:endParaRPr lang="zh-CN" altLang="en-US" b="1" dirty="0"/>
          </a:p>
        </p:txBody>
      </p:sp>
    </p:spTree>
    <p:extLst>
      <p:ext uri="{BB962C8B-B14F-4D97-AF65-F5344CB8AC3E}">
        <p14:creationId xmlns:p14="http://schemas.microsoft.com/office/powerpoint/2010/main" val="2070782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维数灾难的几个表现</a:t>
            </a:r>
            <a:endParaRPr lang="en-US" altLang="zh-CN" sz="2800" dirty="0">
              <a:solidFill>
                <a:schemeClr val="bg1"/>
              </a:solidFill>
            </a:endParaRPr>
          </a:p>
        </p:txBody>
      </p:sp>
      <p:pic>
        <p:nvPicPr>
          <p:cNvPr id="4" name="图片 3"/>
          <p:cNvPicPr>
            <a:picLocks noChangeAspect="1"/>
          </p:cNvPicPr>
          <p:nvPr/>
        </p:nvPicPr>
        <p:blipFill>
          <a:blip r:embed="rId3"/>
          <a:stretch>
            <a:fillRect/>
          </a:stretch>
        </p:blipFill>
        <p:spPr>
          <a:xfrm>
            <a:off x="1679011" y="1949301"/>
            <a:ext cx="5192209" cy="2334717"/>
          </a:xfrm>
          <a:prstGeom prst="rect">
            <a:avLst/>
          </a:prstGeom>
        </p:spPr>
      </p:pic>
      <p:sp>
        <p:nvSpPr>
          <p:cNvPr id="3" name="矩形 2"/>
          <p:cNvSpPr/>
          <p:nvPr/>
        </p:nvSpPr>
        <p:spPr>
          <a:xfrm>
            <a:off x="1269242" y="5064729"/>
            <a:ext cx="6977488" cy="954107"/>
          </a:xfrm>
          <a:prstGeom prst="rect">
            <a:avLst/>
          </a:prstGeom>
        </p:spPr>
        <p:txBody>
          <a:bodyPr wrap="square">
            <a:spAutoFit/>
          </a:bodyPr>
          <a:lstStyle/>
          <a:p>
            <a:r>
              <a:rPr lang="zh-CN" altLang="en-US" sz="1400" dirty="0">
                <a:hlinkClick r:id="rId4"/>
              </a:rPr>
              <a:t>http://www.cnblogs.com/zhangchaoyang/articles/2801525.</a:t>
            </a:r>
            <a:r>
              <a:rPr lang="zh-CN" altLang="en-US" sz="1400" dirty="0" smtClean="0">
                <a:hlinkClick r:id="rId4"/>
              </a:rPr>
              <a:t>html</a:t>
            </a:r>
            <a:endParaRPr lang="en-US" altLang="zh-CN" sz="1400" dirty="0" smtClean="0"/>
          </a:p>
          <a:p>
            <a:r>
              <a:rPr lang="en-US" altLang="zh-CN" sz="1400" dirty="0">
                <a:hlinkClick r:id="rId5"/>
              </a:rPr>
              <a:t>http://</a:t>
            </a:r>
            <a:r>
              <a:rPr lang="en-US" altLang="zh-CN" sz="1400" dirty="0" smtClean="0">
                <a:hlinkClick r:id="rId5"/>
              </a:rPr>
              <a:t>blog.csdn.net/zc02051126/article/details/49618633</a:t>
            </a:r>
            <a:endParaRPr lang="en-US" altLang="zh-CN" sz="1400" dirty="0" smtClean="0"/>
          </a:p>
          <a:p>
            <a:r>
              <a:rPr lang="en-US" altLang="zh-CN" sz="1400" dirty="0">
                <a:hlinkClick r:id="rId6"/>
              </a:rPr>
              <a:t>https://zh.wikipedia.org/wiki/%</a:t>
            </a:r>
            <a:r>
              <a:rPr lang="en-US" altLang="zh-CN" sz="1400" dirty="0" smtClean="0">
                <a:hlinkClick r:id="rId6"/>
              </a:rPr>
              <a:t>E7%BB%B4%E6%95%B0%E7%81%BE%E9%9A%BE</a:t>
            </a:r>
            <a:endParaRPr lang="en-US" altLang="zh-CN" sz="1400" dirty="0" smtClean="0"/>
          </a:p>
          <a:p>
            <a:r>
              <a:rPr lang="en-US" altLang="zh-CN" sz="1400" dirty="0">
                <a:hlinkClick r:id="rId5"/>
              </a:rPr>
              <a:t>http://</a:t>
            </a:r>
            <a:r>
              <a:rPr lang="en-US" altLang="zh-CN" sz="1400" dirty="0" smtClean="0">
                <a:hlinkClick r:id="rId5"/>
              </a:rPr>
              <a:t>blog.csdn.net/zc02051126/article/details/49618633</a:t>
            </a:r>
            <a:endParaRPr lang="en-US" altLang="zh-CN" sz="1400" dirty="0" smtClean="0"/>
          </a:p>
        </p:txBody>
      </p:sp>
    </p:spTree>
    <p:extLst>
      <p:ext uri="{BB962C8B-B14F-4D97-AF65-F5344CB8AC3E}">
        <p14:creationId xmlns:p14="http://schemas.microsoft.com/office/powerpoint/2010/main" val="2666975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近邻搜索</a:t>
            </a:r>
            <a:endParaRPr lang="en-US" altLang="zh-CN" sz="2800" dirty="0">
              <a:solidFill>
                <a:schemeClr val="bg1"/>
              </a:solidFill>
            </a:endParaRPr>
          </a:p>
        </p:txBody>
      </p:sp>
      <p:sp>
        <p:nvSpPr>
          <p:cNvPr id="3" name="Rectangle 3"/>
          <p:cNvSpPr txBox="1">
            <a:spLocks noChangeArrowheads="1"/>
          </p:cNvSpPr>
          <p:nvPr/>
        </p:nvSpPr>
        <p:spPr>
          <a:xfrm>
            <a:off x="1034220" y="1659572"/>
            <a:ext cx="7191984" cy="26480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ea typeface="宋体" charset="-122"/>
              </a:rPr>
              <a:t>假设在单位超立方体</a:t>
            </a:r>
            <a:r>
              <a:rPr lang="zh-CN" altLang="en-US" sz="1400" dirty="0" smtClean="0">
                <a:ea typeface="宋体" charset="-122"/>
              </a:rPr>
              <a:t>中的</a:t>
            </a:r>
            <a:r>
              <a:rPr lang="en-US" altLang="zh-CN" sz="1400" dirty="0" smtClean="0">
                <a:ea typeface="宋体" charset="-122"/>
              </a:rPr>
              <a:t>5000</a:t>
            </a:r>
            <a:r>
              <a:rPr lang="zh-CN" altLang="en-US" sz="1400" dirty="0" smtClean="0">
                <a:ea typeface="宋体" charset="-122"/>
              </a:rPr>
              <a:t>个点服从均匀分布，</a:t>
            </a:r>
            <a:r>
              <a:rPr lang="zh-CN" altLang="en-US" sz="1400" dirty="0">
                <a:ea typeface="宋体" charset="-122"/>
              </a:rPr>
              <a:t>我们要应用</a:t>
            </a:r>
            <a:r>
              <a:rPr lang="en-US" altLang="zh-CN" sz="1400" dirty="0" smtClean="0">
                <a:ea typeface="宋体" charset="-122"/>
              </a:rPr>
              <a:t>5-nn</a:t>
            </a:r>
            <a:r>
              <a:rPr lang="zh-CN" altLang="en-US" sz="1400" dirty="0" smtClean="0">
                <a:ea typeface="宋体" charset="-122"/>
              </a:rPr>
              <a:t>算法。 </a:t>
            </a:r>
            <a:r>
              <a:rPr lang="en-US" altLang="zh-CN" sz="1400" dirty="0">
                <a:ea typeface="宋体" charset="-122"/>
              </a:rPr>
              <a:t>	</a:t>
            </a:r>
            <a:endParaRPr lang="en-US" altLang="zh-CN" sz="1400" dirty="0" smtClean="0">
              <a:ea typeface="宋体" charset="-122"/>
            </a:endParaRPr>
          </a:p>
          <a:p>
            <a:pPr marL="0" indent="0">
              <a:buNone/>
            </a:pPr>
            <a:r>
              <a:rPr lang="en-US" altLang="zh-CN" sz="1400" dirty="0">
                <a:ea typeface="宋体" charset="-122"/>
              </a:rPr>
              <a:t> </a:t>
            </a:r>
            <a:r>
              <a:rPr lang="en-US" altLang="zh-CN" sz="1400" dirty="0" smtClean="0">
                <a:ea typeface="宋体" charset="-122"/>
              </a:rPr>
              <a:t>    (</a:t>
            </a:r>
            <a:r>
              <a:rPr lang="zh-CN" altLang="en-US" sz="1400" dirty="0">
                <a:ea typeface="宋体" charset="-122"/>
              </a:rPr>
              <a:t>假设我们的查询点</a:t>
            </a:r>
            <a:r>
              <a:rPr lang="zh-CN" altLang="en-US" sz="1400" dirty="0" smtClean="0">
                <a:ea typeface="宋体" charset="-122"/>
              </a:rPr>
              <a:t>在原点</a:t>
            </a:r>
            <a:r>
              <a:rPr lang="en-US" altLang="zh-CN" sz="1400" dirty="0" smtClean="0">
                <a:ea typeface="宋体" charset="-122"/>
              </a:rPr>
              <a:t>)</a:t>
            </a:r>
          </a:p>
          <a:p>
            <a:r>
              <a:rPr lang="zh-CN" altLang="en-US" sz="1400" dirty="0">
                <a:ea typeface="宋体" charset="-122"/>
              </a:rPr>
              <a:t>在一维中</a:t>
            </a:r>
            <a:r>
              <a:rPr lang="zh-CN" altLang="en-US" sz="1400" dirty="0" smtClean="0">
                <a:ea typeface="宋体" charset="-122"/>
              </a:rPr>
              <a:t>，</a:t>
            </a:r>
            <a:r>
              <a:rPr lang="en-US" altLang="zh-CN" sz="1400" dirty="0" smtClean="0">
                <a:ea typeface="宋体" charset="-122"/>
              </a:rPr>
              <a:t>5000</a:t>
            </a:r>
            <a:r>
              <a:rPr lang="zh-CN" altLang="en-US" sz="1400" dirty="0" smtClean="0">
                <a:ea typeface="宋体" charset="-122"/>
              </a:rPr>
              <a:t>个点均匀分布在</a:t>
            </a:r>
            <a:r>
              <a:rPr lang="zh-CN" altLang="en-US" sz="1400" dirty="0" smtClean="0">
                <a:solidFill>
                  <a:srgbClr val="FF0000"/>
                </a:solidFill>
                <a:ea typeface="宋体" charset="-122"/>
              </a:rPr>
              <a:t>单位长度</a:t>
            </a:r>
            <a:r>
              <a:rPr lang="en-US" altLang="zh-CN" sz="1400" dirty="0" smtClean="0">
                <a:solidFill>
                  <a:srgbClr val="FF0000"/>
                </a:solidFill>
                <a:ea typeface="宋体" charset="-122"/>
              </a:rPr>
              <a:t>1</a:t>
            </a:r>
            <a:r>
              <a:rPr lang="zh-CN" altLang="en-US" sz="1400" dirty="0" smtClean="0">
                <a:ea typeface="宋体" charset="-122"/>
              </a:rPr>
              <a:t>的线段上，我们必须查询</a:t>
            </a:r>
            <a:r>
              <a:rPr lang="en-US" altLang="zh-CN" sz="1400" dirty="0" smtClean="0">
                <a:ea typeface="宋体" charset="-122"/>
              </a:rPr>
              <a:t>5/5000 </a:t>
            </a:r>
            <a:r>
              <a:rPr lang="en-US" altLang="zh-CN" sz="1400" dirty="0">
                <a:ea typeface="宋体" charset="-122"/>
              </a:rPr>
              <a:t>= </a:t>
            </a:r>
            <a:r>
              <a:rPr lang="en-US" altLang="zh-CN" sz="1400" dirty="0" smtClean="0">
                <a:ea typeface="宋体" charset="-122"/>
              </a:rPr>
              <a:t>0.001</a:t>
            </a:r>
            <a:r>
              <a:rPr lang="zh-CN" altLang="en-US" sz="1400" dirty="0" smtClean="0">
                <a:ea typeface="宋体" charset="-122"/>
              </a:rPr>
              <a:t>的长度，</a:t>
            </a:r>
            <a:r>
              <a:rPr lang="zh-CN" altLang="en-US" sz="1400" dirty="0">
                <a:ea typeface="宋体" charset="-122"/>
              </a:rPr>
              <a:t>以捕获</a:t>
            </a:r>
            <a:r>
              <a:rPr lang="en-US" altLang="zh-CN" sz="1400" dirty="0">
                <a:ea typeface="宋体" charset="-122"/>
              </a:rPr>
              <a:t>5</a:t>
            </a:r>
            <a:r>
              <a:rPr lang="zh-CN" altLang="en-US" sz="1400" dirty="0">
                <a:ea typeface="宋体" charset="-122"/>
              </a:rPr>
              <a:t>个最近邻居</a:t>
            </a:r>
          </a:p>
          <a:p>
            <a:r>
              <a:rPr lang="zh-CN" altLang="en-US" sz="1400" dirty="0">
                <a:ea typeface="宋体" charset="-122"/>
              </a:rPr>
              <a:t>在二维中</a:t>
            </a:r>
            <a:r>
              <a:rPr lang="zh-CN" altLang="en-US" sz="1400" dirty="0" smtClean="0">
                <a:ea typeface="宋体" charset="-122"/>
              </a:rPr>
              <a:t>，</a:t>
            </a:r>
            <a:r>
              <a:rPr lang="en-US" altLang="zh-CN" sz="1400" dirty="0">
                <a:ea typeface="宋体" charset="-122"/>
              </a:rPr>
              <a:t> </a:t>
            </a:r>
            <a:r>
              <a:rPr lang="zh-CN" altLang="en-US" sz="1400" dirty="0" smtClean="0">
                <a:ea typeface="宋体" charset="-122"/>
              </a:rPr>
              <a:t>同样是</a:t>
            </a:r>
            <a:r>
              <a:rPr lang="en-US" altLang="zh-CN" sz="1400" dirty="0" smtClean="0">
                <a:ea typeface="宋体" charset="-122"/>
              </a:rPr>
              <a:t>5000</a:t>
            </a:r>
            <a:r>
              <a:rPr lang="zh-CN" altLang="en-US" sz="1400" dirty="0">
                <a:ea typeface="宋体" charset="-122"/>
              </a:rPr>
              <a:t>个点</a:t>
            </a:r>
            <a:r>
              <a:rPr lang="zh-CN" altLang="en-US" sz="1400" dirty="0" smtClean="0">
                <a:ea typeface="宋体" charset="-122"/>
              </a:rPr>
              <a:t>均匀分布在</a:t>
            </a:r>
            <a:r>
              <a:rPr lang="zh-CN" altLang="en-US" sz="1400" dirty="0" smtClean="0">
                <a:solidFill>
                  <a:srgbClr val="FF0000"/>
                </a:solidFill>
                <a:ea typeface="宋体" charset="-122"/>
              </a:rPr>
              <a:t>单位面积</a:t>
            </a:r>
            <a:r>
              <a:rPr lang="en-US" altLang="zh-CN" sz="1400" dirty="0" smtClean="0">
                <a:solidFill>
                  <a:srgbClr val="FF0000"/>
                </a:solidFill>
                <a:ea typeface="宋体" charset="-122"/>
              </a:rPr>
              <a:t>1</a:t>
            </a:r>
            <a:r>
              <a:rPr lang="zh-CN" altLang="en-US" sz="1400" dirty="0" smtClean="0">
                <a:ea typeface="宋体" charset="-122"/>
              </a:rPr>
              <a:t>的矩形上，数据已经变得稀疏了，我们必须查询面积</a:t>
            </a:r>
            <a:r>
              <a:rPr lang="en-US" altLang="zh-CN" sz="1400" dirty="0" smtClean="0">
                <a:ea typeface="宋体" charset="-122"/>
              </a:rPr>
              <a:t>0.001 </a:t>
            </a:r>
            <a:r>
              <a:rPr lang="zh-CN" altLang="en-US" sz="1400" dirty="0" smtClean="0">
                <a:ea typeface="宋体" charset="-122"/>
              </a:rPr>
              <a:t>的区域来得到</a:t>
            </a:r>
            <a:r>
              <a:rPr lang="en-US" altLang="zh-CN" sz="1400" dirty="0">
                <a:ea typeface="宋体" charset="-122"/>
              </a:rPr>
              <a:t>5</a:t>
            </a:r>
            <a:r>
              <a:rPr lang="zh-CN" altLang="en-US" sz="1400" dirty="0">
                <a:ea typeface="宋体" charset="-122"/>
              </a:rPr>
              <a:t>个最近</a:t>
            </a:r>
            <a:r>
              <a:rPr lang="zh-CN" altLang="en-US" sz="1400" dirty="0" smtClean="0">
                <a:ea typeface="宋体" charset="-122"/>
              </a:rPr>
              <a:t>邻居，小矩形的边长为   </a:t>
            </a:r>
            <a:r>
              <a:rPr lang="en-US" altLang="zh-CN" sz="1400" dirty="0" smtClean="0">
                <a:ea typeface="宋体" charset="-122"/>
              </a:rPr>
              <a:t>0.001 &gt; 0.001 </a:t>
            </a:r>
            <a:endParaRPr lang="zh-CN" altLang="en-US" sz="1400" dirty="0">
              <a:ea typeface="宋体" charset="-122"/>
            </a:endParaRPr>
          </a:p>
          <a:p>
            <a:r>
              <a:rPr lang="zh-CN" altLang="en-US" sz="1400" dirty="0" smtClean="0">
                <a:ea typeface="宋体" charset="-122"/>
              </a:rPr>
              <a:t>在</a:t>
            </a:r>
            <a:r>
              <a:rPr lang="en-US" altLang="zh-CN" sz="1400" dirty="0" smtClean="0">
                <a:ea typeface="宋体" charset="-122"/>
              </a:rPr>
              <a:t>n</a:t>
            </a:r>
            <a:r>
              <a:rPr lang="zh-CN" altLang="en-US" sz="1400" dirty="0" smtClean="0">
                <a:ea typeface="宋体" charset="-122"/>
              </a:rPr>
              <a:t>维空间中，</a:t>
            </a:r>
            <a:r>
              <a:rPr lang="zh-CN" altLang="en-US" sz="1400" dirty="0">
                <a:ea typeface="宋体" charset="-122"/>
              </a:rPr>
              <a:t>我们</a:t>
            </a:r>
            <a:r>
              <a:rPr lang="zh-CN" altLang="en-US" sz="1400" dirty="0" smtClean="0">
                <a:ea typeface="宋体" charset="-122"/>
              </a:rPr>
              <a:t>必须查询大小</a:t>
            </a:r>
            <a:r>
              <a:rPr lang="zh-CN" altLang="en-US" sz="1400" dirty="0" smtClean="0">
                <a:solidFill>
                  <a:srgbClr val="FF0000"/>
                </a:solidFill>
                <a:ea typeface="宋体" charset="-122"/>
              </a:rPr>
              <a:t>（</a:t>
            </a:r>
            <a:r>
              <a:rPr lang="en-US" altLang="zh-CN" sz="1400" dirty="0">
                <a:solidFill>
                  <a:srgbClr val="FF0000"/>
                </a:solidFill>
                <a:ea typeface="宋体" charset="-122"/>
              </a:rPr>
              <a:t>0.001</a:t>
            </a:r>
            <a:r>
              <a:rPr lang="zh-CN" altLang="en-US" sz="1400" dirty="0" smtClean="0">
                <a:solidFill>
                  <a:srgbClr val="FF0000"/>
                </a:solidFill>
                <a:ea typeface="宋体" charset="-122"/>
              </a:rPr>
              <a:t>）</a:t>
            </a:r>
            <a:r>
              <a:rPr lang="en-US" altLang="zh-CN" sz="1400" baseline="30000" dirty="0" smtClean="0">
                <a:solidFill>
                  <a:srgbClr val="FF0000"/>
                </a:solidFill>
                <a:ea typeface="宋体" charset="-122"/>
              </a:rPr>
              <a:t>1 / d </a:t>
            </a:r>
            <a:r>
              <a:rPr lang="en-US" altLang="zh-CN" sz="1400" dirty="0" smtClean="0">
                <a:solidFill>
                  <a:srgbClr val="FF0000"/>
                </a:solidFill>
                <a:ea typeface="宋体" charset="-122"/>
              </a:rPr>
              <a:t>  </a:t>
            </a:r>
            <a:r>
              <a:rPr lang="en-US" altLang="zh-CN" sz="1400" dirty="0" smtClean="0">
                <a:ea typeface="宋体" charset="-122"/>
              </a:rPr>
              <a:t>—&gt;  1 </a:t>
            </a:r>
            <a:r>
              <a:rPr lang="zh-CN" altLang="en-US" sz="1400" dirty="0" smtClean="0">
                <a:ea typeface="宋体" charset="-122"/>
              </a:rPr>
              <a:t>的区域</a:t>
            </a:r>
            <a:endParaRPr lang="en-US" altLang="zh-CN" sz="1400" baseline="30000" dirty="0">
              <a:ea typeface="宋体" charset="-122"/>
            </a:endParaRPr>
          </a:p>
        </p:txBody>
      </p:sp>
      <p:sp>
        <p:nvSpPr>
          <p:cNvPr id="6" name="object 8"/>
          <p:cNvSpPr/>
          <p:nvPr/>
        </p:nvSpPr>
        <p:spPr>
          <a:xfrm>
            <a:off x="1226695" y="4280627"/>
            <a:ext cx="1828164" cy="0"/>
          </a:xfrm>
          <a:custGeom>
            <a:avLst/>
            <a:gdLst/>
            <a:ahLst/>
            <a:cxnLst/>
            <a:rect l="l" t="t" r="r" b="b"/>
            <a:pathLst>
              <a:path w="1828164">
                <a:moveTo>
                  <a:pt x="0" y="0"/>
                </a:moveTo>
                <a:lnTo>
                  <a:pt x="1828037" y="0"/>
                </a:lnTo>
              </a:path>
            </a:pathLst>
          </a:custGeom>
          <a:ln w="13715">
            <a:solidFill>
              <a:srgbClr val="000000"/>
            </a:solidFill>
          </a:ln>
        </p:spPr>
        <p:txBody>
          <a:bodyPr wrap="square" lIns="0" tIns="0" rIns="0" bIns="0" rtlCol="0"/>
          <a:lstStyle/>
          <a:p>
            <a:endParaRPr/>
          </a:p>
        </p:txBody>
      </p:sp>
      <p:grpSp>
        <p:nvGrpSpPr>
          <p:cNvPr id="116" name="组合 115"/>
          <p:cNvGrpSpPr/>
          <p:nvPr/>
        </p:nvGrpSpPr>
        <p:grpSpPr>
          <a:xfrm>
            <a:off x="6483991" y="3048945"/>
            <a:ext cx="603632" cy="216535"/>
            <a:chOff x="4831841" y="3474720"/>
            <a:chExt cx="603632" cy="216535"/>
          </a:xfrm>
        </p:grpSpPr>
        <p:sp>
          <p:nvSpPr>
            <p:cNvPr id="117" name="object 4"/>
            <p:cNvSpPr/>
            <p:nvPr/>
          </p:nvSpPr>
          <p:spPr>
            <a:xfrm>
              <a:off x="4831841" y="3614165"/>
              <a:ext cx="26670" cy="15240"/>
            </a:xfrm>
            <a:custGeom>
              <a:avLst/>
              <a:gdLst/>
              <a:ahLst/>
              <a:cxnLst/>
              <a:rect l="l" t="t" r="r" b="b"/>
              <a:pathLst>
                <a:path w="26670" h="15239">
                  <a:moveTo>
                    <a:pt x="0" y="15239"/>
                  </a:moveTo>
                  <a:lnTo>
                    <a:pt x="26670" y="0"/>
                  </a:lnTo>
                </a:path>
              </a:pathLst>
            </a:custGeom>
            <a:ln w="8902">
              <a:solidFill>
                <a:srgbClr val="000000"/>
              </a:solidFill>
            </a:ln>
          </p:spPr>
          <p:txBody>
            <a:bodyPr wrap="square" lIns="0" tIns="0" rIns="0" bIns="0" rtlCol="0"/>
            <a:lstStyle/>
            <a:p>
              <a:endParaRPr/>
            </a:p>
          </p:txBody>
        </p:sp>
        <p:sp>
          <p:nvSpPr>
            <p:cNvPr id="118" name="object 5"/>
            <p:cNvSpPr/>
            <p:nvPr/>
          </p:nvSpPr>
          <p:spPr>
            <a:xfrm>
              <a:off x="4858511" y="3618738"/>
              <a:ext cx="40005" cy="72390"/>
            </a:xfrm>
            <a:custGeom>
              <a:avLst/>
              <a:gdLst/>
              <a:ahLst/>
              <a:cxnLst/>
              <a:rect l="l" t="t" r="r" b="b"/>
              <a:pathLst>
                <a:path w="40004" h="72389">
                  <a:moveTo>
                    <a:pt x="0" y="0"/>
                  </a:moveTo>
                  <a:lnTo>
                    <a:pt x="39624" y="72390"/>
                  </a:lnTo>
                </a:path>
              </a:pathLst>
            </a:custGeom>
            <a:ln w="17805">
              <a:solidFill>
                <a:srgbClr val="000000"/>
              </a:solidFill>
            </a:ln>
          </p:spPr>
          <p:txBody>
            <a:bodyPr wrap="square" lIns="0" tIns="0" rIns="0" bIns="0" rtlCol="0"/>
            <a:lstStyle/>
            <a:p>
              <a:endParaRPr/>
            </a:p>
          </p:txBody>
        </p:sp>
        <p:sp>
          <p:nvSpPr>
            <p:cNvPr id="119" name="object 6"/>
            <p:cNvSpPr/>
            <p:nvPr/>
          </p:nvSpPr>
          <p:spPr>
            <a:xfrm>
              <a:off x="4902708" y="3474720"/>
              <a:ext cx="532765" cy="216535"/>
            </a:xfrm>
            <a:custGeom>
              <a:avLst/>
              <a:gdLst/>
              <a:ahLst/>
              <a:cxnLst/>
              <a:rect l="l" t="t" r="r" b="b"/>
              <a:pathLst>
                <a:path w="532764" h="216535">
                  <a:moveTo>
                    <a:pt x="0" y="216408"/>
                  </a:moveTo>
                  <a:lnTo>
                    <a:pt x="52577" y="0"/>
                  </a:lnTo>
                  <a:lnTo>
                    <a:pt x="532638" y="0"/>
                  </a:lnTo>
                </a:path>
              </a:pathLst>
            </a:custGeom>
            <a:ln w="8902">
              <a:solidFill>
                <a:srgbClr val="000000"/>
              </a:solidFill>
            </a:ln>
          </p:spPr>
          <p:txBody>
            <a:bodyPr wrap="square" lIns="0" tIns="0" rIns="0" bIns="0" rtlCol="0"/>
            <a:lstStyle/>
            <a:p>
              <a:endParaRPr/>
            </a:p>
          </p:txBody>
        </p:sp>
      </p:grpSp>
      <p:pic>
        <p:nvPicPr>
          <p:cNvPr id="127" name="图片 126"/>
          <p:cNvPicPr>
            <a:picLocks noChangeAspect="1"/>
          </p:cNvPicPr>
          <p:nvPr/>
        </p:nvPicPr>
        <p:blipFill>
          <a:blip r:embed="rId3"/>
          <a:stretch>
            <a:fillRect/>
          </a:stretch>
        </p:blipFill>
        <p:spPr>
          <a:xfrm>
            <a:off x="3553149" y="3617471"/>
            <a:ext cx="1841152" cy="1639966"/>
          </a:xfrm>
          <a:prstGeom prst="rect">
            <a:avLst/>
          </a:prstGeom>
        </p:spPr>
      </p:pic>
      <p:pic>
        <p:nvPicPr>
          <p:cNvPr id="640" name="图片 6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317" y="3450392"/>
            <a:ext cx="2046527" cy="1853345"/>
          </a:xfrm>
          <a:prstGeom prst="rect">
            <a:avLst/>
          </a:prstGeom>
        </p:spPr>
      </p:pic>
      <p:sp>
        <p:nvSpPr>
          <p:cNvPr id="4" name="椭圆 3"/>
          <p:cNvSpPr/>
          <p:nvPr/>
        </p:nvSpPr>
        <p:spPr>
          <a:xfrm>
            <a:off x="1226695" y="4263092"/>
            <a:ext cx="45719" cy="45719"/>
          </a:xfrm>
          <a:prstGeom prst="ellipse">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 name="矩形 4"/>
          <p:cNvSpPr/>
          <p:nvPr/>
        </p:nvSpPr>
        <p:spPr>
          <a:xfrm>
            <a:off x="1034220" y="5455353"/>
            <a:ext cx="7540906" cy="738664"/>
          </a:xfrm>
          <a:prstGeom prst="rect">
            <a:avLst/>
          </a:prstGeom>
        </p:spPr>
        <p:txBody>
          <a:bodyPr wrap="square">
            <a:spAutoFit/>
          </a:bodyPr>
          <a:lstStyle/>
          <a:p>
            <a:r>
              <a:rPr lang="zh-CN" altLang="en-US" sz="1400" dirty="0" smtClean="0"/>
              <a:t>由于空间的急剧扩张，样本变得非常稀疏，为了找到最近的</a:t>
            </a:r>
            <a:r>
              <a:rPr lang="en-US" altLang="zh-CN" sz="1400" dirty="0" smtClean="0"/>
              <a:t>5</a:t>
            </a:r>
            <a:r>
              <a:rPr lang="zh-CN" altLang="en-US" sz="1400" dirty="0" smtClean="0"/>
              <a:t>个样本，需要查询的空间越来越</a:t>
            </a:r>
            <a:r>
              <a:rPr lang="zh-CN" altLang="en-US" sz="1400" dirty="0"/>
              <a:t>接近于</a:t>
            </a:r>
            <a:r>
              <a:rPr lang="en-US" altLang="zh-CN" sz="1400" dirty="0"/>
              <a:t>1</a:t>
            </a:r>
            <a:r>
              <a:rPr lang="zh-CN" altLang="en-US" sz="1400" dirty="0" smtClean="0"/>
              <a:t>，此时的邻居已经不在查询</a:t>
            </a:r>
            <a:r>
              <a:rPr lang="zh-CN" altLang="en-US" sz="1400" dirty="0"/>
              <a:t>点附近</a:t>
            </a:r>
            <a:r>
              <a:rPr lang="zh-CN" altLang="en-US" sz="1400" dirty="0" smtClean="0"/>
              <a:t>。邻居之间相似性很低，分类效果也就很差，所以无法</a:t>
            </a:r>
            <a:r>
              <a:rPr lang="zh-CN" altLang="en-US" sz="1400" dirty="0"/>
              <a:t>用来</a:t>
            </a:r>
            <a:r>
              <a:rPr lang="zh-CN" altLang="en-US" sz="1400" dirty="0" smtClean="0"/>
              <a:t>分类。</a:t>
            </a:r>
            <a:endParaRPr lang="en-US" altLang="zh-CN" sz="1400" dirty="0"/>
          </a:p>
        </p:txBody>
      </p:sp>
    </p:spTree>
    <p:extLst>
      <p:ext uri="{BB962C8B-B14F-4D97-AF65-F5344CB8AC3E}">
        <p14:creationId xmlns:p14="http://schemas.microsoft.com/office/powerpoint/2010/main" val="17823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维数灾难的几个表现</a:t>
            </a:r>
            <a:endParaRPr lang="en-US" altLang="zh-CN" sz="2800" dirty="0">
              <a:solidFill>
                <a:schemeClr val="bg1"/>
              </a:solidFill>
            </a:endParaRPr>
          </a:p>
        </p:txBody>
      </p:sp>
      <p:sp>
        <p:nvSpPr>
          <p:cNvPr id="3" name="矩形 2"/>
          <p:cNvSpPr/>
          <p:nvPr/>
        </p:nvSpPr>
        <p:spPr>
          <a:xfrm>
            <a:off x="1021841" y="2355462"/>
            <a:ext cx="6977488" cy="954107"/>
          </a:xfrm>
          <a:prstGeom prst="rect">
            <a:avLst/>
          </a:prstGeom>
        </p:spPr>
        <p:txBody>
          <a:bodyPr wrap="square">
            <a:spAutoFit/>
          </a:bodyPr>
          <a:lstStyle/>
          <a:p>
            <a:r>
              <a:rPr lang="zh-CN" altLang="en-US" sz="1400" dirty="0" smtClean="0">
                <a:hlinkClick r:id="rId3"/>
              </a:rPr>
              <a:t>http</a:t>
            </a:r>
            <a:r>
              <a:rPr lang="zh-CN" altLang="en-US" sz="1400" dirty="0">
                <a:hlinkClick r:id="rId3"/>
              </a:rPr>
              <a:t>://www.cnblogs.com/zhangchaoyang/articles/2801525.</a:t>
            </a:r>
            <a:r>
              <a:rPr lang="zh-CN" altLang="en-US" sz="1400" dirty="0" smtClean="0">
                <a:hlinkClick r:id="rId3"/>
              </a:rPr>
              <a:t>html</a:t>
            </a:r>
            <a:endParaRPr lang="en-US" altLang="zh-CN" sz="1400" dirty="0" smtClean="0"/>
          </a:p>
          <a:p>
            <a:r>
              <a:rPr lang="en-US" altLang="zh-CN" sz="1400" dirty="0">
                <a:hlinkClick r:id="rId4"/>
              </a:rPr>
              <a:t>http://</a:t>
            </a:r>
            <a:r>
              <a:rPr lang="en-US" altLang="zh-CN" sz="1400" dirty="0" smtClean="0">
                <a:hlinkClick r:id="rId4"/>
              </a:rPr>
              <a:t>blog.csdn.net/zc02051126/article/details/49618633</a:t>
            </a:r>
            <a:endParaRPr lang="en-US" altLang="zh-CN" sz="1400" dirty="0" smtClean="0"/>
          </a:p>
          <a:p>
            <a:r>
              <a:rPr lang="en-US" altLang="zh-CN" sz="1400" dirty="0">
                <a:hlinkClick r:id="rId5"/>
              </a:rPr>
              <a:t>https://zh.wikipedia.org/wiki/%</a:t>
            </a:r>
            <a:r>
              <a:rPr lang="en-US" altLang="zh-CN" sz="1400" dirty="0" smtClean="0">
                <a:hlinkClick r:id="rId5"/>
              </a:rPr>
              <a:t>E7%BB%B4%E6%95%B0%E7%81%BE%E9%9A%BE</a:t>
            </a:r>
            <a:endParaRPr lang="en-US" altLang="zh-CN" sz="1400" dirty="0" smtClean="0"/>
          </a:p>
          <a:p>
            <a:r>
              <a:rPr lang="en-US" altLang="zh-CN" sz="1400" dirty="0">
                <a:hlinkClick r:id="rId4"/>
              </a:rPr>
              <a:t>http://</a:t>
            </a:r>
            <a:r>
              <a:rPr lang="en-US" altLang="zh-CN" sz="1400" dirty="0" smtClean="0">
                <a:hlinkClick r:id="rId4"/>
              </a:rPr>
              <a:t>blog.csdn.net/zc02051126/article/details/49618633</a:t>
            </a:r>
            <a:endParaRPr lang="en-US" altLang="zh-CN" sz="1400" dirty="0" smtClean="0"/>
          </a:p>
        </p:txBody>
      </p:sp>
      <p:sp>
        <p:nvSpPr>
          <p:cNvPr id="5" name="文本框 4"/>
          <p:cNvSpPr txBox="1"/>
          <p:nvPr/>
        </p:nvSpPr>
        <p:spPr>
          <a:xfrm>
            <a:off x="1025011" y="1873037"/>
            <a:ext cx="4974439" cy="369332"/>
          </a:xfrm>
          <a:prstGeom prst="rect">
            <a:avLst/>
          </a:prstGeom>
          <a:noFill/>
        </p:spPr>
        <p:txBody>
          <a:bodyPr wrap="none" rtlCol="0">
            <a:spAutoFit/>
          </a:bodyPr>
          <a:lstStyle/>
          <a:p>
            <a:r>
              <a:rPr lang="zh-CN" altLang="en-US" dirty="0" smtClean="0"/>
              <a:t>组合爆炸问题、距离度量失效、概率密度估计</a:t>
            </a:r>
            <a:r>
              <a:rPr lang="en-US" altLang="zh-CN" dirty="0" smtClean="0"/>
              <a:t>…</a:t>
            </a:r>
            <a:endParaRPr lang="zh-CN" altLang="en-US" dirty="0"/>
          </a:p>
        </p:txBody>
      </p:sp>
    </p:spTree>
    <p:extLst>
      <p:ext uri="{BB962C8B-B14F-4D97-AF65-F5344CB8AC3E}">
        <p14:creationId xmlns:p14="http://schemas.microsoft.com/office/powerpoint/2010/main" val="402568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solidFill>
                  <a:schemeClr val="bg1"/>
                </a:solidFill>
              </a:rPr>
              <a:t>KNN</a:t>
            </a:r>
            <a:r>
              <a:rPr lang="zh-CN" altLang="en-US" sz="2800" dirty="0">
                <a:solidFill>
                  <a:schemeClr val="bg1"/>
                </a:solidFill>
              </a:rPr>
              <a:t>性质总结</a:t>
            </a:r>
            <a:endParaRPr lang="en-US" altLang="zh-CN" sz="2800" dirty="0">
              <a:solidFill>
                <a:schemeClr val="bg1"/>
              </a:solidFill>
            </a:endParaRPr>
          </a:p>
        </p:txBody>
      </p:sp>
      <p:sp>
        <p:nvSpPr>
          <p:cNvPr id="4" name="矩形 3"/>
          <p:cNvSpPr/>
          <p:nvPr/>
        </p:nvSpPr>
        <p:spPr>
          <a:xfrm>
            <a:off x="1174915" y="1704535"/>
            <a:ext cx="7145165" cy="1226490"/>
          </a:xfrm>
          <a:prstGeom prst="rect">
            <a:avLst/>
          </a:prstGeom>
        </p:spPr>
        <p:txBody>
          <a:bodyPr wrap="square">
            <a:spAutoFit/>
          </a:bodyPr>
          <a:lstStyle/>
          <a:p>
            <a:pPr marL="285750" indent="-285750">
              <a:buFont typeface="Wingdings" panose="05000000000000000000" pitchFamily="2" charset="2"/>
              <a:buChar char="l"/>
            </a:pPr>
            <a:r>
              <a:rPr lang="zh-CN" altLang="en-US" dirty="0"/>
              <a:t>优点：</a:t>
            </a:r>
          </a:p>
          <a:p>
            <a:r>
              <a:rPr lang="zh-CN" altLang="en-US" dirty="0" smtClean="0"/>
              <a:t>             简单</a:t>
            </a:r>
            <a:r>
              <a:rPr lang="zh-CN" altLang="en-US" dirty="0"/>
              <a:t>直观，训练非常快，易于实现</a:t>
            </a:r>
          </a:p>
          <a:p>
            <a:r>
              <a:rPr lang="zh-CN" altLang="en-US" dirty="0" smtClean="0"/>
              <a:t>             特别</a:t>
            </a:r>
            <a:r>
              <a:rPr lang="zh-CN" altLang="en-US" dirty="0"/>
              <a:t>适合多分类问题</a:t>
            </a:r>
          </a:p>
          <a:p>
            <a:r>
              <a:rPr lang="zh-CN" altLang="en-US" dirty="0" smtClean="0"/>
              <a:t>            训练数据</a:t>
            </a:r>
            <a:r>
              <a:rPr lang="zh-CN" altLang="en-US" dirty="0"/>
              <a:t>无限</a:t>
            </a:r>
            <a:r>
              <a:rPr lang="zh-CN" altLang="en-US" dirty="0" smtClean="0"/>
              <a:t>和</a:t>
            </a:r>
            <a:r>
              <a:rPr lang="zh-CN" altLang="en-US" dirty="0"/>
              <a:t>足够大的</a:t>
            </a:r>
            <a:r>
              <a:rPr lang="en-US" altLang="zh-CN" dirty="0"/>
              <a:t>K</a:t>
            </a:r>
            <a:r>
              <a:rPr lang="zh-CN" altLang="en-US" dirty="0"/>
              <a:t>，</a:t>
            </a:r>
            <a:r>
              <a:rPr lang="en-US" altLang="zh-CN" dirty="0"/>
              <a:t>K-NN</a:t>
            </a:r>
            <a:r>
              <a:rPr lang="zh-CN" altLang="en-US" dirty="0" smtClean="0"/>
              <a:t>方法效果会相当好！</a:t>
            </a:r>
            <a:endParaRPr lang="en-US" altLang="zh-CN" sz="1600" dirty="0">
              <a:ea typeface="宋体" charset="-122"/>
              <a:cs typeface="Times New Roman" pitchFamily="18" charset="0"/>
            </a:endParaRPr>
          </a:p>
        </p:txBody>
      </p:sp>
      <p:sp>
        <p:nvSpPr>
          <p:cNvPr id="5" name="矩形 4"/>
          <p:cNvSpPr/>
          <p:nvPr/>
        </p:nvSpPr>
        <p:spPr>
          <a:xfrm>
            <a:off x="1174915" y="2931025"/>
            <a:ext cx="6671339" cy="1797928"/>
          </a:xfrm>
          <a:prstGeom prst="rect">
            <a:avLst/>
          </a:prstGeom>
        </p:spPr>
        <p:txBody>
          <a:bodyPr wrap="square">
            <a:spAutoFit/>
          </a:bodyPr>
          <a:lstStyle/>
          <a:p>
            <a:pPr marL="285750" indent="-285750">
              <a:buFont typeface="Wingdings" panose="05000000000000000000" pitchFamily="2" charset="2"/>
              <a:buChar char="l"/>
            </a:pPr>
            <a:r>
              <a:rPr lang="zh-CN" altLang="en-US" dirty="0"/>
              <a:t>缺点：</a:t>
            </a:r>
          </a:p>
          <a:p>
            <a:r>
              <a:rPr lang="zh-CN" altLang="en-US" dirty="0" smtClean="0"/>
              <a:t>            对噪声敏感（小</a:t>
            </a:r>
            <a:r>
              <a:rPr lang="en-US" altLang="zh-CN" dirty="0" smtClean="0"/>
              <a:t>K</a:t>
            </a:r>
            <a:r>
              <a:rPr lang="zh-CN" altLang="en-US" dirty="0" smtClean="0"/>
              <a:t>）</a:t>
            </a:r>
            <a:endParaRPr lang="en-US" altLang="zh-CN" dirty="0" smtClean="0"/>
          </a:p>
          <a:p>
            <a:r>
              <a:rPr lang="zh-CN" altLang="en-US" dirty="0" smtClean="0"/>
              <a:t>            即使</a:t>
            </a:r>
            <a:r>
              <a:rPr lang="zh-CN" altLang="en-US" dirty="0"/>
              <a:t>在测试</a:t>
            </a:r>
            <a:r>
              <a:rPr lang="zh-CN" altLang="en-US" dirty="0" smtClean="0"/>
              <a:t>时间时，也需要</a:t>
            </a:r>
            <a:r>
              <a:rPr lang="zh-CN" altLang="en-US" dirty="0"/>
              <a:t>存储</a:t>
            </a:r>
            <a:r>
              <a:rPr lang="zh-CN" altLang="en-US" dirty="0" smtClean="0"/>
              <a:t>所有</a:t>
            </a:r>
            <a:r>
              <a:rPr lang="zh-CN" altLang="en-US" dirty="0"/>
              <a:t>训练</a:t>
            </a:r>
            <a:r>
              <a:rPr lang="zh-CN" altLang="en-US" dirty="0" smtClean="0"/>
              <a:t>数据</a:t>
            </a:r>
            <a:endParaRPr lang="en-US" altLang="zh-CN" dirty="0" smtClean="0"/>
          </a:p>
          <a:p>
            <a:r>
              <a:rPr lang="zh-CN" altLang="en-US" dirty="0" smtClean="0"/>
              <a:t>           查询</a:t>
            </a:r>
            <a:r>
              <a:rPr lang="zh-CN" altLang="en-US" dirty="0"/>
              <a:t>时间慢：</a:t>
            </a:r>
            <a:r>
              <a:rPr lang="zh-CN" altLang="en-US" dirty="0" smtClean="0"/>
              <a:t>每个查询 </a:t>
            </a:r>
            <a:r>
              <a:rPr lang="en-US" altLang="zh-CN" dirty="0" smtClean="0"/>
              <a:t>O</a:t>
            </a:r>
            <a:r>
              <a:rPr lang="zh-CN" altLang="en-US" dirty="0"/>
              <a:t>（</a:t>
            </a:r>
            <a:r>
              <a:rPr lang="en-US" altLang="zh-CN" dirty="0" err="1"/>
              <a:t>nd</a:t>
            </a:r>
            <a:r>
              <a:rPr lang="zh-CN" altLang="en-US" dirty="0" smtClean="0"/>
              <a:t>）</a:t>
            </a:r>
            <a:r>
              <a:rPr lang="zh-CN" altLang="en-US" dirty="0"/>
              <a:t>复杂度</a:t>
            </a:r>
          </a:p>
          <a:p>
            <a:r>
              <a:rPr lang="zh-CN" altLang="en-US" dirty="0" smtClean="0"/>
              <a:t>           在</a:t>
            </a:r>
            <a:r>
              <a:rPr lang="zh-CN" altLang="en-US" dirty="0"/>
              <a:t>高维度上，</a:t>
            </a:r>
            <a:r>
              <a:rPr lang="zh-CN" altLang="en-US" dirty="0" smtClean="0"/>
              <a:t>距离的概念是违反直觉</a:t>
            </a:r>
            <a:r>
              <a:rPr lang="zh-CN" altLang="en-US" dirty="0"/>
              <a:t>的！</a:t>
            </a:r>
          </a:p>
          <a:p>
            <a:r>
              <a:rPr lang="zh-CN" altLang="en-US" dirty="0" smtClean="0"/>
              <a:t>           高维空间表现</a:t>
            </a:r>
            <a:r>
              <a:rPr lang="zh-CN" altLang="en-US" dirty="0"/>
              <a:t>不佳（维度诅咒）</a:t>
            </a:r>
            <a:endParaRPr lang="zh-CN" altLang="en-US" sz="1600" dirty="0">
              <a:ea typeface="宋体" charset="-122"/>
              <a:cs typeface="Times New Roman" pitchFamily="18" charset="0"/>
            </a:endParaRPr>
          </a:p>
        </p:txBody>
      </p:sp>
      <p:sp>
        <p:nvSpPr>
          <p:cNvPr id="7" name="矩形 6"/>
          <p:cNvSpPr/>
          <p:nvPr/>
        </p:nvSpPr>
        <p:spPr>
          <a:xfrm>
            <a:off x="1419713" y="4821864"/>
            <a:ext cx="3834773" cy="940770"/>
          </a:xfrm>
          <a:prstGeom prst="rect">
            <a:avLst/>
          </a:prstGeom>
        </p:spPr>
        <p:txBody>
          <a:bodyPr wrap="square">
            <a:spAutoFit/>
          </a:bodyPr>
          <a:lstStyle/>
          <a:p>
            <a:r>
              <a:rPr lang="zh-CN" altLang="en-US" dirty="0"/>
              <a:t>也叫：</a:t>
            </a:r>
          </a:p>
          <a:p>
            <a:r>
              <a:rPr lang="zh-CN" altLang="en-US" dirty="0"/>
              <a:t>     记忆</a:t>
            </a:r>
            <a:r>
              <a:rPr lang="en-US" altLang="zh-CN" dirty="0"/>
              <a:t>/</a:t>
            </a:r>
            <a:r>
              <a:rPr lang="zh-CN" altLang="en-US" dirty="0"/>
              <a:t>实例学习</a:t>
            </a:r>
          </a:p>
          <a:p>
            <a:r>
              <a:rPr lang="zh-CN" altLang="en-US" dirty="0"/>
              <a:t>     懒惰学习</a:t>
            </a:r>
            <a:endParaRPr lang="en-US" altLang="zh-CN" sz="1600" dirty="0">
              <a:ea typeface="宋体" charset="-122"/>
              <a:cs typeface="Times New Roman" pitchFamily="18" charset="0"/>
            </a:endParaRPr>
          </a:p>
        </p:txBody>
      </p:sp>
    </p:spTree>
    <p:extLst>
      <p:ext uri="{BB962C8B-B14F-4D97-AF65-F5344CB8AC3E}">
        <p14:creationId xmlns:p14="http://schemas.microsoft.com/office/powerpoint/2010/main" val="59631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降低复杂度</a:t>
            </a:r>
            <a:endParaRPr lang="en-US" altLang="zh-CN" sz="2800" dirty="0">
              <a:solidFill>
                <a:schemeClr val="bg1"/>
              </a:solidFill>
            </a:endParaRPr>
          </a:p>
        </p:txBody>
      </p:sp>
      <p:sp>
        <p:nvSpPr>
          <p:cNvPr id="5" name="object 4"/>
          <p:cNvSpPr txBox="1"/>
          <p:nvPr/>
        </p:nvSpPr>
        <p:spPr>
          <a:xfrm>
            <a:off x="821002" y="2106532"/>
            <a:ext cx="7674815" cy="1169551"/>
          </a:xfrm>
          <a:prstGeom prst="rect">
            <a:avLst/>
          </a:prstGeom>
        </p:spPr>
        <p:txBody>
          <a:bodyPr vert="horz" wrap="square" lIns="0" tIns="0" rIns="0" bIns="0" rtlCol="0">
            <a:spAutoFit/>
          </a:bodyPr>
          <a:lstStyle/>
          <a:p>
            <a:pPr marL="354965" marR="476884" indent="-342265">
              <a:lnSpc>
                <a:spcPct val="100000"/>
              </a:lnSpc>
              <a:buChar char="•"/>
              <a:tabLst>
                <a:tab pos="354965" algn="l"/>
                <a:tab pos="355600" algn="l"/>
              </a:tabLst>
            </a:pPr>
            <a:r>
              <a:rPr lang="zh-CN" altLang="en-US" sz="2000" spc="-30" dirty="0" smtClean="0">
                <a:cs typeface="Calibri"/>
              </a:rPr>
              <a:t>提出了各种</a:t>
            </a:r>
            <a:r>
              <a:rPr lang="zh-CN" altLang="en-US" sz="2000" spc="-30" dirty="0">
                <a:cs typeface="Calibri"/>
              </a:rPr>
              <a:t>精确和近似的方法来降低</a:t>
            </a:r>
            <a:r>
              <a:rPr lang="zh-CN" altLang="en-US" sz="2000" spc="-30" dirty="0" smtClean="0">
                <a:cs typeface="Calibri"/>
              </a:rPr>
              <a:t>复杂性</a:t>
            </a:r>
            <a:endParaRPr lang="en-US" altLang="zh-CN" sz="2000" spc="-30" dirty="0" smtClean="0">
              <a:cs typeface="Calibri"/>
            </a:endParaRPr>
          </a:p>
          <a:p>
            <a:pPr marL="354965" marR="476884" indent="-342265">
              <a:lnSpc>
                <a:spcPct val="100000"/>
              </a:lnSpc>
              <a:buChar char="•"/>
              <a:tabLst>
                <a:tab pos="354965" algn="l"/>
                <a:tab pos="355600" algn="l"/>
              </a:tabLst>
            </a:pPr>
            <a:r>
              <a:rPr lang="zh-CN" altLang="en-US" sz="2000" spc="-30" dirty="0" smtClean="0">
                <a:cs typeface="Calibri"/>
              </a:rPr>
              <a:t>降低计算复杂性的方法：</a:t>
            </a:r>
            <a:endParaRPr lang="en-US" altLang="zh-CN" dirty="0"/>
          </a:p>
          <a:p>
            <a:pPr marL="12700" marR="476884">
              <a:lnSpc>
                <a:spcPct val="100000"/>
              </a:lnSpc>
              <a:tabLst>
                <a:tab pos="354965" algn="l"/>
                <a:tab pos="355600" algn="l"/>
              </a:tabLst>
            </a:pPr>
            <a:r>
              <a:rPr lang="en-US" altLang="zh-CN" dirty="0" smtClean="0"/>
              <a:t>                    ANN </a:t>
            </a:r>
            <a:r>
              <a:rPr lang="zh-CN" altLang="en-US" dirty="0"/>
              <a:t>、</a:t>
            </a:r>
            <a:r>
              <a:rPr lang="en-US" altLang="zh-CN" dirty="0"/>
              <a:t>BBF</a:t>
            </a:r>
            <a:r>
              <a:rPr lang="zh-CN" altLang="en-US" dirty="0"/>
              <a:t>算法、</a:t>
            </a:r>
            <a:r>
              <a:rPr lang="en-US" altLang="zh-CN" dirty="0"/>
              <a:t>LSH(</a:t>
            </a:r>
            <a:r>
              <a:rPr lang="zh-CN" altLang="en-US" b="1" dirty="0"/>
              <a:t>局部敏感哈希</a:t>
            </a:r>
            <a:r>
              <a:rPr lang="en-US" altLang="zh-CN" dirty="0"/>
              <a:t>)</a:t>
            </a:r>
            <a:r>
              <a:rPr lang="zh-CN" altLang="en-US" dirty="0"/>
              <a:t>、</a:t>
            </a:r>
            <a:r>
              <a:rPr lang="en-US" altLang="zh-CN" dirty="0"/>
              <a:t>Randomized </a:t>
            </a:r>
            <a:r>
              <a:rPr lang="en-US" altLang="zh-CN" dirty="0" smtClean="0"/>
              <a:t>K-d trees</a:t>
            </a:r>
            <a:endParaRPr lang="en-US" altLang="zh-CN" dirty="0"/>
          </a:p>
          <a:p>
            <a:r>
              <a:rPr lang="en-US" altLang="zh-CN" dirty="0" smtClean="0"/>
              <a:t>	  k-d</a:t>
            </a:r>
            <a:r>
              <a:rPr lang="zh-CN" altLang="en-US" dirty="0" smtClean="0"/>
              <a:t>树、球</a:t>
            </a:r>
            <a:r>
              <a:rPr lang="zh-CN" altLang="en-US" dirty="0"/>
              <a:t>树、</a:t>
            </a:r>
            <a:r>
              <a:rPr lang="en-US" altLang="zh-CN" dirty="0"/>
              <a:t>M</a:t>
            </a:r>
            <a:r>
              <a:rPr lang="zh-CN" altLang="en-US" dirty="0"/>
              <a:t>树、</a:t>
            </a:r>
            <a:r>
              <a:rPr lang="en-US" altLang="zh-CN" dirty="0"/>
              <a:t>VP</a:t>
            </a:r>
            <a:r>
              <a:rPr lang="zh-CN" altLang="en-US" dirty="0"/>
              <a:t>树、</a:t>
            </a:r>
            <a:r>
              <a:rPr lang="en-US" altLang="zh-CN" dirty="0"/>
              <a:t>MVP</a:t>
            </a:r>
            <a:r>
              <a:rPr lang="zh-CN" altLang="en-US" dirty="0" smtClean="0"/>
              <a:t>树</a:t>
            </a:r>
            <a:endParaRPr lang="en-US" altLang="zh-CN" dirty="0" smtClean="0"/>
          </a:p>
        </p:txBody>
      </p:sp>
      <p:sp>
        <p:nvSpPr>
          <p:cNvPr id="3" name="矩形 2"/>
          <p:cNvSpPr/>
          <p:nvPr/>
        </p:nvSpPr>
        <p:spPr>
          <a:xfrm>
            <a:off x="1746913" y="4099725"/>
            <a:ext cx="5527343" cy="369332"/>
          </a:xfrm>
          <a:prstGeom prst="rect">
            <a:avLst/>
          </a:prstGeom>
        </p:spPr>
        <p:txBody>
          <a:bodyPr wrap="square">
            <a:spAutoFit/>
          </a:bodyPr>
          <a:lstStyle/>
          <a:p>
            <a:r>
              <a:rPr lang="zh-CN" altLang="en-US" dirty="0"/>
              <a:t>下面介绍最常用的</a:t>
            </a:r>
            <a:r>
              <a:rPr lang="zh-CN" altLang="en-US" dirty="0">
                <a:solidFill>
                  <a:srgbClr val="FF0000"/>
                </a:solidFill>
              </a:rPr>
              <a:t>最近邻搜索</a:t>
            </a:r>
            <a:r>
              <a:rPr lang="zh-CN" altLang="en-US" dirty="0"/>
              <a:t>算法 ：     </a:t>
            </a:r>
            <a:r>
              <a:rPr lang="en-US" altLang="zh-CN" spc="-30" dirty="0">
                <a:solidFill>
                  <a:srgbClr val="00B0F0"/>
                </a:solidFill>
                <a:cs typeface="Calibri"/>
              </a:rPr>
              <a:t>k-d</a:t>
            </a:r>
            <a:r>
              <a:rPr lang="zh-CN" altLang="en-US" spc="-30" dirty="0">
                <a:solidFill>
                  <a:srgbClr val="00B0F0"/>
                </a:solidFill>
                <a:cs typeface="Calibri"/>
              </a:rPr>
              <a:t>树</a:t>
            </a:r>
            <a:r>
              <a:rPr lang="en-US" altLang="zh-CN" dirty="0"/>
              <a:t>	</a:t>
            </a:r>
            <a:endParaRPr lang="zh-CN" altLang="en-US" dirty="0"/>
          </a:p>
        </p:txBody>
      </p:sp>
    </p:spTree>
    <p:extLst>
      <p:ext uri="{BB962C8B-B14F-4D97-AF65-F5344CB8AC3E}">
        <p14:creationId xmlns:p14="http://schemas.microsoft.com/office/powerpoint/2010/main" val="88093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solidFill>
                  <a:schemeClr val="bg1"/>
                </a:solidFill>
              </a:rPr>
              <a:t>K-d </a:t>
            </a:r>
            <a:r>
              <a:rPr lang="zh-CN" altLang="en-US" sz="2800" dirty="0" smtClean="0">
                <a:solidFill>
                  <a:schemeClr val="bg1"/>
                </a:solidFill>
              </a:rPr>
              <a:t>树</a:t>
            </a:r>
            <a:endParaRPr lang="en-US" altLang="zh-CN" sz="2800" dirty="0">
              <a:solidFill>
                <a:schemeClr val="bg1"/>
              </a:solidFill>
            </a:endParaRPr>
          </a:p>
        </p:txBody>
      </p:sp>
      <p:sp>
        <p:nvSpPr>
          <p:cNvPr id="5" name="矩形 4"/>
          <p:cNvSpPr/>
          <p:nvPr/>
        </p:nvSpPr>
        <p:spPr>
          <a:xfrm>
            <a:off x="1269242" y="1935275"/>
            <a:ext cx="7309104" cy="3400931"/>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dirty="0" smtClean="0"/>
              <a:t>20</a:t>
            </a:r>
            <a:r>
              <a:rPr lang="zh-CN" altLang="en-US" dirty="0" smtClean="0"/>
              <a:t>世纪</a:t>
            </a:r>
            <a:r>
              <a:rPr lang="en-US" altLang="zh-CN" dirty="0" smtClean="0"/>
              <a:t>70</a:t>
            </a:r>
            <a:r>
              <a:rPr lang="zh-CN" altLang="en-US" dirty="0" smtClean="0"/>
              <a:t>年代由</a:t>
            </a:r>
            <a:r>
              <a:rPr lang="en-US" altLang="zh-CN" dirty="0" smtClean="0"/>
              <a:t>Jon Bentley</a:t>
            </a:r>
            <a:r>
              <a:rPr lang="zh-CN" altLang="en-US" dirty="0" smtClean="0"/>
              <a:t>发明，</a:t>
            </a:r>
            <a:r>
              <a:rPr lang="en-US" altLang="zh-CN" dirty="0"/>
              <a:t>k</a:t>
            </a:r>
            <a:r>
              <a:rPr lang="zh-CN" altLang="en-US" dirty="0"/>
              <a:t>维空间中划分的一种</a:t>
            </a:r>
            <a:r>
              <a:rPr lang="zh-CN" altLang="en-US" dirty="0" smtClean="0"/>
              <a:t>数据结构，主要</a:t>
            </a:r>
            <a:r>
              <a:rPr lang="zh-CN" altLang="en-US" dirty="0"/>
              <a:t>应用于多维空间范围搜索和最近邻</a:t>
            </a:r>
            <a:r>
              <a:rPr lang="zh-CN" altLang="en-US" dirty="0" smtClean="0"/>
              <a:t>搜索</a:t>
            </a:r>
          </a:p>
          <a:p>
            <a:pPr marL="285750" indent="-285750">
              <a:spcAft>
                <a:spcPts val="600"/>
              </a:spcAft>
              <a:buFont typeface="Arial" panose="020B0604020202020204" pitchFamily="34" charset="0"/>
              <a:buChar char="•"/>
            </a:pPr>
            <a:r>
              <a:rPr lang="en-US" altLang="zh-CN" dirty="0" err="1"/>
              <a:t>Kd</a:t>
            </a:r>
            <a:r>
              <a:rPr lang="en-US" altLang="zh-CN" dirty="0"/>
              <a:t>-</a:t>
            </a:r>
            <a:r>
              <a:rPr lang="zh-CN" altLang="en-US" dirty="0"/>
              <a:t>树是</a:t>
            </a:r>
            <a:r>
              <a:rPr lang="en-US" altLang="zh-CN" dirty="0"/>
              <a:t>K-dimension tree</a:t>
            </a:r>
            <a:r>
              <a:rPr lang="zh-CN" altLang="en-US" dirty="0"/>
              <a:t>的</a:t>
            </a:r>
            <a:r>
              <a:rPr lang="zh-CN" altLang="en-US" dirty="0" smtClean="0"/>
              <a:t>缩写，名称</a:t>
            </a:r>
            <a:r>
              <a:rPr lang="zh-CN" altLang="en-US" dirty="0"/>
              <a:t>原来是指“</a:t>
            </a:r>
            <a:r>
              <a:rPr lang="en-US" altLang="zh-CN" dirty="0"/>
              <a:t>3-D</a:t>
            </a:r>
            <a:r>
              <a:rPr lang="zh-CN" altLang="en-US" dirty="0"/>
              <a:t>树，</a:t>
            </a:r>
            <a:r>
              <a:rPr lang="en-US" altLang="zh-CN" dirty="0"/>
              <a:t>4-d</a:t>
            </a:r>
            <a:r>
              <a:rPr lang="zh-CN" altLang="en-US" dirty="0"/>
              <a:t>树等”，其中</a:t>
            </a:r>
            <a:r>
              <a:rPr lang="en-US" altLang="zh-CN" dirty="0"/>
              <a:t>k</a:t>
            </a:r>
            <a:r>
              <a:rPr lang="zh-CN" altLang="en-US" dirty="0"/>
              <a:t>是尺寸的数量</a:t>
            </a:r>
          </a:p>
          <a:p>
            <a:pPr marL="285750" indent="-285750">
              <a:spcAft>
                <a:spcPts val="600"/>
              </a:spcAft>
              <a:buFont typeface="Arial" panose="020B0604020202020204" pitchFamily="34" charset="0"/>
              <a:buChar char="•"/>
            </a:pPr>
            <a:r>
              <a:rPr lang="zh-CN" altLang="en-US" dirty="0" smtClean="0"/>
              <a:t>思想：</a:t>
            </a:r>
            <a:r>
              <a:rPr lang="zh-CN" altLang="en-US" dirty="0"/>
              <a:t>树的</a:t>
            </a:r>
            <a:r>
              <a:rPr lang="zh-CN" altLang="en-US" dirty="0" smtClean="0"/>
              <a:t>每个节点划分仅使用</a:t>
            </a:r>
            <a:r>
              <a:rPr lang="en-US" altLang="zh-CN" dirty="0" smtClean="0"/>
              <a:t>1</a:t>
            </a:r>
            <a:r>
              <a:rPr lang="zh-CN" altLang="en-US" dirty="0" smtClean="0"/>
              <a:t>个维比较。</a:t>
            </a:r>
            <a:endParaRPr lang="zh-CN" altLang="en-US" dirty="0"/>
          </a:p>
          <a:p>
            <a:pPr marL="742950" lvl="1" indent="-285750">
              <a:spcAft>
                <a:spcPts val="600"/>
              </a:spcAft>
              <a:buFont typeface="Arial" panose="020B0604020202020204" pitchFamily="34" charset="0"/>
              <a:buChar char="•"/>
            </a:pPr>
            <a:r>
              <a:rPr lang="zh-CN" altLang="en-US" dirty="0" smtClean="0"/>
              <a:t>用于</a:t>
            </a:r>
            <a:r>
              <a:rPr lang="zh-CN" altLang="en-US" dirty="0"/>
              <a:t>存储空间数据。</a:t>
            </a:r>
          </a:p>
          <a:p>
            <a:pPr marL="742950" lvl="1" indent="-285750">
              <a:spcAft>
                <a:spcPts val="600"/>
              </a:spcAft>
              <a:buFont typeface="Arial" panose="020B0604020202020204" pitchFamily="34" charset="0"/>
              <a:buChar char="•"/>
            </a:pPr>
            <a:r>
              <a:rPr lang="zh-CN" altLang="en-US" dirty="0"/>
              <a:t>最邻居搜索。</a:t>
            </a:r>
          </a:p>
          <a:p>
            <a:pPr marL="742950" lvl="1" indent="-285750">
              <a:spcAft>
                <a:spcPts val="600"/>
              </a:spcAft>
              <a:buFont typeface="Arial" panose="020B0604020202020204" pitchFamily="34" charset="0"/>
              <a:buChar char="•"/>
            </a:pPr>
            <a:r>
              <a:rPr lang="zh-CN" altLang="en-US" dirty="0"/>
              <a:t>范围查询。</a:t>
            </a:r>
          </a:p>
          <a:p>
            <a:pPr marL="742950" lvl="1" indent="-285750">
              <a:spcAft>
                <a:spcPts val="600"/>
              </a:spcAft>
              <a:buFont typeface="Arial" panose="020B0604020202020204" pitchFamily="34" charset="0"/>
              <a:buChar char="•"/>
            </a:pPr>
            <a:r>
              <a:rPr lang="zh-CN" altLang="en-US" dirty="0"/>
              <a:t>快速查找！</a:t>
            </a:r>
          </a:p>
          <a:p>
            <a:pPr marL="285750" indent="-285750">
              <a:spcAft>
                <a:spcPts val="600"/>
              </a:spcAft>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4048735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bg1"/>
                </a:solidFill>
              </a:rPr>
              <a:t>3D K-d </a:t>
            </a:r>
            <a:r>
              <a:rPr lang="zh-CN" altLang="en-US" sz="2800" dirty="0">
                <a:solidFill>
                  <a:schemeClr val="bg1"/>
                </a:solidFill>
              </a:rPr>
              <a:t>树</a:t>
            </a:r>
            <a:endParaRPr lang="en-US" altLang="zh-CN" sz="2800" dirty="0">
              <a:solidFill>
                <a:schemeClr val="bg1"/>
              </a:solidFill>
            </a:endParaRPr>
          </a:p>
        </p:txBody>
      </p:sp>
      <p:pic>
        <p:nvPicPr>
          <p:cNvPr id="3" name="Picture 2" descr="http://upload.wikimedia.org/wikipedia/commons/b/b6/3d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733" y="1563306"/>
            <a:ext cx="4395703" cy="417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178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smtClean="0">
                <a:solidFill>
                  <a:schemeClr val="bg1"/>
                </a:solidFill>
              </a:rPr>
              <a:t>树构造</a:t>
            </a:r>
            <a:r>
              <a:rPr lang="en-US" altLang="zh-CN" sz="2800" dirty="0" smtClean="0">
                <a:solidFill>
                  <a:schemeClr val="bg1"/>
                </a:solidFill>
              </a:rPr>
              <a:t>(1)</a:t>
            </a:r>
            <a:endParaRPr lang="en-US" altLang="zh-CN" sz="2800" dirty="0">
              <a:solidFill>
                <a:schemeClr val="bg1"/>
              </a:solidFill>
            </a:endParaRPr>
          </a:p>
        </p:txBody>
      </p:sp>
      <p:grpSp>
        <p:nvGrpSpPr>
          <p:cNvPr id="2" name="组合 1"/>
          <p:cNvGrpSpPr/>
          <p:nvPr/>
        </p:nvGrpSpPr>
        <p:grpSpPr>
          <a:xfrm>
            <a:off x="2749464" y="2419136"/>
            <a:ext cx="134471" cy="134471"/>
            <a:chOff x="2749464" y="2419136"/>
            <a:chExt cx="134471" cy="134471"/>
          </a:xfrm>
        </p:grpSpPr>
        <p:sp>
          <p:nvSpPr>
            <p:cNvPr id="35"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36"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38"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39"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nvGrpSpPr>
          <p:cNvPr id="3" name="组合 2"/>
          <p:cNvGrpSpPr/>
          <p:nvPr/>
        </p:nvGrpSpPr>
        <p:grpSpPr>
          <a:xfrm>
            <a:off x="2009875" y="2822548"/>
            <a:ext cx="134471" cy="134471"/>
            <a:chOff x="2009875" y="2822548"/>
            <a:chExt cx="134471" cy="134471"/>
          </a:xfrm>
        </p:grpSpPr>
        <p:sp>
          <p:nvSpPr>
            <p:cNvPr id="48"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9"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50"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51"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grpSp>
        <p:nvGrpSpPr>
          <p:cNvPr id="4" name="组合 3"/>
          <p:cNvGrpSpPr/>
          <p:nvPr/>
        </p:nvGrpSpPr>
        <p:grpSpPr>
          <a:xfrm>
            <a:off x="3152875" y="2957019"/>
            <a:ext cx="134471" cy="134471"/>
            <a:chOff x="3152875" y="2957019"/>
            <a:chExt cx="134471" cy="134471"/>
          </a:xfrm>
        </p:grpSpPr>
        <p:sp>
          <p:nvSpPr>
            <p:cNvPr id="52"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53"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58"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9"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60" name="object 28"/>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61" name="object 29"/>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62" name="object 30"/>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63" name="object 31"/>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64" name="object 32"/>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65" name="object 33"/>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70" name="object 46"/>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grpSp>
        <p:nvGrpSpPr>
          <p:cNvPr id="5" name="组合 4"/>
          <p:cNvGrpSpPr/>
          <p:nvPr/>
        </p:nvGrpSpPr>
        <p:grpSpPr>
          <a:xfrm>
            <a:off x="3623522" y="3562136"/>
            <a:ext cx="134471" cy="134471"/>
            <a:chOff x="3623522" y="3562136"/>
            <a:chExt cx="134471" cy="134471"/>
          </a:xfrm>
        </p:grpSpPr>
        <p:sp>
          <p:nvSpPr>
            <p:cNvPr id="71"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72"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73" name="object 49"/>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68" name="组合 67"/>
          <p:cNvGrpSpPr/>
          <p:nvPr/>
        </p:nvGrpSpPr>
        <p:grpSpPr>
          <a:xfrm>
            <a:off x="2278817" y="3427666"/>
            <a:ext cx="134471" cy="134471"/>
            <a:chOff x="2278817" y="3427666"/>
            <a:chExt cx="134471" cy="134471"/>
          </a:xfrm>
        </p:grpSpPr>
        <p:sp>
          <p:nvSpPr>
            <p:cNvPr id="69"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5" name="组合 74"/>
          <p:cNvGrpSpPr/>
          <p:nvPr/>
        </p:nvGrpSpPr>
        <p:grpSpPr>
          <a:xfrm>
            <a:off x="1471993" y="3562136"/>
            <a:ext cx="134471" cy="134471"/>
            <a:chOff x="1471993" y="3562136"/>
            <a:chExt cx="134471" cy="134471"/>
          </a:xfrm>
        </p:grpSpPr>
        <p:sp>
          <p:nvSpPr>
            <p:cNvPr id="76"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7"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8" name="组合 77"/>
          <p:cNvGrpSpPr/>
          <p:nvPr/>
        </p:nvGrpSpPr>
        <p:grpSpPr>
          <a:xfrm>
            <a:off x="1404758" y="4503430"/>
            <a:ext cx="134471" cy="134471"/>
            <a:chOff x="1404758" y="4503430"/>
            <a:chExt cx="134471" cy="134471"/>
          </a:xfrm>
        </p:grpSpPr>
        <p:sp>
          <p:nvSpPr>
            <p:cNvPr id="7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1" name="组合 80"/>
          <p:cNvGrpSpPr/>
          <p:nvPr/>
        </p:nvGrpSpPr>
        <p:grpSpPr>
          <a:xfrm>
            <a:off x="2077111" y="4234489"/>
            <a:ext cx="134471" cy="134471"/>
            <a:chOff x="2077111" y="4234489"/>
            <a:chExt cx="134471" cy="134471"/>
          </a:xfrm>
        </p:grpSpPr>
        <p:sp>
          <p:nvSpPr>
            <p:cNvPr id="8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4" name="组合 83"/>
          <p:cNvGrpSpPr/>
          <p:nvPr/>
        </p:nvGrpSpPr>
        <p:grpSpPr>
          <a:xfrm>
            <a:off x="2883934" y="4503430"/>
            <a:ext cx="134471" cy="134471"/>
            <a:chOff x="2077111" y="4234489"/>
            <a:chExt cx="134471" cy="134471"/>
          </a:xfrm>
        </p:grpSpPr>
        <p:sp>
          <p:nvSpPr>
            <p:cNvPr id="8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129206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126" y="1443120"/>
            <a:ext cx="6220917" cy="3497558"/>
          </a:xfrm>
          <a:prstGeom prst="rect">
            <a:avLst/>
          </a:prstGeom>
        </p:spPr>
      </p:pic>
      <p:sp>
        <p:nvSpPr>
          <p:cNvPr id="7" name="矩形 6"/>
          <p:cNvSpPr/>
          <p:nvPr/>
        </p:nvSpPr>
        <p:spPr>
          <a:xfrm>
            <a:off x="896067" y="5264331"/>
            <a:ext cx="7520303" cy="707886"/>
          </a:xfrm>
          <a:prstGeom prst="rect">
            <a:avLst/>
          </a:prstGeom>
        </p:spPr>
        <p:txBody>
          <a:bodyPr wrap="square">
            <a:spAutoFit/>
          </a:bodyPr>
          <a:lstStyle/>
          <a:p>
            <a:r>
              <a:rPr lang="en-US" altLang="zh-CN" sz="2000" dirty="0" smtClean="0"/>
              <a:t>You </a:t>
            </a:r>
            <a:r>
              <a:rPr lang="en-US" altLang="zh-CN" sz="2000" dirty="0"/>
              <a:t>are the average of the five people you </a:t>
            </a:r>
            <a:r>
              <a:rPr lang="en-US" altLang="zh-CN" sz="2000" dirty="0" smtClean="0"/>
              <a:t>spend most time with.</a:t>
            </a:r>
          </a:p>
          <a:p>
            <a:pPr algn="r"/>
            <a:r>
              <a:rPr lang="en-US" altLang="zh-CN" sz="2000" dirty="0" smtClean="0"/>
              <a:t>—Jim </a:t>
            </a:r>
            <a:r>
              <a:rPr lang="en-US" altLang="zh-CN" sz="2000" dirty="0" err="1"/>
              <a:t>Rohn</a:t>
            </a:r>
            <a:endParaRPr lang="zh-CN" altLang="en-US" sz="2000" dirty="0"/>
          </a:p>
        </p:txBody>
      </p:sp>
      <p:sp>
        <p:nvSpPr>
          <p:cNvPr id="8" name="文本框 7"/>
          <p:cNvSpPr txBox="1"/>
          <p:nvPr/>
        </p:nvSpPr>
        <p:spPr>
          <a:xfrm>
            <a:off x="4284726" y="6295870"/>
            <a:ext cx="4131644" cy="307777"/>
          </a:xfrm>
          <a:prstGeom prst="rect">
            <a:avLst/>
          </a:prstGeom>
          <a:noFill/>
        </p:spPr>
        <p:txBody>
          <a:bodyPr wrap="none" rtlCol="0">
            <a:spAutoFit/>
          </a:bodyPr>
          <a:lstStyle/>
          <a:p>
            <a:r>
              <a:rPr lang="en-US" altLang="zh-CN" sz="1400" i="1" dirty="0"/>
              <a:t>Scott </a:t>
            </a:r>
            <a:r>
              <a:rPr lang="en-US" altLang="zh-CN" sz="1400" i="1" dirty="0" err="1"/>
              <a:t>Dinsmore</a:t>
            </a:r>
            <a:r>
              <a:rPr lang="en-US" altLang="zh-CN" sz="1400" i="1" dirty="0"/>
              <a:t>:: </a:t>
            </a:r>
            <a:r>
              <a:rPr lang="en-US" altLang="zh-CN" sz="1400" i="1" dirty="0" smtClean="0"/>
              <a:t>How to find work you love</a:t>
            </a:r>
            <a:r>
              <a:rPr lang="en-US" altLang="zh-CN" sz="1400" i="1" dirty="0"/>
              <a:t>| </a:t>
            </a:r>
            <a:r>
              <a:rPr lang="en-US" altLang="zh-CN" sz="1400" i="1" dirty="0" smtClean="0"/>
              <a:t>TED Talk</a:t>
            </a:r>
            <a:endParaRPr lang="zh-CN" altLang="en-US" sz="1400" i="1" dirty="0"/>
          </a:p>
        </p:txBody>
      </p:sp>
    </p:spTree>
    <p:extLst>
      <p:ext uri="{BB962C8B-B14F-4D97-AF65-F5344CB8AC3E}">
        <p14:creationId xmlns:p14="http://schemas.microsoft.com/office/powerpoint/2010/main" val="24076268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(2)</a:t>
            </a:r>
            <a:endParaRPr lang="en-US" altLang="zh-CN" sz="2800" dirty="0">
              <a:solidFill>
                <a:schemeClr val="bg1"/>
              </a:solidFill>
            </a:endParaRPr>
          </a:p>
        </p:txBody>
      </p:sp>
      <p:sp>
        <p:nvSpPr>
          <p:cNvPr id="31"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32"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44"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5"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46"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47"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8"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9"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50"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52"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5"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6"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7" name="object 28"/>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58" name="object 29"/>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59" name="object 30"/>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60" name="object 31"/>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61" name="object 32"/>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62" name="object 33"/>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63" name="object 34"/>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3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36"/>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dirty="0">
              <a:latin typeface="Arial"/>
              <a:cs typeface="Arial"/>
            </a:endParaRPr>
          </a:p>
        </p:txBody>
      </p:sp>
      <p:sp>
        <p:nvSpPr>
          <p:cNvPr id="72" name="object 43"/>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75" name="object 46"/>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6"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77"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78" name="object 49"/>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51" name="组合 50"/>
          <p:cNvGrpSpPr/>
          <p:nvPr/>
        </p:nvGrpSpPr>
        <p:grpSpPr>
          <a:xfrm>
            <a:off x="2278817" y="3427666"/>
            <a:ext cx="134471" cy="134471"/>
            <a:chOff x="2278817" y="3427666"/>
            <a:chExt cx="134471" cy="134471"/>
          </a:xfrm>
        </p:grpSpPr>
        <p:sp>
          <p:nvSpPr>
            <p:cNvPr id="6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8" name="组合 67"/>
          <p:cNvGrpSpPr/>
          <p:nvPr/>
        </p:nvGrpSpPr>
        <p:grpSpPr>
          <a:xfrm>
            <a:off x="1471993" y="3562136"/>
            <a:ext cx="134471" cy="134471"/>
            <a:chOff x="1471993" y="3562136"/>
            <a:chExt cx="134471" cy="134471"/>
          </a:xfrm>
        </p:grpSpPr>
        <p:sp>
          <p:nvSpPr>
            <p:cNvPr id="6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1" name="组合 70"/>
          <p:cNvGrpSpPr/>
          <p:nvPr/>
        </p:nvGrpSpPr>
        <p:grpSpPr>
          <a:xfrm>
            <a:off x="1404758" y="4503430"/>
            <a:ext cx="134471" cy="134471"/>
            <a:chOff x="1404758" y="4503430"/>
            <a:chExt cx="134471" cy="134471"/>
          </a:xfrm>
        </p:grpSpPr>
        <p:sp>
          <p:nvSpPr>
            <p:cNvPr id="73"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4"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9" name="组合 78"/>
          <p:cNvGrpSpPr/>
          <p:nvPr/>
        </p:nvGrpSpPr>
        <p:grpSpPr>
          <a:xfrm>
            <a:off x="2077111" y="4234489"/>
            <a:ext cx="134471" cy="134471"/>
            <a:chOff x="2077111" y="4234489"/>
            <a:chExt cx="134471" cy="134471"/>
          </a:xfrm>
        </p:grpSpPr>
        <p:sp>
          <p:nvSpPr>
            <p:cNvPr id="8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2" name="组合 81"/>
          <p:cNvGrpSpPr/>
          <p:nvPr/>
        </p:nvGrpSpPr>
        <p:grpSpPr>
          <a:xfrm>
            <a:off x="2883934" y="4503430"/>
            <a:ext cx="134471" cy="134471"/>
            <a:chOff x="2077111" y="4234489"/>
            <a:chExt cx="134471" cy="134471"/>
          </a:xfrm>
        </p:grpSpPr>
        <p:sp>
          <p:nvSpPr>
            <p:cNvPr id="8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2546447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(3)</a:t>
            </a:r>
            <a:endParaRPr lang="en-US" altLang="zh-CN" sz="2800" dirty="0">
              <a:solidFill>
                <a:schemeClr val="bg1"/>
              </a:solidFill>
            </a:endParaRPr>
          </a:p>
        </p:txBody>
      </p:sp>
      <p:sp>
        <p:nvSpPr>
          <p:cNvPr id="130"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31"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42"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3"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44"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45"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46"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7"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48"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149"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50"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51"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52"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3"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154"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155" name="object 28"/>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156" name="object 29"/>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157" name="object 30"/>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158" name="object 31"/>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159" name="object 32"/>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160" name="object 33"/>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161" name="object 34"/>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2" name="object 3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3" name="object 36"/>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64" name="object 37"/>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5" name="object 3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6" name="object 39"/>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167" name="object 40"/>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8" name="object 4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9" name="object 42"/>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70" name="object 43"/>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71" name="object 44"/>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72" name="object 45"/>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173" name="object 46"/>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74"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5"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6" name="object 49"/>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50" name="组合 49"/>
          <p:cNvGrpSpPr/>
          <p:nvPr/>
        </p:nvGrpSpPr>
        <p:grpSpPr>
          <a:xfrm>
            <a:off x="2278817" y="3427666"/>
            <a:ext cx="134471" cy="134471"/>
            <a:chOff x="2278817" y="3427666"/>
            <a:chExt cx="134471" cy="134471"/>
          </a:xfrm>
        </p:grpSpPr>
        <p:sp>
          <p:nvSpPr>
            <p:cNvPr id="5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5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3" name="组合 52"/>
          <p:cNvGrpSpPr/>
          <p:nvPr/>
        </p:nvGrpSpPr>
        <p:grpSpPr>
          <a:xfrm>
            <a:off x="1471993" y="3562136"/>
            <a:ext cx="134471" cy="134471"/>
            <a:chOff x="1471993" y="3562136"/>
            <a:chExt cx="134471" cy="134471"/>
          </a:xfrm>
        </p:grpSpPr>
        <p:sp>
          <p:nvSpPr>
            <p:cNvPr id="5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5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6" name="组合 55"/>
          <p:cNvGrpSpPr/>
          <p:nvPr/>
        </p:nvGrpSpPr>
        <p:grpSpPr>
          <a:xfrm>
            <a:off x="1404758" y="4503430"/>
            <a:ext cx="134471" cy="134471"/>
            <a:chOff x="1404758" y="4503430"/>
            <a:chExt cx="134471" cy="134471"/>
          </a:xfrm>
        </p:grpSpPr>
        <p:sp>
          <p:nvSpPr>
            <p:cNvPr id="5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5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9" name="组合 58"/>
          <p:cNvGrpSpPr/>
          <p:nvPr/>
        </p:nvGrpSpPr>
        <p:grpSpPr>
          <a:xfrm>
            <a:off x="2077111" y="4234489"/>
            <a:ext cx="134471" cy="134471"/>
            <a:chOff x="2077111" y="4234489"/>
            <a:chExt cx="134471" cy="134471"/>
          </a:xfrm>
        </p:grpSpPr>
        <p:sp>
          <p:nvSpPr>
            <p:cNvPr id="6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2" name="组合 61"/>
          <p:cNvGrpSpPr/>
          <p:nvPr/>
        </p:nvGrpSpPr>
        <p:grpSpPr>
          <a:xfrm>
            <a:off x="2883934" y="4503430"/>
            <a:ext cx="134471" cy="134471"/>
            <a:chOff x="2077111" y="4234489"/>
            <a:chExt cx="134471" cy="134471"/>
          </a:xfrm>
        </p:grpSpPr>
        <p:sp>
          <p:nvSpPr>
            <p:cNvPr id="6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2029294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(4)</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7" name="object 27"/>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8" name="object 28"/>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9" name="object 29"/>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0" name="object 30"/>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1" name="object 31"/>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2" name="object 32"/>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3" name="object 33"/>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4" name="object 34"/>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5" name="object 3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9" name="object 3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2" name="object 4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8" name="object 47"/>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1" name="object 50"/>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52" name="object 51"/>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53" name="object 52"/>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54" name="object 53"/>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55" name="object 54"/>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56" name="object 55"/>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7" name="object 56"/>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58" name="object 5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60" name="组合 59"/>
          <p:cNvGrpSpPr/>
          <p:nvPr/>
        </p:nvGrpSpPr>
        <p:grpSpPr>
          <a:xfrm>
            <a:off x="2278817" y="3427666"/>
            <a:ext cx="134471" cy="134471"/>
            <a:chOff x="2278817" y="3427666"/>
            <a:chExt cx="134471" cy="134471"/>
          </a:xfrm>
        </p:grpSpPr>
        <p:sp>
          <p:nvSpPr>
            <p:cNvPr id="6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3" name="组合 62"/>
          <p:cNvGrpSpPr/>
          <p:nvPr/>
        </p:nvGrpSpPr>
        <p:grpSpPr>
          <a:xfrm>
            <a:off x="1471993" y="3562136"/>
            <a:ext cx="134471" cy="134471"/>
            <a:chOff x="1471993" y="3562136"/>
            <a:chExt cx="134471" cy="134471"/>
          </a:xfrm>
        </p:grpSpPr>
        <p:sp>
          <p:nvSpPr>
            <p:cNvPr id="6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6" name="组合 65"/>
          <p:cNvGrpSpPr/>
          <p:nvPr/>
        </p:nvGrpSpPr>
        <p:grpSpPr>
          <a:xfrm>
            <a:off x="1404758" y="4503430"/>
            <a:ext cx="134471" cy="134471"/>
            <a:chOff x="1404758" y="4503430"/>
            <a:chExt cx="134471" cy="134471"/>
          </a:xfrm>
        </p:grpSpPr>
        <p:sp>
          <p:nvSpPr>
            <p:cNvPr id="6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9" name="组合 68"/>
          <p:cNvGrpSpPr/>
          <p:nvPr/>
        </p:nvGrpSpPr>
        <p:grpSpPr>
          <a:xfrm>
            <a:off x="2077111" y="4234489"/>
            <a:ext cx="134471" cy="134471"/>
            <a:chOff x="2077111" y="4234489"/>
            <a:chExt cx="134471" cy="134471"/>
          </a:xfrm>
        </p:grpSpPr>
        <p:sp>
          <p:nvSpPr>
            <p:cNvPr id="7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2" name="组合 71"/>
          <p:cNvGrpSpPr/>
          <p:nvPr/>
        </p:nvGrpSpPr>
        <p:grpSpPr>
          <a:xfrm>
            <a:off x="2883934" y="4503430"/>
            <a:ext cx="134471" cy="134471"/>
            <a:chOff x="2077111" y="4234489"/>
            <a:chExt cx="134471" cy="134471"/>
          </a:xfrm>
        </p:grpSpPr>
        <p:sp>
          <p:nvSpPr>
            <p:cNvPr id="7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2218336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(5)</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7" name="object 27"/>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8" name="object 28"/>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9" name="object 29"/>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0" name="object 30"/>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1" name="object 31"/>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2" name="object 32"/>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3" name="object 33"/>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4" name="object 34"/>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5" name="object 3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9" name="object 3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2" name="object 4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8" name="object 47"/>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1" name="object 50"/>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52" name="object 51"/>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53" name="object 52"/>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54" name="object 53"/>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55" name="object 54"/>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56" name="object 5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57" name="object 5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58" name="object 5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9" name="object 5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60" name="object 59"/>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61" name="object 60"/>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62" name="组合 61"/>
          <p:cNvGrpSpPr/>
          <p:nvPr/>
        </p:nvGrpSpPr>
        <p:grpSpPr>
          <a:xfrm>
            <a:off x="2278817" y="3427666"/>
            <a:ext cx="134471" cy="134471"/>
            <a:chOff x="2278817" y="3427666"/>
            <a:chExt cx="134471" cy="134471"/>
          </a:xfrm>
        </p:grpSpPr>
        <p:sp>
          <p:nvSpPr>
            <p:cNvPr id="63"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5" name="组合 64"/>
          <p:cNvGrpSpPr/>
          <p:nvPr/>
        </p:nvGrpSpPr>
        <p:grpSpPr>
          <a:xfrm>
            <a:off x="1471993" y="3562136"/>
            <a:ext cx="134471" cy="134471"/>
            <a:chOff x="1471993" y="3562136"/>
            <a:chExt cx="134471" cy="134471"/>
          </a:xfrm>
        </p:grpSpPr>
        <p:sp>
          <p:nvSpPr>
            <p:cNvPr id="66"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7"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8" name="组合 67"/>
          <p:cNvGrpSpPr/>
          <p:nvPr/>
        </p:nvGrpSpPr>
        <p:grpSpPr>
          <a:xfrm>
            <a:off x="1404758" y="4503430"/>
            <a:ext cx="134471" cy="134471"/>
            <a:chOff x="1404758" y="4503430"/>
            <a:chExt cx="134471" cy="134471"/>
          </a:xfrm>
        </p:grpSpPr>
        <p:sp>
          <p:nvSpPr>
            <p:cNvPr id="6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1" name="组合 70"/>
          <p:cNvGrpSpPr/>
          <p:nvPr/>
        </p:nvGrpSpPr>
        <p:grpSpPr>
          <a:xfrm>
            <a:off x="2077111" y="4234489"/>
            <a:ext cx="134471" cy="134471"/>
            <a:chOff x="2077111" y="4234489"/>
            <a:chExt cx="134471" cy="134471"/>
          </a:xfrm>
        </p:grpSpPr>
        <p:sp>
          <p:nvSpPr>
            <p:cNvPr id="7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4" name="组合 73"/>
          <p:cNvGrpSpPr/>
          <p:nvPr/>
        </p:nvGrpSpPr>
        <p:grpSpPr>
          <a:xfrm>
            <a:off x="2883934" y="4503430"/>
            <a:ext cx="134471" cy="134471"/>
            <a:chOff x="2077111" y="4234489"/>
            <a:chExt cx="134471" cy="134471"/>
          </a:xfrm>
        </p:grpSpPr>
        <p:sp>
          <p:nvSpPr>
            <p:cNvPr id="7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2964640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(6)</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7" name="object 27"/>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8" name="object 28"/>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9" name="object 29"/>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0" name="object 30"/>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1" name="object 31"/>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2" name="object 32"/>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3" name="object 33"/>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4" name="object 34"/>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5" name="object 3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9" name="object 3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2" name="object 4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8" name="object 47"/>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1" name="object 50"/>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52" name="object 51"/>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53" name="object 52"/>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54" name="object 53"/>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55" name="object 54"/>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56" name="object 5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57" name="object 5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58" name="object 5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59" name="object 5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60" name="object 59"/>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62" name="object 61"/>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64" name="组合 63"/>
          <p:cNvGrpSpPr/>
          <p:nvPr/>
        </p:nvGrpSpPr>
        <p:grpSpPr>
          <a:xfrm>
            <a:off x="2278817" y="3427666"/>
            <a:ext cx="134471" cy="134471"/>
            <a:chOff x="2278817" y="3427666"/>
            <a:chExt cx="134471" cy="134471"/>
          </a:xfrm>
        </p:grpSpPr>
        <p:sp>
          <p:nvSpPr>
            <p:cNvPr id="6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7" name="组合 66"/>
          <p:cNvGrpSpPr/>
          <p:nvPr/>
        </p:nvGrpSpPr>
        <p:grpSpPr>
          <a:xfrm>
            <a:off x="1471993" y="3562136"/>
            <a:ext cx="134471" cy="134471"/>
            <a:chOff x="1471993" y="3562136"/>
            <a:chExt cx="134471" cy="134471"/>
          </a:xfrm>
        </p:grpSpPr>
        <p:sp>
          <p:nvSpPr>
            <p:cNvPr id="68"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9"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0" name="组合 69"/>
          <p:cNvGrpSpPr/>
          <p:nvPr/>
        </p:nvGrpSpPr>
        <p:grpSpPr>
          <a:xfrm>
            <a:off x="1404758" y="4503430"/>
            <a:ext cx="134471" cy="134471"/>
            <a:chOff x="1404758" y="4503430"/>
            <a:chExt cx="134471" cy="134471"/>
          </a:xfrm>
        </p:grpSpPr>
        <p:sp>
          <p:nvSpPr>
            <p:cNvPr id="71"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2"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3" name="组合 72"/>
          <p:cNvGrpSpPr/>
          <p:nvPr/>
        </p:nvGrpSpPr>
        <p:grpSpPr>
          <a:xfrm>
            <a:off x="2077111" y="4234489"/>
            <a:ext cx="134471" cy="134471"/>
            <a:chOff x="2077111" y="4234489"/>
            <a:chExt cx="134471" cy="134471"/>
          </a:xfrm>
        </p:grpSpPr>
        <p:sp>
          <p:nvSpPr>
            <p:cNvPr id="7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6" name="组合 75"/>
          <p:cNvGrpSpPr/>
          <p:nvPr/>
        </p:nvGrpSpPr>
        <p:grpSpPr>
          <a:xfrm>
            <a:off x="2883934" y="4503430"/>
            <a:ext cx="134471" cy="134471"/>
            <a:chOff x="2077111" y="4234489"/>
            <a:chExt cx="134471" cy="134471"/>
          </a:xfrm>
        </p:grpSpPr>
        <p:sp>
          <p:nvSpPr>
            <p:cNvPr id="77"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8"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610890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(7)</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5" name="object 25"/>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8" name="object 28"/>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9" name="object 29"/>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30" name="object 30"/>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1" name="object 31"/>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2" name="object 32"/>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3" name="object 33"/>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4" name="object 34"/>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5" name="object 35"/>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6" name="object 3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40" name="object 3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3" name="object 4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6" name="object 45"/>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9" name="object 48"/>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5" name="object 54"/>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8" name="object 5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59" name="object 5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60" name="object 5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61" name="object 60"/>
          <p:cNvSpPr txBox="1"/>
          <p:nvPr/>
        </p:nvSpPr>
        <p:spPr>
          <a:xfrm>
            <a:off x="1205293" y="3260026"/>
            <a:ext cx="187699" cy="190052"/>
          </a:xfrm>
          <a:prstGeom prst="rect">
            <a:avLst/>
          </a:prstGeom>
        </p:spPr>
        <p:txBody>
          <a:bodyPr vert="horz" wrap="square" lIns="0" tIns="0" rIns="0" bIns="0" rtlCol="0">
            <a:spAutoFit/>
          </a:bodyPr>
          <a:lstStyle/>
          <a:p>
            <a:pPr marL="11206"/>
            <a:r>
              <a:rPr sz="1235" spc="-4" dirty="0">
                <a:latin typeface="Arial"/>
                <a:cs typeface="Arial"/>
              </a:rPr>
              <a:t>s4</a:t>
            </a:r>
            <a:endParaRPr sz="1235">
              <a:latin typeface="Arial"/>
              <a:cs typeface="Arial"/>
            </a:endParaRPr>
          </a:p>
        </p:txBody>
      </p:sp>
      <p:sp>
        <p:nvSpPr>
          <p:cNvPr id="62" name="object 61"/>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6" name="object 6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7" name="object 6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8" name="object 6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69" name="object 68"/>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0" name="object 69"/>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71" name="object 70"/>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73" name="组合 72"/>
          <p:cNvGrpSpPr/>
          <p:nvPr/>
        </p:nvGrpSpPr>
        <p:grpSpPr>
          <a:xfrm>
            <a:off x="2278817" y="3427666"/>
            <a:ext cx="134471" cy="134471"/>
            <a:chOff x="2278817" y="3427666"/>
            <a:chExt cx="134471" cy="134471"/>
          </a:xfrm>
        </p:grpSpPr>
        <p:sp>
          <p:nvSpPr>
            <p:cNvPr id="74"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5"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6" name="组合 75"/>
          <p:cNvGrpSpPr/>
          <p:nvPr/>
        </p:nvGrpSpPr>
        <p:grpSpPr>
          <a:xfrm>
            <a:off x="1471993" y="3562136"/>
            <a:ext cx="134471" cy="134471"/>
            <a:chOff x="1471993" y="3562136"/>
            <a:chExt cx="134471" cy="134471"/>
          </a:xfrm>
        </p:grpSpPr>
        <p:sp>
          <p:nvSpPr>
            <p:cNvPr id="77"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8"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9" name="组合 78"/>
          <p:cNvGrpSpPr/>
          <p:nvPr/>
        </p:nvGrpSpPr>
        <p:grpSpPr>
          <a:xfrm>
            <a:off x="1404758" y="4503430"/>
            <a:ext cx="134471" cy="134471"/>
            <a:chOff x="1404758" y="4503430"/>
            <a:chExt cx="134471" cy="134471"/>
          </a:xfrm>
        </p:grpSpPr>
        <p:sp>
          <p:nvSpPr>
            <p:cNvPr id="80"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1"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2" name="组合 81"/>
          <p:cNvGrpSpPr/>
          <p:nvPr/>
        </p:nvGrpSpPr>
        <p:grpSpPr>
          <a:xfrm>
            <a:off x="2077111" y="4234489"/>
            <a:ext cx="134471" cy="134471"/>
            <a:chOff x="2077111" y="4234489"/>
            <a:chExt cx="134471" cy="134471"/>
          </a:xfrm>
        </p:grpSpPr>
        <p:sp>
          <p:nvSpPr>
            <p:cNvPr id="8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5" name="组合 84"/>
          <p:cNvGrpSpPr/>
          <p:nvPr/>
        </p:nvGrpSpPr>
        <p:grpSpPr>
          <a:xfrm>
            <a:off x="2883934" y="4503430"/>
            <a:ext cx="134471" cy="134471"/>
            <a:chOff x="2077111" y="4234489"/>
            <a:chExt cx="134471" cy="134471"/>
          </a:xfrm>
        </p:grpSpPr>
        <p:sp>
          <p:nvSpPr>
            <p:cNvPr id="8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075138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(8)</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5" name="object 25"/>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6" name="object 26"/>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7" name="object 27"/>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8" name="object 28"/>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9" name="object 29"/>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30" name="object 30"/>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dirty="0">
              <a:latin typeface="Arial"/>
              <a:cs typeface="Arial"/>
            </a:endParaRPr>
          </a:p>
        </p:txBody>
      </p:sp>
      <p:sp>
        <p:nvSpPr>
          <p:cNvPr id="31" name="object 31"/>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2" name="object 32"/>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3" name="object 33"/>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4" name="object 34"/>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5" name="object 35"/>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6" name="object 3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8" name="object 3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9" name="object 3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0" name="object 3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41" name="object 4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2" name="object 4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3" name="object 4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4" name="object 4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5" name="object 4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6" name="object 4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7" name="object 4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9" name="object 48"/>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0" name="object 4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2" name="object 51"/>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3" name="object 5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5" name="object 54"/>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6" name="object 5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8" name="object 57"/>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9" name="object 58"/>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0" name="object 59"/>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1" name="object 60"/>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2" name="object 61"/>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3" name="object 62"/>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4" name="object 63"/>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5" name="object 64"/>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66" name="object 65"/>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67" name="object 66"/>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68" name="object 67"/>
          <p:cNvSpPr txBox="1"/>
          <p:nvPr/>
        </p:nvSpPr>
        <p:spPr>
          <a:xfrm>
            <a:off x="1205293" y="3260026"/>
            <a:ext cx="187699" cy="190052"/>
          </a:xfrm>
          <a:prstGeom prst="rect">
            <a:avLst/>
          </a:prstGeom>
        </p:spPr>
        <p:txBody>
          <a:bodyPr vert="horz" wrap="square" lIns="0" tIns="0" rIns="0" bIns="0" rtlCol="0">
            <a:spAutoFit/>
          </a:bodyPr>
          <a:lstStyle/>
          <a:p>
            <a:pPr marL="11206"/>
            <a:r>
              <a:rPr sz="1235" spc="-4" dirty="0">
                <a:latin typeface="Arial"/>
                <a:cs typeface="Arial"/>
              </a:rPr>
              <a:t>s4</a:t>
            </a:r>
            <a:endParaRPr sz="1235">
              <a:latin typeface="Arial"/>
              <a:cs typeface="Arial"/>
            </a:endParaRPr>
          </a:p>
        </p:txBody>
      </p:sp>
      <p:sp>
        <p:nvSpPr>
          <p:cNvPr id="69" name="object 68"/>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70" name="object 69"/>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71" name="object 70"/>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5" name="object 74"/>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6" name="object 75"/>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80" name="object 79"/>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82" name="组合 81"/>
          <p:cNvGrpSpPr/>
          <p:nvPr/>
        </p:nvGrpSpPr>
        <p:grpSpPr>
          <a:xfrm>
            <a:off x="2278817" y="3427666"/>
            <a:ext cx="134471" cy="134471"/>
            <a:chOff x="2278817" y="3427666"/>
            <a:chExt cx="134471" cy="134471"/>
          </a:xfrm>
        </p:grpSpPr>
        <p:sp>
          <p:nvSpPr>
            <p:cNvPr id="83"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5" name="组合 84"/>
          <p:cNvGrpSpPr/>
          <p:nvPr/>
        </p:nvGrpSpPr>
        <p:grpSpPr>
          <a:xfrm>
            <a:off x="1471993" y="3562136"/>
            <a:ext cx="134471" cy="134471"/>
            <a:chOff x="1471993" y="3562136"/>
            <a:chExt cx="134471" cy="134471"/>
          </a:xfrm>
        </p:grpSpPr>
        <p:sp>
          <p:nvSpPr>
            <p:cNvPr id="86"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7"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8" name="组合 87"/>
          <p:cNvGrpSpPr/>
          <p:nvPr/>
        </p:nvGrpSpPr>
        <p:grpSpPr>
          <a:xfrm>
            <a:off x="1404758" y="4503430"/>
            <a:ext cx="134471" cy="134471"/>
            <a:chOff x="1404758" y="4503430"/>
            <a:chExt cx="134471" cy="134471"/>
          </a:xfrm>
        </p:grpSpPr>
        <p:sp>
          <p:nvSpPr>
            <p:cNvPr id="8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1" name="组合 90"/>
          <p:cNvGrpSpPr/>
          <p:nvPr/>
        </p:nvGrpSpPr>
        <p:grpSpPr>
          <a:xfrm>
            <a:off x="2077111" y="4234489"/>
            <a:ext cx="134471" cy="134471"/>
            <a:chOff x="2077111" y="4234489"/>
            <a:chExt cx="134471" cy="134471"/>
          </a:xfrm>
        </p:grpSpPr>
        <p:sp>
          <p:nvSpPr>
            <p:cNvPr id="9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4" name="组合 93"/>
          <p:cNvGrpSpPr/>
          <p:nvPr/>
        </p:nvGrpSpPr>
        <p:grpSpPr>
          <a:xfrm>
            <a:off x="2883934" y="4503430"/>
            <a:ext cx="134471" cy="134471"/>
            <a:chOff x="2077111" y="4234489"/>
            <a:chExt cx="134471" cy="134471"/>
          </a:xfrm>
        </p:grpSpPr>
        <p:sp>
          <p:nvSpPr>
            <p:cNvPr id="9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160453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(9)</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5" name="object 25"/>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6" name="object 26"/>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7" name="object 27"/>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8" name="object 28"/>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9" name="object 29"/>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30" name="object 30"/>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31" name="object 31"/>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2" name="object 32"/>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3" name="object 33"/>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4" name="object 34"/>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5" name="object 35"/>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6" name="object 3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8" name="object 3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9" name="object 3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0" name="object 3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41" name="object 4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2" name="object 4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3" name="object 4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4" name="object 4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5" name="object 4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6" name="object 4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7" name="object 4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9" name="object 48"/>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0" name="object 4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2" name="object 51"/>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3" name="object 5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5" name="object 54"/>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6" name="object 5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8" name="object 57"/>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9" name="object 58"/>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0" name="object 59"/>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1" name="object 60"/>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2" name="object 61"/>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3" name="object 62"/>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4" name="object 63"/>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5" name="object 64"/>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66" name="object 65"/>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67" name="object 66"/>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68" name="object 67"/>
          <p:cNvSpPr txBox="1"/>
          <p:nvPr/>
        </p:nvSpPr>
        <p:spPr>
          <a:xfrm>
            <a:off x="1205293" y="3260026"/>
            <a:ext cx="187699" cy="190052"/>
          </a:xfrm>
          <a:prstGeom prst="rect">
            <a:avLst/>
          </a:prstGeom>
        </p:spPr>
        <p:txBody>
          <a:bodyPr vert="horz" wrap="square" lIns="0" tIns="0" rIns="0" bIns="0" rtlCol="0">
            <a:spAutoFit/>
          </a:bodyPr>
          <a:lstStyle/>
          <a:p>
            <a:pPr marL="11206"/>
            <a:r>
              <a:rPr sz="1235" spc="-4" dirty="0">
                <a:latin typeface="Arial"/>
                <a:cs typeface="Arial"/>
              </a:rPr>
              <a:t>s4</a:t>
            </a:r>
            <a:endParaRPr sz="1235">
              <a:latin typeface="Arial"/>
              <a:cs typeface="Arial"/>
            </a:endParaRPr>
          </a:p>
        </p:txBody>
      </p:sp>
      <p:sp>
        <p:nvSpPr>
          <p:cNvPr id="69" name="object 68"/>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dirty="0">
              <a:latin typeface="Arial"/>
              <a:cs typeface="Arial"/>
            </a:endParaRPr>
          </a:p>
        </p:txBody>
      </p:sp>
      <p:sp>
        <p:nvSpPr>
          <p:cNvPr id="70" name="object 69"/>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71" name="object 70"/>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5" name="object 74"/>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6" name="object 75"/>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9" name="object 78"/>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0" name="object 79"/>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1" name="object 80"/>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82" name="object 81"/>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83" name="object 82"/>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102" name="组合 101"/>
          <p:cNvGrpSpPr/>
          <p:nvPr/>
        </p:nvGrpSpPr>
        <p:grpSpPr>
          <a:xfrm>
            <a:off x="2278817" y="3427666"/>
            <a:ext cx="134471" cy="134471"/>
            <a:chOff x="2278817" y="3427666"/>
            <a:chExt cx="134471" cy="134471"/>
          </a:xfrm>
        </p:grpSpPr>
        <p:sp>
          <p:nvSpPr>
            <p:cNvPr id="103"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1471993" y="3562136"/>
            <a:ext cx="134471" cy="134471"/>
            <a:chOff x="1471993" y="3562136"/>
            <a:chExt cx="134471" cy="134471"/>
          </a:xfrm>
        </p:grpSpPr>
        <p:sp>
          <p:nvSpPr>
            <p:cNvPr id="106"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04758" y="4503430"/>
            <a:ext cx="134471" cy="134471"/>
            <a:chOff x="1404758" y="4503430"/>
            <a:chExt cx="134471" cy="134471"/>
          </a:xfrm>
        </p:grpSpPr>
        <p:sp>
          <p:nvSpPr>
            <p:cNvPr id="10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2077111" y="4234489"/>
            <a:ext cx="134471" cy="134471"/>
            <a:chOff x="2077111" y="4234489"/>
            <a:chExt cx="134471" cy="134471"/>
          </a:xfrm>
        </p:grpSpPr>
        <p:sp>
          <p:nvSpPr>
            <p:cNvPr id="11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883934" y="4503430"/>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41428408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(10)</a:t>
            </a:r>
            <a:endParaRPr lang="en-US" altLang="zh-CN" sz="2800" dirty="0">
              <a:solidFill>
                <a:schemeClr val="bg1"/>
              </a:solidFill>
            </a:endParaRPr>
          </a:p>
        </p:txBody>
      </p:sp>
      <p:sp>
        <p:nvSpPr>
          <p:cNvPr id="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nvGrpSpPr>
          <p:cNvPr id="86" name="组合 85"/>
          <p:cNvGrpSpPr/>
          <p:nvPr/>
        </p:nvGrpSpPr>
        <p:grpSpPr>
          <a:xfrm>
            <a:off x="2278817" y="3427666"/>
            <a:ext cx="134471" cy="134471"/>
            <a:chOff x="2278817" y="3427666"/>
            <a:chExt cx="134471" cy="134471"/>
          </a:xfrm>
        </p:grpSpPr>
        <p:sp>
          <p:nvSpPr>
            <p:cNvPr id="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2" name="组合 1"/>
          <p:cNvGrpSpPr/>
          <p:nvPr/>
        </p:nvGrpSpPr>
        <p:grpSpPr>
          <a:xfrm>
            <a:off x="1471993" y="3562136"/>
            <a:ext cx="134471" cy="134471"/>
            <a:chOff x="1471993" y="3562136"/>
            <a:chExt cx="134471" cy="134471"/>
          </a:xfrm>
        </p:grpSpPr>
        <p:sp>
          <p:nvSpPr>
            <p:cNvPr id="7"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7" name="组合 86"/>
          <p:cNvGrpSpPr/>
          <p:nvPr/>
        </p:nvGrpSpPr>
        <p:grpSpPr>
          <a:xfrm>
            <a:off x="1404758" y="4503430"/>
            <a:ext cx="134471" cy="134471"/>
            <a:chOff x="1404758" y="4503430"/>
            <a:chExt cx="134471" cy="134471"/>
          </a:xfrm>
        </p:grpSpPr>
        <p:sp>
          <p:nvSpPr>
            <p:cNvPr id="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8" name="组合 87"/>
          <p:cNvGrpSpPr/>
          <p:nvPr/>
        </p:nvGrpSpPr>
        <p:grpSpPr>
          <a:xfrm>
            <a:off x="2077111" y="4234489"/>
            <a:ext cx="134471" cy="134471"/>
            <a:chOff x="2077111" y="4234489"/>
            <a:chExt cx="134471" cy="134471"/>
          </a:xfrm>
        </p:grpSpPr>
        <p:sp>
          <p:nvSpPr>
            <p:cNvPr id="11"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2"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2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5" name="object 25"/>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6" name="object 26"/>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7" name="object 27"/>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8" name="object 28"/>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9" name="object 29"/>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30" name="object 30"/>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31" name="object 31"/>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2" name="object 32"/>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3" name="object 33"/>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4" name="object 34"/>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5" name="object 35"/>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6" name="object 3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8" name="object 3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9" name="object 3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0" name="object 3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41" name="object 4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2" name="object 4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3" name="object 4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4" name="object 4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5" name="object 4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6" name="object 4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7" name="object 4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9" name="object 48"/>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0" name="object 4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2" name="object 51"/>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3" name="object 5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5" name="object 54"/>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6" name="object 5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8" name="object 57"/>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9" name="object 58"/>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0" name="object 59"/>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1" name="object 60"/>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2" name="object 61"/>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3" name="object 62"/>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4" name="object 63"/>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5" name="object 64"/>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66" name="object 65"/>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67" name="object 66"/>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68" name="object 67"/>
          <p:cNvSpPr txBox="1"/>
          <p:nvPr/>
        </p:nvSpPr>
        <p:spPr>
          <a:xfrm>
            <a:off x="1205293" y="3260026"/>
            <a:ext cx="187699" cy="190052"/>
          </a:xfrm>
          <a:prstGeom prst="rect">
            <a:avLst/>
          </a:prstGeom>
        </p:spPr>
        <p:txBody>
          <a:bodyPr vert="horz" wrap="square" lIns="0" tIns="0" rIns="0" bIns="0" rtlCol="0">
            <a:spAutoFit/>
          </a:bodyPr>
          <a:lstStyle/>
          <a:p>
            <a:pPr marL="11206"/>
            <a:r>
              <a:rPr sz="1235" spc="-4" dirty="0">
                <a:latin typeface="Arial"/>
                <a:cs typeface="Arial"/>
              </a:rPr>
              <a:t>s4</a:t>
            </a:r>
            <a:endParaRPr sz="1235">
              <a:latin typeface="Arial"/>
              <a:cs typeface="Arial"/>
            </a:endParaRPr>
          </a:p>
        </p:txBody>
      </p:sp>
      <p:sp>
        <p:nvSpPr>
          <p:cNvPr id="69" name="object 68"/>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70" name="object 69"/>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71" name="object 70"/>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5" name="object 74"/>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6" name="object 75"/>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9" name="object 78"/>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80" name="object 79"/>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3" name="object 82"/>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84" name="object 83"/>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85" name="object 84"/>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89" name="组合 88"/>
          <p:cNvGrpSpPr/>
          <p:nvPr/>
        </p:nvGrpSpPr>
        <p:grpSpPr>
          <a:xfrm>
            <a:off x="2278817" y="3427666"/>
            <a:ext cx="134471" cy="134471"/>
            <a:chOff x="2278817" y="3427666"/>
            <a:chExt cx="134471" cy="134471"/>
          </a:xfrm>
        </p:grpSpPr>
        <p:sp>
          <p:nvSpPr>
            <p:cNvPr id="90"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1"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2" name="组合 91"/>
          <p:cNvGrpSpPr/>
          <p:nvPr/>
        </p:nvGrpSpPr>
        <p:grpSpPr>
          <a:xfrm>
            <a:off x="1471993" y="3562136"/>
            <a:ext cx="134471" cy="134471"/>
            <a:chOff x="1471993" y="3562136"/>
            <a:chExt cx="134471" cy="134471"/>
          </a:xfrm>
        </p:grpSpPr>
        <p:sp>
          <p:nvSpPr>
            <p:cNvPr id="93"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4"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5" name="组合 94"/>
          <p:cNvGrpSpPr/>
          <p:nvPr/>
        </p:nvGrpSpPr>
        <p:grpSpPr>
          <a:xfrm>
            <a:off x="1404758" y="4503430"/>
            <a:ext cx="134471" cy="134471"/>
            <a:chOff x="1404758" y="4503430"/>
            <a:chExt cx="134471" cy="134471"/>
          </a:xfrm>
        </p:grpSpPr>
        <p:sp>
          <p:nvSpPr>
            <p:cNvPr id="96"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7"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8" name="组合 97"/>
          <p:cNvGrpSpPr/>
          <p:nvPr/>
        </p:nvGrpSpPr>
        <p:grpSpPr>
          <a:xfrm>
            <a:off x="2077111" y="4234489"/>
            <a:ext cx="134471" cy="134471"/>
            <a:chOff x="2077111" y="4234489"/>
            <a:chExt cx="134471" cy="134471"/>
          </a:xfrm>
        </p:grpSpPr>
        <p:sp>
          <p:nvSpPr>
            <p:cNvPr id="99"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0"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1" name="组合 100"/>
          <p:cNvGrpSpPr/>
          <p:nvPr/>
        </p:nvGrpSpPr>
        <p:grpSpPr>
          <a:xfrm>
            <a:off x="2883934" y="4503430"/>
            <a:ext cx="134471" cy="134471"/>
            <a:chOff x="2077111" y="4234489"/>
            <a:chExt cx="134471" cy="134471"/>
          </a:xfrm>
        </p:grpSpPr>
        <p:sp>
          <p:nvSpPr>
            <p:cNvPr id="10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954144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(11)</a:t>
            </a:r>
            <a:endParaRPr lang="en-US" altLang="zh-CN" sz="2800" dirty="0">
              <a:solidFill>
                <a:schemeClr val="bg1"/>
              </a:solidFill>
            </a:endParaRPr>
          </a:p>
        </p:txBody>
      </p:sp>
      <p:sp>
        <p:nvSpPr>
          <p:cNvPr id="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7"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1"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2"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17" name="object 1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8" name="object 1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1" name="object 21"/>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5" name="object 25"/>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6" name="object 26"/>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7" name="object 27"/>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8" name="object 28"/>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9" name="object 29"/>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30" name="object 30"/>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31" name="object 31"/>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32" name="object 32"/>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3" name="object 33"/>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4" name="object 34"/>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5" name="object 35"/>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6" name="object 3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8" name="object 3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9" name="object 3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0" name="object 3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41" name="object 4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2" name="object 4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3" name="object 4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4" name="object 4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5" name="object 4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6" name="object 4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7" name="object 4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9" name="object 48"/>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0" name="object 4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2" name="object 51"/>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3" name="object 5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5" name="object 54"/>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6" name="object 5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8" name="object 57"/>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9" name="object 58"/>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0" name="object 59"/>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1" name="object 60"/>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2" name="object 61"/>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3" name="object 62"/>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4" name="object 63"/>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5" name="object 64"/>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66" name="object 65"/>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67" name="object 66"/>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68" name="object 67"/>
          <p:cNvSpPr txBox="1"/>
          <p:nvPr/>
        </p:nvSpPr>
        <p:spPr>
          <a:xfrm>
            <a:off x="1205293" y="3260026"/>
            <a:ext cx="187699" cy="190052"/>
          </a:xfrm>
          <a:prstGeom prst="rect">
            <a:avLst/>
          </a:prstGeom>
        </p:spPr>
        <p:txBody>
          <a:bodyPr vert="horz" wrap="square" lIns="0" tIns="0" rIns="0" bIns="0" rtlCol="0">
            <a:spAutoFit/>
          </a:bodyPr>
          <a:lstStyle/>
          <a:p>
            <a:pPr marL="11206"/>
            <a:r>
              <a:rPr sz="1235" spc="-4" dirty="0">
                <a:latin typeface="Arial"/>
                <a:cs typeface="Arial"/>
              </a:rPr>
              <a:t>s4</a:t>
            </a:r>
            <a:endParaRPr sz="1235">
              <a:latin typeface="Arial"/>
              <a:cs typeface="Arial"/>
            </a:endParaRPr>
          </a:p>
        </p:txBody>
      </p:sp>
      <p:sp>
        <p:nvSpPr>
          <p:cNvPr id="69" name="object 68"/>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70" name="object 69"/>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71" name="object 70"/>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5" name="object 74"/>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6" name="object 75"/>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9" name="object 78"/>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80" name="object 79"/>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83" name="object 82"/>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7" name="object 86"/>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88" name="组合 87"/>
          <p:cNvGrpSpPr/>
          <p:nvPr/>
        </p:nvGrpSpPr>
        <p:grpSpPr>
          <a:xfrm>
            <a:off x="2278817" y="3427666"/>
            <a:ext cx="134471" cy="134471"/>
            <a:chOff x="2278817" y="3427666"/>
            <a:chExt cx="134471" cy="134471"/>
          </a:xfrm>
        </p:grpSpPr>
        <p:sp>
          <p:nvSpPr>
            <p:cNvPr id="89"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0"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1" name="组合 90"/>
          <p:cNvGrpSpPr/>
          <p:nvPr/>
        </p:nvGrpSpPr>
        <p:grpSpPr>
          <a:xfrm>
            <a:off x="1471993" y="3562136"/>
            <a:ext cx="134471" cy="134471"/>
            <a:chOff x="1471993" y="3562136"/>
            <a:chExt cx="134471" cy="134471"/>
          </a:xfrm>
        </p:grpSpPr>
        <p:sp>
          <p:nvSpPr>
            <p:cNvPr id="92"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3"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4" name="组合 93"/>
          <p:cNvGrpSpPr/>
          <p:nvPr/>
        </p:nvGrpSpPr>
        <p:grpSpPr>
          <a:xfrm>
            <a:off x="1404758" y="4503430"/>
            <a:ext cx="134471" cy="134471"/>
            <a:chOff x="1404758" y="4503430"/>
            <a:chExt cx="134471" cy="134471"/>
          </a:xfrm>
        </p:grpSpPr>
        <p:sp>
          <p:nvSpPr>
            <p:cNvPr id="95"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6"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7" name="组合 96"/>
          <p:cNvGrpSpPr/>
          <p:nvPr/>
        </p:nvGrpSpPr>
        <p:grpSpPr>
          <a:xfrm>
            <a:off x="2077111" y="4234489"/>
            <a:ext cx="134471" cy="134471"/>
            <a:chOff x="2077111" y="4234489"/>
            <a:chExt cx="134471" cy="134471"/>
          </a:xfrm>
        </p:grpSpPr>
        <p:sp>
          <p:nvSpPr>
            <p:cNvPr id="9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0" name="组合 99"/>
          <p:cNvGrpSpPr/>
          <p:nvPr/>
        </p:nvGrpSpPr>
        <p:grpSpPr>
          <a:xfrm>
            <a:off x="2883934" y="4503430"/>
            <a:ext cx="134471" cy="134471"/>
            <a:chOff x="2077111" y="4234489"/>
            <a:chExt cx="134471" cy="134471"/>
          </a:xfrm>
        </p:grpSpPr>
        <p:sp>
          <p:nvSpPr>
            <p:cNvPr id="101"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2"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3" name="组合 102"/>
          <p:cNvGrpSpPr/>
          <p:nvPr/>
        </p:nvGrpSpPr>
        <p:grpSpPr>
          <a:xfrm>
            <a:off x="2749464" y="2419136"/>
            <a:ext cx="134471" cy="134471"/>
            <a:chOff x="2749464" y="2419136"/>
            <a:chExt cx="134471" cy="134471"/>
          </a:xfrm>
        </p:grpSpPr>
        <p:sp>
          <p:nvSpPr>
            <p:cNvPr id="104"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5"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6" name="组合 105"/>
          <p:cNvGrpSpPr/>
          <p:nvPr/>
        </p:nvGrpSpPr>
        <p:grpSpPr>
          <a:xfrm>
            <a:off x="2009875" y="2822548"/>
            <a:ext cx="134471" cy="134471"/>
            <a:chOff x="2009875" y="2822548"/>
            <a:chExt cx="134471" cy="134471"/>
          </a:xfrm>
        </p:grpSpPr>
        <p:sp>
          <p:nvSpPr>
            <p:cNvPr id="107"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8"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9" name="组合 108"/>
          <p:cNvGrpSpPr/>
          <p:nvPr/>
        </p:nvGrpSpPr>
        <p:grpSpPr>
          <a:xfrm>
            <a:off x="3152875" y="2957019"/>
            <a:ext cx="134471" cy="134471"/>
            <a:chOff x="3152875" y="2957019"/>
            <a:chExt cx="134471" cy="134471"/>
          </a:xfrm>
        </p:grpSpPr>
        <p:sp>
          <p:nvSpPr>
            <p:cNvPr id="11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2" name="组合 111"/>
          <p:cNvGrpSpPr/>
          <p:nvPr/>
        </p:nvGrpSpPr>
        <p:grpSpPr>
          <a:xfrm>
            <a:off x="3623522" y="3562136"/>
            <a:ext cx="134471" cy="134471"/>
            <a:chOff x="3623522" y="3562136"/>
            <a:chExt cx="134471" cy="134471"/>
          </a:xfrm>
        </p:grpSpPr>
        <p:sp>
          <p:nvSpPr>
            <p:cNvPr id="11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2777497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3407" y="1852339"/>
            <a:ext cx="7018094" cy="3453253"/>
          </a:xfrm>
          <a:prstGeom prst="rect">
            <a:avLst/>
          </a:prstGeom>
        </p:spPr>
        <p:txBody>
          <a:bodyPr wrap="square">
            <a:spAutoFit/>
          </a:bodyPr>
          <a:lstStyle/>
          <a:p>
            <a:pPr marL="342900" marR="0" lvl="0" indent="-342900" defTabSz="457200" eaLnBrk="1" fontAlgn="auto" latinLnBrk="0" hangingPunct="1">
              <a:lnSpc>
                <a:spcPct val="100000"/>
              </a:lnSpc>
              <a:spcBef>
                <a:spcPct val="20000"/>
              </a:spcBef>
              <a:spcAft>
                <a:spcPts val="0"/>
              </a:spcAft>
              <a:buClrTx/>
              <a:buSzTx/>
              <a:buFont typeface="Arial"/>
              <a:buChar char="•"/>
              <a:tabLst/>
              <a:defRPr/>
            </a:pPr>
            <a:r>
              <a:rPr kumimoji="0" lang="zh-CN" altLang="en-US" sz="2400" b="0" i="0" u="none" strike="noStrike" kern="0" cap="none" spc="0" normalizeH="0" baseline="0" noProof="0" dirty="0" smtClean="0">
                <a:ln>
                  <a:noFill/>
                </a:ln>
                <a:effectLst/>
                <a:uLnTx/>
                <a:uFillTx/>
                <a:cs typeface="Arial"/>
              </a:rPr>
              <a:t>近朱者赤近墨者黑</a:t>
            </a:r>
            <a:endParaRPr kumimoji="0" lang="en-US" altLang="zh-CN" sz="2400" b="0" i="0" u="none" strike="noStrike" kern="0" cap="none" spc="0" normalizeH="0" baseline="0" noProof="0" dirty="0" smtClean="0">
              <a:ln>
                <a:noFill/>
              </a:ln>
              <a:effectLst/>
              <a:uLnTx/>
              <a:uFillTx/>
              <a:cs typeface="Arial"/>
            </a:endParaRPr>
          </a:p>
          <a:p>
            <a:pPr marL="0" marR="0" lvl="0" indent="0" algn="r" defTabSz="457200" eaLnBrk="1" fontAlgn="auto" latinLnBrk="0" hangingPunct="1">
              <a:lnSpc>
                <a:spcPct val="100000"/>
              </a:lnSpc>
              <a:spcBef>
                <a:spcPct val="20000"/>
              </a:spcBef>
              <a:spcAft>
                <a:spcPts val="0"/>
              </a:spcAft>
              <a:buClrTx/>
              <a:buSzTx/>
              <a:buFontTx/>
              <a:buNone/>
              <a:tabLst/>
              <a:defRPr/>
            </a:pPr>
            <a:endParaRPr kumimoji="0" lang="en-US" altLang="zh-CN" sz="2400" b="0" i="0" u="none" strike="noStrike" kern="0" cap="none" spc="0" normalizeH="0" baseline="0" noProof="0" dirty="0" smtClean="0">
              <a:ln>
                <a:noFill/>
              </a:ln>
              <a:effectLst/>
              <a:uLnTx/>
              <a:uFillTx/>
              <a:cs typeface="Arial"/>
            </a:endParaRPr>
          </a:p>
          <a:p>
            <a:pPr marL="0" marR="0" lvl="0" indent="0" algn="r" defTabSz="457200" eaLnBrk="1" fontAlgn="auto" latinLnBrk="0" hangingPunct="1">
              <a:lnSpc>
                <a:spcPct val="100000"/>
              </a:lnSpc>
              <a:spcBef>
                <a:spcPct val="20000"/>
              </a:spcBef>
              <a:spcAft>
                <a:spcPts val="0"/>
              </a:spcAft>
              <a:buClrTx/>
              <a:buSzTx/>
              <a:buFontTx/>
              <a:buNone/>
              <a:tabLst/>
              <a:defRPr/>
            </a:pPr>
            <a:endParaRPr kumimoji="0" lang="en-US" altLang="zh-CN" sz="2400" b="0" i="0" u="none" strike="noStrike" kern="0" cap="none" spc="0" normalizeH="0" baseline="0" noProof="0" dirty="0" smtClean="0">
              <a:ln>
                <a:noFill/>
              </a:ln>
              <a:effectLst/>
              <a:uLnTx/>
              <a:uFillTx/>
              <a:cs typeface="Arial"/>
            </a:endParaRPr>
          </a:p>
          <a:p>
            <a:pPr marL="0" marR="0" lvl="0" indent="0" algn="r" defTabSz="457200" eaLnBrk="1" fontAlgn="auto" latinLnBrk="0" hangingPunct="1">
              <a:lnSpc>
                <a:spcPct val="100000"/>
              </a:lnSpc>
              <a:spcBef>
                <a:spcPct val="20000"/>
              </a:spcBef>
              <a:spcAft>
                <a:spcPts val="0"/>
              </a:spcAft>
              <a:buClrTx/>
              <a:buSzTx/>
              <a:buFontTx/>
              <a:buNone/>
              <a:tabLst/>
              <a:defRPr/>
            </a:pPr>
            <a:endParaRPr kumimoji="0" lang="en-US" altLang="zh-CN" sz="2400" b="0" i="0" u="none" strike="noStrike" kern="0" cap="none" spc="0" normalizeH="0" baseline="0" noProof="0" dirty="0" smtClean="0">
              <a:ln>
                <a:noFill/>
              </a:ln>
              <a:effectLst/>
              <a:uLnTx/>
              <a:uFillTx/>
              <a:cs typeface="Arial"/>
            </a:endParaRPr>
          </a:p>
          <a:p>
            <a:pPr marL="342900" marR="0" lvl="0" indent="-342900" algn="r" defTabSz="457200" eaLnBrk="1" fontAlgn="auto" latinLnBrk="0" hangingPunct="1">
              <a:lnSpc>
                <a:spcPct val="100000"/>
              </a:lnSpc>
              <a:spcBef>
                <a:spcPct val="20000"/>
              </a:spcBef>
              <a:spcAft>
                <a:spcPts val="0"/>
              </a:spcAft>
              <a:buClrTx/>
              <a:buSzTx/>
              <a:buFont typeface="Arial"/>
              <a:buChar char="•"/>
              <a:tabLst/>
              <a:defRPr/>
            </a:pPr>
            <a:endParaRPr kumimoji="0" lang="en-US" altLang="zh-CN" sz="1800" b="0" i="0" u="none" strike="noStrike" kern="0" cap="none" spc="0" normalizeH="0" baseline="0" noProof="0" dirty="0" smtClean="0">
              <a:ln>
                <a:noFill/>
              </a:ln>
              <a:effectLst/>
              <a:uLnTx/>
              <a:uFillTx/>
            </a:endParaRPr>
          </a:p>
          <a:p>
            <a:pPr marL="342900" marR="0" lvl="0" indent="-342900" algn="r" defTabSz="457200" eaLnBrk="1" fontAlgn="auto" latinLnBrk="0" hangingPunct="1">
              <a:lnSpc>
                <a:spcPct val="100000"/>
              </a:lnSpc>
              <a:spcBef>
                <a:spcPct val="20000"/>
              </a:spcBef>
              <a:spcAft>
                <a:spcPts val="0"/>
              </a:spcAft>
              <a:buClrTx/>
              <a:buSzTx/>
              <a:buFont typeface="Arial"/>
              <a:buChar char="•"/>
              <a:tabLst/>
              <a:defRPr/>
            </a:pPr>
            <a:endParaRPr lang="en-US" altLang="zh-CN" kern="0" dirty="0"/>
          </a:p>
          <a:p>
            <a:pPr marL="342900" marR="0" lvl="0" indent="-342900" algn="r" defTabSz="457200" eaLnBrk="1" fontAlgn="auto" latinLnBrk="0" hangingPunct="1">
              <a:lnSpc>
                <a:spcPct val="100000"/>
              </a:lnSpc>
              <a:spcBef>
                <a:spcPct val="20000"/>
              </a:spcBef>
              <a:spcAft>
                <a:spcPts val="0"/>
              </a:spcAft>
              <a:buClrTx/>
              <a:buSzTx/>
              <a:buFont typeface="Arial"/>
              <a:buChar char="•"/>
              <a:tabLst/>
              <a:defRPr/>
            </a:pPr>
            <a:endParaRPr kumimoji="0" lang="en-US" altLang="zh-CN" sz="1800" b="0" i="0" u="none" strike="noStrike" kern="0" cap="none" spc="0" normalizeH="0" baseline="0" noProof="0" dirty="0" smtClean="0">
              <a:ln>
                <a:noFill/>
              </a:ln>
              <a:effectLst/>
              <a:uLnTx/>
              <a:uFillTx/>
            </a:endParaRPr>
          </a:p>
          <a:p>
            <a:pPr marL="342900" marR="0" lvl="0" indent="-342900" algn="r" defTabSz="457200" eaLnBrk="1" fontAlgn="auto" latinLnBrk="0" hangingPunct="1">
              <a:lnSpc>
                <a:spcPct val="100000"/>
              </a:lnSpc>
              <a:spcBef>
                <a:spcPct val="20000"/>
              </a:spcBef>
              <a:spcAft>
                <a:spcPts val="0"/>
              </a:spcAft>
              <a:buClrTx/>
              <a:buSzTx/>
              <a:buFont typeface="Arial"/>
              <a:buChar char="•"/>
              <a:tabLst/>
              <a:defRPr/>
            </a:pPr>
            <a:endParaRPr lang="en-US" altLang="zh-CN" kern="0" dirty="0"/>
          </a:p>
          <a:p>
            <a:pPr marL="342900" marR="0" lvl="0" indent="-342900" algn="r" defTabSz="457200" eaLnBrk="1" fontAlgn="auto" latinLnBrk="0" hangingPunct="1">
              <a:lnSpc>
                <a:spcPct val="100000"/>
              </a:lnSpc>
              <a:spcBef>
                <a:spcPct val="20000"/>
              </a:spcBef>
              <a:spcAft>
                <a:spcPts val="0"/>
              </a:spcAft>
              <a:buClrTx/>
              <a:buSzTx/>
              <a:buFont typeface="Arial"/>
              <a:buChar char="•"/>
              <a:tabLst/>
              <a:defRPr/>
            </a:pPr>
            <a:r>
              <a:rPr kumimoji="0" lang="zh-CN" altLang="en-US" sz="1800" b="0" i="0" u="none" strike="noStrike" kern="0" cap="none" spc="0" normalizeH="0" baseline="0" noProof="0" dirty="0" smtClean="0">
                <a:ln>
                  <a:noFill/>
                </a:ln>
                <a:effectLst/>
                <a:uLnTx/>
                <a:uFillTx/>
              </a:rPr>
              <a:t>把这种思想用于数据方面</a:t>
            </a:r>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42" y="2731533"/>
            <a:ext cx="1929492" cy="2089260"/>
          </a:xfrm>
          <a:prstGeom prst="rect">
            <a:avLst/>
          </a:prstGeom>
        </p:spPr>
      </p:pic>
    </p:spTree>
    <p:extLst>
      <p:ext uri="{BB962C8B-B14F-4D97-AF65-F5344CB8AC3E}">
        <p14:creationId xmlns:p14="http://schemas.microsoft.com/office/powerpoint/2010/main" val="3138667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object 73"/>
          <p:cNvGraphicFramePr>
            <a:graphicFrameLocks noGrp="1"/>
          </p:cNvGraphicFramePr>
          <p:nvPr>
            <p:extLst>
              <p:ext uri="{D42A27DB-BD31-4B8C-83A1-F6EECF244321}">
                <p14:modId xmlns:p14="http://schemas.microsoft.com/office/powerpoint/2010/main" val="2896823094"/>
              </p:ext>
            </p:extLst>
          </p:nvPr>
        </p:nvGraphicFramePr>
        <p:xfrm>
          <a:off x="1131787" y="2011691"/>
          <a:ext cx="2958350" cy="2891117"/>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405428">
                  <a:extLst>
                    <a:ext uri="{9D8B030D-6E8A-4147-A177-3AD203B41FA5}">
                      <a16:colId xmlns:a16="http://schemas.microsoft.com/office/drawing/2014/main" val="20005"/>
                    </a:ext>
                  </a:extLst>
                </a:gridCol>
                <a:gridCol w="376061">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1210235">
                <a:tc rowSpan="2"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5"/>
                        </a:spcBef>
                      </a:pPr>
                      <a:endParaRPr sz="1700">
                        <a:latin typeface="Times New Roman"/>
                        <a:cs typeface="Times New Roman"/>
                      </a:endParaRPr>
                    </a:p>
                    <a:p>
                      <a:pPr marL="88900">
                        <a:lnSpc>
                          <a:spcPct val="100000"/>
                        </a:lnSpc>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0"/>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dirty="0">
                        <a:latin typeface="Arial"/>
                        <a:cs typeface="Arial"/>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40"/>
                        </a:spcBef>
                      </a:pPr>
                      <a:endParaRPr sz="1100" dirty="0">
                        <a:latin typeface="Times New Roman"/>
                        <a:cs typeface="Times New Roman"/>
                      </a:endParaRPr>
                    </a:p>
                    <a:p>
                      <a:pPr marL="238760">
                        <a:lnSpc>
                          <a:spcPct val="100000"/>
                        </a:lnSpc>
                      </a:pPr>
                      <a:r>
                        <a:rPr sz="1800" dirty="0">
                          <a:latin typeface="Arial"/>
                          <a:cs typeface="Arial"/>
                        </a:rPr>
                        <a:t>c</a:t>
                      </a: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1008529">
                <a:tc>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25"/>
                        </a:spcBef>
                      </a:pPr>
                      <a:endParaRPr sz="1500" dirty="0">
                        <a:latin typeface="Times New Roman"/>
                        <a:cs typeface="Times New Roman"/>
                      </a:endParaRPr>
                    </a:p>
                    <a:p>
                      <a:pPr marL="158115">
                        <a:lnSpc>
                          <a:spcPct val="100000"/>
                        </a:lnSpc>
                      </a:pPr>
                      <a:r>
                        <a:rPr sz="1200" spc="-5" dirty="0">
                          <a:latin typeface="Arial"/>
                          <a:cs typeface="Arial"/>
                        </a:rPr>
                        <a:t>s1</a:t>
                      </a:r>
                      <a:endParaRPr sz="1200" dirty="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2" name="object 52"/>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5" name="object 55"/>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56" name="object 56"/>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57" name="object 57"/>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58" name="object 58"/>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59" name="object 59"/>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0" name="object 60"/>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1" name="object 61"/>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2" name="object 62"/>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3" name="object 63"/>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64" name="object 64"/>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65" name="object 65"/>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66" name="object 66"/>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7" name="object 67"/>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68" name="object 68"/>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69" name="object 69"/>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70"/>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4"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(12)</a:t>
            </a:r>
            <a:endParaRPr lang="en-US" altLang="zh-CN" sz="2800" dirty="0">
              <a:solidFill>
                <a:schemeClr val="bg1"/>
              </a:solidFill>
            </a:endParaRPr>
          </a:p>
        </p:txBody>
      </p:sp>
      <p:grpSp>
        <p:nvGrpSpPr>
          <p:cNvPr id="75" name="组合 74"/>
          <p:cNvGrpSpPr/>
          <p:nvPr/>
        </p:nvGrpSpPr>
        <p:grpSpPr>
          <a:xfrm>
            <a:off x="2278817" y="3427666"/>
            <a:ext cx="134471" cy="134471"/>
            <a:chOff x="2278817" y="3427666"/>
            <a:chExt cx="134471" cy="134471"/>
          </a:xfrm>
        </p:grpSpPr>
        <p:sp>
          <p:nvSpPr>
            <p:cNvPr id="7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8" name="组合 77"/>
          <p:cNvGrpSpPr/>
          <p:nvPr/>
        </p:nvGrpSpPr>
        <p:grpSpPr>
          <a:xfrm>
            <a:off x="1471993" y="3562136"/>
            <a:ext cx="134471" cy="134471"/>
            <a:chOff x="1471993" y="3562136"/>
            <a:chExt cx="134471" cy="134471"/>
          </a:xfrm>
        </p:grpSpPr>
        <p:sp>
          <p:nvSpPr>
            <p:cNvPr id="7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1" name="组合 80"/>
          <p:cNvGrpSpPr/>
          <p:nvPr/>
        </p:nvGrpSpPr>
        <p:grpSpPr>
          <a:xfrm>
            <a:off x="1404758" y="4503430"/>
            <a:ext cx="134471" cy="134471"/>
            <a:chOff x="1404758" y="4503430"/>
            <a:chExt cx="134471" cy="134471"/>
          </a:xfrm>
        </p:grpSpPr>
        <p:sp>
          <p:nvSpPr>
            <p:cNvPr id="8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4" name="组合 83"/>
          <p:cNvGrpSpPr/>
          <p:nvPr/>
        </p:nvGrpSpPr>
        <p:grpSpPr>
          <a:xfrm>
            <a:off x="2077111" y="4234489"/>
            <a:ext cx="134471" cy="134471"/>
            <a:chOff x="2077111" y="4234489"/>
            <a:chExt cx="134471" cy="134471"/>
          </a:xfrm>
        </p:grpSpPr>
        <p:sp>
          <p:nvSpPr>
            <p:cNvPr id="8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7" name="组合 86"/>
          <p:cNvGrpSpPr/>
          <p:nvPr/>
        </p:nvGrpSpPr>
        <p:grpSpPr>
          <a:xfrm>
            <a:off x="2883934" y="4503430"/>
            <a:ext cx="134471" cy="134471"/>
            <a:chOff x="2077111" y="4234489"/>
            <a:chExt cx="134471" cy="134471"/>
          </a:xfrm>
        </p:grpSpPr>
        <p:sp>
          <p:nvSpPr>
            <p:cNvPr id="8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0" name="组合 89"/>
          <p:cNvGrpSpPr/>
          <p:nvPr/>
        </p:nvGrpSpPr>
        <p:grpSpPr>
          <a:xfrm>
            <a:off x="2749464" y="2419136"/>
            <a:ext cx="134471" cy="134471"/>
            <a:chOff x="2749464" y="2419136"/>
            <a:chExt cx="134471" cy="134471"/>
          </a:xfrm>
        </p:grpSpPr>
        <p:sp>
          <p:nvSpPr>
            <p:cNvPr id="91"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2"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3" name="组合 92"/>
          <p:cNvGrpSpPr/>
          <p:nvPr/>
        </p:nvGrpSpPr>
        <p:grpSpPr>
          <a:xfrm>
            <a:off x="2009875" y="2822548"/>
            <a:ext cx="134471" cy="134471"/>
            <a:chOff x="2009875" y="2822548"/>
            <a:chExt cx="134471" cy="134471"/>
          </a:xfrm>
        </p:grpSpPr>
        <p:sp>
          <p:nvSpPr>
            <p:cNvPr id="94"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5"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6" name="组合 95"/>
          <p:cNvGrpSpPr/>
          <p:nvPr/>
        </p:nvGrpSpPr>
        <p:grpSpPr>
          <a:xfrm>
            <a:off x="3152875" y="2957019"/>
            <a:ext cx="134471" cy="134471"/>
            <a:chOff x="3152875" y="2957019"/>
            <a:chExt cx="134471" cy="134471"/>
          </a:xfrm>
        </p:grpSpPr>
        <p:sp>
          <p:nvSpPr>
            <p:cNvPr id="97"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623522" y="3562136"/>
            <a:ext cx="134471" cy="134471"/>
            <a:chOff x="3623522" y="3562136"/>
            <a:chExt cx="134471" cy="134471"/>
          </a:xfrm>
        </p:grpSpPr>
        <p:sp>
          <p:nvSpPr>
            <p:cNvPr id="100"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112453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 name="object 80"/>
          <p:cNvGraphicFramePr>
            <a:graphicFrameLocks noGrp="1"/>
          </p:cNvGraphicFramePr>
          <p:nvPr>
            <p:extLst>
              <p:ext uri="{D42A27DB-BD31-4B8C-83A1-F6EECF244321}">
                <p14:modId xmlns:p14="http://schemas.microsoft.com/office/powerpoint/2010/main" val="431191186"/>
              </p:ext>
            </p:extLst>
          </p:nvPr>
        </p:nvGraphicFramePr>
        <p:xfrm>
          <a:off x="1131787" y="2011691"/>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1210235">
                <a:tc rowSpan="2"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5"/>
                        </a:spcBef>
                      </a:pPr>
                      <a:endParaRPr sz="1700">
                        <a:latin typeface="Times New Roman"/>
                        <a:cs typeface="Times New Roman"/>
                      </a:endParaRPr>
                    </a:p>
                    <a:p>
                      <a:pPr marL="134620">
                        <a:lnSpc>
                          <a:spcPct val="100000"/>
                        </a:lnSpc>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dirty="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0"/>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25"/>
                        </a:spcBef>
                      </a:pPr>
                      <a:endParaRPr sz="1500" dirty="0">
                        <a:latin typeface="Times New Roman"/>
                        <a:cs typeface="Times New Roman"/>
                      </a:endParaRPr>
                    </a:p>
                    <a:p>
                      <a:pPr marL="81915">
                        <a:lnSpc>
                          <a:spcPct val="100000"/>
                        </a:lnSpc>
                      </a:pPr>
                      <a:r>
                        <a:rPr sz="1200" spc="-5" dirty="0">
                          <a:latin typeface="Arial"/>
                          <a:cs typeface="Arial"/>
                        </a:rPr>
                        <a:t>s3</a:t>
                      </a:r>
                      <a:endParaRPr sz="1200" dirty="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7"/>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60"/>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1"/>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2" name="object 62"/>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3"/>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4"/>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5"/>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6"/>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7"/>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8"/>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70"/>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1"/>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2"/>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3"/>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4"/>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5"/>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6"/>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1"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(13)</a:t>
            </a:r>
            <a:endParaRPr lang="en-US" altLang="zh-CN" sz="2800" dirty="0">
              <a:solidFill>
                <a:schemeClr val="bg1"/>
              </a:solidFill>
            </a:endParaRPr>
          </a:p>
        </p:txBody>
      </p:sp>
      <p:grpSp>
        <p:nvGrpSpPr>
          <p:cNvPr id="82" name="组合 81"/>
          <p:cNvGrpSpPr/>
          <p:nvPr/>
        </p:nvGrpSpPr>
        <p:grpSpPr>
          <a:xfrm>
            <a:off x="2278817" y="3427666"/>
            <a:ext cx="134471" cy="134471"/>
            <a:chOff x="2278817" y="3427666"/>
            <a:chExt cx="134471" cy="134471"/>
          </a:xfrm>
        </p:grpSpPr>
        <p:sp>
          <p:nvSpPr>
            <p:cNvPr id="83"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5" name="组合 84"/>
          <p:cNvGrpSpPr/>
          <p:nvPr/>
        </p:nvGrpSpPr>
        <p:grpSpPr>
          <a:xfrm>
            <a:off x="1471993" y="3562136"/>
            <a:ext cx="134471" cy="134471"/>
            <a:chOff x="1471993" y="3562136"/>
            <a:chExt cx="134471" cy="134471"/>
          </a:xfrm>
        </p:grpSpPr>
        <p:sp>
          <p:nvSpPr>
            <p:cNvPr id="86"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7"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8" name="组合 87"/>
          <p:cNvGrpSpPr/>
          <p:nvPr/>
        </p:nvGrpSpPr>
        <p:grpSpPr>
          <a:xfrm>
            <a:off x="1404758" y="4503430"/>
            <a:ext cx="134471" cy="134471"/>
            <a:chOff x="1404758" y="4503430"/>
            <a:chExt cx="134471" cy="134471"/>
          </a:xfrm>
        </p:grpSpPr>
        <p:sp>
          <p:nvSpPr>
            <p:cNvPr id="89"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0"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1" name="组合 90"/>
          <p:cNvGrpSpPr/>
          <p:nvPr/>
        </p:nvGrpSpPr>
        <p:grpSpPr>
          <a:xfrm>
            <a:off x="2077111" y="4234489"/>
            <a:ext cx="134471" cy="134471"/>
            <a:chOff x="2077111" y="4234489"/>
            <a:chExt cx="134471" cy="134471"/>
          </a:xfrm>
        </p:grpSpPr>
        <p:sp>
          <p:nvSpPr>
            <p:cNvPr id="9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4" name="组合 93"/>
          <p:cNvGrpSpPr/>
          <p:nvPr/>
        </p:nvGrpSpPr>
        <p:grpSpPr>
          <a:xfrm>
            <a:off x="2883934" y="4503430"/>
            <a:ext cx="134471" cy="134471"/>
            <a:chOff x="2077111" y="4234489"/>
            <a:chExt cx="134471" cy="134471"/>
          </a:xfrm>
        </p:grpSpPr>
        <p:sp>
          <p:nvSpPr>
            <p:cNvPr id="9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7" name="组合 96"/>
          <p:cNvGrpSpPr/>
          <p:nvPr/>
        </p:nvGrpSpPr>
        <p:grpSpPr>
          <a:xfrm>
            <a:off x="2749464" y="2419136"/>
            <a:ext cx="134471" cy="134471"/>
            <a:chOff x="2749464" y="2419136"/>
            <a:chExt cx="134471" cy="134471"/>
          </a:xfrm>
        </p:grpSpPr>
        <p:sp>
          <p:nvSpPr>
            <p:cNvPr id="98"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9"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0" name="组合 99"/>
          <p:cNvGrpSpPr/>
          <p:nvPr/>
        </p:nvGrpSpPr>
        <p:grpSpPr>
          <a:xfrm>
            <a:off x="2009875" y="2822548"/>
            <a:ext cx="134471" cy="134471"/>
            <a:chOff x="2009875" y="2822548"/>
            <a:chExt cx="134471" cy="134471"/>
          </a:xfrm>
        </p:grpSpPr>
        <p:sp>
          <p:nvSpPr>
            <p:cNvPr id="10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3" name="组合 102"/>
          <p:cNvGrpSpPr/>
          <p:nvPr/>
        </p:nvGrpSpPr>
        <p:grpSpPr>
          <a:xfrm>
            <a:off x="3152875" y="2957019"/>
            <a:ext cx="134471" cy="134471"/>
            <a:chOff x="3152875" y="2957019"/>
            <a:chExt cx="134471" cy="134471"/>
          </a:xfrm>
        </p:grpSpPr>
        <p:sp>
          <p:nvSpPr>
            <p:cNvPr id="104"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5"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6" name="组合 105"/>
          <p:cNvGrpSpPr/>
          <p:nvPr/>
        </p:nvGrpSpPr>
        <p:grpSpPr>
          <a:xfrm>
            <a:off x="3623522" y="3562136"/>
            <a:ext cx="134471" cy="134471"/>
            <a:chOff x="3623522" y="3562136"/>
            <a:chExt cx="134471" cy="134471"/>
          </a:xfrm>
        </p:grpSpPr>
        <p:sp>
          <p:nvSpPr>
            <p:cNvPr id="107"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8"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7381755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object 82"/>
          <p:cNvGraphicFramePr>
            <a:graphicFrameLocks noGrp="1"/>
          </p:cNvGraphicFramePr>
          <p:nvPr>
            <p:extLst>
              <p:ext uri="{D42A27DB-BD31-4B8C-83A1-F6EECF244321}">
                <p14:modId xmlns:p14="http://schemas.microsoft.com/office/powerpoint/2010/main" val="4126222695"/>
              </p:ext>
            </p:extLst>
          </p:nvPr>
        </p:nvGraphicFramePr>
        <p:xfrm>
          <a:off x="1131787" y="2011691"/>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1210235">
                <a:tc rowSpan="2"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5"/>
                        </a:spcBef>
                      </a:pPr>
                      <a:endParaRPr sz="1700">
                        <a:latin typeface="Times New Roman"/>
                        <a:cs typeface="Times New Roman"/>
                      </a:endParaRPr>
                    </a:p>
                    <a:p>
                      <a:pPr marL="134620">
                        <a:lnSpc>
                          <a:spcPct val="100000"/>
                        </a:lnSpc>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0"/>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dirty="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7"/>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60"/>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1"/>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2" name="object 62"/>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3"/>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4"/>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5"/>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6"/>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7"/>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8"/>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70"/>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1"/>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2"/>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3"/>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4"/>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5"/>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6"/>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8" name="object 78"/>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9"/>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3"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(14)</a:t>
            </a:r>
            <a:endParaRPr lang="en-US" altLang="zh-CN" sz="2800" dirty="0">
              <a:solidFill>
                <a:schemeClr val="bg1"/>
              </a:solidFill>
            </a:endParaRPr>
          </a:p>
        </p:txBody>
      </p:sp>
      <p:grpSp>
        <p:nvGrpSpPr>
          <p:cNvPr id="84" name="组合 83"/>
          <p:cNvGrpSpPr/>
          <p:nvPr/>
        </p:nvGrpSpPr>
        <p:grpSpPr>
          <a:xfrm>
            <a:off x="2278817" y="3427666"/>
            <a:ext cx="134471" cy="134471"/>
            <a:chOff x="2278817" y="3427666"/>
            <a:chExt cx="134471" cy="134471"/>
          </a:xfrm>
        </p:grpSpPr>
        <p:sp>
          <p:nvSpPr>
            <p:cNvPr id="8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7" name="组合 86"/>
          <p:cNvGrpSpPr/>
          <p:nvPr/>
        </p:nvGrpSpPr>
        <p:grpSpPr>
          <a:xfrm>
            <a:off x="1471993" y="3562136"/>
            <a:ext cx="134471" cy="134471"/>
            <a:chOff x="1471993" y="3562136"/>
            <a:chExt cx="134471" cy="134471"/>
          </a:xfrm>
        </p:grpSpPr>
        <p:sp>
          <p:nvSpPr>
            <p:cNvPr id="88"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9"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0" name="组合 89"/>
          <p:cNvGrpSpPr/>
          <p:nvPr/>
        </p:nvGrpSpPr>
        <p:grpSpPr>
          <a:xfrm>
            <a:off x="1404758" y="4503430"/>
            <a:ext cx="134471" cy="134471"/>
            <a:chOff x="1404758" y="4503430"/>
            <a:chExt cx="134471" cy="134471"/>
          </a:xfrm>
        </p:grpSpPr>
        <p:sp>
          <p:nvSpPr>
            <p:cNvPr id="91"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2"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3" name="组合 92"/>
          <p:cNvGrpSpPr/>
          <p:nvPr/>
        </p:nvGrpSpPr>
        <p:grpSpPr>
          <a:xfrm>
            <a:off x="2077111" y="4234489"/>
            <a:ext cx="134471" cy="134471"/>
            <a:chOff x="2077111" y="4234489"/>
            <a:chExt cx="134471" cy="134471"/>
          </a:xfrm>
        </p:grpSpPr>
        <p:sp>
          <p:nvSpPr>
            <p:cNvPr id="9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6" name="组合 95"/>
          <p:cNvGrpSpPr/>
          <p:nvPr/>
        </p:nvGrpSpPr>
        <p:grpSpPr>
          <a:xfrm>
            <a:off x="2883934" y="4503430"/>
            <a:ext cx="134471" cy="134471"/>
            <a:chOff x="2077111" y="4234489"/>
            <a:chExt cx="134471" cy="134471"/>
          </a:xfrm>
        </p:grpSpPr>
        <p:sp>
          <p:nvSpPr>
            <p:cNvPr id="97"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8"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2749464" y="2419136"/>
            <a:ext cx="134471" cy="134471"/>
            <a:chOff x="2749464" y="2419136"/>
            <a:chExt cx="134471" cy="134471"/>
          </a:xfrm>
        </p:grpSpPr>
        <p:sp>
          <p:nvSpPr>
            <p:cNvPr id="100"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2009875" y="2822548"/>
            <a:ext cx="134471" cy="134471"/>
            <a:chOff x="2009875" y="2822548"/>
            <a:chExt cx="134471" cy="134471"/>
          </a:xfrm>
        </p:grpSpPr>
        <p:sp>
          <p:nvSpPr>
            <p:cNvPr id="103"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3152875" y="2957019"/>
            <a:ext cx="134471" cy="134471"/>
            <a:chOff x="3152875" y="2957019"/>
            <a:chExt cx="134471" cy="134471"/>
          </a:xfrm>
        </p:grpSpPr>
        <p:sp>
          <p:nvSpPr>
            <p:cNvPr id="106"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7"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3623522" y="3562136"/>
            <a:ext cx="134471" cy="134471"/>
            <a:chOff x="3623522" y="3562136"/>
            <a:chExt cx="134471" cy="134471"/>
          </a:xfrm>
        </p:grpSpPr>
        <p:sp>
          <p:nvSpPr>
            <p:cNvPr id="109"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0"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768014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object 82"/>
          <p:cNvGraphicFramePr>
            <a:graphicFrameLocks noGrp="1"/>
          </p:cNvGraphicFramePr>
          <p:nvPr>
            <p:extLst>
              <p:ext uri="{D42A27DB-BD31-4B8C-83A1-F6EECF244321}">
                <p14:modId xmlns:p14="http://schemas.microsoft.com/office/powerpoint/2010/main" val="2955635947"/>
              </p:ext>
            </p:extLst>
          </p:nvPr>
        </p:nvGraphicFramePr>
        <p:xfrm>
          <a:off x="1131787" y="2011691"/>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1210235">
                <a:tc rowSpan="2"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5"/>
                        </a:spcBef>
                      </a:pPr>
                      <a:endParaRPr sz="1700">
                        <a:latin typeface="Times New Roman"/>
                        <a:cs typeface="Times New Roman"/>
                      </a:endParaRPr>
                    </a:p>
                    <a:p>
                      <a:pPr marL="134620">
                        <a:lnSpc>
                          <a:spcPct val="100000"/>
                        </a:lnSpc>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0"/>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7"/>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60"/>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1"/>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2" name="object 62"/>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3"/>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4"/>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5"/>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6"/>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7"/>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8"/>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70"/>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1"/>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2"/>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3"/>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4"/>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5"/>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6"/>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8" name="object 7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79" name="object 7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0" name="object 8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1" name="object 81"/>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5"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(15)</a:t>
            </a:r>
            <a:endParaRPr lang="en-US" altLang="zh-CN" sz="2800" dirty="0">
              <a:solidFill>
                <a:schemeClr val="bg1"/>
              </a:solidFill>
            </a:endParaRPr>
          </a:p>
        </p:txBody>
      </p:sp>
      <p:grpSp>
        <p:nvGrpSpPr>
          <p:cNvPr id="86" name="组合 85"/>
          <p:cNvGrpSpPr/>
          <p:nvPr/>
        </p:nvGrpSpPr>
        <p:grpSpPr>
          <a:xfrm>
            <a:off x="2278817" y="3427666"/>
            <a:ext cx="134471" cy="134471"/>
            <a:chOff x="2278817" y="3427666"/>
            <a:chExt cx="134471" cy="134471"/>
          </a:xfrm>
        </p:grpSpPr>
        <p:sp>
          <p:nvSpPr>
            <p:cNvPr id="87"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88"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89" name="组合 88"/>
          <p:cNvGrpSpPr/>
          <p:nvPr/>
        </p:nvGrpSpPr>
        <p:grpSpPr>
          <a:xfrm>
            <a:off x="1471993" y="3562136"/>
            <a:ext cx="134471" cy="134471"/>
            <a:chOff x="1471993" y="3562136"/>
            <a:chExt cx="134471" cy="134471"/>
          </a:xfrm>
        </p:grpSpPr>
        <p:sp>
          <p:nvSpPr>
            <p:cNvPr id="90"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1"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2" name="组合 91"/>
          <p:cNvGrpSpPr/>
          <p:nvPr/>
        </p:nvGrpSpPr>
        <p:grpSpPr>
          <a:xfrm>
            <a:off x="1404758" y="4503430"/>
            <a:ext cx="134471" cy="134471"/>
            <a:chOff x="1404758" y="4503430"/>
            <a:chExt cx="134471" cy="134471"/>
          </a:xfrm>
        </p:grpSpPr>
        <p:sp>
          <p:nvSpPr>
            <p:cNvPr id="93"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4"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5" name="组合 94"/>
          <p:cNvGrpSpPr/>
          <p:nvPr/>
        </p:nvGrpSpPr>
        <p:grpSpPr>
          <a:xfrm>
            <a:off x="2077111" y="4234489"/>
            <a:ext cx="134471" cy="134471"/>
            <a:chOff x="2077111" y="4234489"/>
            <a:chExt cx="134471" cy="134471"/>
          </a:xfrm>
        </p:grpSpPr>
        <p:sp>
          <p:nvSpPr>
            <p:cNvPr id="9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8" name="组合 97"/>
          <p:cNvGrpSpPr/>
          <p:nvPr/>
        </p:nvGrpSpPr>
        <p:grpSpPr>
          <a:xfrm>
            <a:off x="2883934" y="4503430"/>
            <a:ext cx="134471" cy="134471"/>
            <a:chOff x="2077111" y="4234489"/>
            <a:chExt cx="134471" cy="134471"/>
          </a:xfrm>
        </p:grpSpPr>
        <p:sp>
          <p:nvSpPr>
            <p:cNvPr id="99"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0"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1" name="组合 100"/>
          <p:cNvGrpSpPr/>
          <p:nvPr/>
        </p:nvGrpSpPr>
        <p:grpSpPr>
          <a:xfrm>
            <a:off x="2749464" y="2419136"/>
            <a:ext cx="134471" cy="134471"/>
            <a:chOff x="2749464" y="2419136"/>
            <a:chExt cx="134471" cy="134471"/>
          </a:xfrm>
        </p:grpSpPr>
        <p:sp>
          <p:nvSpPr>
            <p:cNvPr id="102"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3"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4" name="组合 103"/>
          <p:cNvGrpSpPr/>
          <p:nvPr/>
        </p:nvGrpSpPr>
        <p:grpSpPr>
          <a:xfrm>
            <a:off x="2009875" y="2822548"/>
            <a:ext cx="134471" cy="134471"/>
            <a:chOff x="2009875" y="2822548"/>
            <a:chExt cx="134471" cy="134471"/>
          </a:xfrm>
        </p:grpSpPr>
        <p:sp>
          <p:nvSpPr>
            <p:cNvPr id="10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7" name="组合 106"/>
          <p:cNvGrpSpPr/>
          <p:nvPr/>
        </p:nvGrpSpPr>
        <p:grpSpPr>
          <a:xfrm>
            <a:off x="3152875" y="2957019"/>
            <a:ext cx="134471" cy="134471"/>
            <a:chOff x="3152875" y="2957019"/>
            <a:chExt cx="134471" cy="134471"/>
          </a:xfrm>
        </p:grpSpPr>
        <p:sp>
          <p:nvSpPr>
            <p:cNvPr id="108"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9"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0" name="组合 109"/>
          <p:cNvGrpSpPr/>
          <p:nvPr/>
        </p:nvGrpSpPr>
        <p:grpSpPr>
          <a:xfrm>
            <a:off x="3623522" y="3562136"/>
            <a:ext cx="134471" cy="134471"/>
            <a:chOff x="3623522" y="3562136"/>
            <a:chExt cx="134471" cy="134471"/>
          </a:xfrm>
        </p:grpSpPr>
        <p:sp>
          <p:nvSpPr>
            <p:cNvPr id="111"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2"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2069398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object 89"/>
          <p:cNvGraphicFramePr>
            <a:graphicFrameLocks noGrp="1"/>
          </p:cNvGraphicFramePr>
          <p:nvPr>
            <p:extLst>
              <p:ext uri="{D42A27DB-BD31-4B8C-83A1-F6EECF244321}">
                <p14:modId xmlns:p14="http://schemas.microsoft.com/office/powerpoint/2010/main" val="2111646087"/>
              </p:ext>
            </p:extLst>
          </p:nvPr>
        </p:nvGraphicFramePr>
        <p:xfrm>
          <a:off x="1131787" y="2011691"/>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8" name="object 5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6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1" name="object 6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4" name="object 6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7" name="object 67"/>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8" name="object 68"/>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0" name="object 70"/>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1" name="object 71"/>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2" name="object 72"/>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3" name="object 73"/>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4" name="object 74"/>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5" name="object 75"/>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6"/>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7" name="object 77"/>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8" name="object 78"/>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9"/>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0" name="object 80"/>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81" name="object 81"/>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2"/>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3" name="object 83"/>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84" name="object 84"/>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85" name="object 85"/>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6" name="object 86"/>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7" name="object 87"/>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8" name="object 88"/>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92"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(16)</a:t>
            </a:r>
            <a:endParaRPr lang="en-US" altLang="zh-CN" sz="2800" dirty="0">
              <a:solidFill>
                <a:schemeClr val="bg1"/>
              </a:solidFill>
            </a:endParaRPr>
          </a:p>
        </p:txBody>
      </p:sp>
      <p:grpSp>
        <p:nvGrpSpPr>
          <p:cNvPr id="93" name="组合 92"/>
          <p:cNvGrpSpPr/>
          <p:nvPr/>
        </p:nvGrpSpPr>
        <p:grpSpPr>
          <a:xfrm>
            <a:off x="2278817" y="3427666"/>
            <a:ext cx="134471" cy="134471"/>
            <a:chOff x="2278817" y="3427666"/>
            <a:chExt cx="134471" cy="134471"/>
          </a:xfrm>
        </p:grpSpPr>
        <p:sp>
          <p:nvSpPr>
            <p:cNvPr id="94"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5"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6" name="组合 95"/>
          <p:cNvGrpSpPr/>
          <p:nvPr/>
        </p:nvGrpSpPr>
        <p:grpSpPr>
          <a:xfrm>
            <a:off x="1471993" y="3562136"/>
            <a:ext cx="134471" cy="134471"/>
            <a:chOff x="1471993" y="3562136"/>
            <a:chExt cx="134471" cy="134471"/>
          </a:xfrm>
        </p:grpSpPr>
        <p:sp>
          <p:nvSpPr>
            <p:cNvPr id="97"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8"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1404758" y="4503430"/>
            <a:ext cx="134471" cy="134471"/>
            <a:chOff x="1404758" y="4503430"/>
            <a:chExt cx="134471" cy="134471"/>
          </a:xfrm>
        </p:grpSpPr>
        <p:sp>
          <p:nvSpPr>
            <p:cNvPr id="100"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1"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2077111" y="4234489"/>
            <a:ext cx="134471" cy="134471"/>
            <a:chOff x="2077111" y="4234489"/>
            <a:chExt cx="134471" cy="134471"/>
          </a:xfrm>
        </p:grpSpPr>
        <p:sp>
          <p:nvSpPr>
            <p:cNvPr id="10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883934" y="4503430"/>
            <a:ext cx="134471" cy="134471"/>
            <a:chOff x="2077111" y="4234489"/>
            <a:chExt cx="134471" cy="134471"/>
          </a:xfrm>
        </p:grpSpPr>
        <p:sp>
          <p:nvSpPr>
            <p:cNvPr id="10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2749464" y="2419136"/>
            <a:ext cx="134471" cy="134471"/>
            <a:chOff x="2749464" y="2419136"/>
            <a:chExt cx="134471" cy="134471"/>
          </a:xfrm>
        </p:grpSpPr>
        <p:sp>
          <p:nvSpPr>
            <p:cNvPr id="109"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0"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2009875" y="2822548"/>
            <a:ext cx="134471" cy="134471"/>
            <a:chOff x="2009875" y="2822548"/>
            <a:chExt cx="134471" cy="134471"/>
          </a:xfrm>
        </p:grpSpPr>
        <p:sp>
          <p:nvSpPr>
            <p:cNvPr id="112"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3"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3152875" y="2957019"/>
            <a:ext cx="134471" cy="134471"/>
            <a:chOff x="3152875" y="2957019"/>
            <a:chExt cx="134471" cy="134471"/>
          </a:xfrm>
        </p:grpSpPr>
        <p:sp>
          <p:nvSpPr>
            <p:cNvPr id="115"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6"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3623522" y="3562136"/>
            <a:ext cx="134471" cy="134471"/>
            <a:chOff x="3623522" y="3562136"/>
            <a:chExt cx="134471" cy="134471"/>
          </a:xfrm>
        </p:grpSpPr>
        <p:sp>
          <p:nvSpPr>
            <p:cNvPr id="118"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9"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15702491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 name="object 91"/>
          <p:cNvGraphicFramePr>
            <a:graphicFrameLocks noGrp="1"/>
          </p:cNvGraphicFramePr>
          <p:nvPr>
            <p:extLst>
              <p:ext uri="{D42A27DB-BD31-4B8C-83A1-F6EECF244321}">
                <p14:modId xmlns:p14="http://schemas.microsoft.com/office/powerpoint/2010/main" val="541261113"/>
              </p:ext>
            </p:extLst>
          </p:nvPr>
        </p:nvGraphicFramePr>
        <p:xfrm>
          <a:off x="1131787" y="2011691"/>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dirty="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txBox="1"/>
          <p:nvPr/>
        </p:nvSpPr>
        <p:spPr>
          <a:xfrm>
            <a:off x="6317865" y="1874979"/>
            <a:ext cx="259976" cy="543226"/>
          </a:xfrm>
          <a:prstGeom prst="rect">
            <a:avLst/>
          </a:prstGeom>
        </p:spPr>
        <p:txBody>
          <a:bodyPr vert="horz" wrap="square" lIns="0" tIns="0" rIns="0" bIns="0" rtlCol="0">
            <a:spAutoFit/>
          </a:bodyPr>
          <a:lstStyle/>
          <a:p>
            <a:pPr marL="11206" marR="4483" indent="61636"/>
            <a:r>
              <a:rPr sz="1765" spc="-4" dirty="0">
                <a:latin typeface="Arial"/>
                <a:cs typeface="Arial"/>
              </a:rPr>
              <a:t>x  </a:t>
            </a:r>
            <a:r>
              <a:rPr sz="1765" dirty="0">
                <a:latin typeface="Arial"/>
                <a:cs typeface="Arial"/>
              </a:rPr>
              <a:t>s</a:t>
            </a:r>
            <a:r>
              <a:rPr sz="1765" spc="-4" dirty="0">
                <a:latin typeface="Arial"/>
                <a:cs typeface="Arial"/>
              </a:rPr>
              <a:t>1</a:t>
            </a:r>
            <a:endParaRPr sz="1765">
              <a:latin typeface="Arial"/>
              <a:cs typeface="Arial"/>
            </a:endParaRPr>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6" name="object 2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7" name="object 2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9" name="object 2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0" name="object 3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2" name="object 3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3" name="object 3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5" name="object 3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6" name="object 3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5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8" name="object 5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6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1" name="object 6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4" name="object 6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7" name="object 67"/>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8" name="object 68"/>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0" name="object 70"/>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1" name="object 71"/>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2" name="object 72"/>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3" name="object 73"/>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4" name="object 74"/>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5" name="object 75"/>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6"/>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7" name="object 77"/>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8" name="object 78"/>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9"/>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0" name="object 80"/>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81" name="object 81"/>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2"/>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3" name="object 83"/>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84" name="object 84"/>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85" name="object 85"/>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6" name="object 86"/>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7" name="object 87"/>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8" name="object 88"/>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9" name="object 89"/>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0" name="object 90"/>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94"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(17)</a:t>
            </a:r>
            <a:endParaRPr lang="en-US" altLang="zh-CN" sz="2800" dirty="0">
              <a:solidFill>
                <a:schemeClr val="bg1"/>
              </a:solidFill>
            </a:endParaRPr>
          </a:p>
        </p:txBody>
      </p:sp>
      <p:grpSp>
        <p:nvGrpSpPr>
          <p:cNvPr id="95" name="组合 94"/>
          <p:cNvGrpSpPr/>
          <p:nvPr/>
        </p:nvGrpSpPr>
        <p:grpSpPr>
          <a:xfrm>
            <a:off x="2278817" y="3427666"/>
            <a:ext cx="134471" cy="134471"/>
            <a:chOff x="2278817" y="3427666"/>
            <a:chExt cx="134471" cy="134471"/>
          </a:xfrm>
        </p:grpSpPr>
        <p:sp>
          <p:nvSpPr>
            <p:cNvPr id="9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8" name="组合 97"/>
          <p:cNvGrpSpPr/>
          <p:nvPr/>
        </p:nvGrpSpPr>
        <p:grpSpPr>
          <a:xfrm>
            <a:off x="1471993" y="3562136"/>
            <a:ext cx="134471" cy="134471"/>
            <a:chOff x="1471993" y="3562136"/>
            <a:chExt cx="134471" cy="134471"/>
          </a:xfrm>
        </p:grpSpPr>
        <p:sp>
          <p:nvSpPr>
            <p:cNvPr id="9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1" name="组合 100"/>
          <p:cNvGrpSpPr/>
          <p:nvPr/>
        </p:nvGrpSpPr>
        <p:grpSpPr>
          <a:xfrm>
            <a:off x="1404758" y="4503430"/>
            <a:ext cx="134471" cy="134471"/>
            <a:chOff x="1404758" y="4503430"/>
            <a:chExt cx="134471" cy="134471"/>
          </a:xfrm>
        </p:grpSpPr>
        <p:sp>
          <p:nvSpPr>
            <p:cNvPr id="10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4" name="组合 103"/>
          <p:cNvGrpSpPr/>
          <p:nvPr/>
        </p:nvGrpSpPr>
        <p:grpSpPr>
          <a:xfrm>
            <a:off x="2077111" y="4234489"/>
            <a:ext cx="134471" cy="134471"/>
            <a:chOff x="2077111" y="4234489"/>
            <a:chExt cx="134471" cy="134471"/>
          </a:xfrm>
        </p:grpSpPr>
        <p:sp>
          <p:nvSpPr>
            <p:cNvPr id="10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7" name="组合 106"/>
          <p:cNvGrpSpPr/>
          <p:nvPr/>
        </p:nvGrpSpPr>
        <p:grpSpPr>
          <a:xfrm>
            <a:off x="2883934" y="4503430"/>
            <a:ext cx="134471" cy="134471"/>
            <a:chOff x="2077111" y="4234489"/>
            <a:chExt cx="134471" cy="134471"/>
          </a:xfrm>
        </p:grpSpPr>
        <p:sp>
          <p:nvSpPr>
            <p:cNvPr id="10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0" name="组合 109"/>
          <p:cNvGrpSpPr/>
          <p:nvPr/>
        </p:nvGrpSpPr>
        <p:grpSpPr>
          <a:xfrm>
            <a:off x="2749464" y="2419136"/>
            <a:ext cx="134471" cy="134471"/>
            <a:chOff x="2749464" y="2419136"/>
            <a:chExt cx="134471" cy="134471"/>
          </a:xfrm>
        </p:grpSpPr>
        <p:sp>
          <p:nvSpPr>
            <p:cNvPr id="111"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2"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3" name="组合 112"/>
          <p:cNvGrpSpPr/>
          <p:nvPr/>
        </p:nvGrpSpPr>
        <p:grpSpPr>
          <a:xfrm>
            <a:off x="2009875" y="2822548"/>
            <a:ext cx="134471" cy="134471"/>
            <a:chOff x="2009875" y="2822548"/>
            <a:chExt cx="134471" cy="134471"/>
          </a:xfrm>
        </p:grpSpPr>
        <p:sp>
          <p:nvSpPr>
            <p:cNvPr id="114"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5"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6" name="组合 115"/>
          <p:cNvGrpSpPr/>
          <p:nvPr/>
        </p:nvGrpSpPr>
        <p:grpSpPr>
          <a:xfrm>
            <a:off x="3152875" y="2957019"/>
            <a:ext cx="134471" cy="134471"/>
            <a:chOff x="3152875" y="2957019"/>
            <a:chExt cx="134471" cy="134471"/>
          </a:xfrm>
        </p:grpSpPr>
        <p:sp>
          <p:nvSpPr>
            <p:cNvPr id="117"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8"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9" name="组合 118"/>
          <p:cNvGrpSpPr/>
          <p:nvPr/>
        </p:nvGrpSpPr>
        <p:grpSpPr>
          <a:xfrm>
            <a:off x="3623522" y="3562136"/>
            <a:ext cx="134471" cy="134471"/>
            <a:chOff x="3623522" y="3562136"/>
            <a:chExt cx="134471" cy="134471"/>
          </a:xfrm>
        </p:grpSpPr>
        <p:sp>
          <p:nvSpPr>
            <p:cNvPr id="120"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1"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1403328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object 92"/>
          <p:cNvGraphicFramePr>
            <a:graphicFrameLocks noGrp="1"/>
          </p:cNvGraphicFramePr>
          <p:nvPr>
            <p:extLst>
              <p:ext uri="{D42A27DB-BD31-4B8C-83A1-F6EECF244321}">
                <p14:modId xmlns:p14="http://schemas.microsoft.com/office/powerpoint/2010/main" val="1711483283"/>
              </p:ext>
            </p:extLst>
          </p:nvPr>
        </p:nvGraphicFramePr>
        <p:xfrm>
          <a:off x="1131788" y="2011690"/>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dirty="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16" name="object 16"/>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0" name="object 20"/>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3" name="object 2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4" name="object 24"/>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7" name="object 27"/>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0" name="object 30"/>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33" name="object 33"/>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6" name="object 36"/>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7" name="object 3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8"/>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9" name="object 39"/>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4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1"/>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42" name="object 42"/>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4"/>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5" name="object 45"/>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7"/>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8" name="object 48"/>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50"/>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51" name="object 51"/>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3"/>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4" name="object 54"/>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6"/>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7" name="object 57"/>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9"/>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0" name="object 60"/>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1" name="object 6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2" name="object 62"/>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63" name="object 63"/>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6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65"/>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6" name="object 66"/>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7" name="object 67"/>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8" name="object 68"/>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9" name="object 69"/>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0" name="object 70"/>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71" name="object 71"/>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72" name="object 72"/>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73" name="object 73"/>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4" name="object 74"/>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5" name="object 75"/>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6" name="object 76"/>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7" name="object 77"/>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8" name="object 78"/>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9" name="object 79"/>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80" name="object 80"/>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1" name="object 81"/>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2" name="object 82"/>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83" name="object 83"/>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84" name="object 84"/>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5" name="object 85"/>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6" name="object 86"/>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7" name="object 87"/>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8" name="object 88"/>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9" name="object 89"/>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0" name="object 90"/>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1" name="object 91"/>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95" name="object 95"/>
          <p:cNvSpPr/>
          <p:nvPr/>
        </p:nvSpPr>
        <p:spPr>
          <a:xfrm>
            <a:off x="4236709" y="2015725"/>
            <a:ext cx="462803" cy="172571"/>
          </a:xfrm>
          <a:custGeom>
            <a:avLst/>
            <a:gdLst/>
            <a:ahLst/>
            <a:cxnLst/>
            <a:rect l="l" t="t" r="r" b="b"/>
            <a:pathLst>
              <a:path w="524510" h="195580">
                <a:moveTo>
                  <a:pt x="524256" y="0"/>
                </a:moveTo>
                <a:lnTo>
                  <a:pt x="0" y="195072"/>
                </a:lnTo>
              </a:path>
            </a:pathLst>
          </a:custGeom>
          <a:ln w="9144">
            <a:solidFill>
              <a:srgbClr val="000000"/>
            </a:solidFill>
          </a:ln>
        </p:spPr>
        <p:txBody>
          <a:bodyPr wrap="square" lIns="0" tIns="0" rIns="0" bIns="0" rtlCol="0"/>
          <a:lstStyle/>
          <a:p>
            <a:endParaRPr sz="1588"/>
          </a:p>
        </p:txBody>
      </p:sp>
      <p:sp>
        <p:nvSpPr>
          <p:cNvPr id="96" name="object 96"/>
          <p:cNvSpPr/>
          <p:nvPr/>
        </p:nvSpPr>
        <p:spPr>
          <a:xfrm>
            <a:off x="4164095" y="2147506"/>
            <a:ext cx="96931" cy="83484"/>
          </a:xfrm>
          <a:custGeom>
            <a:avLst/>
            <a:gdLst/>
            <a:ahLst/>
            <a:cxnLst/>
            <a:rect l="l" t="t" r="r" b="b"/>
            <a:pathLst>
              <a:path w="109854" h="94614">
                <a:moveTo>
                  <a:pt x="109728" y="94488"/>
                </a:moveTo>
                <a:lnTo>
                  <a:pt x="76200" y="0"/>
                </a:lnTo>
                <a:lnTo>
                  <a:pt x="0" y="82296"/>
                </a:lnTo>
                <a:lnTo>
                  <a:pt x="109728" y="94488"/>
                </a:lnTo>
                <a:close/>
              </a:path>
            </a:pathLst>
          </a:custGeom>
          <a:solidFill>
            <a:srgbClr val="000000"/>
          </a:solidFill>
        </p:spPr>
        <p:txBody>
          <a:bodyPr wrap="square" lIns="0" tIns="0" rIns="0" bIns="0" rtlCol="0"/>
          <a:lstStyle/>
          <a:p>
            <a:endParaRPr sz="1588"/>
          </a:p>
        </p:txBody>
      </p:sp>
      <p:sp>
        <p:nvSpPr>
          <p:cNvPr id="97" name="object 97"/>
          <p:cNvSpPr txBox="1"/>
          <p:nvPr/>
        </p:nvSpPr>
        <p:spPr>
          <a:xfrm>
            <a:off x="4432587" y="1646379"/>
            <a:ext cx="2144806" cy="784574"/>
          </a:xfrm>
          <a:prstGeom prst="rect">
            <a:avLst/>
          </a:prstGeom>
        </p:spPr>
        <p:txBody>
          <a:bodyPr vert="horz" wrap="square" lIns="0" tIns="0" rIns="0" bIns="0" rtlCol="0">
            <a:spAutoFit/>
          </a:bodyPr>
          <a:lstStyle/>
          <a:p>
            <a:pPr marL="11206">
              <a:lnSpc>
                <a:spcPts val="1959"/>
              </a:lnSpc>
            </a:pPr>
            <a:r>
              <a:rPr sz="1765" dirty="0">
                <a:latin typeface="Arial"/>
                <a:cs typeface="Arial"/>
              </a:rPr>
              <a:t>k-d </a:t>
            </a:r>
            <a:r>
              <a:rPr sz="1765" spc="-4" dirty="0">
                <a:latin typeface="Arial"/>
                <a:cs typeface="Arial"/>
              </a:rPr>
              <a:t>tree</a:t>
            </a:r>
            <a:r>
              <a:rPr sz="1765" spc="-88" dirty="0">
                <a:latin typeface="Arial"/>
                <a:cs typeface="Arial"/>
              </a:rPr>
              <a:t> </a:t>
            </a:r>
            <a:r>
              <a:rPr sz="1765" spc="-9" dirty="0">
                <a:latin typeface="Arial"/>
                <a:cs typeface="Arial"/>
              </a:rPr>
              <a:t>cell</a:t>
            </a:r>
            <a:endParaRPr sz="1765">
              <a:latin typeface="Arial"/>
              <a:cs typeface="Arial"/>
            </a:endParaRPr>
          </a:p>
          <a:p>
            <a:pPr marR="4483" algn="r">
              <a:lnSpc>
                <a:spcPts val="1959"/>
              </a:lnSpc>
            </a:pPr>
            <a:r>
              <a:rPr sz="1765" spc="-4" dirty="0">
                <a:latin typeface="Arial"/>
                <a:cs typeface="Arial"/>
              </a:rPr>
              <a:t>x</a:t>
            </a:r>
            <a:endParaRPr sz="1765">
              <a:latin typeface="Arial"/>
              <a:cs typeface="Arial"/>
            </a:endParaRPr>
          </a:p>
          <a:p>
            <a:pPr marR="4483" algn="r"/>
            <a:r>
              <a:rPr sz="1765" dirty="0">
                <a:latin typeface="Arial"/>
                <a:cs typeface="Arial"/>
              </a:rPr>
              <a:t>s</a:t>
            </a:r>
            <a:r>
              <a:rPr sz="1765" spc="-4" dirty="0">
                <a:latin typeface="Arial"/>
                <a:cs typeface="Arial"/>
              </a:rPr>
              <a:t>1</a:t>
            </a:r>
            <a:endParaRPr sz="1765">
              <a:latin typeface="Arial"/>
              <a:cs typeface="Arial"/>
            </a:endParaRPr>
          </a:p>
        </p:txBody>
      </p:sp>
      <p:sp>
        <p:nvSpPr>
          <p:cNvPr id="98"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树构造</a:t>
            </a:r>
            <a:r>
              <a:rPr lang="en-US" altLang="zh-CN" sz="2800" dirty="0" smtClean="0">
                <a:solidFill>
                  <a:schemeClr val="bg1"/>
                </a:solidFill>
              </a:rPr>
              <a:t>(18)</a:t>
            </a:r>
            <a:endParaRPr lang="en-US" altLang="zh-CN" sz="2800" dirty="0">
              <a:solidFill>
                <a:schemeClr val="bg1"/>
              </a:solidFill>
            </a:endParaRPr>
          </a:p>
        </p:txBody>
      </p:sp>
      <p:sp>
        <p:nvSpPr>
          <p:cNvPr id="99" name="矩形 98"/>
          <p:cNvSpPr/>
          <p:nvPr/>
        </p:nvSpPr>
        <p:spPr>
          <a:xfrm>
            <a:off x="1808166" y="4581484"/>
            <a:ext cx="6692940" cy="1569660"/>
          </a:xfrm>
          <a:prstGeom prst="rect">
            <a:avLst/>
          </a:prstGeom>
        </p:spPr>
        <p:txBody>
          <a:bodyPr wrap="square">
            <a:spAutoFit/>
          </a:bodyPr>
          <a:lstStyle/>
          <a:p>
            <a:pPr algn="r"/>
            <a:r>
              <a:rPr lang="en-US" altLang="zh-CN" sz="1600" dirty="0">
                <a:solidFill>
                  <a:srgbClr val="000000"/>
                </a:solidFill>
              </a:rPr>
              <a:t>A node has 5 fields</a:t>
            </a:r>
          </a:p>
          <a:p>
            <a:pPr algn="r"/>
            <a:r>
              <a:rPr lang="zh-CN" altLang="en-US" sz="1600" dirty="0">
                <a:solidFill>
                  <a:srgbClr val="9B9B00"/>
                </a:solidFill>
              </a:rPr>
              <a:t>􀂄 </a:t>
            </a:r>
            <a:r>
              <a:rPr lang="en-US" altLang="zh-CN" sz="1600" dirty="0">
                <a:solidFill>
                  <a:srgbClr val="000000"/>
                </a:solidFill>
              </a:rPr>
              <a:t>axis (splitting axis)</a:t>
            </a:r>
          </a:p>
          <a:p>
            <a:pPr algn="r"/>
            <a:r>
              <a:rPr lang="zh-CN" altLang="en-US" sz="1600" dirty="0">
                <a:solidFill>
                  <a:srgbClr val="9B9B00"/>
                </a:solidFill>
              </a:rPr>
              <a:t>􀂄 </a:t>
            </a:r>
            <a:r>
              <a:rPr lang="en-US" altLang="zh-CN" sz="1600" dirty="0">
                <a:solidFill>
                  <a:srgbClr val="000000"/>
                </a:solidFill>
              </a:rPr>
              <a:t>value (splitting value)</a:t>
            </a:r>
          </a:p>
          <a:p>
            <a:pPr algn="r"/>
            <a:r>
              <a:rPr lang="zh-CN" altLang="en-US" sz="1600" dirty="0">
                <a:solidFill>
                  <a:srgbClr val="9B9B00"/>
                </a:solidFill>
              </a:rPr>
              <a:t>􀂄 </a:t>
            </a:r>
            <a:r>
              <a:rPr lang="en-US" altLang="zh-CN" sz="1600" dirty="0">
                <a:solidFill>
                  <a:srgbClr val="000000"/>
                </a:solidFill>
              </a:rPr>
              <a:t>left (left subtree)</a:t>
            </a:r>
          </a:p>
          <a:p>
            <a:pPr algn="r"/>
            <a:r>
              <a:rPr lang="zh-CN" altLang="en-US" sz="1600" dirty="0">
                <a:solidFill>
                  <a:srgbClr val="9B9B00"/>
                </a:solidFill>
              </a:rPr>
              <a:t>􀂄 </a:t>
            </a:r>
            <a:r>
              <a:rPr lang="en-US" altLang="zh-CN" sz="1600" dirty="0">
                <a:solidFill>
                  <a:srgbClr val="000000"/>
                </a:solidFill>
              </a:rPr>
              <a:t>right (right subtree</a:t>
            </a:r>
            <a:r>
              <a:rPr lang="en-US" altLang="zh-CN" sz="1600" dirty="0" smtClean="0">
                <a:solidFill>
                  <a:srgbClr val="000000"/>
                </a:solidFill>
              </a:rPr>
              <a:t>)</a:t>
            </a:r>
          </a:p>
          <a:p>
            <a:pPr algn="r"/>
            <a:r>
              <a:rPr lang="zh-CN" altLang="en-US" sz="1600" dirty="0" smtClean="0">
                <a:solidFill>
                  <a:srgbClr val="9B9B00"/>
                </a:solidFill>
              </a:rPr>
              <a:t>􀂄 </a:t>
            </a:r>
            <a:r>
              <a:rPr lang="en-US" altLang="zh-CN" sz="1600" dirty="0" smtClean="0">
                <a:solidFill>
                  <a:srgbClr val="000000"/>
                </a:solidFill>
              </a:rPr>
              <a:t>point (holds a point if left and right children are null)</a:t>
            </a:r>
            <a:endParaRPr lang="zh-CN" altLang="en-US" sz="1600" dirty="0"/>
          </a:p>
        </p:txBody>
      </p:sp>
      <p:grpSp>
        <p:nvGrpSpPr>
          <p:cNvPr id="100" name="组合 99"/>
          <p:cNvGrpSpPr/>
          <p:nvPr/>
        </p:nvGrpSpPr>
        <p:grpSpPr>
          <a:xfrm>
            <a:off x="2278817" y="3427666"/>
            <a:ext cx="134471" cy="134471"/>
            <a:chOff x="2278817" y="3427666"/>
            <a:chExt cx="134471" cy="134471"/>
          </a:xfrm>
        </p:grpSpPr>
        <p:sp>
          <p:nvSpPr>
            <p:cNvPr id="10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3" name="组合 102"/>
          <p:cNvGrpSpPr/>
          <p:nvPr/>
        </p:nvGrpSpPr>
        <p:grpSpPr>
          <a:xfrm>
            <a:off x="1471993" y="3562136"/>
            <a:ext cx="134471" cy="134471"/>
            <a:chOff x="1471993" y="3562136"/>
            <a:chExt cx="134471" cy="134471"/>
          </a:xfrm>
        </p:grpSpPr>
        <p:sp>
          <p:nvSpPr>
            <p:cNvPr id="10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6" name="组合 105"/>
          <p:cNvGrpSpPr/>
          <p:nvPr/>
        </p:nvGrpSpPr>
        <p:grpSpPr>
          <a:xfrm>
            <a:off x="1404758" y="4503430"/>
            <a:ext cx="134471" cy="134471"/>
            <a:chOff x="1404758" y="4503430"/>
            <a:chExt cx="134471" cy="134471"/>
          </a:xfrm>
        </p:grpSpPr>
        <p:sp>
          <p:nvSpPr>
            <p:cNvPr id="10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9" name="组合 108"/>
          <p:cNvGrpSpPr/>
          <p:nvPr/>
        </p:nvGrpSpPr>
        <p:grpSpPr>
          <a:xfrm>
            <a:off x="2077111" y="4234489"/>
            <a:ext cx="134471" cy="134471"/>
            <a:chOff x="2077111" y="4234489"/>
            <a:chExt cx="134471" cy="134471"/>
          </a:xfrm>
        </p:grpSpPr>
        <p:sp>
          <p:nvSpPr>
            <p:cNvPr id="11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2" name="组合 111"/>
          <p:cNvGrpSpPr/>
          <p:nvPr/>
        </p:nvGrpSpPr>
        <p:grpSpPr>
          <a:xfrm>
            <a:off x="2883934" y="4503430"/>
            <a:ext cx="134471" cy="134471"/>
            <a:chOff x="2077111" y="4234489"/>
            <a:chExt cx="134471" cy="134471"/>
          </a:xfrm>
        </p:grpSpPr>
        <p:sp>
          <p:nvSpPr>
            <p:cNvPr id="11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5" name="组合 114"/>
          <p:cNvGrpSpPr/>
          <p:nvPr/>
        </p:nvGrpSpPr>
        <p:grpSpPr>
          <a:xfrm>
            <a:off x="2749464" y="2419136"/>
            <a:ext cx="134471" cy="134471"/>
            <a:chOff x="2749464" y="2419136"/>
            <a:chExt cx="134471" cy="134471"/>
          </a:xfrm>
        </p:grpSpPr>
        <p:sp>
          <p:nvSpPr>
            <p:cNvPr id="116"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17"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8" name="组合 117"/>
          <p:cNvGrpSpPr/>
          <p:nvPr/>
        </p:nvGrpSpPr>
        <p:grpSpPr>
          <a:xfrm>
            <a:off x="2009875" y="2822548"/>
            <a:ext cx="134471" cy="134471"/>
            <a:chOff x="2009875" y="2822548"/>
            <a:chExt cx="134471" cy="134471"/>
          </a:xfrm>
        </p:grpSpPr>
        <p:sp>
          <p:nvSpPr>
            <p:cNvPr id="119"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0"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1" name="组合 120"/>
          <p:cNvGrpSpPr/>
          <p:nvPr/>
        </p:nvGrpSpPr>
        <p:grpSpPr>
          <a:xfrm>
            <a:off x="3152875" y="2957019"/>
            <a:ext cx="134471" cy="134471"/>
            <a:chOff x="3152875" y="2957019"/>
            <a:chExt cx="134471" cy="134471"/>
          </a:xfrm>
        </p:grpSpPr>
        <p:sp>
          <p:nvSpPr>
            <p:cNvPr id="122"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3"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4" name="组合 123"/>
          <p:cNvGrpSpPr/>
          <p:nvPr/>
        </p:nvGrpSpPr>
        <p:grpSpPr>
          <a:xfrm>
            <a:off x="3623522" y="3562136"/>
            <a:ext cx="134471" cy="134471"/>
            <a:chOff x="3623522" y="3562136"/>
            <a:chExt cx="134471" cy="134471"/>
          </a:xfrm>
        </p:grpSpPr>
        <p:sp>
          <p:nvSpPr>
            <p:cNvPr id="125"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6"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3195451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69242" y="627797"/>
            <a:ext cx="6482686" cy="655093"/>
          </a:xfrm>
        </p:spPr>
        <p:txBody>
          <a:bodyPr>
            <a:normAutofit/>
          </a:bodyPr>
          <a:lstStyle/>
          <a:p>
            <a:pPr algn="ctr"/>
            <a:r>
              <a:rPr lang="zh-CN" altLang="en-US" sz="2800" dirty="0" smtClean="0">
                <a:solidFill>
                  <a:schemeClr val="bg1"/>
                </a:solidFill>
              </a:rPr>
              <a:t>构造策略</a:t>
            </a:r>
            <a:endParaRPr lang="en-US" altLang="zh-CN" sz="2800" dirty="0">
              <a:solidFill>
                <a:schemeClr val="bg1"/>
              </a:solidFill>
            </a:endParaRPr>
          </a:p>
        </p:txBody>
      </p:sp>
      <p:sp>
        <p:nvSpPr>
          <p:cNvPr id="2" name="矩形 1"/>
          <p:cNvSpPr/>
          <p:nvPr/>
        </p:nvSpPr>
        <p:spPr>
          <a:xfrm>
            <a:off x="1269242" y="1805987"/>
            <a:ext cx="6291943" cy="1754326"/>
          </a:xfrm>
          <a:prstGeom prst="rect">
            <a:avLst/>
          </a:prstGeom>
        </p:spPr>
        <p:txBody>
          <a:bodyPr wrap="square">
            <a:spAutoFit/>
          </a:bodyPr>
          <a:lstStyle/>
          <a:p>
            <a:pPr marL="285750" indent="-285750">
              <a:buFont typeface="Arial" panose="020B0604020202020204" pitchFamily="34" charset="0"/>
              <a:buChar char="•"/>
            </a:pPr>
            <a:r>
              <a:rPr lang="en-US" altLang="zh-CN" dirty="0" smtClean="0"/>
              <a:t>K-D </a:t>
            </a:r>
            <a:r>
              <a:rPr lang="zh-CN" altLang="en-US" dirty="0" smtClean="0"/>
              <a:t>树的构造策略与</a:t>
            </a:r>
            <a:r>
              <a:rPr lang="zh-CN" altLang="en-US" dirty="0" smtClean="0">
                <a:solidFill>
                  <a:srgbClr val="00B0F0"/>
                </a:solidFill>
              </a:rPr>
              <a:t>二维</a:t>
            </a:r>
            <a:r>
              <a:rPr lang="zh-CN" altLang="en-US" dirty="0" smtClean="0"/>
              <a:t>的情况类似</a:t>
            </a:r>
            <a:endParaRPr lang="en-US" altLang="zh-CN" dirty="0" smtClean="0"/>
          </a:p>
          <a:p>
            <a:pPr marL="285750" indent="-285750">
              <a:buFont typeface="Arial" panose="020B0604020202020204" pitchFamily="34" charset="0"/>
              <a:buChar char="•"/>
            </a:pPr>
            <a:r>
              <a:rPr lang="zh-CN" altLang="en-US" dirty="0" smtClean="0"/>
              <a:t>在</a:t>
            </a:r>
            <a:r>
              <a:rPr lang="zh-CN" altLang="en-US" dirty="0"/>
              <a:t>根</a:t>
            </a:r>
            <a:r>
              <a:rPr lang="zh-CN" altLang="en-US" dirty="0" smtClean="0"/>
              <a:t>节点，根据各个维度的分布情况，选择与</a:t>
            </a:r>
            <a:r>
              <a:rPr lang="en-US" altLang="zh-CN" b="1" dirty="0" smtClean="0">
                <a:solidFill>
                  <a:schemeClr val="accent2"/>
                </a:solidFill>
              </a:rPr>
              <a:t>x</a:t>
            </a:r>
            <a:r>
              <a:rPr lang="en-US" altLang="zh-CN" b="1" baseline="-25000" dirty="0" smtClean="0">
                <a:solidFill>
                  <a:schemeClr val="accent2"/>
                </a:solidFill>
              </a:rPr>
              <a:t>1</a:t>
            </a:r>
            <a:r>
              <a:rPr lang="en-US" altLang="zh-CN" dirty="0" smtClean="0"/>
              <a:t>-</a:t>
            </a:r>
            <a:r>
              <a:rPr lang="zh-CN" altLang="en-US" dirty="0" smtClean="0"/>
              <a:t>坐标轴垂直的超平面将样本分成</a:t>
            </a:r>
            <a:r>
              <a:rPr lang="zh-CN" altLang="en-US" dirty="0" smtClean="0">
                <a:solidFill>
                  <a:srgbClr val="FF0000"/>
                </a:solidFill>
              </a:rPr>
              <a:t>大小近似相等</a:t>
            </a:r>
            <a:r>
              <a:rPr lang="zh-CN" altLang="en-US" dirty="0" smtClean="0"/>
              <a:t>的两个子集</a:t>
            </a:r>
            <a:endParaRPr lang="en-US" altLang="zh-CN" dirty="0" smtClean="0"/>
          </a:p>
          <a:p>
            <a:pPr marL="285750" indent="-285750">
              <a:buFont typeface="Arial" panose="020B0604020202020204" pitchFamily="34" charset="0"/>
              <a:buChar char="•"/>
            </a:pPr>
            <a:r>
              <a:rPr lang="zh-CN" altLang="en-US" dirty="0" smtClean="0"/>
              <a:t>在其他子节点中根据当前子集的分布情况，选择</a:t>
            </a:r>
            <a:r>
              <a:rPr lang="en-US" altLang="zh-CN" b="1" dirty="0" smtClean="0">
                <a:solidFill>
                  <a:schemeClr val="accent2"/>
                </a:solidFill>
              </a:rPr>
              <a:t>x</a:t>
            </a:r>
            <a:r>
              <a:rPr lang="en-US" altLang="zh-CN" b="1" baseline="-25000" dirty="0" smtClean="0">
                <a:solidFill>
                  <a:schemeClr val="accent2"/>
                </a:solidFill>
              </a:rPr>
              <a:t>2</a:t>
            </a:r>
            <a:r>
              <a:rPr lang="en-US" altLang="zh-CN" dirty="0" smtClean="0"/>
              <a:t>-</a:t>
            </a:r>
            <a:r>
              <a:rPr lang="zh-CN" altLang="en-US" dirty="0" smtClean="0"/>
              <a:t>坐标轴</a:t>
            </a:r>
            <a:r>
              <a:rPr lang="en-US" altLang="zh-CN" dirty="0" smtClean="0"/>
              <a:t> </a:t>
            </a:r>
            <a:r>
              <a:rPr lang="zh-CN" altLang="en-US" dirty="0" smtClean="0"/>
              <a:t>进行划分</a:t>
            </a:r>
            <a:endParaRPr lang="en-US" altLang="zh-CN" dirty="0" smtClean="0"/>
          </a:p>
          <a:p>
            <a:pPr marL="285750" indent="-285750">
              <a:buFont typeface="Arial" panose="020B0604020202020204" pitchFamily="34" charset="0"/>
              <a:buChar char="•"/>
            </a:pPr>
            <a:r>
              <a:rPr lang="zh-CN" altLang="en-US" dirty="0" smtClean="0"/>
              <a:t>循环这个过程，直到无法划分，存储数据为叶子结点。</a:t>
            </a:r>
            <a:endParaRPr lang="en-US" altLang="zh-CN" dirty="0"/>
          </a:p>
        </p:txBody>
      </p:sp>
      <p:sp>
        <p:nvSpPr>
          <p:cNvPr id="6" name="矩形 5"/>
          <p:cNvSpPr/>
          <p:nvPr/>
        </p:nvSpPr>
        <p:spPr>
          <a:xfrm>
            <a:off x="3344162" y="5615520"/>
            <a:ext cx="3193901" cy="369332"/>
          </a:xfrm>
          <a:prstGeom prst="rect">
            <a:avLst/>
          </a:prstGeom>
        </p:spPr>
        <p:txBody>
          <a:bodyPr wrap="square">
            <a:spAutoFit/>
          </a:bodyPr>
          <a:lstStyle/>
          <a:p>
            <a:r>
              <a:rPr lang="zh-CN" altLang="en-US" dirty="0" smtClean="0">
                <a:solidFill>
                  <a:srgbClr val="00B0F0"/>
                </a:solidFill>
              </a:rPr>
              <a:t>中位数，</a:t>
            </a:r>
            <a:r>
              <a:rPr lang="zh-CN" altLang="en-US" dirty="0" smtClean="0"/>
              <a:t>区间中点</a:t>
            </a:r>
            <a:endParaRPr lang="zh-CN" altLang="en-US" dirty="0"/>
          </a:p>
        </p:txBody>
      </p:sp>
      <p:sp>
        <p:nvSpPr>
          <p:cNvPr id="7" name="矩形 6"/>
          <p:cNvSpPr/>
          <p:nvPr/>
        </p:nvSpPr>
        <p:spPr>
          <a:xfrm>
            <a:off x="1096793" y="3741205"/>
            <a:ext cx="7095212" cy="369332"/>
          </a:xfrm>
          <a:prstGeom prst="rect">
            <a:avLst/>
          </a:prstGeom>
        </p:spPr>
        <p:txBody>
          <a:bodyPr wrap="none">
            <a:spAutoFit/>
          </a:bodyPr>
          <a:lstStyle/>
          <a:p>
            <a:r>
              <a:rPr lang="zh-CN" altLang="en-US" b="1" dirty="0"/>
              <a:t>问题</a:t>
            </a:r>
            <a:r>
              <a:rPr lang="en-US" altLang="zh-CN" b="1" dirty="0"/>
              <a:t>1</a:t>
            </a:r>
            <a:r>
              <a:rPr lang="zh-CN" altLang="en-US" b="1" dirty="0"/>
              <a:t>： 每次对子空间的划分时，怎样确定在哪个维度上进行划分？</a:t>
            </a:r>
            <a:endParaRPr lang="zh-CN" altLang="en-US" dirty="0"/>
          </a:p>
        </p:txBody>
      </p:sp>
      <p:sp>
        <p:nvSpPr>
          <p:cNvPr id="8" name="矩形 7"/>
          <p:cNvSpPr/>
          <p:nvPr/>
        </p:nvSpPr>
        <p:spPr>
          <a:xfrm>
            <a:off x="1096793" y="4843636"/>
            <a:ext cx="7529070" cy="646331"/>
          </a:xfrm>
          <a:prstGeom prst="rect">
            <a:avLst/>
          </a:prstGeom>
        </p:spPr>
        <p:txBody>
          <a:bodyPr wrap="square">
            <a:spAutoFit/>
          </a:bodyPr>
          <a:lstStyle/>
          <a:p>
            <a:r>
              <a:rPr lang="zh-CN" altLang="en-US" b="1" dirty="0"/>
              <a:t>问题</a:t>
            </a:r>
            <a:r>
              <a:rPr lang="en-US" altLang="zh-CN" b="1" dirty="0"/>
              <a:t>2</a:t>
            </a:r>
            <a:r>
              <a:rPr lang="zh-CN" altLang="en-US" b="1" dirty="0"/>
              <a:t>：在某个维度上进行划分时，怎样确保在这一维度上的划分得到的两个子集合的数量尽量相等，即左子树和右子树中的结点个数尽量相等？</a:t>
            </a:r>
            <a:endParaRPr lang="zh-CN" altLang="en-US" dirty="0"/>
          </a:p>
        </p:txBody>
      </p:sp>
      <p:sp>
        <p:nvSpPr>
          <p:cNvPr id="9" name="矩形 8"/>
          <p:cNvSpPr/>
          <p:nvPr/>
        </p:nvSpPr>
        <p:spPr>
          <a:xfrm>
            <a:off x="2188438" y="4348751"/>
            <a:ext cx="4911922" cy="369332"/>
          </a:xfrm>
          <a:prstGeom prst="rect">
            <a:avLst/>
          </a:prstGeom>
        </p:spPr>
        <p:txBody>
          <a:bodyPr wrap="none">
            <a:spAutoFit/>
          </a:bodyPr>
          <a:lstStyle/>
          <a:p>
            <a:r>
              <a:rPr lang="zh-CN" altLang="en-US" dirty="0" smtClean="0"/>
              <a:t>当前最大区间长度的维度</a:t>
            </a:r>
            <a:r>
              <a:rPr lang="en-US" altLang="zh-CN" dirty="0" smtClean="0"/>
              <a:t>, </a:t>
            </a:r>
            <a:r>
              <a:rPr lang="zh-CN" altLang="en-US" dirty="0" smtClean="0">
                <a:solidFill>
                  <a:srgbClr val="00B0F0"/>
                </a:solidFill>
              </a:rPr>
              <a:t>最大方差</a:t>
            </a:r>
            <a:r>
              <a:rPr lang="zh-CN" altLang="en-US" dirty="0" smtClean="0"/>
              <a:t>，交替选择</a:t>
            </a:r>
            <a:endParaRPr lang="zh-CN" altLang="en-US" dirty="0"/>
          </a:p>
        </p:txBody>
      </p:sp>
    </p:spTree>
    <p:extLst>
      <p:ext uri="{BB962C8B-B14F-4D97-AF65-F5344CB8AC3E}">
        <p14:creationId xmlns:p14="http://schemas.microsoft.com/office/powerpoint/2010/main" val="13343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smtClean="0">
                <a:solidFill>
                  <a:schemeClr val="bg1"/>
                </a:solidFill>
              </a:rPr>
              <a:t>树划分</a:t>
            </a:r>
            <a:endParaRPr lang="en-US" altLang="zh-CN" sz="2800" dirty="0">
              <a:solidFill>
                <a:schemeClr val="bg1"/>
              </a:solidFill>
            </a:endParaRPr>
          </a:p>
        </p:txBody>
      </p:sp>
      <p:sp>
        <p:nvSpPr>
          <p:cNvPr id="3" name="object 2"/>
          <p:cNvSpPr/>
          <p:nvPr/>
        </p:nvSpPr>
        <p:spPr>
          <a:xfrm>
            <a:off x="1135821" y="2015725"/>
            <a:ext cx="1411941" cy="2891118"/>
          </a:xfrm>
          <a:custGeom>
            <a:avLst/>
            <a:gdLst/>
            <a:ahLst/>
            <a:cxnLst/>
            <a:rect l="l" t="t" r="r" b="b"/>
            <a:pathLst>
              <a:path w="1600200" h="3276600">
                <a:moveTo>
                  <a:pt x="0" y="0"/>
                </a:moveTo>
                <a:lnTo>
                  <a:pt x="0" y="3276600"/>
                </a:lnTo>
                <a:lnTo>
                  <a:pt x="1600200" y="3276600"/>
                </a:lnTo>
                <a:lnTo>
                  <a:pt x="1600200" y="0"/>
                </a:lnTo>
                <a:lnTo>
                  <a:pt x="0" y="0"/>
                </a:lnTo>
                <a:close/>
              </a:path>
            </a:pathLst>
          </a:custGeom>
          <a:solidFill>
            <a:srgbClr val="FF9AFF"/>
          </a:solidFill>
        </p:spPr>
        <p:txBody>
          <a:bodyPr wrap="square" lIns="0" tIns="0" rIns="0" bIns="0" rtlCol="0"/>
          <a:lstStyle/>
          <a:p>
            <a:endParaRPr sz="1588"/>
          </a:p>
        </p:txBody>
      </p:sp>
      <p:sp>
        <p:nvSpPr>
          <p:cNvPr id="4" name="object 3"/>
          <p:cNvSpPr/>
          <p:nvPr/>
        </p:nvSpPr>
        <p:spPr>
          <a:xfrm>
            <a:off x="1135821" y="2015725"/>
            <a:ext cx="1411941" cy="2891118"/>
          </a:xfrm>
          <a:custGeom>
            <a:avLst/>
            <a:gdLst/>
            <a:ahLst/>
            <a:cxnLst/>
            <a:rect l="l" t="t" r="r" b="b"/>
            <a:pathLst>
              <a:path w="1600200" h="3276600">
                <a:moveTo>
                  <a:pt x="0" y="0"/>
                </a:moveTo>
                <a:lnTo>
                  <a:pt x="0" y="3276600"/>
                </a:lnTo>
                <a:lnTo>
                  <a:pt x="1600200" y="3276600"/>
                </a:lnTo>
                <a:lnTo>
                  <a:pt x="1600200" y="0"/>
                </a:lnTo>
                <a:lnTo>
                  <a:pt x="0" y="0"/>
                </a:lnTo>
                <a:close/>
              </a:path>
            </a:pathLst>
          </a:custGeom>
          <a:ln w="9144">
            <a:solidFill>
              <a:srgbClr val="000000"/>
            </a:solidFill>
          </a:ln>
        </p:spPr>
        <p:txBody>
          <a:bodyPr wrap="square" lIns="0" tIns="0" rIns="0" bIns="0" rtlCol="0"/>
          <a:lstStyle/>
          <a:p>
            <a:endParaRPr sz="1588"/>
          </a:p>
        </p:txBody>
      </p:sp>
      <p:sp>
        <p:nvSpPr>
          <p:cNvPr id="5" name="object 4"/>
          <p:cNvSpPr/>
          <p:nvPr/>
        </p:nvSpPr>
        <p:spPr>
          <a:xfrm>
            <a:off x="2547758" y="2015725"/>
            <a:ext cx="1546412" cy="2891118"/>
          </a:xfrm>
          <a:custGeom>
            <a:avLst/>
            <a:gdLst/>
            <a:ahLst/>
            <a:cxnLst/>
            <a:rect l="l" t="t" r="r" b="b"/>
            <a:pathLst>
              <a:path w="1752600" h="3276600">
                <a:moveTo>
                  <a:pt x="0" y="0"/>
                </a:moveTo>
                <a:lnTo>
                  <a:pt x="0" y="3276600"/>
                </a:lnTo>
                <a:lnTo>
                  <a:pt x="1752600" y="3276600"/>
                </a:lnTo>
                <a:lnTo>
                  <a:pt x="1752600" y="0"/>
                </a:lnTo>
                <a:lnTo>
                  <a:pt x="0" y="0"/>
                </a:lnTo>
                <a:close/>
              </a:path>
            </a:pathLst>
          </a:custGeom>
          <a:solidFill>
            <a:srgbClr val="FFFF9A"/>
          </a:solidFill>
        </p:spPr>
        <p:txBody>
          <a:bodyPr wrap="square" lIns="0" tIns="0" rIns="0" bIns="0" rtlCol="0"/>
          <a:lstStyle/>
          <a:p>
            <a:endParaRPr sz="1588"/>
          </a:p>
        </p:txBody>
      </p:sp>
      <p:sp>
        <p:nvSpPr>
          <p:cNvPr id="6" name="object 5"/>
          <p:cNvSpPr/>
          <p:nvPr/>
        </p:nvSpPr>
        <p:spPr>
          <a:xfrm>
            <a:off x="2547758" y="2015725"/>
            <a:ext cx="1546412" cy="2891118"/>
          </a:xfrm>
          <a:custGeom>
            <a:avLst/>
            <a:gdLst/>
            <a:ahLst/>
            <a:cxnLst/>
            <a:rect l="l" t="t" r="r" b="b"/>
            <a:pathLst>
              <a:path w="1752600" h="3276600">
                <a:moveTo>
                  <a:pt x="0" y="0"/>
                </a:moveTo>
                <a:lnTo>
                  <a:pt x="0" y="3276600"/>
                </a:lnTo>
                <a:lnTo>
                  <a:pt x="1752600" y="3276600"/>
                </a:lnTo>
                <a:lnTo>
                  <a:pt x="1752600" y="0"/>
                </a:lnTo>
                <a:lnTo>
                  <a:pt x="0" y="0"/>
                </a:lnTo>
                <a:close/>
              </a:path>
            </a:pathLst>
          </a:custGeom>
          <a:ln w="9144">
            <a:solidFill>
              <a:srgbClr val="000000"/>
            </a:solidFill>
          </a:ln>
        </p:spPr>
        <p:txBody>
          <a:bodyPr wrap="square" lIns="0" tIns="0" rIns="0" bIns="0" rtlCol="0"/>
          <a:lstStyle/>
          <a:p>
            <a:endParaRPr sz="1588"/>
          </a:p>
        </p:txBody>
      </p:sp>
      <p:sp>
        <p:nvSpPr>
          <p:cNvPr id="21" name="object 20"/>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22" name="object 21"/>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3" name="object 22"/>
          <p:cNvSpPr txBox="1"/>
          <p:nvPr/>
        </p:nvSpPr>
        <p:spPr>
          <a:xfrm>
            <a:off x="869117"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6"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7"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8" name="object 28"/>
          <p:cNvSpPr txBox="1"/>
          <p:nvPr/>
        </p:nvSpPr>
        <p:spPr>
          <a:xfrm>
            <a:off x="2751705" y="4335791"/>
            <a:ext cx="134471" cy="271613"/>
          </a:xfrm>
          <a:prstGeom prst="rect">
            <a:avLst/>
          </a:prstGeom>
        </p:spPr>
        <p:txBody>
          <a:bodyPr vert="horz" wrap="square" lIns="0" tIns="0" rIns="0" bIns="0" rtlCol="0">
            <a:spAutoFit/>
          </a:bodyPr>
          <a:lstStyle/>
          <a:p>
            <a:pPr marL="11206"/>
            <a:r>
              <a:rPr sz="1765" spc="-4" dirty="0">
                <a:latin typeface="Arial"/>
                <a:cs typeface="Arial"/>
              </a:rPr>
              <a:t>c</a:t>
            </a:r>
            <a:endParaRPr sz="1765">
              <a:latin typeface="Arial"/>
              <a:cs typeface="Arial"/>
            </a:endParaRPr>
          </a:p>
        </p:txBody>
      </p:sp>
      <p:sp>
        <p:nvSpPr>
          <p:cNvPr id="29" name="object 29"/>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0" name="object 30"/>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1" name="object 31"/>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2" name="object 32"/>
          <p:cNvSpPr txBox="1"/>
          <p:nvPr/>
        </p:nvSpPr>
        <p:spPr>
          <a:xfrm>
            <a:off x="1406999" y="3327261"/>
            <a:ext cx="146797" cy="271613"/>
          </a:xfrm>
          <a:prstGeom prst="rect">
            <a:avLst/>
          </a:prstGeom>
        </p:spPr>
        <p:txBody>
          <a:bodyPr vert="horz" wrap="square" lIns="0" tIns="0" rIns="0" bIns="0" rtlCol="0">
            <a:spAutoFit/>
          </a:bodyPr>
          <a:lstStyle/>
          <a:p>
            <a:pPr marL="11206"/>
            <a:r>
              <a:rPr sz="1765" spc="-4" dirty="0">
                <a:latin typeface="Arial"/>
                <a:cs typeface="Arial"/>
              </a:rPr>
              <a:t>d</a:t>
            </a:r>
            <a:endParaRPr sz="1765">
              <a:latin typeface="Arial"/>
              <a:cs typeface="Arial"/>
            </a:endParaRPr>
          </a:p>
        </p:txBody>
      </p:sp>
      <p:sp>
        <p:nvSpPr>
          <p:cNvPr id="33" name="object 33"/>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graphicFrame>
        <p:nvGraphicFramePr>
          <p:cNvPr id="34" name="object 34"/>
          <p:cNvGraphicFramePr>
            <a:graphicFrameLocks noGrp="1"/>
          </p:cNvGraphicFramePr>
          <p:nvPr/>
        </p:nvGraphicFramePr>
        <p:xfrm>
          <a:off x="5098665" y="2213397"/>
          <a:ext cx="2353234" cy="584200"/>
        </p:xfrm>
        <a:graphic>
          <a:graphicData uri="http://schemas.openxmlformats.org/drawingml/2006/table">
            <a:tbl>
              <a:tblPr firstRow="1" bandRow="1">
                <a:tableStyleId>{2D5ABB26-0587-4C30-8999-92F81FD0307C}</a:tableStyleId>
              </a:tblPr>
              <a:tblGrid>
                <a:gridCol w="268941">
                  <a:extLst>
                    <a:ext uri="{9D8B030D-6E8A-4147-A177-3AD203B41FA5}">
                      <a16:colId xmlns:a16="http://schemas.microsoft.com/office/drawing/2014/main" val="20000"/>
                    </a:ext>
                  </a:extLst>
                </a:gridCol>
                <a:gridCol w="268941">
                  <a:extLst>
                    <a:ext uri="{9D8B030D-6E8A-4147-A177-3AD203B41FA5}">
                      <a16:colId xmlns:a16="http://schemas.microsoft.com/office/drawing/2014/main" val="20001"/>
                    </a:ext>
                  </a:extLst>
                </a:gridCol>
                <a:gridCol w="268941">
                  <a:extLst>
                    <a:ext uri="{9D8B030D-6E8A-4147-A177-3AD203B41FA5}">
                      <a16:colId xmlns:a16="http://schemas.microsoft.com/office/drawing/2014/main" val="20002"/>
                    </a:ext>
                  </a:extLst>
                </a:gridCol>
                <a:gridCol w="201706">
                  <a:extLst>
                    <a:ext uri="{9D8B030D-6E8A-4147-A177-3AD203B41FA5}">
                      <a16:colId xmlns:a16="http://schemas.microsoft.com/office/drawing/2014/main" val="20003"/>
                    </a:ext>
                  </a:extLst>
                </a:gridCol>
                <a:gridCol w="268941">
                  <a:extLst>
                    <a:ext uri="{9D8B030D-6E8A-4147-A177-3AD203B41FA5}">
                      <a16:colId xmlns:a16="http://schemas.microsoft.com/office/drawing/2014/main" val="20004"/>
                    </a:ext>
                  </a:extLst>
                </a:gridCol>
                <a:gridCol w="268941">
                  <a:extLst>
                    <a:ext uri="{9D8B030D-6E8A-4147-A177-3AD203B41FA5}">
                      <a16:colId xmlns:a16="http://schemas.microsoft.com/office/drawing/2014/main" val="20005"/>
                    </a:ext>
                  </a:extLst>
                </a:gridCol>
                <a:gridCol w="268941">
                  <a:extLst>
                    <a:ext uri="{9D8B030D-6E8A-4147-A177-3AD203B41FA5}">
                      <a16:colId xmlns:a16="http://schemas.microsoft.com/office/drawing/2014/main" val="20006"/>
                    </a:ext>
                  </a:extLst>
                </a:gridCol>
                <a:gridCol w="268941">
                  <a:extLst>
                    <a:ext uri="{9D8B030D-6E8A-4147-A177-3AD203B41FA5}">
                      <a16:colId xmlns:a16="http://schemas.microsoft.com/office/drawing/2014/main" val="20007"/>
                    </a:ext>
                  </a:extLst>
                </a:gridCol>
                <a:gridCol w="268941">
                  <a:extLst>
                    <a:ext uri="{9D8B030D-6E8A-4147-A177-3AD203B41FA5}">
                      <a16:colId xmlns:a16="http://schemas.microsoft.com/office/drawing/2014/main" val="20008"/>
                    </a:ext>
                  </a:extLst>
                </a:gridCol>
              </a:tblGrid>
              <a:tr h="268941">
                <a:tc>
                  <a:txBody>
                    <a:bodyPr/>
                    <a:lstStyle/>
                    <a:p>
                      <a:pPr marL="77470">
                        <a:lnSpc>
                          <a:spcPts val="2310"/>
                        </a:lnSpc>
                      </a:pPr>
                      <a:r>
                        <a:rPr sz="1800" dirty="0">
                          <a:latin typeface="Arial"/>
                          <a:cs typeface="Arial"/>
                        </a:rPr>
                        <a:t>a</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d</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algn="r">
                        <a:lnSpc>
                          <a:spcPts val="2310"/>
                        </a:lnSpc>
                      </a:pPr>
                      <a:r>
                        <a:rPr sz="1800" dirty="0">
                          <a:latin typeface="Arial"/>
                          <a:cs typeface="Arial"/>
                        </a:rPr>
                        <a:t>b</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algn="ctr">
                        <a:lnSpc>
                          <a:spcPts val="231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1270" algn="ctr">
                        <a:lnSpc>
                          <a:spcPts val="231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R="77470" algn="r">
                        <a:lnSpc>
                          <a:spcPts val="2310"/>
                        </a:lnSpc>
                      </a:pPr>
                      <a:r>
                        <a:rPr sz="1800" dirty="0">
                          <a:latin typeface="Arial"/>
                          <a:cs typeface="Arial"/>
                        </a:rPr>
                        <a:t>c</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R="69215" algn="r">
                        <a:lnSpc>
                          <a:spcPts val="2310"/>
                        </a:lnSpc>
                      </a:pPr>
                      <a:r>
                        <a:rPr sz="1800" dirty="0">
                          <a:latin typeface="Arial"/>
                          <a:cs typeface="Arial"/>
                        </a:rPr>
                        <a:t>h</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R="102870" algn="r">
                        <a:lnSpc>
                          <a:spcPts val="2310"/>
                        </a:lnSpc>
                      </a:pPr>
                      <a:r>
                        <a:rPr sz="1800" dirty="0">
                          <a:latin typeface="Arial"/>
                          <a:cs typeface="Arial"/>
                        </a:rPr>
                        <a:t>f</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extLst>
                  <a:ext uri="{0D108BD9-81ED-4DB2-BD59-A6C34878D82A}">
                    <a16:rowId xmlns:a16="http://schemas.microsoft.com/office/drawing/2014/main" val="10000"/>
                  </a:ext>
                </a:extLst>
              </a:tr>
              <a:tr h="268941">
                <a:tc>
                  <a:txBody>
                    <a:bodyPr/>
                    <a:lstStyle/>
                    <a:p>
                      <a:pPr marL="77470">
                        <a:lnSpc>
                          <a:spcPts val="2310"/>
                        </a:lnSpc>
                      </a:pPr>
                      <a:r>
                        <a:rPr sz="1800" dirty="0">
                          <a:latin typeface="Arial"/>
                          <a:cs typeface="Arial"/>
                        </a:rPr>
                        <a:t>a</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83185">
                        <a:lnSpc>
                          <a:spcPts val="2310"/>
                        </a:lnSpc>
                      </a:pPr>
                      <a:r>
                        <a:rPr sz="1800" dirty="0">
                          <a:latin typeface="Arial"/>
                          <a:cs typeface="Arial"/>
                        </a:rPr>
                        <a:t>c</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b</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algn="r">
                        <a:lnSpc>
                          <a:spcPts val="2310"/>
                        </a:lnSpc>
                      </a:pPr>
                      <a:r>
                        <a:rPr sz="1800" dirty="0">
                          <a:latin typeface="Arial"/>
                          <a:cs typeface="Arial"/>
                        </a:rPr>
                        <a:t>d</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3175" algn="ctr">
                        <a:lnSpc>
                          <a:spcPts val="2310"/>
                        </a:lnSpc>
                      </a:pPr>
                      <a:r>
                        <a:rPr sz="1800" dirty="0">
                          <a:latin typeface="Arial"/>
                          <a:cs typeface="Arial"/>
                        </a:rPr>
                        <a:t>f</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algn="ctr">
                        <a:lnSpc>
                          <a:spcPts val="231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R="69215" algn="r">
                        <a:lnSpc>
                          <a:spcPts val="2310"/>
                        </a:lnSpc>
                      </a:pPr>
                      <a:r>
                        <a:rPr sz="1800" dirty="0">
                          <a:latin typeface="Arial"/>
                          <a:cs typeface="Arial"/>
                        </a:rPr>
                        <a:t>h</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R="69215" algn="r">
                        <a:lnSpc>
                          <a:spcPts val="231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R="111125" algn="r">
                        <a:lnSpc>
                          <a:spcPts val="2310"/>
                        </a:lnSpc>
                      </a:pPr>
                      <a:r>
                        <a:rPr sz="1800" dirty="0">
                          <a:latin typeface="Arial"/>
                          <a:cs typeface="Arial"/>
                        </a:rPr>
                        <a:t>i</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extLst>
                  <a:ext uri="{0D108BD9-81ED-4DB2-BD59-A6C34878D82A}">
                    <a16:rowId xmlns:a16="http://schemas.microsoft.com/office/drawing/2014/main" val="10001"/>
                  </a:ext>
                </a:extLst>
              </a:tr>
            </a:tbl>
          </a:graphicData>
        </a:graphic>
      </p:graphicFrame>
      <p:sp>
        <p:nvSpPr>
          <p:cNvPr id="35" name="object 35"/>
          <p:cNvSpPr txBox="1"/>
          <p:nvPr/>
        </p:nvSpPr>
        <p:spPr>
          <a:xfrm>
            <a:off x="4889787" y="2173504"/>
            <a:ext cx="147918" cy="564898"/>
          </a:xfrm>
          <a:prstGeom prst="rect">
            <a:avLst/>
          </a:prstGeom>
        </p:spPr>
        <p:txBody>
          <a:bodyPr vert="horz" wrap="square" lIns="0" tIns="0" rIns="0" bIns="0" rtlCol="0">
            <a:spAutoFit/>
          </a:bodyPr>
          <a:lstStyle/>
          <a:p>
            <a:pPr marL="11206" marR="4483" indent="13448">
              <a:lnSpc>
                <a:spcPct val="104000"/>
              </a:lnSpc>
            </a:pPr>
            <a:r>
              <a:rPr sz="1765" spc="-4" dirty="0">
                <a:latin typeface="Arial"/>
                <a:cs typeface="Arial"/>
              </a:rPr>
              <a:t>x  y</a:t>
            </a:r>
            <a:endParaRPr sz="1765">
              <a:latin typeface="Arial"/>
              <a:cs typeface="Arial"/>
            </a:endParaRPr>
          </a:p>
        </p:txBody>
      </p:sp>
      <p:sp>
        <p:nvSpPr>
          <p:cNvPr id="39" name="object 3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40" name="object 39"/>
          <p:cNvSpPr txBox="1"/>
          <p:nvPr/>
        </p:nvSpPr>
        <p:spPr>
          <a:xfrm>
            <a:off x="5165900" y="1941784"/>
            <a:ext cx="2586028" cy="282450"/>
          </a:xfrm>
          <a:prstGeom prst="rect">
            <a:avLst/>
          </a:prstGeom>
        </p:spPr>
        <p:txBody>
          <a:bodyPr vert="horz" wrap="square" lIns="0" tIns="0" rIns="0" bIns="0" rtlCol="0">
            <a:spAutoFit/>
          </a:bodyPr>
          <a:lstStyle/>
          <a:p>
            <a:pPr marL="400632" marR="4483" indent="-389985">
              <a:lnSpc>
                <a:spcPct val="104000"/>
              </a:lnSpc>
              <a:tabLst>
                <a:tab pos="648295" algn="l"/>
                <a:tab pos="895958" algn="l"/>
                <a:tab pos="1143061" algn="l"/>
                <a:tab pos="1390724" algn="l"/>
                <a:tab pos="1700022" algn="l"/>
                <a:tab pos="1947126" algn="l"/>
                <a:tab pos="2197591" algn="l"/>
                <a:tab pos="2444694" algn="l"/>
              </a:tabLst>
            </a:pPr>
            <a:r>
              <a:rPr sz="1765" spc="-4" dirty="0" smtClean="0">
                <a:latin typeface="Arial"/>
                <a:cs typeface="Arial"/>
              </a:rPr>
              <a:t>1</a:t>
            </a:r>
            <a:r>
              <a:rPr lang="en-US" sz="1765" spc="-4" dirty="0">
                <a:latin typeface="Arial"/>
                <a:cs typeface="Arial"/>
              </a:rPr>
              <a:t> </a:t>
            </a:r>
            <a:r>
              <a:rPr lang="en-US" sz="1765" spc="-4" dirty="0" smtClean="0">
                <a:latin typeface="Arial"/>
                <a:cs typeface="Arial"/>
              </a:rPr>
              <a:t> </a:t>
            </a:r>
            <a:r>
              <a:rPr sz="1765" spc="-4" dirty="0" smtClean="0">
                <a:latin typeface="Arial"/>
                <a:cs typeface="Arial"/>
              </a:rPr>
              <a:t>2</a:t>
            </a:r>
            <a:r>
              <a:rPr sz="1765" spc="-4" dirty="0">
                <a:latin typeface="Arial"/>
                <a:cs typeface="Arial"/>
              </a:rPr>
              <a:t>	</a:t>
            </a:r>
            <a:r>
              <a:rPr lang="en-US" sz="1765" spc="-4" dirty="0" smtClean="0">
                <a:latin typeface="Arial"/>
                <a:cs typeface="Arial"/>
              </a:rPr>
              <a:t>  </a:t>
            </a:r>
            <a:r>
              <a:rPr sz="1765" spc="-4" dirty="0" smtClean="0">
                <a:latin typeface="Arial"/>
                <a:cs typeface="Arial"/>
              </a:rPr>
              <a:t>3</a:t>
            </a:r>
            <a:r>
              <a:rPr lang="en-US" sz="1765" spc="-4" dirty="0">
                <a:latin typeface="Arial"/>
                <a:cs typeface="Arial"/>
              </a:rPr>
              <a:t> </a:t>
            </a:r>
            <a:r>
              <a:rPr lang="en-US" sz="1765" spc="-4" dirty="0" smtClean="0">
                <a:latin typeface="Arial"/>
                <a:cs typeface="Arial"/>
              </a:rPr>
              <a:t> </a:t>
            </a:r>
            <a:r>
              <a:rPr sz="1765" spc="-4" dirty="0" smtClean="0">
                <a:latin typeface="Arial"/>
                <a:cs typeface="Arial"/>
              </a:rPr>
              <a:t>4</a:t>
            </a:r>
            <a:r>
              <a:rPr lang="en-US" sz="1765" spc="-4" dirty="0" smtClean="0">
                <a:latin typeface="Arial"/>
                <a:cs typeface="Arial"/>
              </a:rPr>
              <a:t> </a:t>
            </a:r>
            <a:r>
              <a:rPr lang="en-US" sz="1765" spc="-4" dirty="0">
                <a:latin typeface="Arial"/>
                <a:cs typeface="Arial"/>
              </a:rPr>
              <a:t> </a:t>
            </a:r>
            <a:r>
              <a:rPr sz="1765" spc="-4" dirty="0" smtClean="0">
                <a:latin typeface="Arial"/>
                <a:cs typeface="Arial"/>
              </a:rPr>
              <a:t>5</a:t>
            </a:r>
            <a:r>
              <a:rPr lang="en-US" sz="1765" spc="-4" dirty="0">
                <a:latin typeface="Arial"/>
                <a:cs typeface="Arial"/>
              </a:rPr>
              <a:t> </a:t>
            </a:r>
            <a:r>
              <a:rPr lang="en-US" sz="1765" spc="-4" dirty="0" smtClean="0">
                <a:latin typeface="Arial"/>
                <a:cs typeface="Arial"/>
              </a:rPr>
              <a:t> </a:t>
            </a:r>
            <a:r>
              <a:rPr sz="1765" spc="-4" dirty="0" smtClean="0">
                <a:latin typeface="Arial"/>
                <a:cs typeface="Arial"/>
              </a:rPr>
              <a:t>6</a:t>
            </a:r>
            <a:r>
              <a:rPr lang="en-US" sz="1765" spc="-4" dirty="0">
                <a:latin typeface="Arial"/>
                <a:cs typeface="Arial"/>
              </a:rPr>
              <a:t> </a:t>
            </a:r>
            <a:r>
              <a:rPr lang="en-US" sz="1765" spc="-4" dirty="0" smtClean="0">
                <a:latin typeface="Arial"/>
                <a:cs typeface="Arial"/>
              </a:rPr>
              <a:t> </a:t>
            </a:r>
            <a:r>
              <a:rPr sz="1765" spc="-4" dirty="0" smtClean="0">
                <a:latin typeface="Arial"/>
                <a:cs typeface="Arial"/>
              </a:rPr>
              <a:t>7</a:t>
            </a:r>
            <a:r>
              <a:rPr sz="1765" spc="-4" dirty="0">
                <a:latin typeface="Arial"/>
                <a:cs typeface="Arial"/>
              </a:rPr>
              <a:t>	</a:t>
            </a:r>
            <a:r>
              <a:rPr lang="en-US" sz="1765" spc="-4" dirty="0" smtClean="0">
                <a:latin typeface="Arial"/>
                <a:cs typeface="Arial"/>
              </a:rPr>
              <a:t>  </a:t>
            </a:r>
            <a:r>
              <a:rPr sz="1765" spc="-4" dirty="0" smtClean="0">
                <a:latin typeface="Arial"/>
                <a:cs typeface="Arial"/>
              </a:rPr>
              <a:t>8</a:t>
            </a:r>
            <a:r>
              <a:rPr lang="en-US" sz="1765" spc="-4" dirty="0">
                <a:latin typeface="Arial"/>
                <a:cs typeface="Arial"/>
              </a:rPr>
              <a:t> </a:t>
            </a:r>
            <a:r>
              <a:rPr lang="en-US" sz="1765" spc="-4" dirty="0" smtClean="0">
                <a:latin typeface="Arial"/>
                <a:cs typeface="Arial"/>
              </a:rPr>
              <a:t> </a:t>
            </a:r>
            <a:r>
              <a:rPr sz="1765" spc="-4" dirty="0" smtClean="0">
                <a:latin typeface="Arial"/>
                <a:cs typeface="Arial"/>
              </a:rPr>
              <a:t>9</a:t>
            </a:r>
            <a:endParaRPr sz="1765" dirty="0">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graphicFrame>
        <p:nvGraphicFramePr>
          <p:cNvPr id="42" name="object 41"/>
          <p:cNvGraphicFramePr>
            <a:graphicFrameLocks noGrp="1"/>
          </p:cNvGraphicFramePr>
          <p:nvPr>
            <p:extLst>
              <p:ext uri="{D42A27DB-BD31-4B8C-83A1-F6EECF244321}">
                <p14:modId xmlns:p14="http://schemas.microsoft.com/office/powerpoint/2010/main" val="3600819833"/>
              </p:ext>
            </p:extLst>
          </p:nvPr>
        </p:nvGraphicFramePr>
        <p:xfrm>
          <a:off x="5165900" y="3619227"/>
          <a:ext cx="2353234" cy="292100"/>
        </p:xfrm>
        <a:graphic>
          <a:graphicData uri="http://schemas.openxmlformats.org/drawingml/2006/table">
            <a:tbl>
              <a:tblPr firstRow="1" bandRow="1">
                <a:tableStyleId>{2D5ABB26-0587-4C30-8999-92F81FD0307C}</a:tableStyleId>
              </a:tblPr>
              <a:tblGrid>
                <a:gridCol w="268941">
                  <a:extLst>
                    <a:ext uri="{9D8B030D-6E8A-4147-A177-3AD203B41FA5}">
                      <a16:colId xmlns:a16="http://schemas.microsoft.com/office/drawing/2014/main" val="20000"/>
                    </a:ext>
                  </a:extLst>
                </a:gridCol>
                <a:gridCol w="268941">
                  <a:extLst>
                    <a:ext uri="{9D8B030D-6E8A-4147-A177-3AD203B41FA5}">
                      <a16:colId xmlns:a16="http://schemas.microsoft.com/office/drawing/2014/main" val="20001"/>
                    </a:ext>
                  </a:extLst>
                </a:gridCol>
                <a:gridCol w="268941">
                  <a:extLst>
                    <a:ext uri="{9D8B030D-6E8A-4147-A177-3AD203B41FA5}">
                      <a16:colId xmlns:a16="http://schemas.microsoft.com/office/drawing/2014/main" val="20002"/>
                    </a:ext>
                  </a:extLst>
                </a:gridCol>
                <a:gridCol w="201706">
                  <a:extLst>
                    <a:ext uri="{9D8B030D-6E8A-4147-A177-3AD203B41FA5}">
                      <a16:colId xmlns:a16="http://schemas.microsoft.com/office/drawing/2014/main" val="20003"/>
                    </a:ext>
                  </a:extLst>
                </a:gridCol>
                <a:gridCol w="268941">
                  <a:extLst>
                    <a:ext uri="{9D8B030D-6E8A-4147-A177-3AD203B41FA5}">
                      <a16:colId xmlns:a16="http://schemas.microsoft.com/office/drawing/2014/main" val="20004"/>
                    </a:ext>
                  </a:extLst>
                </a:gridCol>
                <a:gridCol w="268941">
                  <a:extLst>
                    <a:ext uri="{9D8B030D-6E8A-4147-A177-3AD203B41FA5}">
                      <a16:colId xmlns:a16="http://schemas.microsoft.com/office/drawing/2014/main" val="20005"/>
                    </a:ext>
                  </a:extLst>
                </a:gridCol>
                <a:gridCol w="268941">
                  <a:extLst>
                    <a:ext uri="{9D8B030D-6E8A-4147-A177-3AD203B41FA5}">
                      <a16:colId xmlns:a16="http://schemas.microsoft.com/office/drawing/2014/main" val="20006"/>
                    </a:ext>
                  </a:extLst>
                </a:gridCol>
                <a:gridCol w="268941">
                  <a:extLst>
                    <a:ext uri="{9D8B030D-6E8A-4147-A177-3AD203B41FA5}">
                      <a16:colId xmlns:a16="http://schemas.microsoft.com/office/drawing/2014/main" val="20007"/>
                    </a:ext>
                  </a:extLst>
                </a:gridCol>
                <a:gridCol w="268941">
                  <a:extLst>
                    <a:ext uri="{9D8B030D-6E8A-4147-A177-3AD203B41FA5}">
                      <a16:colId xmlns:a16="http://schemas.microsoft.com/office/drawing/2014/main" val="20008"/>
                    </a:ext>
                  </a:extLst>
                </a:gridCol>
              </a:tblGrid>
              <a:tr h="268941">
                <a:tc>
                  <a:txBody>
                    <a:bodyPr/>
                    <a:lstStyle/>
                    <a:p>
                      <a:pPr marL="77470">
                        <a:lnSpc>
                          <a:spcPts val="2310"/>
                        </a:lnSpc>
                      </a:pPr>
                      <a:r>
                        <a:rPr sz="1800" dirty="0">
                          <a:latin typeface="Arial"/>
                          <a:cs typeface="Arial"/>
                        </a:rPr>
                        <a:t>0</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0</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1</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0</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0</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1</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0</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1</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tc>
                  <a:txBody>
                    <a:bodyPr/>
                    <a:lstStyle/>
                    <a:p>
                      <a:pPr marL="77470">
                        <a:lnSpc>
                          <a:spcPts val="2310"/>
                        </a:lnSpc>
                      </a:pPr>
                      <a:r>
                        <a:rPr sz="1800" dirty="0">
                          <a:latin typeface="Arial"/>
                          <a:cs typeface="Arial"/>
                        </a:rPr>
                        <a:t>1</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CDCDFF"/>
                    </a:solidFill>
                  </a:tcPr>
                </a:tc>
                <a:extLst>
                  <a:ext uri="{0D108BD9-81ED-4DB2-BD59-A6C34878D82A}">
                    <a16:rowId xmlns:a16="http://schemas.microsoft.com/office/drawing/2014/main" val="10000"/>
                  </a:ext>
                </a:extLst>
              </a:tr>
            </a:tbl>
          </a:graphicData>
        </a:graphic>
      </p:graphicFrame>
      <p:sp>
        <p:nvSpPr>
          <p:cNvPr id="43" name="object 42"/>
          <p:cNvSpPr txBox="1"/>
          <p:nvPr/>
        </p:nvSpPr>
        <p:spPr>
          <a:xfrm>
            <a:off x="5050478" y="3325257"/>
            <a:ext cx="2401421" cy="271613"/>
          </a:xfrm>
          <a:prstGeom prst="rect">
            <a:avLst/>
          </a:prstGeom>
        </p:spPr>
        <p:txBody>
          <a:bodyPr vert="horz" wrap="square" lIns="0" tIns="0" rIns="0" bIns="0" rtlCol="0">
            <a:spAutoFit/>
          </a:bodyPr>
          <a:lstStyle/>
          <a:p>
            <a:pPr marL="217966">
              <a:spcBef>
                <a:spcPts val="657"/>
              </a:spcBef>
              <a:tabLst>
                <a:tab pos="486922" algn="l"/>
                <a:tab pos="761480" algn="l"/>
                <a:tab pos="1024833" algn="l"/>
                <a:tab pos="1528004" algn="l"/>
                <a:tab pos="1764459" algn="l"/>
                <a:tab pos="2033416" algn="l"/>
                <a:tab pos="2339913" algn="l"/>
              </a:tabLst>
            </a:pPr>
            <a:r>
              <a:rPr sz="1765" spc="-4" dirty="0" smtClean="0">
                <a:latin typeface="Arial"/>
                <a:cs typeface="Arial"/>
              </a:rPr>
              <a:t>a	b	c	d</a:t>
            </a:r>
            <a:r>
              <a:rPr sz="1765" spc="119" dirty="0" smtClean="0">
                <a:latin typeface="Arial"/>
                <a:cs typeface="Arial"/>
              </a:rPr>
              <a:t> </a:t>
            </a:r>
            <a:r>
              <a:rPr sz="1765" spc="-4" dirty="0" smtClean="0">
                <a:latin typeface="Arial"/>
                <a:cs typeface="Arial"/>
              </a:rPr>
              <a:t>e</a:t>
            </a:r>
            <a:r>
              <a:rPr sz="1765" dirty="0" smtClean="0">
                <a:latin typeface="Arial"/>
                <a:cs typeface="Arial"/>
              </a:rPr>
              <a:t>	</a:t>
            </a:r>
            <a:r>
              <a:rPr sz="1765" spc="-4" dirty="0" smtClean="0">
                <a:latin typeface="Arial"/>
                <a:cs typeface="Arial"/>
              </a:rPr>
              <a:t>f</a:t>
            </a:r>
            <a:r>
              <a:rPr sz="1765" dirty="0" smtClean="0">
                <a:latin typeface="Arial"/>
                <a:cs typeface="Arial"/>
              </a:rPr>
              <a:t>	</a:t>
            </a:r>
            <a:r>
              <a:rPr sz="1765" spc="-4" dirty="0" smtClean="0">
                <a:latin typeface="Arial"/>
                <a:cs typeface="Arial"/>
              </a:rPr>
              <a:t>g</a:t>
            </a:r>
            <a:r>
              <a:rPr sz="1765" dirty="0" smtClean="0">
                <a:latin typeface="Arial"/>
                <a:cs typeface="Arial"/>
              </a:rPr>
              <a:t>	</a:t>
            </a:r>
            <a:r>
              <a:rPr sz="1765" spc="-4" dirty="0" smtClean="0">
                <a:latin typeface="Arial"/>
                <a:cs typeface="Arial"/>
              </a:rPr>
              <a:t>h</a:t>
            </a:r>
            <a:r>
              <a:rPr sz="1765" dirty="0" smtClean="0">
                <a:latin typeface="Arial"/>
                <a:cs typeface="Arial"/>
              </a:rPr>
              <a:t>	</a:t>
            </a:r>
            <a:r>
              <a:rPr sz="1765" spc="-4" dirty="0" err="1" smtClean="0">
                <a:latin typeface="Arial"/>
                <a:cs typeface="Arial"/>
              </a:rPr>
              <a:t>i</a:t>
            </a:r>
            <a:endParaRPr sz="1765" dirty="0">
              <a:latin typeface="Arial"/>
              <a:cs typeface="Arial"/>
            </a:endParaRPr>
          </a:p>
        </p:txBody>
      </p:sp>
      <p:sp>
        <p:nvSpPr>
          <p:cNvPr id="44" name="object 43"/>
          <p:cNvSpPr txBox="1"/>
          <p:nvPr/>
        </p:nvSpPr>
        <p:spPr>
          <a:xfrm>
            <a:off x="4348544" y="4199984"/>
            <a:ext cx="4562151" cy="271613"/>
          </a:xfrm>
          <a:prstGeom prst="rect">
            <a:avLst/>
          </a:prstGeom>
        </p:spPr>
        <p:txBody>
          <a:bodyPr vert="horz" wrap="square" lIns="0" tIns="0" rIns="0" bIns="0" rtlCol="0">
            <a:spAutoFit/>
          </a:bodyPr>
          <a:lstStyle/>
          <a:p>
            <a:pPr marL="11206" marR="4483"/>
            <a:r>
              <a:rPr lang="zh-CN" altLang="en-US" sz="1765" spc="-4" dirty="0" smtClean="0">
                <a:latin typeface="Arial"/>
                <a:cs typeface="Arial"/>
              </a:rPr>
              <a:t>根据不同维度的排序结果，不断的进行划分</a:t>
            </a:r>
            <a:endParaRPr sz="1765" dirty="0">
              <a:latin typeface="Arial"/>
              <a:cs typeface="Arial"/>
            </a:endParaRPr>
          </a:p>
        </p:txBody>
      </p:sp>
      <p:graphicFrame>
        <p:nvGraphicFramePr>
          <p:cNvPr id="45" name="object 44"/>
          <p:cNvGraphicFramePr>
            <a:graphicFrameLocks noGrp="1"/>
          </p:cNvGraphicFramePr>
          <p:nvPr>
            <p:extLst>
              <p:ext uri="{D42A27DB-BD31-4B8C-83A1-F6EECF244321}">
                <p14:modId xmlns:p14="http://schemas.microsoft.com/office/powerpoint/2010/main" val="1009010285"/>
              </p:ext>
            </p:extLst>
          </p:nvPr>
        </p:nvGraphicFramePr>
        <p:xfrm>
          <a:off x="5176939" y="4686440"/>
          <a:ext cx="2353234" cy="292100"/>
        </p:xfrm>
        <a:graphic>
          <a:graphicData uri="http://schemas.openxmlformats.org/drawingml/2006/table">
            <a:tbl>
              <a:tblPr firstRow="1" bandRow="1">
                <a:tableStyleId>{2D5ABB26-0587-4C30-8999-92F81FD0307C}</a:tableStyleId>
              </a:tblPr>
              <a:tblGrid>
                <a:gridCol w="268941">
                  <a:extLst>
                    <a:ext uri="{9D8B030D-6E8A-4147-A177-3AD203B41FA5}">
                      <a16:colId xmlns:a16="http://schemas.microsoft.com/office/drawing/2014/main" val="20000"/>
                    </a:ext>
                  </a:extLst>
                </a:gridCol>
                <a:gridCol w="268941">
                  <a:extLst>
                    <a:ext uri="{9D8B030D-6E8A-4147-A177-3AD203B41FA5}">
                      <a16:colId xmlns:a16="http://schemas.microsoft.com/office/drawing/2014/main" val="20001"/>
                    </a:ext>
                  </a:extLst>
                </a:gridCol>
                <a:gridCol w="268941">
                  <a:extLst>
                    <a:ext uri="{9D8B030D-6E8A-4147-A177-3AD203B41FA5}">
                      <a16:colId xmlns:a16="http://schemas.microsoft.com/office/drawing/2014/main" val="20002"/>
                    </a:ext>
                  </a:extLst>
                </a:gridCol>
                <a:gridCol w="201706">
                  <a:extLst>
                    <a:ext uri="{9D8B030D-6E8A-4147-A177-3AD203B41FA5}">
                      <a16:colId xmlns:a16="http://schemas.microsoft.com/office/drawing/2014/main" val="20003"/>
                    </a:ext>
                  </a:extLst>
                </a:gridCol>
                <a:gridCol w="268941">
                  <a:extLst>
                    <a:ext uri="{9D8B030D-6E8A-4147-A177-3AD203B41FA5}">
                      <a16:colId xmlns:a16="http://schemas.microsoft.com/office/drawing/2014/main" val="20004"/>
                    </a:ext>
                  </a:extLst>
                </a:gridCol>
                <a:gridCol w="268941">
                  <a:extLst>
                    <a:ext uri="{9D8B030D-6E8A-4147-A177-3AD203B41FA5}">
                      <a16:colId xmlns:a16="http://schemas.microsoft.com/office/drawing/2014/main" val="20005"/>
                    </a:ext>
                  </a:extLst>
                </a:gridCol>
                <a:gridCol w="268941">
                  <a:extLst>
                    <a:ext uri="{9D8B030D-6E8A-4147-A177-3AD203B41FA5}">
                      <a16:colId xmlns:a16="http://schemas.microsoft.com/office/drawing/2014/main" val="20006"/>
                    </a:ext>
                  </a:extLst>
                </a:gridCol>
                <a:gridCol w="268941">
                  <a:extLst>
                    <a:ext uri="{9D8B030D-6E8A-4147-A177-3AD203B41FA5}">
                      <a16:colId xmlns:a16="http://schemas.microsoft.com/office/drawing/2014/main" val="20007"/>
                    </a:ext>
                  </a:extLst>
                </a:gridCol>
                <a:gridCol w="268941">
                  <a:extLst>
                    <a:ext uri="{9D8B030D-6E8A-4147-A177-3AD203B41FA5}">
                      <a16:colId xmlns:a16="http://schemas.microsoft.com/office/drawing/2014/main" val="20008"/>
                    </a:ext>
                  </a:extLst>
                </a:gridCol>
              </a:tblGrid>
              <a:tr h="268941">
                <a:tc>
                  <a:txBody>
                    <a:bodyPr/>
                    <a:lstStyle/>
                    <a:p>
                      <a:pPr marL="77470">
                        <a:lnSpc>
                          <a:spcPts val="2310"/>
                        </a:lnSpc>
                      </a:pPr>
                      <a:r>
                        <a:rPr sz="1800" dirty="0">
                          <a:latin typeface="Arial"/>
                          <a:cs typeface="Arial"/>
                        </a:rPr>
                        <a:t>a</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b</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d</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e</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77470">
                        <a:lnSpc>
                          <a:spcPts val="231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9AFF"/>
                    </a:solidFill>
                  </a:tcPr>
                </a:tc>
                <a:tc>
                  <a:txBody>
                    <a:bodyPr/>
                    <a:lstStyle/>
                    <a:p>
                      <a:pPr marL="83185">
                        <a:lnSpc>
                          <a:spcPts val="2310"/>
                        </a:lnSpc>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L="3175" algn="ctr">
                        <a:lnSpc>
                          <a:spcPts val="2310"/>
                        </a:lnSpc>
                      </a:pPr>
                      <a:r>
                        <a:rPr sz="1800" dirty="0">
                          <a:latin typeface="Arial"/>
                          <a:cs typeface="Arial"/>
                        </a:rPr>
                        <a:t>f</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L="77470">
                        <a:lnSpc>
                          <a:spcPts val="2310"/>
                        </a:lnSpc>
                      </a:pPr>
                      <a:r>
                        <a:rPr sz="1800" dirty="0">
                          <a:latin typeface="Arial"/>
                          <a:cs typeface="Arial"/>
                        </a:rPr>
                        <a:t>h</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tc>
                  <a:txBody>
                    <a:bodyPr/>
                    <a:lstStyle/>
                    <a:p>
                      <a:pPr marL="1270" algn="ctr">
                        <a:lnSpc>
                          <a:spcPts val="2310"/>
                        </a:lnSpc>
                      </a:pPr>
                      <a:r>
                        <a:rPr sz="1800" dirty="0">
                          <a:latin typeface="Arial"/>
                          <a:cs typeface="Arial"/>
                        </a:rPr>
                        <a:t>i</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FFFF9A"/>
                    </a:solidFill>
                  </a:tcPr>
                </a:tc>
                <a:extLst>
                  <a:ext uri="{0D108BD9-81ED-4DB2-BD59-A6C34878D82A}">
                    <a16:rowId xmlns:a16="http://schemas.microsoft.com/office/drawing/2014/main" val="10000"/>
                  </a:ext>
                </a:extLst>
              </a:tr>
            </a:tbl>
          </a:graphicData>
        </a:graphic>
      </p:graphicFrame>
      <p:sp>
        <p:nvSpPr>
          <p:cNvPr id="46" name="object 45"/>
          <p:cNvSpPr txBox="1"/>
          <p:nvPr/>
        </p:nvSpPr>
        <p:spPr>
          <a:xfrm>
            <a:off x="4970470" y="479567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 name="矩形 1"/>
          <p:cNvSpPr/>
          <p:nvPr/>
        </p:nvSpPr>
        <p:spPr>
          <a:xfrm>
            <a:off x="1404758" y="5578566"/>
            <a:ext cx="6409819" cy="369332"/>
          </a:xfrm>
          <a:prstGeom prst="rect">
            <a:avLst/>
          </a:prstGeom>
        </p:spPr>
        <p:txBody>
          <a:bodyPr wrap="square">
            <a:spAutoFit/>
          </a:bodyPr>
          <a:lstStyle/>
          <a:p>
            <a:pPr marL="11206" marR="598426">
              <a:spcBef>
                <a:spcPts val="578"/>
              </a:spcBef>
              <a:tabLst>
                <a:tab pos="314902" algn="l"/>
                <a:tab pos="315462" algn="l"/>
              </a:tabLst>
            </a:pPr>
            <a:r>
              <a:rPr lang="zh-CN" altLang="en-US" dirty="0" smtClean="0">
                <a:latin typeface="Arial"/>
                <a:cs typeface="Arial"/>
              </a:rPr>
              <a:t>构造</a:t>
            </a:r>
            <a:r>
              <a:rPr lang="en-US" altLang="zh-CN" dirty="0" smtClean="0">
                <a:latin typeface="Arial"/>
                <a:cs typeface="Arial"/>
              </a:rPr>
              <a:t>k-d</a:t>
            </a:r>
            <a:r>
              <a:rPr lang="zh-CN" altLang="en-US" dirty="0" smtClean="0">
                <a:latin typeface="Arial"/>
                <a:cs typeface="Arial"/>
              </a:rPr>
              <a:t>的时间复杂度为</a:t>
            </a:r>
            <a:r>
              <a:rPr lang="en-US" altLang="zh-CN" dirty="0" smtClean="0">
                <a:latin typeface="Arial"/>
                <a:cs typeface="Arial"/>
              </a:rPr>
              <a:t>O(d </a:t>
            </a:r>
            <a:r>
              <a:rPr lang="en-US" altLang="zh-CN" dirty="0" err="1" smtClean="0">
                <a:latin typeface="Arial"/>
                <a:cs typeface="Arial"/>
              </a:rPr>
              <a:t>nlogn</a:t>
            </a:r>
            <a:r>
              <a:rPr lang="en-US" altLang="zh-CN" dirty="0">
                <a:latin typeface="Arial"/>
                <a:cs typeface="Arial"/>
              </a:rPr>
              <a:t>) </a:t>
            </a:r>
            <a:r>
              <a:rPr lang="zh-CN" altLang="en-US" dirty="0" smtClean="0">
                <a:latin typeface="Arial"/>
                <a:cs typeface="Arial"/>
              </a:rPr>
              <a:t>存储复杂度为</a:t>
            </a:r>
            <a:r>
              <a:rPr lang="en-US" altLang="zh-CN" dirty="0" smtClean="0">
                <a:latin typeface="Arial"/>
                <a:cs typeface="Arial"/>
              </a:rPr>
              <a:t> O(</a:t>
            </a:r>
            <a:r>
              <a:rPr lang="en-US" altLang="zh-CN" dirty="0" err="1" smtClean="0">
                <a:latin typeface="Arial"/>
                <a:cs typeface="Arial"/>
              </a:rPr>
              <a:t>dn</a:t>
            </a:r>
            <a:r>
              <a:rPr lang="en-US" altLang="zh-CN" dirty="0" smtClean="0">
                <a:latin typeface="Arial"/>
                <a:cs typeface="Arial"/>
              </a:rPr>
              <a:t>)</a:t>
            </a:r>
            <a:r>
              <a:rPr lang="en-US" altLang="zh-CN" spc="-62" dirty="0" smtClean="0">
                <a:latin typeface="Arial"/>
                <a:cs typeface="Arial"/>
              </a:rPr>
              <a:t> </a:t>
            </a:r>
            <a:endParaRPr lang="en-US" altLang="zh-CN" dirty="0">
              <a:latin typeface="Arial"/>
              <a:cs typeface="Arial"/>
            </a:endParaRPr>
          </a:p>
        </p:txBody>
      </p:sp>
      <p:grpSp>
        <p:nvGrpSpPr>
          <p:cNvPr id="47" name="组合 46"/>
          <p:cNvGrpSpPr/>
          <p:nvPr/>
        </p:nvGrpSpPr>
        <p:grpSpPr>
          <a:xfrm>
            <a:off x="2749464" y="2419136"/>
            <a:ext cx="134471" cy="134471"/>
            <a:chOff x="2749464" y="2419136"/>
            <a:chExt cx="134471" cy="134471"/>
          </a:xfrm>
        </p:grpSpPr>
        <p:sp>
          <p:nvSpPr>
            <p:cNvPr id="48"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49"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0" name="组合 49"/>
          <p:cNvGrpSpPr/>
          <p:nvPr/>
        </p:nvGrpSpPr>
        <p:grpSpPr>
          <a:xfrm>
            <a:off x="2009875" y="2822548"/>
            <a:ext cx="134471" cy="134471"/>
            <a:chOff x="2009875" y="2822548"/>
            <a:chExt cx="134471" cy="134471"/>
          </a:xfrm>
        </p:grpSpPr>
        <p:sp>
          <p:nvSpPr>
            <p:cNvPr id="5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5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3" name="组合 52"/>
          <p:cNvGrpSpPr/>
          <p:nvPr/>
        </p:nvGrpSpPr>
        <p:grpSpPr>
          <a:xfrm>
            <a:off x="3152875" y="2957019"/>
            <a:ext cx="134471" cy="134471"/>
            <a:chOff x="3152875" y="2957019"/>
            <a:chExt cx="134471" cy="134471"/>
          </a:xfrm>
        </p:grpSpPr>
        <p:sp>
          <p:nvSpPr>
            <p:cNvPr id="54"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55"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6" name="组合 55"/>
          <p:cNvGrpSpPr/>
          <p:nvPr/>
        </p:nvGrpSpPr>
        <p:grpSpPr>
          <a:xfrm>
            <a:off x="3623522" y="3562136"/>
            <a:ext cx="134471" cy="134471"/>
            <a:chOff x="3623522" y="3562136"/>
            <a:chExt cx="134471" cy="134471"/>
          </a:xfrm>
        </p:grpSpPr>
        <p:sp>
          <p:nvSpPr>
            <p:cNvPr id="57"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58"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59" name="组合 58"/>
          <p:cNvGrpSpPr/>
          <p:nvPr/>
        </p:nvGrpSpPr>
        <p:grpSpPr>
          <a:xfrm>
            <a:off x="2278817" y="3427666"/>
            <a:ext cx="134471" cy="134471"/>
            <a:chOff x="2278817" y="3427666"/>
            <a:chExt cx="134471" cy="134471"/>
          </a:xfrm>
        </p:grpSpPr>
        <p:sp>
          <p:nvSpPr>
            <p:cNvPr id="60"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1"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2" name="组合 61"/>
          <p:cNvGrpSpPr/>
          <p:nvPr/>
        </p:nvGrpSpPr>
        <p:grpSpPr>
          <a:xfrm>
            <a:off x="1471993" y="3562136"/>
            <a:ext cx="134471" cy="134471"/>
            <a:chOff x="1471993" y="3562136"/>
            <a:chExt cx="134471" cy="134471"/>
          </a:xfrm>
        </p:grpSpPr>
        <p:sp>
          <p:nvSpPr>
            <p:cNvPr id="63"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4"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5" name="组合 64"/>
          <p:cNvGrpSpPr/>
          <p:nvPr/>
        </p:nvGrpSpPr>
        <p:grpSpPr>
          <a:xfrm>
            <a:off x="1404758" y="4503430"/>
            <a:ext cx="134471" cy="134471"/>
            <a:chOff x="1404758" y="4503430"/>
            <a:chExt cx="134471" cy="134471"/>
          </a:xfrm>
        </p:grpSpPr>
        <p:sp>
          <p:nvSpPr>
            <p:cNvPr id="66"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67"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68" name="组合 67"/>
          <p:cNvGrpSpPr/>
          <p:nvPr/>
        </p:nvGrpSpPr>
        <p:grpSpPr>
          <a:xfrm>
            <a:off x="2077111" y="4234489"/>
            <a:ext cx="134471" cy="134471"/>
            <a:chOff x="2077111" y="4234489"/>
            <a:chExt cx="134471" cy="134471"/>
          </a:xfrm>
        </p:grpSpPr>
        <p:sp>
          <p:nvSpPr>
            <p:cNvPr id="69"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0"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71" name="组合 70"/>
          <p:cNvGrpSpPr/>
          <p:nvPr/>
        </p:nvGrpSpPr>
        <p:grpSpPr>
          <a:xfrm>
            <a:off x="2883934" y="4503430"/>
            <a:ext cx="134471" cy="134471"/>
            <a:chOff x="2077111" y="4234489"/>
            <a:chExt cx="134471" cy="134471"/>
          </a:xfrm>
        </p:grpSpPr>
        <p:sp>
          <p:nvSpPr>
            <p:cNvPr id="7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7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7" name="文本框 6"/>
          <p:cNvSpPr txBox="1"/>
          <p:nvPr/>
        </p:nvSpPr>
        <p:spPr>
          <a:xfrm>
            <a:off x="4749773" y="1590368"/>
            <a:ext cx="3185487" cy="369332"/>
          </a:xfrm>
          <a:prstGeom prst="rect">
            <a:avLst/>
          </a:prstGeom>
          <a:noFill/>
        </p:spPr>
        <p:txBody>
          <a:bodyPr wrap="none" rtlCol="0">
            <a:spAutoFit/>
          </a:bodyPr>
          <a:lstStyle/>
          <a:p>
            <a:r>
              <a:rPr lang="zh-CN" altLang="en-US" dirty="0" smtClean="0"/>
              <a:t>对样本在每个维度上进行排序</a:t>
            </a:r>
            <a:endParaRPr lang="zh-CN" altLang="en-US" dirty="0"/>
          </a:p>
        </p:txBody>
      </p:sp>
      <p:sp>
        <p:nvSpPr>
          <p:cNvPr id="74" name="文本框 73"/>
          <p:cNvSpPr txBox="1"/>
          <p:nvPr/>
        </p:nvSpPr>
        <p:spPr>
          <a:xfrm>
            <a:off x="4682538" y="2974263"/>
            <a:ext cx="3185487" cy="369332"/>
          </a:xfrm>
          <a:prstGeom prst="rect">
            <a:avLst/>
          </a:prstGeom>
          <a:noFill/>
        </p:spPr>
        <p:txBody>
          <a:bodyPr wrap="none" rtlCol="0">
            <a:spAutoFit/>
          </a:bodyPr>
          <a:lstStyle/>
          <a:p>
            <a:r>
              <a:rPr lang="zh-CN" altLang="en-US" dirty="0"/>
              <a:t>根据</a:t>
            </a:r>
            <a:r>
              <a:rPr lang="zh-CN" altLang="en-US" dirty="0" smtClean="0"/>
              <a:t>每个维度的大小进行划分</a:t>
            </a:r>
            <a:endParaRPr lang="zh-CN" altLang="en-US" dirty="0"/>
          </a:p>
        </p:txBody>
      </p:sp>
    </p:spTree>
    <p:extLst>
      <p:ext uri="{BB962C8B-B14F-4D97-AF65-F5344CB8AC3E}">
        <p14:creationId xmlns:p14="http://schemas.microsoft.com/office/powerpoint/2010/main" val="2394627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smtClean="0">
                <a:solidFill>
                  <a:schemeClr val="bg1"/>
                </a:solidFill>
              </a:rPr>
              <a:t>树 最临近查询</a:t>
            </a:r>
            <a:endParaRPr lang="en-US" altLang="zh-CN" sz="2800" dirty="0">
              <a:solidFill>
                <a:schemeClr val="bg1"/>
              </a:solidFil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1"/>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dirty="0">
              <a:latin typeface="Arial"/>
              <a:cs typeface="Arial"/>
            </a:endParaRPr>
          </a:p>
        </p:txBody>
      </p:sp>
      <p:sp>
        <p:nvSpPr>
          <p:cNvPr id="75" name="object 74"/>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5"/>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9" name="object 7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0" name="object 7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3" name="object 82"/>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4" name="object 83"/>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5" name="object 84"/>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grpSp>
        <p:nvGrpSpPr>
          <p:cNvPr id="2" name="组合 1"/>
          <p:cNvGrpSpPr/>
          <p:nvPr/>
        </p:nvGrpSpPr>
        <p:grpSpPr>
          <a:xfrm>
            <a:off x="1875405" y="1612313"/>
            <a:ext cx="134471" cy="134471"/>
            <a:chOff x="1875405" y="1612313"/>
            <a:chExt cx="134471" cy="134471"/>
          </a:xfrm>
        </p:grpSpPr>
        <p:sp>
          <p:nvSpPr>
            <p:cNvPr id="91" name="object 90"/>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2" name="object 91"/>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grpSp>
      <p:sp>
        <p:nvSpPr>
          <p:cNvPr id="93" name="object 92"/>
          <p:cNvSpPr txBox="1"/>
          <p:nvPr/>
        </p:nvSpPr>
        <p:spPr>
          <a:xfrm>
            <a:off x="2133140" y="1522666"/>
            <a:ext cx="1128432" cy="271613"/>
          </a:xfrm>
          <a:prstGeom prst="rect">
            <a:avLst/>
          </a:prstGeom>
        </p:spPr>
        <p:txBody>
          <a:bodyPr vert="horz" wrap="square" lIns="0" tIns="0" rIns="0" bIns="0" rtlCol="0">
            <a:spAutoFit/>
          </a:bodyPr>
          <a:lstStyle/>
          <a:p>
            <a:pPr marL="11206"/>
            <a:r>
              <a:rPr lang="zh-CN" altLang="en-US" sz="1765" spc="-4" dirty="0" smtClean="0">
                <a:latin typeface="Arial"/>
                <a:cs typeface="Arial"/>
              </a:rPr>
              <a:t>查询点</a:t>
            </a:r>
            <a:endParaRPr sz="1765" dirty="0">
              <a:latin typeface="Arial"/>
              <a:cs typeface="Arial"/>
            </a:endParaRPr>
          </a:p>
        </p:txBody>
      </p:sp>
      <p:sp>
        <p:nvSpPr>
          <p:cNvPr id="100" name="object 2"/>
          <p:cNvSpPr/>
          <p:nvPr/>
        </p:nvSpPr>
        <p:spPr>
          <a:xfrm>
            <a:off x="1144894"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solidFill>
            <a:srgbClr val="DDDDDD"/>
          </a:solidFill>
        </p:spPr>
        <p:txBody>
          <a:bodyPr wrap="square" lIns="0" tIns="0" rIns="0" bIns="0" rtlCol="0"/>
          <a:lstStyle/>
          <a:p>
            <a:endParaRPr sz="1588"/>
          </a:p>
        </p:txBody>
      </p:sp>
      <p:sp>
        <p:nvSpPr>
          <p:cNvPr id="101" name="object 3"/>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09" name="object 11"/>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10" name="object 12"/>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12" name="object 15"/>
          <p:cNvSpPr/>
          <p:nvPr/>
        </p:nvSpPr>
        <p:spPr>
          <a:xfrm>
            <a:off x="2547758" y="2015725"/>
            <a:ext cx="0" cy="2891118"/>
          </a:xfrm>
          <a:custGeom>
            <a:avLst/>
            <a:gdLst/>
            <a:ahLst/>
            <a:cxnLst/>
            <a:rect l="l" t="t" r="r" b="b"/>
            <a:pathLst>
              <a:path h="3276600">
                <a:moveTo>
                  <a:pt x="0" y="0"/>
                </a:moveTo>
                <a:lnTo>
                  <a:pt x="0" y="3276600"/>
                </a:lnTo>
              </a:path>
            </a:pathLst>
          </a:custGeom>
          <a:ln w="6096">
            <a:solidFill>
              <a:srgbClr val="000000"/>
            </a:solidFill>
          </a:ln>
        </p:spPr>
        <p:txBody>
          <a:bodyPr wrap="square" lIns="0" tIns="0" rIns="0" bIns="0" rtlCol="0"/>
          <a:lstStyle/>
          <a:p>
            <a:endParaRPr sz="1588"/>
          </a:p>
        </p:txBody>
      </p:sp>
      <p:sp>
        <p:nvSpPr>
          <p:cNvPr id="113" name="object 16"/>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14" name="object 17"/>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15" name="object 18"/>
          <p:cNvSpPr/>
          <p:nvPr/>
        </p:nvSpPr>
        <p:spPr>
          <a:xfrm>
            <a:off x="2547758" y="4100019"/>
            <a:ext cx="1546412" cy="0"/>
          </a:xfrm>
          <a:custGeom>
            <a:avLst/>
            <a:gdLst/>
            <a:ahLst/>
            <a:cxnLst/>
            <a:rect l="l" t="t" r="r" b="b"/>
            <a:pathLst>
              <a:path w="1752600">
                <a:moveTo>
                  <a:pt x="0" y="0"/>
                </a:moveTo>
                <a:lnTo>
                  <a:pt x="1752600" y="0"/>
                </a:lnTo>
              </a:path>
            </a:pathLst>
          </a:custGeom>
          <a:ln w="6096">
            <a:solidFill>
              <a:srgbClr val="000000"/>
            </a:solidFill>
          </a:ln>
        </p:spPr>
        <p:txBody>
          <a:bodyPr wrap="square" lIns="0" tIns="0" rIns="0" bIns="0" rtlCol="0"/>
          <a:lstStyle/>
          <a:p>
            <a:endParaRPr sz="1588"/>
          </a:p>
        </p:txBody>
      </p:sp>
      <p:sp>
        <p:nvSpPr>
          <p:cNvPr id="116" name="object 19"/>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17" name="object 20"/>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118" name="object 21"/>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19" name="object 22"/>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120"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121"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122" name="object 28"/>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123" name="object 29"/>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124" name="object 30"/>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125" name="object 31"/>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126" name="object 7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27" name="object 7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28" name="object 7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29" name="object 80"/>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30" name="object 81"/>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31" name="object 82"/>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32" name="object 83"/>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33" name="object 10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4" name="object 10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grpSp>
        <p:nvGrpSpPr>
          <p:cNvPr id="89" name="组合 88"/>
          <p:cNvGrpSpPr/>
          <p:nvPr/>
        </p:nvGrpSpPr>
        <p:grpSpPr>
          <a:xfrm>
            <a:off x="1698905" y="2747702"/>
            <a:ext cx="143544" cy="135806"/>
            <a:chOff x="640629" y="2614567"/>
            <a:chExt cx="143544" cy="135806"/>
          </a:xfrm>
        </p:grpSpPr>
        <p:sp>
          <p:nvSpPr>
            <p:cNvPr id="136" name="object 110"/>
            <p:cNvSpPr/>
            <p:nvPr/>
          </p:nvSpPr>
          <p:spPr>
            <a:xfrm>
              <a:off x="649702" y="2614567"/>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7" name="object 111"/>
            <p:cNvSpPr/>
            <p:nvPr/>
          </p:nvSpPr>
          <p:spPr>
            <a:xfrm>
              <a:off x="640629" y="2615902"/>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grpSp>
      <p:sp>
        <p:nvSpPr>
          <p:cNvPr id="139" name="object 116"/>
          <p:cNvSpPr txBox="1"/>
          <p:nvPr/>
        </p:nvSpPr>
        <p:spPr>
          <a:xfrm>
            <a:off x="2415529" y="3260026"/>
            <a:ext cx="655548" cy="190052"/>
          </a:xfrm>
          <a:prstGeom prst="rect">
            <a:avLst/>
          </a:prstGeom>
        </p:spPr>
        <p:txBody>
          <a:bodyPr vert="horz" wrap="square" lIns="0" tIns="0" rIns="0" bIns="0" rtlCol="0">
            <a:spAutoFit/>
          </a:bodyPr>
          <a:lstStyle/>
          <a:p>
            <a:pPr marL="11206"/>
            <a:r>
              <a:rPr lang="en-US" sz="1235" spc="-4" dirty="0" smtClean="0">
                <a:latin typeface="Arial"/>
                <a:cs typeface="Arial"/>
              </a:rPr>
              <a:t>         </a:t>
            </a:r>
            <a:r>
              <a:rPr sz="1235" spc="-4" dirty="0" smtClean="0">
                <a:latin typeface="Arial"/>
                <a:cs typeface="Arial"/>
              </a:rPr>
              <a:t>s6</a:t>
            </a:r>
            <a:endParaRPr sz="1235" dirty="0">
              <a:latin typeface="Arial"/>
              <a:cs typeface="Arial"/>
            </a:endParaRPr>
          </a:p>
        </p:txBody>
      </p:sp>
      <p:pic>
        <p:nvPicPr>
          <p:cNvPr id="94" name="图片 93"/>
          <p:cNvPicPr>
            <a:picLocks noChangeAspect="1"/>
          </p:cNvPicPr>
          <p:nvPr/>
        </p:nvPicPr>
        <p:blipFill>
          <a:blip r:embed="rId3"/>
          <a:stretch>
            <a:fillRect/>
          </a:stretch>
        </p:blipFill>
        <p:spPr>
          <a:xfrm>
            <a:off x="2330301" y="3085566"/>
            <a:ext cx="146317" cy="146317"/>
          </a:xfrm>
          <a:prstGeom prst="rect">
            <a:avLst/>
          </a:prstGeom>
        </p:spPr>
      </p:pic>
      <p:sp>
        <p:nvSpPr>
          <p:cNvPr id="149" name="矩形 148"/>
          <p:cNvSpPr/>
          <p:nvPr/>
        </p:nvSpPr>
        <p:spPr>
          <a:xfrm>
            <a:off x="2177544" y="2760258"/>
            <a:ext cx="323422" cy="369332"/>
          </a:xfrm>
          <a:prstGeom prst="rect">
            <a:avLst/>
          </a:prstGeom>
        </p:spPr>
        <p:txBody>
          <a:bodyPr wrap="none">
            <a:spAutoFit/>
          </a:bodyPr>
          <a:lstStyle/>
          <a:p>
            <a:r>
              <a:rPr lang="en-US" altLang="zh-CN" spc="-9" dirty="0">
                <a:latin typeface="Arial"/>
                <a:cs typeface="Arial"/>
              </a:rPr>
              <a:t>r </a:t>
            </a:r>
            <a:endParaRPr lang="zh-CN" altLang="en-US" dirty="0"/>
          </a:p>
        </p:txBody>
      </p:sp>
      <p:sp>
        <p:nvSpPr>
          <p:cNvPr id="150" name="object 117"/>
          <p:cNvSpPr/>
          <p:nvPr/>
        </p:nvSpPr>
        <p:spPr>
          <a:xfrm>
            <a:off x="1942640" y="2755313"/>
            <a:ext cx="874059" cy="874059"/>
          </a:xfrm>
          <a:custGeom>
            <a:avLst/>
            <a:gdLst/>
            <a:ahLst/>
            <a:cxnLst/>
            <a:rect l="l" t="t" r="r" b="b"/>
            <a:pathLst>
              <a:path w="990600" h="990600">
                <a:moveTo>
                  <a:pt x="990600" y="493776"/>
                </a:moveTo>
                <a:lnTo>
                  <a:pt x="988325" y="445969"/>
                </a:lnTo>
                <a:lnTo>
                  <a:pt x="981639" y="399503"/>
                </a:lnTo>
                <a:lnTo>
                  <a:pt x="970750" y="354578"/>
                </a:lnTo>
                <a:lnTo>
                  <a:pt x="955867" y="311394"/>
                </a:lnTo>
                <a:lnTo>
                  <a:pt x="937199" y="270154"/>
                </a:lnTo>
                <a:lnTo>
                  <a:pt x="914954" y="231058"/>
                </a:lnTo>
                <a:lnTo>
                  <a:pt x="889339" y="194307"/>
                </a:lnTo>
                <a:lnTo>
                  <a:pt x="860565" y="160102"/>
                </a:lnTo>
                <a:lnTo>
                  <a:pt x="828838" y="128645"/>
                </a:lnTo>
                <a:lnTo>
                  <a:pt x="794369" y="100135"/>
                </a:lnTo>
                <a:lnTo>
                  <a:pt x="757364" y="74774"/>
                </a:lnTo>
                <a:lnTo>
                  <a:pt x="718033" y="52764"/>
                </a:lnTo>
                <a:lnTo>
                  <a:pt x="676584" y="34305"/>
                </a:lnTo>
                <a:lnTo>
                  <a:pt x="633225" y="19598"/>
                </a:lnTo>
                <a:lnTo>
                  <a:pt x="588165" y="8844"/>
                </a:lnTo>
                <a:lnTo>
                  <a:pt x="541612" y="2244"/>
                </a:lnTo>
                <a:lnTo>
                  <a:pt x="493776" y="0"/>
                </a:lnTo>
                <a:lnTo>
                  <a:pt x="445969" y="2244"/>
                </a:lnTo>
                <a:lnTo>
                  <a:pt x="399503" y="8844"/>
                </a:lnTo>
                <a:lnTo>
                  <a:pt x="354578" y="19598"/>
                </a:lnTo>
                <a:lnTo>
                  <a:pt x="311394" y="34305"/>
                </a:lnTo>
                <a:lnTo>
                  <a:pt x="270154" y="52764"/>
                </a:lnTo>
                <a:lnTo>
                  <a:pt x="231058" y="74774"/>
                </a:lnTo>
                <a:lnTo>
                  <a:pt x="194307" y="100135"/>
                </a:lnTo>
                <a:lnTo>
                  <a:pt x="160102" y="128645"/>
                </a:lnTo>
                <a:lnTo>
                  <a:pt x="128645" y="160102"/>
                </a:lnTo>
                <a:lnTo>
                  <a:pt x="100135" y="194307"/>
                </a:lnTo>
                <a:lnTo>
                  <a:pt x="74774" y="231058"/>
                </a:lnTo>
                <a:lnTo>
                  <a:pt x="52764" y="270154"/>
                </a:lnTo>
                <a:lnTo>
                  <a:pt x="34305" y="311394"/>
                </a:lnTo>
                <a:lnTo>
                  <a:pt x="19598" y="354578"/>
                </a:lnTo>
                <a:lnTo>
                  <a:pt x="8844" y="399503"/>
                </a:lnTo>
                <a:lnTo>
                  <a:pt x="2244" y="445969"/>
                </a:lnTo>
                <a:lnTo>
                  <a:pt x="0" y="493776"/>
                </a:lnTo>
                <a:lnTo>
                  <a:pt x="2244" y="541612"/>
                </a:lnTo>
                <a:lnTo>
                  <a:pt x="8844" y="588165"/>
                </a:lnTo>
                <a:lnTo>
                  <a:pt x="19598" y="633225"/>
                </a:lnTo>
                <a:lnTo>
                  <a:pt x="34305" y="676584"/>
                </a:lnTo>
                <a:lnTo>
                  <a:pt x="52764" y="718033"/>
                </a:lnTo>
                <a:lnTo>
                  <a:pt x="74774" y="757364"/>
                </a:lnTo>
                <a:lnTo>
                  <a:pt x="100135" y="794369"/>
                </a:lnTo>
                <a:lnTo>
                  <a:pt x="128645" y="828838"/>
                </a:lnTo>
                <a:lnTo>
                  <a:pt x="160102" y="860565"/>
                </a:lnTo>
                <a:lnTo>
                  <a:pt x="194307" y="889339"/>
                </a:lnTo>
                <a:lnTo>
                  <a:pt x="231058" y="914954"/>
                </a:lnTo>
                <a:lnTo>
                  <a:pt x="270154" y="937199"/>
                </a:lnTo>
                <a:lnTo>
                  <a:pt x="311394" y="955867"/>
                </a:lnTo>
                <a:lnTo>
                  <a:pt x="354578" y="970750"/>
                </a:lnTo>
                <a:lnTo>
                  <a:pt x="399503" y="981639"/>
                </a:lnTo>
                <a:lnTo>
                  <a:pt x="445969" y="988325"/>
                </a:lnTo>
                <a:lnTo>
                  <a:pt x="493776" y="990600"/>
                </a:lnTo>
                <a:lnTo>
                  <a:pt x="541612" y="988325"/>
                </a:lnTo>
                <a:lnTo>
                  <a:pt x="588165" y="981639"/>
                </a:lnTo>
                <a:lnTo>
                  <a:pt x="633225" y="970750"/>
                </a:lnTo>
                <a:lnTo>
                  <a:pt x="676584" y="955867"/>
                </a:lnTo>
                <a:lnTo>
                  <a:pt x="718033" y="937199"/>
                </a:lnTo>
                <a:lnTo>
                  <a:pt x="757364" y="914954"/>
                </a:lnTo>
                <a:lnTo>
                  <a:pt x="794369" y="889339"/>
                </a:lnTo>
                <a:lnTo>
                  <a:pt x="828838" y="860565"/>
                </a:lnTo>
                <a:lnTo>
                  <a:pt x="860565" y="828838"/>
                </a:lnTo>
                <a:lnTo>
                  <a:pt x="889339" y="794369"/>
                </a:lnTo>
                <a:lnTo>
                  <a:pt x="914954" y="757364"/>
                </a:lnTo>
                <a:lnTo>
                  <a:pt x="937199" y="718033"/>
                </a:lnTo>
                <a:lnTo>
                  <a:pt x="955867" y="676584"/>
                </a:lnTo>
                <a:lnTo>
                  <a:pt x="970750" y="633225"/>
                </a:lnTo>
                <a:lnTo>
                  <a:pt x="981639" y="588165"/>
                </a:lnTo>
                <a:lnTo>
                  <a:pt x="988325" y="541612"/>
                </a:lnTo>
                <a:lnTo>
                  <a:pt x="990600" y="493776"/>
                </a:lnTo>
                <a:close/>
              </a:path>
            </a:pathLst>
          </a:custGeom>
          <a:ln w="9144">
            <a:solidFill>
              <a:srgbClr val="000000"/>
            </a:solidFill>
          </a:ln>
        </p:spPr>
        <p:txBody>
          <a:bodyPr wrap="square" lIns="0" tIns="0" rIns="0" bIns="0" rtlCol="0"/>
          <a:lstStyle/>
          <a:p>
            <a:endParaRPr sz="1588"/>
          </a:p>
        </p:txBody>
      </p:sp>
      <p:sp>
        <p:nvSpPr>
          <p:cNvPr id="151" name="object 118"/>
          <p:cNvSpPr/>
          <p:nvPr/>
        </p:nvSpPr>
        <p:spPr>
          <a:xfrm>
            <a:off x="2077111" y="2889784"/>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grpSp>
        <p:nvGrpSpPr>
          <p:cNvPr id="138" name="组合 137"/>
          <p:cNvGrpSpPr/>
          <p:nvPr/>
        </p:nvGrpSpPr>
        <p:grpSpPr>
          <a:xfrm>
            <a:off x="2278817" y="3427666"/>
            <a:ext cx="134471" cy="134471"/>
            <a:chOff x="2278817" y="3427666"/>
            <a:chExt cx="134471" cy="134471"/>
          </a:xfrm>
        </p:grpSpPr>
        <p:sp>
          <p:nvSpPr>
            <p:cNvPr id="140"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1"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2" name="组合 141"/>
          <p:cNvGrpSpPr/>
          <p:nvPr/>
        </p:nvGrpSpPr>
        <p:grpSpPr>
          <a:xfrm>
            <a:off x="1471993" y="3562136"/>
            <a:ext cx="134471" cy="134471"/>
            <a:chOff x="1471993" y="3562136"/>
            <a:chExt cx="134471" cy="134471"/>
          </a:xfrm>
        </p:grpSpPr>
        <p:sp>
          <p:nvSpPr>
            <p:cNvPr id="143"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4"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5" name="组合 144"/>
          <p:cNvGrpSpPr/>
          <p:nvPr/>
        </p:nvGrpSpPr>
        <p:grpSpPr>
          <a:xfrm>
            <a:off x="1404758" y="4503430"/>
            <a:ext cx="134471" cy="134471"/>
            <a:chOff x="1404758" y="4503430"/>
            <a:chExt cx="134471" cy="134471"/>
          </a:xfrm>
        </p:grpSpPr>
        <p:sp>
          <p:nvSpPr>
            <p:cNvPr id="146"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7"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8" name="组合 147"/>
          <p:cNvGrpSpPr/>
          <p:nvPr/>
        </p:nvGrpSpPr>
        <p:grpSpPr>
          <a:xfrm>
            <a:off x="2077111" y="4234489"/>
            <a:ext cx="134471" cy="134471"/>
            <a:chOff x="2077111" y="4234489"/>
            <a:chExt cx="134471" cy="134471"/>
          </a:xfrm>
        </p:grpSpPr>
        <p:sp>
          <p:nvSpPr>
            <p:cNvPr id="152"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3"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4" name="组合 153"/>
          <p:cNvGrpSpPr/>
          <p:nvPr/>
        </p:nvGrpSpPr>
        <p:grpSpPr>
          <a:xfrm>
            <a:off x="2883934" y="4503430"/>
            <a:ext cx="134471" cy="134471"/>
            <a:chOff x="2077111" y="4234489"/>
            <a:chExt cx="134471" cy="134471"/>
          </a:xfrm>
        </p:grpSpPr>
        <p:sp>
          <p:nvSpPr>
            <p:cNvPr id="15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7" name="组合 156"/>
          <p:cNvGrpSpPr/>
          <p:nvPr/>
        </p:nvGrpSpPr>
        <p:grpSpPr>
          <a:xfrm>
            <a:off x="2749464" y="2419136"/>
            <a:ext cx="134471" cy="134471"/>
            <a:chOff x="2749464" y="2419136"/>
            <a:chExt cx="134471" cy="134471"/>
          </a:xfrm>
        </p:grpSpPr>
        <p:sp>
          <p:nvSpPr>
            <p:cNvPr id="158"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9"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0" name="组合 159"/>
          <p:cNvGrpSpPr/>
          <p:nvPr/>
        </p:nvGrpSpPr>
        <p:grpSpPr>
          <a:xfrm>
            <a:off x="2009875" y="2822548"/>
            <a:ext cx="134471" cy="134471"/>
            <a:chOff x="2009875" y="2822548"/>
            <a:chExt cx="134471" cy="134471"/>
          </a:xfrm>
        </p:grpSpPr>
        <p:sp>
          <p:nvSpPr>
            <p:cNvPr id="16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3" name="组合 162"/>
          <p:cNvGrpSpPr/>
          <p:nvPr/>
        </p:nvGrpSpPr>
        <p:grpSpPr>
          <a:xfrm>
            <a:off x="3152875" y="2957019"/>
            <a:ext cx="134471" cy="134471"/>
            <a:chOff x="3152875" y="2957019"/>
            <a:chExt cx="134471" cy="134471"/>
          </a:xfrm>
        </p:grpSpPr>
        <p:sp>
          <p:nvSpPr>
            <p:cNvPr id="164"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5"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6" name="组合 165"/>
          <p:cNvGrpSpPr/>
          <p:nvPr/>
        </p:nvGrpSpPr>
        <p:grpSpPr>
          <a:xfrm>
            <a:off x="3623522" y="3562136"/>
            <a:ext cx="134471" cy="134471"/>
            <a:chOff x="3623522" y="3562136"/>
            <a:chExt cx="134471" cy="134471"/>
          </a:xfrm>
        </p:grpSpPr>
        <p:sp>
          <p:nvSpPr>
            <p:cNvPr id="167"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68"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227946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9"/>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0" grpId="0" animBg="1"/>
      <p:bldP spid="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形式化描述</a:t>
            </a:r>
            <a:endParaRPr lang="en-US" altLang="zh-CN" sz="2800" dirty="0">
              <a:solidFill>
                <a:schemeClr val="bg1"/>
              </a:solidFill>
            </a:endParaRPr>
          </a:p>
        </p:txBody>
      </p:sp>
      <p:sp>
        <p:nvSpPr>
          <p:cNvPr id="7" name="矩形 6"/>
          <p:cNvSpPr/>
          <p:nvPr/>
        </p:nvSpPr>
        <p:spPr>
          <a:xfrm>
            <a:off x="716278" y="3673415"/>
            <a:ext cx="7792519" cy="2363724"/>
          </a:xfrm>
          <a:prstGeom prst="rect">
            <a:avLst/>
          </a:prstGeom>
        </p:spPr>
        <p:txBody>
          <a:bodyPr wrap="square">
            <a:spAutoFit/>
          </a:bodyPr>
          <a:lstStyle/>
          <a:p>
            <a:r>
              <a:rPr lang="en-US" altLang="zh-CN" dirty="0" smtClean="0"/>
              <a:t>Note:</a:t>
            </a:r>
          </a:p>
          <a:p>
            <a:pPr marL="285750" indent="-285750">
              <a:buFont typeface="Arial" panose="020B0604020202020204" pitchFamily="34" charset="0"/>
              <a:buChar char="•"/>
            </a:pPr>
            <a:r>
              <a:rPr lang="en-US" altLang="zh-CN" dirty="0" err="1" smtClean="0"/>
              <a:t>kNN</a:t>
            </a:r>
            <a:r>
              <a:rPr lang="zh-CN" altLang="en-US" dirty="0"/>
              <a:t>算法的核心思想是如果一个样本在特征空间中的</a:t>
            </a:r>
            <a:r>
              <a:rPr lang="en-US" altLang="zh-CN" dirty="0"/>
              <a:t>k</a:t>
            </a:r>
            <a:r>
              <a:rPr lang="zh-CN" altLang="en-US" dirty="0"/>
              <a:t>个最相邻的样本中的大多数属于某一个类别，则该样本也属于这个类别，并具有这个类别上样本的特性。</a:t>
            </a:r>
            <a:endParaRPr lang="en-US" altLang="zh-CN" dirty="0"/>
          </a:p>
          <a:p>
            <a:pPr marL="285750" lvl="0" indent="-285750">
              <a:spcBef>
                <a:spcPct val="20000"/>
              </a:spcBef>
              <a:buFont typeface="Arial" panose="020B0604020202020204" pitchFamily="34" charset="0"/>
              <a:buChar char="•"/>
            </a:pPr>
            <a:r>
              <a:rPr lang="zh-CN" altLang="en-US" dirty="0"/>
              <a:t>“</a:t>
            </a:r>
            <a:r>
              <a:rPr lang="en-US" altLang="zh-CN" dirty="0"/>
              <a:t>K”</a:t>
            </a:r>
            <a:r>
              <a:rPr lang="zh-CN" altLang="en-US" dirty="0"/>
              <a:t>表示分类考虑的数据集项目的数量</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K-NN</a:t>
            </a:r>
            <a:r>
              <a:rPr lang="zh-CN" altLang="en-US" dirty="0"/>
              <a:t>是一种</a:t>
            </a:r>
            <a:r>
              <a:rPr lang="zh-CN" altLang="en-US" dirty="0">
                <a:hlinkClick r:id="rId3"/>
              </a:rPr>
              <a:t>基于实例的</a:t>
            </a:r>
            <a:r>
              <a:rPr lang="zh-CN" altLang="en-US" dirty="0" smtClean="0">
                <a:hlinkClick r:id="rId3"/>
              </a:rPr>
              <a:t>学习</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k-</a:t>
            </a:r>
            <a:r>
              <a:rPr lang="zh-CN" altLang="en-US" dirty="0"/>
              <a:t>近邻算法是所有的</a:t>
            </a:r>
            <a:r>
              <a:rPr lang="zh-CN" altLang="en-US" dirty="0">
                <a:hlinkClick r:id="rId4" tooltip="机器学习"/>
              </a:rPr>
              <a:t>机器学习</a:t>
            </a:r>
            <a:r>
              <a:rPr lang="zh-CN" altLang="en-US" dirty="0"/>
              <a:t>算法中最简单</a:t>
            </a:r>
            <a:r>
              <a:rPr lang="zh-CN" altLang="en-US" dirty="0" smtClean="0"/>
              <a:t>的方法之一。</a:t>
            </a:r>
            <a:endParaRPr lang="en-US" altLang="zh-CN" dirty="0" smtClean="0"/>
          </a:p>
          <a:p>
            <a:endParaRPr lang="en-US" altLang="zh-CN" dirty="0"/>
          </a:p>
        </p:txBody>
      </p:sp>
      <p:pic>
        <p:nvPicPr>
          <p:cNvPr id="13" name="图片 12"/>
          <p:cNvPicPr>
            <a:picLocks noChangeAspect="1"/>
          </p:cNvPicPr>
          <p:nvPr/>
        </p:nvPicPr>
        <p:blipFill>
          <a:blip r:embed="rId5"/>
          <a:stretch>
            <a:fillRect/>
          </a:stretch>
        </p:blipFill>
        <p:spPr>
          <a:xfrm>
            <a:off x="3428215" y="1588538"/>
            <a:ext cx="2164739" cy="1856910"/>
          </a:xfrm>
          <a:prstGeom prst="rect">
            <a:avLst/>
          </a:prstGeom>
        </p:spPr>
      </p:pic>
    </p:spTree>
    <p:extLst>
      <p:ext uri="{BB962C8B-B14F-4D97-AF65-F5344CB8AC3E}">
        <p14:creationId xmlns:p14="http://schemas.microsoft.com/office/powerpoint/2010/main" val="42173194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怎样确保查询到最近节点</a:t>
            </a:r>
            <a:endParaRPr lang="en-US" altLang="zh-CN" sz="2800" dirty="0">
              <a:solidFill>
                <a:schemeClr val="bg1"/>
              </a:solidFill>
            </a:endParaRPr>
          </a:p>
        </p:txBody>
      </p:sp>
      <p:pic>
        <p:nvPicPr>
          <p:cNvPr id="3" name="图片 2"/>
          <p:cNvPicPr>
            <a:picLocks noChangeAspect="1"/>
          </p:cNvPicPr>
          <p:nvPr/>
        </p:nvPicPr>
        <p:blipFill>
          <a:blip r:embed="rId3"/>
          <a:stretch>
            <a:fillRect/>
          </a:stretch>
        </p:blipFill>
        <p:spPr>
          <a:xfrm>
            <a:off x="1858948" y="1938029"/>
            <a:ext cx="5303274" cy="3386668"/>
          </a:xfrm>
          <a:prstGeom prst="rect">
            <a:avLst/>
          </a:prstGeom>
        </p:spPr>
      </p:pic>
    </p:spTree>
    <p:extLst>
      <p:ext uri="{BB962C8B-B14F-4D97-AF65-F5344CB8AC3E}">
        <p14:creationId xmlns:p14="http://schemas.microsoft.com/office/powerpoint/2010/main" val="16766931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269242" y="627797"/>
            <a:ext cx="6482686" cy="655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solidFill>
                  <a:schemeClr val="bg1"/>
                </a:solidFill>
              </a:rPr>
              <a:t>最邻近查找的算法</a:t>
            </a:r>
            <a:r>
              <a:rPr lang="zh-CN" altLang="en-US" sz="2800" dirty="0" smtClean="0">
                <a:solidFill>
                  <a:schemeClr val="bg1"/>
                </a:solidFill>
              </a:rPr>
              <a:t>描述</a:t>
            </a:r>
            <a:endParaRPr lang="zh-CN" altLang="en-US" sz="2800" dirty="0">
              <a:solidFill>
                <a:schemeClr val="bg1"/>
              </a:solidFill>
            </a:endParaRPr>
          </a:p>
        </p:txBody>
      </p:sp>
      <p:sp>
        <p:nvSpPr>
          <p:cNvPr id="4" name="矩形 3"/>
          <p:cNvSpPr/>
          <p:nvPr/>
        </p:nvSpPr>
        <p:spPr>
          <a:xfrm>
            <a:off x="964145" y="2038893"/>
            <a:ext cx="7092880" cy="2031325"/>
          </a:xfrm>
          <a:prstGeom prst="rect">
            <a:avLst/>
          </a:prstGeom>
        </p:spPr>
        <p:txBody>
          <a:bodyPr wrap="square">
            <a:spAutoFit/>
          </a:bodyPr>
          <a:lstStyle/>
          <a:p>
            <a:r>
              <a:rPr lang="zh-CN" altLang="en-US" dirty="0" smtClean="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）将查询数据</a:t>
            </a:r>
            <a:r>
              <a:rPr lang="en-US" altLang="zh-CN" dirty="0">
                <a:solidFill>
                  <a:srgbClr val="000000"/>
                </a:solidFill>
                <a:latin typeface="courier new" panose="02070309020205020404" pitchFamily="49" charset="0"/>
              </a:rPr>
              <a:t>Q</a:t>
            </a:r>
            <a:r>
              <a:rPr lang="zh-CN" altLang="en-US" dirty="0">
                <a:solidFill>
                  <a:srgbClr val="000000"/>
                </a:solidFill>
                <a:latin typeface="courier new" panose="02070309020205020404" pitchFamily="49" charset="0"/>
              </a:rPr>
              <a:t>从根节点开始，按照</a:t>
            </a:r>
            <a:r>
              <a:rPr lang="en-US" altLang="zh-CN" dirty="0">
                <a:solidFill>
                  <a:srgbClr val="000000"/>
                </a:solidFill>
                <a:latin typeface="courier new" panose="02070309020205020404" pitchFamily="49" charset="0"/>
              </a:rPr>
              <a:t>Q</a:t>
            </a:r>
            <a:r>
              <a:rPr lang="zh-CN" altLang="en-US" dirty="0">
                <a:solidFill>
                  <a:srgbClr val="000000"/>
                </a:solidFill>
                <a:latin typeface="courier new" panose="02070309020205020404" pitchFamily="49" charset="0"/>
              </a:rPr>
              <a:t>与各个节点的比较结果向下遍历，直到到达叶子节点为止。到达叶子节点时，计算</a:t>
            </a:r>
            <a:r>
              <a:rPr lang="en-US" altLang="zh-CN" dirty="0">
                <a:solidFill>
                  <a:srgbClr val="000000"/>
                </a:solidFill>
                <a:latin typeface="courier new" panose="02070309020205020404" pitchFamily="49" charset="0"/>
              </a:rPr>
              <a:t>Q</a:t>
            </a:r>
            <a:r>
              <a:rPr lang="zh-CN" altLang="en-US" dirty="0">
                <a:solidFill>
                  <a:srgbClr val="000000"/>
                </a:solidFill>
                <a:latin typeface="courier new" panose="02070309020205020404" pitchFamily="49" charset="0"/>
              </a:rPr>
              <a:t>与叶子节点上保存</a:t>
            </a:r>
            <a:r>
              <a:rPr lang="zh-CN" altLang="en-US" dirty="0" smtClean="0">
                <a:solidFill>
                  <a:srgbClr val="000000"/>
                </a:solidFill>
                <a:latin typeface="courier new" panose="02070309020205020404" pitchFamily="49" charset="0"/>
              </a:rPr>
              <a:t>的数据</a:t>
            </a:r>
            <a:r>
              <a:rPr lang="zh-CN" altLang="en-US" dirty="0">
                <a:solidFill>
                  <a:srgbClr val="000000"/>
                </a:solidFill>
                <a:latin typeface="courier new" panose="02070309020205020404" pitchFamily="49" charset="0"/>
              </a:rPr>
              <a:t>之间的距离，</a:t>
            </a:r>
            <a:r>
              <a:rPr lang="zh-CN" altLang="en-US" dirty="0" smtClean="0">
                <a:solidFill>
                  <a:srgbClr val="000000"/>
                </a:solidFill>
                <a:latin typeface="courier new" panose="02070309020205020404" pitchFamily="49" charset="0"/>
              </a:rPr>
              <a:t>记录为当前最小距离。</a:t>
            </a:r>
            <a:endParaRPr lang="en-US" altLang="zh-CN" dirty="0">
              <a:solidFill>
                <a:srgbClr val="000000"/>
              </a:solidFill>
              <a:latin typeface="courier new" panose="02070309020205020404" pitchFamily="49" charset="0"/>
            </a:endParaRPr>
          </a:p>
          <a:p>
            <a:r>
              <a:rPr lang="zh-CN" altLang="en-US"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2</a:t>
            </a:r>
            <a:r>
              <a:rPr lang="zh-CN" altLang="en-US" dirty="0">
                <a:solidFill>
                  <a:srgbClr val="000000"/>
                </a:solidFill>
                <a:latin typeface="courier new" panose="02070309020205020404" pitchFamily="49" charset="0"/>
              </a:rPr>
              <a:t>）进行回溯操作，该操作的目的是找离查询点</a:t>
            </a:r>
            <a:r>
              <a:rPr lang="en-US" altLang="zh-CN" dirty="0">
                <a:solidFill>
                  <a:srgbClr val="000000"/>
                </a:solidFill>
                <a:latin typeface="courier new" panose="02070309020205020404" pitchFamily="49" charset="0"/>
              </a:rPr>
              <a:t>Q</a:t>
            </a:r>
            <a:r>
              <a:rPr lang="zh-CN" altLang="en-US" dirty="0">
                <a:solidFill>
                  <a:srgbClr val="000000"/>
                </a:solidFill>
                <a:latin typeface="courier new" panose="02070309020205020404" pitchFamily="49" charset="0"/>
              </a:rPr>
              <a:t>更近的数据点，即在未访问过的分支里，是否还有离</a:t>
            </a:r>
            <a:r>
              <a:rPr lang="en-US" altLang="zh-CN" dirty="0">
                <a:solidFill>
                  <a:srgbClr val="000000"/>
                </a:solidFill>
                <a:latin typeface="courier new" panose="02070309020205020404" pitchFamily="49" charset="0"/>
              </a:rPr>
              <a:t>Q</a:t>
            </a:r>
            <a:r>
              <a:rPr lang="zh-CN" altLang="en-US" dirty="0">
                <a:solidFill>
                  <a:srgbClr val="000000"/>
                </a:solidFill>
                <a:latin typeface="courier new" panose="02070309020205020404" pitchFamily="49" charset="0"/>
              </a:rPr>
              <a:t>更近的点，它们的距离小于当前</a:t>
            </a:r>
            <a:r>
              <a:rPr lang="zh-CN" altLang="en-US" dirty="0" smtClean="0">
                <a:solidFill>
                  <a:srgbClr val="000000"/>
                </a:solidFill>
                <a:latin typeface="courier new" panose="02070309020205020404" pitchFamily="49" charset="0"/>
              </a:rPr>
              <a:t>最小距离。</a:t>
            </a:r>
            <a:endParaRPr lang="en-US" altLang="zh-CN" dirty="0">
              <a:solidFill>
                <a:srgbClr val="000000"/>
              </a:solidFill>
              <a:latin typeface="courier new" panose="02070309020205020404" pitchFamily="49" charset="0"/>
            </a:endParaRPr>
          </a:p>
          <a:p>
            <a:pPr>
              <a:defRPr/>
            </a:pPr>
            <a:r>
              <a:rPr lang="zh-CN" altLang="en-US" dirty="0"/>
              <a:t>下面用一个简单的例子来演示基于</a:t>
            </a:r>
            <a:r>
              <a:rPr lang="en-US" altLang="zh-CN" dirty="0" err="1"/>
              <a:t>Kd</a:t>
            </a:r>
            <a:r>
              <a:rPr lang="en-US" altLang="zh-CN" dirty="0"/>
              <a:t>-Tree</a:t>
            </a:r>
            <a:r>
              <a:rPr lang="zh-CN" altLang="en-US" dirty="0"/>
              <a:t>的最近邻查找的过程。</a:t>
            </a:r>
          </a:p>
        </p:txBody>
      </p:sp>
    </p:spTree>
    <p:extLst>
      <p:ext uri="{BB962C8B-B14F-4D97-AF65-F5344CB8AC3E}">
        <p14:creationId xmlns:p14="http://schemas.microsoft.com/office/powerpoint/2010/main" val="23961225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a:t>
            </a:r>
            <a:endParaRPr lang="en-US" altLang="zh-CN" sz="2800" dirty="0">
              <a:solidFill>
                <a:schemeClr val="bg1"/>
              </a:solidFill>
            </a:endParaRPr>
          </a:p>
        </p:txBody>
      </p:sp>
      <p:sp>
        <p:nvSpPr>
          <p:cNvPr id="3" name="object 2"/>
          <p:cNvSpPr/>
          <p:nvPr/>
        </p:nvSpPr>
        <p:spPr>
          <a:xfrm>
            <a:off x="2745430" y="2415102"/>
            <a:ext cx="142539" cy="142539"/>
          </a:xfrm>
          <a:prstGeom prst="rect">
            <a:avLst/>
          </a:prstGeom>
          <a:blipFill>
            <a:blip r:embed="rId2" cstate="print"/>
            <a:stretch>
              <a:fillRect/>
            </a:stretch>
          </a:blipFill>
        </p:spPr>
        <p:txBody>
          <a:bodyPr wrap="square" lIns="0" tIns="0" rIns="0" bIns="0" rtlCol="0"/>
          <a:lstStyle/>
          <a:p>
            <a:endParaRPr sz="1588"/>
          </a:p>
        </p:txBody>
      </p:sp>
      <p:sp>
        <p:nvSpPr>
          <p:cNvPr id="4" name="object 3"/>
          <p:cNvSpPr/>
          <p:nvPr/>
        </p:nvSpPr>
        <p:spPr>
          <a:xfrm>
            <a:off x="2274783" y="3423632"/>
            <a:ext cx="142539" cy="142539"/>
          </a:xfrm>
          <a:prstGeom prst="rect">
            <a:avLst/>
          </a:prstGeom>
          <a:blipFill>
            <a:blip r:embed="rId2" cstate="print"/>
            <a:stretch>
              <a:fillRect/>
            </a:stretch>
          </a:blipFill>
        </p:spPr>
        <p:txBody>
          <a:bodyPr wrap="square" lIns="0" tIns="0" rIns="0" bIns="0" rtlCol="0"/>
          <a:lstStyle/>
          <a:p>
            <a:endParaRPr sz="1588"/>
          </a:p>
        </p:txBody>
      </p:sp>
      <p:sp>
        <p:nvSpPr>
          <p:cNvPr id="5" name="object 4"/>
          <p:cNvSpPr/>
          <p:nvPr/>
        </p:nvSpPr>
        <p:spPr>
          <a:xfrm>
            <a:off x="1467959" y="3558102"/>
            <a:ext cx="142539" cy="142539"/>
          </a:xfrm>
          <a:prstGeom prst="rect">
            <a:avLst/>
          </a:prstGeom>
          <a:blipFill>
            <a:blip r:embed="rId2" cstate="print"/>
            <a:stretch>
              <a:fillRect/>
            </a:stretch>
          </a:blipFill>
        </p:spPr>
        <p:txBody>
          <a:bodyPr wrap="square" lIns="0" tIns="0" rIns="0" bIns="0" rtlCol="0"/>
          <a:lstStyle/>
          <a:p>
            <a:endParaRPr sz="1588"/>
          </a:p>
        </p:txBody>
      </p:sp>
      <p:sp>
        <p:nvSpPr>
          <p:cNvPr id="6" name="object 5"/>
          <p:cNvSpPr/>
          <p:nvPr/>
        </p:nvSpPr>
        <p:spPr>
          <a:xfrm>
            <a:off x="1400724" y="4499396"/>
            <a:ext cx="142539" cy="142539"/>
          </a:xfrm>
          <a:prstGeom prst="rect">
            <a:avLst/>
          </a:prstGeom>
          <a:blipFill>
            <a:blip r:embed="rId2" cstate="print"/>
            <a:stretch>
              <a:fillRect/>
            </a:stretch>
          </a:blipFill>
        </p:spPr>
        <p:txBody>
          <a:bodyPr wrap="square" lIns="0" tIns="0" rIns="0" bIns="0" rtlCol="0"/>
          <a:lstStyle/>
          <a:p>
            <a:endParaRPr sz="1588"/>
          </a:p>
        </p:txBody>
      </p:sp>
      <p:sp>
        <p:nvSpPr>
          <p:cNvPr id="7" name="object 6"/>
          <p:cNvSpPr/>
          <p:nvPr/>
        </p:nvSpPr>
        <p:spPr>
          <a:xfrm>
            <a:off x="2073077" y="4230455"/>
            <a:ext cx="142539" cy="142539"/>
          </a:xfrm>
          <a:prstGeom prst="rect">
            <a:avLst/>
          </a:prstGeom>
          <a:blipFill>
            <a:blip r:embed="rId2" cstate="print"/>
            <a:stretch>
              <a:fillRect/>
            </a:stretch>
          </a:blipFill>
        </p:spPr>
        <p:txBody>
          <a:bodyPr wrap="square" lIns="0" tIns="0" rIns="0" bIns="0" rtlCol="0"/>
          <a:lstStyle/>
          <a:p>
            <a:endParaRPr sz="1588"/>
          </a:p>
        </p:txBody>
      </p:sp>
      <p:sp>
        <p:nvSpPr>
          <p:cNvPr id="8" name="object 7"/>
          <p:cNvSpPr/>
          <p:nvPr/>
        </p:nvSpPr>
        <p:spPr>
          <a:xfrm>
            <a:off x="2879900" y="4499396"/>
            <a:ext cx="142539" cy="142539"/>
          </a:xfrm>
          <a:prstGeom prst="rect">
            <a:avLst/>
          </a:prstGeom>
          <a:blipFill>
            <a:blip r:embed="rId3" cstate="print"/>
            <a:stretch>
              <a:fillRect/>
            </a:stretch>
          </a:blipFill>
        </p:spPr>
        <p:txBody>
          <a:bodyPr wrap="square" lIns="0" tIns="0" rIns="0" bIns="0" rtlCol="0"/>
          <a:lstStyle/>
          <a:p>
            <a:endParaRPr sz="1588"/>
          </a:p>
        </p:txBody>
      </p:sp>
      <p:sp>
        <p:nvSpPr>
          <p:cNvPr id="9" name="object 8"/>
          <p:cNvSpPr/>
          <p:nvPr/>
        </p:nvSpPr>
        <p:spPr>
          <a:xfrm>
            <a:off x="2005841" y="2818514"/>
            <a:ext cx="142539" cy="142539"/>
          </a:xfrm>
          <a:prstGeom prst="rect">
            <a:avLst/>
          </a:prstGeom>
          <a:blipFill>
            <a:blip r:embed="rId2" cstate="print"/>
            <a:stretch>
              <a:fillRect/>
            </a:stretch>
          </a:blipFill>
        </p:spPr>
        <p:txBody>
          <a:bodyPr wrap="square" lIns="0" tIns="0" rIns="0" bIns="0" rtlCol="0"/>
          <a:lstStyle/>
          <a:p>
            <a:endParaRPr sz="1588"/>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1" name="object 11"/>
          <p:cNvSpPr/>
          <p:nvPr/>
        </p:nvSpPr>
        <p:spPr>
          <a:xfrm>
            <a:off x="3148841" y="2952985"/>
            <a:ext cx="142539" cy="14253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9144">
            <a:solidFill>
              <a:srgbClr val="000000"/>
            </a:solidFill>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1"/>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4"/>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5"/>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9" name="object 7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0" name="object 7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3" name="object 82"/>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4" name="object 83"/>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5" name="object 84"/>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6" name="object 85"/>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graphicFrame>
        <p:nvGraphicFramePr>
          <p:cNvPr id="87" name="object 86"/>
          <p:cNvGraphicFramePr>
            <a:graphicFrameLocks noGrp="1"/>
          </p:cNvGraphicFramePr>
          <p:nvPr/>
        </p:nvGraphicFramePr>
        <p:xfrm>
          <a:off x="1131788" y="2011690"/>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gridSpan="3">
                  <a:txBody>
                    <a:bodyPr/>
                    <a:lstStyle/>
                    <a:p>
                      <a:pPr marL="86360">
                        <a:lnSpc>
                          <a:spcPct val="100000"/>
                        </a:lnSpc>
                        <a:spcBef>
                          <a:spcPts val="265"/>
                        </a:spcBef>
                      </a:pPr>
                      <a:r>
                        <a:rPr sz="1200" spc="-5" dirty="0">
                          <a:latin typeface="Arial"/>
                          <a:cs typeface="Arial"/>
                        </a:rPr>
                        <a:t>s7</a:t>
                      </a:r>
                      <a:endParaRPr sz="1200">
                        <a:latin typeface="Arial"/>
                        <a:cs typeface="Arial"/>
                      </a:endParaRPr>
                    </a:p>
                    <a:p>
                      <a:pPr marL="238760">
                        <a:lnSpc>
                          <a:spcPct val="100000"/>
                        </a:lnSpc>
                        <a:spcBef>
                          <a:spcPts val="120"/>
                        </a:spcBef>
                      </a:pPr>
                      <a:r>
                        <a:rPr sz="1800" dirty="0">
                          <a:latin typeface="Arial"/>
                          <a:cs typeface="Arial"/>
                        </a:rPr>
                        <a:t>c</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89" name="object 88"/>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0" name="object 89"/>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2" name="object 91"/>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2133140" y="152266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25125355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object 86"/>
          <p:cNvGraphicFramePr>
            <a:graphicFrameLocks noGrp="1"/>
          </p:cNvGraphicFramePr>
          <p:nvPr>
            <p:extLst>
              <p:ext uri="{D42A27DB-BD31-4B8C-83A1-F6EECF244321}">
                <p14:modId xmlns:p14="http://schemas.microsoft.com/office/powerpoint/2010/main" val="2050278038"/>
              </p:ext>
            </p:extLst>
          </p:nvPr>
        </p:nvGraphicFramePr>
        <p:xfrm>
          <a:off x="1131788" y="2011690"/>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55904"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77470">
                        <a:lnSpc>
                          <a:spcPct val="100000"/>
                        </a:lnSpc>
                      </a:pPr>
                      <a:r>
                        <a:rPr sz="1800" dirty="0">
                          <a:latin typeface="Arial"/>
                          <a:cs typeface="Arial"/>
                        </a:rPr>
                        <a:t>i</a:t>
                      </a:r>
                    </a:p>
                  </a:txBody>
                  <a:tcPr marL="0" marR="0" marT="0" marB="0">
                    <a:lnL w="27432">
                      <a:solidFill>
                        <a:srgbClr val="FF31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77470">
                        <a:lnSpc>
                          <a:spcPct val="100000"/>
                        </a:lnSpc>
                        <a:spcBef>
                          <a:spcPts val="265"/>
                        </a:spcBef>
                      </a:pPr>
                      <a:r>
                        <a:rPr sz="1200" spc="-5" dirty="0">
                          <a:latin typeface="Arial"/>
                          <a:cs typeface="Arial"/>
                        </a:rPr>
                        <a:t>s8</a:t>
                      </a:r>
                      <a:endParaRPr sz="1200">
                        <a:latin typeface="Arial"/>
                        <a:cs typeface="Arial"/>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77470">
                        <a:lnSpc>
                          <a:spcPct val="100000"/>
                        </a:lnSpc>
                        <a:spcBef>
                          <a:spcPts val="265"/>
                        </a:spcBef>
                      </a:pPr>
                      <a:r>
                        <a:rPr sz="1200" spc="-5" dirty="0">
                          <a:latin typeface="Arial"/>
                          <a:cs typeface="Arial"/>
                        </a:rPr>
                        <a:t>s6</a:t>
                      </a:r>
                      <a:endParaRPr sz="1200">
                        <a:latin typeface="Arial"/>
                        <a:cs typeface="Arial"/>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tcPr>
                </a:tc>
                <a:tc rowSpan="3">
                  <a:txBody>
                    <a:bodyPr/>
                    <a:lstStyle/>
                    <a:p>
                      <a:endParaRPr sz="1200" dirty="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gridSpan="2">
                  <a:txBody>
                    <a:bodyPr/>
                    <a:lstStyle/>
                    <a:p>
                      <a:pPr marR="4064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vMerge="1">
                  <a:txBody>
                    <a:bodyPr/>
                    <a:lstStyle/>
                    <a:p>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dirty="0">
                          <a:latin typeface="Arial"/>
                          <a:cs typeface="Arial"/>
                        </a:rPr>
                        <a:t>s1</a:t>
                      </a:r>
                      <a:endParaRPr sz="1200">
                        <a:latin typeface="Arial"/>
                        <a:cs typeface="Arial"/>
                      </a:endParaRPr>
                    </a:p>
                  </a:txBody>
                  <a:tcPr marL="0" marR="0" marT="0" marB="0">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27432">
                      <a:solidFill>
                        <a:srgbClr val="FF3100"/>
                      </a:solidFill>
                      <a:prstDash val="solid"/>
                    </a:lnR>
                    <a:lnT w="9144">
                      <a:solidFill>
                        <a:srgbClr val="000000"/>
                      </a:solidFill>
                      <a:prstDash val="solid"/>
                    </a:lnT>
                    <a:lnB w="9144">
                      <a:solidFill>
                        <a:srgbClr val="000000"/>
                      </a:solidFill>
                      <a:prstDash val="solid"/>
                    </a:lnB>
                    <a:solidFill>
                      <a:srgbClr val="DDDDDD"/>
                    </a:solidFill>
                  </a:tcPr>
                </a:tc>
                <a:tc gridSpan="3">
                  <a:txBody>
                    <a:bodyPr/>
                    <a:lstStyle/>
                    <a:p>
                      <a:pPr marL="77470">
                        <a:lnSpc>
                          <a:spcPct val="100000"/>
                        </a:lnSpc>
                        <a:spcBef>
                          <a:spcPts val="265"/>
                        </a:spcBef>
                      </a:pPr>
                      <a:r>
                        <a:rPr sz="1200" spc="-5" dirty="0">
                          <a:latin typeface="Arial"/>
                          <a:cs typeface="Arial"/>
                        </a:rPr>
                        <a:t>s7</a:t>
                      </a:r>
                      <a:endParaRPr sz="1200" dirty="0">
                        <a:latin typeface="Arial"/>
                        <a:cs typeface="Arial"/>
                      </a:endParaRPr>
                    </a:p>
                    <a:p>
                      <a:pPr marL="229870">
                        <a:lnSpc>
                          <a:spcPct val="100000"/>
                        </a:lnSpc>
                        <a:spcBef>
                          <a:spcPts val="120"/>
                        </a:spcBef>
                      </a:pPr>
                      <a:r>
                        <a:rPr sz="1800" dirty="0">
                          <a:latin typeface="Arial"/>
                          <a:cs typeface="Arial"/>
                        </a:rPr>
                        <a:t>c</a:t>
                      </a:r>
                    </a:p>
                  </a:txBody>
                  <a:tcPr marL="0" marR="0" marT="0" marB="0">
                    <a:lnL w="27432">
                      <a:solidFill>
                        <a:srgbClr val="FF31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(2)</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1"/>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4"/>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5"/>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9" name="object 7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0" name="object 7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3" name="object 82"/>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4" name="object 83"/>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5" name="object 84"/>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6" name="object 85"/>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9" name="object 88"/>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0" name="object 89"/>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2" name="object 91"/>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grpSp>
        <p:nvGrpSpPr>
          <p:cNvPr id="94" name="组合 93"/>
          <p:cNvGrpSpPr/>
          <p:nvPr/>
        </p:nvGrpSpPr>
        <p:grpSpPr>
          <a:xfrm>
            <a:off x="2883934" y="4503430"/>
            <a:ext cx="134471" cy="134471"/>
            <a:chOff x="2077111" y="4234489"/>
            <a:chExt cx="134471" cy="134471"/>
          </a:xfrm>
        </p:grpSpPr>
        <p:sp>
          <p:nvSpPr>
            <p:cNvPr id="9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9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7" name="组合 96"/>
          <p:cNvGrpSpPr/>
          <p:nvPr/>
        </p:nvGrpSpPr>
        <p:grpSpPr>
          <a:xfrm>
            <a:off x="2749464" y="2419136"/>
            <a:ext cx="134471" cy="134471"/>
            <a:chOff x="2749464" y="2419136"/>
            <a:chExt cx="134471" cy="134471"/>
          </a:xfrm>
        </p:grpSpPr>
        <p:sp>
          <p:nvSpPr>
            <p:cNvPr id="98"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9"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0" name="组合 99"/>
          <p:cNvGrpSpPr/>
          <p:nvPr/>
        </p:nvGrpSpPr>
        <p:grpSpPr>
          <a:xfrm>
            <a:off x="3152875" y="2957019"/>
            <a:ext cx="134471" cy="134471"/>
            <a:chOff x="3152875" y="2957019"/>
            <a:chExt cx="134471" cy="134471"/>
          </a:xfrm>
        </p:grpSpPr>
        <p:sp>
          <p:nvSpPr>
            <p:cNvPr id="101"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2"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3" name="组合 102"/>
          <p:cNvGrpSpPr/>
          <p:nvPr/>
        </p:nvGrpSpPr>
        <p:grpSpPr>
          <a:xfrm>
            <a:off x="3623522" y="3562136"/>
            <a:ext cx="134471" cy="134471"/>
            <a:chOff x="3623522" y="3562136"/>
            <a:chExt cx="134471" cy="134471"/>
          </a:xfrm>
        </p:grpSpPr>
        <p:sp>
          <p:nvSpPr>
            <p:cNvPr id="104"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5"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6" name="组合 105"/>
          <p:cNvGrpSpPr/>
          <p:nvPr/>
        </p:nvGrpSpPr>
        <p:grpSpPr>
          <a:xfrm>
            <a:off x="2275573" y="3424421"/>
            <a:ext cx="134471" cy="134471"/>
            <a:chOff x="2278817" y="3427666"/>
            <a:chExt cx="134471" cy="134471"/>
          </a:xfrm>
        </p:grpSpPr>
        <p:sp>
          <p:nvSpPr>
            <p:cNvPr id="107"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8"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9" name="组合 108"/>
          <p:cNvGrpSpPr/>
          <p:nvPr/>
        </p:nvGrpSpPr>
        <p:grpSpPr>
          <a:xfrm>
            <a:off x="1468749" y="3558891"/>
            <a:ext cx="134471" cy="134471"/>
            <a:chOff x="1471993" y="3562136"/>
            <a:chExt cx="134471" cy="134471"/>
          </a:xfrm>
        </p:grpSpPr>
        <p:sp>
          <p:nvSpPr>
            <p:cNvPr id="110"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1"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2" name="组合 111"/>
          <p:cNvGrpSpPr/>
          <p:nvPr/>
        </p:nvGrpSpPr>
        <p:grpSpPr>
          <a:xfrm>
            <a:off x="1401514" y="4500185"/>
            <a:ext cx="134471" cy="134471"/>
            <a:chOff x="1404758" y="4503430"/>
            <a:chExt cx="134471" cy="134471"/>
          </a:xfrm>
        </p:grpSpPr>
        <p:sp>
          <p:nvSpPr>
            <p:cNvPr id="113"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4"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5" name="组合 114"/>
          <p:cNvGrpSpPr/>
          <p:nvPr/>
        </p:nvGrpSpPr>
        <p:grpSpPr>
          <a:xfrm>
            <a:off x="2073867" y="4231244"/>
            <a:ext cx="134471" cy="134471"/>
            <a:chOff x="2077111" y="4234489"/>
            <a:chExt cx="134471" cy="134471"/>
          </a:xfrm>
        </p:grpSpPr>
        <p:sp>
          <p:nvSpPr>
            <p:cNvPr id="11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8" name="组合 117"/>
          <p:cNvGrpSpPr/>
          <p:nvPr/>
        </p:nvGrpSpPr>
        <p:grpSpPr>
          <a:xfrm>
            <a:off x="2880690" y="4500185"/>
            <a:ext cx="134471" cy="134471"/>
            <a:chOff x="2077111" y="4234489"/>
            <a:chExt cx="134471" cy="134471"/>
          </a:xfrm>
        </p:grpSpPr>
        <p:sp>
          <p:nvSpPr>
            <p:cNvPr id="119"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20"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4" name="组合 123"/>
          <p:cNvGrpSpPr/>
          <p:nvPr/>
        </p:nvGrpSpPr>
        <p:grpSpPr>
          <a:xfrm>
            <a:off x="2006631" y="2819303"/>
            <a:ext cx="134471" cy="134471"/>
            <a:chOff x="2009875" y="2822548"/>
            <a:chExt cx="134471" cy="134471"/>
          </a:xfrm>
        </p:grpSpPr>
        <p:sp>
          <p:nvSpPr>
            <p:cNvPr id="125"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6"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Tree>
    <p:extLst>
      <p:ext uri="{BB962C8B-B14F-4D97-AF65-F5344CB8AC3E}">
        <p14:creationId xmlns:p14="http://schemas.microsoft.com/office/powerpoint/2010/main" val="1144222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object 86"/>
          <p:cNvGraphicFramePr>
            <a:graphicFrameLocks noGrp="1"/>
          </p:cNvGraphicFramePr>
          <p:nvPr>
            <p:extLst>
              <p:ext uri="{D42A27DB-BD31-4B8C-83A1-F6EECF244321}">
                <p14:modId xmlns:p14="http://schemas.microsoft.com/office/powerpoint/2010/main" val="2342488478"/>
              </p:ext>
            </p:extLst>
          </p:nvPr>
        </p:nvGraphicFramePr>
        <p:xfrm>
          <a:off x="1131787" y="2011690"/>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4">
                  <a:extLst>
                    <a:ext uri="{9D8B030D-6E8A-4147-A177-3AD203B41FA5}">
                      <a16:colId xmlns:a16="http://schemas.microsoft.com/office/drawing/2014/main" val="20004"/>
                    </a:ext>
                  </a:extLst>
                </a:gridCol>
                <a:gridCol w="364758">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solidFill>
                      <a:srgbClr val="DDDDDD"/>
                    </a:solidFill>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solidFill>
                      <a:srgbClr val="DDDDDD"/>
                    </a:solidFill>
                  </a:tcPr>
                </a:tc>
                <a:tc hMerge="1">
                  <a:txBody>
                    <a:bodyPr/>
                    <a:lstStyle/>
                    <a:p>
                      <a:endParaRPr/>
                    </a:p>
                  </a:txBody>
                  <a:tcPr marL="0" marR="0" marT="0" marB="0"/>
                </a:tc>
                <a:tc gridSpan="2">
                  <a:txBody>
                    <a:bodyPr/>
                    <a:lstStyle/>
                    <a:p>
                      <a:pPr marR="49530" algn="ctr">
                        <a:lnSpc>
                          <a:spcPts val="2070"/>
                        </a:lnSpc>
                      </a:pPr>
                      <a:r>
                        <a:rPr sz="1800" dirty="0">
                          <a:latin typeface="Arial"/>
                          <a:cs typeface="Arial"/>
                        </a:rPr>
                        <a:t>e</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27432">
                      <a:solidFill>
                        <a:srgbClr val="FF3100"/>
                      </a:solidFill>
                      <a:prstDash val="solid"/>
                    </a:lnB>
                    <a:solidFill>
                      <a:srgbClr val="DDDDDD"/>
                    </a:solidFill>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275"/>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0"/>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tcPr>
                </a:tc>
                <a:tc rowSpan="2">
                  <a:txBody>
                    <a:bodyPr/>
                    <a:lstStyle/>
                    <a:p>
                      <a:pPr marL="14604">
                        <a:lnSpc>
                          <a:spcPct val="100000"/>
                        </a:lnSpc>
                        <a:spcBef>
                          <a:spcPts val="1395"/>
                        </a:spcBef>
                      </a:pPr>
                      <a:r>
                        <a:rPr sz="1800" dirty="0">
                          <a:latin typeface="Arial"/>
                          <a:cs typeface="Arial"/>
                        </a:rPr>
                        <a:t>b</a:t>
                      </a:r>
                      <a:endParaRPr sz="1800">
                        <a:latin typeface="Arial"/>
                        <a:cs typeface="Arial"/>
                      </a:endParaRPr>
                    </a:p>
                  </a:txBody>
                  <a:tcPr marL="0" marR="0" marT="0" marB="0">
                    <a:lnT w="27432">
                      <a:solidFill>
                        <a:srgbClr val="FF31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0"/>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tcPr>
                </a:tc>
                <a:tc vMerge="1">
                  <a:txBody>
                    <a:bodyPr/>
                    <a:lstStyle/>
                    <a:p>
                      <a:endParaRPr/>
                    </a:p>
                  </a:txBody>
                  <a:tcPr marL="0" marR="0" marT="0" marB="0">
                    <a:lnT w="27432">
                      <a:solidFill>
                        <a:srgbClr val="FF31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(3)</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2" name="object 71"/>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976758"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g</a:t>
            </a:r>
            <a:endParaRPr sz="1765">
              <a:latin typeface="Arial"/>
              <a:cs typeface="Arial"/>
            </a:endParaRPr>
          </a:p>
        </p:txBody>
      </p:sp>
      <p:sp>
        <p:nvSpPr>
          <p:cNvPr id="75" name="object 74"/>
          <p:cNvSpPr/>
          <p:nvPr/>
        </p:nvSpPr>
        <p:spPr>
          <a:xfrm>
            <a:off x="597675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6" name="object 75"/>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7" name="object 76"/>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8" name="object 7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9" name="object 7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80" name="object 7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1" name="object 8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2" name="object 81"/>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3" name="object 82"/>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4" name="object 83"/>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5" name="object 84"/>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6" name="object 85"/>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9" name="object 88"/>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0" name="object 89"/>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92" name="object 91"/>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grpSp>
        <p:nvGrpSpPr>
          <p:cNvPr id="94" name="组合 93"/>
          <p:cNvGrpSpPr/>
          <p:nvPr/>
        </p:nvGrpSpPr>
        <p:grpSpPr>
          <a:xfrm>
            <a:off x="2749464" y="2419136"/>
            <a:ext cx="134471" cy="134471"/>
            <a:chOff x="2749464" y="2419136"/>
            <a:chExt cx="134471" cy="134471"/>
          </a:xfrm>
        </p:grpSpPr>
        <p:sp>
          <p:nvSpPr>
            <p:cNvPr id="95"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6"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7" name="组合 96"/>
          <p:cNvGrpSpPr/>
          <p:nvPr/>
        </p:nvGrpSpPr>
        <p:grpSpPr>
          <a:xfrm>
            <a:off x="3152875" y="2957019"/>
            <a:ext cx="134471" cy="134471"/>
            <a:chOff x="3152875" y="2957019"/>
            <a:chExt cx="134471" cy="134471"/>
          </a:xfrm>
        </p:grpSpPr>
        <p:sp>
          <p:nvSpPr>
            <p:cNvPr id="98"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9"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0" name="组合 99"/>
          <p:cNvGrpSpPr/>
          <p:nvPr/>
        </p:nvGrpSpPr>
        <p:grpSpPr>
          <a:xfrm>
            <a:off x="3623522" y="3562136"/>
            <a:ext cx="134471" cy="134471"/>
            <a:chOff x="3623522" y="3562136"/>
            <a:chExt cx="134471" cy="134471"/>
          </a:xfrm>
        </p:grpSpPr>
        <p:sp>
          <p:nvSpPr>
            <p:cNvPr id="101"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2"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3" name="组合 102"/>
          <p:cNvGrpSpPr/>
          <p:nvPr/>
        </p:nvGrpSpPr>
        <p:grpSpPr>
          <a:xfrm>
            <a:off x="2275573" y="3424421"/>
            <a:ext cx="134471" cy="134471"/>
            <a:chOff x="2278817" y="3427666"/>
            <a:chExt cx="134471" cy="134471"/>
          </a:xfrm>
        </p:grpSpPr>
        <p:sp>
          <p:nvSpPr>
            <p:cNvPr id="104"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5"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6" name="组合 105"/>
          <p:cNvGrpSpPr/>
          <p:nvPr/>
        </p:nvGrpSpPr>
        <p:grpSpPr>
          <a:xfrm>
            <a:off x="1468749" y="3558891"/>
            <a:ext cx="134471" cy="134471"/>
            <a:chOff x="1471993" y="3562136"/>
            <a:chExt cx="134471" cy="134471"/>
          </a:xfrm>
        </p:grpSpPr>
        <p:sp>
          <p:nvSpPr>
            <p:cNvPr id="107"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8"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9" name="组合 108"/>
          <p:cNvGrpSpPr/>
          <p:nvPr/>
        </p:nvGrpSpPr>
        <p:grpSpPr>
          <a:xfrm>
            <a:off x="1401514" y="4500185"/>
            <a:ext cx="134471" cy="134471"/>
            <a:chOff x="1404758" y="4503430"/>
            <a:chExt cx="134471" cy="134471"/>
          </a:xfrm>
        </p:grpSpPr>
        <p:sp>
          <p:nvSpPr>
            <p:cNvPr id="110"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1"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2" name="组合 111"/>
          <p:cNvGrpSpPr/>
          <p:nvPr/>
        </p:nvGrpSpPr>
        <p:grpSpPr>
          <a:xfrm>
            <a:off x="2073867" y="4231244"/>
            <a:ext cx="134471" cy="134471"/>
            <a:chOff x="2077111" y="4234489"/>
            <a:chExt cx="134471" cy="134471"/>
          </a:xfrm>
        </p:grpSpPr>
        <p:sp>
          <p:nvSpPr>
            <p:cNvPr id="11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5" name="组合 114"/>
          <p:cNvGrpSpPr/>
          <p:nvPr/>
        </p:nvGrpSpPr>
        <p:grpSpPr>
          <a:xfrm>
            <a:off x="2880690" y="4500185"/>
            <a:ext cx="134471" cy="134471"/>
            <a:chOff x="2077111" y="4234489"/>
            <a:chExt cx="134471" cy="134471"/>
          </a:xfrm>
        </p:grpSpPr>
        <p:sp>
          <p:nvSpPr>
            <p:cNvPr id="11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8" name="组合 117"/>
          <p:cNvGrpSpPr/>
          <p:nvPr/>
        </p:nvGrpSpPr>
        <p:grpSpPr>
          <a:xfrm>
            <a:off x="2006631" y="2819303"/>
            <a:ext cx="134471" cy="134471"/>
            <a:chOff x="2009875" y="2822548"/>
            <a:chExt cx="134471" cy="134471"/>
          </a:xfrm>
        </p:grpSpPr>
        <p:sp>
          <p:nvSpPr>
            <p:cNvPr id="119"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0"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1"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1968135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(4)</a:t>
            </a:r>
            <a:endParaRPr lang="en-US" altLang="zh-CN" sz="2800" dirty="0">
              <a:solidFill>
                <a:schemeClr val="bg1"/>
              </a:solidFill>
            </a:endParaRPr>
          </a:p>
        </p:txBody>
      </p:sp>
      <p:sp>
        <p:nvSpPr>
          <p:cNvPr id="3" name="object 2"/>
          <p:cNvSpPr/>
          <p:nvPr/>
        </p:nvSpPr>
        <p:spPr>
          <a:xfrm>
            <a:off x="1135821" y="2015725"/>
            <a:ext cx="1411941" cy="1277471"/>
          </a:xfrm>
          <a:custGeom>
            <a:avLst/>
            <a:gdLst/>
            <a:ahLst/>
            <a:cxnLst/>
            <a:rect l="l" t="t" r="r" b="b"/>
            <a:pathLst>
              <a:path w="1600200" h="1447800">
                <a:moveTo>
                  <a:pt x="0" y="0"/>
                </a:moveTo>
                <a:lnTo>
                  <a:pt x="0" y="1447800"/>
                </a:lnTo>
                <a:lnTo>
                  <a:pt x="1600200" y="1447800"/>
                </a:lnTo>
                <a:lnTo>
                  <a:pt x="16002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1411941" cy="1277471"/>
          </a:xfrm>
          <a:custGeom>
            <a:avLst/>
            <a:gdLst/>
            <a:ahLst/>
            <a:cxnLst/>
            <a:rect l="l" t="t" r="r" b="b"/>
            <a:pathLst>
              <a:path w="1600200" h="1447800">
                <a:moveTo>
                  <a:pt x="0" y="0"/>
                </a:moveTo>
                <a:lnTo>
                  <a:pt x="0" y="1447800"/>
                </a:lnTo>
                <a:lnTo>
                  <a:pt x="1600200" y="1447800"/>
                </a:lnTo>
                <a:lnTo>
                  <a:pt x="1600200" y="0"/>
                </a:lnTo>
                <a:lnTo>
                  <a:pt x="0" y="0"/>
                </a:lnTo>
                <a:close/>
              </a:path>
            </a:pathLst>
          </a:custGeom>
          <a:ln w="9144">
            <a:solidFill>
              <a:srgbClr val="000000"/>
            </a:solidFill>
          </a:ln>
        </p:spPr>
        <p:txBody>
          <a:bodyPr wrap="square" lIns="0" tIns="0" rIns="0" bIns="0" rtlCol="0"/>
          <a:lstStyle/>
          <a:p>
            <a:endParaRPr sz="1588"/>
          </a:p>
        </p:txBody>
      </p:sp>
      <p:sp>
        <p:nvSpPr>
          <p:cNvPr id="11" name="object 10"/>
          <p:cNvSpPr/>
          <p:nvPr/>
        </p:nvSpPr>
        <p:spPr>
          <a:xfrm>
            <a:off x="2007186" y="2819859"/>
            <a:ext cx="134471" cy="134471"/>
          </a:xfrm>
          <a:custGeom>
            <a:avLst/>
            <a:gdLst/>
            <a:ahLst/>
            <a:cxnLst/>
            <a:rect l="l" t="t" r="r" b="b"/>
            <a:pathLst>
              <a:path w="152400" h="152400">
                <a:moveTo>
                  <a:pt x="152400" y="76200"/>
                </a:moveTo>
                <a:lnTo>
                  <a:pt x="146494" y="46291"/>
                </a:lnTo>
                <a:lnTo>
                  <a:pt x="130302" y="22098"/>
                </a:lnTo>
                <a:lnTo>
                  <a:pt x="106108" y="5905"/>
                </a:lnTo>
                <a:lnTo>
                  <a:pt x="76200" y="0"/>
                </a:lnTo>
                <a:lnTo>
                  <a:pt x="46291" y="5905"/>
                </a:lnTo>
                <a:lnTo>
                  <a:pt x="22098" y="22098"/>
                </a:lnTo>
                <a:lnTo>
                  <a:pt x="5905" y="46291"/>
                </a:lnTo>
                <a:lnTo>
                  <a:pt x="0" y="76200"/>
                </a:lnTo>
                <a:lnTo>
                  <a:pt x="5905" y="106108"/>
                </a:lnTo>
                <a:lnTo>
                  <a:pt x="22098" y="130302"/>
                </a:lnTo>
                <a:lnTo>
                  <a:pt x="46291" y="146494"/>
                </a:lnTo>
                <a:lnTo>
                  <a:pt x="76200" y="152400"/>
                </a:lnTo>
                <a:lnTo>
                  <a:pt x="106108" y="146494"/>
                </a:lnTo>
                <a:lnTo>
                  <a:pt x="130302" y="130302"/>
                </a:lnTo>
                <a:lnTo>
                  <a:pt x="146494" y="106108"/>
                </a:lnTo>
                <a:lnTo>
                  <a:pt x="152400" y="76200"/>
                </a:lnTo>
                <a:close/>
              </a:path>
            </a:pathLst>
          </a:custGeom>
          <a:solidFill>
            <a:srgbClr val="005D46"/>
          </a:solidFill>
        </p:spPr>
        <p:txBody>
          <a:bodyPr wrap="square" lIns="0" tIns="0" rIns="0" bIns="0" rtlCol="0"/>
          <a:lstStyle/>
          <a:p>
            <a:endParaRPr sz="1588"/>
          </a:p>
        </p:txBody>
      </p:sp>
      <p:sp>
        <p:nvSpPr>
          <p:cNvPr id="12" name="object 11"/>
          <p:cNvSpPr/>
          <p:nvPr/>
        </p:nvSpPr>
        <p:spPr>
          <a:xfrm>
            <a:off x="2012565" y="2825238"/>
            <a:ext cx="123825" cy="123825"/>
          </a:xfrm>
          <a:custGeom>
            <a:avLst/>
            <a:gdLst/>
            <a:ahLst/>
            <a:cxnLst/>
            <a:rect l="l" t="t" r="r" b="b"/>
            <a:pathLst>
              <a:path w="140335" h="140335">
                <a:moveTo>
                  <a:pt x="140208" y="70104"/>
                </a:moveTo>
                <a:lnTo>
                  <a:pt x="134826" y="42433"/>
                </a:lnTo>
                <a:lnTo>
                  <a:pt x="120015" y="20193"/>
                </a:lnTo>
                <a:lnTo>
                  <a:pt x="97774" y="5381"/>
                </a:lnTo>
                <a:lnTo>
                  <a:pt x="70104" y="0"/>
                </a:lnTo>
                <a:lnTo>
                  <a:pt x="42433" y="5381"/>
                </a:lnTo>
                <a:lnTo>
                  <a:pt x="20193" y="20193"/>
                </a:lnTo>
                <a:lnTo>
                  <a:pt x="5381" y="42433"/>
                </a:lnTo>
                <a:lnTo>
                  <a:pt x="0" y="70104"/>
                </a:lnTo>
                <a:lnTo>
                  <a:pt x="5381" y="97774"/>
                </a:lnTo>
                <a:lnTo>
                  <a:pt x="20193" y="120015"/>
                </a:lnTo>
                <a:lnTo>
                  <a:pt x="42433" y="134826"/>
                </a:lnTo>
                <a:lnTo>
                  <a:pt x="70104" y="140208"/>
                </a:lnTo>
                <a:lnTo>
                  <a:pt x="97774" y="134826"/>
                </a:lnTo>
                <a:lnTo>
                  <a:pt x="120015" y="120015"/>
                </a:lnTo>
                <a:lnTo>
                  <a:pt x="134826" y="97774"/>
                </a:lnTo>
                <a:lnTo>
                  <a:pt x="140208" y="70104"/>
                </a:lnTo>
                <a:close/>
              </a:path>
            </a:pathLst>
          </a:custGeom>
          <a:solidFill>
            <a:srgbClr val="005F46"/>
          </a:solidFill>
        </p:spPr>
        <p:txBody>
          <a:bodyPr wrap="square" lIns="0" tIns="0" rIns="0" bIns="0" rtlCol="0"/>
          <a:lstStyle/>
          <a:p>
            <a:endParaRPr sz="1588"/>
          </a:p>
        </p:txBody>
      </p:sp>
      <p:sp>
        <p:nvSpPr>
          <p:cNvPr id="13" name="object 12"/>
          <p:cNvSpPr/>
          <p:nvPr/>
        </p:nvSpPr>
        <p:spPr>
          <a:xfrm>
            <a:off x="2015255" y="2827927"/>
            <a:ext cx="118782" cy="118782"/>
          </a:xfrm>
          <a:custGeom>
            <a:avLst/>
            <a:gdLst/>
            <a:ahLst/>
            <a:cxnLst/>
            <a:rect l="l" t="t" r="r" b="b"/>
            <a:pathLst>
              <a:path w="134619" h="134620">
                <a:moveTo>
                  <a:pt x="134112" y="67056"/>
                </a:moveTo>
                <a:lnTo>
                  <a:pt x="128778" y="41148"/>
                </a:lnTo>
                <a:lnTo>
                  <a:pt x="114300" y="19812"/>
                </a:lnTo>
                <a:lnTo>
                  <a:pt x="92964" y="5334"/>
                </a:lnTo>
                <a:lnTo>
                  <a:pt x="67056" y="0"/>
                </a:lnTo>
                <a:lnTo>
                  <a:pt x="41148" y="5334"/>
                </a:lnTo>
                <a:lnTo>
                  <a:pt x="19812" y="19812"/>
                </a:lnTo>
                <a:lnTo>
                  <a:pt x="5334" y="41148"/>
                </a:lnTo>
                <a:lnTo>
                  <a:pt x="0" y="67056"/>
                </a:lnTo>
                <a:lnTo>
                  <a:pt x="5334" y="92964"/>
                </a:lnTo>
                <a:lnTo>
                  <a:pt x="19812" y="114300"/>
                </a:lnTo>
                <a:lnTo>
                  <a:pt x="41148" y="128778"/>
                </a:lnTo>
                <a:lnTo>
                  <a:pt x="67056" y="134112"/>
                </a:lnTo>
                <a:lnTo>
                  <a:pt x="92964" y="128778"/>
                </a:lnTo>
                <a:lnTo>
                  <a:pt x="114300" y="114300"/>
                </a:lnTo>
                <a:lnTo>
                  <a:pt x="128778" y="92964"/>
                </a:lnTo>
                <a:lnTo>
                  <a:pt x="134112" y="67056"/>
                </a:lnTo>
                <a:close/>
              </a:path>
            </a:pathLst>
          </a:custGeom>
          <a:solidFill>
            <a:srgbClr val="006248"/>
          </a:solidFill>
        </p:spPr>
        <p:txBody>
          <a:bodyPr wrap="square" lIns="0" tIns="0" rIns="0" bIns="0" rtlCol="0"/>
          <a:lstStyle/>
          <a:p>
            <a:endParaRPr sz="1588"/>
          </a:p>
        </p:txBody>
      </p:sp>
      <p:sp>
        <p:nvSpPr>
          <p:cNvPr id="14" name="object 13"/>
          <p:cNvSpPr/>
          <p:nvPr/>
        </p:nvSpPr>
        <p:spPr>
          <a:xfrm>
            <a:off x="2017944" y="2830617"/>
            <a:ext cx="113179" cy="113179"/>
          </a:xfrm>
          <a:custGeom>
            <a:avLst/>
            <a:gdLst/>
            <a:ahLst/>
            <a:cxnLst/>
            <a:rect l="l" t="t" r="r" b="b"/>
            <a:pathLst>
              <a:path w="128269" h="128270">
                <a:moveTo>
                  <a:pt x="128016" y="64008"/>
                </a:moveTo>
                <a:lnTo>
                  <a:pt x="123158" y="39862"/>
                </a:lnTo>
                <a:lnTo>
                  <a:pt x="109728" y="19431"/>
                </a:lnTo>
                <a:lnTo>
                  <a:pt x="89439" y="5286"/>
                </a:lnTo>
                <a:lnTo>
                  <a:pt x="64008" y="0"/>
                </a:lnTo>
                <a:lnTo>
                  <a:pt x="39862" y="5286"/>
                </a:lnTo>
                <a:lnTo>
                  <a:pt x="19431" y="19431"/>
                </a:lnTo>
                <a:lnTo>
                  <a:pt x="5286" y="39862"/>
                </a:lnTo>
                <a:lnTo>
                  <a:pt x="0" y="64008"/>
                </a:lnTo>
                <a:lnTo>
                  <a:pt x="5286" y="88153"/>
                </a:lnTo>
                <a:lnTo>
                  <a:pt x="19431" y="108585"/>
                </a:lnTo>
                <a:lnTo>
                  <a:pt x="39862" y="122729"/>
                </a:lnTo>
                <a:lnTo>
                  <a:pt x="64008" y="128016"/>
                </a:lnTo>
                <a:lnTo>
                  <a:pt x="89439" y="122729"/>
                </a:lnTo>
                <a:lnTo>
                  <a:pt x="109728" y="108585"/>
                </a:lnTo>
                <a:lnTo>
                  <a:pt x="123158" y="88153"/>
                </a:lnTo>
                <a:lnTo>
                  <a:pt x="128016" y="64008"/>
                </a:lnTo>
                <a:close/>
              </a:path>
            </a:pathLst>
          </a:custGeom>
          <a:solidFill>
            <a:srgbClr val="00644D"/>
          </a:solidFill>
        </p:spPr>
        <p:txBody>
          <a:bodyPr wrap="square" lIns="0" tIns="0" rIns="0" bIns="0" rtlCol="0"/>
          <a:lstStyle/>
          <a:p>
            <a:endParaRPr sz="1588"/>
          </a:p>
        </p:txBody>
      </p:sp>
      <p:sp>
        <p:nvSpPr>
          <p:cNvPr id="15" name="object 14"/>
          <p:cNvSpPr/>
          <p:nvPr/>
        </p:nvSpPr>
        <p:spPr>
          <a:xfrm>
            <a:off x="2020633" y="2833306"/>
            <a:ext cx="107576" cy="107576"/>
          </a:xfrm>
          <a:custGeom>
            <a:avLst/>
            <a:gdLst/>
            <a:ahLst/>
            <a:cxnLst/>
            <a:rect l="l" t="t" r="r" b="b"/>
            <a:pathLst>
              <a:path w="121919" h="121920">
                <a:moveTo>
                  <a:pt x="121920" y="60960"/>
                </a:moveTo>
                <a:lnTo>
                  <a:pt x="117109" y="37290"/>
                </a:lnTo>
                <a:lnTo>
                  <a:pt x="104013" y="17907"/>
                </a:lnTo>
                <a:lnTo>
                  <a:pt x="84629" y="4810"/>
                </a:lnTo>
                <a:lnTo>
                  <a:pt x="60960" y="0"/>
                </a:lnTo>
                <a:lnTo>
                  <a:pt x="37290" y="4810"/>
                </a:lnTo>
                <a:lnTo>
                  <a:pt x="17907" y="17907"/>
                </a:lnTo>
                <a:lnTo>
                  <a:pt x="4810" y="37290"/>
                </a:lnTo>
                <a:lnTo>
                  <a:pt x="0" y="60960"/>
                </a:lnTo>
                <a:lnTo>
                  <a:pt x="4810" y="84629"/>
                </a:lnTo>
                <a:lnTo>
                  <a:pt x="17907" y="104013"/>
                </a:lnTo>
                <a:lnTo>
                  <a:pt x="37290" y="117109"/>
                </a:lnTo>
                <a:lnTo>
                  <a:pt x="60960" y="121920"/>
                </a:lnTo>
                <a:lnTo>
                  <a:pt x="84629" y="117109"/>
                </a:lnTo>
                <a:lnTo>
                  <a:pt x="104013" y="104013"/>
                </a:lnTo>
                <a:lnTo>
                  <a:pt x="117109" y="84629"/>
                </a:lnTo>
                <a:lnTo>
                  <a:pt x="121920" y="60960"/>
                </a:lnTo>
                <a:close/>
              </a:path>
            </a:pathLst>
          </a:custGeom>
          <a:solidFill>
            <a:srgbClr val="006950"/>
          </a:solidFill>
        </p:spPr>
        <p:txBody>
          <a:bodyPr wrap="square" lIns="0" tIns="0" rIns="0" bIns="0" rtlCol="0"/>
          <a:lstStyle/>
          <a:p>
            <a:endParaRPr sz="1588"/>
          </a:p>
        </p:txBody>
      </p:sp>
      <p:sp>
        <p:nvSpPr>
          <p:cNvPr id="16" name="object 15"/>
          <p:cNvSpPr/>
          <p:nvPr/>
        </p:nvSpPr>
        <p:spPr>
          <a:xfrm>
            <a:off x="2023323" y="2835996"/>
            <a:ext cx="102534" cy="102534"/>
          </a:xfrm>
          <a:custGeom>
            <a:avLst/>
            <a:gdLst/>
            <a:ahLst/>
            <a:cxnLst/>
            <a:rect l="l" t="t" r="r" b="b"/>
            <a:pathLst>
              <a:path w="116205" h="116204">
                <a:moveTo>
                  <a:pt x="115824" y="57912"/>
                </a:moveTo>
                <a:lnTo>
                  <a:pt x="111061" y="36004"/>
                </a:lnTo>
                <a:lnTo>
                  <a:pt x="98298" y="17526"/>
                </a:lnTo>
                <a:lnTo>
                  <a:pt x="79819" y="4762"/>
                </a:lnTo>
                <a:lnTo>
                  <a:pt x="57912" y="0"/>
                </a:lnTo>
                <a:lnTo>
                  <a:pt x="36004" y="4762"/>
                </a:lnTo>
                <a:lnTo>
                  <a:pt x="17526" y="17526"/>
                </a:lnTo>
                <a:lnTo>
                  <a:pt x="4762" y="36004"/>
                </a:lnTo>
                <a:lnTo>
                  <a:pt x="0" y="57912"/>
                </a:lnTo>
                <a:lnTo>
                  <a:pt x="4762" y="79819"/>
                </a:lnTo>
                <a:lnTo>
                  <a:pt x="17526" y="98298"/>
                </a:lnTo>
                <a:lnTo>
                  <a:pt x="36004" y="111061"/>
                </a:lnTo>
                <a:lnTo>
                  <a:pt x="57912" y="115824"/>
                </a:lnTo>
                <a:lnTo>
                  <a:pt x="79819" y="111061"/>
                </a:lnTo>
                <a:lnTo>
                  <a:pt x="98298" y="98298"/>
                </a:lnTo>
                <a:lnTo>
                  <a:pt x="111061" y="79819"/>
                </a:lnTo>
                <a:lnTo>
                  <a:pt x="115824" y="57912"/>
                </a:lnTo>
                <a:close/>
              </a:path>
            </a:pathLst>
          </a:custGeom>
          <a:solidFill>
            <a:srgbClr val="006E52"/>
          </a:solidFill>
        </p:spPr>
        <p:txBody>
          <a:bodyPr wrap="square" lIns="0" tIns="0" rIns="0" bIns="0" rtlCol="0"/>
          <a:lstStyle/>
          <a:p>
            <a:endParaRPr sz="1588"/>
          </a:p>
        </p:txBody>
      </p:sp>
      <p:sp>
        <p:nvSpPr>
          <p:cNvPr id="17" name="object 16"/>
          <p:cNvSpPr/>
          <p:nvPr/>
        </p:nvSpPr>
        <p:spPr>
          <a:xfrm>
            <a:off x="2026012" y="2838685"/>
            <a:ext cx="99732" cy="99732"/>
          </a:xfrm>
          <a:custGeom>
            <a:avLst/>
            <a:gdLst/>
            <a:ahLst/>
            <a:cxnLst/>
            <a:rect l="l" t="t" r="r" b="b"/>
            <a:pathLst>
              <a:path w="113030" h="113029">
                <a:moveTo>
                  <a:pt x="112776" y="57912"/>
                </a:moveTo>
                <a:lnTo>
                  <a:pt x="108489" y="34718"/>
                </a:lnTo>
                <a:lnTo>
                  <a:pt x="96774" y="16383"/>
                </a:lnTo>
                <a:lnTo>
                  <a:pt x="79343" y="4333"/>
                </a:lnTo>
                <a:lnTo>
                  <a:pt x="57912" y="0"/>
                </a:lnTo>
                <a:lnTo>
                  <a:pt x="34718" y="4333"/>
                </a:lnTo>
                <a:lnTo>
                  <a:pt x="16383" y="16383"/>
                </a:lnTo>
                <a:lnTo>
                  <a:pt x="4333" y="34718"/>
                </a:lnTo>
                <a:lnTo>
                  <a:pt x="0" y="57912"/>
                </a:lnTo>
                <a:lnTo>
                  <a:pt x="4333" y="79343"/>
                </a:lnTo>
                <a:lnTo>
                  <a:pt x="16383" y="96774"/>
                </a:lnTo>
                <a:lnTo>
                  <a:pt x="34718" y="108489"/>
                </a:lnTo>
                <a:lnTo>
                  <a:pt x="57912" y="112776"/>
                </a:lnTo>
                <a:lnTo>
                  <a:pt x="79343" y="108489"/>
                </a:lnTo>
                <a:lnTo>
                  <a:pt x="96774" y="96774"/>
                </a:lnTo>
                <a:lnTo>
                  <a:pt x="108489" y="79343"/>
                </a:lnTo>
                <a:lnTo>
                  <a:pt x="112776" y="57912"/>
                </a:lnTo>
                <a:close/>
              </a:path>
            </a:pathLst>
          </a:custGeom>
          <a:solidFill>
            <a:srgbClr val="007356"/>
          </a:solidFill>
        </p:spPr>
        <p:txBody>
          <a:bodyPr wrap="square" lIns="0" tIns="0" rIns="0" bIns="0" rtlCol="0"/>
          <a:lstStyle/>
          <a:p>
            <a:endParaRPr sz="1588"/>
          </a:p>
        </p:txBody>
      </p:sp>
      <p:sp>
        <p:nvSpPr>
          <p:cNvPr id="18" name="object 17"/>
          <p:cNvSpPr/>
          <p:nvPr/>
        </p:nvSpPr>
        <p:spPr>
          <a:xfrm>
            <a:off x="2028702" y="2841374"/>
            <a:ext cx="94129" cy="94129"/>
          </a:xfrm>
          <a:custGeom>
            <a:avLst/>
            <a:gdLst/>
            <a:ahLst/>
            <a:cxnLst/>
            <a:rect l="l" t="t" r="r" b="b"/>
            <a:pathLst>
              <a:path w="106680" h="106679">
                <a:moveTo>
                  <a:pt x="106680" y="54864"/>
                </a:moveTo>
                <a:lnTo>
                  <a:pt x="102441" y="33432"/>
                </a:lnTo>
                <a:lnTo>
                  <a:pt x="91059" y="16002"/>
                </a:lnTo>
                <a:lnTo>
                  <a:pt x="74533" y="4286"/>
                </a:lnTo>
                <a:lnTo>
                  <a:pt x="54864" y="0"/>
                </a:lnTo>
                <a:lnTo>
                  <a:pt x="33432" y="4286"/>
                </a:lnTo>
                <a:lnTo>
                  <a:pt x="16002" y="16002"/>
                </a:lnTo>
                <a:lnTo>
                  <a:pt x="4286" y="33432"/>
                </a:lnTo>
                <a:lnTo>
                  <a:pt x="0" y="54864"/>
                </a:lnTo>
                <a:lnTo>
                  <a:pt x="4286" y="74533"/>
                </a:lnTo>
                <a:lnTo>
                  <a:pt x="16002" y="91059"/>
                </a:lnTo>
                <a:lnTo>
                  <a:pt x="33432" y="102441"/>
                </a:lnTo>
                <a:lnTo>
                  <a:pt x="54864" y="106680"/>
                </a:lnTo>
                <a:lnTo>
                  <a:pt x="74533" y="102441"/>
                </a:lnTo>
                <a:lnTo>
                  <a:pt x="91059" y="91059"/>
                </a:lnTo>
                <a:lnTo>
                  <a:pt x="102441" y="74533"/>
                </a:lnTo>
                <a:lnTo>
                  <a:pt x="106680" y="54864"/>
                </a:lnTo>
                <a:close/>
              </a:path>
            </a:pathLst>
          </a:custGeom>
          <a:solidFill>
            <a:srgbClr val="00795A"/>
          </a:solidFill>
        </p:spPr>
        <p:txBody>
          <a:bodyPr wrap="square" lIns="0" tIns="0" rIns="0" bIns="0" rtlCol="0"/>
          <a:lstStyle/>
          <a:p>
            <a:endParaRPr sz="1588"/>
          </a:p>
        </p:txBody>
      </p:sp>
      <p:sp>
        <p:nvSpPr>
          <p:cNvPr id="19" name="object 18"/>
          <p:cNvSpPr/>
          <p:nvPr/>
        </p:nvSpPr>
        <p:spPr>
          <a:xfrm>
            <a:off x="2031391" y="2844064"/>
            <a:ext cx="89087" cy="89087"/>
          </a:xfrm>
          <a:custGeom>
            <a:avLst/>
            <a:gdLst/>
            <a:ahLst/>
            <a:cxnLst/>
            <a:rect l="l" t="t" r="r" b="b"/>
            <a:pathLst>
              <a:path w="100964" h="100964">
                <a:moveTo>
                  <a:pt x="100584" y="51816"/>
                </a:moveTo>
                <a:lnTo>
                  <a:pt x="96821" y="32146"/>
                </a:lnTo>
                <a:lnTo>
                  <a:pt x="86487" y="15621"/>
                </a:lnTo>
                <a:lnTo>
                  <a:pt x="71008" y="4238"/>
                </a:lnTo>
                <a:lnTo>
                  <a:pt x="51816" y="0"/>
                </a:lnTo>
                <a:lnTo>
                  <a:pt x="32146" y="4238"/>
                </a:lnTo>
                <a:lnTo>
                  <a:pt x="15621" y="15621"/>
                </a:lnTo>
                <a:lnTo>
                  <a:pt x="4238" y="32146"/>
                </a:lnTo>
                <a:lnTo>
                  <a:pt x="0" y="51816"/>
                </a:lnTo>
                <a:lnTo>
                  <a:pt x="4238" y="69723"/>
                </a:lnTo>
                <a:lnTo>
                  <a:pt x="15621" y="85344"/>
                </a:lnTo>
                <a:lnTo>
                  <a:pt x="32146" y="96393"/>
                </a:lnTo>
                <a:lnTo>
                  <a:pt x="51816" y="100584"/>
                </a:lnTo>
                <a:lnTo>
                  <a:pt x="71008" y="96393"/>
                </a:lnTo>
                <a:lnTo>
                  <a:pt x="86487" y="85344"/>
                </a:lnTo>
                <a:lnTo>
                  <a:pt x="96821" y="69723"/>
                </a:lnTo>
                <a:lnTo>
                  <a:pt x="100584" y="51816"/>
                </a:lnTo>
                <a:close/>
              </a:path>
            </a:pathLst>
          </a:custGeom>
          <a:solidFill>
            <a:srgbClr val="007E5F"/>
          </a:solidFill>
        </p:spPr>
        <p:txBody>
          <a:bodyPr wrap="square" lIns="0" tIns="0" rIns="0" bIns="0" rtlCol="0"/>
          <a:lstStyle/>
          <a:p>
            <a:endParaRPr sz="1588"/>
          </a:p>
        </p:txBody>
      </p:sp>
      <p:sp>
        <p:nvSpPr>
          <p:cNvPr id="20" name="object 19"/>
          <p:cNvSpPr/>
          <p:nvPr/>
        </p:nvSpPr>
        <p:spPr>
          <a:xfrm>
            <a:off x="2034081" y="2846753"/>
            <a:ext cx="83484" cy="83484"/>
          </a:xfrm>
          <a:custGeom>
            <a:avLst/>
            <a:gdLst/>
            <a:ahLst/>
            <a:cxnLst/>
            <a:rect l="l" t="t" r="r" b="b"/>
            <a:pathLst>
              <a:path w="94614" h="94614">
                <a:moveTo>
                  <a:pt x="94488" y="48768"/>
                </a:moveTo>
                <a:lnTo>
                  <a:pt x="90773" y="29575"/>
                </a:lnTo>
                <a:lnTo>
                  <a:pt x="80772" y="14097"/>
                </a:lnTo>
                <a:lnTo>
                  <a:pt x="66198" y="3762"/>
                </a:lnTo>
                <a:lnTo>
                  <a:pt x="48768" y="0"/>
                </a:lnTo>
                <a:lnTo>
                  <a:pt x="29575" y="3762"/>
                </a:lnTo>
                <a:lnTo>
                  <a:pt x="14097" y="14097"/>
                </a:lnTo>
                <a:lnTo>
                  <a:pt x="3762" y="29575"/>
                </a:lnTo>
                <a:lnTo>
                  <a:pt x="0" y="48768"/>
                </a:lnTo>
                <a:lnTo>
                  <a:pt x="3762" y="66198"/>
                </a:lnTo>
                <a:lnTo>
                  <a:pt x="14097" y="80772"/>
                </a:lnTo>
                <a:lnTo>
                  <a:pt x="29575" y="90773"/>
                </a:lnTo>
                <a:lnTo>
                  <a:pt x="48768" y="94488"/>
                </a:lnTo>
                <a:lnTo>
                  <a:pt x="66198" y="90773"/>
                </a:lnTo>
                <a:lnTo>
                  <a:pt x="80772" y="80772"/>
                </a:lnTo>
                <a:lnTo>
                  <a:pt x="90773" y="66198"/>
                </a:lnTo>
                <a:lnTo>
                  <a:pt x="94488" y="48768"/>
                </a:lnTo>
                <a:close/>
              </a:path>
            </a:pathLst>
          </a:custGeom>
          <a:solidFill>
            <a:srgbClr val="008564"/>
          </a:solidFill>
        </p:spPr>
        <p:txBody>
          <a:bodyPr wrap="square" lIns="0" tIns="0" rIns="0" bIns="0" rtlCol="0"/>
          <a:lstStyle/>
          <a:p>
            <a:endParaRPr sz="1588"/>
          </a:p>
        </p:txBody>
      </p:sp>
      <p:sp>
        <p:nvSpPr>
          <p:cNvPr id="21" name="object 20"/>
          <p:cNvSpPr/>
          <p:nvPr/>
        </p:nvSpPr>
        <p:spPr>
          <a:xfrm>
            <a:off x="2036770" y="2849442"/>
            <a:ext cx="78441" cy="78441"/>
          </a:xfrm>
          <a:custGeom>
            <a:avLst/>
            <a:gdLst/>
            <a:ahLst/>
            <a:cxnLst/>
            <a:rect l="l" t="t" r="r" b="b"/>
            <a:pathLst>
              <a:path w="88900" h="88900">
                <a:moveTo>
                  <a:pt x="88392" y="45720"/>
                </a:moveTo>
                <a:lnTo>
                  <a:pt x="84724" y="28289"/>
                </a:lnTo>
                <a:lnTo>
                  <a:pt x="75057" y="13716"/>
                </a:lnTo>
                <a:lnTo>
                  <a:pt x="61388" y="3714"/>
                </a:lnTo>
                <a:lnTo>
                  <a:pt x="45720" y="0"/>
                </a:lnTo>
                <a:lnTo>
                  <a:pt x="28289" y="3714"/>
                </a:lnTo>
                <a:lnTo>
                  <a:pt x="13716" y="13716"/>
                </a:lnTo>
                <a:lnTo>
                  <a:pt x="3714" y="28289"/>
                </a:lnTo>
                <a:lnTo>
                  <a:pt x="0" y="45720"/>
                </a:lnTo>
                <a:lnTo>
                  <a:pt x="3714" y="61388"/>
                </a:lnTo>
                <a:lnTo>
                  <a:pt x="13716" y="75057"/>
                </a:lnTo>
                <a:lnTo>
                  <a:pt x="28289" y="84724"/>
                </a:lnTo>
                <a:lnTo>
                  <a:pt x="45720" y="88392"/>
                </a:lnTo>
                <a:lnTo>
                  <a:pt x="61388" y="84724"/>
                </a:lnTo>
                <a:lnTo>
                  <a:pt x="75057" y="75057"/>
                </a:lnTo>
                <a:lnTo>
                  <a:pt x="84724" y="61388"/>
                </a:lnTo>
                <a:lnTo>
                  <a:pt x="88392" y="45720"/>
                </a:lnTo>
                <a:close/>
              </a:path>
            </a:pathLst>
          </a:custGeom>
          <a:solidFill>
            <a:srgbClr val="008E69"/>
          </a:solidFill>
        </p:spPr>
        <p:txBody>
          <a:bodyPr wrap="square" lIns="0" tIns="0" rIns="0" bIns="0" rtlCol="0"/>
          <a:lstStyle/>
          <a:p>
            <a:endParaRPr sz="1588"/>
          </a:p>
        </p:txBody>
      </p:sp>
      <p:sp>
        <p:nvSpPr>
          <p:cNvPr id="22" name="object 21"/>
          <p:cNvSpPr/>
          <p:nvPr/>
        </p:nvSpPr>
        <p:spPr>
          <a:xfrm>
            <a:off x="2039459" y="2852132"/>
            <a:ext cx="72838" cy="72838"/>
          </a:xfrm>
          <a:custGeom>
            <a:avLst/>
            <a:gdLst/>
            <a:ahLst/>
            <a:cxnLst/>
            <a:rect l="l" t="t" r="r" b="b"/>
            <a:pathLst>
              <a:path w="82550" h="82550">
                <a:moveTo>
                  <a:pt x="82296" y="42672"/>
                </a:moveTo>
                <a:lnTo>
                  <a:pt x="79105" y="25717"/>
                </a:lnTo>
                <a:lnTo>
                  <a:pt x="70485" y="12192"/>
                </a:lnTo>
                <a:lnTo>
                  <a:pt x="57864" y="3238"/>
                </a:lnTo>
                <a:lnTo>
                  <a:pt x="42672" y="0"/>
                </a:lnTo>
                <a:lnTo>
                  <a:pt x="25717" y="3238"/>
                </a:lnTo>
                <a:lnTo>
                  <a:pt x="12192" y="12192"/>
                </a:lnTo>
                <a:lnTo>
                  <a:pt x="3238" y="25717"/>
                </a:lnTo>
                <a:lnTo>
                  <a:pt x="0" y="42672"/>
                </a:lnTo>
                <a:lnTo>
                  <a:pt x="3238" y="57864"/>
                </a:lnTo>
                <a:lnTo>
                  <a:pt x="12192" y="70485"/>
                </a:lnTo>
                <a:lnTo>
                  <a:pt x="25717" y="79105"/>
                </a:lnTo>
                <a:lnTo>
                  <a:pt x="42672" y="82296"/>
                </a:lnTo>
                <a:lnTo>
                  <a:pt x="57864" y="79105"/>
                </a:lnTo>
                <a:lnTo>
                  <a:pt x="70485" y="70485"/>
                </a:lnTo>
                <a:lnTo>
                  <a:pt x="79105" y="57864"/>
                </a:lnTo>
                <a:lnTo>
                  <a:pt x="82296" y="42672"/>
                </a:lnTo>
                <a:close/>
              </a:path>
            </a:pathLst>
          </a:custGeom>
          <a:solidFill>
            <a:srgbClr val="00936E"/>
          </a:solidFill>
        </p:spPr>
        <p:txBody>
          <a:bodyPr wrap="square" lIns="0" tIns="0" rIns="0" bIns="0" rtlCol="0"/>
          <a:lstStyle/>
          <a:p>
            <a:endParaRPr sz="1588"/>
          </a:p>
        </p:txBody>
      </p:sp>
      <p:sp>
        <p:nvSpPr>
          <p:cNvPr id="23" name="object 22"/>
          <p:cNvSpPr/>
          <p:nvPr/>
        </p:nvSpPr>
        <p:spPr>
          <a:xfrm>
            <a:off x="2042149" y="2854821"/>
            <a:ext cx="67235" cy="67235"/>
          </a:xfrm>
          <a:custGeom>
            <a:avLst/>
            <a:gdLst/>
            <a:ahLst/>
            <a:cxnLst/>
            <a:rect l="l" t="t" r="r" b="b"/>
            <a:pathLst>
              <a:path w="76200" h="76200">
                <a:moveTo>
                  <a:pt x="76200" y="39624"/>
                </a:moveTo>
                <a:lnTo>
                  <a:pt x="73056" y="24431"/>
                </a:lnTo>
                <a:lnTo>
                  <a:pt x="64770" y="11811"/>
                </a:lnTo>
                <a:lnTo>
                  <a:pt x="53054" y="3190"/>
                </a:lnTo>
                <a:lnTo>
                  <a:pt x="39624" y="0"/>
                </a:lnTo>
                <a:lnTo>
                  <a:pt x="24431" y="3190"/>
                </a:lnTo>
                <a:lnTo>
                  <a:pt x="11811" y="11811"/>
                </a:lnTo>
                <a:lnTo>
                  <a:pt x="3190" y="24431"/>
                </a:lnTo>
                <a:lnTo>
                  <a:pt x="0" y="39624"/>
                </a:lnTo>
                <a:lnTo>
                  <a:pt x="3190" y="53054"/>
                </a:lnTo>
                <a:lnTo>
                  <a:pt x="11811" y="64770"/>
                </a:lnTo>
                <a:lnTo>
                  <a:pt x="24431" y="73056"/>
                </a:lnTo>
                <a:lnTo>
                  <a:pt x="39624" y="76200"/>
                </a:lnTo>
                <a:lnTo>
                  <a:pt x="53054" y="73056"/>
                </a:lnTo>
                <a:lnTo>
                  <a:pt x="64770" y="64770"/>
                </a:lnTo>
                <a:lnTo>
                  <a:pt x="73056" y="53054"/>
                </a:lnTo>
                <a:lnTo>
                  <a:pt x="76200" y="39624"/>
                </a:lnTo>
                <a:close/>
              </a:path>
            </a:pathLst>
          </a:custGeom>
          <a:solidFill>
            <a:srgbClr val="009B73"/>
          </a:solidFill>
        </p:spPr>
        <p:txBody>
          <a:bodyPr wrap="square" lIns="0" tIns="0" rIns="0" bIns="0" rtlCol="0"/>
          <a:lstStyle/>
          <a:p>
            <a:endParaRPr sz="1588"/>
          </a:p>
        </p:txBody>
      </p:sp>
      <p:sp>
        <p:nvSpPr>
          <p:cNvPr id="24" name="object 23"/>
          <p:cNvSpPr/>
          <p:nvPr/>
        </p:nvSpPr>
        <p:spPr>
          <a:xfrm>
            <a:off x="2044838" y="2857511"/>
            <a:ext cx="62193" cy="62193"/>
          </a:xfrm>
          <a:custGeom>
            <a:avLst/>
            <a:gdLst/>
            <a:ahLst/>
            <a:cxnLst/>
            <a:rect l="l" t="t" r="r" b="b"/>
            <a:pathLst>
              <a:path w="70485" h="70485">
                <a:moveTo>
                  <a:pt x="70104" y="36576"/>
                </a:moveTo>
                <a:lnTo>
                  <a:pt x="67437" y="21859"/>
                </a:lnTo>
                <a:lnTo>
                  <a:pt x="60198" y="10287"/>
                </a:lnTo>
                <a:lnTo>
                  <a:pt x="49530" y="2714"/>
                </a:lnTo>
                <a:lnTo>
                  <a:pt x="36576" y="0"/>
                </a:lnTo>
                <a:lnTo>
                  <a:pt x="21859" y="2714"/>
                </a:lnTo>
                <a:lnTo>
                  <a:pt x="10287" y="10287"/>
                </a:lnTo>
                <a:lnTo>
                  <a:pt x="2714" y="21859"/>
                </a:lnTo>
                <a:lnTo>
                  <a:pt x="0" y="36576"/>
                </a:lnTo>
                <a:lnTo>
                  <a:pt x="2714" y="49530"/>
                </a:lnTo>
                <a:lnTo>
                  <a:pt x="10287" y="60198"/>
                </a:lnTo>
                <a:lnTo>
                  <a:pt x="21859" y="67437"/>
                </a:lnTo>
                <a:lnTo>
                  <a:pt x="36576" y="70104"/>
                </a:lnTo>
                <a:lnTo>
                  <a:pt x="49530" y="67437"/>
                </a:lnTo>
                <a:lnTo>
                  <a:pt x="60198" y="60198"/>
                </a:lnTo>
                <a:lnTo>
                  <a:pt x="67437" y="49530"/>
                </a:lnTo>
                <a:lnTo>
                  <a:pt x="70104" y="36576"/>
                </a:lnTo>
                <a:close/>
              </a:path>
            </a:pathLst>
          </a:custGeom>
          <a:solidFill>
            <a:srgbClr val="00A179"/>
          </a:solidFill>
        </p:spPr>
        <p:txBody>
          <a:bodyPr wrap="square" lIns="0" tIns="0" rIns="0" bIns="0" rtlCol="0"/>
          <a:lstStyle/>
          <a:p>
            <a:endParaRPr sz="1588"/>
          </a:p>
        </p:txBody>
      </p:sp>
      <p:sp>
        <p:nvSpPr>
          <p:cNvPr id="25" name="object 24"/>
          <p:cNvSpPr/>
          <p:nvPr/>
        </p:nvSpPr>
        <p:spPr>
          <a:xfrm>
            <a:off x="2047528" y="2860200"/>
            <a:ext cx="56590" cy="56590"/>
          </a:xfrm>
          <a:custGeom>
            <a:avLst/>
            <a:gdLst/>
            <a:ahLst/>
            <a:cxnLst/>
            <a:rect l="l" t="t" r="r" b="b"/>
            <a:pathLst>
              <a:path w="64135" h="64135">
                <a:moveTo>
                  <a:pt x="64008" y="33528"/>
                </a:moveTo>
                <a:lnTo>
                  <a:pt x="61388" y="20574"/>
                </a:lnTo>
                <a:lnTo>
                  <a:pt x="54483" y="9906"/>
                </a:lnTo>
                <a:lnTo>
                  <a:pt x="44719" y="2667"/>
                </a:lnTo>
                <a:lnTo>
                  <a:pt x="33528" y="0"/>
                </a:lnTo>
                <a:lnTo>
                  <a:pt x="20574" y="2667"/>
                </a:lnTo>
                <a:lnTo>
                  <a:pt x="9906" y="9906"/>
                </a:lnTo>
                <a:lnTo>
                  <a:pt x="2667" y="20574"/>
                </a:lnTo>
                <a:lnTo>
                  <a:pt x="0" y="33528"/>
                </a:lnTo>
                <a:lnTo>
                  <a:pt x="2667" y="44719"/>
                </a:lnTo>
                <a:lnTo>
                  <a:pt x="9906" y="54483"/>
                </a:lnTo>
                <a:lnTo>
                  <a:pt x="20574" y="61388"/>
                </a:lnTo>
                <a:lnTo>
                  <a:pt x="33528" y="64008"/>
                </a:lnTo>
                <a:lnTo>
                  <a:pt x="44719" y="61388"/>
                </a:lnTo>
                <a:lnTo>
                  <a:pt x="54483" y="54483"/>
                </a:lnTo>
                <a:lnTo>
                  <a:pt x="61388" y="44719"/>
                </a:lnTo>
                <a:lnTo>
                  <a:pt x="64008" y="33528"/>
                </a:lnTo>
                <a:close/>
              </a:path>
            </a:pathLst>
          </a:custGeom>
          <a:solidFill>
            <a:srgbClr val="00A87C"/>
          </a:solidFill>
        </p:spPr>
        <p:txBody>
          <a:bodyPr wrap="square" lIns="0" tIns="0" rIns="0" bIns="0" rtlCol="0"/>
          <a:lstStyle/>
          <a:p>
            <a:endParaRPr sz="1588"/>
          </a:p>
        </p:txBody>
      </p:sp>
      <p:sp>
        <p:nvSpPr>
          <p:cNvPr id="26" name="object 25"/>
          <p:cNvSpPr/>
          <p:nvPr/>
        </p:nvSpPr>
        <p:spPr>
          <a:xfrm>
            <a:off x="2050217" y="2862890"/>
            <a:ext cx="51546" cy="51546"/>
          </a:xfrm>
          <a:custGeom>
            <a:avLst/>
            <a:gdLst/>
            <a:ahLst/>
            <a:cxnLst/>
            <a:rect l="l" t="t" r="r" b="b"/>
            <a:pathLst>
              <a:path w="58419" h="58420">
                <a:moveTo>
                  <a:pt x="57912" y="30480"/>
                </a:moveTo>
                <a:lnTo>
                  <a:pt x="55768" y="18002"/>
                </a:lnTo>
                <a:lnTo>
                  <a:pt x="49911" y="8382"/>
                </a:lnTo>
                <a:lnTo>
                  <a:pt x="41195" y="2190"/>
                </a:lnTo>
                <a:lnTo>
                  <a:pt x="30480" y="0"/>
                </a:lnTo>
                <a:lnTo>
                  <a:pt x="18002" y="2190"/>
                </a:lnTo>
                <a:lnTo>
                  <a:pt x="8382" y="8382"/>
                </a:lnTo>
                <a:lnTo>
                  <a:pt x="2190" y="18002"/>
                </a:lnTo>
                <a:lnTo>
                  <a:pt x="0" y="30480"/>
                </a:lnTo>
                <a:lnTo>
                  <a:pt x="2190" y="41195"/>
                </a:lnTo>
                <a:lnTo>
                  <a:pt x="8382" y="49911"/>
                </a:lnTo>
                <a:lnTo>
                  <a:pt x="18002" y="55768"/>
                </a:lnTo>
                <a:lnTo>
                  <a:pt x="30480" y="57912"/>
                </a:lnTo>
                <a:lnTo>
                  <a:pt x="41195" y="55768"/>
                </a:lnTo>
                <a:lnTo>
                  <a:pt x="49911" y="49911"/>
                </a:lnTo>
                <a:lnTo>
                  <a:pt x="55768" y="41195"/>
                </a:lnTo>
                <a:lnTo>
                  <a:pt x="57912" y="30480"/>
                </a:lnTo>
                <a:close/>
              </a:path>
            </a:pathLst>
          </a:custGeom>
          <a:solidFill>
            <a:srgbClr val="00AE83"/>
          </a:solidFill>
        </p:spPr>
        <p:txBody>
          <a:bodyPr wrap="square" lIns="0" tIns="0" rIns="0" bIns="0" rtlCol="0"/>
          <a:lstStyle/>
          <a:p>
            <a:endParaRPr sz="1588"/>
          </a:p>
        </p:txBody>
      </p:sp>
      <p:sp>
        <p:nvSpPr>
          <p:cNvPr id="27" name="object 26"/>
          <p:cNvSpPr/>
          <p:nvPr/>
        </p:nvSpPr>
        <p:spPr>
          <a:xfrm>
            <a:off x="2052907" y="2865579"/>
            <a:ext cx="45943" cy="45943"/>
          </a:xfrm>
          <a:custGeom>
            <a:avLst/>
            <a:gdLst/>
            <a:ahLst/>
            <a:cxnLst/>
            <a:rect l="l" t="t" r="r" b="b"/>
            <a:pathLst>
              <a:path w="52069" h="52070">
                <a:moveTo>
                  <a:pt x="51816" y="27432"/>
                </a:moveTo>
                <a:lnTo>
                  <a:pt x="49720" y="16716"/>
                </a:lnTo>
                <a:lnTo>
                  <a:pt x="44196" y="8001"/>
                </a:lnTo>
                <a:lnTo>
                  <a:pt x="36385" y="2143"/>
                </a:lnTo>
                <a:lnTo>
                  <a:pt x="27432" y="0"/>
                </a:lnTo>
                <a:lnTo>
                  <a:pt x="16716" y="2143"/>
                </a:lnTo>
                <a:lnTo>
                  <a:pt x="8001" y="8001"/>
                </a:lnTo>
                <a:lnTo>
                  <a:pt x="2143" y="16716"/>
                </a:lnTo>
                <a:lnTo>
                  <a:pt x="0" y="27432"/>
                </a:lnTo>
                <a:lnTo>
                  <a:pt x="2143" y="36385"/>
                </a:lnTo>
                <a:lnTo>
                  <a:pt x="8001" y="44196"/>
                </a:lnTo>
                <a:lnTo>
                  <a:pt x="16716" y="49720"/>
                </a:lnTo>
                <a:lnTo>
                  <a:pt x="27432" y="51816"/>
                </a:lnTo>
                <a:lnTo>
                  <a:pt x="36385" y="49720"/>
                </a:lnTo>
                <a:lnTo>
                  <a:pt x="44196" y="44196"/>
                </a:lnTo>
                <a:lnTo>
                  <a:pt x="49720" y="36385"/>
                </a:lnTo>
                <a:lnTo>
                  <a:pt x="51816" y="27432"/>
                </a:lnTo>
                <a:close/>
              </a:path>
            </a:pathLst>
          </a:custGeom>
          <a:solidFill>
            <a:srgbClr val="00B385"/>
          </a:solidFill>
        </p:spPr>
        <p:txBody>
          <a:bodyPr wrap="square" lIns="0" tIns="0" rIns="0" bIns="0" rtlCol="0"/>
          <a:lstStyle/>
          <a:p>
            <a:endParaRPr sz="1588"/>
          </a:p>
        </p:txBody>
      </p:sp>
      <p:sp>
        <p:nvSpPr>
          <p:cNvPr id="28" name="object 27"/>
          <p:cNvSpPr/>
          <p:nvPr/>
        </p:nvSpPr>
        <p:spPr>
          <a:xfrm>
            <a:off x="2055596" y="2868268"/>
            <a:ext cx="40341" cy="40341"/>
          </a:xfrm>
          <a:custGeom>
            <a:avLst/>
            <a:gdLst/>
            <a:ahLst/>
            <a:cxnLst/>
            <a:rect l="l" t="t" r="r" b="b"/>
            <a:pathLst>
              <a:path w="45719" h="45720">
                <a:moveTo>
                  <a:pt x="45720" y="24384"/>
                </a:moveTo>
                <a:lnTo>
                  <a:pt x="44100" y="15430"/>
                </a:lnTo>
                <a:lnTo>
                  <a:pt x="39624" y="7620"/>
                </a:lnTo>
                <a:lnTo>
                  <a:pt x="32861" y="2095"/>
                </a:lnTo>
                <a:lnTo>
                  <a:pt x="24384" y="0"/>
                </a:lnTo>
                <a:lnTo>
                  <a:pt x="14144" y="2095"/>
                </a:lnTo>
                <a:lnTo>
                  <a:pt x="6477" y="7620"/>
                </a:lnTo>
                <a:lnTo>
                  <a:pt x="1666" y="15430"/>
                </a:lnTo>
                <a:lnTo>
                  <a:pt x="0" y="24384"/>
                </a:lnTo>
                <a:lnTo>
                  <a:pt x="1666" y="32861"/>
                </a:lnTo>
                <a:lnTo>
                  <a:pt x="6477" y="39624"/>
                </a:lnTo>
                <a:lnTo>
                  <a:pt x="14144" y="44100"/>
                </a:lnTo>
                <a:lnTo>
                  <a:pt x="24384" y="45720"/>
                </a:lnTo>
                <a:lnTo>
                  <a:pt x="32861" y="44100"/>
                </a:lnTo>
                <a:lnTo>
                  <a:pt x="39624" y="39624"/>
                </a:lnTo>
                <a:lnTo>
                  <a:pt x="44100" y="32861"/>
                </a:lnTo>
                <a:lnTo>
                  <a:pt x="45720" y="24384"/>
                </a:lnTo>
                <a:close/>
              </a:path>
            </a:pathLst>
          </a:custGeom>
          <a:solidFill>
            <a:srgbClr val="00B88A"/>
          </a:solidFill>
        </p:spPr>
        <p:txBody>
          <a:bodyPr wrap="square" lIns="0" tIns="0" rIns="0" bIns="0" rtlCol="0"/>
          <a:lstStyle/>
          <a:p>
            <a:endParaRPr sz="1588"/>
          </a:p>
        </p:txBody>
      </p:sp>
      <p:sp>
        <p:nvSpPr>
          <p:cNvPr id="29" name="object 28"/>
          <p:cNvSpPr/>
          <p:nvPr/>
        </p:nvSpPr>
        <p:spPr>
          <a:xfrm>
            <a:off x="2058285" y="2870958"/>
            <a:ext cx="35299" cy="35299"/>
          </a:xfrm>
          <a:custGeom>
            <a:avLst/>
            <a:gdLst/>
            <a:ahLst/>
            <a:cxnLst/>
            <a:rect l="l" t="t" r="r" b="b"/>
            <a:pathLst>
              <a:path w="40005" h="40004">
                <a:moveTo>
                  <a:pt x="39624" y="21336"/>
                </a:moveTo>
                <a:lnTo>
                  <a:pt x="38052" y="12858"/>
                </a:lnTo>
                <a:lnTo>
                  <a:pt x="33909" y="6096"/>
                </a:lnTo>
                <a:lnTo>
                  <a:pt x="28051" y="1619"/>
                </a:lnTo>
                <a:lnTo>
                  <a:pt x="21336" y="0"/>
                </a:lnTo>
                <a:lnTo>
                  <a:pt x="12858" y="1619"/>
                </a:lnTo>
                <a:lnTo>
                  <a:pt x="6096" y="6096"/>
                </a:lnTo>
                <a:lnTo>
                  <a:pt x="1619" y="12858"/>
                </a:lnTo>
                <a:lnTo>
                  <a:pt x="0" y="21336"/>
                </a:lnTo>
                <a:lnTo>
                  <a:pt x="1619" y="28051"/>
                </a:lnTo>
                <a:lnTo>
                  <a:pt x="6096" y="33909"/>
                </a:lnTo>
                <a:lnTo>
                  <a:pt x="12858" y="38052"/>
                </a:lnTo>
                <a:lnTo>
                  <a:pt x="21336" y="39624"/>
                </a:lnTo>
                <a:lnTo>
                  <a:pt x="28051" y="38052"/>
                </a:lnTo>
                <a:lnTo>
                  <a:pt x="33909" y="33909"/>
                </a:lnTo>
                <a:lnTo>
                  <a:pt x="38052" y="28051"/>
                </a:lnTo>
                <a:lnTo>
                  <a:pt x="39624" y="21336"/>
                </a:lnTo>
                <a:close/>
              </a:path>
            </a:pathLst>
          </a:custGeom>
          <a:solidFill>
            <a:srgbClr val="00BB8E"/>
          </a:solidFill>
        </p:spPr>
        <p:txBody>
          <a:bodyPr wrap="square" lIns="0" tIns="0" rIns="0" bIns="0" rtlCol="0"/>
          <a:lstStyle/>
          <a:p>
            <a:endParaRPr sz="1588"/>
          </a:p>
        </p:txBody>
      </p:sp>
      <p:sp>
        <p:nvSpPr>
          <p:cNvPr id="30" name="object 29"/>
          <p:cNvSpPr/>
          <p:nvPr/>
        </p:nvSpPr>
        <p:spPr>
          <a:xfrm>
            <a:off x="2060974" y="2873647"/>
            <a:ext cx="32497" cy="32497"/>
          </a:xfrm>
          <a:custGeom>
            <a:avLst/>
            <a:gdLst/>
            <a:ahLst/>
            <a:cxnLst/>
            <a:rect l="l" t="t" r="r" b="b"/>
            <a:pathLst>
              <a:path w="36830" h="36829">
                <a:moveTo>
                  <a:pt x="36576" y="18288"/>
                </a:moveTo>
                <a:lnTo>
                  <a:pt x="35004" y="11572"/>
                </a:lnTo>
                <a:lnTo>
                  <a:pt x="30861" y="5715"/>
                </a:lnTo>
                <a:lnTo>
                  <a:pt x="25003" y="1571"/>
                </a:lnTo>
                <a:lnTo>
                  <a:pt x="18288" y="0"/>
                </a:lnTo>
                <a:lnTo>
                  <a:pt x="11572" y="1571"/>
                </a:lnTo>
                <a:lnTo>
                  <a:pt x="5715" y="5715"/>
                </a:lnTo>
                <a:lnTo>
                  <a:pt x="1571" y="11572"/>
                </a:lnTo>
                <a:lnTo>
                  <a:pt x="0" y="18288"/>
                </a:lnTo>
                <a:lnTo>
                  <a:pt x="1571" y="25003"/>
                </a:lnTo>
                <a:lnTo>
                  <a:pt x="5715" y="30861"/>
                </a:lnTo>
                <a:lnTo>
                  <a:pt x="11572" y="35004"/>
                </a:lnTo>
                <a:lnTo>
                  <a:pt x="18288" y="36576"/>
                </a:lnTo>
                <a:lnTo>
                  <a:pt x="25003" y="35004"/>
                </a:lnTo>
                <a:lnTo>
                  <a:pt x="30861" y="30861"/>
                </a:lnTo>
                <a:lnTo>
                  <a:pt x="35004" y="25003"/>
                </a:lnTo>
                <a:lnTo>
                  <a:pt x="36576" y="18288"/>
                </a:lnTo>
                <a:close/>
              </a:path>
            </a:pathLst>
          </a:custGeom>
          <a:solidFill>
            <a:srgbClr val="00C190"/>
          </a:solidFill>
        </p:spPr>
        <p:txBody>
          <a:bodyPr wrap="square" lIns="0" tIns="0" rIns="0" bIns="0" rtlCol="0"/>
          <a:lstStyle/>
          <a:p>
            <a:endParaRPr sz="1588"/>
          </a:p>
        </p:txBody>
      </p:sp>
      <p:sp>
        <p:nvSpPr>
          <p:cNvPr id="31" name="object 30"/>
          <p:cNvSpPr/>
          <p:nvPr/>
        </p:nvSpPr>
        <p:spPr>
          <a:xfrm>
            <a:off x="2063664" y="2876337"/>
            <a:ext cx="26894" cy="26894"/>
          </a:xfrm>
          <a:custGeom>
            <a:avLst/>
            <a:gdLst/>
            <a:ahLst/>
            <a:cxnLst/>
            <a:rect l="l" t="t" r="r" b="b"/>
            <a:pathLst>
              <a:path w="30480" h="30479">
                <a:moveTo>
                  <a:pt x="30480" y="24384"/>
                </a:moveTo>
                <a:lnTo>
                  <a:pt x="30480" y="6096"/>
                </a:lnTo>
                <a:lnTo>
                  <a:pt x="24384" y="0"/>
                </a:lnTo>
                <a:lnTo>
                  <a:pt x="6096" y="0"/>
                </a:lnTo>
                <a:lnTo>
                  <a:pt x="0" y="6096"/>
                </a:lnTo>
                <a:lnTo>
                  <a:pt x="0" y="24384"/>
                </a:lnTo>
                <a:lnTo>
                  <a:pt x="6096" y="30480"/>
                </a:lnTo>
                <a:lnTo>
                  <a:pt x="24384" y="30480"/>
                </a:lnTo>
                <a:lnTo>
                  <a:pt x="30480" y="24384"/>
                </a:lnTo>
                <a:close/>
              </a:path>
            </a:pathLst>
          </a:custGeom>
          <a:solidFill>
            <a:srgbClr val="00C492"/>
          </a:solidFill>
        </p:spPr>
        <p:txBody>
          <a:bodyPr wrap="square" lIns="0" tIns="0" rIns="0" bIns="0" rtlCol="0"/>
          <a:lstStyle/>
          <a:p>
            <a:endParaRPr sz="1588"/>
          </a:p>
        </p:txBody>
      </p:sp>
      <p:sp>
        <p:nvSpPr>
          <p:cNvPr id="32" name="object 31"/>
          <p:cNvSpPr/>
          <p:nvPr/>
        </p:nvSpPr>
        <p:spPr>
          <a:xfrm>
            <a:off x="2066354" y="2879027"/>
            <a:ext cx="21851" cy="21851"/>
          </a:xfrm>
          <a:custGeom>
            <a:avLst/>
            <a:gdLst/>
            <a:ahLst/>
            <a:cxnLst/>
            <a:rect l="l" t="t" r="r" b="b"/>
            <a:pathLst>
              <a:path w="24764" h="24764">
                <a:moveTo>
                  <a:pt x="24384" y="18288"/>
                </a:moveTo>
                <a:lnTo>
                  <a:pt x="24384" y="6096"/>
                </a:lnTo>
                <a:lnTo>
                  <a:pt x="18288" y="0"/>
                </a:lnTo>
                <a:lnTo>
                  <a:pt x="6096" y="0"/>
                </a:lnTo>
                <a:lnTo>
                  <a:pt x="0" y="6096"/>
                </a:lnTo>
                <a:lnTo>
                  <a:pt x="0" y="18288"/>
                </a:lnTo>
                <a:lnTo>
                  <a:pt x="6096" y="24384"/>
                </a:lnTo>
                <a:lnTo>
                  <a:pt x="18288" y="24384"/>
                </a:lnTo>
                <a:lnTo>
                  <a:pt x="24384" y="18288"/>
                </a:lnTo>
                <a:close/>
              </a:path>
            </a:pathLst>
          </a:custGeom>
          <a:solidFill>
            <a:srgbClr val="00C593"/>
          </a:solidFill>
        </p:spPr>
        <p:txBody>
          <a:bodyPr wrap="square" lIns="0" tIns="0" rIns="0" bIns="0" rtlCol="0"/>
          <a:lstStyle/>
          <a:p>
            <a:endParaRPr sz="1588"/>
          </a:p>
        </p:txBody>
      </p:sp>
      <p:sp>
        <p:nvSpPr>
          <p:cNvPr id="33" name="object 32"/>
          <p:cNvSpPr/>
          <p:nvPr/>
        </p:nvSpPr>
        <p:spPr>
          <a:xfrm>
            <a:off x="2069043" y="2881716"/>
            <a:ext cx="16249" cy="16249"/>
          </a:xfrm>
          <a:custGeom>
            <a:avLst/>
            <a:gdLst/>
            <a:ahLst/>
            <a:cxnLst/>
            <a:rect l="l" t="t" r="r" b="b"/>
            <a:pathLst>
              <a:path w="18414" h="18414">
                <a:moveTo>
                  <a:pt x="18288" y="15240"/>
                </a:moveTo>
                <a:lnTo>
                  <a:pt x="18288" y="6096"/>
                </a:lnTo>
                <a:lnTo>
                  <a:pt x="15240" y="0"/>
                </a:lnTo>
                <a:lnTo>
                  <a:pt x="3048" y="0"/>
                </a:lnTo>
                <a:lnTo>
                  <a:pt x="0" y="6096"/>
                </a:lnTo>
                <a:lnTo>
                  <a:pt x="0" y="15240"/>
                </a:lnTo>
                <a:lnTo>
                  <a:pt x="3048" y="18288"/>
                </a:lnTo>
                <a:lnTo>
                  <a:pt x="15240" y="18288"/>
                </a:lnTo>
                <a:lnTo>
                  <a:pt x="18288" y="15240"/>
                </a:lnTo>
                <a:close/>
              </a:path>
            </a:pathLst>
          </a:custGeom>
          <a:solidFill>
            <a:srgbClr val="00C695"/>
          </a:solidFill>
        </p:spPr>
        <p:txBody>
          <a:bodyPr wrap="square" lIns="0" tIns="0" rIns="0" bIns="0" rtlCol="0"/>
          <a:lstStyle/>
          <a:p>
            <a:endParaRPr sz="1588"/>
          </a:p>
        </p:txBody>
      </p:sp>
      <p:sp>
        <p:nvSpPr>
          <p:cNvPr id="34" name="object 33"/>
          <p:cNvSpPr/>
          <p:nvPr/>
        </p:nvSpPr>
        <p:spPr>
          <a:xfrm>
            <a:off x="2071732" y="2884405"/>
            <a:ext cx="11206" cy="11206"/>
          </a:xfrm>
          <a:custGeom>
            <a:avLst/>
            <a:gdLst/>
            <a:ahLst/>
            <a:cxnLst/>
            <a:rect l="l" t="t" r="r" b="b"/>
            <a:pathLst>
              <a:path w="12700" h="12700">
                <a:moveTo>
                  <a:pt x="12192" y="9144"/>
                </a:moveTo>
                <a:lnTo>
                  <a:pt x="12192" y="3048"/>
                </a:lnTo>
                <a:lnTo>
                  <a:pt x="9144" y="0"/>
                </a:lnTo>
                <a:lnTo>
                  <a:pt x="3048" y="0"/>
                </a:lnTo>
                <a:lnTo>
                  <a:pt x="0" y="3048"/>
                </a:lnTo>
                <a:lnTo>
                  <a:pt x="0" y="9144"/>
                </a:lnTo>
                <a:lnTo>
                  <a:pt x="3048" y="12192"/>
                </a:lnTo>
                <a:lnTo>
                  <a:pt x="9144" y="12192"/>
                </a:lnTo>
                <a:lnTo>
                  <a:pt x="12192" y="9144"/>
                </a:lnTo>
                <a:close/>
              </a:path>
            </a:pathLst>
          </a:custGeom>
          <a:solidFill>
            <a:srgbClr val="00C897"/>
          </a:solidFill>
        </p:spPr>
        <p:txBody>
          <a:bodyPr wrap="square" lIns="0" tIns="0" rIns="0" bIns="0" rtlCol="0"/>
          <a:lstStyle/>
          <a:p>
            <a:endParaRPr sz="1588"/>
          </a:p>
        </p:txBody>
      </p:sp>
      <p:sp>
        <p:nvSpPr>
          <p:cNvPr id="35" name="object 34"/>
          <p:cNvSpPr/>
          <p:nvPr/>
        </p:nvSpPr>
        <p:spPr>
          <a:xfrm>
            <a:off x="2074421" y="2887094"/>
            <a:ext cx="5603" cy="5603"/>
          </a:xfrm>
          <a:custGeom>
            <a:avLst/>
            <a:gdLst/>
            <a:ahLst/>
            <a:cxnLst/>
            <a:rect l="l" t="t" r="r" b="b"/>
            <a:pathLst>
              <a:path w="6350" h="6350">
                <a:moveTo>
                  <a:pt x="6096" y="3048"/>
                </a:moveTo>
                <a:lnTo>
                  <a:pt x="3048" y="0"/>
                </a:lnTo>
                <a:lnTo>
                  <a:pt x="0" y="3048"/>
                </a:lnTo>
                <a:lnTo>
                  <a:pt x="3048" y="6096"/>
                </a:lnTo>
                <a:lnTo>
                  <a:pt x="6096" y="3048"/>
                </a:lnTo>
                <a:close/>
              </a:path>
            </a:pathLst>
          </a:custGeom>
          <a:solidFill>
            <a:srgbClr val="00CA99"/>
          </a:solidFill>
        </p:spPr>
        <p:txBody>
          <a:bodyPr wrap="square" lIns="0" tIns="0" rIns="0" bIns="0" rtlCol="0"/>
          <a:lstStyle/>
          <a:p>
            <a:endParaRPr sz="1588"/>
          </a:p>
        </p:txBody>
      </p:sp>
      <p:sp>
        <p:nvSpPr>
          <p:cNvPr id="36" name="object 3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sp>
        <p:nvSpPr>
          <p:cNvPr id="38" name="object 3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39" name="object 3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42" name="object 41"/>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3" name="object 42"/>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4" name="object 43"/>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5" name="object 44"/>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6" name="object 45"/>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47" name="object 46"/>
          <p:cNvSpPr/>
          <p:nvPr/>
        </p:nvSpPr>
        <p:spPr>
          <a:xfrm>
            <a:off x="1135821" y="3293195"/>
            <a:ext cx="1411941" cy="0"/>
          </a:xfrm>
          <a:custGeom>
            <a:avLst/>
            <a:gdLst/>
            <a:ahLst/>
            <a:cxnLst/>
            <a:rect l="l" t="t" r="r" b="b"/>
            <a:pathLst>
              <a:path w="1600200">
                <a:moveTo>
                  <a:pt x="0" y="0"/>
                </a:moveTo>
                <a:lnTo>
                  <a:pt x="1600194" y="0"/>
                </a:lnTo>
              </a:path>
            </a:pathLst>
          </a:custGeom>
          <a:ln w="27432">
            <a:solidFill>
              <a:srgbClr val="FF3100"/>
            </a:solidFill>
          </a:ln>
        </p:spPr>
        <p:txBody>
          <a:bodyPr wrap="square" lIns="0" tIns="0" rIns="0" bIns="0" rtlCol="0"/>
          <a:lstStyle/>
          <a:p>
            <a:endParaRPr sz="1588"/>
          </a:p>
        </p:txBody>
      </p:sp>
      <p:sp>
        <p:nvSpPr>
          <p:cNvPr id="48" name="object 47"/>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49" name="object 48"/>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dirty="0">
              <a:latin typeface="Arial"/>
              <a:cs typeface="Arial"/>
            </a:endParaRPr>
          </a:p>
        </p:txBody>
      </p:sp>
      <p:sp>
        <p:nvSpPr>
          <p:cNvPr id="53" name="object 52"/>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4" name="object 53"/>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55" name="object 54"/>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56" name="object 55"/>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57" name="object 5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58" name="object 5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61" name="object 6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64" name="object 6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0" name="object 69"/>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73" name="object 72"/>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76" name="object 75"/>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0" name="object 79"/>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82" name="object 81"/>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3" name="object 82"/>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4" name="object 83"/>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85" name="object 84"/>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6" name="object 85"/>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7" name="object 86"/>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88" name="object 87"/>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9" name="object 88"/>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0" name="object 89"/>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1" name="object 90"/>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2" name="object 91"/>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94" name="object 93"/>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5" name="object 94"/>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6" name="object 95"/>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7" name="object 9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8" name="object 97"/>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9" name="object 98"/>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100" name="object 9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01" name="object 100"/>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3" name="object 102"/>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04" name="object 103"/>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05" name="object 104"/>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06" name="object 105"/>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07" name="object 106"/>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08" name="object 107"/>
          <p:cNvSpPr txBox="1"/>
          <p:nvPr/>
        </p:nvSpPr>
        <p:spPr>
          <a:xfrm>
            <a:off x="2617235" y="3260026"/>
            <a:ext cx="187699" cy="190052"/>
          </a:xfrm>
          <a:prstGeom prst="rect">
            <a:avLst/>
          </a:prstGeom>
        </p:spPr>
        <p:txBody>
          <a:bodyPr vert="horz" wrap="square" lIns="0" tIns="0" rIns="0" bIns="0" rtlCol="0">
            <a:spAutoFit/>
          </a:bodyPr>
          <a:lstStyle/>
          <a:p>
            <a:pPr marL="11206"/>
            <a:r>
              <a:rPr sz="1235" spc="-4" dirty="0">
                <a:latin typeface="Arial"/>
                <a:cs typeface="Arial"/>
              </a:rPr>
              <a:t>s6</a:t>
            </a:r>
            <a:endParaRPr sz="1235">
              <a:latin typeface="Arial"/>
              <a:cs typeface="Arial"/>
            </a:endParaRPr>
          </a:p>
        </p:txBody>
      </p:sp>
      <p:sp>
        <p:nvSpPr>
          <p:cNvPr id="109" name="object 108"/>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10" name="object 109"/>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11" name="object 11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112" name="object 111"/>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113" name="object 11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14" name="object 11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115" name="object 114"/>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116" name="object 11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117" name="object 11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118" name="object 11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19" name="object 11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20" name="object 11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121" name="object 120"/>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122" name="object 121"/>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3" name="object 122"/>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24" name="object 123"/>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125" name="object 124"/>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FF3100"/>
            </a:solidFill>
          </a:ln>
        </p:spPr>
        <p:txBody>
          <a:bodyPr wrap="square" lIns="0" tIns="0" rIns="0" bIns="0" rtlCol="0"/>
          <a:lstStyle/>
          <a:p>
            <a:endParaRPr sz="1588"/>
          </a:p>
        </p:txBody>
      </p:sp>
      <p:sp>
        <p:nvSpPr>
          <p:cNvPr id="126" name="object 125"/>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27" name="object 126"/>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28" name="object 127"/>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29" name="object 128"/>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30" name="object 129"/>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31" name="object 130"/>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2" name="object 131"/>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33" name="object 132"/>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34" name="object 133"/>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35" name="object 134"/>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6" name="object 135"/>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7" name="object 136"/>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39" name="object 138"/>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40" name="object 139"/>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1" name="object 140"/>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42" name="object 141"/>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4" name="object 143"/>
          <p:cNvSpPr/>
          <p:nvPr/>
        </p:nvSpPr>
        <p:spPr>
          <a:xfrm>
            <a:off x="1942640" y="2755313"/>
            <a:ext cx="874059" cy="874059"/>
          </a:xfrm>
          <a:custGeom>
            <a:avLst/>
            <a:gdLst/>
            <a:ahLst/>
            <a:cxnLst/>
            <a:rect l="l" t="t" r="r" b="b"/>
            <a:pathLst>
              <a:path w="990600" h="990600">
                <a:moveTo>
                  <a:pt x="990600" y="493776"/>
                </a:moveTo>
                <a:lnTo>
                  <a:pt x="988325" y="445969"/>
                </a:lnTo>
                <a:lnTo>
                  <a:pt x="981639" y="399503"/>
                </a:lnTo>
                <a:lnTo>
                  <a:pt x="970750" y="354578"/>
                </a:lnTo>
                <a:lnTo>
                  <a:pt x="955867" y="311394"/>
                </a:lnTo>
                <a:lnTo>
                  <a:pt x="937199" y="270154"/>
                </a:lnTo>
                <a:lnTo>
                  <a:pt x="914954" y="231058"/>
                </a:lnTo>
                <a:lnTo>
                  <a:pt x="889339" y="194307"/>
                </a:lnTo>
                <a:lnTo>
                  <a:pt x="860565" y="160102"/>
                </a:lnTo>
                <a:lnTo>
                  <a:pt x="828838" y="128645"/>
                </a:lnTo>
                <a:lnTo>
                  <a:pt x="794369" y="100135"/>
                </a:lnTo>
                <a:lnTo>
                  <a:pt x="757364" y="74774"/>
                </a:lnTo>
                <a:lnTo>
                  <a:pt x="718033" y="52764"/>
                </a:lnTo>
                <a:lnTo>
                  <a:pt x="676584" y="34305"/>
                </a:lnTo>
                <a:lnTo>
                  <a:pt x="633225" y="19598"/>
                </a:lnTo>
                <a:lnTo>
                  <a:pt x="588165" y="8844"/>
                </a:lnTo>
                <a:lnTo>
                  <a:pt x="541612" y="2244"/>
                </a:lnTo>
                <a:lnTo>
                  <a:pt x="493776" y="0"/>
                </a:lnTo>
                <a:lnTo>
                  <a:pt x="445969" y="2244"/>
                </a:lnTo>
                <a:lnTo>
                  <a:pt x="399503" y="8844"/>
                </a:lnTo>
                <a:lnTo>
                  <a:pt x="354578" y="19598"/>
                </a:lnTo>
                <a:lnTo>
                  <a:pt x="311394" y="34305"/>
                </a:lnTo>
                <a:lnTo>
                  <a:pt x="270154" y="52764"/>
                </a:lnTo>
                <a:lnTo>
                  <a:pt x="231058" y="74774"/>
                </a:lnTo>
                <a:lnTo>
                  <a:pt x="194307" y="100135"/>
                </a:lnTo>
                <a:lnTo>
                  <a:pt x="160102" y="128645"/>
                </a:lnTo>
                <a:lnTo>
                  <a:pt x="128645" y="160102"/>
                </a:lnTo>
                <a:lnTo>
                  <a:pt x="100135" y="194307"/>
                </a:lnTo>
                <a:lnTo>
                  <a:pt x="74774" y="231058"/>
                </a:lnTo>
                <a:lnTo>
                  <a:pt x="52764" y="270154"/>
                </a:lnTo>
                <a:lnTo>
                  <a:pt x="34305" y="311394"/>
                </a:lnTo>
                <a:lnTo>
                  <a:pt x="19598" y="354578"/>
                </a:lnTo>
                <a:lnTo>
                  <a:pt x="8844" y="399503"/>
                </a:lnTo>
                <a:lnTo>
                  <a:pt x="2244" y="445969"/>
                </a:lnTo>
                <a:lnTo>
                  <a:pt x="0" y="493776"/>
                </a:lnTo>
                <a:lnTo>
                  <a:pt x="2244" y="541612"/>
                </a:lnTo>
                <a:lnTo>
                  <a:pt x="8844" y="588165"/>
                </a:lnTo>
                <a:lnTo>
                  <a:pt x="19598" y="633225"/>
                </a:lnTo>
                <a:lnTo>
                  <a:pt x="34305" y="676584"/>
                </a:lnTo>
                <a:lnTo>
                  <a:pt x="52764" y="718033"/>
                </a:lnTo>
                <a:lnTo>
                  <a:pt x="74774" y="757364"/>
                </a:lnTo>
                <a:lnTo>
                  <a:pt x="100135" y="794369"/>
                </a:lnTo>
                <a:lnTo>
                  <a:pt x="128645" y="828838"/>
                </a:lnTo>
                <a:lnTo>
                  <a:pt x="160102" y="860565"/>
                </a:lnTo>
                <a:lnTo>
                  <a:pt x="194307" y="889339"/>
                </a:lnTo>
                <a:lnTo>
                  <a:pt x="231058" y="914954"/>
                </a:lnTo>
                <a:lnTo>
                  <a:pt x="270154" y="937199"/>
                </a:lnTo>
                <a:lnTo>
                  <a:pt x="311394" y="955867"/>
                </a:lnTo>
                <a:lnTo>
                  <a:pt x="354578" y="970750"/>
                </a:lnTo>
                <a:lnTo>
                  <a:pt x="399503" y="981639"/>
                </a:lnTo>
                <a:lnTo>
                  <a:pt x="445969" y="988325"/>
                </a:lnTo>
                <a:lnTo>
                  <a:pt x="493776" y="990600"/>
                </a:lnTo>
                <a:lnTo>
                  <a:pt x="541612" y="988325"/>
                </a:lnTo>
                <a:lnTo>
                  <a:pt x="588165" y="981639"/>
                </a:lnTo>
                <a:lnTo>
                  <a:pt x="633225" y="970750"/>
                </a:lnTo>
                <a:lnTo>
                  <a:pt x="676584" y="955867"/>
                </a:lnTo>
                <a:lnTo>
                  <a:pt x="718033" y="937199"/>
                </a:lnTo>
                <a:lnTo>
                  <a:pt x="757364" y="914954"/>
                </a:lnTo>
                <a:lnTo>
                  <a:pt x="794369" y="889339"/>
                </a:lnTo>
                <a:lnTo>
                  <a:pt x="828838" y="860565"/>
                </a:lnTo>
                <a:lnTo>
                  <a:pt x="860565" y="828838"/>
                </a:lnTo>
                <a:lnTo>
                  <a:pt x="889339" y="794369"/>
                </a:lnTo>
                <a:lnTo>
                  <a:pt x="914954" y="757364"/>
                </a:lnTo>
                <a:lnTo>
                  <a:pt x="937199" y="718033"/>
                </a:lnTo>
                <a:lnTo>
                  <a:pt x="955867" y="676584"/>
                </a:lnTo>
                <a:lnTo>
                  <a:pt x="970750" y="633225"/>
                </a:lnTo>
                <a:lnTo>
                  <a:pt x="981639" y="588165"/>
                </a:lnTo>
                <a:lnTo>
                  <a:pt x="988325" y="541612"/>
                </a:lnTo>
                <a:lnTo>
                  <a:pt x="990600" y="493776"/>
                </a:lnTo>
                <a:close/>
              </a:path>
            </a:pathLst>
          </a:custGeom>
          <a:ln w="9144">
            <a:solidFill>
              <a:srgbClr val="000000"/>
            </a:solidFill>
          </a:ln>
        </p:spPr>
        <p:txBody>
          <a:bodyPr wrap="square" lIns="0" tIns="0" rIns="0" bIns="0" rtlCol="0"/>
          <a:lstStyle/>
          <a:p>
            <a:endParaRPr sz="1588"/>
          </a:p>
        </p:txBody>
      </p:sp>
      <p:sp>
        <p:nvSpPr>
          <p:cNvPr id="145" name="object 144"/>
          <p:cNvSpPr/>
          <p:nvPr/>
        </p:nvSpPr>
        <p:spPr>
          <a:xfrm>
            <a:off x="2077111" y="2889784"/>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47" name="矩形 146"/>
          <p:cNvSpPr/>
          <p:nvPr/>
        </p:nvSpPr>
        <p:spPr>
          <a:xfrm>
            <a:off x="4436001" y="3244334"/>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6" name="组合 145"/>
          <p:cNvGrpSpPr/>
          <p:nvPr/>
        </p:nvGrpSpPr>
        <p:grpSpPr>
          <a:xfrm>
            <a:off x="2749464" y="2419136"/>
            <a:ext cx="134471" cy="134471"/>
            <a:chOff x="2749464" y="2419136"/>
            <a:chExt cx="134471" cy="134471"/>
          </a:xfrm>
        </p:grpSpPr>
        <p:sp>
          <p:nvSpPr>
            <p:cNvPr id="148"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9"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0" name="组合 149"/>
          <p:cNvGrpSpPr/>
          <p:nvPr/>
        </p:nvGrpSpPr>
        <p:grpSpPr>
          <a:xfrm>
            <a:off x="3152875" y="2957019"/>
            <a:ext cx="134471" cy="134471"/>
            <a:chOff x="3152875" y="2957019"/>
            <a:chExt cx="134471" cy="134471"/>
          </a:xfrm>
        </p:grpSpPr>
        <p:sp>
          <p:nvSpPr>
            <p:cNvPr id="151"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2"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3" name="组合 152"/>
          <p:cNvGrpSpPr/>
          <p:nvPr/>
        </p:nvGrpSpPr>
        <p:grpSpPr>
          <a:xfrm>
            <a:off x="3623522" y="3562136"/>
            <a:ext cx="134471" cy="134471"/>
            <a:chOff x="3623522" y="3562136"/>
            <a:chExt cx="134471" cy="134471"/>
          </a:xfrm>
        </p:grpSpPr>
        <p:sp>
          <p:nvSpPr>
            <p:cNvPr id="154"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5"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6" name="组合 155"/>
          <p:cNvGrpSpPr/>
          <p:nvPr/>
        </p:nvGrpSpPr>
        <p:grpSpPr>
          <a:xfrm>
            <a:off x="2275573" y="3424421"/>
            <a:ext cx="134471" cy="134471"/>
            <a:chOff x="2278817" y="3427666"/>
            <a:chExt cx="134471" cy="134471"/>
          </a:xfrm>
        </p:grpSpPr>
        <p:sp>
          <p:nvSpPr>
            <p:cNvPr id="157"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8"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9" name="组合 158"/>
          <p:cNvGrpSpPr/>
          <p:nvPr/>
        </p:nvGrpSpPr>
        <p:grpSpPr>
          <a:xfrm>
            <a:off x="1468749" y="3558891"/>
            <a:ext cx="134471" cy="134471"/>
            <a:chOff x="1471993" y="3562136"/>
            <a:chExt cx="134471" cy="134471"/>
          </a:xfrm>
        </p:grpSpPr>
        <p:sp>
          <p:nvSpPr>
            <p:cNvPr id="160"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1"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2" name="组合 161"/>
          <p:cNvGrpSpPr/>
          <p:nvPr/>
        </p:nvGrpSpPr>
        <p:grpSpPr>
          <a:xfrm>
            <a:off x="1401514" y="4500185"/>
            <a:ext cx="134471" cy="134471"/>
            <a:chOff x="1404758" y="4503430"/>
            <a:chExt cx="134471" cy="134471"/>
          </a:xfrm>
        </p:grpSpPr>
        <p:sp>
          <p:nvSpPr>
            <p:cNvPr id="163"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4"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5" name="组合 164"/>
          <p:cNvGrpSpPr/>
          <p:nvPr/>
        </p:nvGrpSpPr>
        <p:grpSpPr>
          <a:xfrm>
            <a:off x="2073867" y="4231244"/>
            <a:ext cx="134471" cy="134471"/>
            <a:chOff x="2077111" y="4234489"/>
            <a:chExt cx="134471" cy="134471"/>
          </a:xfrm>
        </p:grpSpPr>
        <p:sp>
          <p:nvSpPr>
            <p:cNvPr id="166"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7"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8" name="组合 167"/>
          <p:cNvGrpSpPr/>
          <p:nvPr/>
        </p:nvGrpSpPr>
        <p:grpSpPr>
          <a:xfrm>
            <a:off x="2880690" y="4500185"/>
            <a:ext cx="134471" cy="134471"/>
            <a:chOff x="2077111" y="4234489"/>
            <a:chExt cx="134471" cy="134471"/>
          </a:xfrm>
        </p:grpSpPr>
        <p:sp>
          <p:nvSpPr>
            <p:cNvPr id="169"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70"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1" name="组合 170"/>
          <p:cNvGrpSpPr/>
          <p:nvPr/>
        </p:nvGrpSpPr>
        <p:grpSpPr>
          <a:xfrm>
            <a:off x="2006631" y="2819303"/>
            <a:ext cx="134471" cy="134471"/>
            <a:chOff x="2009875" y="2822548"/>
            <a:chExt cx="134471" cy="134471"/>
          </a:xfrm>
        </p:grpSpPr>
        <p:sp>
          <p:nvSpPr>
            <p:cNvPr id="172"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3"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74" name="object 92"/>
          <p:cNvSpPr txBox="1"/>
          <p:nvPr/>
        </p:nvSpPr>
        <p:spPr>
          <a:xfrm>
            <a:off x="2050781" y="15614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15822789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NNS (5)</a:t>
            </a:r>
            <a:endParaRPr lang="en-US" altLang="zh-CN" sz="2800" dirty="0">
              <a:solidFill>
                <a:schemeClr val="bg1"/>
              </a:solidFill>
            </a:endParaRPr>
          </a:p>
        </p:txBody>
      </p:sp>
      <p:sp>
        <p:nvSpPr>
          <p:cNvPr id="3" name="object 2"/>
          <p:cNvSpPr/>
          <p:nvPr/>
        </p:nvSpPr>
        <p:spPr>
          <a:xfrm>
            <a:off x="1135821" y="2015725"/>
            <a:ext cx="1411941" cy="1882588"/>
          </a:xfrm>
          <a:custGeom>
            <a:avLst/>
            <a:gdLst/>
            <a:ahLst/>
            <a:cxnLst/>
            <a:rect l="l" t="t" r="r" b="b"/>
            <a:pathLst>
              <a:path w="1600200" h="2133600">
                <a:moveTo>
                  <a:pt x="0" y="0"/>
                </a:moveTo>
                <a:lnTo>
                  <a:pt x="0" y="2133600"/>
                </a:lnTo>
                <a:lnTo>
                  <a:pt x="1600200" y="2133600"/>
                </a:lnTo>
                <a:lnTo>
                  <a:pt x="16002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1411941" cy="1882588"/>
          </a:xfrm>
          <a:custGeom>
            <a:avLst/>
            <a:gdLst/>
            <a:ahLst/>
            <a:cxnLst/>
            <a:rect l="l" t="t" r="r" b="b"/>
            <a:pathLst>
              <a:path w="1600200" h="2133600">
                <a:moveTo>
                  <a:pt x="0" y="0"/>
                </a:moveTo>
                <a:lnTo>
                  <a:pt x="0" y="2133600"/>
                </a:lnTo>
                <a:lnTo>
                  <a:pt x="1600200" y="2133600"/>
                </a:lnTo>
                <a:lnTo>
                  <a:pt x="1600200" y="0"/>
                </a:lnTo>
                <a:lnTo>
                  <a:pt x="0" y="0"/>
                </a:lnTo>
                <a:close/>
              </a:path>
            </a:pathLst>
          </a:custGeom>
          <a:ln w="9144">
            <a:solidFill>
              <a:srgbClr val="000000"/>
            </a:solidFill>
          </a:ln>
        </p:spPr>
        <p:txBody>
          <a:bodyPr wrap="square" lIns="0" tIns="0" rIns="0" bIns="0" rtlCol="0"/>
          <a:lstStyle/>
          <a:p>
            <a:endParaRPr sz="1588"/>
          </a:p>
        </p:txBody>
      </p:sp>
      <p:sp>
        <p:nvSpPr>
          <p:cNvPr id="12" name="object 11"/>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3" name="object 12"/>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5" name="object 15"/>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16" name="object 16"/>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7" name="object 17"/>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8" name="object 18"/>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9" name="object 19"/>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0" name="object 20"/>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1" name="object 21"/>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3"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5"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6"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dirty="0">
              <a:latin typeface="Arial"/>
              <a:cs typeface="Arial"/>
            </a:endParaRPr>
          </a:p>
        </p:txBody>
      </p:sp>
      <p:sp>
        <p:nvSpPr>
          <p:cNvPr id="27"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8" name="object 28"/>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29" name="object 29"/>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0" name="object 30"/>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1" name="object 31"/>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2" name="object 3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3" name="object 3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4" name="object 34"/>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5" name="object 3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39" name="object 3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2" name="object 4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0" name="object 5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1" name="object 6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2" name="object 6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63" name="object 6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6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6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6" name="object 6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7" name="object 6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8" name="object 6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69" name="object 6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0" name="object 6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1" name="object 7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2" name="object 7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3" name="object 7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75" name="object 7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6" name="object 7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7" name="object 7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8" name="object 7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79" name="object 7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80" name="object 7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81" name="object 80"/>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82" name="object 81"/>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83" name="object 82"/>
          <p:cNvSpPr txBox="1"/>
          <p:nvPr/>
        </p:nvSpPr>
        <p:spPr>
          <a:xfrm>
            <a:off x="2617235" y="3260026"/>
            <a:ext cx="187699" cy="190052"/>
          </a:xfrm>
          <a:prstGeom prst="rect">
            <a:avLst/>
          </a:prstGeom>
        </p:spPr>
        <p:txBody>
          <a:bodyPr vert="horz" wrap="square" lIns="0" tIns="0" rIns="0" bIns="0" rtlCol="0">
            <a:spAutoFit/>
          </a:bodyPr>
          <a:lstStyle/>
          <a:p>
            <a:pPr marL="11206"/>
            <a:r>
              <a:rPr sz="1235" spc="-4" dirty="0">
                <a:latin typeface="Arial"/>
                <a:cs typeface="Arial"/>
              </a:rPr>
              <a:t>s6</a:t>
            </a:r>
            <a:endParaRPr sz="1235">
              <a:latin typeface="Arial"/>
              <a:cs typeface="Arial"/>
            </a:endParaRPr>
          </a:p>
        </p:txBody>
      </p:sp>
      <p:sp>
        <p:nvSpPr>
          <p:cNvPr id="84" name="object 83"/>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85" name="object 84"/>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86" name="object 85"/>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87" name="object 86"/>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88" name="object 87"/>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9" name="object 88"/>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90" name="object 89"/>
          <p:cNvSpPr/>
          <p:nvPr/>
        </p:nvSpPr>
        <p:spPr>
          <a:xfrm>
            <a:off x="5438876" y="3965548"/>
            <a:ext cx="268941" cy="268941"/>
          </a:xfrm>
          <a:custGeom>
            <a:avLst/>
            <a:gdLst/>
            <a:ahLst/>
            <a:cxnLst/>
            <a:rect l="l" t="t" r="r" b="b"/>
            <a:pathLst>
              <a:path w="304800" h="304800">
                <a:moveTo>
                  <a:pt x="304800" y="0"/>
                </a:moveTo>
                <a:lnTo>
                  <a:pt x="0" y="304800"/>
                </a:lnTo>
              </a:path>
            </a:pathLst>
          </a:custGeom>
          <a:ln w="9144">
            <a:solidFill>
              <a:srgbClr val="000000"/>
            </a:solidFill>
          </a:ln>
        </p:spPr>
        <p:txBody>
          <a:bodyPr wrap="square" lIns="0" tIns="0" rIns="0" bIns="0" rtlCol="0"/>
          <a:lstStyle/>
          <a:p>
            <a:endParaRPr sz="1588"/>
          </a:p>
        </p:txBody>
      </p:sp>
      <p:sp>
        <p:nvSpPr>
          <p:cNvPr id="91" name="object 90"/>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92" name="object 91"/>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93" name="object 92"/>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4" name="object 93"/>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5" name="object 94"/>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96" name="object 95"/>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97" name="object 96"/>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8" name="object 97"/>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9" name="object 98"/>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00" name="object 99"/>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01" name="object 100"/>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03" name="object 102"/>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04" name="object 103"/>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5" name="object 104"/>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6" name="object 105"/>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07" name="object 106"/>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08" name="object 107"/>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9" name="object 108"/>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10" name="object 109"/>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11" name="object 110"/>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13" name="object 112"/>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4" name="object 113"/>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5" name="object 114"/>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6" name="object 115"/>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8" name="object 117"/>
          <p:cNvSpPr/>
          <p:nvPr/>
        </p:nvSpPr>
        <p:spPr>
          <a:xfrm>
            <a:off x="1942640" y="2755313"/>
            <a:ext cx="874059" cy="874059"/>
          </a:xfrm>
          <a:custGeom>
            <a:avLst/>
            <a:gdLst/>
            <a:ahLst/>
            <a:cxnLst/>
            <a:rect l="l" t="t" r="r" b="b"/>
            <a:pathLst>
              <a:path w="990600" h="990600">
                <a:moveTo>
                  <a:pt x="990600" y="493776"/>
                </a:moveTo>
                <a:lnTo>
                  <a:pt x="988325" y="445969"/>
                </a:lnTo>
                <a:lnTo>
                  <a:pt x="981639" y="399503"/>
                </a:lnTo>
                <a:lnTo>
                  <a:pt x="970750" y="354578"/>
                </a:lnTo>
                <a:lnTo>
                  <a:pt x="955867" y="311394"/>
                </a:lnTo>
                <a:lnTo>
                  <a:pt x="937199" y="270154"/>
                </a:lnTo>
                <a:lnTo>
                  <a:pt x="914954" y="231058"/>
                </a:lnTo>
                <a:lnTo>
                  <a:pt x="889339" y="194307"/>
                </a:lnTo>
                <a:lnTo>
                  <a:pt x="860565" y="160102"/>
                </a:lnTo>
                <a:lnTo>
                  <a:pt x="828838" y="128645"/>
                </a:lnTo>
                <a:lnTo>
                  <a:pt x="794369" y="100135"/>
                </a:lnTo>
                <a:lnTo>
                  <a:pt x="757364" y="74774"/>
                </a:lnTo>
                <a:lnTo>
                  <a:pt x="718033" y="52764"/>
                </a:lnTo>
                <a:lnTo>
                  <a:pt x="676584" y="34305"/>
                </a:lnTo>
                <a:lnTo>
                  <a:pt x="633225" y="19598"/>
                </a:lnTo>
                <a:lnTo>
                  <a:pt x="588165" y="8844"/>
                </a:lnTo>
                <a:lnTo>
                  <a:pt x="541612" y="2244"/>
                </a:lnTo>
                <a:lnTo>
                  <a:pt x="493776" y="0"/>
                </a:lnTo>
                <a:lnTo>
                  <a:pt x="445969" y="2244"/>
                </a:lnTo>
                <a:lnTo>
                  <a:pt x="399503" y="8844"/>
                </a:lnTo>
                <a:lnTo>
                  <a:pt x="354578" y="19598"/>
                </a:lnTo>
                <a:lnTo>
                  <a:pt x="311394" y="34305"/>
                </a:lnTo>
                <a:lnTo>
                  <a:pt x="270154" y="52764"/>
                </a:lnTo>
                <a:lnTo>
                  <a:pt x="231058" y="74774"/>
                </a:lnTo>
                <a:lnTo>
                  <a:pt x="194307" y="100135"/>
                </a:lnTo>
                <a:lnTo>
                  <a:pt x="160102" y="128645"/>
                </a:lnTo>
                <a:lnTo>
                  <a:pt x="128645" y="160102"/>
                </a:lnTo>
                <a:lnTo>
                  <a:pt x="100135" y="194307"/>
                </a:lnTo>
                <a:lnTo>
                  <a:pt x="74774" y="231058"/>
                </a:lnTo>
                <a:lnTo>
                  <a:pt x="52764" y="270154"/>
                </a:lnTo>
                <a:lnTo>
                  <a:pt x="34305" y="311394"/>
                </a:lnTo>
                <a:lnTo>
                  <a:pt x="19598" y="354578"/>
                </a:lnTo>
                <a:lnTo>
                  <a:pt x="8844" y="399503"/>
                </a:lnTo>
                <a:lnTo>
                  <a:pt x="2244" y="445969"/>
                </a:lnTo>
                <a:lnTo>
                  <a:pt x="0" y="493776"/>
                </a:lnTo>
                <a:lnTo>
                  <a:pt x="2244" y="541612"/>
                </a:lnTo>
                <a:lnTo>
                  <a:pt x="8844" y="588165"/>
                </a:lnTo>
                <a:lnTo>
                  <a:pt x="19598" y="633225"/>
                </a:lnTo>
                <a:lnTo>
                  <a:pt x="34305" y="676584"/>
                </a:lnTo>
                <a:lnTo>
                  <a:pt x="52764" y="718033"/>
                </a:lnTo>
                <a:lnTo>
                  <a:pt x="74774" y="757364"/>
                </a:lnTo>
                <a:lnTo>
                  <a:pt x="100135" y="794369"/>
                </a:lnTo>
                <a:lnTo>
                  <a:pt x="128645" y="828838"/>
                </a:lnTo>
                <a:lnTo>
                  <a:pt x="160102" y="860565"/>
                </a:lnTo>
                <a:lnTo>
                  <a:pt x="194307" y="889339"/>
                </a:lnTo>
                <a:lnTo>
                  <a:pt x="231058" y="914954"/>
                </a:lnTo>
                <a:lnTo>
                  <a:pt x="270154" y="937199"/>
                </a:lnTo>
                <a:lnTo>
                  <a:pt x="311394" y="955867"/>
                </a:lnTo>
                <a:lnTo>
                  <a:pt x="354578" y="970750"/>
                </a:lnTo>
                <a:lnTo>
                  <a:pt x="399503" y="981639"/>
                </a:lnTo>
                <a:lnTo>
                  <a:pt x="445969" y="988325"/>
                </a:lnTo>
                <a:lnTo>
                  <a:pt x="493776" y="990600"/>
                </a:lnTo>
                <a:lnTo>
                  <a:pt x="541612" y="988325"/>
                </a:lnTo>
                <a:lnTo>
                  <a:pt x="588165" y="981639"/>
                </a:lnTo>
                <a:lnTo>
                  <a:pt x="633225" y="970750"/>
                </a:lnTo>
                <a:lnTo>
                  <a:pt x="676584" y="955867"/>
                </a:lnTo>
                <a:lnTo>
                  <a:pt x="718033" y="937199"/>
                </a:lnTo>
                <a:lnTo>
                  <a:pt x="757364" y="914954"/>
                </a:lnTo>
                <a:lnTo>
                  <a:pt x="794369" y="889339"/>
                </a:lnTo>
                <a:lnTo>
                  <a:pt x="828838" y="860565"/>
                </a:lnTo>
                <a:lnTo>
                  <a:pt x="860565" y="828838"/>
                </a:lnTo>
                <a:lnTo>
                  <a:pt x="889339" y="794369"/>
                </a:lnTo>
                <a:lnTo>
                  <a:pt x="914954" y="757364"/>
                </a:lnTo>
                <a:lnTo>
                  <a:pt x="937199" y="718033"/>
                </a:lnTo>
                <a:lnTo>
                  <a:pt x="955867" y="676584"/>
                </a:lnTo>
                <a:lnTo>
                  <a:pt x="970750" y="633225"/>
                </a:lnTo>
                <a:lnTo>
                  <a:pt x="981639" y="588165"/>
                </a:lnTo>
                <a:lnTo>
                  <a:pt x="988325" y="541612"/>
                </a:lnTo>
                <a:lnTo>
                  <a:pt x="990600" y="493776"/>
                </a:lnTo>
                <a:close/>
              </a:path>
            </a:pathLst>
          </a:custGeom>
          <a:ln w="9144">
            <a:solidFill>
              <a:srgbClr val="000000"/>
            </a:solidFill>
          </a:ln>
        </p:spPr>
        <p:txBody>
          <a:bodyPr wrap="square" lIns="0" tIns="0" rIns="0" bIns="0" rtlCol="0"/>
          <a:lstStyle/>
          <a:p>
            <a:endParaRPr sz="1588"/>
          </a:p>
        </p:txBody>
      </p:sp>
      <p:sp>
        <p:nvSpPr>
          <p:cNvPr id="119" name="object 118"/>
          <p:cNvSpPr/>
          <p:nvPr/>
        </p:nvSpPr>
        <p:spPr>
          <a:xfrm>
            <a:off x="2077111" y="2889784"/>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20" name="object 119"/>
          <p:cNvSpPr txBox="1"/>
          <p:nvPr/>
        </p:nvSpPr>
        <p:spPr>
          <a:xfrm>
            <a:off x="2316010" y="2799209"/>
            <a:ext cx="135591" cy="276999"/>
          </a:xfrm>
          <a:prstGeom prst="rect">
            <a:avLst/>
          </a:prstGeom>
        </p:spPr>
        <p:txBody>
          <a:bodyPr vert="horz" wrap="square" lIns="0" tIns="0" rIns="0" bIns="0" rtlCol="0">
            <a:spAutoFit/>
          </a:bodyPr>
          <a:lstStyle/>
          <a:p>
            <a:pPr marL="11206"/>
            <a:r>
              <a:rPr lang="en-US" spc="-9" dirty="0">
                <a:latin typeface="Arial"/>
                <a:cs typeface="Arial"/>
              </a:rPr>
              <a:t>r</a:t>
            </a:r>
            <a:endParaRPr dirty="0">
              <a:latin typeface="Arial"/>
              <a:cs typeface="Arial"/>
            </a:endParaRPr>
          </a:p>
        </p:txBody>
      </p:sp>
      <p:sp>
        <p:nvSpPr>
          <p:cNvPr id="121" name="object 120"/>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122" name="组合 121"/>
          <p:cNvGrpSpPr/>
          <p:nvPr/>
        </p:nvGrpSpPr>
        <p:grpSpPr>
          <a:xfrm>
            <a:off x="2749464" y="2419136"/>
            <a:ext cx="134471" cy="134471"/>
            <a:chOff x="2749464" y="2419136"/>
            <a:chExt cx="134471" cy="134471"/>
          </a:xfrm>
        </p:grpSpPr>
        <p:sp>
          <p:nvSpPr>
            <p:cNvPr id="123"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4"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5" name="组合 124"/>
          <p:cNvGrpSpPr/>
          <p:nvPr/>
        </p:nvGrpSpPr>
        <p:grpSpPr>
          <a:xfrm>
            <a:off x="3152875" y="2957019"/>
            <a:ext cx="134471" cy="134471"/>
            <a:chOff x="3152875" y="2957019"/>
            <a:chExt cx="134471" cy="134471"/>
          </a:xfrm>
        </p:grpSpPr>
        <p:sp>
          <p:nvSpPr>
            <p:cNvPr id="126"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7"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8" name="组合 127"/>
          <p:cNvGrpSpPr/>
          <p:nvPr/>
        </p:nvGrpSpPr>
        <p:grpSpPr>
          <a:xfrm>
            <a:off x="3623522" y="3562136"/>
            <a:ext cx="134471" cy="134471"/>
            <a:chOff x="3623522" y="3562136"/>
            <a:chExt cx="134471" cy="134471"/>
          </a:xfrm>
        </p:grpSpPr>
        <p:sp>
          <p:nvSpPr>
            <p:cNvPr id="129"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30"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1" name="组合 130"/>
          <p:cNvGrpSpPr/>
          <p:nvPr/>
        </p:nvGrpSpPr>
        <p:grpSpPr>
          <a:xfrm>
            <a:off x="2275573" y="3424421"/>
            <a:ext cx="134471" cy="134471"/>
            <a:chOff x="2278817" y="3427666"/>
            <a:chExt cx="134471" cy="134471"/>
          </a:xfrm>
        </p:grpSpPr>
        <p:sp>
          <p:nvSpPr>
            <p:cNvPr id="132"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3"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4" name="组合 133"/>
          <p:cNvGrpSpPr/>
          <p:nvPr/>
        </p:nvGrpSpPr>
        <p:grpSpPr>
          <a:xfrm>
            <a:off x="1468749" y="3558891"/>
            <a:ext cx="134471" cy="134471"/>
            <a:chOff x="1471993" y="3562136"/>
            <a:chExt cx="134471" cy="134471"/>
          </a:xfrm>
        </p:grpSpPr>
        <p:sp>
          <p:nvSpPr>
            <p:cNvPr id="135"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6"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7" name="组合 136"/>
          <p:cNvGrpSpPr/>
          <p:nvPr/>
        </p:nvGrpSpPr>
        <p:grpSpPr>
          <a:xfrm>
            <a:off x="1401514" y="4500185"/>
            <a:ext cx="134471" cy="134471"/>
            <a:chOff x="1404758" y="4503430"/>
            <a:chExt cx="134471" cy="134471"/>
          </a:xfrm>
        </p:grpSpPr>
        <p:sp>
          <p:nvSpPr>
            <p:cNvPr id="138"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9"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0" name="组合 139"/>
          <p:cNvGrpSpPr/>
          <p:nvPr/>
        </p:nvGrpSpPr>
        <p:grpSpPr>
          <a:xfrm>
            <a:off x="2073867" y="4231244"/>
            <a:ext cx="134471" cy="134471"/>
            <a:chOff x="2077111" y="4234489"/>
            <a:chExt cx="134471" cy="134471"/>
          </a:xfrm>
        </p:grpSpPr>
        <p:sp>
          <p:nvSpPr>
            <p:cNvPr id="141"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2"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3" name="组合 142"/>
          <p:cNvGrpSpPr/>
          <p:nvPr/>
        </p:nvGrpSpPr>
        <p:grpSpPr>
          <a:xfrm>
            <a:off x="2880690" y="4500185"/>
            <a:ext cx="134471" cy="134471"/>
            <a:chOff x="2077111" y="4234489"/>
            <a:chExt cx="134471" cy="134471"/>
          </a:xfrm>
        </p:grpSpPr>
        <p:sp>
          <p:nvSpPr>
            <p:cNvPr id="14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6" name="组合 145"/>
          <p:cNvGrpSpPr/>
          <p:nvPr/>
        </p:nvGrpSpPr>
        <p:grpSpPr>
          <a:xfrm>
            <a:off x="2006631" y="2819303"/>
            <a:ext cx="134471" cy="134471"/>
            <a:chOff x="2009875" y="2822548"/>
            <a:chExt cx="134471" cy="134471"/>
          </a:xfrm>
        </p:grpSpPr>
        <p:sp>
          <p:nvSpPr>
            <p:cNvPr id="147"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8"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49"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2960882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131787" y="3289161"/>
            <a:ext cx="1420009" cy="613186"/>
          </a:xfrm>
          <a:prstGeom prst="rect">
            <a:avLst/>
          </a:prstGeom>
          <a:blipFill>
            <a:blip r:embed="rId2" cstate="print"/>
            <a:stretch>
              <a:fillRect/>
            </a:stretch>
          </a:blipFill>
        </p:spPr>
        <p:txBody>
          <a:bodyPr wrap="square" lIns="0" tIns="0" rIns="0" bIns="0" rtlCol="0"/>
          <a:lstStyle/>
          <a:p>
            <a:endParaRPr sz="1588"/>
          </a:p>
        </p:txBody>
      </p:sp>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(6)</a:t>
            </a:r>
            <a:endParaRPr lang="en-US" altLang="zh-CN" sz="2800" dirty="0">
              <a:solidFill>
                <a:schemeClr val="bg1"/>
              </a:solidFill>
            </a:endParaRPr>
          </a:p>
        </p:txBody>
      </p:sp>
      <p:sp>
        <p:nvSpPr>
          <p:cNvPr id="9" name="object 8"/>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1" name="object 11"/>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3" name="object 13"/>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4" name="object 14"/>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 name="object 16"/>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7" name="object 17"/>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9" name="object 19"/>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0" name="object 20"/>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2" name="object 22"/>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3" name="object 23"/>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5" name="object 25"/>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6" name="object 26"/>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8" name="object 28"/>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29" name="object 29"/>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1" name="object 31"/>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2" name="object 32"/>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4" name="object 34"/>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5" name="object 35"/>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39" name="object 38"/>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2" name="object 41"/>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5" name="object 44"/>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8" name="object 47"/>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1" name="object 50"/>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2"/>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4" name="object 53"/>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5"/>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7" name="object 56"/>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0" name="object 59"/>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61" name="object 60"/>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62" name="object 61"/>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3" name="object 62"/>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64" name="object 63"/>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FF3100"/>
            </a:solidFill>
          </a:ln>
        </p:spPr>
        <p:txBody>
          <a:bodyPr wrap="square" lIns="0" tIns="0" rIns="0" bIns="0" rtlCol="0"/>
          <a:lstStyle/>
          <a:p>
            <a:endParaRPr sz="1588"/>
          </a:p>
        </p:txBody>
      </p:sp>
      <p:sp>
        <p:nvSpPr>
          <p:cNvPr id="65" name="object 6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6" name="object 6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7" name="object 6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8" name="object 6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69" name="object 68"/>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0" name="object 69"/>
          <p:cNvSpPr txBox="1"/>
          <p:nvPr/>
        </p:nvSpPr>
        <p:spPr>
          <a:xfrm>
            <a:off x="5640582"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e</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1942640" y="2755313"/>
            <a:ext cx="874059" cy="874059"/>
          </a:xfrm>
          <a:custGeom>
            <a:avLst/>
            <a:gdLst/>
            <a:ahLst/>
            <a:cxnLst/>
            <a:rect l="l" t="t" r="r" b="b"/>
            <a:pathLst>
              <a:path w="990600" h="990600">
                <a:moveTo>
                  <a:pt x="990600" y="493776"/>
                </a:moveTo>
                <a:lnTo>
                  <a:pt x="988325" y="445969"/>
                </a:lnTo>
                <a:lnTo>
                  <a:pt x="981639" y="399503"/>
                </a:lnTo>
                <a:lnTo>
                  <a:pt x="970750" y="354578"/>
                </a:lnTo>
                <a:lnTo>
                  <a:pt x="955867" y="311394"/>
                </a:lnTo>
                <a:lnTo>
                  <a:pt x="937199" y="270154"/>
                </a:lnTo>
                <a:lnTo>
                  <a:pt x="914954" y="231058"/>
                </a:lnTo>
                <a:lnTo>
                  <a:pt x="889339" y="194307"/>
                </a:lnTo>
                <a:lnTo>
                  <a:pt x="860565" y="160102"/>
                </a:lnTo>
                <a:lnTo>
                  <a:pt x="828838" y="128645"/>
                </a:lnTo>
                <a:lnTo>
                  <a:pt x="794369" y="100135"/>
                </a:lnTo>
                <a:lnTo>
                  <a:pt x="757364" y="74774"/>
                </a:lnTo>
                <a:lnTo>
                  <a:pt x="718033" y="52764"/>
                </a:lnTo>
                <a:lnTo>
                  <a:pt x="676584" y="34305"/>
                </a:lnTo>
                <a:lnTo>
                  <a:pt x="633225" y="19598"/>
                </a:lnTo>
                <a:lnTo>
                  <a:pt x="588165" y="8844"/>
                </a:lnTo>
                <a:lnTo>
                  <a:pt x="541612" y="2244"/>
                </a:lnTo>
                <a:lnTo>
                  <a:pt x="493776" y="0"/>
                </a:lnTo>
                <a:lnTo>
                  <a:pt x="445969" y="2244"/>
                </a:lnTo>
                <a:lnTo>
                  <a:pt x="399503" y="8844"/>
                </a:lnTo>
                <a:lnTo>
                  <a:pt x="354578" y="19598"/>
                </a:lnTo>
                <a:lnTo>
                  <a:pt x="311394" y="34305"/>
                </a:lnTo>
                <a:lnTo>
                  <a:pt x="270154" y="52764"/>
                </a:lnTo>
                <a:lnTo>
                  <a:pt x="231058" y="74774"/>
                </a:lnTo>
                <a:lnTo>
                  <a:pt x="194307" y="100135"/>
                </a:lnTo>
                <a:lnTo>
                  <a:pt x="160102" y="128645"/>
                </a:lnTo>
                <a:lnTo>
                  <a:pt x="128645" y="160102"/>
                </a:lnTo>
                <a:lnTo>
                  <a:pt x="100135" y="194307"/>
                </a:lnTo>
                <a:lnTo>
                  <a:pt x="74774" y="231058"/>
                </a:lnTo>
                <a:lnTo>
                  <a:pt x="52764" y="270154"/>
                </a:lnTo>
                <a:lnTo>
                  <a:pt x="34305" y="311394"/>
                </a:lnTo>
                <a:lnTo>
                  <a:pt x="19598" y="354578"/>
                </a:lnTo>
                <a:lnTo>
                  <a:pt x="8844" y="399503"/>
                </a:lnTo>
                <a:lnTo>
                  <a:pt x="2244" y="445969"/>
                </a:lnTo>
                <a:lnTo>
                  <a:pt x="0" y="493776"/>
                </a:lnTo>
                <a:lnTo>
                  <a:pt x="2244" y="541612"/>
                </a:lnTo>
                <a:lnTo>
                  <a:pt x="8844" y="588165"/>
                </a:lnTo>
                <a:lnTo>
                  <a:pt x="19598" y="633225"/>
                </a:lnTo>
                <a:lnTo>
                  <a:pt x="34305" y="676584"/>
                </a:lnTo>
                <a:lnTo>
                  <a:pt x="52764" y="718033"/>
                </a:lnTo>
                <a:lnTo>
                  <a:pt x="74774" y="757364"/>
                </a:lnTo>
                <a:lnTo>
                  <a:pt x="100135" y="794369"/>
                </a:lnTo>
                <a:lnTo>
                  <a:pt x="128645" y="828838"/>
                </a:lnTo>
                <a:lnTo>
                  <a:pt x="160102" y="860565"/>
                </a:lnTo>
                <a:lnTo>
                  <a:pt x="194307" y="889339"/>
                </a:lnTo>
                <a:lnTo>
                  <a:pt x="231058" y="914954"/>
                </a:lnTo>
                <a:lnTo>
                  <a:pt x="270154" y="937199"/>
                </a:lnTo>
                <a:lnTo>
                  <a:pt x="311394" y="955867"/>
                </a:lnTo>
                <a:lnTo>
                  <a:pt x="354578" y="970750"/>
                </a:lnTo>
                <a:lnTo>
                  <a:pt x="399503" y="981639"/>
                </a:lnTo>
                <a:lnTo>
                  <a:pt x="445969" y="988325"/>
                </a:lnTo>
                <a:lnTo>
                  <a:pt x="493776" y="990600"/>
                </a:lnTo>
                <a:lnTo>
                  <a:pt x="541612" y="988325"/>
                </a:lnTo>
                <a:lnTo>
                  <a:pt x="588165" y="981639"/>
                </a:lnTo>
                <a:lnTo>
                  <a:pt x="633225" y="970750"/>
                </a:lnTo>
                <a:lnTo>
                  <a:pt x="676584" y="955867"/>
                </a:lnTo>
                <a:lnTo>
                  <a:pt x="718033" y="937199"/>
                </a:lnTo>
                <a:lnTo>
                  <a:pt x="757364" y="914954"/>
                </a:lnTo>
                <a:lnTo>
                  <a:pt x="794369" y="889339"/>
                </a:lnTo>
                <a:lnTo>
                  <a:pt x="828838" y="860565"/>
                </a:lnTo>
                <a:lnTo>
                  <a:pt x="860565" y="828838"/>
                </a:lnTo>
                <a:lnTo>
                  <a:pt x="889339" y="794369"/>
                </a:lnTo>
                <a:lnTo>
                  <a:pt x="914954" y="757364"/>
                </a:lnTo>
                <a:lnTo>
                  <a:pt x="937199" y="718033"/>
                </a:lnTo>
                <a:lnTo>
                  <a:pt x="955867" y="676584"/>
                </a:lnTo>
                <a:lnTo>
                  <a:pt x="970750" y="633225"/>
                </a:lnTo>
                <a:lnTo>
                  <a:pt x="981639" y="588165"/>
                </a:lnTo>
                <a:lnTo>
                  <a:pt x="988325" y="541612"/>
                </a:lnTo>
                <a:lnTo>
                  <a:pt x="990600" y="493776"/>
                </a:lnTo>
                <a:close/>
              </a:path>
            </a:pathLst>
          </a:custGeom>
          <a:ln w="9144">
            <a:solidFill>
              <a:srgbClr val="000000"/>
            </a:solidFill>
          </a:ln>
        </p:spPr>
        <p:txBody>
          <a:bodyPr wrap="square" lIns="0" tIns="0" rIns="0" bIns="0" rtlCol="0"/>
          <a:lstStyle/>
          <a:p>
            <a:endParaRPr sz="1588"/>
          </a:p>
        </p:txBody>
      </p:sp>
      <p:sp>
        <p:nvSpPr>
          <p:cNvPr id="92" name="object 91"/>
          <p:cNvSpPr/>
          <p:nvPr/>
        </p:nvSpPr>
        <p:spPr>
          <a:xfrm>
            <a:off x="2077111" y="2889784"/>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graphicFrame>
        <p:nvGraphicFramePr>
          <p:cNvPr id="93" name="object 92"/>
          <p:cNvGraphicFramePr>
            <a:graphicFrameLocks noGrp="1"/>
          </p:cNvGraphicFramePr>
          <p:nvPr>
            <p:extLst>
              <p:ext uri="{D42A27DB-BD31-4B8C-83A1-F6EECF244321}">
                <p14:modId xmlns:p14="http://schemas.microsoft.com/office/powerpoint/2010/main" val="1391087523"/>
              </p:ext>
            </p:extLst>
          </p:nvPr>
        </p:nvGraphicFramePr>
        <p:xfrm>
          <a:off x="1141950" y="2023586"/>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43607">
                  <a:extLst>
                    <a:ext uri="{9D8B030D-6E8A-4147-A177-3AD203B41FA5}">
                      <a16:colId xmlns:a16="http://schemas.microsoft.com/office/drawing/2014/main" val="20003"/>
                    </a:ext>
                  </a:extLst>
                </a:gridCol>
                <a:gridCol w="361510">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a:txBody>
                    <a:bodyPr/>
                    <a:lstStyle/>
                    <a:p>
                      <a:endParaRPr sz="1800">
                        <a:latin typeface="Arial"/>
                        <a:cs typeface="Arial"/>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tcPr>
                </a:tc>
                <a:tc rowSpan="3" gridSpan="3">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310515">
                        <a:lnSpc>
                          <a:spcPct val="100000"/>
                        </a:lnSpc>
                      </a:pPr>
                      <a:r>
                        <a:rPr sz="1800" dirty="0">
                          <a:latin typeface="Arial"/>
                          <a:cs typeface="Arial"/>
                        </a:rPr>
                        <a:t>g</a:t>
                      </a:r>
                    </a:p>
                  </a:txBody>
                  <a:tcPr marL="0" marR="0" marT="0" marB="0">
                    <a:lnT w="9144">
                      <a:solidFill>
                        <a:srgbClr val="000000"/>
                      </a:solidFill>
                      <a:prstDash val="solid"/>
                    </a:lnT>
                    <a:lnB w="27432">
                      <a:solidFill>
                        <a:srgbClr val="FF3100"/>
                      </a:solidFill>
                      <a:prstDash val="solid"/>
                    </a:lnB>
                  </a:tcPr>
                </a:tc>
                <a:tc rowSpan="3" hMerge="1">
                  <a:txBody>
                    <a:bodyPr/>
                    <a:lstStyle/>
                    <a:p>
                      <a:endParaRPr/>
                    </a:p>
                  </a:txBody>
                  <a:tcPr marL="0" marR="0" marT="0" marB="0"/>
                </a:tc>
                <a:tc rowSpan="3" hMerge="1">
                  <a:txBody>
                    <a:bodyPr/>
                    <a:lstStyle/>
                    <a:p>
                      <a:endParaRPr/>
                    </a:p>
                  </a:txBody>
                  <a:tcPr marL="0" marR="0" marT="0" marB="0"/>
                </a:tc>
                <a:tc rowSpan="3">
                  <a:txBody>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marL="120014">
                        <a:lnSpc>
                          <a:spcPct val="100000"/>
                        </a:lnSpc>
                        <a:spcBef>
                          <a:spcPts val="1025"/>
                        </a:spcBef>
                      </a:pPr>
                      <a:r>
                        <a:rPr lang="en-US" sz="1800" dirty="0" smtClean="0">
                          <a:latin typeface="Arial"/>
                          <a:cs typeface="Arial"/>
                        </a:rPr>
                        <a:t>r</a:t>
                      </a:r>
                      <a:endParaRPr sz="1800" dirty="0">
                        <a:latin typeface="Arial"/>
                        <a:cs typeface="Arial"/>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tcPr>
                </a:tc>
                <a:tc gridSpan="3">
                  <a:txBody>
                    <a:bodyPr/>
                    <a:lstStyle/>
                    <a:p>
                      <a:pPr>
                        <a:lnSpc>
                          <a:spcPct val="100000"/>
                        </a:lnSpc>
                        <a:spcBef>
                          <a:spcPts val="55"/>
                        </a:spcBef>
                      </a:pPr>
                      <a:endParaRPr sz="1500" dirty="0">
                        <a:latin typeface="Times New Roman"/>
                        <a:cs typeface="Times New Roman"/>
                      </a:endParaRPr>
                    </a:p>
                    <a:p>
                      <a:pPr marL="86360">
                        <a:lnSpc>
                          <a:spcPct val="100000"/>
                        </a:lnSpc>
                      </a:pPr>
                      <a:r>
                        <a:rPr sz="1800" dirty="0">
                          <a:latin typeface="Arial"/>
                          <a:cs typeface="Arial"/>
                        </a:rPr>
                        <a:t>i</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vMerge="1">
                  <a:txBody>
                    <a:bodyPr/>
                    <a:lstStyle/>
                    <a:p>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tcPr>
                </a:tc>
                <a:tc gridSpan="3" vMerge="1">
                  <a:txBody>
                    <a:bodyPr/>
                    <a:lstStyle/>
                    <a:p>
                      <a:endParaRPr/>
                    </a:p>
                  </a:txBody>
                  <a:tcPr marL="0" marR="0" marT="0" marB="0">
                    <a:lnT w="9144">
                      <a:solidFill>
                        <a:srgbClr val="000000"/>
                      </a:solidFill>
                      <a:prstDash val="solid"/>
                    </a:lnT>
                    <a:lnB w="27432">
                      <a:solidFill>
                        <a:srgbClr val="FF3100"/>
                      </a:solidFill>
                      <a:prstDash val="solid"/>
                    </a:lnB>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tcPr>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vMerge="1">
                  <a:txBody>
                    <a:bodyPr/>
                    <a:lstStyle/>
                    <a:p>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tcPr>
                </a:tc>
                <a:tc gridSpan="3" vMerge="1">
                  <a:txBody>
                    <a:bodyPr/>
                    <a:lstStyle/>
                    <a:p>
                      <a:endParaRPr/>
                    </a:p>
                  </a:txBody>
                  <a:tcPr marL="0" marR="0" marT="0" marB="0">
                    <a:lnT w="9144">
                      <a:solidFill>
                        <a:srgbClr val="000000"/>
                      </a:solidFill>
                      <a:prstDash val="solid"/>
                    </a:lnT>
                    <a:lnB w="27432">
                      <a:solidFill>
                        <a:srgbClr val="FF3100"/>
                      </a:solidFill>
                      <a:prstDash val="solid"/>
                    </a:lnB>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tcPr>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9144">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395"/>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dirty="0">
                        <a:latin typeface="Arial"/>
                        <a:cs typeface="Arial"/>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30"/>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tcPr>
                </a:tc>
                <a:tc hMerge="1">
                  <a:txBody>
                    <a:bodyPr/>
                    <a:lstStyle/>
                    <a:p>
                      <a:endParaRPr/>
                    </a:p>
                  </a:txBody>
                  <a:tcPr marL="0" marR="0" marT="0" marB="0"/>
                </a:tc>
                <a:tc gridSpan="2">
                  <a:txBody>
                    <a:bodyPr/>
                    <a:lstStyle/>
                    <a:p>
                      <a:pPr marR="49530" algn="ctr">
                        <a:lnSpc>
                          <a:spcPts val="1995"/>
                        </a:lnSpc>
                      </a:pPr>
                      <a:r>
                        <a:rPr sz="1800" dirty="0">
                          <a:latin typeface="Arial"/>
                          <a:cs typeface="Arial"/>
                        </a:rPr>
                        <a:t>e</a:t>
                      </a:r>
                    </a:p>
                  </a:txBody>
                  <a:tcPr marL="0" marR="0" marT="0" marB="0">
                    <a:lnL w="9144">
                      <a:solidFill>
                        <a:srgbClr val="000000"/>
                      </a:solidFill>
                      <a:prstDash val="solid"/>
                    </a:lnL>
                    <a:lnR w="9144">
                      <a:solidFill>
                        <a:srgbClr val="000000"/>
                      </a:solidFill>
                      <a:prstDash val="solid"/>
                    </a:lnR>
                    <a:lnT w="27432">
                      <a:solidFill>
                        <a:srgbClr val="FF31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gridSpan="2">
                  <a:txBody>
                    <a:bodyPr/>
                    <a:lstStyle/>
                    <a:p>
                      <a:pPr marL="86360">
                        <a:lnSpc>
                          <a:spcPct val="100000"/>
                        </a:lnSpc>
                        <a:spcBef>
                          <a:spcPts val="1465"/>
                        </a:spcBef>
                      </a:pPr>
                      <a:r>
                        <a:rPr sz="1800" dirty="0">
                          <a:latin typeface="Arial"/>
                          <a:cs typeface="Arial"/>
                        </a:rPr>
                        <a:t>b</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hMerge="1">
                  <a:txBody>
                    <a:bodyPr/>
                    <a:lstStyle/>
                    <a:p>
                      <a:endParaRPr/>
                    </a:p>
                  </a:txBody>
                  <a:tcPr marL="0" marR="0" marT="0" marB="0"/>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962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2"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hMerge="1" vMerge="1">
                  <a:txBody>
                    <a:bodyPr/>
                    <a:lstStyle/>
                    <a:p>
                      <a:endParaRPr/>
                    </a:p>
                  </a:txBody>
                  <a:tcPr marL="0" marR="0" marT="0" marB="0"/>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4" name="object 93"/>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5" name="组合 94"/>
          <p:cNvGrpSpPr/>
          <p:nvPr/>
        </p:nvGrpSpPr>
        <p:grpSpPr>
          <a:xfrm>
            <a:off x="2749464" y="2419136"/>
            <a:ext cx="134471" cy="134471"/>
            <a:chOff x="2749464" y="2419136"/>
            <a:chExt cx="134471" cy="134471"/>
          </a:xfrm>
        </p:grpSpPr>
        <p:sp>
          <p:nvSpPr>
            <p:cNvPr id="96"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7"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8" name="组合 97"/>
          <p:cNvGrpSpPr/>
          <p:nvPr/>
        </p:nvGrpSpPr>
        <p:grpSpPr>
          <a:xfrm>
            <a:off x="3152875" y="2957019"/>
            <a:ext cx="134471" cy="134471"/>
            <a:chOff x="3152875" y="2957019"/>
            <a:chExt cx="134471" cy="134471"/>
          </a:xfrm>
        </p:grpSpPr>
        <p:sp>
          <p:nvSpPr>
            <p:cNvPr id="9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1" name="组合 100"/>
          <p:cNvGrpSpPr/>
          <p:nvPr/>
        </p:nvGrpSpPr>
        <p:grpSpPr>
          <a:xfrm>
            <a:off x="3623522" y="3562136"/>
            <a:ext cx="134471" cy="134471"/>
            <a:chOff x="3623522" y="3562136"/>
            <a:chExt cx="134471" cy="134471"/>
          </a:xfrm>
        </p:grpSpPr>
        <p:sp>
          <p:nvSpPr>
            <p:cNvPr id="102"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3"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4" name="组合 103"/>
          <p:cNvGrpSpPr/>
          <p:nvPr/>
        </p:nvGrpSpPr>
        <p:grpSpPr>
          <a:xfrm>
            <a:off x="2275573" y="3424421"/>
            <a:ext cx="134471" cy="134471"/>
            <a:chOff x="2278817" y="3427666"/>
            <a:chExt cx="134471" cy="134471"/>
          </a:xfrm>
        </p:grpSpPr>
        <p:sp>
          <p:nvSpPr>
            <p:cNvPr id="10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7" name="组合 106"/>
          <p:cNvGrpSpPr/>
          <p:nvPr/>
        </p:nvGrpSpPr>
        <p:grpSpPr>
          <a:xfrm>
            <a:off x="1468749" y="3558891"/>
            <a:ext cx="134471" cy="134471"/>
            <a:chOff x="1471993" y="3562136"/>
            <a:chExt cx="134471" cy="134471"/>
          </a:xfrm>
        </p:grpSpPr>
        <p:sp>
          <p:nvSpPr>
            <p:cNvPr id="108"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9"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0" name="组合 109"/>
          <p:cNvGrpSpPr/>
          <p:nvPr/>
        </p:nvGrpSpPr>
        <p:grpSpPr>
          <a:xfrm>
            <a:off x="1401514" y="4500185"/>
            <a:ext cx="134471" cy="134471"/>
            <a:chOff x="1404758" y="4503430"/>
            <a:chExt cx="134471" cy="134471"/>
          </a:xfrm>
        </p:grpSpPr>
        <p:sp>
          <p:nvSpPr>
            <p:cNvPr id="111"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2"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3" name="组合 112"/>
          <p:cNvGrpSpPr/>
          <p:nvPr/>
        </p:nvGrpSpPr>
        <p:grpSpPr>
          <a:xfrm>
            <a:off x="2073867" y="4231244"/>
            <a:ext cx="134471" cy="134471"/>
            <a:chOff x="2077111" y="4234489"/>
            <a:chExt cx="134471" cy="134471"/>
          </a:xfrm>
        </p:grpSpPr>
        <p:sp>
          <p:nvSpPr>
            <p:cNvPr id="11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6" name="组合 115"/>
          <p:cNvGrpSpPr/>
          <p:nvPr/>
        </p:nvGrpSpPr>
        <p:grpSpPr>
          <a:xfrm>
            <a:off x="2880690" y="4500185"/>
            <a:ext cx="134471" cy="134471"/>
            <a:chOff x="2077111" y="4234489"/>
            <a:chExt cx="134471" cy="134471"/>
          </a:xfrm>
        </p:grpSpPr>
        <p:sp>
          <p:nvSpPr>
            <p:cNvPr id="117"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8"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9" name="组合 118"/>
          <p:cNvGrpSpPr/>
          <p:nvPr/>
        </p:nvGrpSpPr>
        <p:grpSpPr>
          <a:xfrm>
            <a:off x="2006631" y="2819303"/>
            <a:ext cx="134471" cy="134471"/>
            <a:chOff x="2009875" y="2822548"/>
            <a:chExt cx="134471" cy="134471"/>
          </a:xfrm>
        </p:grpSpPr>
        <p:sp>
          <p:nvSpPr>
            <p:cNvPr id="120"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1"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2"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587237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(7)</a:t>
            </a:r>
            <a:endParaRPr lang="en-US" altLang="zh-CN" sz="2800" dirty="0">
              <a:solidFill>
                <a:schemeClr val="bg1"/>
              </a:solidFill>
            </a:endParaRPr>
          </a:p>
        </p:txBody>
      </p:sp>
      <p:sp>
        <p:nvSpPr>
          <p:cNvPr id="3" name="object 2"/>
          <p:cNvSpPr/>
          <p:nvPr/>
        </p:nvSpPr>
        <p:spPr>
          <a:xfrm>
            <a:off x="1942640" y="3293195"/>
            <a:ext cx="605118" cy="605118"/>
          </a:xfrm>
          <a:custGeom>
            <a:avLst/>
            <a:gdLst/>
            <a:ahLst/>
            <a:cxnLst/>
            <a:rect l="l" t="t" r="r" b="b"/>
            <a:pathLst>
              <a:path w="685800" h="685800">
                <a:moveTo>
                  <a:pt x="0" y="0"/>
                </a:moveTo>
                <a:lnTo>
                  <a:pt x="0" y="685800"/>
                </a:lnTo>
                <a:lnTo>
                  <a:pt x="685800" y="685800"/>
                </a:lnTo>
                <a:lnTo>
                  <a:pt x="6858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942640" y="3293195"/>
            <a:ext cx="605118" cy="605118"/>
          </a:xfrm>
          <a:custGeom>
            <a:avLst/>
            <a:gdLst/>
            <a:ahLst/>
            <a:cxnLst/>
            <a:rect l="l" t="t" r="r" b="b"/>
            <a:pathLst>
              <a:path w="685800" h="685800">
                <a:moveTo>
                  <a:pt x="0" y="0"/>
                </a:moveTo>
                <a:lnTo>
                  <a:pt x="0" y="685800"/>
                </a:lnTo>
                <a:lnTo>
                  <a:pt x="685800" y="685800"/>
                </a:lnTo>
                <a:lnTo>
                  <a:pt x="685800" y="0"/>
                </a:lnTo>
                <a:lnTo>
                  <a:pt x="0" y="0"/>
                </a:lnTo>
                <a:close/>
              </a:path>
            </a:pathLst>
          </a:custGeom>
          <a:ln w="9144">
            <a:solidFill>
              <a:srgbClr val="000000"/>
            </a:solidFill>
          </a:ln>
        </p:spPr>
        <p:txBody>
          <a:bodyPr wrap="square" lIns="0" tIns="0" rIns="0" bIns="0" rtlCol="0"/>
          <a:lstStyle/>
          <a:p>
            <a:endParaRPr sz="1588"/>
          </a:p>
        </p:txBody>
      </p:sp>
      <p:sp>
        <p:nvSpPr>
          <p:cNvPr id="29" name="object 28"/>
          <p:cNvSpPr/>
          <p:nvPr/>
        </p:nvSpPr>
        <p:spPr>
          <a:xfrm>
            <a:off x="2340673" y="3489522"/>
            <a:ext cx="11206" cy="11206"/>
          </a:xfrm>
          <a:custGeom>
            <a:avLst/>
            <a:gdLst/>
            <a:ahLst/>
            <a:cxnLst/>
            <a:rect l="l" t="t" r="r" b="b"/>
            <a:pathLst>
              <a:path w="12700" h="12700">
                <a:moveTo>
                  <a:pt x="12192" y="9144"/>
                </a:moveTo>
                <a:lnTo>
                  <a:pt x="12192" y="3048"/>
                </a:lnTo>
                <a:lnTo>
                  <a:pt x="9144" y="0"/>
                </a:lnTo>
                <a:lnTo>
                  <a:pt x="3048" y="0"/>
                </a:lnTo>
                <a:lnTo>
                  <a:pt x="0" y="3048"/>
                </a:lnTo>
                <a:lnTo>
                  <a:pt x="0" y="9144"/>
                </a:lnTo>
                <a:lnTo>
                  <a:pt x="3048" y="12192"/>
                </a:lnTo>
                <a:lnTo>
                  <a:pt x="9144" y="12192"/>
                </a:lnTo>
                <a:lnTo>
                  <a:pt x="12192" y="9144"/>
                </a:lnTo>
                <a:close/>
              </a:path>
            </a:pathLst>
          </a:custGeom>
          <a:solidFill>
            <a:srgbClr val="00C897"/>
          </a:solidFill>
        </p:spPr>
        <p:txBody>
          <a:bodyPr wrap="square" lIns="0" tIns="0" rIns="0" bIns="0" rtlCol="0"/>
          <a:lstStyle/>
          <a:p>
            <a:endParaRPr sz="1588"/>
          </a:p>
        </p:txBody>
      </p:sp>
      <p:sp>
        <p:nvSpPr>
          <p:cNvPr id="30" name="object 29"/>
          <p:cNvSpPr/>
          <p:nvPr/>
        </p:nvSpPr>
        <p:spPr>
          <a:xfrm>
            <a:off x="2343363" y="3492212"/>
            <a:ext cx="5603" cy="5603"/>
          </a:xfrm>
          <a:custGeom>
            <a:avLst/>
            <a:gdLst/>
            <a:ahLst/>
            <a:cxnLst/>
            <a:rect l="l" t="t" r="r" b="b"/>
            <a:pathLst>
              <a:path w="6350" h="6350">
                <a:moveTo>
                  <a:pt x="6096" y="3048"/>
                </a:moveTo>
                <a:lnTo>
                  <a:pt x="3048" y="0"/>
                </a:lnTo>
                <a:lnTo>
                  <a:pt x="0" y="3048"/>
                </a:lnTo>
                <a:lnTo>
                  <a:pt x="3048" y="6096"/>
                </a:lnTo>
                <a:lnTo>
                  <a:pt x="6096" y="3048"/>
                </a:lnTo>
                <a:close/>
              </a:path>
            </a:pathLst>
          </a:custGeom>
          <a:solidFill>
            <a:srgbClr val="00CA99"/>
          </a:solidFill>
        </p:spPr>
        <p:txBody>
          <a:bodyPr wrap="square" lIns="0" tIns="0" rIns="0" bIns="0" rtlCol="0"/>
          <a:lstStyle/>
          <a:p>
            <a:endParaRPr sz="1588"/>
          </a:p>
        </p:txBody>
      </p:sp>
      <p:sp>
        <p:nvSpPr>
          <p:cNvPr id="38" name="object 3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39" name="object 3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42" name="object 41"/>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3" name="object 42"/>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4" name="object 43"/>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5" name="object 44"/>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6" name="object 45"/>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47" name="object 46"/>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8" name="object 47"/>
          <p:cNvSpPr/>
          <p:nvPr/>
        </p:nvSpPr>
        <p:spPr>
          <a:xfrm>
            <a:off x="1942640" y="3293195"/>
            <a:ext cx="0" cy="605118"/>
          </a:xfrm>
          <a:custGeom>
            <a:avLst/>
            <a:gdLst/>
            <a:ahLst/>
            <a:cxnLst/>
            <a:rect l="l" t="t" r="r" b="b"/>
            <a:pathLst>
              <a:path h="685800">
                <a:moveTo>
                  <a:pt x="0" y="0"/>
                </a:moveTo>
                <a:lnTo>
                  <a:pt x="0" y="685800"/>
                </a:lnTo>
              </a:path>
            </a:pathLst>
          </a:custGeom>
          <a:ln w="27432">
            <a:solidFill>
              <a:srgbClr val="FF3100"/>
            </a:solidFill>
          </a:ln>
        </p:spPr>
        <p:txBody>
          <a:bodyPr wrap="square" lIns="0" tIns="0" rIns="0" bIns="0" rtlCol="0"/>
          <a:lstStyle/>
          <a:p>
            <a:endParaRPr sz="1588"/>
          </a:p>
        </p:txBody>
      </p:sp>
      <p:sp>
        <p:nvSpPr>
          <p:cNvPr id="49" name="object 48"/>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3" name="object 52"/>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4" name="object 53"/>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dirty="0">
              <a:latin typeface="Arial"/>
              <a:cs typeface="Arial"/>
            </a:endParaRPr>
          </a:p>
        </p:txBody>
      </p:sp>
      <p:sp>
        <p:nvSpPr>
          <p:cNvPr id="55" name="object 54"/>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56" name="object 55"/>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dirty="0">
              <a:latin typeface="Arial"/>
              <a:cs typeface="Arial"/>
            </a:endParaRPr>
          </a:p>
        </p:txBody>
      </p:sp>
      <p:sp>
        <p:nvSpPr>
          <p:cNvPr id="57" name="object 5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58" name="object 5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61" name="object 6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64" name="object 6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0" name="object 69"/>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73" name="object 72"/>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76" name="object 75"/>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0" name="object 79"/>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82" name="object 81"/>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3" name="object 82"/>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4" name="object 83"/>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85" name="object 84"/>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6" name="object 85"/>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7" name="object 86"/>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88" name="object 87"/>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9" name="object 88"/>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0" name="object 89"/>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1" name="object 90"/>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2" name="object 91"/>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94" name="object 93"/>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5" name="object 94"/>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6" name="object 95"/>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7" name="object 9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8" name="object 97"/>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9" name="object 98"/>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100" name="object 9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01" name="object 100"/>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3" name="object 102"/>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04" name="object 103"/>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05" name="object 104"/>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06" name="object 105"/>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07" name="object 106"/>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08" name="object 107"/>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09" name="object 108"/>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10" name="object 109"/>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111" name="object 110"/>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112" name="object 111"/>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13" name="object 112"/>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114" name="object 113"/>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FF3100"/>
            </a:solidFill>
          </a:ln>
        </p:spPr>
        <p:txBody>
          <a:bodyPr wrap="square" lIns="0" tIns="0" rIns="0" bIns="0" rtlCol="0"/>
          <a:lstStyle/>
          <a:p>
            <a:endParaRPr sz="1588"/>
          </a:p>
        </p:txBody>
      </p:sp>
      <p:sp>
        <p:nvSpPr>
          <p:cNvPr id="115" name="object 11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116" name="object 11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117" name="object 11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18" name="object 11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120" name="object 119"/>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21" name="object 12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2" name="object 12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FF3100"/>
            </a:solidFill>
          </a:ln>
        </p:spPr>
        <p:txBody>
          <a:bodyPr wrap="square" lIns="0" tIns="0" rIns="0" bIns="0" rtlCol="0"/>
          <a:lstStyle/>
          <a:p>
            <a:endParaRPr sz="1588"/>
          </a:p>
        </p:txBody>
      </p:sp>
      <p:sp>
        <p:nvSpPr>
          <p:cNvPr id="123" name="object 12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4" name="object 123"/>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25" name="object 12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26" name="object 12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27" name="object 126"/>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28" name="object 12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9" name="object 128"/>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0" name="object 12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31" name="object 13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32" name="object 13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33" name="object 13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4" name="object 13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5" name="object 134"/>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37" name="object 13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8" name="object 137"/>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39" name="object 13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40" name="object 139"/>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2" name="object 141"/>
          <p:cNvSpPr/>
          <p:nvPr/>
        </p:nvSpPr>
        <p:spPr>
          <a:xfrm>
            <a:off x="2074586" y="284331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43" name="object 142"/>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44" name="object 143"/>
          <p:cNvSpPr txBox="1"/>
          <p:nvPr/>
        </p:nvSpPr>
        <p:spPr>
          <a:xfrm>
            <a:off x="2558526" y="3271795"/>
            <a:ext cx="521073"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smtClean="0">
                <a:latin typeface="Arial"/>
                <a:cs typeface="Arial"/>
              </a:rPr>
              <a:t>s6</a:t>
            </a:r>
            <a:r>
              <a:rPr lang="en-US" sz="1235" spc="-4" dirty="0" smtClean="0">
                <a:latin typeface="Arial"/>
                <a:cs typeface="Arial"/>
              </a:rPr>
              <a:t>   </a:t>
            </a:r>
            <a:endParaRPr sz="1235" dirty="0">
              <a:latin typeface="Arial"/>
              <a:cs typeface="Arial"/>
            </a:endParaRPr>
          </a:p>
        </p:txBody>
      </p:sp>
      <p:sp>
        <p:nvSpPr>
          <p:cNvPr id="145" name="object 14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34058" y="3172249"/>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6" name="组合 145"/>
          <p:cNvGrpSpPr/>
          <p:nvPr/>
        </p:nvGrpSpPr>
        <p:grpSpPr>
          <a:xfrm>
            <a:off x="2749464" y="2419136"/>
            <a:ext cx="134471" cy="134471"/>
            <a:chOff x="2749464" y="2419136"/>
            <a:chExt cx="134471" cy="134471"/>
          </a:xfrm>
        </p:grpSpPr>
        <p:sp>
          <p:nvSpPr>
            <p:cNvPr id="14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9" name="组合 148"/>
          <p:cNvGrpSpPr/>
          <p:nvPr/>
        </p:nvGrpSpPr>
        <p:grpSpPr>
          <a:xfrm>
            <a:off x="3152875" y="2957019"/>
            <a:ext cx="134471" cy="134471"/>
            <a:chOff x="3152875" y="2957019"/>
            <a:chExt cx="134471" cy="134471"/>
          </a:xfrm>
        </p:grpSpPr>
        <p:sp>
          <p:nvSpPr>
            <p:cNvPr id="15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2" name="组合 151"/>
          <p:cNvGrpSpPr/>
          <p:nvPr/>
        </p:nvGrpSpPr>
        <p:grpSpPr>
          <a:xfrm>
            <a:off x="3623522" y="3562136"/>
            <a:ext cx="134471" cy="134471"/>
            <a:chOff x="3623522" y="3562136"/>
            <a:chExt cx="134471" cy="134471"/>
          </a:xfrm>
        </p:grpSpPr>
        <p:sp>
          <p:nvSpPr>
            <p:cNvPr id="15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5" name="组合 154"/>
          <p:cNvGrpSpPr/>
          <p:nvPr/>
        </p:nvGrpSpPr>
        <p:grpSpPr>
          <a:xfrm>
            <a:off x="2275573" y="3424421"/>
            <a:ext cx="134471" cy="134471"/>
            <a:chOff x="2278817" y="3427666"/>
            <a:chExt cx="134471" cy="134471"/>
          </a:xfrm>
        </p:grpSpPr>
        <p:sp>
          <p:nvSpPr>
            <p:cNvPr id="15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8" name="组合 157"/>
          <p:cNvGrpSpPr/>
          <p:nvPr/>
        </p:nvGrpSpPr>
        <p:grpSpPr>
          <a:xfrm>
            <a:off x="1468749" y="3558891"/>
            <a:ext cx="134471" cy="134471"/>
            <a:chOff x="1471993" y="3562136"/>
            <a:chExt cx="134471" cy="134471"/>
          </a:xfrm>
        </p:grpSpPr>
        <p:sp>
          <p:nvSpPr>
            <p:cNvPr id="15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1" name="组合 160"/>
          <p:cNvGrpSpPr/>
          <p:nvPr/>
        </p:nvGrpSpPr>
        <p:grpSpPr>
          <a:xfrm>
            <a:off x="1401514" y="4500185"/>
            <a:ext cx="134471" cy="134471"/>
            <a:chOff x="1404758" y="4503430"/>
            <a:chExt cx="134471" cy="134471"/>
          </a:xfrm>
        </p:grpSpPr>
        <p:sp>
          <p:nvSpPr>
            <p:cNvPr id="16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4" name="组合 163"/>
          <p:cNvGrpSpPr/>
          <p:nvPr/>
        </p:nvGrpSpPr>
        <p:grpSpPr>
          <a:xfrm>
            <a:off x="2073867" y="4231244"/>
            <a:ext cx="134471" cy="134471"/>
            <a:chOff x="2077111" y="4234489"/>
            <a:chExt cx="134471" cy="134471"/>
          </a:xfrm>
        </p:grpSpPr>
        <p:sp>
          <p:nvSpPr>
            <p:cNvPr id="16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7" name="组合 166"/>
          <p:cNvGrpSpPr/>
          <p:nvPr/>
        </p:nvGrpSpPr>
        <p:grpSpPr>
          <a:xfrm>
            <a:off x="2880690" y="4500185"/>
            <a:ext cx="134471" cy="134471"/>
            <a:chOff x="2077111" y="4234489"/>
            <a:chExt cx="134471" cy="134471"/>
          </a:xfrm>
        </p:grpSpPr>
        <p:sp>
          <p:nvSpPr>
            <p:cNvPr id="16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0" name="组合 169"/>
          <p:cNvGrpSpPr/>
          <p:nvPr/>
        </p:nvGrpSpPr>
        <p:grpSpPr>
          <a:xfrm>
            <a:off x="2006631" y="2819303"/>
            <a:ext cx="134471" cy="134471"/>
            <a:chOff x="2009875" y="2822548"/>
            <a:chExt cx="134471" cy="134471"/>
          </a:xfrm>
        </p:grpSpPr>
        <p:sp>
          <p:nvSpPr>
            <p:cNvPr id="17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7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1188141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(8)</a:t>
            </a:r>
            <a:endParaRPr lang="en-US" altLang="zh-CN" sz="2800" dirty="0">
              <a:solidFill>
                <a:schemeClr val="bg1"/>
              </a:solidFill>
            </a:endParaRPr>
          </a:p>
        </p:txBody>
      </p:sp>
      <p:sp>
        <p:nvSpPr>
          <p:cNvPr id="3" name="object 2"/>
          <p:cNvSpPr/>
          <p:nvPr/>
        </p:nvSpPr>
        <p:spPr>
          <a:xfrm>
            <a:off x="1135821" y="2015725"/>
            <a:ext cx="1411941" cy="1882588"/>
          </a:xfrm>
          <a:custGeom>
            <a:avLst/>
            <a:gdLst/>
            <a:ahLst/>
            <a:cxnLst/>
            <a:rect l="l" t="t" r="r" b="b"/>
            <a:pathLst>
              <a:path w="1600200" h="2133600">
                <a:moveTo>
                  <a:pt x="0" y="0"/>
                </a:moveTo>
                <a:lnTo>
                  <a:pt x="0" y="2133600"/>
                </a:lnTo>
                <a:lnTo>
                  <a:pt x="1600200" y="2133600"/>
                </a:lnTo>
                <a:lnTo>
                  <a:pt x="16002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1411941" cy="1882588"/>
          </a:xfrm>
          <a:custGeom>
            <a:avLst/>
            <a:gdLst/>
            <a:ahLst/>
            <a:cxnLst/>
            <a:rect l="l" t="t" r="r" b="b"/>
            <a:pathLst>
              <a:path w="1600200" h="2133600">
                <a:moveTo>
                  <a:pt x="0" y="0"/>
                </a:moveTo>
                <a:lnTo>
                  <a:pt x="0" y="2133600"/>
                </a:lnTo>
                <a:lnTo>
                  <a:pt x="1600200" y="2133600"/>
                </a:lnTo>
                <a:lnTo>
                  <a:pt x="1600200" y="0"/>
                </a:lnTo>
                <a:lnTo>
                  <a:pt x="0" y="0"/>
                </a:lnTo>
                <a:close/>
              </a:path>
            </a:pathLst>
          </a:custGeom>
          <a:ln w="9144">
            <a:solidFill>
              <a:srgbClr val="000000"/>
            </a:solidFill>
          </a:ln>
        </p:spPr>
        <p:txBody>
          <a:bodyPr wrap="square" lIns="0" tIns="0" rIns="0" bIns="0" rtlCol="0"/>
          <a:lstStyle/>
          <a:p>
            <a:endParaRPr sz="1588"/>
          </a:p>
        </p:txBody>
      </p:sp>
      <p:sp>
        <p:nvSpPr>
          <p:cNvPr id="5" name="object 4"/>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7" name="object 6"/>
          <p:cNvSpPr/>
          <p:nvPr/>
        </p:nvSpPr>
        <p:spPr>
          <a:xfrm>
            <a:off x="2274783" y="3423632"/>
            <a:ext cx="142539" cy="142539"/>
          </a:xfrm>
          <a:prstGeom prst="rect">
            <a:avLst/>
          </a:prstGeom>
          <a:blipFill>
            <a:blip r:embed="rId2" cstate="print"/>
            <a:stretch>
              <a:fillRect/>
            </a:stretch>
          </a:blipFill>
        </p:spPr>
        <p:txBody>
          <a:bodyPr wrap="square" lIns="0" tIns="0" rIns="0" bIns="0" rtlCol="0"/>
          <a:lstStyle/>
          <a:p>
            <a:endParaRPr sz="1588"/>
          </a:p>
        </p:txBody>
      </p:sp>
      <p:sp>
        <p:nvSpPr>
          <p:cNvPr id="13" name="object 12"/>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4" name="object 13"/>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6" name="object 16"/>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17" name="object 17"/>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8" name="object 18"/>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9" name="object 19"/>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0" name="object 20"/>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1" name="object 21"/>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3" name="object 23"/>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7" name="object 27"/>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8" name="object 28"/>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9" name="object 29"/>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30" name="object 30"/>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1" name="object 31"/>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2" name="object 32"/>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3" name="object 3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6" name="object 3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40" name="object 3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6" name="object 4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49" name="object 4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2" name="object 5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5" name="object 5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8" name="object 5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1" name="object 6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64" name="object 6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70" name="object 6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3" name="object 7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76" name="object 7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80" name="object 79"/>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81" name="object 80"/>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82" name="object 81"/>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83" name="object 82"/>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84" name="object 83"/>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85" name="object 84"/>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86" name="object 85"/>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87" name="object 86"/>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88" name="object 87"/>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9" name="object 88"/>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90" name="object 89"/>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91" name="object 90"/>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92" name="object 91"/>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93" name="object 92"/>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4" name="object 93"/>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5" name="object 94"/>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96" name="object 95"/>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7" name="object 96"/>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8" name="object 97"/>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9" name="object 98"/>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00" name="object 99"/>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01" name="object 100"/>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02" name="object 101"/>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03" name="object 102"/>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4" name="object 103"/>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5" name="object 104"/>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06" name="object 105"/>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07" name="object 106"/>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8" name="object 107"/>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9" name="object 108"/>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10" name="object 109"/>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12" name="object 111"/>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3" name="object 112"/>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4" name="object 113"/>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5" name="object 114"/>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7" name="object 116"/>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18" name="object 117"/>
          <p:cNvSpPr txBox="1"/>
          <p:nvPr/>
        </p:nvSpPr>
        <p:spPr>
          <a:xfrm>
            <a:off x="2415529" y="3260026"/>
            <a:ext cx="733312"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a:latin typeface="Arial"/>
                <a:cs typeface="Arial"/>
              </a:rPr>
              <a:t>s6</a:t>
            </a:r>
            <a:endParaRPr sz="1235" dirty="0">
              <a:latin typeface="Arial"/>
              <a:cs typeface="Arial"/>
            </a:endParaRPr>
          </a:p>
        </p:txBody>
      </p:sp>
      <p:sp>
        <p:nvSpPr>
          <p:cNvPr id="119" name="object 118"/>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20" name="object 119"/>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33991" y="3196839"/>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21" name="组合 120"/>
          <p:cNvGrpSpPr/>
          <p:nvPr/>
        </p:nvGrpSpPr>
        <p:grpSpPr>
          <a:xfrm>
            <a:off x="2749464" y="2419136"/>
            <a:ext cx="134471" cy="134471"/>
            <a:chOff x="2749464" y="2419136"/>
            <a:chExt cx="134471" cy="134471"/>
          </a:xfrm>
        </p:grpSpPr>
        <p:sp>
          <p:nvSpPr>
            <p:cNvPr id="122"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3"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4" name="组合 123"/>
          <p:cNvGrpSpPr/>
          <p:nvPr/>
        </p:nvGrpSpPr>
        <p:grpSpPr>
          <a:xfrm>
            <a:off x="3152875" y="2957019"/>
            <a:ext cx="134471" cy="134471"/>
            <a:chOff x="3152875" y="2957019"/>
            <a:chExt cx="134471" cy="134471"/>
          </a:xfrm>
        </p:grpSpPr>
        <p:sp>
          <p:nvSpPr>
            <p:cNvPr id="125"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6"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7" name="组合 126"/>
          <p:cNvGrpSpPr/>
          <p:nvPr/>
        </p:nvGrpSpPr>
        <p:grpSpPr>
          <a:xfrm>
            <a:off x="3623522" y="3562136"/>
            <a:ext cx="134471" cy="134471"/>
            <a:chOff x="3623522" y="3562136"/>
            <a:chExt cx="134471" cy="134471"/>
          </a:xfrm>
        </p:grpSpPr>
        <p:sp>
          <p:nvSpPr>
            <p:cNvPr id="128"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9"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0" name="组合 129"/>
          <p:cNvGrpSpPr/>
          <p:nvPr/>
        </p:nvGrpSpPr>
        <p:grpSpPr>
          <a:xfrm>
            <a:off x="2275573" y="3424421"/>
            <a:ext cx="134471" cy="134471"/>
            <a:chOff x="2278817" y="3427666"/>
            <a:chExt cx="134471" cy="134471"/>
          </a:xfrm>
        </p:grpSpPr>
        <p:sp>
          <p:nvSpPr>
            <p:cNvPr id="13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3" name="组合 132"/>
          <p:cNvGrpSpPr/>
          <p:nvPr/>
        </p:nvGrpSpPr>
        <p:grpSpPr>
          <a:xfrm>
            <a:off x="1468749" y="3558891"/>
            <a:ext cx="134471" cy="134471"/>
            <a:chOff x="1471993" y="3562136"/>
            <a:chExt cx="134471" cy="134471"/>
          </a:xfrm>
        </p:grpSpPr>
        <p:sp>
          <p:nvSpPr>
            <p:cNvPr id="13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6" name="组合 135"/>
          <p:cNvGrpSpPr/>
          <p:nvPr/>
        </p:nvGrpSpPr>
        <p:grpSpPr>
          <a:xfrm>
            <a:off x="1401514" y="4500185"/>
            <a:ext cx="134471" cy="134471"/>
            <a:chOff x="1404758" y="4503430"/>
            <a:chExt cx="134471" cy="134471"/>
          </a:xfrm>
        </p:grpSpPr>
        <p:sp>
          <p:nvSpPr>
            <p:cNvPr id="13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9" name="组合 138"/>
          <p:cNvGrpSpPr/>
          <p:nvPr/>
        </p:nvGrpSpPr>
        <p:grpSpPr>
          <a:xfrm>
            <a:off x="2073867" y="4231244"/>
            <a:ext cx="134471" cy="134471"/>
            <a:chOff x="2077111" y="4234489"/>
            <a:chExt cx="134471" cy="134471"/>
          </a:xfrm>
        </p:grpSpPr>
        <p:sp>
          <p:nvSpPr>
            <p:cNvPr id="14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2" name="组合 141"/>
          <p:cNvGrpSpPr/>
          <p:nvPr/>
        </p:nvGrpSpPr>
        <p:grpSpPr>
          <a:xfrm>
            <a:off x="2880690" y="4500185"/>
            <a:ext cx="134471" cy="134471"/>
            <a:chOff x="2077111" y="4234489"/>
            <a:chExt cx="134471" cy="134471"/>
          </a:xfrm>
        </p:grpSpPr>
        <p:sp>
          <p:nvSpPr>
            <p:cNvPr id="14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5" name="组合 144"/>
          <p:cNvGrpSpPr/>
          <p:nvPr/>
        </p:nvGrpSpPr>
        <p:grpSpPr>
          <a:xfrm>
            <a:off x="2006631" y="2819303"/>
            <a:ext cx="134471" cy="134471"/>
            <a:chOff x="2009875" y="2822548"/>
            <a:chExt cx="134471" cy="134471"/>
          </a:xfrm>
        </p:grpSpPr>
        <p:sp>
          <p:nvSpPr>
            <p:cNvPr id="146"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7"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48"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42535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形式化描述</a:t>
            </a:r>
            <a:endParaRPr lang="en-US" altLang="zh-CN" sz="2800" dirty="0">
              <a:solidFill>
                <a:schemeClr val="bg1"/>
              </a:solidFill>
            </a:endParaRPr>
          </a:p>
        </p:txBody>
      </p:sp>
      <p:pic>
        <p:nvPicPr>
          <p:cNvPr id="71" name="图片 70"/>
          <p:cNvPicPr>
            <a:picLocks noChangeAspect="1"/>
          </p:cNvPicPr>
          <p:nvPr/>
        </p:nvPicPr>
        <p:blipFill>
          <a:blip r:embed="rId3"/>
          <a:stretch>
            <a:fillRect/>
          </a:stretch>
        </p:blipFill>
        <p:spPr>
          <a:xfrm>
            <a:off x="1145661" y="2027676"/>
            <a:ext cx="128027" cy="128027"/>
          </a:xfrm>
          <a:prstGeom prst="rect">
            <a:avLst/>
          </a:prstGeom>
        </p:spPr>
      </p:pic>
      <mc:AlternateContent xmlns:mc="http://schemas.openxmlformats.org/markup-compatibility/2006" xmlns:a14="http://schemas.microsoft.com/office/drawing/2010/main">
        <mc:Choice Requires="a14">
          <p:sp>
            <p:nvSpPr>
              <p:cNvPr id="74" name="矩形 73"/>
              <p:cNvSpPr/>
              <p:nvPr/>
            </p:nvSpPr>
            <p:spPr>
              <a:xfrm>
                <a:off x="1269242" y="1937124"/>
                <a:ext cx="7408033" cy="646331"/>
              </a:xfrm>
              <a:prstGeom prst="rect">
                <a:avLst/>
              </a:prstGeom>
            </p:spPr>
            <p:txBody>
              <a:bodyPr wrap="square">
                <a:spAutoFit/>
              </a:bodyPr>
              <a:lstStyle/>
              <a:p>
                <a:r>
                  <a:rPr lang="zh-CN" altLang="en-US" dirty="0" smtClean="0"/>
                  <a:t>给定</a:t>
                </a:r>
                <a14:m>
                  <m:oMath xmlns:m="http://schemas.openxmlformats.org/officeDocument/2006/math">
                    <m:r>
                      <a:rPr lang="zh-CN" altLang="en-US" i="1" dirty="0">
                        <a:latin typeface="Cambria Math" panose="02040503050406030204" pitchFamily="18" charset="0"/>
                      </a:rPr>
                      <m:t>训练数据</m:t>
                    </m:r>
                    <m:r>
                      <a:rPr lang="zh-CN" altLang="en-US" i="1" dirty="0" smtClean="0">
                        <a:latin typeface="Cambria Math" panose="02040503050406030204" pitchFamily="18" charset="0"/>
                      </a:rPr>
                      <m:t>（</m:t>
                    </m:r>
                    <m:r>
                      <a:rPr lang="zh-CN" altLang="en-US" i="1" dirty="0">
                        <a:latin typeface="Cambria Math" panose="02040503050406030204" pitchFamily="18" charset="0"/>
                      </a:rPr>
                      <m:t>或</m:t>
                    </m:r>
                    <m:r>
                      <a:rPr lang="zh-CN" altLang="en-US" i="1" dirty="0" smtClean="0">
                        <a:latin typeface="Cambria Math" panose="02040503050406030204" pitchFamily="18" charset="0"/>
                      </a:rPr>
                      <m:t>已标记</m:t>
                    </m:r>
                    <m:r>
                      <a:rPr lang="zh-CN" altLang="en-US" i="1" dirty="0">
                        <a:latin typeface="Cambria Math" panose="02040503050406030204" pitchFamily="18" charset="0"/>
                      </a:rPr>
                      <m:t>数据</m:t>
                    </m:r>
                    <m:r>
                      <a:rPr lang="zh-CN" altLang="en-US" i="1" dirty="0" smtClean="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r>
                          <a:rPr lang="zh-CN" altLang="en-US">
                            <a:latin typeface="Cambria Math" panose="02040503050406030204" pitchFamily="18" charset="0"/>
                          </a:rPr>
                          <m:t>,</m:t>
                        </m:r>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a:latin typeface="Cambria Math" panose="02040503050406030204" pitchFamily="18" charset="0"/>
                              </a:rPr>
                              <m:t>1</m:t>
                            </m:r>
                          </m:sub>
                        </m:sSub>
                        <m:r>
                          <a:rPr lang="zh-CN" altLang="en-US">
                            <a:latin typeface="Cambria Math" panose="02040503050406030204" pitchFamily="18" charset="0"/>
                          </a:rPr>
                          <m:t>),...</m:t>
                        </m:r>
                        <m:r>
                          <m:rPr>
                            <m:nor/>
                          </m:rPr>
                          <a:rPr lang="zh-CN" altLang="en-US" i="1">
                            <a:latin typeface="Cambria Math" panose="02040503050406030204" pitchFamily="18" charset="0"/>
                          </a:rPr>
                          <m:t> </m:t>
                        </m:r>
                        <m:r>
                          <a:rPr lang="zh-CN" altLang="en-US">
                            <a:latin typeface="Cambria Math" panose="02040503050406030204" pitchFamily="18" charset="0"/>
                          </a:rPr>
                          <m:t>,</m:t>
                        </m:r>
                        <m:r>
                          <m:rPr>
                            <m:nor/>
                          </m:rPr>
                          <a:rPr lang="zh-CN" altLang="en-US" i="1">
                            <a:latin typeface="Cambria Math" panose="02040503050406030204" pitchFamily="18" charset="0"/>
                          </a:rPr>
                          <m:t> </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𝑁</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𝑁</m:t>
                            </m:r>
                          </m:sub>
                        </m:sSub>
                        <m:r>
                          <a:rPr lang="zh-CN" altLang="en-US">
                            <a:latin typeface="Cambria Math" panose="02040503050406030204" pitchFamily="18" charset="0"/>
                          </a:rPr>
                          <m:t>)</m:t>
                        </m:r>
                      </m:e>
                    </m:d>
                  </m:oMath>
                </a14:m>
                <a:r>
                  <a:rPr lang="zh-CN" altLang="en-US" dirty="0" smtClean="0"/>
                  <a:t> 以及</a:t>
                </a:r>
                <a14:m>
                  <m:oMath xmlns:m="http://schemas.openxmlformats.org/officeDocument/2006/math">
                    <m:r>
                      <a:rPr lang="zh-CN" altLang="en-US" i="1" dirty="0">
                        <a:latin typeface="Cambria Math" panose="02040503050406030204" pitchFamily="18" charset="0"/>
                      </a:rPr>
                      <m:t>测试点</m:t>
                    </m:r>
                    <m:r>
                      <a:rPr lang="zh-CN" altLang="en-US" i="1">
                        <a:latin typeface="Cambria Math" panose="02040503050406030204" pitchFamily="18" charset="0"/>
                      </a:rPr>
                      <m:t>𝑥</m:t>
                    </m:r>
                  </m:oMath>
                </a14:m>
                <a:endParaRPr lang="zh-CN" altLang="en-US" dirty="0"/>
              </a:p>
              <a:p>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269242" y="1937124"/>
                <a:ext cx="7408033" cy="646331"/>
              </a:xfrm>
              <a:prstGeom prst="rect">
                <a:avLst/>
              </a:prstGeom>
              <a:blipFill>
                <a:blip r:embed="rId4"/>
                <a:stretch>
                  <a:fillRect l="-658" t="-8491"/>
                </a:stretch>
              </a:blipFill>
            </p:spPr>
            <p:txBody>
              <a:bodyPr/>
              <a:lstStyle/>
              <a:p>
                <a:r>
                  <a:rPr lang="zh-CN" altLang="en-US">
                    <a:noFill/>
                  </a:rPr>
                  <a:t> </a:t>
                </a:r>
              </a:p>
            </p:txBody>
          </p:sp>
        </mc:Fallback>
      </mc:AlternateContent>
      <p:pic>
        <p:nvPicPr>
          <p:cNvPr id="10" name="图片 9"/>
          <p:cNvPicPr>
            <a:picLocks noChangeAspect="1"/>
          </p:cNvPicPr>
          <p:nvPr/>
        </p:nvPicPr>
        <p:blipFill>
          <a:blip r:embed="rId3"/>
          <a:stretch>
            <a:fillRect/>
          </a:stretch>
        </p:blipFill>
        <p:spPr>
          <a:xfrm>
            <a:off x="1729072" y="2555872"/>
            <a:ext cx="85752" cy="85752"/>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1916941" y="2403917"/>
                <a:ext cx="6750809" cy="369332"/>
              </a:xfrm>
              <a:prstGeom prst="rect">
                <a:avLst/>
              </a:prstGeom>
            </p:spPr>
            <p:txBody>
              <a:bodyPr wrap="square">
                <a:spAutoFit/>
              </a:bodyPr>
              <a:lstStyle/>
              <a:p>
                <a14:m>
                  <m:oMath xmlns:m="http://schemas.openxmlformats.org/officeDocument/2006/math">
                    <m:r>
                      <a:rPr lang="zh-CN" altLang="en-US" i="1" smtClean="0">
                        <a:latin typeface="Cambria Math" panose="02040503050406030204" pitchFamily="18" charset="0"/>
                      </a:rPr>
                      <m:t>𝑁</m:t>
                    </m:r>
                    <m:r>
                      <a:rPr lang="en-US" altLang="zh-CN" b="0" i="0" smtClean="0">
                        <a:latin typeface="Cambria Math" panose="02040503050406030204" pitchFamily="18" charset="0"/>
                      </a:rPr>
                      <m:t> </m:t>
                    </m:r>
                  </m:oMath>
                </a14:m>
                <a:r>
                  <a:rPr lang="zh-CN" altLang="en-US" dirty="0" smtClean="0"/>
                  <a:t>对</a:t>
                </a:r>
                <a:r>
                  <a:rPr lang="en-US" altLang="zh-CN" dirty="0" smtClean="0"/>
                  <a:t> ;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a14:m>
                <a:r>
                  <a:rPr lang="en-US" altLang="zh-CN" dirty="0"/>
                  <a:t> </a:t>
                </a:r>
                <a:r>
                  <a:rPr lang="zh-CN" altLang="en-US" dirty="0" smtClean="0"/>
                  <a:t>是</a:t>
                </a:r>
                <a:r>
                  <a:rPr lang="en-US" altLang="zh-CN" dirty="0" smtClean="0"/>
                  <a:t>D</a:t>
                </a:r>
                <a:r>
                  <a:rPr lang="zh-CN" altLang="en-US" dirty="0" smtClean="0"/>
                  <a:t>维特征所组成的向量</a:t>
                </a:r>
                <a:r>
                  <a:rPr lang="en-US" altLang="zh-CN" dirty="0" smtClean="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oMath>
                </a14:m>
                <a:r>
                  <a:rPr lang="en-US" altLang="zh-CN" dirty="0" smtClean="0"/>
                  <a:t> - </a:t>
                </a:r>
                <a:r>
                  <a:rPr lang="zh-CN" altLang="en-US" dirty="0" smtClean="0"/>
                  <a:t>标记或类别</a:t>
                </a:r>
                <a:endParaRPr lang="en-US" altLang="zh-CN" dirty="0"/>
              </a:p>
            </p:txBody>
          </p:sp>
        </mc:Choice>
        <mc:Fallback xmlns="">
          <p:sp>
            <p:nvSpPr>
              <p:cNvPr id="4" name="矩形 3"/>
              <p:cNvSpPr>
                <a:spLocks noRot="1" noChangeAspect="1" noMove="1" noResize="1" noEditPoints="1" noAdjustHandles="1" noChangeArrowheads="1" noChangeShapeType="1" noTextEdit="1"/>
              </p:cNvSpPr>
              <p:nvPr/>
            </p:nvSpPr>
            <p:spPr>
              <a:xfrm>
                <a:off x="1916941" y="2403917"/>
                <a:ext cx="6750809" cy="369332"/>
              </a:xfrm>
              <a:prstGeom prst="rect">
                <a:avLst/>
              </a:prstGeom>
              <a:blipFill>
                <a:blip r:embed="rId5"/>
                <a:stretch>
                  <a:fillRect t="-13115" b="-26230"/>
                </a:stretch>
              </a:blipFill>
            </p:spPr>
            <p:txBody>
              <a:bodyPr/>
              <a:lstStyle/>
              <a:p>
                <a:r>
                  <a:rPr lang="zh-CN" altLang="en-US">
                    <a:noFill/>
                  </a:rPr>
                  <a:t> </a:t>
                </a:r>
              </a:p>
            </p:txBody>
          </p:sp>
        </mc:Fallback>
      </mc:AlternateContent>
      <p:sp>
        <p:nvSpPr>
          <p:cNvPr id="34" name="矩形 33"/>
          <p:cNvSpPr/>
          <p:nvPr/>
        </p:nvSpPr>
        <p:spPr>
          <a:xfrm>
            <a:off x="1493334" y="4178942"/>
            <a:ext cx="5176407" cy="369332"/>
          </a:xfrm>
          <a:prstGeom prst="rect">
            <a:avLst/>
          </a:prstGeom>
        </p:spPr>
        <p:txBody>
          <a:bodyPr wrap="square">
            <a:spAutoFit/>
          </a:bodyPr>
          <a:lstStyle/>
          <a:p>
            <a:r>
              <a:rPr lang="zh-CN" altLang="en-US" dirty="0" smtClean="0"/>
              <a:t>预测准则：寻找训练数据中最近的</a:t>
            </a:r>
            <a:r>
              <a:rPr lang="en-US" altLang="zh-CN" dirty="0" smtClean="0"/>
              <a:t>K</a:t>
            </a:r>
            <a:r>
              <a:rPr lang="zh-CN" altLang="en-US" dirty="0" smtClean="0"/>
              <a:t>个样本</a:t>
            </a:r>
            <a:endParaRPr lang="zh-CN" altLang="en-US" dirty="0"/>
          </a:p>
        </p:txBody>
      </p:sp>
      <p:pic>
        <p:nvPicPr>
          <p:cNvPr id="41" name="图片 40"/>
          <p:cNvPicPr>
            <a:picLocks noChangeAspect="1"/>
          </p:cNvPicPr>
          <p:nvPr/>
        </p:nvPicPr>
        <p:blipFill>
          <a:blip r:embed="rId3"/>
          <a:stretch>
            <a:fillRect/>
          </a:stretch>
        </p:blipFill>
        <p:spPr>
          <a:xfrm>
            <a:off x="1145660" y="4299595"/>
            <a:ext cx="128027" cy="128027"/>
          </a:xfrm>
          <a:prstGeom prst="rect">
            <a:avLst/>
          </a:prstGeom>
        </p:spPr>
      </p:pic>
      <mc:AlternateContent xmlns:mc="http://schemas.openxmlformats.org/markup-compatibility/2006" xmlns:a14="http://schemas.microsoft.com/office/drawing/2010/main">
        <mc:Choice Requires="a14">
          <p:sp>
            <p:nvSpPr>
              <p:cNvPr id="43" name="矩形 42"/>
              <p:cNvSpPr/>
              <p:nvPr/>
            </p:nvSpPr>
            <p:spPr>
              <a:xfrm>
                <a:off x="1493334" y="3279618"/>
                <a:ext cx="5176407" cy="369332"/>
              </a:xfrm>
              <a:prstGeom prst="rect">
                <a:avLst/>
              </a:prstGeom>
            </p:spPr>
            <p:txBody>
              <a:bodyPr wrap="square">
                <a:spAutoFit/>
              </a:bodyPr>
              <a:lstStyle/>
              <a:p>
                <a:r>
                  <a:rPr lang="zh-CN" altLang="en-US" dirty="0"/>
                  <a:t>目标</a:t>
                </a:r>
                <a:r>
                  <a:rPr lang="en-US" altLang="zh-CN" dirty="0" smtClean="0"/>
                  <a:t>: </a:t>
                </a:r>
                <a:r>
                  <a:rPr lang="zh-CN" altLang="en-US" dirty="0" smtClean="0"/>
                  <a:t>输出</a:t>
                </a:r>
                <a14:m>
                  <m:oMath xmlns:m="http://schemas.openxmlformats.org/officeDocument/2006/math">
                    <m:r>
                      <a:rPr lang="zh-CN" altLang="en-US" i="1" dirty="0">
                        <a:latin typeface="Cambria Math" panose="02040503050406030204" pitchFamily="18" charset="0"/>
                      </a:rPr>
                      <m:t>对</m:t>
                    </m:r>
                    <m:r>
                      <a:rPr lang="zh-CN" altLang="en-US" i="1" dirty="0" smtClean="0">
                        <a:latin typeface="Cambria Math" panose="02040503050406030204" pitchFamily="18" charset="0"/>
                      </a:rPr>
                      <m:t>未知</m:t>
                    </m:r>
                    <m:r>
                      <a:rPr lang="zh-CN" altLang="en-US" i="1" dirty="0">
                        <a:latin typeface="Cambria Math" panose="02040503050406030204" pitchFamily="18" charset="0"/>
                      </a:rPr>
                      <m:t>标记</m:t>
                    </m:r>
                    <m:r>
                      <a:rPr lang="zh-CN" altLang="en-US" i="1" dirty="0" smtClean="0">
                        <a:latin typeface="Cambria Math" panose="02040503050406030204" pitchFamily="18" charset="0"/>
                      </a:rPr>
                      <m:t>或</m:t>
                    </m:r>
                    <m:r>
                      <a:rPr lang="zh-CN" altLang="en-US" i="1" dirty="0">
                        <a:latin typeface="Cambria Math" panose="02040503050406030204" pitchFamily="18" charset="0"/>
                      </a:rPr>
                      <m:t>类别</m:t>
                    </m:r>
                    <m:r>
                      <a:rPr lang="zh-CN" altLang="en-US" i="1" dirty="0" smtClean="0">
                        <a:latin typeface="Cambria Math" panose="02040503050406030204" pitchFamily="18" charset="0"/>
                      </a:rPr>
                      <m:t>的</m:t>
                    </m:r>
                    <m:r>
                      <a:rPr lang="zh-CN" altLang="en-US" i="1" dirty="0">
                        <a:latin typeface="Cambria Math" panose="02040503050406030204" pitchFamily="18" charset="0"/>
                      </a:rPr>
                      <m:t>样本</m:t>
                    </m:r>
                    <m:r>
                      <a:rPr lang="en-US" altLang="zh-CN">
                        <a:latin typeface="Cambria Math" panose="02040503050406030204" pitchFamily="18" charset="0"/>
                      </a:rPr>
                      <m:t> </m:t>
                    </m:r>
                    <m:r>
                      <a:rPr lang="zh-CN" altLang="en-US" i="1">
                        <a:latin typeface="Cambria Math" panose="02040503050406030204" pitchFamily="18" charset="0"/>
                      </a:rPr>
                      <m:t>𝑥</m:t>
                    </m:r>
                    <m:r>
                      <a:rPr lang="zh-CN" altLang="en-US" i="1">
                        <a:latin typeface="Cambria Math" panose="02040503050406030204" pitchFamily="18" charset="0"/>
                      </a:rPr>
                      <m:t>的预测</m:t>
                    </m:r>
                    <m:r>
                      <a:rPr lang="zh-CN" altLang="en-US" i="1">
                        <a:latin typeface="Cambria Math" panose="02040503050406030204" pitchFamily="18" charset="0"/>
                      </a:rPr>
                      <m:t>𝑦</m:t>
                    </m:r>
                  </m:oMath>
                </a14:m>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1493334" y="3279618"/>
                <a:ext cx="5176407" cy="369332"/>
              </a:xfrm>
              <a:prstGeom prst="rect">
                <a:avLst/>
              </a:prstGeom>
              <a:blipFill>
                <a:blip r:embed="rId6"/>
                <a:stretch>
                  <a:fillRect l="-1060" t="-14754" b="-26230"/>
                </a:stretch>
              </a:blipFill>
            </p:spPr>
            <p:txBody>
              <a:bodyPr/>
              <a:lstStyle/>
              <a:p>
                <a:r>
                  <a:rPr lang="zh-CN" altLang="en-US">
                    <a:noFill/>
                  </a:rPr>
                  <a:t> </a:t>
                </a:r>
              </a:p>
            </p:txBody>
          </p:sp>
        </mc:Fallback>
      </mc:AlternateContent>
      <p:pic>
        <p:nvPicPr>
          <p:cNvPr id="44" name="图片 43"/>
          <p:cNvPicPr>
            <a:picLocks noChangeAspect="1"/>
          </p:cNvPicPr>
          <p:nvPr/>
        </p:nvPicPr>
        <p:blipFill>
          <a:blip r:embed="rId3"/>
          <a:stretch>
            <a:fillRect/>
          </a:stretch>
        </p:blipFill>
        <p:spPr>
          <a:xfrm>
            <a:off x="1145660" y="3400270"/>
            <a:ext cx="128027" cy="128027"/>
          </a:xfrm>
          <a:prstGeom prst="rect">
            <a:avLst/>
          </a:prstGeom>
        </p:spPr>
      </p:pic>
    </p:spTree>
    <p:extLst>
      <p:ext uri="{BB962C8B-B14F-4D97-AF65-F5344CB8AC3E}">
        <p14:creationId xmlns:p14="http://schemas.microsoft.com/office/powerpoint/2010/main" val="42908890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(9)</a:t>
            </a:r>
            <a:endParaRPr lang="en-US" altLang="zh-CN" sz="2800" dirty="0">
              <a:solidFill>
                <a:schemeClr val="bg1"/>
              </a:solidFill>
            </a:endParaRPr>
          </a:p>
        </p:txBody>
      </p:sp>
      <p:sp>
        <p:nvSpPr>
          <p:cNvPr id="3" name="object 2"/>
          <p:cNvSpPr/>
          <p:nvPr/>
        </p:nvSpPr>
        <p:spPr>
          <a:xfrm>
            <a:off x="1135821" y="2015725"/>
            <a:ext cx="1411941" cy="2891118"/>
          </a:xfrm>
          <a:custGeom>
            <a:avLst/>
            <a:gdLst/>
            <a:ahLst/>
            <a:cxnLst/>
            <a:rect l="l" t="t" r="r" b="b"/>
            <a:pathLst>
              <a:path w="1600200" h="3276600">
                <a:moveTo>
                  <a:pt x="0" y="0"/>
                </a:moveTo>
                <a:lnTo>
                  <a:pt x="0" y="3276600"/>
                </a:lnTo>
                <a:lnTo>
                  <a:pt x="1600200" y="3276600"/>
                </a:lnTo>
                <a:lnTo>
                  <a:pt x="16002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1411941" cy="2891118"/>
          </a:xfrm>
          <a:custGeom>
            <a:avLst/>
            <a:gdLst/>
            <a:ahLst/>
            <a:cxnLst/>
            <a:rect l="l" t="t" r="r" b="b"/>
            <a:pathLst>
              <a:path w="1600200" h="3276600">
                <a:moveTo>
                  <a:pt x="0" y="0"/>
                </a:moveTo>
                <a:lnTo>
                  <a:pt x="0" y="3276600"/>
                </a:lnTo>
                <a:lnTo>
                  <a:pt x="1600200" y="3276600"/>
                </a:lnTo>
                <a:lnTo>
                  <a:pt x="1600200" y="0"/>
                </a:lnTo>
                <a:lnTo>
                  <a:pt x="0" y="0"/>
                </a:lnTo>
                <a:close/>
              </a:path>
            </a:pathLst>
          </a:custGeom>
          <a:ln w="9144">
            <a:solidFill>
              <a:srgbClr val="000000"/>
            </a:solidFill>
          </a:ln>
        </p:spPr>
        <p:txBody>
          <a:bodyPr wrap="square" lIns="0" tIns="0" rIns="0" bIns="0" rtlCol="0"/>
          <a:lstStyle/>
          <a:p>
            <a:endParaRPr sz="1588"/>
          </a:p>
        </p:txBody>
      </p:sp>
      <p:sp>
        <p:nvSpPr>
          <p:cNvPr id="12" name="object 11"/>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3" name="object 12"/>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5" name="object 15"/>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16" name="object 16"/>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7" name="object 17"/>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8" name="object 18"/>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9" name="object 19"/>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0" name="object 20"/>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1" name="object 21"/>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3"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5"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6"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7"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8" name="object 28"/>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29" name="object 29"/>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0" name="object 30"/>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1" name="object 31"/>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2" name="object 3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3" name="object 3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4" name="object 34"/>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5" name="object 3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39" name="object 3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2" name="object 4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0" name="object 5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1" name="object 6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2" name="object 6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63" name="object 6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6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6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6" name="object 6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7" name="object 6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8" name="object 6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69" name="object 6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0" name="object 6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1" name="object 7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2" name="object 7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3" name="object 7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75" name="object 7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6" name="object 7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7" name="object 7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8" name="object 7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79" name="object 7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80" name="object 7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81" name="object 80"/>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82" name="object 81"/>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83" name="object 82"/>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84" name="object 83"/>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85" name="object 84"/>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FF3100"/>
            </a:solidFill>
          </a:ln>
        </p:spPr>
        <p:txBody>
          <a:bodyPr wrap="square" lIns="0" tIns="0" rIns="0" bIns="0" rtlCol="0"/>
          <a:lstStyle/>
          <a:p>
            <a:endParaRPr sz="1588"/>
          </a:p>
        </p:txBody>
      </p:sp>
      <p:sp>
        <p:nvSpPr>
          <p:cNvPr id="86" name="object 85"/>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87" name="object 86"/>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8" name="object 87"/>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89" name="object 88"/>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90" name="object 89"/>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91" name="object 90"/>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92" name="object 91"/>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3" name="object 92"/>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95" name="object 94"/>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6" name="object 95"/>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7" name="object 96"/>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8" name="object 97"/>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99" name="object 98"/>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00" name="object 99"/>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01" name="object 100"/>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02" name="object 101"/>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3" name="object 102"/>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4" name="object 103"/>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05" name="object 104"/>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06" name="object 105"/>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7" name="object 106"/>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8" name="object 10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9" name="object 10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11" name="object 110"/>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2" name="object 111"/>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3" name="object 112"/>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4" name="object 113"/>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6" name="object 115"/>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17" name="object 116"/>
          <p:cNvSpPr txBox="1"/>
          <p:nvPr/>
        </p:nvSpPr>
        <p:spPr>
          <a:xfrm>
            <a:off x="2558964" y="3262132"/>
            <a:ext cx="857250"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a:latin typeface="Arial"/>
                <a:cs typeface="Arial"/>
              </a:rPr>
              <a:t>s6</a:t>
            </a:r>
            <a:endParaRPr sz="1235" dirty="0">
              <a:latin typeface="Arial"/>
              <a:cs typeface="Arial"/>
            </a:endParaRPr>
          </a:p>
        </p:txBody>
      </p:sp>
      <p:sp>
        <p:nvSpPr>
          <p:cNvPr id="118" name="object 117"/>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20" name="object 119"/>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10682" y="3173748"/>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21" name="组合 120"/>
          <p:cNvGrpSpPr/>
          <p:nvPr/>
        </p:nvGrpSpPr>
        <p:grpSpPr>
          <a:xfrm>
            <a:off x="2749464" y="2419136"/>
            <a:ext cx="134471" cy="134471"/>
            <a:chOff x="2749464" y="2419136"/>
            <a:chExt cx="134471" cy="134471"/>
          </a:xfrm>
        </p:grpSpPr>
        <p:sp>
          <p:nvSpPr>
            <p:cNvPr id="122"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3"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4" name="组合 123"/>
          <p:cNvGrpSpPr/>
          <p:nvPr/>
        </p:nvGrpSpPr>
        <p:grpSpPr>
          <a:xfrm>
            <a:off x="3152875" y="2957019"/>
            <a:ext cx="134471" cy="134471"/>
            <a:chOff x="3152875" y="2957019"/>
            <a:chExt cx="134471" cy="134471"/>
          </a:xfrm>
        </p:grpSpPr>
        <p:sp>
          <p:nvSpPr>
            <p:cNvPr id="125"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6"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7" name="组合 126"/>
          <p:cNvGrpSpPr/>
          <p:nvPr/>
        </p:nvGrpSpPr>
        <p:grpSpPr>
          <a:xfrm>
            <a:off x="3623522" y="3562136"/>
            <a:ext cx="134471" cy="134471"/>
            <a:chOff x="3623522" y="3562136"/>
            <a:chExt cx="134471" cy="134471"/>
          </a:xfrm>
        </p:grpSpPr>
        <p:sp>
          <p:nvSpPr>
            <p:cNvPr id="128"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9"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0" name="组合 129"/>
          <p:cNvGrpSpPr/>
          <p:nvPr/>
        </p:nvGrpSpPr>
        <p:grpSpPr>
          <a:xfrm>
            <a:off x="2275573" y="3424421"/>
            <a:ext cx="134471" cy="134471"/>
            <a:chOff x="2278817" y="3427666"/>
            <a:chExt cx="134471" cy="134471"/>
          </a:xfrm>
        </p:grpSpPr>
        <p:sp>
          <p:nvSpPr>
            <p:cNvPr id="13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3" name="组合 132"/>
          <p:cNvGrpSpPr/>
          <p:nvPr/>
        </p:nvGrpSpPr>
        <p:grpSpPr>
          <a:xfrm>
            <a:off x="1468749" y="3558891"/>
            <a:ext cx="134471" cy="134471"/>
            <a:chOff x="1471993" y="3562136"/>
            <a:chExt cx="134471" cy="134471"/>
          </a:xfrm>
        </p:grpSpPr>
        <p:sp>
          <p:nvSpPr>
            <p:cNvPr id="13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6" name="组合 135"/>
          <p:cNvGrpSpPr/>
          <p:nvPr/>
        </p:nvGrpSpPr>
        <p:grpSpPr>
          <a:xfrm>
            <a:off x="1401514" y="4500185"/>
            <a:ext cx="134471" cy="134471"/>
            <a:chOff x="1404758" y="4503430"/>
            <a:chExt cx="134471" cy="134471"/>
          </a:xfrm>
        </p:grpSpPr>
        <p:sp>
          <p:nvSpPr>
            <p:cNvPr id="13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9" name="组合 138"/>
          <p:cNvGrpSpPr/>
          <p:nvPr/>
        </p:nvGrpSpPr>
        <p:grpSpPr>
          <a:xfrm>
            <a:off x="2073867" y="4231244"/>
            <a:ext cx="134471" cy="134471"/>
            <a:chOff x="2077111" y="4234489"/>
            <a:chExt cx="134471" cy="134471"/>
          </a:xfrm>
        </p:grpSpPr>
        <p:sp>
          <p:nvSpPr>
            <p:cNvPr id="14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2" name="组合 141"/>
          <p:cNvGrpSpPr/>
          <p:nvPr/>
        </p:nvGrpSpPr>
        <p:grpSpPr>
          <a:xfrm>
            <a:off x="2880690" y="4500185"/>
            <a:ext cx="134471" cy="134471"/>
            <a:chOff x="2077111" y="4234489"/>
            <a:chExt cx="134471" cy="134471"/>
          </a:xfrm>
        </p:grpSpPr>
        <p:sp>
          <p:nvSpPr>
            <p:cNvPr id="14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5" name="组合 144"/>
          <p:cNvGrpSpPr/>
          <p:nvPr/>
        </p:nvGrpSpPr>
        <p:grpSpPr>
          <a:xfrm>
            <a:off x="2006631" y="2819303"/>
            <a:ext cx="134471" cy="134471"/>
            <a:chOff x="2009875" y="2822548"/>
            <a:chExt cx="134471" cy="134471"/>
          </a:xfrm>
        </p:grpSpPr>
        <p:sp>
          <p:nvSpPr>
            <p:cNvPr id="146"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7"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48"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9812485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(10)</a:t>
            </a:r>
            <a:endParaRPr lang="en-US" altLang="zh-CN" sz="2800" dirty="0">
              <a:solidFill>
                <a:schemeClr val="bg1"/>
              </a:solidFill>
            </a:endParaRPr>
          </a:p>
        </p:txBody>
      </p:sp>
      <p:sp>
        <p:nvSpPr>
          <p:cNvPr id="3" name="object 2"/>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2" name="object 11"/>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3" name="object 12"/>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5" name="object 15"/>
          <p:cNvSpPr/>
          <p:nvPr/>
        </p:nvSpPr>
        <p:spPr>
          <a:xfrm>
            <a:off x="2547758" y="2015725"/>
            <a:ext cx="0" cy="2891118"/>
          </a:xfrm>
          <a:custGeom>
            <a:avLst/>
            <a:gdLst/>
            <a:ahLst/>
            <a:cxnLst/>
            <a:rect l="l" t="t" r="r" b="b"/>
            <a:pathLst>
              <a:path h="3276600">
                <a:moveTo>
                  <a:pt x="0" y="0"/>
                </a:moveTo>
                <a:lnTo>
                  <a:pt x="0" y="3276600"/>
                </a:lnTo>
              </a:path>
            </a:pathLst>
          </a:custGeom>
          <a:ln w="9144">
            <a:solidFill>
              <a:srgbClr val="000000"/>
            </a:solidFill>
          </a:ln>
        </p:spPr>
        <p:txBody>
          <a:bodyPr wrap="square" lIns="0" tIns="0" rIns="0" bIns="0" rtlCol="0"/>
          <a:lstStyle/>
          <a:p>
            <a:endParaRPr sz="1588"/>
          </a:p>
        </p:txBody>
      </p:sp>
      <p:sp>
        <p:nvSpPr>
          <p:cNvPr id="16" name="object 16"/>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7" name="object 17"/>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8" name="object 18"/>
          <p:cNvSpPr/>
          <p:nvPr/>
        </p:nvSpPr>
        <p:spPr>
          <a:xfrm>
            <a:off x="2547758" y="4100019"/>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9" name="object 19"/>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0" name="object 20"/>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1" name="object 21"/>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3"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5"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6"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7"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8" name="object 28"/>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29" name="object 29"/>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0" name="object 30"/>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1" name="object 31"/>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2" name="object 3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3" name="object 3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4" name="object 34"/>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5" name="object 3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39" name="object 3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2" name="object 4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0" name="object 5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1" name="object 6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2" name="object 6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63" name="object 6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6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6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6" name="object 6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7" name="object 6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8" name="object 6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69" name="object 6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0" name="object 6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1" name="object 7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2" name="object 7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3" name="object 7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75" name="object 7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6" name="object 7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7" name="object 7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8" name="object 7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79" name="object 7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80" name="object 7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81" name="object 80"/>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82" name="object 81"/>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83" name="object 82"/>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84" name="object 83"/>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85" name="object 84"/>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86" name="object 85"/>
          <p:cNvSpPr/>
          <p:nvPr/>
        </p:nvSpPr>
        <p:spPr>
          <a:xfrm>
            <a:off x="6581876" y="2419136"/>
            <a:ext cx="874059" cy="201706"/>
          </a:xfrm>
          <a:custGeom>
            <a:avLst/>
            <a:gdLst/>
            <a:ahLst/>
            <a:cxnLst/>
            <a:rect l="l" t="t" r="r" b="b"/>
            <a:pathLst>
              <a:path w="990600" h="228600">
                <a:moveTo>
                  <a:pt x="0" y="0"/>
                </a:moveTo>
                <a:lnTo>
                  <a:pt x="990600" y="228600"/>
                </a:lnTo>
              </a:path>
            </a:pathLst>
          </a:custGeom>
          <a:ln w="9144">
            <a:solidFill>
              <a:srgbClr val="000000"/>
            </a:solidFill>
          </a:ln>
        </p:spPr>
        <p:txBody>
          <a:bodyPr wrap="square" lIns="0" tIns="0" rIns="0" bIns="0" rtlCol="0"/>
          <a:lstStyle/>
          <a:p>
            <a:endParaRPr sz="1588"/>
          </a:p>
        </p:txBody>
      </p:sp>
      <p:sp>
        <p:nvSpPr>
          <p:cNvPr id="87" name="object 86"/>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8" name="object 87"/>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89" name="object 88"/>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90" name="object 89"/>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91" name="object 90"/>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92" name="object 91"/>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3" name="object 92"/>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95" name="object 94"/>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6" name="object 95"/>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7" name="object 96"/>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8" name="object 97"/>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99" name="object 98"/>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100" name="object 99"/>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01" name="object 100"/>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102" name="object 101"/>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3" name="object 102"/>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4" name="object 103"/>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05" name="object 104"/>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06" name="object 105"/>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7" name="object 106"/>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8" name="object 10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9" name="object 10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11" name="object 110"/>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2" name="object 111"/>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3" name="object 112"/>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4" name="object 113"/>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6" name="object 115"/>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17" name="object 116"/>
          <p:cNvSpPr txBox="1"/>
          <p:nvPr/>
        </p:nvSpPr>
        <p:spPr>
          <a:xfrm>
            <a:off x="2415529" y="3260026"/>
            <a:ext cx="886832"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a:latin typeface="Arial"/>
                <a:cs typeface="Arial"/>
              </a:rPr>
              <a:t>s6</a:t>
            </a:r>
            <a:endParaRPr sz="1235" dirty="0">
              <a:latin typeface="Arial"/>
              <a:cs typeface="Arial"/>
            </a:endParaRPr>
          </a:p>
        </p:txBody>
      </p:sp>
      <p:sp>
        <p:nvSpPr>
          <p:cNvPr id="118" name="object 117"/>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20" name="object 119"/>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22414" y="3158738"/>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21" name="组合 120"/>
          <p:cNvGrpSpPr/>
          <p:nvPr/>
        </p:nvGrpSpPr>
        <p:grpSpPr>
          <a:xfrm>
            <a:off x="2749464" y="2419136"/>
            <a:ext cx="134471" cy="134471"/>
            <a:chOff x="2749464" y="2419136"/>
            <a:chExt cx="134471" cy="134471"/>
          </a:xfrm>
        </p:grpSpPr>
        <p:sp>
          <p:nvSpPr>
            <p:cNvPr id="122"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3"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4" name="组合 123"/>
          <p:cNvGrpSpPr/>
          <p:nvPr/>
        </p:nvGrpSpPr>
        <p:grpSpPr>
          <a:xfrm>
            <a:off x="3152875" y="2957019"/>
            <a:ext cx="134471" cy="134471"/>
            <a:chOff x="3152875" y="2957019"/>
            <a:chExt cx="134471" cy="134471"/>
          </a:xfrm>
        </p:grpSpPr>
        <p:sp>
          <p:nvSpPr>
            <p:cNvPr id="125"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6"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7" name="组合 126"/>
          <p:cNvGrpSpPr/>
          <p:nvPr/>
        </p:nvGrpSpPr>
        <p:grpSpPr>
          <a:xfrm>
            <a:off x="3623522" y="3562136"/>
            <a:ext cx="134471" cy="134471"/>
            <a:chOff x="3623522" y="3562136"/>
            <a:chExt cx="134471" cy="134471"/>
          </a:xfrm>
        </p:grpSpPr>
        <p:sp>
          <p:nvSpPr>
            <p:cNvPr id="128"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9"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0" name="组合 129"/>
          <p:cNvGrpSpPr/>
          <p:nvPr/>
        </p:nvGrpSpPr>
        <p:grpSpPr>
          <a:xfrm>
            <a:off x="2275573" y="3424421"/>
            <a:ext cx="134471" cy="134471"/>
            <a:chOff x="2278817" y="3427666"/>
            <a:chExt cx="134471" cy="134471"/>
          </a:xfrm>
        </p:grpSpPr>
        <p:sp>
          <p:nvSpPr>
            <p:cNvPr id="131"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2"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3" name="组合 132"/>
          <p:cNvGrpSpPr/>
          <p:nvPr/>
        </p:nvGrpSpPr>
        <p:grpSpPr>
          <a:xfrm>
            <a:off x="1468749" y="3558891"/>
            <a:ext cx="134471" cy="134471"/>
            <a:chOff x="1471993" y="3562136"/>
            <a:chExt cx="134471" cy="134471"/>
          </a:xfrm>
        </p:grpSpPr>
        <p:sp>
          <p:nvSpPr>
            <p:cNvPr id="134"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5"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6" name="组合 135"/>
          <p:cNvGrpSpPr/>
          <p:nvPr/>
        </p:nvGrpSpPr>
        <p:grpSpPr>
          <a:xfrm>
            <a:off x="1401514" y="4500185"/>
            <a:ext cx="134471" cy="134471"/>
            <a:chOff x="1404758" y="4503430"/>
            <a:chExt cx="134471" cy="134471"/>
          </a:xfrm>
        </p:grpSpPr>
        <p:sp>
          <p:nvSpPr>
            <p:cNvPr id="137"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38"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39" name="组合 138"/>
          <p:cNvGrpSpPr/>
          <p:nvPr/>
        </p:nvGrpSpPr>
        <p:grpSpPr>
          <a:xfrm>
            <a:off x="2073867" y="4231244"/>
            <a:ext cx="134471" cy="134471"/>
            <a:chOff x="2077111" y="4234489"/>
            <a:chExt cx="134471" cy="134471"/>
          </a:xfrm>
        </p:grpSpPr>
        <p:sp>
          <p:nvSpPr>
            <p:cNvPr id="140"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1"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2" name="组合 141"/>
          <p:cNvGrpSpPr/>
          <p:nvPr/>
        </p:nvGrpSpPr>
        <p:grpSpPr>
          <a:xfrm>
            <a:off x="2880690" y="4500185"/>
            <a:ext cx="134471" cy="134471"/>
            <a:chOff x="2077111" y="4234489"/>
            <a:chExt cx="134471" cy="134471"/>
          </a:xfrm>
        </p:grpSpPr>
        <p:sp>
          <p:nvSpPr>
            <p:cNvPr id="143"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44"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5" name="组合 144"/>
          <p:cNvGrpSpPr/>
          <p:nvPr/>
        </p:nvGrpSpPr>
        <p:grpSpPr>
          <a:xfrm>
            <a:off x="2006631" y="2819303"/>
            <a:ext cx="134471" cy="134471"/>
            <a:chOff x="2009875" y="2822548"/>
            <a:chExt cx="134471" cy="134471"/>
          </a:xfrm>
        </p:grpSpPr>
        <p:sp>
          <p:nvSpPr>
            <p:cNvPr id="146"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7"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48"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9363979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(11)</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3582543141"/>
              </p:ext>
            </p:extLst>
          </p:nvPr>
        </p:nvGraphicFramePr>
        <p:xfrm>
          <a:off x="1140362" y="2010430"/>
          <a:ext cx="2958347"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3">
                  <a:extLst>
                    <a:ext uri="{9D8B030D-6E8A-4147-A177-3AD203B41FA5}">
                      <a16:colId xmlns:a16="http://schemas.microsoft.com/office/drawing/2014/main" val="20007"/>
                    </a:ext>
                  </a:extLst>
                </a:gridCol>
              </a:tblGrid>
              <a:tr h="739588">
                <a:tc rowSpan="3"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55904" algn="ctr">
                        <a:lnSpc>
                          <a:spcPct val="100000"/>
                        </a:lnSpc>
                      </a:pPr>
                      <a:r>
                        <a:rPr sz="1800" dirty="0">
                          <a:latin typeface="Arial"/>
                          <a:cs typeface="Arial"/>
                        </a:rPr>
                        <a:t>g</a:t>
                      </a: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77470">
                        <a:lnSpc>
                          <a:spcPct val="100000"/>
                        </a:lnSpc>
                      </a:pPr>
                      <a:r>
                        <a:rPr sz="1800" dirty="0">
                          <a:latin typeface="Arial"/>
                          <a:cs typeface="Arial"/>
                        </a:rPr>
                        <a:t>i</a:t>
                      </a:r>
                      <a:endParaRPr sz="1800">
                        <a:latin typeface="Arial"/>
                        <a:cs typeface="Arial"/>
                      </a:endParaRPr>
                    </a:p>
                  </a:txBody>
                  <a:tcPr marL="0" marR="0" marT="0" marB="0">
                    <a:lnL w="27432">
                      <a:solidFill>
                        <a:srgbClr val="FF31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77470">
                        <a:lnSpc>
                          <a:spcPct val="100000"/>
                        </a:lnSpc>
                        <a:spcBef>
                          <a:spcPts val="265"/>
                        </a:spcBef>
                      </a:pPr>
                      <a:r>
                        <a:rPr sz="1200" spc="-5" dirty="0">
                          <a:latin typeface="Arial"/>
                          <a:cs typeface="Arial"/>
                        </a:rPr>
                        <a:t>s8</a:t>
                      </a:r>
                      <a:endParaRPr sz="1200">
                        <a:latin typeface="Arial"/>
                        <a:cs typeface="Arial"/>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solidFill>
                      <a:srgbClr val="DDDDDD"/>
                    </a:solidFill>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77470">
                        <a:lnSpc>
                          <a:spcPct val="100000"/>
                        </a:lnSpc>
                        <a:spcBef>
                          <a:spcPts val="265"/>
                        </a:spcBef>
                      </a:pPr>
                      <a:r>
                        <a:rPr sz="1200" spc="-5" dirty="0">
                          <a:latin typeface="Arial"/>
                          <a:cs typeface="Arial"/>
                        </a:rPr>
                        <a:t>s6</a:t>
                      </a:r>
                      <a:endParaRPr sz="1200" dirty="0">
                        <a:latin typeface="Arial"/>
                        <a:cs typeface="Arial"/>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solidFill>
                      <a:srgbClr val="DDDDDD"/>
                    </a:solidFill>
                  </a:tcPr>
                </a:tc>
                <a:tc rowSpan="3">
                  <a:txBody>
                    <a:bodyPr/>
                    <a:lstStyle/>
                    <a:p>
                      <a:endParaRPr sz="1200" dirty="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27432">
                      <a:solidFill>
                        <a:srgbClr val="FF31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dirty="0">
                          <a:latin typeface="Arial"/>
                          <a:cs typeface="Arial"/>
                        </a:rPr>
                        <a:t>s1</a:t>
                      </a:r>
                      <a:endParaRPr sz="1200">
                        <a:latin typeface="Arial"/>
                        <a:cs typeface="Arial"/>
                      </a:endParaRPr>
                    </a:p>
                  </a:txBody>
                  <a:tcPr marL="0" marR="0" marT="0" marB="0">
                    <a:lnR w="27432">
                      <a:solidFill>
                        <a:srgbClr val="FF31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27432">
                      <a:solidFill>
                        <a:srgbClr val="FF3100"/>
                      </a:solidFill>
                      <a:prstDash val="solid"/>
                    </a:lnL>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27432">
                      <a:solidFill>
                        <a:srgbClr val="FF3100"/>
                      </a:solidFill>
                      <a:prstDash val="solid"/>
                    </a:lnR>
                    <a:lnT w="9144">
                      <a:solidFill>
                        <a:srgbClr val="000000"/>
                      </a:solidFill>
                      <a:prstDash val="solid"/>
                    </a:lnT>
                    <a:lnB w="9144">
                      <a:solidFill>
                        <a:srgbClr val="000000"/>
                      </a:solidFill>
                      <a:prstDash val="solid"/>
                    </a:lnB>
                  </a:tcPr>
                </a:tc>
                <a:tc gridSpan="3">
                  <a:txBody>
                    <a:bodyPr/>
                    <a:lstStyle/>
                    <a:p>
                      <a:pPr marL="77470">
                        <a:lnSpc>
                          <a:spcPct val="100000"/>
                        </a:lnSpc>
                        <a:spcBef>
                          <a:spcPts val="265"/>
                        </a:spcBef>
                      </a:pPr>
                      <a:r>
                        <a:rPr sz="1200" spc="-5" dirty="0">
                          <a:latin typeface="Arial"/>
                          <a:cs typeface="Arial"/>
                        </a:rPr>
                        <a:t>s7</a:t>
                      </a:r>
                      <a:endParaRPr sz="1200" dirty="0">
                        <a:latin typeface="Arial"/>
                        <a:cs typeface="Arial"/>
                      </a:endParaRPr>
                    </a:p>
                    <a:p>
                      <a:pPr marL="229870">
                        <a:lnSpc>
                          <a:spcPct val="100000"/>
                        </a:lnSpc>
                        <a:spcBef>
                          <a:spcPts val="120"/>
                        </a:spcBef>
                      </a:pPr>
                      <a:r>
                        <a:rPr sz="1800" dirty="0">
                          <a:latin typeface="Arial"/>
                          <a:cs typeface="Arial"/>
                        </a:rPr>
                        <a:t>c</a:t>
                      </a:r>
                    </a:p>
                  </a:txBody>
                  <a:tcPr marL="0" marR="0" marT="0" marB="0">
                    <a:lnL w="27432">
                      <a:solidFill>
                        <a:srgbClr val="FF31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2847637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(12)</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FF3100"/>
            </a:solidFill>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23557"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1508357235"/>
              </p:ext>
            </p:extLst>
          </p:nvPr>
        </p:nvGraphicFramePr>
        <p:xfrm>
          <a:off x="1139806" y="2014599"/>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88265">
                        <a:lnSpc>
                          <a:spcPct val="100000"/>
                        </a:lnSpc>
                      </a:pPr>
                      <a:r>
                        <a:rPr sz="1800" dirty="0">
                          <a:latin typeface="Arial"/>
                          <a:cs typeface="Arial"/>
                        </a:rPr>
                        <a:t>i</a:t>
                      </a:r>
                    </a:p>
                  </a:txBody>
                  <a:tcPr marL="0" marR="0" marT="0" marB="0">
                    <a:lnL w="9144" cap="flat" cmpd="sng" algn="ctr">
                      <a:solidFill>
                        <a:srgbClr val="000000"/>
                      </a:solidFill>
                      <a:prstDash val="solid"/>
                      <a:round/>
                      <a:headEnd type="none" w="med" len="med"/>
                      <a:tailEnd type="none" w="med" len="me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265">
                        <a:lnSpc>
                          <a:spcPct val="100000"/>
                        </a:lnSpc>
                        <a:spcBef>
                          <a:spcPts val="265"/>
                        </a:spcBef>
                      </a:pPr>
                      <a:r>
                        <a:rPr sz="1200" spc="-5" dirty="0">
                          <a:latin typeface="Arial"/>
                          <a:cs typeface="Arial"/>
                        </a:rPr>
                        <a:t>s8</a:t>
                      </a:r>
                      <a:endParaRPr sz="1200">
                        <a:latin typeface="Arial"/>
                        <a:cs typeface="Arial"/>
                      </a:endParaRPr>
                    </a:p>
                  </a:txBody>
                  <a:tcPr marL="0" marR="0" marT="0" marB="0">
                    <a:lnL w="6096">
                      <a:solidFill>
                        <a:srgbClr val="000000"/>
                      </a:solidFill>
                      <a:prstDash val="solid"/>
                    </a:lnL>
                    <a:lnT w="9144">
                      <a:solidFill>
                        <a:srgbClr val="000000"/>
                      </a:solidFill>
                      <a:prstDash val="solid"/>
                    </a:lnT>
                    <a:lnB w="27432">
                      <a:solidFill>
                        <a:srgbClr val="FF31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27432">
                      <a:solidFill>
                        <a:srgbClr val="FF31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19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solidFill>
                      <a:srgbClr val="DDDDDD"/>
                    </a:solidFill>
                  </a:tcPr>
                </a:tc>
                <a:tc rowSpan="3">
                  <a:txBody>
                    <a:bodyPr/>
                    <a:lstStyle/>
                    <a:p>
                      <a:endParaRPr sz="1200">
                        <a:latin typeface="Arial"/>
                        <a:cs typeface="Arial"/>
                      </a:endParaRPr>
                    </a:p>
                  </a:txBody>
                  <a:tcPr marL="0" marR="0" marT="0" marB="0">
                    <a:lnT w="27432">
                      <a:solidFill>
                        <a:srgbClr val="FF3100"/>
                      </a:solidFill>
                      <a:prstDash val="solid"/>
                    </a:lnT>
                    <a:lnB w="9144">
                      <a:solidFill>
                        <a:srgbClr val="000000"/>
                      </a:solidFill>
                      <a:prstDash val="solid"/>
                    </a:lnB>
                    <a:solidFill>
                      <a:srgbClr val="DDDDDD"/>
                    </a:solidFill>
                  </a:tcPr>
                </a:tc>
                <a:tc rowSpan="3">
                  <a:txBody>
                    <a:bodyPr/>
                    <a:lstStyle/>
                    <a:p>
                      <a:pPr marL="196215">
                        <a:lnSpc>
                          <a:spcPct val="100000"/>
                        </a:lnSpc>
                        <a:spcBef>
                          <a:spcPts val="139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solidFill>
                      <a:srgbClr val="DDDDDD"/>
                    </a:solidFill>
                  </a:tcPr>
                </a:tc>
                <a:tc vMerge="1">
                  <a:txBody>
                    <a:bodyPr/>
                    <a:lstStyle/>
                    <a:p>
                      <a:endParaRPr/>
                    </a:p>
                  </a:txBody>
                  <a:tcPr marL="0" marR="0" marT="0" marB="0">
                    <a:lnT w="27432">
                      <a:solidFill>
                        <a:srgbClr val="FF31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solidFill>
                      <a:srgbClr val="DDDDDD"/>
                    </a:solidFill>
                  </a:tcPr>
                </a:tc>
                <a:tc vMerge="1">
                  <a:txBody>
                    <a:bodyPr/>
                    <a:lstStyle/>
                    <a:p>
                      <a:endParaRPr/>
                    </a:p>
                  </a:txBody>
                  <a:tcPr marL="0" marR="0" marT="0" marB="0">
                    <a:lnT w="27432">
                      <a:solidFill>
                        <a:srgbClr val="FF3100"/>
                      </a:solidFill>
                      <a:prstDash val="solid"/>
                    </a:lnT>
                    <a:lnB w="9144">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65"/>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42274435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(13)</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FF3100"/>
            </a:solidFill>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FF3100"/>
            </a:solidFill>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1879858809"/>
              </p:ext>
            </p:extLst>
          </p:nvPr>
        </p:nvGraphicFramePr>
        <p:xfrm>
          <a:off x="1144898" y="2010785"/>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dirty="0">
                        <a:latin typeface="Times New Roman"/>
                        <a:cs typeface="Times New Roman"/>
                      </a:endParaRPr>
                    </a:p>
                    <a:p>
                      <a:pPr>
                        <a:lnSpc>
                          <a:spcPct val="100000"/>
                        </a:lnSpc>
                        <a:spcBef>
                          <a:spcPts val="30"/>
                        </a:spcBef>
                      </a:pPr>
                      <a:endParaRPr sz="2600" dirty="0">
                        <a:latin typeface="Times New Roman"/>
                        <a:cs typeface="Times New Roman"/>
                      </a:endParaRPr>
                    </a:p>
                    <a:p>
                      <a:pPr marL="247015" algn="ctr">
                        <a:lnSpc>
                          <a:spcPct val="100000"/>
                        </a:lnSpc>
                      </a:pPr>
                      <a:r>
                        <a:rPr sz="1800" dirty="0">
                          <a:latin typeface="Arial"/>
                          <a:cs typeface="Arial"/>
                        </a:rPr>
                        <a:t>g</a:t>
                      </a: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8265">
                        <a:lnSpc>
                          <a:spcPct val="100000"/>
                        </a:lnSpc>
                      </a:pPr>
                      <a:r>
                        <a:rPr sz="1800" dirty="0">
                          <a:latin typeface="Arial"/>
                          <a:cs typeface="Arial"/>
                        </a:rPr>
                        <a:t>i</a:t>
                      </a:r>
                      <a:endParaRPr sz="1800">
                        <a:latin typeface="Arial"/>
                        <a:cs typeface="Arial"/>
                      </a:endParaRPr>
                    </a:p>
                  </a:txBody>
                  <a:tcPr marL="0" marR="0" marT="0" marB="0">
                    <a:lnL w="9144" cap="flat" cmpd="sng" algn="ctr">
                      <a:solidFill>
                        <a:srgbClr val="000000"/>
                      </a:solidFill>
                      <a:prstDash val="solid"/>
                      <a:round/>
                      <a:headEnd type="none" w="med" len="med"/>
                      <a:tailEnd type="none" w="med" len="me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265">
                        <a:lnSpc>
                          <a:spcPct val="100000"/>
                        </a:lnSpc>
                        <a:spcBef>
                          <a:spcPts val="265"/>
                        </a:spcBef>
                      </a:pPr>
                      <a:r>
                        <a:rPr sz="1200" spc="-5" dirty="0">
                          <a:latin typeface="Arial"/>
                          <a:cs typeface="Arial"/>
                        </a:rPr>
                        <a:t>s8</a:t>
                      </a:r>
                      <a:endParaRPr sz="1200">
                        <a:latin typeface="Arial"/>
                        <a:cs typeface="Arial"/>
                      </a:endParaRPr>
                    </a:p>
                  </a:txBody>
                  <a:tcPr marL="0" marR="0" marT="0" marB="0">
                    <a:lnL w="6096">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solidFill>
                      <a:srgbClr val="DDDDDD"/>
                    </a:solidFill>
                  </a:tcPr>
                </a:tc>
                <a:tc rowSpan="3">
                  <a:txBody>
                    <a:bodyPr/>
                    <a:lstStyle/>
                    <a:p>
                      <a:endParaRPr sz="1200">
                        <a:latin typeface="Arial"/>
                        <a:cs typeface="Arial"/>
                      </a:endParaRPr>
                    </a:p>
                  </a:txBody>
                  <a:tcPr marL="0" marR="0" marT="0" marB="0">
                    <a:lnT w="9144">
                      <a:solidFill>
                        <a:srgbClr val="000000"/>
                      </a:solidFill>
                      <a:prstDash val="solid"/>
                    </a:lnT>
                    <a:lnB w="27432">
                      <a:solidFill>
                        <a:srgbClr val="FF31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solidFill>
                      <a:srgbClr val="DDDDDD"/>
                    </a:solidFill>
                  </a:tcPr>
                </a:tc>
                <a:tc vMerge="1">
                  <a:txBody>
                    <a:bodyPr/>
                    <a:lstStyle/>
                    <a:p>
                      <a:endParaRPr/>
                    </a:p>
                  </a:txBody>
                  <a:tcPr marL="0" marR="0" marT="0" marB="0">
                    <a:lnT w="9144">
                      <a:solidFill>
                        <a:srgbClr val="000000"/>
                      </a:solidFill>
                      <a:prstDash val="solid"/>
                    </a:lnT>
                    <a:lnB w="27432">
                      <a:solidFill>
                        <a:srgbClr val="FF31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27432">
                      <a:solidFill>
                        <a:srgbClr val="FF3100"/>
                      </a:solidFill>
                      <a:prstDash val="solid"/>
                    </a:lnB>
                    <a:solidFill>
                      <a:srgbClr val="DDDDDD"/>
                    </a:solidFill>
                  </a:tcPr>
                </a:tc>
                <a:tc vMerge="1">
                  <a:txBody>
                    <a:bodyPr/>
                    <a:lstStyle/>
                    <a:p>
                      <a:endParaRPr/>
                    </a:p>
                  </a:txBody>
                  <a:tcPr marL="0" marR="0" marT="0" marB="0">
                    <a:lnT w="9144">
                      <a:solidFill>
                        <a:srgbClr val="000000"/>
                      </a:solidFill>
                      <a:prstDash val="solid"/>
                    </a:lnT>
                    <a:lnB w="27432">
                      <a:solidFill>
                        <a:srgbClr val="FF31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27432">
                      <a:solidFill>
                        <a:srgbClr val="FF31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8265">
                        <a:lnSpc>
                          <a:spcPct val="100000"/>
                        </a:lnSpc>
                        <a:spcBef>
                          <a:spcPts val="195"/>
                        </a:spcBef>
                      </a:pPr>
                      <a:r>
                        <a:rPr sz="1200" spc="-5" dirty="0">
                          <a:latin typeface="Arial"/>
                          <a:cs typeface="Arial"/>
                        </a:rPr>
                        <a:t>s7</a:t>
                      </a:r>
                      <a:endParaRPr sz="1200" dirty="0">
                        <a:latin typeface="Arial"/>
                        <a:cs typeface="Arial"/>
                      </a:endParaRPr>
                    </a:p>
                    <a:p>
                      <a:pPr marL="240665">
                        <a:lnSpc>
                          <a:spcPct val="100000"/>
                        </a:lnSpc>
                        <a:spcBef>
                          <a:spcPts val="120"/>
                        </a:spcBef>
                      </a:pPr>
                      <a:r>
                        <a:rPr sz="1800" dirty="0">
                          <a:latin typeface="Arial"/>
                          <a:cs typeface="Arial"/>
                        </a:rPr>
                        <a:t>c</a:t>
                      </a:r>
                    </a:p>
                  </a:txBody>
                  <a:tcPr marL="0" marR="0" marT="0" marB="0">
                    <a:lnL w="6096">
                      <a:solidFill>
                        <a:srgbClr val="000000"/>
                      </a:solidFill>
                      <a:prstDash val="solid"/>
                    </a:lnL>
                    <a:lnR w="9144">
                      <a:solidFill>
                        <a:srgbClr val="000000"/>
                      </a:solidFill>
                      <a:prstDash val="solid"/>
                    </a:lnR>
                    <a:lnT w="27432">
                      <a:solidFill>
                        <a:srgbClr val="FF31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28947294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(14)</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FF3100"/>
            </a:solidFill>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3513533031"/>
              </p:ext>
            </p:extLst>
          </p:nvPr>
        </p:nvGraphicFramePr>
        <p:xfrm>
          <a:off x="1150586" y="2007780"/>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88265">
                        <a:lnSpc>
                          <a:spcPct val="100000"/>
                        </a:lnSpc>
                      </a:pPr>
                      <a:r>
                        <a:rPr sz="1800" dirty="0">
                          <a:latin typeface="Arial"/>
                          <a:cs typeface="Arial"/>
                        </a:rPr>
                        <a:t>i</a:t>
                      </a:r>
                    </a:p>
                  </a:txBody>
                  <a:tcPr marL="0" marR="0" marT="0" marB="0">
                    <a:lnL w="9144" cap="flat" cmpd="sng" algn="ctr">
                      <a:solidFill>
                        <a:srgbClr val="000000"/>
                      </a:solidFill>
                      <a:prstDash val="solid"/>
                      <a:round/>
                      <a:headEnd type="none" w="med" len="med"/>
                      <a:tailEnd type="none" w="med" len="me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265">
                        <a:lnSpc>
                          <a:spcPct val="100000"/>
                        </a:lnSpc>
                        <a:spcBef>
                          <a:spcPts val="265"/>
                        </a:spcBef>
                      </a:pPr>
                      <a:r>
                        <a:rPr sz="1200" spc="-5" dirty="0">
                          <a:latin typeface="Arial"/>
                          <a:cs typeface="Arial"/>
                        </a:rPr>
                        <a:t>s8</a:t>
                      </a:r>
                      <a:endParaRPr sz="1200">
                        <a:latin typeface="Arial"/>
                        <a:cs typeface="Arial"/>
                      </a:endParaRPr>
                    </a:p>
                  </a:txBody>
                  <a:tcPr marL="0" marR="0" marT="0" marB="0">
                    <a:lnL w="6096">
                      <a:solidFill>
                        <a:srgbClr val="000000"/>
                      </a:solidFill>
                      <a:prstDash val="solid"/>
                    </a:lnL>
                    <a:lnT w="9144">
                      <a:solidFill>
                        <a:srgbClr val="000000"/>
                      </a:solidFill>
                      <a:prstDash val="solid"/>
                    </a:lnT>
                    <a:lnB w="9144">
                      <a:solidFill>
                        <a:srgbClr val="000000"/>
                      </a:solidFill>
                      <a:prstDash val="solid"/>
                    </a:lnB>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rowSpan="3">
                  <a:txBody>
                    <a:bodyPr/>
                    <a:lstStyle/>
                    <a:p>
                      <a:endParaRPr sz="1200">
                        <a:latin typeface="Arial"/>
                        <a:cs typeface="Arial"/>
                      </a:endParaRPr>
                    </a:p>
                  </a:txBody>
                  <a:tcPr marL="0" marR="0" marT="0" marB="0">
                    <a:lnT w="9144">
                      <a:solidFill>
                        <a:srgbClr val="000000"/>
                      </a:solidFill>
                      <a:prstDash val="solid"/>
                    </a:lnT>
                    <a:lnB w="6096">
                      <a:solidFill>
                        <a:srgbClr val="0000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80"/>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6096">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1101211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(15)</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9144">
            <a:solidFill>
              <a:srgbClr val="000000"/>
            </a:solidFill>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80" name="object 79"/>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170459503"/>
              </p:ext>
            </p:extLst>
          </p:nvPr>
        </p:nvGraphicFramePr>
        <p:xfrm>
          <a:off x="1144903" y="2010785"/>
          <a:ext cx="2958347"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3">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rowSpan="3">
                  <a:txBody>
                    <a:bodyPr/>
                    <a:lstStyle/>
                    <a:p>
                      <a:endParaRPr sz="1200">
                        <a:latin typeface="Arial"/>
                        <a:cs typeface="Arial"/>
                      </a:endParaRPr>
                    </a:p>
                  </a:txBody>
                  <a:tcPr marL="0" marR="0" marT="0" marB="0">
                    <a:lnT w="9144">
                      <a:solidFill>
                        <a:srgbClr val="000000"/>
                      </a:solidFill>
                      <a:prstDash val="solid"/>
                    </a:lnT>
                    <a:lnB w="6096">
                      <a:solidFill>
                        <a:srgbClr val="0000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80"/>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6096">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20050538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(16)</a:t>
            </a:r>
            <a:endParaRPr lang="en-US" altLang="zh-CN" sz="2800" dirty="0">
              <a:solidFill>
                <a:schemeClr val="bg1"/>
              </a:solidFill>
            </a:endParaRPr>
          </a:p>
        </p:txBody>
      </p:sp>
      <p:sp>
        <p:nvSpPr>
          <p:cNvPr id="3" name="object 2"/>
          <p:cNvSpPr/>
          <p:nvPr/>
        </p:nvSpPr>
        <p:spPr>
          <a:xfrm>
            <a:off x="2547758" y="2015725"/>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2547758" y="2015725"/>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ln w="9144">
            <a:solidFill>
              <a:srgbClr val="000000"/>
            </a:solidFill>
          </a:ln>
        </p:spPr>
        <p:txBody>
          <a:bodyPr wrap="square" lIns="0" tIns="0" rIns="0" bIns="0" rtlCol="0"/>
          <a:lstStyle/>
          <a:p>
            <a:endParaRPr sz="1588"/>
          </a:p>
        </p:txBody>
      </p:sp>
      <p:sp>
        <p:nvSpPr>
          <p:cNvPr id="5" name="object 4"/>
          <p:cNvSpPr/>
          <p:nvPr/>
        </p:nvSpPr>
        <p:spPr>
          <a:xfrm>
            <a:off x="2746774" y="2416447"/>
            <a:ext cx="134471" cy="134471"/>
          </a:xfrm>
          <a:custGeom>
            <a:avLst/>
            <a:gdLst/>
            <a:ahLst/>
            <a:cxnLst/>
            <a:rect l="l" t="t" r="r" b="b"/>
            <a:pathLst>
              <a:path w="152400" h="152400">
                <a:moveTo>
                  <a:pt x="152400" y="76200"/>
                </a:moveTo>
                <a:lnTo>
                  <a:pt x="146494" y="46291"/>
                </a:lnTo>
                <a:lnTo>
                  <a:pt x="130302" y="22098"/>
                </a:lnTo>
                <a:lnTo>
                  <a:pt x="106108" y="5905"/>
                </a:lnTo>
                <a:lnTo>
                  <a:pt x="76200" y="0"/>
                </a:lnTo>
                <a:lnTo>
                  <a:pt x="46291" y="5905"/>
                </a:lnTo>
                <a:lnTo>
                  <a:pt x="22098" y="22098"/>
                </a:lnTo>
                <a:lnTo>
                  <a:pt x="5905" y="46291"/>
                </a:lnTo>
                <a:lnTo>
                  <a:pt x="0" y="76200"/>
                </a:lnTo>
                <a:lnTo>
                  <a:pt x="5905" y="106108"/>
                </a:lnTo>
                <a:lnTo>
                  <a:pt x="22098" y="130302"/>
                </a:lnTo>
                <a:lnTo>
                  <a:pt x="46291" y="146494"/>
                </a:lnTo>
                <a:lnTo>
                  <a:pt x="76200" y="152400"/>
                </a:lnTo>
                <a:lnTo>
                  <a:pt x="106108" y="146494"/>
                </a:lnTo>
                <a:lnTo>
                  <a:pt x="130302" y="130302"/>
                </a:lnTo>
                <a:lnTo>
                  <a:pt x="146494" y="106108"/>
                </a:lnTo>
                <a:lnTo>
                  <a:pt x="152400" y="76200"/>
                </a:lnTo>
                <a:close/>
              </a:path>
            </a:pathLst>
          </a:custGeom>
          <a:solidFill>
            <a:srgbClr val="005D46"/>
          </a:solidFill>
        </p:spPr>
        <p:txBody>
          <a:bodyPr wrap="square" lIns="0" tIns="0" rIns="0" bIns="0" rtlCol="0"/>
          <a:lstStyle/>
          <a:p>
            <a:endParaRPr sz="1588"/>
          </a:p>
        </p:txBody>
      </p:sp>
      <p:sp>
        <p:nvSpPr>
          <p:cNvPr id="6" name="object 5"/>
          <p:cNvSpPr/>
          <p:nvPr/>
        </p:nvSpPr>
        <p:spPr>
          <a:xfrm>
            <a:off x="2752154" y="2421826"/>
            <a:ext cx="123825" cy="123825"/>
          </a:xfrm>
          <a:custGeom>
            <a:avLst/>
            <a:gdLst/>
            <a:ahLst/>
            <a:cxnLst/>
            <a:rect l="l" t="t" r="r" b="b"/>
            <a:pathLst>
              <a:path w="140335" h="140335">
                <a:moveTo>
                  <a:pt x="140208" y="70104"/>
                </a:moveTo>
                <a:lnTo>
                  <a:pt x="134826" y="42433"/>
                </a:lnTo>
                <a:lnTo>
                  <a:pt x="120015" y="20193"/>
                </a:lnTo>
                <a:lnTo>
                  <a:pt x="97774" y="5381"/>
                </a:lnTo>
                <a:lnTo>
                  <a:pt x="70104" y="0"/>
                </a:lnTo>
                <a:lnTo>
                  <a:pt x="42433" y="5381"/>
                </a:lnTo>
                <a:lnTo>
                  <a:pt x="20193" y="20193"/>
                </a:lnTo>
                <a:lnTo>
                  <a:pt x="5381" y="42433"/>
                </a:lnTo>
                <a:lnTo>
                  <a:pt x="0" y="70104"/>
                </a:lnTo>
                <a:lnTo>
                  <a:pt x="5381" y="97774"/>
                </a:lnTo>
                <a:lnTo>
                  <a:pt x="20193" y="120015"/>
                </a:lnTo>
                <a:lnTo>
                  <a:pt x="42433" y="134826"/>
                </a:lnTo>
                <a:lnTo>
                  <a:pt x="70104" y="140208"/>
                </a:lnTo>
                <a:lnTo>
                  <a:pt x="97774" y="134826"/>
                </a:lnTo>
                <a:lnTo>
                  <a:pt x="120015" y="120015"/>
                </a:lnTo>
                <a:lnTo>
                  <a:pt x="134826" y="97774"/>
                </a:lnTo>
                <a:lnTo>
                  <a:pt x="140208" y="70104"/>
                </a:lnTo>
                <a:close/>
              </a:path>
            </a:pathLst>
          </a:custGeom>
          <a:solidFill>
            <a:srgbClr val="005F46"/>
          </a:solidFill>
        </p:spPr>
        <p:txBody>
          <a:bodyPr wrap="square" lIns="0" tIns="0" rIns="0" bIns="0" rtlCol="0"/>
          <a:lstStyle/>
          <a:p>
            <a:endParaRPr sz="1588"/>
          </a:p>
        </p:txBody>
      </p:sp>
      <p:sp>
        <p:nvSpPr>
          <p:cNvPr id="7" name="object 6"/>
          <p:cNvSpPr/>
          <p:nvPr/>
        </p:nvSpPr>
        <p:spPr>
          <a:xfrm>
            <a:off x="2754843" y="2424515"/>
            <a:ext cx="118782" cy="118782"/>
          </a:xfrm>
          <a:custGeom>
            <a:avLst/>
            <a:gdLst/>
            <a:ahLst/>
            <a:cxnLst/>
            <a:rect l="l" t="t" r="r" b="b"/>
            <a:pathLst>
              <a:path w="134619" h="134619">
                <a:moveTo>
                  <a:pt x="134112" y="67056"/>
                </a:moveTo>
                <a:lnTo>
                  <a:pt x="128778" y="41148"/>
                </a:lnTo>
                <a:lnTo>
                  <a:pt x="114300" y="19812"/>
                </a:lnTo>
                <a:lnTo>
                  <a:pt x="92964" y="5334"/>
                </a:lnTo>
                <a:lnTo>
                  <a:pt x="67056" y="0"/>
                </a:lnTo>
                <a:lnTo>
                  <a:pt x="41148" y="5334"/>
                </a:lnTo>
                <a:lnTo>
                  <a:pt x="19812" y="19812"/>
                </a:lnTo>
                <a:lnTo>
                  <a:pt x="5334" y="41148"/>
                </a:lnTo>
                <a:lnTo>
                  <a:pt x="0" y="67056"/>
                </a:lnTo>
                <a:lnTo>
                  <a:pt x="5334" y="92964"/>
                </a:lnTo>
                <a:lnTo>
                  <a:pt x="19812" y="114300"/>
                </a:lnTo>
                <a:lnTo>
                  <a:pt x="41148" y="128778"/>
                </a:lnTo>
                <a:lnTo>
                  <a:pt x="67056" y="134112"/>
                </a:lnTo>
                <a:lnTo>
                  <a:pt x="92964" y="128778"/>
                </a:lnTo>
                <a:lnTo>
                  <a:pt x="114300" y="114300"/>
                </a:lnTo>
                <a:lnTo>
                  <a:pt x="128778" y="92964"/>
                </a:lnTo>
                <a:lnTo>
                  <a:pt x="134112" y="67056"/>
                </a:lnTo>
                <a:close/>
              </a:path>
            </a:pathLst>
          </a:custGeom>
          <a:solidFill>
            <a:srgbClr val="006248"/>
          </a:solidFill>
        </p:spPr>
        <p:txBody>
          <a:bodyPr wrap="square" lIns="0" tIns="0" rIns="0" bIns="0" rtlCol="0"/>
          <a:lstStyle/>
          <a:p>
            <a:endParaRPr sz="1588"/>
          </a:p>
        </p:txBody>
      </p:sp>
      <p:sp>
        <p:nvSpPr>
          <p:cNvPr id="8" name="object 7"/>
          <p:cNvSpPr/>
          <p:nvPr/>
        </p:nvSpPr>
        <p:spPr>
          <a:xfrm>
            <a:off x="2757532" y="2427205"/>
            <a:ext cx="113179" cy="113179"/>
          </a:xfrm>
          <a:custGeom>
            <a:avLst/>
            <a:gdLst/>
            <a:ahLst/>
            <a:cxnLst/>
            <a:rect l="l" t="t" r="r" b="b"/>
            <a:pathLst>
              <a:path w="128269" h="128269">
                <a:moveTo>
                  <a:pt x="128016" y="64008"/>
                </a:moveTo>
                <a:lnTo>
                  <a:pt x="123158" y="39862"/>
                </a:lnTo>
                <a:lnTo>
                  <a:pt x="109728" y="19431"/>
                </a:lnTo>
                <a:lnTo>
                  <a:pt x="89439" y="5286"/>
                </a:lnTo>
                <a:lnTo>
                  <a:pt x="64008" y="0"/>
                </a:lnTo>
                <a:lnTo>
                  <a:pt x="39862" y="5286"/>
                </a:lnTo>
                <a:lnTo>
                  <a:pt x="19431" y="19431"/>
                </a:lnTo>
                <a:lnTo>
                  <a:pt x="5286" y="39862"/>
                </a:lnTo>
                <a:lnTo>
                  <a:pt x="0" y="64008"/>
                </a:lnTo>
                <a:lnTo>
                  <a:pt x="5286" y="88153"/>
                </a:lnTo>
                <a:lnTo>
                  <a:pt x="19431" y="108585"/>
                </a:lnTo>
                <a:lnTo>
                  <a:pt x="39862" y="122729"/>
                </a:lnTo>
                <a:lnTo>
                  <a:pt x="64008" y="128016"/>
                </a:lnTo>
                <a:lnTo>
                  <a:pt x="89439" y="122729"/>
                </a:lnTo>
                <a:lnTo>
                  <a:pt x="109728" y="108585"/>
                </a:lnTo>
                <a:lnTo>
                  <a:pt x="123158" y="88153"/>
                </a:lnTo>
                <a:lnTo>
                  <a:pt x="128016" y="64008"/>
                </a:lnTo>
                <a:close/>
              </a:path>
            </a:pathLst>
          </a:custGeom>
          <a:solidFill>
            <a:srgbClr val="00644D"/>
          </a:solidFill>
        </p:spPr>
        <p:txBody>
          <a:bodyPr wrap="square" lIns="0" tIns="0" rIns="0" bIns="0" rtlCol="0"/>
          <a:lstStyle/>
          <a:p>
            <a:endParaRPr sz="1588"/>
          </a:p>
        </p:txBody>
      </p:sp>
      <p:sp>
        <p:nvSpPr>
          <p:cNvPr id="9" name="object 8"/>
          <p:cNvSpPr/>
          <p:nvPr/>
        </p:nvSpPr>
        <p:spPr>
          <a:xfrm>
            <a:off x="2760222" y="2429894"/>
            <a:ext cx="107576" cy="107576"/>
          </a:xfrm>
          <a:custGeom>
            <a:avLst/>
            <a:gdLst/>
            <a:ahLst/>
            <a:cxnLst/>
            <a:rect l="l" t="t" r="r" b="b"/>
            <a:pathLst>
              <a:path w="121919" h="121919">
                <a:moveTo>
                  <a:pt x="121920" y="60960"/>
                </a:moveTo>
                <a:lnTo>
                  <a:pt x="117109" y="37290"/>
                </a:lnTo>
                <a:lnTo>
                  <a:pt x="104013" y="17907"/>
                </a:lnTo>
                <a:lnTo>
                  <a:pt x="84629" y="4810"/>
                </a:lnTo>
                <a:lnTo>
                  <a:pt x="60960" y="0"/>
                </a:lnTo>
                <a:lnTo>
                  <a:pt x="37290" y="4810"/>
                </a:lnTo>
                <a:lnTo>
                  <a:pt x="17907" y="17907"/>
                </a:lnTo>
                <a:lnTo>
                  <a:pt x="4810" y="37290"/>
                </a:lnTo>
                <a:lnTo>
                  <a:pt x="0" y="60960"/>
                </a:lnTo>
                <a:lnTo>
                  <a:pt x="4810" y="84629"/>
                </a:lnTo>
                <a:lnTo>
                  <a:pt x="17907" y="104013"/>
                </a:lnTo>
                <a:lnTo>
                  <a:pt x="37290" y="117109"/>
                </a:lnTo>
                <a:lnTo>
                  <a:pt x="60960" y="121920"/>
                </a:lnTo>
                <a:lnTo>
                  <a:pt x="84629" y="117109"/>
                </a:lnTo>
                <a:lnTo>
                  <a:pt x="104013" y="104013"/>
                </a:lnTo>
                <a:lnTo>
                  <a:pt x="117109" y="84629"/>
                </a:lnTo>
                <a:lnTo>
                  <a:pt x="121920" y="60960"/>
                </a:lnTo>
                <a:close/>
              </a:path>
            </a:pathLst>
          </a:custGeom>
          <a:solidFill>
            <a:srgbClr val="006950"/>
          </a:solidFill>
        </p:spPr>
        <p:txBody>
          <a:bodyPr wrap="square" lIns="0" tIns="0" rIns="0" bIns="0" rtlCol="0"/>
          <a:lstStyle/>
          <a:p>
            <a:endParaRPr sz="1588"/>
          </a:p>
        </p:txBody>
      </p:sp>
      <p:sp>
        <p:nvSpPr>
          <p:cNvPr id="10" name="object 9"/>
          <p:cNvSpPr/>
          <p:nvPr/>
        </p:nvSpPr>
        <p:spPr>
          <a:xfrm>
            <a:off x="2762911" y="2432584"/>
            <a:ext cx="102534" cy="102534"/>
          </a:xfrm>
          <a:custGeom>
            <a:avLst/>
            <a:gdLst/>
            <a:ahLst/>
            <a:cxnLst/>
            <a:rect l="l" t="t" r="r" b="b"/>
            <a:pathLst>
              <a:path w="116205" h="116205">
                <a:moveTo>
                  <a:pt x="115824" y="57912"/>
                </a:moveTo>
                <a:lnTo>
                  <a:pt x="111061" y="36004"/>
                </a:lnTo>
                <a:lnTo>
                  <a:pt x="98298" y="17526"/>
                </a:lnTo>
                <a:lnTo>
                  <a:pt x="79819" y="4762"/>
                </a:lnTo>
                <a:lnTo>
                  <a:pt x="57912" y="0"/>
                </a:lnTo>
                <a:lnTo>
                  <a:pt x="36004" y="4762"/>
                </a:lnTo>
                <a:lnTo>
                  <a:pt x="17526" y="17526"/>
                </a:lnTo>
                <a:lnTo>
                  <a:pt x="4762" y="36004"/>
                </a:lnTo>
                <a:lnTo>
                  <a:pt x="0" y="57912"/>
                </a:lnTo>
                <a:lnTo>
                  <a:pt x="4762" y="79819"/>
                </a:lnTo>
                <a:lnTo>
                  <a:pt x="17526" y="98298"/>
                </a:lnTo>
                <a:lnTo>
                  <a:pt x="36004" y="111061"/>
                </a:lnTo>
                <a:lnTo>
                  <a:pt x="57912" y="115824"/>
                </a:lnTo>
                <a:lnTo>
                  <a:pt x="79819" y="111061"/>
                </a:lnTo>
                <a:lnTo>
                  <a:pt x="98298" y="98298"/>
                </a:lnTo>
                <a:lnTo>
                  <a:pt x="111061" y="79819"/>
                </a:lnTo>
                <a:lnTo>
                  <a:pt x="115824" y="57912"/>
                </a:lnTo>
                <a:close/>
              </a:path>
            </a:pathLst>
          </a:custGeom>
          <a:solidFill>
            <a:srgbClr val="006E52"/>
          </a:solidFill>
        </p:spPr>
        <p:txBody>
          <a:bodyPr wrap="square" lIns="0" tIns="0" rIns="0" bIns="0" rtlCol="0"/>
          <a:lstStyle/>
          <a:p>
            <a:endParaRPr sz="1588"/>
          </a:p>
        </p:txBody>
      </p:sp>
      <p:sp>
        <p:nvSpPr>
          <p:cNvPr id="11" name="object 10"/>
          <p:cNvSpPr/>
          <p:nvPr/>
        </p:nvSpPr>
        <p:spPr>
          <a:xfrm>
            <a:off x="2765600" y="2435273"/>
            <a:ext cx="99732" cy="99732"/>
          </a:xfrm>
          <a:custGeom>
            <a:avLst/>
            <a:gdLst/>
            <a:ahLst/>
            <a:cxnLst/>
            <a:rect l="l" t="t" r="r" b="b"/>
            <a:pathLst>
              <a:path w="113030" h="113030">
                <a:moveTo>
                  <a:pt x="112776" y="57912"/>
                </a:moveTo>
                <a:lnTo>
                  <a:pt x="108489" y="34718"/>
                </a:lnTo>
                <a:lnTo>
                  <a:pt x="96774" y="16383"/>
                </a:lnTo>
                <a:lnTo>
                  <a:pt x="79343" y="4333"/>
                </a:lnTo>
                <a:lnTo>
                  <a:pt x="57912" y="0"/>
                </a:lnTo>
                <a:lnTo>
                  <a:pt x="34718" y="4333"/>
                </a:lnTo>
                <a:lnTo>
                  <a:pt x="16383" y="16383"/>
                </a:lnTo>
                <a:lnTo>
                  <a:pt x="4333" y="34718"/>
                </a:lnTo>
                <a:lnTo>
                  <a:pt x="0" y="57912"/>
                </a:lnTo>
                <a:lnTo>
                  <a:pt x="4333" y="79343"/>
                </a:lnTo>
                <a:lnTo>
                  <a:pt x="16383" y="96774"/>
                </a:lnTo>
                <a:lnTo>
                  <a:pt x="34718" y="108489"/>
                </a:lnTo>
                <a:lnTo>
                  <a:pt x="57912" y="112776"/>
                </a:lnTo>
                <a:lnTo>
                  <a:pt x="79343" y="108489"/>
                </a:lnTo>
                <a:lnTo>
                  <a:pt x="96774" y="96774"/>
                </a:lnTo>
                <a:lnTo>
                  <a:pt x="108489" y="79343"/>
                </a:lnTo>
                <a:lnTo>
                  <a:pt x="112776" y="57912"/>
                </a:lnTo>
                <a:close/>
              </a:path>
            </a:pathLst>
          </a:custGeom>
          <a:solidFill>
            <a:srgbClr val="007356"/>
          </a:solidFill>
        </p:spPr>
        <p:txBody>
          <a:bodyPr wrap="square" lIns="0" tIns="0" rIns="0" bIns="0" rtlCol="0"/>
          <a:lstStyle/>
          <a:p>
            <a:endParaRPr sz="1588"/>
          </a:p>
        </p:txBody>
      </p:sp>
      <p:sp>
        <p:nvSpPr>
          <p:cNvPr id="12" name="object 11"/>
          <p:cNvSpPr/>
          <p:nvPr/>
        </p:nvSpPr>
        <p:spPr>
          <a:xfrm>
            <a:off x="2768290" y="2437963"/>
            <a:ext cx="94129" cy="94129"/>
          </a:xfrm>
          <a:custGeom>
            <a:avLst/>
            <a:gdLst/>
            <a:ahLst/>
            <a:cxnLst/>
            <a:rect l="l" t="t" r="r" b="b"/>
            <a:pathLst>
              <a:path w="106680" h="106680">
                <a:moveTo>
                  <a:pt x="106680" y="54864"/>
                </a:moveTo>
                <a:lnTo>
                  <a:pt x="102441" y="33432"/>
                </a:lnTo>
                <a:lnTo>
                  <a:pt x="91059" y="16002"/>
                </a:lnTo>
                <a:lnTo>
                  <a:pt x="74533" y="4286"/>
                </a:lnTo>
                <a:lnTo>
                  <a:pt x="54864" y="0"/>
                </a:lnTo>
                <a:lnTo>
                  <a:pt x="33432" y="4286"/>
                </a:lnTo>
                <a:lnTo>
                  <a:pt x="16002" y="16002"/>
                </a:lnTo>
                <a:lnTo>
                  <a:pt x="4286" y="33432"/>
                </a:lnTo>
                <a:lnTo>
                  <a:pt x="0" y="54864"/>
                </a:lnTo>
                <a:lnTo>
                  <a:pt x="4286" y="74533"/>
                </a:lnTo>
                <a:lnTo>
                  <a:pt x="16002" y="91059"/>
                </a:lnTo>
                <a:lnTo>
                  <a:pt x="33432" y="102441"/>
                </a:lnTo>
                <a:lnTo>
                  <a:pt x="54864" y="106680"/>
                </a:lnTo>
                <a:lnTo>
                  <a:pt x="74533" y="102441"/>
                </a:lnTo>
                <a:lnTo>
                  <a:pt x="91059" y="91059"/>
                </a:lnTo>
                <a:lnTo>
                  <a:pt x="102441" y="74533"/>
                </a:lnTo>
                <a:lnTo>
                  <a:pt x="106680" y="54864"/>
                </a:lnTo>
                <a:close/>
              </a:path>
            </a:pathLst>
          </a:custGeom>
          <a:solidFill>
            <a:srgbClr val="00795A"/>
          </a:solidFill>
        </p:spPr>
        <p:txBody>
          <a:bodyPr wrap="square" lIns="0" tIns="0" rIns="0" bIns="0" rtlCol="0"/>
          <a:lstStyle/>
          <a:p>
            <a:endParaRPr sz="1588"/>
          </a:p>
        </p:txBody>
      </p:sp>
      <p:sp>
        <p:nvSpPr>
          <p:cNvPr id="13" name="object 12"/>
          <p:cNvSpPr/>
          <p:nvPr/>
        </p:nvSpPr>
        <p:spPr>
          <a:xfrm>
            <a:off x="2770979" y="2440652"/>
            <a:ext cx="89087" cy="89087"/>
          </a:xfrm>
          <a:custGeom>
            <a:avLst/>
            <a:gdLst/>
            <a:ahLst/>
            <a:cxnLst/>
            <a:rect l="l" t="t" r="r" b="b"/>
            <a:pathLst>
              <a:path w="100964" h="100964">
                <a:moveTo>
                  <a:pt x="100584" y="51816"/>
                </a:moveTo>
                <a:lnTo>
                  <a:pt x="96821" y="32146"/>
                </a:lnTo>
                <a:lnTo>
                  <a:pt x="86487" y="15621"/>
                </a:lnTo>
                <a:lnTo>
                  <a:pt x="71008" y="4238"/>
                </a:lnTo>
                <a:lnTo>
                  <a:pt x="51816" y="0"/>
                </a:lnTo>
                <a:lnTo>
                  <a:pt x="32146" y="4238"/>
                </a:lnTo>
                <a:lnTo>
                  <a:pt x="15621" y="15621"/>
                </a:lnTo>
                <a:lnTo>
                  <a:pt x="4238" y="32146"/>
                </a:lnTo>
                <a:lnTo>
                  <a:pt x="0" y="51816"/>
                </a:lnTo>
                <a:lnTo>
                  <a:pt x="4238" y="69723"/>
                </a:lnTo>
                <a:lnTo>
                  <a:pt x="15621" y="85344"/>
                </a:lnTo>
                <a:lnTo>
                  <a:pt x="32146" y="96393"/>
                </a:lnTo>
                <a:lnTo>
                  <a:pt x="51816" y="100584"/>
                </a:lnTo>
                <a:lnTo>
                  <a:pt x="71008" y="96393"/>
                </a:lnTo>
                <a:lnTo>
                  <a:pt x="86487" y="85344"/>
                </a:lnTo>
                <a:lnTo>
                  <a:pt x="96821" y="69723"/>
                </a:lnTo>
                <a:lnTo>
                  <a:pt x="100584" y="51816"/>
                </a:lnTo>
                <a:close/>
              </a:path>
            </a:pathLst>
          </a:custGeom>
          <a:solidFill>
            <a:srgbClr val="007E5F"/>
          </a:solidFill>
        </p:spPr>
        <p:txBody>
          <a:bodyPr wrap="square" lIns="0" tIns="0" rIns="0" bIns="0" rtlCol="0"/>
          <a:lstStyle/>
          <a:p>
            <a:endParaRPr sz="1588"/>
          </a:p>
        </p:txBody>
      </p:sp>
      <p:sp>
        <p:nvSpPr>
          <p:cNvPr id="14" name="object 13"/>
          <p:cNvSpPr/>
          <p:nvPr/>
        </p:nvSpPr>
        <p:spPr>
          <a:xfrm>
            <a:off x="2773669" y="2443342"/>
            <a:ext cx="83484" cy="83484"/>
          </a:xfrm>
          <a:custGeom>
            <a:avLst/>
            <a:gdLst/>
            <a:ahLst/>
            <a:cxnLst/>
            <a:rect l="l" t="t" r="r" b="b"/>
            <a:pathLst>
              <a:path w="94614" h="94614">
                <a:moveTo>
                  <a:pt x="94488" y="48768"/>
                </a:moveTo>
                <a:lnTo>
                  <a:pt x="90773" y="29575"/>
                </a:lnTo>
                <a:lnTo>
                  <a:pt x="80772" y="14097"/>
                </a:lnTo>
                <a:lnTo>
                  <a:pt x="66198" y="3762"/>
                </a:lnTo>
                <a:lnTo>
                  <a:pt x="48768" y="0"/>
                </a:lnTo>
                <a:lnTo>
                  <a:pt x="29575" y="3762"/>
                </a:lnTo>
                <a:lnTo>
                  <a:pt x="14097" y="14097"/>
                </a:lnTo>
                <a:lnTo>
                  <a:pt x="3762" y="29575"/>
                </a:lnTo>
                <a:lnTo>
                  <a:pt x="0" y="48768"/>
                </a:lnTo>
                <a:lnTo>
                  <a:pt x="3762" y="66198"/>
                </a:lnTo>
                <a:lnTo>
                  <a:pt x="14097" y="80772"/>
                </a:lnTo>
                <a:lnTo>
                  <a:pt x="29575" y="90773"/>
                </a:lnTo>
                <a:lnTo>
                  <a:pt x="48768" y="94488"/>
                </a:lnTo>
                <a:lnTo>
                  <a:pt x="66198" y="90773"/>
                </a:lnTo>
                <a:lnTo>
                  <a:pt x="80772" y="80772"/>
                </a:lnTo>
                <a:lnTo>
                  <a:pt x="90773" y="66198"/>
                </a:lnTo>
                <a:lnTo>
                  <a:pt x="94488" y="48768"/>
                </a:lnTo>
                <a:close/>
              </a:path>
            </a:pathLst>
          </a:custGeom>
          <a:solidFill>
            <a:srgbClr val="008564"/>
          </a:solidFill>
        </p:spPr>
        <p:txBody>
          <a:bodyPr wrap="square" lIns="0" tIns="0" rIns="0" bIns="0" rtlCol="0"/>
          <a:lstStyle/>
          <a:p>
            <a:endParaRPr sz="1588"/>
          </a:p>
        </p:txBody>
      </p:sp>
      <p:sp>
        <p:nvSpPr>
          <p:cNvPr id="15" name="object 14"/>
          <p:cNvSpPr/>
          <p:nvPr/>
        </p:nvSpPr>
        <p:spPr>
          <a:xfrm>
            <a:off x="2776358" y="2446031"/>
            <a:ext cx="78441" cy="78441"/>
          </a:xfrm>
          <a:custGeom>
            <a:avLst/>
            <a:gdLst/>
            <a:ahLst/>
            <a:cxnLst/>
            <a:rect l="l" t="t" r="r" b="b"/>
            <a:pathLst>
              <a:path w="88900" h="88900">
                <a:moveTo>
                  <a:pt x="88392" y="45720"/>
                </a:moveTo>
                <a:lnTo>
                  <a:pt x="84724" y="28289"/>
                </a:lnTo>
                <a:lnTo>
                  <a:pt x="75057" y="13716"/>
                </a:lnTo>
                <a:lnTo>
                  <a:pt x="61388" y="3714"/>
                </a:lnTo>
                <a:lnTo>
                  <a:pt x="45720" y="0"/>
                </a:lnTo>
                <a:lnTo>
                  <a:pt x="28289" y="3714"/>
                </a:lnTo>
                <a:lnTo>
                  <a:pt x="13716" y="13716"/>
                </a:lnTo>
                <a:lnTo>
                  <a:pt x="3714" y="28289"/>
                </a:lnTo>
                <a:lnTo>
                  <a:pt x="0" y="45720"/>
                </a:lnTo>
                <a:lnTo>
                  <a:pt x="3714" y="61388"/>
                </a:lnTo>
                <a:lnTo>
                  <a:pt x="13716" y="75057"/>
                </a:lnTo>
                <a:lnTo>
                  <a:pt x="28289" y="84724"/>
                </a:lnTo>
                <a:lnTo>
                  <a:pt x="45720" y="88392"/>
                </a:lnTo>
                <a:lnTo>
                  <a:pt x="61388" y="84724"/>
                </a:lnTo>
                <a:lnTo>
                  <a:pt x="75057" y="75057"/>
                </a:lnTo>
                <a:lnTo>
                  <a:pt x="84724" y="61388"/>
                </a:lnTo>
                <a:lnTo>
                  <a:pt x="88392" y="45720"/>
                </a:lnTo>
                <a:close/>
              </a:path>
            </a:pathLst>
          </a:custGeom>
          <a:solidFill>
            <a:srgbClr val="008E69"/>
          </a:solidFill>
        </p:spPr>
        <p:txBody>
          <a:bodyPr wrap="square" lIns="0" tIns="0" rIns="0" bIns="0" rtlCol="0"/>
          <a:lstStyle/>
          <a:p>
            <a:endParaRPr sz="1588"/>
          </a:p>
        </p:txBody>
      </p:sp>
      <p:sp>
        <p:nvSpPr>
          <p:cNvPr id="16" name="object 15"/>
          <p:cNvSpPr/>
          <p:nvPr/>
        </p:nvSpPr>
        <p:spPr>
          <a:xfrm>
            <a:off x="2779047" y="2448720"/>
            <a:ext cx="72838" cy="72838"/>
          </a:xfrm>
          <a:custGeom>
            <a:avLst/>
            <a:gdLst/>
            <a:ahLst/>
            <a:cxnLst/>
            <a:rect l="l" t="t" r="r" b="b"/>
            <a:pathLst>
              <a:path w="82550" h="82550">
                <a:moveTo>
                  <a:pt x="82296" y="42672"/>
                </a:moveTo>
                <a:lnTo>
                  <a:pt x="79105" y="25717"/>
                </a:lnTo>
                <a:lnTo>
                  <a:pt x="70485" y="12192"/>
                </a:lnTo>
                <a:lnTo>
                  <a:pt x="57864" y="3238"/>
                </a:lnTo>
                <a:lnTo>
                  <a:pt x="42672" y="0"/>
                </a:lnTo>
                <a:lnTo>
                  <a:pt x="25717" y="3238"/>
                </a:lnTo>
                <a:lnTo>
                  <a:pt x="12192" y="12192"/>
                </a:lnTo>
                <a:lnTo>
                  <a:pt x="3238" y="25717"/>
                </a:lnTo>
                <a:lnTo>
                  <a:pt x="0" y="42672"/>
                </a:lnTo>
                <a:lnTo>
                  <a:pt x="3238" y="57864"/>
                </a:lnTo>
                <a:lnTo>
                  <a:pt x="12192" y="70485"/>
                </a:lnTo>
                <a:lnTo>
                  <a:pt x="25717" y="79105"/>
                </a:lnTo>
                <a:lnTo>
                  <a:pt x="42672" y="82296"/>
                </a:lnTo>
                <a:lnTo>
                  <a:pt x="57864" y="79105"/>
                </a:lnTo>
                <a:lnTo>
                  <a:pt x="70485" y="70485"/>
                </a:lnTo>
                <a:lnTo>
                  <a:pt x="79105" y="57864"/>
                </a:lnTo>
                <a:lnTo>
                  <a:pt x="82296" y="42672"/>
                </a:lnTo>
                <a:close/>
              </a:path>
            </a:pathLst>
          </a:custGeom>
          <a:solidFill>
            <a:srgbClr val="00936E"/>
          </a:solidFill>
        </p:spPr>
        <p:txBody>
          <a:bodyPr wrap="square" lIns="0" tIns="0" rIns="0" bIns="0" rtlCol="0"/>
          <a:lstStyle/>
          <a:p>
            <a:endParaRPr sz="1588"/>
          </a:p>
        </p:txBody>
      </p:sp>
      <p:sp>
        <p:nvSpPr>
          <p:cNvPr id="17" name="object 16"/>
          <p:cNvSpPr/>
          <p:nvPr/>
        </p:nvSpPr>
        <p:spPr>
          <a:xfrm>
            <a:off x="2781737" y="2451410"/>
            <a:ext cx="67235" cy="67235"/>
          </a:xfrm>
          <a:custGeom>
            <a:avLst/>
            <a:gdLst/>
            <a:ahLst/>
            <a:cxnLst/>
            <a:rect l="l" t="t" r="r" b="b"/>
            <a:pathLst>
              <a:path w="76200" h="76200">
                <a:moveTo>
                  <a:pt x="76200" y="39624"/>
                </a:moveTo>
                <a:lnTo>
                  <a:pt x="73056" y="24431"/>
                </a:lnTo>
                <a:lnTo>
                  <a:pt x="64770" y="11811"/>
                </a:lnTo>
                <a:lnTo>
                  <a:pt x="53054" y="3190"/>
                </a:lnTo>
                <a:lnTo>
                  <a:pt x="39624" y="0"/>
                </a:lnTo>
                <a:lnTo>
                  <a:pt x="24431" y="3190"/>
                </a:lnTo>
                <a:lnTo>
                  <a:pt x="11811" y="11811"/>
                </a:lnTo>
                <a:lnTo>
                  <a:pt x="3190" y="24431"/>
                </a:lnTo>
                <a:lnTo>
                  <a:pt x="0" y="39624"/>
                </a:lnTo>
                <a:lnTo>
                  <a:pt x="3190" y="53054"/>
                </a:lnTo>
                <a:lnTo>
                  <a:pt x="11811" y="64770"/>
                </a:lnTo>
                <a:lnTo>
                  <a:pt x="24431" y="73056"/>
                </a:lnTo>
                <a:lnTo>
                  <a:pt x="39624" y="76200"/>
                </a:lnTo>
                <a:lnTo>
                  <a:pt x="53054" y="73056"/>
                </a:lnTo>
                <a:lnTo>
                  <a:pt x="64770" y="64770"/>
                </a:lnTo>
                <a:lnTo>
                  <a:pt x="73056" y="53054"/>
                </a:lnTo>
                <a:lnTo>
                  <a:pt x="76200" y="39624"/>
                </a:lnTo>
                <a:close/>
              </a:path>
            </a:pathLst>
          </a:custGeom>
          <a:solidFill>
            <a:srgbClr val="009B73"/>
          </a:solidFill>
        </p:spPr>
        <p:txBody>
          <a:bodyPr wrap="square" lIns="0" tIns="0" rIns="0" bIns="0" rtlCol="0"/>
          <a:lstStyle/>
          <a:p>
            <a:endParaRPr sz="1588"/>
          </a:p>
        </p:txBody>
      </p:sp>
      <p:sp>
        <p:nvSpPr>
          <p:cNvPr id="19" name="object 18"/>
          <p:cNvSpPr/>
          <p:nvPr/>
        </p:nvSpPr>
        <p:spPr>
          <a:xfrm>
            <a:off x="2787116" y="2456789"/>
            <a:ext cx="56590" cy="56590"/>
          </a:xfrm>
          <a:custGeom>
            <a:avLst/>
            <a:gdLst/>
            <a:ahLst/>
            <a:cxnLst/>
            <a:rect l="l" t="t" r="r" b="b"/>
            <a:pathLst>
              <a:path w="64135" h="64135">
                <a:moveTo>
                  <a:pt x="64008" y="33528"/>
                </a:moveTo>
                <a:lnTo>
                  <a:pt x="61388" y="20574"/>
                </a:lnTo>
                <a:lnTo>
                  <a:pt x="54483" y="9906"/>
                </a:lnTo>
                <a:lnTo>
                  <a:pt x="44719" y="2667"/>
                </a:lnTo>
                <a:lnTo>
                  <a:pt x="33528" y="0"/>
                </a:lnTo>
                <a:lnTo>
                  <a:pt x="20574" y="2667"/>
                </a:lnTo>
                <a:lnTo>
                  <a:pt x="9906" y="9906"/>
                </a:lnTo>
                <a:lnTo>
                  <a:pt x="2667" y="20574"/>
                </a:lnTo>
                <a:lnTo>
                  <a:pt x="0" y="33528"/>
                </a:lnTo>
                <a:lnTo>
                  <a:pt x="2667" y="44719"/>
                </a:lnTo>
                <a:lnTo>
                  <a:pt x="9906" y="54483"/>
                </a:lnTo>
                <a:lnTo>
                  <a:pt x="20574" y="61388"/>
                </a:lnTo>
                <a:lnTo>
                  <a:pt x="33528" y="64008"/>
                </a:lnTo>
                <a:lnTo>
                  <a:pt x="44719" y="61388"/>
                </a:lnTo>
                <a:lnTo>
                  <a:pt x="54483" y="54483"/>
                </a:lnTo>
                <a:lnTo>
                  <a:pt x="61388" y="44719"/>
                </a:lnTo>
                <a:lnTo>
                  <a:pt x="64008" y="33528"/>
                </a:lnTo>
                <a:close/>
              </a:path>
            </a:pathLst>
          </a:custGeom>
          <a:solidFill>
            <a:srgbClr val="00A87C"/>
          </a:solidFill>
        </p:spPr>
        <p:txBody>
          <a:bodyPr wrap="square" lIns="0" tIns="0" rIns="0" bIns="0" rtlCol="0"/>
          <a:lstStyle/>
          <a:p>
            <a:endParaRPr sz="1588"/>
          </a:p>
        </p:txBody>
      </p:sp>
      <p:sp>
        <p:nvSpPr>
          <p:cNvPr id="20" name="object 19"/>
          <p:cNvSpPr/>
          <p:nvPr/>
        </p:nvSpPr>
        <p:spPr>
          <a:xfrm>
            <a:off x="2789806" y="2459478"/>
            <a:ext cx="51546" cy="51546"/>
          </a:xfrm>
          <a:custGeom>
            <a:avLst/>
            <a:gdLst/>
            <a:ahLst/>
            <a:cxnLst/>
            <a:rect l="l" t="t" r="r" b="b"/>
            <a:pathLst>
              <a:path w="58419" h="58419">
                <a:moveTo>
                  <a:pt x="57912" y="30480"/>
                </a:moveTo>
                <a:lnTo>
                  <a:pt x="55768" y="18002"/>
                </a:lnTo>
                <a:lnTo>
                  <a:pt x="49911" y="8382"/>
                </a:lnTo>
                <a:lnTo>
                  <a:pt x="41195" y="2190"/>
                </a:lnTo>
                <a:lnTo>
                  <a:pt x="30480" y="0"/>
                </a:lnTo>
                <a:lnTo>
                  <a:pt x="18002" y="2190"/>
                </a:lnTo>
                <a:lnTo>
                  <a:pt x="8382" y="8382"/>
                </a:lnTo>
                <a:lnTo>
                  <a:pt x="2190" y="18002"/>
                </a:lnTo>
                <a:lnTo>
                  <a:pt x="0" y="30480"/>
                </a:lnTo>
                <a:lnTo>
                  <a:pt x="2190" y="41195"/>
                </a:lnTo>
                <a:lnTo>
                  <a:pt x="8382" y="49911"/>
                </a:lnTo>
                <a:lnTo>
                  <a:pt x="18002" y="55768"/>
                </a:lnTo>
                <a:lnTo>
                  <a:pt x="30480" y="57912"/>
                </a:lnTo>
                <a:lnTo>
                  <a:pt x="41195" y="55768"/>
                </a:lnTo>
                <a:lnTo>
                  <a:pt x="49911" y="49911"/>
                </a:lnTo>
                <a:lnTo>
                  <a:pt x="55768" y="41195"/>
                </a:lnTo>
                <a:lnTo>
                  <a:pt x="57912" y="30480"/>
                </a:lnTo>
                <a:close/>
              </a:path>
            </a:pathLst>
          </a:custGeom>
          <a:solidFill>
            <a:srgbClr val="00AE83"/>
          </a:solidFill>
        </p:spPr>
        <p:txBody>
          <a:bodyPr wrap="square" lIns="0" tIns="0" rIns="0" bIns="0" rtlCol="0"/>
          <a:lstStyle/>
          <a:p>
            <a:endParaRPr sz="1588"/>
          </a:p>
        </p:txBody>
      </p:sp>
      <p:sp>
        <p:nvSpPr>
          <p:cNvPr id="21" name="object 20"/>
          <p:cNvSpPr/>
          <p:nvPr/>
        </p:nvSpPr>
        <p:spPr>
          <a:xfrm>
            <a:off x="2792495" y="2462168"/>
            <a:ext cx="45943" cy="45943"/>
          </a:xfrm>
          <a:custGeom>
            <a:avLst/>
            <a:gdLst/>
            <a:ahLst/>
            <a:cxnLst/>
            <a:rect l="l" t="t" r="r" b="b"/>
            <a:pathLst>
              <a:path w="52069" h="52069">
                <a:moveTo>
                  <a:pt x="51816" y="27432"/>
                </a:moveTo>
                <a:lnTo>
                  <a:pt x="49720" y="16716"/>
                </a:lnTo>
                <a:lnTo>
                  <a:pt x="44196" y="8001"/>
                </a:lnTo>
                <a:lnTo>
                  <a:pt x="36385" y="2143"/>
                </a:lnTo>
                <a:lnTo>
                  <a:pt x="27432" y="0"/>
                </a:lnTo>
                <a:lnTo>
                  <a:pt x="16716" y="2143"/>
                </a:lnTo>
                <a:lnTo>
                  <a:pt x="8001" y="8001"/>
                </a:lnTo>
                <a:lnTo>
                  <a:pt x="2143" y="16716"/>
                </a:lnTo>
                <a:lnTo>
                  <a:pt x="0" y="27432"/>
                </a:lnTo>
                <a:lnTo>
                  <a:pt x="2143" y="36385"/>
                </a:lnTo>
                <a:lnTo>
                  <a:pt x="8001" y="44196"/>
                </a:lnTo>
                <a:lnTo>
                  <a:pt x="16716" y="49720"/>
                </a:lnTo>
                <a:lnTo>
                  <a:pt x="27432" y="51816"/>
                </a:lnTo>
                <a:lnTo>
                  <a:pt x="36385" y="49720"/>
                </a:lnTo>
                <a:lnTo>
                  <a:pt x="44196" y="44196"/>
                </a:lnTo>
                <a:lnTo>
                  <a:pt x="49720" y="36385"/>
                </a:lnTo>
                <a:lnTo>
                  <a:pt x="51816" y="27432"/>
                </a:lnTo>
                <a:close/>
              </a:path>
            </a:pathLst>
          </a:custGeom>
          <a:solidFill>
            <a:srgbClr val="00B385"/>
          </a:solidFill>
        </p:spPr>
        <p:txBody>
          <a:bodyPr wrap="square" lIns="0" tIns="0" rIns="0" bIns="0" rtlCol="0"/>
          <a:lstStyle/>
          <a:p>
            <a:endParaRPr sz="1588"/>
          </a:p>
        </p:txBody>
      </p:sp>
      <p:sp>
        <p:nvSpPr>
          <p:cNvPr id="22" name="object 21"/>
          <p:cNvSpPr/>
          <p:nvPr/>
        </p:nvSpPr>
        <p:spPr>
          <a:xfrm>
            <a:off x="2795184" y="2464857"/>
            <a:ext cx="40341" cy="40341"/>
          </a:xfrm>
          <a:custGeom>
            <a:avLst/>
            <a:gdLst/>
            <a:ahLst/>
            <a:cxnLst/>
            <a:rect l="l" t="t" r="r" b="b"/>
            <a:pathLst>
              <a:path w="45719" h="45719">
                <a:moveTo>
                  <a:pt x="45720" y="24384"/>
                </a:moveTo>
                <a:lnTo>
                  <a:pt x="44100" y="15430"/>
                </a:lnTo>
                <a:lnTo>
                  <a:pt x="39624" y="7620"/>
                </a:lnTo>
                <a:lnTo>
                  <a:pt x="32861" y="2095"/>
                </a:lnTo>
                <a:lnTo>
                  <a:pt x="24384" y="0"/>
                </a:lnTo>
                <a:lnTo>
                  <a:pt x="14144" y="2095"/>
                </a:lnTo>
                <a:lnTo>
                  <a:pt x="6477" y="7620"/>
                </a:lnTo>
                <a:lnTo>
                  <a:pt x="1666" y="15430"/>
                </a:lnTo>
                <a:lnTo>
                  <a:pt x="0" y="24384"/>
                </a:lnTo>
                <a:lnTo>
                  <a:pt x="1666" y="32861"/>
                </a:lnTo>
                <a:lnTo>
                  <a:pt x="6477" y="39624"/>
                </a:lnTo>
                <a:lnTo>
                  <a:pt x="14144" y="44100"/>
                </a:lnTo>
                <a:lnTo>
                  <a:pt x="24384" y="45720"/>
                </a:lnTo>
                <a:lnTo>
                  <a:pt x="32861" y="44100"/>
                </a:lnTo>
                <a:lnTo>
                  <a:pt x="39624" y="39624"/>
                </a:lnTo>
                <a:lnTo>
                  <a:pt x="44100" y="32861"/>
                </a:lnTo>
                <a:lnTo>
                  <a:pt x="45720" y="24384"/>
                </a:lnTo>
                <a:close/>
              </a:path>
            </a:pathLst>
          </a:custGeom>
          <a:solidFill>
            <a:srgbClr val="00B88A"/>
          </a:solidFill>
        </p:spPr>
        <p:txBody>
          <a:bodyPr wrap="square" lIns="0" tIns="0" rIns="0" bIns="0" rtlCol="0"/>
          <a:lstStyle/>
          <a:p>
            <a:endParaRPr sz="1588"/>
          </a:p>
        </p:txBody>
      </p:sp>
      <p:sp>
        <p:nvSpPr>
          <p:cNvPr id="23" name="object 22"/>
          <p:cNvSpPr/>
          <p:nvPr/>
        </p:nvSpPr>
        <p:spPr>
          <a:xfrm>
            <a:off x="2797873" y="2467546"/>
            <a:ext cx="35299" cy="35299"/>
          </a:xfrm>
          <a:custGeom>
            <a:avLst/>
            <a:gdLst/>
            <a:ahLst/>
            <a:cxnLst/>
            <a:rect l="l" t="t" r="r" b="b"/>
            <a:pathLst>
              <a:path w="40005" h="40005">
                <a:moveTo>
                  <a:pt x="39624" y="21336"/>
                </a:moveTo>
                <a:lnTo>
                  <a:pt x="38052" y="12858"/>
                </a:lnTo>
                <a:lnTo>
                  <a:pt x="33909" y="6096"/>
                </a:lnTo>
                <a:lnTo>
                  <a:pt x="28051" y="1619"/>
                </a:lnTo>
                <a:lnTo>
                  <a:pt x="21336" y="0"/>
                </a:lnTo>
                <a:lnTo>
                  <a:pt x="12858" y="1619"/>
                </a:lnTo>
                <a:lnTo>
                  <a:pt x="6096" y="6096"/>
                </a:lnTo>
                <a:lnTo>
                  <a:pt x="1619" y="12858"/>
                </a:lnTo>
                <a:lnTo>
                  <a:pt x="0" y="21336"/>
                </a:lnTo>
                <a:lnTo>
                  <a:pt x="1619" y="28051"/>
                </a:lnTo>
                <a:lnTo>
                  <a:pt x="6096" y="33909"/>
                </a:lnTo>
                <a:lnTo>
                  <a:pt x="12858" y="38052"/>
                </a:lnTo>
                <a:lnTo>
                  <a:pt x="21336" y="39624"/>
                </a:lnTo>
                <a:lnTo>
                  <a:pt x="28051" y="38052"/>
                </a:lnTo>
                <a:lnTo>
                  <a:pt x="33909" y="33909"/>
                </a:lnTo>
                <a:lnTo>
                  <a:pt x="38052" y="28051"/>
                </a:lnTo>
                <a:lnTo>
                  <a:pt x="39624" y="21336"/>
                </a:lnTo>
                <a:close/>
              </a:path>
            </a:pathLst>
          </a:custGeom>
          <a:solidFill>
            <a:srgbClr val="00BB8E"/>
          </a:solidFill>
        </p:spPr>
        <p:txBody>
          <a:bodyPr wrap="square" lIns="0" tIns="0" rIns="0" bIns="0" rtlCol="0"/>
          <a:lstStyle/>
          <a:p>
            <a:endParaRPr sz="1588"/>
          </a:p>
        </p:txBody>
      </p:sp>
      <p:sp>
        <p:nvSpPr>
          <p:cNvPr id="24" name="object 23"/>
          <p:cNvSpPr/>
          <p:nvPr/>
        </p:nvSpPr>
        <p:spPr>
          <a:xfrm>
            <a:off x="2800563" y="2470235"/>
            <a:ext cx="32497" cy="32497"/>
          </a:xfrm>
          <a:custGeom>
            <a:avLst/>
            <a:gdLst/>
            <a:ahLst/>
            <a:cxnLst/>
            <a:rect l="l" t="t" r="r" b="b"/>
            <a:pathLst>
              <a:path w="36830" h="36830">
                <a:moveTo>
                  <a:pt x="36576" y="18288"/>
                </a:moveTo>
                <a:lnTo>
                  <a:pt x="35004" y="11572"/>
                </a:lnTo>
                <a:lnTo>
                  <a:pt x="30861" y="5715"/>
                </a:lnTo>
                <a:lnTo>
                  <a:pt x="25003" y="1571"/>
                </a:lnTo>
                <a:lnTo>
                  <a:pt x="18288" y="0"/>
                </a:lnTo>
                <a:lnTo>
                  <a:pt x="11572" y="1571"/>
                </a:lnTo>
                <a:lnTo>
                  <a:pt x="5715" y="5715"/>
                </a:lnTo>
                <a:lnTo>
                  <a:pt x="1571" y="11572"/>
                </a:lnTo>
                <a:lnTo>
                  <a:pt x="0" y="18288"/>
                </a:lnTo>
                <a:lnTo>
                  <a:pt x="1571" y="25003"/>
                </a:lnTo>
                <a:lnTo>
                  <a:pt x="5715" y="30861"/>
                </a:lnTo>
                <a:lnTo>
                  <a:pt x="11572" y="35004"/>
                </a:lnTo>
                <a:lnTo>
                  <a:pt x="18288" y="36576"/>
                </a:lnTo>
                <a:lnTo>
                  <a:pt x="25003" y="35004"/>
                </a:lnTo>
                <a:lnTo>
                  <a:pt x="30861" y="30861"/>
                </a:lnTo>
                <a:lnTo>
                  <a:pt x="35004" y="25003"/>
                </a:lnTo>
                <a:lnTo>
                  <a:pt x="36576" y="18288"/>
                </a:lnTo>
                <a:close/>
              </a:path>
            </a:pathLst>
          </a:custGeom>
          <a:solidFill>
            <a:srgbClr val="00C190"/>
          </a:solidFill>
        </p:spPr>
        <p:txBody>
          <a:bodyPr wrap="square" lIns="0" tIns="0" rIns="0" bIns="0" rtlCol="0"/>
          <a:lstStyle/>
          <a:p>
            <a:endParaRPr sz="1588"/>
          </a:p>
        </p:txBody>
      </p:sp>
      <p:sp>
        <p:nvSpPr>
          <p:cNvPr id="25" name="object 24"/>
          <p:cNvSpPr/>
          <p:nvPr/>
        </p:nvSpPr>
        <p:spPr>
          <a:xfrm>
            <a:off x="2803252" y="2472925"/>
            <a:ext cx="26894" cy="26894"/>
          </a:xfrm>
          <a:custGeom>
            <a:avLst/>
            <a:gdLst/>
            <a:ahLst/>
            <a:cxnLst/>
            <a:rect l="l" t="t" r="r" b="b"/>
            <a:pathLst>
              <a:path w="30480" h="30480">
                <a:moveTo>
                  <a:pt x="30480" y="24384"/>
                </a:moveTo>
                <a:lnTo>
                  <a:pt x="30480" y="6096"/>
                </a:lnTo>
                <a:lnTo>
                  <a:pt x="24384" y="0"/>
                </a:lnTo>
                <a:lnTo>
                  <a:pt x="6096" y="0"/>
                </a:lnTo>
                <a:lnTo>
                  <a:pt x="0" y="6096"/>
                </a:lnTo>
                <a:lnTo>
                  <a:pt x="0" y="24384"/>
                </a:lnTo>
                <a:lnTo>
                  <a:pt x="6096" y="30480"/>
                </a:lnTo>
                <a:lnTo>
                  <a:pt x="24384" y="30480"/>
                </a:lnTo>
                <a:lnTo>
                  <a:pt x="30480" y="24384"/>
                </a:lnTo>
                <a:close/>
              </a:path>
            </a:pathLst>
          </a:custGeom>
          <a:solidFill>
            <a:srgbClr val="00C492"/>
          </a:solidFill>
        </p:spPr>
        <p:txBody>
          <a:bodyPr wrap="square" lIns="0" tIns="0" rIns="0" bIns="0" rtlCol="0"/>
          <a:lstStyle/>
          <a:p>
            <a:endParaRPr sz="1588"/>
          </a:p>
        </p:txBody>
      </p:sp>
      <p:sp>
        <p:nvSpPr>
          <p:cNvPr id="26" name="object 25"/>
          <p:cNvSpPr/>
          <p:nvPr/>
        </p:nvSpPr>
        <p:spPr>
          <a:xfrm>
            <a:off x="2805942" y="2475615"/>
            <a:ext cx="21851" cy="21851"/>
          </a:xfrm>
          <a:custGeom>
            <a:avLst/>
            <a:gdLst/>
            <a:ahLst/>
            <a:cxnLst/>
            <a:rect l="l" t="t" r="r" b="b"/>
            <a:pathLst>
              <a:path w="24764" h="24764">
                <a:moveTo>
                  <a:pt x="24384" y="18288"/>
                </a:moveTo>
                <a:lnTo>
                  <a:pt x="24384" y="6096"/>
                </a:lnTo>
                <a:lnTo>
                  <a:pt x="18288" y="0"/>
                </a:lnTo>
                <a:lnTo>
                  <a:pt x="6096" y="0"/>
                </a:lnTo>
                <a:lnTo>
                  <a:pt x="0" y="6096"/>
                </a:lnTo>
                <a:lnTo>
                  <a:pt x="0" y="18288"/>
                </a:lnTo>
                <a:lnTo>
                  <a:pt x="6096" y="24384"/>
                </a:lnTo>
                <a:lnTo>
                  <a:pt x="18288" y="24384"/>
                </a:lnTo>
                <a:lnTo>
                  <a:pt x="24384" y="18288"/>
                </a:lnTo>
                <a:close/>
              </a:path>
            </a:pathLst>
          </a:custGeom>
          <a:solidFill>
            <a:srgbClr val="00C593"/>
          </a:solidFill>
        </p:spPr>
        <p:txBody>
          <a:bodyPr wrap="square" lIns="0" tIns="0" rIns="0" bIns="0" rtlCol="0"/>
          <a:lstStyle/>
          <a:p>
            <a:endParaRPr sz="1588"/>
          </a:p>
        </p:txBody>
      </p:sp>
      <p:sp>
        <p:nvSpPr>
          <p:cNvPr id="27" name="object 26"/>
          <p:cNvSpPr/>
          <p:nvPr/>
        </p:nvSpPr>
        <p:spPr>
          <a:xfrm>
            <a:off x="2808631" y="2478304"/>
            <a:ext cx="16249" cy="16249"/>
          </a:xfrm>
          <a:custGeom>
            <a:avLst/>
            <a:gdLst/>
            <a:ahLst/>
            <a:cxnLst/>
            <a:rect l="l" t="t" r="r" b="b"/>
            <a:pathLst>
              <a:path w="18414" h="18414">
                <a:moveTo>
                  <a:pt x="18288" y="15240"/>
                </a:moveTo>
                <a:lnTo>
                  <a:pt x="18288" y="6096"/>
                </a:lnTo>
                <a:lnTo>
                  <a:pt x="15240" y="0"/>
                </a:lnTo>
                <a:lnTo>
                  <a:pt x="3048" y="0"/>
                </a:lnTo>
                <a:lnTo>
                  <a:pt x="0" y="6096"/>
                </a:lnTo>
                <a:lnTo>
                  <a:pt x="0" y="15240"/>
                </a:lnTo>
                <a:lnTo>
                  <a:pt x="3048" y="18288"/>
                </a:lnTo>
                <a:lnTo>
                  <a:pt x="15240" y="18288"/>
                </a:lnTo>
                <a:lnTo>
                  <a:pt x="18288" y="15240"/>
                </a:lnTo>
                <a:close/>
              </a:path>
            </a:pathLst>
          </a:custGeom>
          <a:solidFill>
            <a:srgbClr val="00C695"/>
          </a:solidFill>
        </p:spPr>
        <p:txBody>
          <a:bodyPr wrap="square" lIns="0" tIns="0" rIns="0" bIns="0" rtlCol="0"/>
          <a:lstStyle/>
          <a:p>
            <a:endParaRPr sz="1588"/>
          </a:p>
        </p:txBody>
      </p:sp>
      <p:sp>
        <p:nvSpPr>
          <p:cNvPr id="28" name="object 27"/>
          <p:cNvSpPr/>
          <p:nvPr/>
        </p:nvSpPr>
        <p:spPr>
          <a:xfrm>
            <a:off x="2811320" y="2480993"/>
            <a:ext cx="11206" cy="11206"/>
          </a:xfrm>
          <a:custGeom>
            <a:avLst/>
            <a:gdLst/>
            <a:ahLst/>
            <a:cxnLst/>
            <a:rect l="l" t="t" r="r" b="b"/>
            <a:pathLst>
              <a:path w="12700" h="12700">
                <a:moveTo>
                  <a:pt x="12192" y="9144"/>
                </a:moveTo>
                <a:lnTo>
                  <a:pt x="12192" y="3048"/>
                </a:lnTo>
                <a:lnTo>
                  <a:pt x="9144" y="0"/>
                </a:lnTo>
                <a:lnTo>
                  <a:pt x="3048" y="0"/>
                </a:lnTo>
                <a:lnTo>
                  <a:pt x="0" y="3048"/>
                </a:lnTo>
                <a:lnTo>
                  <a:pt x="0" y="9144"/>
                </a:lnTo>
                <a:lnTo>
                  <a:pt x="3048" y="12192"/>
                </a:lnTo>
                <a:lnTo>
                  <a:pt x="9144" y="12192"/>
                </a:lnTo>
                <a:lnTo>
                  <a:pt x="12192" y="9144"/>
                </a:lnTo>
                <a:close/>
              </a:path>
            </a:pathLst>
          </a:custGeom>
          <a:solidFill>
            <a:srgbClr val="00C897"/>
          </a:solidFill>
        </p:spPr>
        <p:txBody>
          <a:bodyPr wrap="square" lIns="0" tIns="0" rIns="0" bIns="0" rtlCol="0"/>
          <a:lstStyle/>
          <a:p>
            <a:endParaRPr sz="1588"/>
          </a:p>
        </p:txBody>
      </p:sp>
      <p:sp>
        <p:nvSpPr>
          <p:cNvPr id="29" name="object 28"/>
          <p:cNvSpPr/>
          <p:nvPr/>
        </p:nvSpPr>
        <p:spPr>
          <a:xfrm>
            <a:off x="2814010" y="2483682"/>
            <a:ext cx="5603" cy="5603"/>
          </a:xfrm>
          <a:custGeom>
            <a:avLst/>
            <a:gdLst/>
            <a:ahLst/>
            <a:cxnLst/>
            <a:rect l="l" t="t" r="r" b="b"/>
            <a:pathLst>
              <a:path w="6350" h="6350">
                <a:moveTo>
                  <a:pt x="6096" y="3048"/>
                </a:moveTo>
                <a:lnTo>
                  <a:pt x="3048" y="0"/>
                </a:lnTo>
                <a:lnTo>
                  <a:pt x="0" y="3048"/>
                </a:lnTo>
                <a:lnTo>
                  <a:pt x="3048" y="6096"/>
                </a:lnTo>
                <a:lnTo>
                  <a:pt x="6096" y="3048"/>
                </a:lnTo>
                <a:close/>
              </a:path>
            </a:pathLst>
          </a:custGeom>
          <a:solidFill>
            <a:srgbClr val="00CA99"/>
          </a:solidFill>
        </p:spPr>
        <p:txBody>
          <a:bodyPr wrap="square" lIns="0" tIns="0" rIns="0" bIns="0" rtlCol="0"/>
          <a:lstStyle/>
          <a:p>
            <a:endParaRPr sz="1588"/>
          </a:p>
        </p:txBody>
      </p:sp>
      <p:sp>
        <p:nvSpPr>
          <p:cNvPr id="38" name="object 3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39" name="object 3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6096">
            <a:solidFill>
              <a:srgbClr val="000000"/>
            </a:solidFill>
          </a:ln>
        </p:spPr>
        <p:txBody>
          <a:bodyPr wrap="square" lIns="0" tIns="0" rIns="0" bIns="0" rtlCol="0"/>
          <a:lstStyle/>
          <a:p>
            <a:endParaRPr sz="1588"/>
          </a:p>
        </p:txBody>
      </p:sp>
      <p:sp>
        <p:nvSpPr>
          <p:cNvPr id="42" name="object 41"/>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3" name="object 42"/>
          <p:cNvSpPr/>
          <p:nvPr/>
        </p:nvSpPr>
        <p:spPr>
          <a:xfrm>
            <a:off x="2547758" y="3225960"/>
            <a:ext cx="1546412" cy="0"/>
          </a:xfrm>
          <a:custGeom>
            <a:avLst/>
            <a:gdLst/>
            <a:ahLst/>
            <a:cxnLst/>
            <a:rect l="l" t="t" r="r" b="b"/>
            <a:pathLst>
              <a:path w="1752600">
                <a:moveTo>
                  <a:pt x="0" y="0"/>
                </a:moveTo>
                <a:lnTo>
                  <a:pt x="1752600" y="0"/>
                </a:lnTo>
              </a:path>
            </a:pathLst>
          </a:custGeom>
          <a:ln w="27432">
            <a:solidFill>
              <a:srgbClr val="FF3100"/>
            </a:solidFill>
          </a:ln>
        </p:spPr>
        <p:txBody>
          <a:bodyPr wrap="square" lIns="0" tIns="0" rIns="0" bIns="0" rtlCol="0"/>
          <a:lstStyle/>
          <a:p>
            <a:endParaRPr sz="1588"/>
          </a:p>
        </p:txBody>
      </p:sp>
      <p:sp>
        <p:nvSpPr>
          <p:cNvPr id="44" name="object 43"/>
          <p:cNvSpPr/>
          <p:nvPr/>
        </p:nvSpPr>
        <p:spPr>
          <a:xfrm>
            <a:off x="2547758" y="4100019"/>
            <a:ext cx="1546412" cy="0"/>
          </a:xfrm>
          <a:custGeom>
            <a:avLst/>
            <a:gdLst/>
            <a:ahLst/>
            <a:cxnLst/>
            <a:rect l="l" t="t" r="r" b="b"/>
            <a:pathLst>
              <a:path w="1752600">
                <a:moveTo>
                  <a:pt x="0" y="0"/>
                </a:moveTo>
                <a:lnTo>
                  <a:pt x="1752600" y="0"/>
                </a:lnTo>
              </a:path>
            </a:pathLst>
          </a:custGeom>
          <a:ln w="6096">
            <a:solidFill>
              <a:srgbClr val="000000"/>
            </a:solidFill>
          </a:ln>
        </p:spPr>
        <p:txBody>
          <a:bodyPr wrap="square" lIns="0" tIns="0" rIns="0" bIns="0" rtlCol="0"/>
          <a:lstStyle/>
          <a:p>
            <a:endParaRPr sz="1588"/>
          </a:p>
        </p:txBody>
      </p:sp>
      <p:sp>
        <p:nvSpPr>
          <p:cNvPr id="45" name="object 44"/>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6" name="object 45"/>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47" name="object 46"/>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8" name="object 47"/>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49" name="object 48"/>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3" name="object 52"/>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4" name="object 53"/>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55" name="object 54"/>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56" name="object 55"/>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57" name="object 5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58" name="object 5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61" name="object 6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64" name="object 6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0" name="object 69"/>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73" name="object 72"/>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76" name="object 75"/>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0" name="object 79"/>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82" name="object 81"/>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3" name="object 82"/>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4" name="object 83"/>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85" name="object 84"/>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6" name="object 85"/>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7" name="object 86"/>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88" name="object 87"/>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9" name="object 88"/>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0" name="object 89"/>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1" name="object 90"/>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2" name="object 91"/>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94" name="object 93"/>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5" name="object 94"/>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6" name="object 95"/>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7" name="object 9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8" name="object 97"/>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9" name="object 98"/>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100" name="object 9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01" name="object 100"/>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3" name="object 102"/>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04" name="object 103"/>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05" name="object 104"/>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06" name="object 105"/>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07" name="object 106"/>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08" name="object 107"/>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09" name="object 108"/>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10" name="object 109"/>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111" name="object 110"/>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112" name="object 111"/>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13" name="object 112"/>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114" name="object 113"/>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115" name="object 11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116" name="object 11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117" name="object 11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18" name="object 11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120" name="object 119"/>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1" name="object 120"/>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2" name="object 121"/>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3" name="object 122"/>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124" name="object 123"/>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125" name="object 124"/>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26" name="object 125"/>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127" name="object 126"/>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8" name="object 127"/>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9" name="object 128"/>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30" name="object 129"/>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31" name="object 130"/>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32" name="object 131"/>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3" name="object 132"/>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4" name="object 133"/>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36" name="object 13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7" name="object 13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38" name="object 13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9" name="object 13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1" name="object 14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42" name="object 141"/>
          <p:cNvSpPr txBox="1"/>
          <p:nvPr/>
        </p:nvSpPr>
        <p:spPr>
          <a:xfrm>
            <a:off x="2415528" y="3260026"/>
            <a:ext cx="819149"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4" dirty="0" smtClean="0">
                <a:latin typeface="Arial"/>
                <a:cs typeface="Arial"/>
              </a:rPr>
              <a:t>s6</a:t>
            </a:r>
            <a:endParaRPr sz="1235" dirty="0">
              <a:latin typeface="Arial"/>
              <a:cs typeface="Arial"/>
            </a:endParaRPr>
          </a:p>
        </p:txBody>
      </p:sp>
      <p:sp>
        <p:nvSpPr>
          <p:cNvPr id="143" name="object 14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44" name="object 14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45" name="object 14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22414" y="3162439"/>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6" name="组合 145"/>
          <p:cNvGrpSpPr/>
          <p:nvPr/>
        </p:nvGrpSpPr>
        <p:grpSpPr>
          <a:xfrm>
            <a:off x="2749464" y="2419136"/>
            <a:ext cx="134471" cy="134471"/>
            <a:chOff x="2749464" y="2419136"/>
            <a:chExt cx="134471" cy="134471"/>
          </a:xfrm>
        </p:grpSpPr>
        <p:sp>
          <p:nvSpPr>
            <p:cNvPr id="14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9" name="组合 148"/>
          <p:cNvGrpSpPr/>
          <p:nvPr/>
        </p:nvGrpSpPr>
        <p:grpSpPr>
          <a:xfrm>
            <a:off x="3152875" y="2957019"/>
            <a:ext cx="134471" cy="134471"/>
            <a:chOff x="3152875" y="2957019"/>
            <a:chExt cx="134471" cy="134471"/>
          </a:xfrm>
        </p:grpSpPr>
        <p:sp>
          <p:nvSpPr>
            <p:cNvPr id="15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2" name="组合 151"/>
          <p:cNvGrpSpPr/>
          <p:nvPr/>
        </p:nvGrpSpPr>
        <p:grpSpPr>
          <a:xfrm>
            <a:off x="3623522" y="3562136"/>
            <a:ext cx="134471" cy="134471"/>
            <a:chOff x="3623522" y="3562136"/>
            <a:chExt cx="134471" cy="134471"/>
          </a:xfrm>
        </p:grpSpPr>
        <p:sp>
          <p:nvSpPr>
            <p:cNvPr id="15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5" name="组合 154"/>
          <p:cNvGrpSpPr/>
          <p:nvPr/>
        </p:nvGrpSpPr>
        <p:grpSpPr>
          <a:xfrm>
            <a:off x="2275573" y="3424421"/>
            <a:ext cx="134471" cy="134471"/>
            <a:chOff x="2278817" y="3427666"/>
            <a:chExt cx="134471" cy="134471"/>
          </a:xfrm>
        </p:grpSpPr>
        <p:sp>
          <p:nvSpPr>
            <p:cNvPr id="15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8" name="组合 157"/>
          <p:cNvGrpSpPr/>
          <p:nvPr/>
        </p:nvGrpSpPr>
        <p:grpSpPr>
          <a:xfrm>
            <a:off x="1468749" y="3558891"/>
            <a:ext cx="134471" cy="134471"/>
            <a:chOff x="1471993" y="3562136"/>
            <a:chExt cx="134471" cy="134471"/>
          </a:xfrm>
        </p:grpSpPr>
        <p:sp>
          <p:nvSpPr>
            <p:cNvPr id="15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1" name="组合 160"/>
          <p:cNvGrpSpPr/>
          <p:nvPr/>
        </p:nvGrpSpPr>
        <p:grpSpPr>
          <a:xfrm>
            <a:off x="1401514" y="4500185"/>
            <a:ext cx="134471" cy="134471"/>
            <a:chOff x="1404758" y="4503430"/>
            <a:chExt cx="134471" cy="134471"/>
          </a:xfrm>
        </p:grpSpPr>
        <p:sp>
          <p:nvSpPr>
            <p:cNvPr id="16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4" name="组合 163"/>
          <p:cNvGrpSpPr/>
          <p:nvPr/>
        </p:nvGrpSpPr>
        <p:grpSpPr>
          <a:xfrm>
            <a:off x="2073867" y="4231244"/>
            <a:ext cx="134471" cy="134471"/>
            <a:chOff x="2077111" y="4234489"/>
            <a:chExt cx="134471" cy="134471"/>
          </a:xfrm>
        </p:grpSpPr>
        <p:sp>
          <p:nvSpPr>
            <p:cNvPr id="16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7" name="组合 166"/>
          <p:cNvGrpSpPr/>
          <p:nvPr/>
        </p:nvGrpSpPr>
        <p:grpSpPr>
          <a:xfrm>
            <a:off x="2880690" y="4500185"/>
            <a:ext cx="134471" cy="134471"/>
            <a:chOff x="2077111" y="4234489"/>
            <a:chExt cx="134471" cy="134471"/>
          </a:xfrm>
        </p:grpSpPr>
        <p:sp>
          <p:nvSpPr>
            <p:cNvPr id="16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0" name="组合 169"/>
          <p:cNvGrpSpPr/>
          <p:nvPr/>
        </p:nvGrpSpPr>
        <p:grpSpPr>
          <a:xfrm>
            <a:off x="2006631" y="2819303"/>
            <a:ext cx="134471" cy="134471"/>
            <a:chOff x="2009875" y="2822548"/>
            <a:chExt cx="134471" cy="134471"/>
          </a:xfrm>
        </p:grpSpPr>
        <p:sp>
          <p:nvSpPr>
            <p:cNvPr id="17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7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7047196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(17)</a:t>
            </a:r>
            <a:endParaRPr lang="en-US" altLang="zh-CN" sz="2800" dirty="0">
              <a:solidFill>
                <a:schemeClr val="bg1"/>
              </a:solidFill>
            </a:endParaRPr>
          </a:p>
        </p:txBody>
      </p:sp>
      <p:sp>
        <p:nvSpPr>
          <p:cNvPr id="3" name="object 2"/>
          <p:cNvSpPr/>
          <p:nvPr/>
        </p:nvSpPr>
        <p:spPr>
          <a:xfrm>
            <a:off x="2548825" y="2026700"/>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2547758" y="2015725"/>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ln w="9144">
            <a:solidFill>
              <a:srgbClr val="000000"/>
            </a:solidFill>
          </a:ln>
        </p:spPr>
        <p:txBody>
          <a:bodyPr wrap="square" lIns="0" tIns="0" rIns="0" bIns="0" rtlCol="0"/>
          <a:lstStyle/>
          <a:p>
            <a:endParaRPr sz="1588"/>
          </a:p>
        </p:txBody>
      </p:sp>
      <p:sp>
        <p:nvSpPr>
          <p:cNvPr id="27" name="object 26"/>
          <p:cNvSpPr/>
          <p:nvPr/>
        </p:nvSpPr>
        <p:spPr>
          <a:xfrm>
            <a:off x="2808631" y="2478304"/>
            <a:ext cx="16249" cy="16249"/>
          </a:xfrm>
          <a:custGeom>
            <a:avLst/>
            <a:gdLst/>
            <a:ahLst/>
            <a:cxnLst/>
            <a:rect l="l" t="t" r="r" b="b"/>
            <a:pathLst>
              <a:path w="18414" h="18414">
                <a:moveTo>
                  <a:pt x="18288" y="15240"/>
                </a:moveTo>
                <a:lnTo>
                  <a:pt x="18288" y="6096"/>
                </a:lnTo>
                <a:lnTo>
                  <a:pt x="15240" y="0"/>
                </a:lnTo>
                <a:lnTo>
                  <a:pt x="3048" y="0"/>
                </a:lnTo>
                <a:lnTo>
                  <a:pt x="0" y="6096"/>
                </a:lnTo>
                <a:lnTo>
                  <a:pt x="0" y="15240"/>
                </a:lnTo>
                <a:lnTo>
                  <a:pt x="3048" y="18288"/>
                </a:lnTo>
                <a:lnTo>
                  <a:pt x="15240" y="18288"/>
                </a:lnTo>
                <a:lnTo>
                  <a:pt x="18288" y="15240"/>
                </a:lnTo>
                <a:close/>
              </a:path>
            </a:pathLst>
          </a:custGeom>
          <a:solidFill>
            <a:srgbClr val="00C695"/>
          </a:solidFill>
        </p:spPr>
        <p:txBody>
          <a:bodyPr wrap="square" lIns="0" tIns="0" rIns="0" bIns="0" rtlCol="0"/>
          <a:lstStyle/>
          <a:p>
            <a:endParaRPr sz="1588"/>
          </a:p>
        </p:txBody>
      </p:sp>
      <p:sp>
        <p:nvSpPr>
          <p:cNvPr id="28" name="object 27"/>
          <p:cNvSpPr/>
          <p:nvPr/>
        </p:nvSpPr>
        <p:spPr>
          <a:xfrm>
            <a:off x="2811320" y="2480993"/>
            <a:ext cx="11206" cy="11206"/>
          </a:xfrm>
          <a:custGeom>
            <a:avLst/>
            <a:gdLst/>
            <a:ahLst/>
            <a:cxnLst/>
            <a:rect l="l" t="t" r="r" b="b"/>
            <a:pathLst>
              <a:path w="12700" h="12700">
                <a:moveTo>
                  <a:pt x="12192" y="9144"/>
                </a:moveTo>
                <a:lnTo>
                  <a:pt x="12192" y="3048"/>
                </a:lnTo>
                <a:lnTo>
                  <a:pt x="9144" y="0"/>
                </a:lnTo>
                <a:lnTo>
                  <a:pt x="3048" y="0"/>
                </a:lnTo>
                <a:lnTo>
                  <a:pt x="0" y="3048"/>
                </a:lnTo>
                <a:lnTo>
                  <a:pt x="0" y="9144"/>
                </a:lnTo>
                <a:lnTo>
                  <a:pt x="3048" y="12192"/>
                </a:lnTo>
                <a:lnTo>
                  <a:pt x="9144" y="12192"/>
                </a:lnTo>
                <a:lnTo>
                  <a:pt x="12192" y="9144"/>
                </a:lnTo>
                <a:close/>
              </a:path>
            </a:pathLst>
          </a:custGeom>
          <a:solidFill>
            <a:srgbClr val="00C897"/>
          </a:solidFill>
        </p:spPr>
        <p:txBody>
          <a:bodyPr wrap="square" lIns="0" tIns="0" rIns="0" bIns="0" rtlCol="0"/>
          <a:lstStyle/>
          <a:p>
            <a:endParaRPr sz="1588"/>
          </a:p>
        </p:txBody>
      </p:sp>
      <p:sp>
        <p:nvSpPr>
          <p:cNvPr id="38" name="object 3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39" name="object 3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6096">
            <a:solidFill>
              <a:srgbClr val="000000"/>
            </a:solidFill>
          </a:ln>
        </p:spPr>
        <p:txBody>
          <a:bodyPr wrap="square" lIns="0" tIns="0" rIns="0" bIns="0" rtlCol="0"/>
          <a:lstStyle/>
          <a:p>
            <a:endParaRPr sz="1588"/>
          </a:p>
        </p:txBody>
      </p:sp>
      <p:sp>
        <p:nvSpPr>
          <p:cNvPr id="42" name="object 41"/>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3" name="object 42"/>
          <p:cNvSpPr/>
          <p:nvPr/>
        </p:nvSpPr>
        <p:spPr>
          <a:xfrm>
            <a:off x="2547758" y="3225960"/>
            <a:ext cx="1546412" cy="0"/>
          </a:xfrm>
          <a:custGeom>
            <a:avLst/>
            <a:gdLst/>
            <a:ahLst/>
            <a:cxnLst/>
            <a:rect l="l" t="t" r="r" b="b"/>
            <a:pathLst>
              <a:path w="1752600">
                <a:moveTo>
                  <a:pt x="0" y="0"/>
                </a:moveTo>
                <a:lnTo>
                  <a:pt x="1752600" y="0"/>
                </a:lnTo>
              </a:path>
            </a:pathLst>
          </a:custGeom>
          <a:ln w="27432">
            <a:solidFill>
              <a:srgbClr val="FF3100"/>
            </a:solidFill>
          </a:ln>
        </p:spPr>
        <p:txBody>
          <a:bodyPr wrap="square" lIns="0" tIns="0" rIns="0" bIns="0" rtlCol="0"/>
          <a:lstStyle/>
          <a:p>
            <a:endParaRPr sz="1588"/>
          </a:p>
        </p:txBody>
      </p:sp>
      <p:sp>
        <p:nvSpPr>
          <p:cNvPr id="44" name="object 43"/>
          <p:cNvSpPr/>
          <p:nvPr/>
        </p:nvSpPr>
        <p:spPr>
          <a:xfrm>
            <a:off x="2547758" y="4100019"/>
            <a:ext cx="1546412" cy="0"/>
          </a:xfrm>
          <a:custGeom>
            <a:avLst/>
            <a:gdLst/>
            <a:ahLst/>
            <a:cxnLst/>
            <a:rect l="l" t="t" r="r" b="b"/>
            <a:pathLst>
              <a:path w="1752600">
                <a:moveTo>
                  <a:pt x="0" y="0"/>
                </a:moveTo>
                <a:lnTo>
                  <a:pt x="1752600" y="0"/>
                </a:lnTo>
              </a:path>
            </a:pathLst>
          </a:custGeom>
          <a:ln w="6096">
            <a:solidFill>
              <a:srgbClr val="000000"/>
            </a:solidFill>
          </a:ln>
        </p:spPr>
        <p:txBody>
          <a:bodyPr wrap="square" lIns="0" tIns="0" rIns="0" bIns="0" rtlCol="0"/>
          <a:lstStyle/>
          <a:p>
            <a:endParaRPr sz="1588"/>
          </a:p>
        </p:txBody>
      </p:sp>
      <p:sp>
        <p:nvSpPr>
          <p:cNvPr id="45" name="object 44"/>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6" name="object 45"/>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47" name="object 46"/>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8" name="object 47"/>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49" name="object 48"/>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3" name="object 52"/>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4" name="object 53"/>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55" name="object 54"/>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56" name="object 55"/>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dirty="0">
              <a:latin typeface="Arial"/>
              <a:cs typeface="Arial"/>
            </a:endParaRPr>
          </a:p>
        </p:txBody>
      </p:sp>
      <p:sp>
        <p:nvSpPr>
          <p:cNvPr id="57" name="object 5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58" name="object 5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61" name="object 6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64" name="object 6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0" name="object 69"/>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73" name="object 72"/>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76" name="object 75"/>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0" name="object 79"/>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82" name="object 81"/>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3" name="object 82"/>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4" name="object 83"/>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85" name="object 84"/>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6" name="object 85"/>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7" name="object 86"/>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88" name="object 87"/>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9" name="object 88"/>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0" name="object 89"/>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1" name="object 90"/>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2" name="object 91"/>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94" name="object 93"/>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5" name="object 94"/>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6" name="object 95"/>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7" name="object 9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8" name="object 97"/>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9" name="object 98"/>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100" name="object 9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01" name="object 100"/>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3" name="object 102"/>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04" name="object 103"/>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05" name="object 104"/>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06" name="object 105"/>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07" name="object 106"/>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08" name="object 107"/>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09" name="object 108"/>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10" name="object 109"/>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111" name="object 110"/>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112" name="object 111"/>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13" name="object 112"/>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114" name="object 113"/>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115" name="object 11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116" name="object 11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117" name="object 11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18" name="object 11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120" name="object 119"/>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1" name="object 120"/>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2" name="object 121"/>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3" name="object 122"/>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124" name="object 123"/>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125" name="object 124"/>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26" name="object 125"/>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127" name="object 126"/>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8" name="object 127"/>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9" name="object 128"/>
          <p:cNvSpPr txBox="1"/>
          <p:nvPr/>
        </p:nvSpPr>
        <p:spPr>
          <a:xfrm>
            <a:off x="7523170"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h</a:t>
            </a:r>
            <a:endParaRPr sz="1765">
              <a:latin typeface="Arial"/>
              <a:cs typeface="Arial"/>
            </a:endParaRPr>
          </a:p>
        </p:txBody>
      </p:sp>
      <p:sp>
        <p:nvSpPr>
          <p:cNvPr id="130" name="object 129"/>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31" name="object 130"/>
          <p:cNvSpPr/>
          <p:nvPr/>
        </p:nvSpPr>
        <p:spPr>
          <a:xfrm>
            <a:off x="7657640"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32" name="object 131"/>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3" name="object 132"/>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4" name="object 133"/>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36" name="object 13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7" name="object 13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38" name="object 13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9" name="object 13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1" name="object 14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42" name="object 141"/>
          <p:cNvSpPr txBox="1"/>
          <p:nvPr/>
        </p:nvSpPr>
        <p:spPr>
          <a:xfrm>
            <a:off x="2415529" y="3260026"/>
            <a:ext cx="1274780"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a:latin typeface="Arial"/>
                <a:cs typeface="Arial"/>
              </a:rPr>
              <a:t>s6</a:t>
            </a:r>
            <a:endParaRPr sz="1235" dirty="0">
              <a:latin typeface="Arial"/>
              <a:cs typeface="Arial"/>
            </a:endParaRPr>
          </a:p>
        </p:txBody>
      </p:sp>
      <p:sp>
        <p:nvSpPr>
          <p:cNvPr id="143" name="object 14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44" name="object 14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45" name="object 14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10682" y="3173748"/>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6" name="组合 145"/>
          <p:cNvGrpSpPr/>
          <p:nvPr/>
        </p:nvGrpSpPr>
        <p:grpSpPr>
          <a:xfrm>
            <a:off x="2749464" y="2419136"/>
            <a:ext cx="134471" cy="134471"/>
            <a:chOff x="2749464" y="2419136"/>
            <a:chExt cx="134471" cy="134471"/>
          </a:xfrm>
        </p:grpSpPr>
        <p:sp>
          <p:nvSpPr>
            <p:cNvPr id="14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9" name="组合 148"/>
          <p:cNvGrpSpPr/>
          <p:nvPr/>
        </p:nvGrpSpPr>
        <p:grpSpPr>
          <a:xfrm>
            <a:off x="3152875" y="2957019"/>
            <a:ext cx="134471" cy="134471"/>
            <a:chOff x="3152875" y="2957019"/>
            <a:chExt cx="134471" cy="134471"/>
          </a:xfrm>
        </p:grpSpPr>
        <p:sp>
          <p:nvSpPr>
            <p:cNvPr id="15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2" name="组合 151"/>
          <p:cNvGrpSpPr/>
          <p:nvPr/>
        </p:nvGrpSpPr>
        <p:grpSpPr>
          <a:xfrm>
            <a:off x="3623522" y="3562136"/>
            <a:ext cx="134471" cy="134471"/>
            <a:chOff x="3623522" y="3562136"/>
            <a:chExt cx="134471" cy="134471"/>
          </a:xfrm>
        </p:grpSpPr>
        <p:sp>
          <p:nvSpPr>
            <p:cNvPr id="15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5" name="组合 154"/>
          <p:cNvGrpSpPr/>
          <p:nvPr/>
        </p:nvGrpSpPr>
        <p:grpSpPr>
          <a:xfrm>
            <a:off x="2275573" y="3424421"/>
            <a:ext cx="134471" cy="134471"/>
            <a:chOff x="2278817" y="3427666"/>
            <a:chExt cx="134471" cy="134471"/>
          </a:xfrm>
        </p:grpSpPr>
        <p:sp>
          <p:nvSpPr>
            <p:cNvPr id="15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8" name="组合 157"/>
          <p:cNvGrpSpPr/>
          <p:nvPr/>
        </p:nvGrpSpPr>
        <p:grpSpPr>
          <a:xfrm>
            <a:off x="1468749" y="3558891"/>
            <a:ext cx="134471" cy="134471"/>
            <a:chOff x="1471993" y="3562136"/>
            <a:chExt cx="134471" cy="134471"/>
          </a:xfrm>
        </p:grpSpPr>
        <p:sp>
          <p:nvSpPr>
            <p:cNvPr id="15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1" name="组合 160"/>
          <p:cNvGrpSpPr/>
          <p:nvPr/>
        </p:nvGrpSpPr>
        <p:grpSpPr>
          <a:xfrm>
            <a:off x="1401514" y="4500185"/>
            <a:ext cx="134471" cy="134471"/>
            <a:chOff x="1404758" y="4503430"/>
            <a:chExt cx="134471" cy="134471"/>
          </a:xfrm>
        </p:grpSpPr>
        <p:sp>
          <p:nvSpPr>
            <p:cNvPr id="16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4" name="组合 163"/>
          <p:cNvGrpSpPr/>
          <p:nvPr/>
        </p:nvGrpSpPr>
        <p:grpSpPr>
          <a:xfrm>
            <a:off x="2073867" y="4231244"/>
            <a:ext cx="134471" cy="134471"/>
            <a:chOff x="2077111" y="4234489"/>
            <a:chExt cx="134471" cy="134471"/>
          </a:xfrm>
        </p:grpSpPr>
        <p:sp>
          <p:nvSpPr>
            <p:cNvPr id="16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7" name="组合 166"/>
          <p:cNvGrpSpPr/>
          <p:nvPr/>
        </p:nvGrpSpPr>
        <p:grpSpPr>
          <a:xfrm>
            <a:off x="2880690" y="4500185"/>
            <a:ext cx="134471" cy="134471"/>
            <a:chOff x="2077111" y="4234489"/>
            <a:chExt cx="134471" cy="134471"/>
          </a:xfrm>
        </p:grpSpPr>
        <p:sp>
          <p:nvSpPr>
            <p:cNvPr id="16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0" name="组合 169"/>
          <p:cNvGrpSpPr/>
          <p:nvPr/>
        </p:nvGrpSpPr>
        <p:grpSpPr>
          <a:xfrm>
            <a:off x="2006631" y="2819303"/>
            <a:ext cx="134471" cy="134471"/>
            <a:chOff x="2009875" y="2822548"/>
            <a:chExt cx="134471" cy="134471"/>
          </a:xfrm>
        </p:grpSpPr>
        <p:sp>
          <p:nvSpPr>
            <p:cNvPr id="17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74"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701978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(18)</a:t>
            </a:r>
            <a:endParaRPr lang="en-US" altLang="zh-CN" sz="2800" dirty="0">
              <a:solidFill>
                <a:schemeClr val="bg1"/>
              </a:solidFill>
            </a:endParaRPr>
          </a:p>
        </p:txBody>
      </p:sp>
      <p:sp>
        <p:nvSpPr>
          <p:cNvPr id="153"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55"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56"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57"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8"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59"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0"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61"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2"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3"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164"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5"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6"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67"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8"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69"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70"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71"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2"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173"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74"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5"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176"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77"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8"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79"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80"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81"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182"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83"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84"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85"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86"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87"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188"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89"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90"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1"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2"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93"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194"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5"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96"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97"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8"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99"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200"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01"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2"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03"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204"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205"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206"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207"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208"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209"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210"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211"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212"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213"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214"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215"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216"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217" name="object 74"/>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218"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219" name="object 76"/>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220"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221" name="object 78"/>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222" name="object 79"/>
          <p:cNvSpPr txBox="1"/>
          <p:nvPr/>
        </p:nvSpPr>
        <p:spPr>
          <a:xfrm>
            <a:off x="7523170"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h</a:t>
            </a:r>
            <a:endParaRPr sz="1765">
              <a:latin typeface="Arial"/>
              <a:cs typeface="Arial"/>
            </a:endParaRPr>
          </a:p>
        </p:txBody>
      </p:sp>
      <p:sp>
        <p:nvSpPr>
          <p:cNvPr id="223"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224" name="object 81"/>
          <p:cNvSpPr/>
          <p:nvPr/>
        </p:nvSpPr>
        <p:spPr>
          <a:xfrm>
            <a:off x="7657640" y="3965548"/>
            <a:ext cx="134471" cy="268941"/>
          </a:xfrm>
          <a:custGeom>
            <a:avLst/>
            <a:gdLst/>
            <a:ahLst/>
            <a:cxnLst/>
            <a:rect l="l" t="t" r="r" b="b"/>
            <a:pathLst>
              <a:path w="152400" h="304800">
                <a:moveTo>
                  <a:pt x="152400" y="0"/>
                </a:moveTo>
                <a:lnTo>
                  <a:pt x="0" y="304800"/>
                </a:lnTo>
              </a:path>
            </a:pathLst>
          </a:custGeom>
          <a:ln w="36576">
            <a:solidFill>
              <a:srgbClr val="FF3100"/>
            </a:solidFill>
          </a:ln>
        </p:spPr>
        <p:txBody>
          <a:bodyPr wrap="square" lIns="0" tIns="0" rIns="0" bIns="0" rtlCol="0"/>
          <a:lstStyle/>
          <a:p>
            <a:endParaRPr sz="1588"/>
          </a:p>
        </p:txBody>
      </p:sp>
      <p:sp>
        <p:nvSpPr>
          <p:cNvPr id="225"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226"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28"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229"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230"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231"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233"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234" name="object 91"/>
          <p:cNvGraphicFramePr>
            <a:graphicFrameLocks noGrp="1"/>
          </p:cNvGraphicFramePr>
          <p:nvPr>
            <p:extLst>
              <p:ext uri="{D42A27DB-BD31-4B8C-83A1-F6EECF244321}">
                <p14:modId xmlns:p14="http://schemas.microsoft.com/office/powerpoint/2010/main" val="463182550"/>
              </p:ext>
            </p:extLst>
          </p:nvPr>
        </p:nvGraphicFramePr>
        <p:xfrm>
          <a:off x="1131787" y="2010785"/>
          <a:ext cx="2958350"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6">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dirty="0">
                        <a:latin typeface="Times New Roman"/>
                        <a:cs typeface="Times New Roman"/>
                      </a:endParaRPr>
                    </a:p>
                    <a:p>
                      <a:pPr marL="88265">
                        <a:lnSpc>
                          <a:spcPct val="100000"/>
                        </a:lnSpc>
                      </a:pPr>
                      <a:r>
                        <a:rPr sz="1800" dirty="0">
                          <a:latin typeface="Arial"/>
                          <a:cs typeface="Arial"/>
                        </a:rPr>
                        <a:t>i</a:t>
                      </a:r>
                    </a:p>
                  </a:txBody>
                  <a:tcPr marL="0" marR="0" marT="0" marB="0">
                    <a:lnL w="9144" cap="flat" cmpd="sng" algn="ctr">
                      <a:solidFill>
                        <a:srgbClr val="000000"/>
                      </a:solidFill>
                      <a:prstDash val="solid"/>
                      <a:round/>
                      <a:headEnd type="none" w="med" len="med"/>
                      <a:tailEnd type="none" w="med" len="med"/>
                    </a:lnL>
                    <a:lnR w="9144">
                      <a:solidFill>
                        <a:srgbClr val="000000"/>
                      </a:solidFill>
                      <a:prstDash val="solid"/>
                    </a:lnR>
                    <a:lnT w="9144">
                      <a:solidFill>
                        <a:srgbClr val="000000"/>
                      </a:solidFill>
                      <a:prstDash val="solid"/>
                    </a:lnT>
                    <a:lnB w="27432">
                      <a:solidFill>
                        <a:srgbClr val="FF31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19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27432">
                      <a:solidFill>
                        <a:srgbClr val="FF3100"/>
                      </a:solidFill>
                      <a:prstDash val="solid"/>
                    </a:lnT>
                    <a:lnB w="9144">
                      <a:solidFill>
                        <a:srgbClr val="000000"/>
                      </a:solidFill>
                      <a:prstDash val="solid"/>
                    </a:lnB>
                    <a:solidFill>
                      <a:srgbClr val="DDDDDD"/>
                    </a:solidFill>
                  </a:tcPr>
                </a:tc>
                <a:tc>
                  <a:txBody>
                    <a:bodyPr/>
                    <a:lstStyle/>
                    <a:p>
                      <a:pPr marL="134620">
                        <a:lnSpc>
                          <a:spcPct val="100000"/>
                        </a:lnSpc>
                        <a:spcBef>
                          <a:spcPts val="195"/>
                        </a:spcBef>
                      </a:pPr>
                      <a:r>
                        <a:rPr sz="1800" dirty="0">
                          <a:latin typeface="Arial"/>
                          <a:cs typeface="Arial"/>
                        </a:rPr>
                        <a:t>h</a:t>
                      </a:r>
                      <a:endParaRPr sz="1800">
                        <a:latin typeface="Arial"/>
                        <a:cs typeface="Arial"/>
                      </a:endParaRPr>
                    </a:p>
                  </a:txBody>
                  <a:tcPr marL="0" marR="0" marT="0" marB="0">
                    <a:lnT w="27432">
                      <a:solidFill>
                        <a:srgbClr val="FF3100"/>
                      </a:solidFill>
                      <a:prstDash val="solid"/>
                    </a:lnT>
                    <a:lnB w="9144">
                      <a:solidFill>
                        <a:srgbClr val="000000"/>
                      </a:solidFill>
                      <a:prstDash val="solid"/>
                    </a:lnB>
                    <a:solidFill>
                      <a:srgbClr val="DDDDDD"/>
                    </a:solidFill>
                  </a:tcPr>
                </a:tc>
                <a:tc>
                  <a:txBody>
                    <a:bodyPr/>
                    <a:lstStyle/>
                    <a:p>
                      <a:endParaRPr sz="1800">
                        <a:latin typeface="Arial"/>
                        <a:cs typeface="Arial"/>
                      </a:endParaRPr>
                    </a:p>
                  </a:txBody>
                  <a:tcPr marL="0" marR="0" marT="0" marB="0">
                    <a:lnR w="9144">
                      <a:solidFill>
                        <a:srgbClr val="000000"/>
                      </a:solidFill>
                      <a:prstDash val="solid"/>
                    </a:lnR>
                    <a:lnT w="27432">
                      <a:solidFill>
                        <a:srgbClr val="FF31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8265">
                        <a:lnSpc>
                          <a:spcPct val="100000"/>
                        </a:lnSpc>
                        <a:spcBef>
                          <a:spcPts val="265"/>
                        </a:spcBef>
                      </a:pPr>
                      <a:r>
                        <a:rPr sz="1200" spc="-5" dirty="0">
                          <a:latin typeface="Arial"/>
                          <a:cs typeface="Arial"/>
                        </a:rPr>
                        <a:t>s6</a:t>
                      </a:r>
                      <a:endParaRPr sz="1200">
                        <a:latin typeface="Arial"/>
                        <a:cs typeface="Arial"/>
                      </a:endParaRPr>
                    </a:p>
                  </a:txBody>
                  <a:tcPr marL="0" marR="0" marT="0" marB="0">
                    <a:lnL w="6096">
                      <a:solidFill>
                        <a:srgbClr val="000000"/>
                      </a:solidFill>
                      <a:prstDash val="solid"/>
                    </a:lnL>
                    <a:lnT w="9144">
                      <a:solidFill>
                        <a:srgbClr val="000000"/>
                      </a:solidFill>
                      <a:prstDash val="solid"/>
                    </a:lnT>
                    <a:lnB w="6096">
                      <a:solidFill>
                        <a:srgbClr val="000000"/>
                      </a:solidFill>
                      <a:prstDash val="solid"/>
                    </a:lnB>
                  </a:tcPr>
                </a:tc>
                <a:tc rowSpan="3">
                  <a:txBody>
                    <a:bodyPr/>
                    <a:lstStyle/>
                    <a:p>
                      <a:endParaRPr sz="1200">
                        <a:latin typeface="Arial"/>
                        <a:cs typeface="Arial"/>
                      </a:endParaRPr>
                    </a:p>
                  </a:txBody>
                  <a:tcPr marL="0" marR="0" marT="0" marB="0">
                    <a:lnT w="9144">
                      <a:solidFill>
                        <a:srgbClr val="000000"/>
                      </a:solidFill>
                      <a:prstDash val="solid"/>
                    </a:lnT>
                    <a:lnB w="6096">
                      <a:solidFill>
                        <a:srgbClr val="000000"/>
                      </a:solidFill>
                      <a:prstDash val="solid"/>
                    </a:lnB>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6096">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6096">
                      <a:solidFill>
                        <a:srgbClr val="000000"/>
                      </a:solidFill>
                      <a:prstDash val="solid"/>
                    </a:lnL>
                    <a:lnT w="9144">
                      <a:solidFill>
                        <a:srgbClr val="000000"/>
                      </a:solidFill>
                      <a:prstDash val="solid"/>
                    </a:lnT>
                    <a:lnB w="6096">
                      <a:solidFill>
                        <a:srgbClr val="000000"/>
                      </a:solidFill>
                      <a:prstDash val="solid"/>
                    </a:lnB>
                  </a:tcPr>
                </a:tc>
                <a:tc vMerge="1">
                  <a:txBody>
                    <a:bodyPr/>
                    <a:lstStyle/>
                    <a:p>
                      <a:endParaRPr/>
                    </a:p>
                  </a:txBody>
                  <a:tcPr marL="0" marR="0" marT="0" marB="0">
                    <a:lnT w="9144">
                      <a:solidFill>
                        <a:srgbClr val="000000"/>
                      </a:solidFill>
                      <a:prstDash val="solid"/>
                    </a:lnT>
                    <a:lnB w="6096">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dirty="0">
                        <a:latin typeface="Arial"/>
                        <a:cs typeface="Arial"/>
                      </a:endParaRPr>
                    </a:p>
                    <a:p>
                      <a:pPr>
                        <a:lnSpc>
                          <a:spcPct val="100000"/>
                        </a:lnSpc>
                        <a:spcBef>
                          <a:spcPts val="20"/>
                        </a:spcBef>
                      </a:pPr>
                      <a:endParaRPr sz="1500" dirty="0">
                        <a:latin typeface="Times New Roman"/>
                        <a:cs typeface="Times New Roman"/>
                      </a:endParaRPr>
                    </a:p>
                    <a:p>
                      <a:pPr marL="238760">
                        <a:lnSpc>
                          <a:spcPct val="100000"/>
                        </a:lnSpc>
                      </a:pPr>
                      <a:r>
                        <a:rPr sz="1800" dirty="0">
                          <a:latin typeface="Arial"/>
                          <a:cs typeface="Arial"/>
                        </a:rPr>
                        <a:t>a</a:t>
                      </a: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6096">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6096">
                      <a:solidFill>
                        <a:srgbClr val="000000"/>
                      </a:solidFill>
                      <a:prstDash val="solid"/>
                    </a:lnL>
                    <a:lnT w="9144">
                      <a:solidFill>
                        <a:srgbClr val="000000"/>
                      </a:solidFill>
                      <a:prstDash val="solid"/>
                    </a:lnT>
                    <a:lnB w="6096">
                      <a:solidFill>
                        <a:srgbClr val="000000"/>
                      </a:solidFill>
                      <a:prstDash val="solid"/>
                    </a:lnB>
                  </a:tcPr>
                </a:tc>
                <a:tc vMerge="1">
                  <a:txBody>
                    <a:bodyPr/>
                    <a:lstStyle/>
                    <a:p>
                      <a:endParaRPr/>
                    </a:p>
                  </a:txBody>
                  <a:tcPr marL="0" marR="0" marT="0" marB="0">
                    <a:lnT w="9144">
                      <a:solidFill>
                        <a:srgbClr val="000000"/>
                      </a:solidFill>
                      <a:prstDash val="solid"/>
                    </a:lnT>
                    <a:lnB w="6096">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6096">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8265">
                        <a:lnSpc>
                          <a:spcPct val="100000"/>
                        </a:lnSpc>
                        <a:spcBef>
                          <a:spcPts val="280"/>
                        </a:spcBef>
                      </a:pPr>
                      <a:r>
                        <a:rPr sz="1200" spc="-5" dirty="0">
                          <a:latin typeface="Arial"/>
                          <a:cs typeface="Arial"/>
                        </a:rPr>
                        <a:t>s7</a:t>
                      </a:r>
                      <a:endParaRPr sz="1200" dirty="0">
                        <a:latin typeface="Arial"/>
                        <a:cs typeface="Arial"/>
                      </a:endParaRPr>
                    </a:p>
                    <a:p>
                      <a:pPr marL="240665">
                        <a:lnSpc>
                          <a:spcPct val="100000"/>
                        </a:lnSpc>
                        <a:spcBef>
                          <a:spcPts val="120"/>
                        </a:spcBef>
                      </a:pPr>
                      <a:r>
                        <a:rPr sz="1800" dirty="0">
                          <a:latin typeface="Arial"/>
                          <a:cs typeface="Arial"/>
                        </a:rPr>
                        <a:t>c</a:t>
                      </a:r>
                    </a:p>
                  </a:txBody>
                  <a:tcPr marL="0" marR="0" marT="0" marB="0">
                    <a:lnL w="6096">
                      <a:solidFill>
                        <a:srgbClr val="000000"/>
                      </a:solidFill>
                      <a:prstDash val="solid"/>
                    </a:lnL>
                    <a:lnR w="9144">
                      <a:solidFill>
                        <a:srgbClr val="000000"/>
                      </a:solidFill>
                      <a:prstDash val="solid"/>
                    </a:lnR>
                    <a:lnT w="6096">
                      <a:solidFill>
                        <a:srgbClr val="000000"/>
                      </a:solidFill>
                      <a:prstDash val="solid"/>
                    </a:lnT>
                    <a:lnB w="9144">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35"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236"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237"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5" name="组合 94"/>
          <p:cNvGrpSpPr/>
          <p:nvPr/>
        </p:nvGrpSpPr>
        <p:grpSpPr>
          <a:xfrm>
            <a:off x="2749464" y="2419136"/>
            <a:ext cx="134471" cy="134471"/>
            <a:chOff x="2749464" y="2419136"/>
            <a:chExt cx="134471" cy="134471"/>
          </a:xfrm>
        </p:grpSpPr>
        <p:sp>
          <p:nvSpPr>
            <p:cNvPr id="96"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7"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8" name="组合 97"/>
          <p:cNvGrpSpPr/>
          <p:nvPr/>
        </p:nvGrpSpPr>
        <p:grpSpPr>
          <a:xfrm>
            <a:off x="3152875" y="2957019"/>
            <a:ext cx="134471" cy="134471"/>
            <a:chOff x="3152875" y="2957019"/>
            <a:chExt cx="134471" cy="134471"/>
          </a:xfrm>
        </p:grpSpPr>
        <p:sp>
          <p:nvSpPr>
            <p:cNvPr id="99"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0"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1" name="组合 100"/>
          <p:cNvGrpSpPr/>
          <p:nvPr/>
        </p:nvGrpSpPr>
        <p:grpSpPr>
          <a:xfrm>
            <a:off x="3623522" y="3562136"/>
            <a:ext cx="134471" cy="134471"/>
            <a:chOff x="3623522" y="3562136"/>
            <a:chExt cx="134471" cy="134471"/>
          </a:xfrm>
        </p:grpSpPr>
        <p:sp>
          <p:nvSpPr>
            <p:cNvPr id="102"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3"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4" name="组合 103"/>
          <p:cNvGrpSpPr/>
          <p:nvPr/>
        </p:nvGrpSpPr>
        <p:grpSpPr>
          <a:xfrm>
            <a:off x="2275573" y="3424421"/>
            <a:ext cx="134471" cy="134471"/>
            <a:chOff x="2278817" y="3427666"/>
            <a:chExt cx="134471" cy="134471"/>
          </a:xfrm>
        </p:grpSpPr>
        <p:sp>
          <p:nvSpPr>
            <p:cNvPr id="105"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6"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7" name="组合 106"/>
          <p:cNvGrpSpPr/>
          <p:nvPr/>
        </p:nvGrpSpPr>
        <p:grpSpPr>
          <a:xfrm>
            <a:off x="1468749" y="3558891"/>
            <a:ext cx="134471" cy="134471"/>
            <a:chOff x="1471993" y="3562136"/>
            <a:chExt cx="134471" cy="134471"/>
          </a:xfrm>
        </p:grpSpPr>
        <p:sp>
          <p:nvSpPr>
            <p:cNvPr id="108"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9"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0" name="组合 109"/>
          <p:cNvGrpSpPr/>
          <p:nvPr/>
        </p:nvGrpSpPr>
        <p:grpSpPr>
          <a:xfrm>
            <a:off x="1401514" y="4500185"/>
            <a:ext cx="134471" cy="134471"/>
            <a:chOff x="1404758" y="4503430"/>
            <a:chExt cx="134471" cy="134471"/>
          </a:xfrm>
        </p:grpSpPr>
        <p:sp>
          <p:nvSpPr>
            <p:cNvPr id="111"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2"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3" name="组合 112"/>
          <p:cNvGrpSpPr/>
          <p:nvPr/>
        </p:nvGrpSpPr>
        <p:grpSpPr>
          <a:xfrm>
            <a:off x="2073867" y="4231244"/>
            <a:ext cx="134471" cy="134471"/>
            <a:chOff x="2077111" y="4234489"/>
            <a:chExt cx="134471" cy="134471"/>
          </a:xfrm>
        </p:grpSpPr>
        <p:sp>
          <p:nvSpPr>
            <p:cNvPr id="11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6" name="组合 115"/>
          <p:cNvGrpSpPr/>
          <p:nvPr/>
        </p:nvGrpSpPr>
        <p:grpSpPr>
          <a:xfrm>
            <a:off x="2880690" y="4500185"/>
            <a:ext cx="134471" cy="134471"/>
            <a:chOff x="2077111" y="4234489"/>
            <a:chExt cx="134471" cy="134471"/>
          </a:xfrm>
        </p:grpSpPr>
        <p:sp>
          <p:nvSpPr>
            <p:cNvPr id="117"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8"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9" name="组合 118"/>
          <p:cNvGrpSpPr/>
          <p:nvPr/>
        </p:nvGrpSpPr>
        <p:grpSpPr>
          <a:xfrm>
            <a:off x="2006631" y="2819303"/>
            <a:ext cx="134471" cy="134471"/>
            <a:chOff x="2009875" y="2822548"/>
            <a:chExt cx="134471" cy="134471"/>
          </a:xfrm>
        </p:grpSpPr>
        <p:sp>
          <p:nvSpPr>
            <p:cNvPr id="120"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1"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2"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4161602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bg1"/>
                </a:solidFill>
              </a:rPr>
              <a:t>形式化描述</a:t>
            </a:r>
            <a:endParaRPr lang="en-US" altLang="zh-CN" sz="2800" dirty="0">
              <a:solidFill>
                <a:schemeClr val="bg1"/>
              </a:solidFill>
            </a:endParaRPr>
          </a:p>
        </p:txBody>
      </p:sp>
      <mc:AlternateContent xmlns:mc="http://schemas.openxmlformats.org/markup-compatibility/2006" xmlns:a14="http://schemas.microsoft.com/office/drawing/2010/main">
        <mc:Choice Requires="a14">
          <p:sp>
            <p:nvSpPr>
              <p:cNvPr id="7" name="矩形 6"/>
              <p:cNvSpPr/>
              <p:nvPr/>
            </p:nvSpPr>
            <p:spPr>
              <a:xfrm>
                <a:off x="1188898" y="1594987"/>
                <a:ext cx="7424156" cy="2308324"/>
              </a:xfrm>
              <a:prstGeom prst="rect">
                <a:avLst/>
              </a:prstGeom>
            </p:spPr>
            <p:txBody>
              <a:bodyPr wrap="square">
                <a:spAutoFit/>
              </a:bodyPr>
              <a:lstStyle/>
              <a:p>
                <a:r>
                  <a:rPr lang="zh-CN" altLang="en-US" dirty="0" smtClean="0"/>
                  <a:t>输出形式</a:t>
                </a:r>
                <a:r>
                  <a:rPr lang="en-US" altLang="zh-CN" dirty="0" smtClean="0"/>
                  <a:t>:</a:t>
                </a:r>
              </a:p>
              <a:p>
                <a:endParaRPr lang="en-US" altLang="zh-CN" dirty="0" smtClean="0"/>
              </a:p>
              <a:p>
                <a:r>
                  <a:rPr lang="en-US" altLang="zh-CN" dirty="0" smtClean="0"/>
                  <a:t>            </a:t>
                </a:r>
                <a:r>
                  <a:rPr lang="zh-CN" altLang="en-US" dirty="0" smtClean="0"/>
                  <a:t>分类问题</a:t>
                </a:r>
                <a:r>
                  <a:rPr lang="en-US" altLang="zh-CN" dirty="0" smtClean="0"/>
                  <a:t>:      </a:t>
                </a:r>
                <a:r>
                  <a:rPr lang="zh-CN" altLang="en-US" dirty="0"/>
                  <a:t>离散值</a:t>
                </a:r>
                <a14:m>
                  <m:oMath xmlns:m="http://schemas.openxmlformats.org/officeDocument/2006/math">
                    <m:r>
                      <a:rPr lang="en-US" altLang="zh-CN" b="0" i="0" smtClean="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1,...,</m:t>
                        </m:r>
                        <m:r>
                          <m:rPr>
                            <m:nor/>
                          </m:rPr>
                          <a:rPr lang="zh-CN" altLang="en-US" i="1">
                            <a:latin typeface="Cambria Math" panose="02040503050406030204" pitchFamily="18" charset="0"/>
                          </a:rPr>
                          <m:t> </m:t>
                        </m:r>
                        <m:r>
                          <a:rPr lang="zh-CN" altLang="en-US" i="1">
                            <a:latin typeface="Cambria Math" panose="02040503050406030204" pitchFamily="18" charset="0"/>
                          </a:rPr>
                          <m:t>𝐶</m:t>
                        </m:r>
                        <m:r>
                          <m:rPr>
                            <m:nor/>
                          </m:rPr>
                          <a:rPr lang="zh-CN" altLang="en-US" i="1">
                            <a:latin typeface="Cambria Math" panose="02040503050406030204" pitchFamily="18" charset="0"/>
                          </a:rPr>
                          <m:t> </m:t>
                        </m:r>
                      </m:e>
                    </m:d>
                  </m:oMath>
                </a14:m>
                <a:endParaRPr lang="en-US" altLang="zh-CN" dirty="0" smtClean="0"/>
              </a:p>
              <a:p>
                <a:r>
                  <a:rPr lang="en-US" altLang="zh-CN" dirty="0" smtClean="0"/>
                  <a:t> 		             </a:t>
                </a:r>
                <a:r>
                  <a:rPr lang="zh-CN" altLang="en-US" dirty="0" smtClean="0"/>
                  <a:t>多数投票</a:t>
                </a:r>
                <a:r>
                  <a:rPr lang="en-US" altLang="zh-CN" dirty="0" smtClean="0"/>
                  <a:t>(</a:t>
                </a:r>
                <a:r>
                  <a:rPr lang="en-US" altLang="zh-CN" dirty="0">
                    <a:solidFill>
                      <a:srgbClr val="00B050"/>
                    </a:solidFill>
                  </a:rPr>
                  <a:t>majority voting</a:t>
                </a:r>
                <a:r>
                  <a:rPr lang="en-US" altLang="zh-CN" dirty="0"/>
                  <a:t>) </a:t>
                </a:r>
                <a:endParaRPr lang="en-US" altLang="zh-CN" dirty="0" smtClean="0"/>
              </a:p>
              <a:p>
                <a:r>
                  <a:rPr lang="en-US" altLang="zh-CN" dirty="0" smtClean="0"/>
                  <a:t> </a:t>
                </a:r>
              </a:p>
              <a:p>
                <a:r>
                  <a:rPr lang="en-US" altLang="zh-CN" dirty="0"/>
                  <a:t> </a:t>
                </a:r>
                <a:r>
                  <a:rPr lang="en-US" altLang="zh-CN" dirty="0" smtClean="0"/>
                  <a:t>            </a:t>
                </a:r>
                <a:r>
                  <a:rPr lang="zh-CN" altLang="en-US" dirty="0" smtClean="0"/>
                  <a:t>回归问题：连续</a:t>
                </a:r>
                <a14:m>
                  <m:oMath xmlns:m="http://schemas.openxmlformats.org/officeDocument/2006/math">
                    <m:r>
                      <a:rPr lang="zh-CN" altLang="en-US" i="1" dirty="0">
                        <a:latin typeface="Cambria Math" panose="02040503050406030204" pitchFamily="18" charset="0"/>
                      </a:rPr>
                      <m:t>的</m:t>
                    </m:r>
                    <m:r>
                      <a:rPr lang="zh-CN" altLang="en-US" i="1" dirty="0" smtClean="0">
                        <a:latin typeface="Cambria Math" panose="02040503050406030204" pitchFamily="18" charset="0"/>
                      </a:rPr>
                      <m:t>（实</m:t>
                    </m:r>
                    <m:r>
                      <a:rPr lang="zh-CN" altLang="en-US" i="1" dirty="0">
                        <a:latin typeface="Cambria Math" panose="02040503050406030204" pitchFamily="18" charset="0"/>
                      </a:rPr>
                      <m:t>值</m:t>
                    </m:r>
                    <m:r>
                      <a:rPr lang="zh-CN" altLang="en-US" i="1" dirty="0" smtClean="0">
                        <a:latin typeface="Cambria Math" panose="02040503050406030204" pitchFamily="18" charset="0"/>
                      </a:rPr>
                      <m:t>）</m:t>
                    </m:r>
                    <m:r>
                      <a:rPr lang="zh-CN" altLang="en-US" i="1" dirty="0">
                        <a:latin typeface="Cambria Math" panose="02040503050406030204" pitchFamily="18" charset="0"/>
                      </a:rPr>
                      <m:t>变量</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a:latin typeface="Cambria Math" panose="02040503050406030204" pitchFamily="18" charset="0"/>
                      </a:rPr>
                      <m:t>∈</m:t>
                    </m:r>
                    <m:r>
                      <a:rPr lang="zh-CN" altLang="en-US" i="1">
                        <a:latin typeface="Cambria Math" panose="02040503050406030204" pitchFamily="18" charset="0"/>
                      </a:rPr>
                      <m:t>𝑅</m:t>
                    </m:r>
                    <m:r>
                      <m:rPr>
                        <m:nor/>
                      </m:rPr>
                      <a:rPr lang="en-US" altLang="zh-CN" dirty="0"/>
                      <m:t> </m:t>
                    </m:r>
                  </m:oMath>
                </a14:m>
                <a:endParaRPr lang="en-US" altLang="zh-CN" dirty="0"/>
              </a:p>
              <a:p>
                <a:r>
                  <a:rPr lang="en-US" altLang="zh-CN" dirty="0" smtClean="0"/>
                  <a:t>		             </a:t>
                </a:r>
                <a:r>
                  <a:rPr lang="zh-CN" altLang="en-US" dirty="0" smtClean="0"/>
                  <a:t>平均值</a:t>
                </a:r>
                <a:r>
                  <a:rPr lang="en-US" altLang="zh-CN" dirty="0" smtClean="0"/>
                  <a:t>  </a:t>
                </a:r>
                <a:r>
                  <a:rPr lang="en-US" altLang="zh-CN" dirty="0" smtClean="0">
                    <a:solidFill>
                      <a:srgbClr val="00B050"/>
                    </a:solidFill>
                  </a:rPr>
                  <a:t>average </a:t>
                </a:r>
                <a:r>
                  <a:rPr lang="en-US" altLang="zh-CN" dirty="0">
                    <a:solidFill>
                      <a:srgbClr val="00B050"/>
                    </a:solidFill>
                  </a:rPr>
                  <a:t>response</a:t>
                </a:r>
              </a:p>
              <a:p>
                <a:endParaRPr lang="en-US" altLang="zh-CN" dirty="0">
                  <a:solidFill>
                    <a:srgbClr val="00B05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188898" y="1594987"/>
                <a:ext cx="7424156" cy="2308324"/>
              </a:xfrm>
              <a:prstGeom prst="rect">
                <a:avLst/>
              </a:prstGeom>
              <a:blipFill>
                <a:blip r:embed="rId3"/>
                <a:stretch>
                  <a:fillRect l="-657" t="-2381"/>
                </a:stretch>
              </a:blipFill>
            </p:spPr>
            <p:txBody>
              <a:bodyPr/>
              <a:lstStyle/>
              <a:p>
                <a:r>
                  <a:rPr lang="zh-CN" altLang="en-US">
                    <a:noFill/>
                  </a:rPr>
                  <a:t> </a:t>
                </a:r>
              </a:p>
            </p:txBody>
          </p:sp>
        </mc:Fallback>
      </mc:AlternateContent>
      <p:sp>
        <p:nvSpPr>
          <p:cNvPr id="9" name="矩形 8"/>
          <p:cNvSpPr/>
          <p:nvPr/>
        </p:nvSpPr>
        <p:spPr>
          <a:xfrm>
            <a:off x="1108705" y="3863530"/>
            <a:ext cx="7584542" cy="1200329"/>
          </a:xfrm>
          <a:prstGeom prst="rect">
            <a:avLst/>
          </a:prstGeom>
        </p:spPr>
        <p:txBody>
          <a:bodyPr wrap="square">
            <a:spAutoFit/>
          </a:bodyPr>
          <a:lstStyle/>
          <a:p>
            <a:r>
              <a:rPr lang="zh-CN" altLang="en-US" dirty="0" smtClean="0"/>
              <a:t>这个算法需要</a:t>
            </a:r>
            <a:r>
              <a:rPr lang="en-US" altLang="zh-CN" dirty="0" smtClean="0"/>
              <a:t>:</a:t>
            </a:r>
          </a:p>
          <a:p>
            <a:endParaRPr lang="en-US" altLang="zh-CN" dirty="0"/>
          </a:p>
          <a:p>
            <a:r>
              <a:rPr lang="en-US" altLang="zh-CN" dirty="0"/>
              <a:t> </a:t>
            </a:r>
            <a:r>
              <a:rPr lang="en-US" altLang="zh-CN" dirty="0" smtClean="0"/>
              <a:t>           </a:t>
            </a:r>
            <a:r>
              <a:rPr lang="zh-CN" altLang="en-US" dirty="0" smtClean="0">
                <a:solidFill>
                  <a:srgbClr val="00B0F0"/>
                </a:solidFill>
              </a:rPr>
              <a:t>参数</a:t>
            </a:r>
            <a:r>
              <a:rPr lang="en-US" altLang="zh-CN" dirty="0" smtClean="0">
                <a:solidFill>
                  <a:srgbClr val="00B0F0"/>
                </a:solidFill>
              </a:rPr>
              <a:t> </a:t>
            </a:r>
            <a:r>
              <a:rPr lang="en-US" altLang="zh-CN" dirty="0">
                <a:solidFill>
                  <a:srgbClr val="00B0F0"/>
                </a:solidFill>
              </a:rPr>
              <a:t>K</a:t>
            </a:r>
            <a:r>
              <a:rPr lang="en-US" altLang="zh-CN" dirty="0"/>
              <a:t> :  </a:t>
            </a:r>
            <a:r>
              <a:rPr lang="zh-CN" altLang="en-US" dirty="0" smtClean="0"/>
              <a:t>寻找的近邻个数</a:t>
            </a:r>
            <a:endParaRPr lang="en-US" altLang="zh-CN" dirty="0"/>
          </a:p>
          <a:p>
            <a:r>
              <a:rPr lang="en-US" altLang="zh-CN" dirty="0"/>
              <a:t> </a:t>
            </a:r>
            <a:r>
              <a:rPr lang="en-US" altLang="zh-CN" dirty="0" smtClean="0"/>
              <a:t>           </a:t>
            </a:r>
            <a:r>
              <a:rPr lang="zh-CN" altLang="en-US" dirty="0" smtClean="0">
                <a:solidFill>
                  <a:srgbClr val="00B0F0"/>
                </a:solidFill>
              </a:rPr>
              <a:t>距离函数</a:t>
            </a:r>
            <a:r>
              <a:rPr lang="en-US" altLang="zh-CN" dirty="0" smtClean="0"/>
              <a:t>:  </a:t>
            </a:r>
            <a:r>
              <a:rPr lang="zh-CN" altLang="en-US" dirty="0" smtClean="0"/>
              <a:t>计算样本之间的相似度</a:t>
            </a:r>
            <a:endParaRPr lang="en-US" altLang="zh-CN" dirty="0"/>
          </a:p>
        </p:txBody>
      </p:sp>
      <p:pic>
        <p:nvPicPr>
          <p:cNvPr id="11" name="图片 10"/>
          <p:cNvPicPr>
            <a:picLocks noChangeAspect="1"/>
          </p:cNvPicPr>
          <p:nvPr/>
        </p:nvPicPr>
        <p:blipFill>
          <a:blip r:embed="rId4"/>
          <a:stretch>
            <a:fillRect/>
          </a:stretch>
        </p:blipFill>
        <p:spPr>
          <a:xfrm>
            <a:off x="900485" y="1673319"/>
            <a:ext cx="128027" cy="128027"/>
          </a:xfrm>
          <a:prstGeom prst="rect">
            <a:avLst/>
          </a:prstGeom>
        </p:spPr>
      </p:pic>
      <p:pic>
        <p:nvPicPr>
          <p:cNvPr id="13" name="图片 12"/>
          <p:cNvPicPr>
            <a:picLocks noChangeAspect="1"/>
          </p:cNvPicPr>
          <p:nvPr/>
        </p:nvPicPr>
        <p:blipFill>
          <a:blip r:embed="rId4"/>
          <a:stretch>
            <a:fillRect/>
          </a:stretch>
        </p:blipFill>
        <p:spPr>
          <a:xfrm>
            <a:off x="814572" y="3981643"/>
            <a:ext cx="128027" cy="128027"/>
          </a:xfrm>
          <a:prstGeom prst="rect">
            <a:avLst/>
          </a:prstGeom>
        </p:spPr>
      </p:pic>
    </p:spTree>
    <p:extLst>
      <p:ext uri="{BB962C8B-B14F-4D97-AF65-F5344CB8AC3E}">
        <p14:creationId xmlns:p14="http://schemas.microsoft.com/office/powerpoint/2010/main" val="36324071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(19)</a:t>
            </a:r>
            <a:endParaRPr lang="en-US" altLang="zh-CN" sz="2800" dirty="0">
              <a:solidFill>
                <a:schemeClr val="bg1"/>
              </a:solidFill>
            </a:endParaRPr>
          </a:p>
        </p:txBody>
      </p:sp>
      <p:sp>
        <p:nvSpPr>
          <p:cNvPr id="3" name="object 2"/>
          <p:cNvSpPr/>
          <p:nvPr/>
        </p:nvSpPr>
        <p:spPr>
          <a:xfrm>
            <a:off x="2547758" y="2015725"/>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2547758" y="2015725"/>
            <a:ext cx="1546412" cy="1210235"/>
          </a:xfrm>
          <a:custGeom>
            <a:avLst/>
            <a:gdLst/>
            <a:ahLst/>
            <a:cxnLst/>
            <a:rect l="l" t="t" r="r" b="b"/>
            <a:pathLst>
              <a:path w="1752600" h="1371600">
                <a:moveTo>
                  <a:pt x="0" y="0"/>
                </a:moveTo>
                <a:lnTo>
                  <a:pt x="0" y="1371600"/>
                </a:lnTo>
                <a:lnTo>
                  <a:pt x="1752600" y="1371600"/>
                </a:lnTo>
                <a:lnTo>
                  <a:pt x="1752600" y="0"/>
                </a:lnTo>
                <a:lnTo>
                  <a:pt x="0" y="0"/>
                </a:lnTo>
                <a:close/>
              </a:path>
            </a:pathLst>
          </a:custGeom>
          <a:ln w="9144">
            <a:solidFill>
              <a:srgbClr val="000000"/>
            </a:solidFill>
          </a:ln>
        </p:spPr>
        <p:txBody>
          <a:bodyPr wrap="square" lIns="0" tIns="0" rIns="0" bIns="0" rtlCol="0"/>
          <a:lstStyle/>
          <a:p>
            <a:endParaRPr sz="1588"/>
          </a:p>
        </p:txBody>
      </p:sp>
      <p:sp>
        <p:nvSpPr>
          <p:cNvPr id="27" name="object 26"/>
          <p:cNvSpPr/>
          <p:nvPr/>
        </p:nvSpPr>
        <p:spPr>
          <a:xfrm>
            <a:off x="2808631" y="2478304"/>
            <a:ext cx="16249" cy="16249"/>
          </a:xfrm>
          <a:custGeom>
            <a:avLst/>
            <a:gdLst/>
            <a:ahLst/>
            <a:cxnLst/>
            <a:rect l="l" t="t" r="r" b="b"/>
            <a:pathLst>
              <a:path w="18414" h="18414">
                <a:moveTo>
                  <a:pt x="18288" y="15240"/>
                </a:moveTo>
                <a:lnTo>
                  <a:pt x="18288" y="6096"/>
                </a:lnTo>
                <a:lnTo>
                  <a:pt x="15240" y="0"/>
                </a:lnTo>
                <a:lnTo>
                  <a:pt x="3048" y="0"/>
                </a:lnTo>
                <a:lnTo>
                  <a:pt x="0" y="6096"/>
                </a:lnTo>
                <a:lnTo>
                  <a:pt x="0" y="15240"/>
                </a:lnTo>
                <a:lnTo>
                  <a:pt x="3048" y="18288"/>
                </a:lnTo>
                <a:lnTo>
                  <a:pt x="15240" y="18288"/>
                </a:lnTo>
                <a:lnTo>
                  <a:pt x="18288" y="15240"/>
                </a:lnTo>
                <a:close/>
              </a:path>
            </a:pathLst>
          </a:custGeom>
          <a:solidFill>
            <a:srgbClr val="00C695"/>
          </a:solidFill>
        </p:spPr>
        <p:txBody>
          <a:bodyPr wrap="square" lIns="0" tIns="0" rIns="0" bIns="0" rtlCol="0"/>
          <a:lstStyle/>
          <a:p>
            <a:endParaRPr sz="1588"/>
          </a:p>
        </p:txBody>
      </p:sp>
      <p:sp>
        <p:nvSpPr>
          <p:cNvPr id="28" name="object 27"/>
          <p:cNvSpPr/>
          <p:nvPr/>
        </p:nvSpPr>
        <p:spPr>
          <a:xfrm>
            <a:off x="2811320" y="2480993"/>
            <a:ext cx="11206" cy="11206"/>
          </a:xfrm>
          <a:custGeom>
            <a:avLst/>
            <a:gdLst/>
            <a:ahLst/>
            <a:cxnLst/>
            <a:rect l="l" t="t" r="r" b="b"/>
            <a:pathLst>
              <a:path w="12700" h="12700">
                <a:moveTo>
                  <a:pt x="12192" y="9144"/>
                </a:moveTo>
                <a:lnTo>
                  <a:pt x="12192" y="3048"/>
                </a:lnTo>
                <a:lnTo>
                  <a:pt x="9144" y="0"/>
                </a:lnTo>
                <a:lnTo>
                  <a:pt x="3048" y="0"/>
                </a:lnTo>
                <a:lnTo>
                  <a:pt x="0" y="3048"/>
                </a:lnTo>
                <a:lnTo>
                  <a:pt x="0" y="9144"/>
                </a:lnTo>
                <a:lnTo>
                  <a:pt x="3048" y="12192"/>
                </a:lnTo>
                <a:lnTo>
                  <a:pt x="9144" y="12192"/>
                </a:lnTo>
                <a:lnTo>
                  <a:pt x="12192" y="9144"/>
                </a:lnTo>
                <a:close/>
              </a:path>
            </a:pathLst>
          </a:custGeom>
          <a:solidFill>
            <a:srgbClr val="00C897"/>
          </a:solidFill>
        </p:spPr>
        <p:txBody>
          <a:bodyPr wrap="square" lIns="0" tIns="0" rIns="0" bIns="0" rtlCol="0"/>
          <a:lstStyle/>
          <a:p>
            <a:endParaRPr sz="1588"/>
          </a:p>
        </p:txBody>
      </p:sp>
      <p:sp>
        <p:nvSpPr>
          <p:cNvPr id="29" name="object 28"/>
          <p:cNvSpPr/>
          <p:nvPr/>
        </p:nvSpPr>
        <p:spPr>
          <a:xfrm>
            <a:off x="2814010" y="2483682"/>
            <a:ext cx="5603" cy="5603"/>
          </a:xfrm>
          <a:custGeom>
            <a:avLst/>
            <a:gdLst/>
            <a:ahLst/>
            <a:cxnLst/>
            <a:rect l="l" t="t" r="r" b="b"/>
            <a:pathLst>
              <a:path w="6350" h="6350">
                <a:moveTo>
                  <a:pt x="6096" y="3048"/>
                </a:moveTo>
                <a:lnTo>
                  <a:pt x="3048" y="0"/>
                </a:lnTo>
                <a:lnTo>
                  <a:pt x="0" y="3048"/>
                </a:lnTo>
                <a:lnTo>
                  <a:pt x="3048" y="6096"/>
                </a:lnTo>
                <a:lnTo>
                  <a:pt x="6096" y="3048"/>
                </a:lnTo>
                <a:close/>
              </a:path>
            </a:pathLst>
          </a:custGeom>
          <a:solidFill>
            <a:srgbClr val="00CA99"/>
          </a:solidFill>
        </p:spPr>
        <p:txBody>
          <a:bodyPr wrap="square" lIns="0" tIns="0" rIns="0" bIns="0" rtlCol="0"/>
          <a:lstStyle/>
          <a:p>
            <a:endParaRPr sz="1588"/>
          </a:p>
        </p:txBody>
      </p:sp>
      <p:sp>
        <p:nvSpPr>
          <p:cNvPr id="38" name="object 36"/>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39" name="object 37"/>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1" name="object 40"/>
          <p:cNvSpPr/>
          <p:nvPr/>
        </p:nvSpPr>
        <p:spPr>
          <a:xfrm>
            <a:off x="2547758" y="2015725"/>
            <a:ext cx="0" cy="2891118"/>
          </a:xfrm>
          <a:custGeom>
            <a:avLst/>
            <a:gdLst/>
            <a:ahLst/>
            <a:cxnLst/>
            <a:rect l="l" t="t" r="r" b="b"/>
            <a:pathLst>
              <a:path h="3276600">
                <a:moveTo>
                  <a:pt x="0" y="0"/>
                </a:moveTo>
                <a:lnTo>
                  <a:pt x="0" y="3276600"/>
                </a:lnTo>
              </a:path>
            </a:pathLst>
          </a:custGeom>
          <a:ln w="6096">
            <a:solidFill>
              <a:srgbClr val="000000"/>
            </a:solidFill>
          </a:ln>
        </p:spPr>
        <p:txBody>
          <a:bodyPr wrap="square" lIns="0" tIns="0" rIns="0" bIns="0" rtlCol="0"/>
          <a:lstStyle/>
          <a:p>
            <a:endParaRPr sz="1588"/>
          </a:p>
        </p:txBody>
      </p:sp>
      <p:sp>
        <p:nvSpPr>
          <p:cNvPr id="42" name="object 41"/>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3" name="object 42"/>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4" name="object 43"/>
          <p:cNvSpPr/>
          <p:nvPr/>
        </p:nvSpPr>
        <p:spPr>
          <a:xfrm>
            <a:off x="2547758" y="4100019"/>
            <a:ext cx="1546412" cy="0"/>
          </a:xfrm>
          <a:custGeom>
            <a:avLst/>
            <a:gdLst/>
            <a:ahLst/>
            <a:cxnLst/>
            <a:rect l="l" t="t" r="r" b="b"/>
            <a:pathLst>
              <a:path w="1752600">
                <a:moveTo>
                  <a:pt x="0" y="0"/>
                </a:moveTo>
                <a:lnTo>
                  <a:pt x="1752600" y="0"/>
                </a:lnTo>
              </a:path>
            </a:pathLst>
          </a:custGeom>
          <a:ln w="6096">
            <a:solidFill>
              <a:srgbClr val="000000"/>
            </a:solidFill>
          </a:ln>
        </p:spPr>
        <p:txBody>
          <a:bodyPr wrap="square" lIns="0" tIns="0" rIns="0" bIns="0" rtlCol="0"/>
          <a:lstStyle/>
          <a:p>
            <a:endParaRPr sz="1588"/>
          </a:p>
        </p:txBody>
      </p:sp>
      <p:sp>
        <p:nvSpPr>
          <p:cNvPr id="45" name="object 44"/>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46" name="object 45"/>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47" name="object 46"/>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48" name="object 47"/>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49" name="object 48"/>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2" name="object 51"/>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53" name="object 52"/>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54" name="object 53"/>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55" name="object 54"/>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56" name="object 55"/>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57" name="object 56"/>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58" name="object 57"/>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61" name="object 60"/>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2" name="object 61"/>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3" name="object 62"/>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64" name="object 63"/>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5" name="object 64"/>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6" name="object 65"/>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7" name="object 66"/>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8" name="object 67"/>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9" name="object 68"/>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0" name="object 69"/>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1" name="object 70"/>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2" name="object 71"/>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73" name="object 72"/>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4" name="object 73"/>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5" name="object 74"/>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76" name="object 75"/>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7" name="object 76"/>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8" name="object 77"/>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9" name="object 78"/>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0" name="object 79"/>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1" name="object 80"/>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82" name="object 81"/>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3" name="object 82"/>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4" name="object 83"/>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85" name="object 84"/>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6" name="object 85"/>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87" name="object 86"/>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88" name="object 87"/>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89" name="object 88"/>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0" name="object 89"/>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1" name="object 90"/>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2" name="object 91"/>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3" name="object 92"/>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94" name="object 93"/>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5" name="object 94"/>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6" name="object 95"/>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97" name="object 96"/>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98" name="object 97"/>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99" name="object 98"/>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100" name="object 99"/>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01" name="object 100"/>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02" name="object 101"/>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3" name="object 102"/>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104" name="object 103"/>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105" name="object 104"/>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106" name="object 105"/>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107" name="object 106"/>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108" name="object 107"/>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109" name="object 108"/>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110" name="object 109"/>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111" name="object 110"/>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112" name="object 111"/>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113" name="object 112"/>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114" name="object 113"/>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115" name="object 114"/>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116" name="object 115"/>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117" name="object 116"/>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18" name="object 117"/>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120" name="object 119"/>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1" name="object 120"/>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2" name="object 121"/>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3" name="object 122"/>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124" name="object 123"/>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FF3100"/>
            </a:solidFill>
          </a:ln>
        </p:spPr>
        <p:txBody>
          <a:bodyPr wrap="square" lIns="0" tIns="0" rIns="0" bIns="0" rtlCol="0"/>
          <a:lstStyle/>
          <a:p>
            <a:endParaRPr sz="1588"/>
          </a:p>
        </p:txBody>
      </p:sp>
      <p:sp>
        <p:nvSpPr>
          <p:cNvPr id="125" name="object 124"/>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26" name="object 125"/>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127" name="object 126"/>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28" name="object 127"/>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29" name="object 128"/>
          <p:cNvSpPr txBox="1"/>
          <p:nvPr/>
        </p:nvSpPr>
        <p:spPr>
          <a:xfrm>
            <a:off x="7523170"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h</a:t>
            </a:r>
            <a:endParaRPr sz="1765">
              <a:latin typeface="Arial"/>
              <a:cs typeface="Arial"/>
            </a:endParaRPr>
          </a:p>
        </p:txBody>
      </p:sp>
      <p:sp>
        <p:nvSpPr>
          <p:cNvPr id="130" name="object 129"/>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31" name="object 130"/>
          <p:cNvSpPr/>
          <p:nvPr/>
        </p:nvSpPr>
        <p:spPr>
          <a:xfrm>
            <a:off x="7657640" y="3965548"/>
            <a:ext cx="134471" cy="268941"/>
          </a:xfrm>
          <a:custGeom>
            <a:avLst/>
            <a:gdLst/>
            <a:ahLst/>
            <a:cxnLst/>
            <a:rect l="l" t="t" r="r" b="b"/>
            <a:pathLst>
              <a:path w="152400" h="304800">
                <a:moveTo>
                  <a:pt x="152400" y="0"/>
                </a:moveTo>
                <a:lnTo>
                  <a:pt x="0" y="304800"/>
                </a:lnTo>
              </a:path>
            </a:pathLst>
          </a:custGeom>
          <a:ln w="36576">
            <a:solidFill>
              <a:srgbClr val="3131CD"/>
            </a:solidFill>
            <a:prstDash val="lgDash"/>
          </a:ln>
        </p:spPr>
        <p:txBody>
          <a:bodyPr wrap="square" lIns="0" tIns="0" rIns="0" bIns="0" rtlCol="0"/>
          <a:lstStyle/>
          <a:p>
            <a:endParaRPr sz="1588"/>
          </a:p>
        </p:txBody>
      </p:sp>
      <p:sp>
        <p:nvSpPr>
          <p:cNvPr id="132" name="object 131"/>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33" name="object 132"/>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34" name="object 133"/>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36" name="object 13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7" name="object 13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38" name="object 13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39" name="object 13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41" name="object 14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42" name="object 141"/>
          <p:cNvSpPr txBox="1"/>
          <p:nvPr/>
        </p:nvSpPr>
        <p:spPr>
          <a:xfrm>
            <a:off x="2415529" y="3260025"/>
            <a:ext cx="1274780"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4" dirty="0" smtClean="0">
                <a:latin typeface="Arial"/>
                <a:cs typeface="Arial"/>
              </a:rPr>
              <a:t>s6</a:t>
            </a:r>
            <a:endParaRPr sz="1235" dirty="0">
              <a:latin typeface="Arial"/>
              <a:cs typeface="Arial"/>
            </a:endParaRPr>
          </a:p>
        </p:txBody>
      </p:sp>
      <p:sp>
        <p:nvSpPr>
          <p:cNvPr id="143" name="object 14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44" name="object 14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45" name="object 14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10682" y="3158738"/>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6" name="组合 145"/>
          <p:cNvGrpSpPr/>
          <p:nvPr/>
        </p:nvGrpSpPr>
        <p:grpSpPr>
          <a:xfrm>
            <a:off x="2749464" y="2419136"/>
            <a:ext cx="134471" cy="134471"/>
            <a:chOff x="2749464" y="2419136"/>
            <a:chExt cx="134471" cy="134471"/>
          </a:xfrm>
        </p:grpSpPr>
        <p:sp>
          <p:nvSpPr>
            <p:cNvPr id="14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4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49" name="组合 148"/>
          <p:cNvGrpSpPr/>
          <p:nvPr/>
        </p:nvGrpSpPr>
        <p:grpSpPr>
          <a:xfrm>
            <a:off x="3152875" y="2957019"/>
            <a:ext cx="134471" cy="134471"/>
            <a:chOff x="3152875" y="2957019"/>
            <a:chExt cx="134471" cy="134471"/>
          </a:xfrm>
        </p:grpSpPr>
        <p:sp>
          <p:nvSpPr>
            <p:cNvPr id="15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2" name="组合 151"/>
          <p:cNvGrpSpPr/>
          <p:nvPr/>
        </p:nvGrpSpPr>
        <p:grpSpPr>
          <a:xfrm>
            <a:off x="3623522" y="3562136"/>
            <a:ext cx="134471" cy="134471"/>
            <a:chOff x="3623522" y="3562136"/>
            <a:chExt cx="134471" cy="134471"/>
          </a:xfrm>
        </p:grpSpPr>
        <p:sp>
          <p:nvSpPr>
            <p:cNvPr id="15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5" name="组合 154"/>
          <p:cNvGrpSpPr/>
          <p:nvPr/>
        </p:nvGrpSpPr>
        <p:grpSpPr>
          <a:xfrm>
            <a:off x="2275573" y="3424421"/>
            <a:ext cx="134471" cy="134471"/>
            <a:chOff x="2278817" y="3427666"/>
            <a:chExt cx="134471" cy="134471"/>
          </a:xfrm>
        </p:grpSpPr>
        <p:sp>
          <p:nvSpPr>
            <p:cNvPr id="15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8" name="组合 157"/>
          <p:cNvGrpSpPr/>
          <p:nvPr/>
        </p:nvGrpSpPr>
        <p:grpSpPr>
          <a:xfrm>
            <a:off x="1468749" y="3558891"/>
            <a:ext cx="134471" cy="134471"/>
            <a:chOff x="1471993" y="3562136"/>
            <a:chExt cx="134471" cy="134471"/>
          </a:xfrm>
        </p:grpSpPr>
        <p:sp>
          <p:nvSpPr>
            <p:cNvPr id="15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1" name="组合 160"/>
          <p:cNvGrpSpPr/>
          <p:nvPr/>
        </p:nvGrpSpPr>
        <p:grpSpPr>
          <a:xfrm>
            <a:off x="1401514" y="4500185"/>
            <a:ext cx="134471" cy="134471"/>
            <a:chOff x="1404758" y="4503430"/>
            <a:chExt cx="134471" cy="134471"/>
          </a:xfrm>
        </p:grpSpPr>
        <p:sp>
          <p:nvSpPr>
            <p:cNvPr id="16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4" name="组合 163"/>
          <p:cNvGrpSpPr/>
          <p:nvPr/>
        </p:nvGrpSpPr>
        <p:grpSpPr>
          <a:xfrm>
            <a:off x="2073867" y="4231244"/>
            <a:ext cx="134471" cy="134471"/>
            <a:chOff x="2077111" y="4234489"/>
            <a:chExt cx="134471" cy="134471"/>
          </a:xfrm>
        </p:grpSpPr>
        <p:sp>
          <p:nvSpPr>
            <p:cNvPr id="16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7" name="组合 166"/>
          <p:cNvGrpSpPr/>
          <p:nvPr/>
        </p:nvGrpSpPr>
        <p:grpSpPr>
          <a:xfrm>
            <a:off x="2880690" y="4500185"/>
            <a:ext cx="134471" cy="134471"/>
            <a:chOff x="2077111" y="4234489"/>
            <a:chExt cx="134471" cy="134471"/>
          </a:xfrm>
        </p:grpSpPr>
        <p:sp>
          <p:nvSpPr>
            <p:cNvPr id="16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0" name="组合 169"/>
          <p:cNvGrpSpPr/>
          <p:nvPr/>
        </p:nvGrpSpPr>
        <p:grpSpPr>
          <a:xfrm>
            <a:off x="2006631" y="2819303"/>
            <a:ext cx="134471" cy="134471"/>
            <a:chOff x="2009875" y="2822548"/>
            <a:chExt cx="134471" cy="134471"/>
          </a:xfrm>
        </p:grpSpPr>
        <p:sp>
          <p:nvSpPr>
            <p:cNvPr id="17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7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1251120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(20)</a:t>
            </a:r>
            <a:endParaRPr lang="en-US" altLang="zh-CN" sz="2800" dirty="0">
              <a:solidFill>
                <a:schemeClr val="bg1"/>
              </a:solidFill>
            </a:endParaRPr>
          </a:p>
        </p:txBody>
      </p:sp>
      <p:sp>
        <p:nvSpPr>
          <p:cNvPr id="10" name="object 9"/>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2" name="object 12"/>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3" name="object 1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4" name="object 14"/>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5" name="object 15"/>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6" name="object 16"/>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17" name="object 17"/>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18" name="object 18"/>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19" name="object 19"/>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0" name="object 20"/>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21" name="object 21"/>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2" name="object 22"/>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3" name="object 23"/>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4" name="object 24"/>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5" name="object 25"/>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6" name="object 26"/>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27" name="object 27"/>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8" name="object 28"/>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9" name="object 29"/>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30" name="object 30"/>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1" name="object 31"/>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2" name="object 32"/>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33" name="object 33"/>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4" name="object 34"/>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5" name="object 35"/>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36" name="object 36"/>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8" name="object 37"/>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9" name="object 38"/>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40" name="object 39"/>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1" name="object 40"/>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2" name="object 41"/>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3" name="object 42"/>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4" name="object 43"/>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5" name="object 44"/>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46" name="object 45"/>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7" name="object 46"/>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8" name="object 47"/>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9" name="object 48"/>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0" name="object 49"/>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1" name="object 50"/>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52" name="object 51"/>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3" name="object 52"/>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4" name="object 53"/>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55" name="object 54"/>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6" name="object 55"/>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7" name="object 56"/>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58" name="object 57"/>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9" name="object 58"/>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0" name="object 59"/>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61" name="object 60"/>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62" name="object 61"/>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FF3100"/>
            </a:solidFill>
          </a:ln>
        </p:spPr>
        <p:txBody>
          <a:bodyPr wrap="square" lIns="0" tIns="0" rIns="0" bIns="0" rtlCol="0"/>
          <a:lstStyle/>
          <a:p>
            <a:endParaRPr sz="1588"/>
          </a:p>
        </p:txBody>
      </p:sp>
      <p:sp>
        <p:nvSpPr>
          <p:cNvPr id="63" name="object 62"/>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64" name="object 63"/>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65" name="object 64"/>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66" name="object 65"/>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67" name="object 66"/>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68" name="object 67"/>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69" name="object 68"/>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70" name="object 69"/>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71" name="object 70"/>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2" name="object 71"/>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3" name="object 72"/>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74" name="object 73"/>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75" name="object 74"/>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76" name="object 75"/>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77" name="object 76"/>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78" name="object 77"/>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79" name="object 78"/>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80" name="object 79"/>
          <p:cNvSpPr txBox="1"/>
          <p:nvPr/>
        </p:nvSpPr>
        <p:spPr>
          <a:xfrm>
            <a:off x="7523170"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h</a:t>
            </a:r>
            <a:endParaRPr sz="1765">
              <a:latin typeface="Arial"/>
              <a:cs typeface="Arial"/>
            </a:endParaRPr>
          </a:p>
        </p:txBody>
      </p:sp>
      <p:sp>
        <p:nvSpPr>
          <p:cNvPr id="81" name="object 80"/>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82" name="object 81"/>
          <p:cNvSpPr/>
          <p:nvPr/>
        </p:nvSpPr>
        <p:spPr>
          <a:xfrm>
            <a:off x="7657640" y="3965548"/>
            <a:ext cx="134471" cy="268941"/>
          </a:xfrm>
          <a:custGeom>
            <a:avLst/>
            <a:gdLst/>
            <a:ahLst/>
            <a:cxnLst/>
            <a:rect l="l" t="t" r="r" b="b"/>
            <a:pathLst>
              <a:path w="152400" h="304800">
                <a:moveTo>
                  <a:pt x="152400" y="0"/>
                </a:moveTo>
                <a:lnTo>
                  <a:pt x="0" y="304800"/>
                </a:lnTo>
              </a:path>
            </a:pathLst>
          </a:custGeom>
          <a:ln w="36576">
            <a:solidFill>
              <a:srgbClr val="3131CD"/>
            </a:solidFill>
            <a:prstDash val="lgDash"/>
          </a:ln>
        </p:spPr>
        <p:txBody>
          <a:bodyPr wrap="square" lIns="0" tIns="0" rIns="0" bIns="0" rtlCol="0"/>
          <a:lstStyle/>
          <a:p>
            <a:endParaRPr sz="1588"/>
          </a:p>
        </p:txBody>
      </p:sp>
      <p:sp>
        <p:nvSpPr>
          <p:cNvPr id="83" name="object 82"/>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84" name="object 83"/>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86" name="object 85"/>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7" name="object 86"/>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88" name="object 87"/>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89" name="object 88"/>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91" name="object 90"/>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graphicFrame>
        <p:nvGraphicFramePr>
          <p:cNvPr id="92" name="object 91"/>
          <p:cNvGraphicFramePr>
            <a:graphicFrameLocks noGrp="1"/>
          </p:cNvGraphicFramePr>
          <p:nvPr>
            <p:extLst>
              <p:ext uri="{D42A27DB-BD31-4B8C-83A1-F6EECF244321}">
                <p14:modId xmlns:p14="http://schemas.microsoft.com/office/powerpoint/2010/main" val="155313786"/>
              </p:ext>
            </p:extLst>
          </p:nvPr>
        </p:nvGraphicFramePr>
        <p:xfrm>
          <a:off x="1150712" y="2030241"/>
          <a:ext cx="2958347" cy="2891118"/>
        </p:xfrm>
        <a:graphic>
          <a:graphicData uri="http://schemas.openxmlformats.org/drawingml/2006/table">
            <a:tbl>
              <a:tblPr firstRow="1" bandRow="1">
                <a:tableStyleId>{2D5ABB26-0587-4C30-8999-92F81FD0307C}</a:tableStyleId>
              </a:tblPr>
              <a:tblGrid>
                <a:gridCol w="478926">
                  <a:extLst>
                    <a:ext uri="{9D8B030D-6E8A-4147-A177-3AD203B41FA5}">
                      <a16:colId xmlns:a16="http://schemas.microsoft.com/office/drawing/2014/main" val="20000"/>
                    </a:ext>
                  </a:extLst>
                </a:gridCol>
                <a:gridCol w="260657">
                  <a:extLst>
                    <a:ext uri="{9D8B030D-6E8A-4147-A177-3AD203B41FA5}">
                      <a16:colId xmlns:a16="http://schemas.microsoft.com/office/drawing/2014/main" val="20001"/>
                    </a:ext>
                  </a:extLst>
                </a:gridCol>
                <a:gridCol w="67235">
                  <a:extLst>
                    <a:ext uri="{9D8B030D-6E8A-4147-A177-3AD203B41FA5}">
                      <a16:colId xmlns:a16="http://schemas.microsoft.com/office/drawing/2014/main" val="20002"/>
                    </a:ext>
                  </a:extLst>
                </a:gridCol>
                <a:gridCol w="277225">
                  <a:extLst>
                    <a:ext uri="{9D8B030D-6E8A-4147-A177-3AD203B41FA5}">
                      <a16:colId xmlns:a16="http://schemas.microsoft.com/office/drawing/2014/main" val="20003"/>
                    </a:ext>
                  </a:extLst>
                </a:gridCol>
                <a:gridCol w="327892">
                  <a:extLst>
                    <a:ext uri="{9D8B030D-6E8A-4147-A177-3AD203B41FA5}">
                      <a16:colId xmlns:a16="http://schemas.microsoft.com/office/drawing/2014/main" val="20004"/>
                    </a:ext>
                  </a:extLst>
                </a:gridCol>
                <a:gridCol w="364760">
                  <a:extLst>
                    <a:ext uri="{9D8B030D-6E8A-4147-A177-3AD203B41FA5}">
                      <a16:colId xmlns:a16="http://schemas.microsoft.com/office/drawing/2014/main" val="20005"/>
                    </a:ext>
                  </a:extLst>
                </a:gridCol>
                <a:gridCol w="416729">
                  <a:extLst>
                    <a:ext uri="{9D8B030D-6E8A-4147-A177-3AD203B41FA5}">
                      <a16:colId xmlns:a16="http://schemas.microsoft.com/office/drawing/2014/main" val="20006"/>
                    </a:ext>
                  </a:extLst>
                </a:gridCol>
                <a:gridCol w="764923">
                  <a:extLst>
                    <a:ext uri="{9D8B030D-6E8A-4147-A177-3AD203B41FA5}">
                      <a16:colId xmlns:a16="http://schemas.microsoft.com/office/drawing/2014/main" val="20007"/>
                    </a:ext>
                  </a:extLst>
                </a:gridCol>
              </a:tblGrid>
              <a:tr h="739588">
                <a:tc rowSpan="3" gridSpan="5">
                  <a:txBody>
                    <a:bodyPr/>
                    <a:lstStyle/>
                    <a:p>
                      <a:pPr>
                        <a:lnSpc>
                          <a:spcPct val="100000"/>
                        </a:lnSpc>
                      </a:pPr>
                      <a:endParaRPr sz="1800">
                        <a:latin typeface="Times New Roman"/>
                        <a:cs typeface="Times New Roman"/>
                      </a:endParaRPr>
                    </a:p>
                    <a:p>
                      <a:pPr>
                        <a:lnSpc>
                          <a:spcPct val="100000"/>
                        </a:lnSpc>
                        <a:spcBef>
                          <a:spcPts val="30"/>
                        </a:spcBef>
                      </a:pPr>
                      <a:endParaRPr sz="2600">
                        <a:latin typeface="Times New Roman"/>
                        <a:cs typeface="Times New Roman"/>
                      </a:endParaRPr>
                    </a:p>
                    <a:p>
                      <a:pPr marL="247015" algn="ctr">
                        <a:lnSpc>
                          <a:spcPct val="100000"/>
                        </a:lnSpc>
                      </a:pPr>
                      <a:r>
                        <a:rPr sz="1800" dirty="0">
                          <a:latin typeface="Arial"/>
                          <a:cs typeface="Arial"/>
                        </a:rPr>
                        <a:t>g</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gridSpan="3">
                  <a:txBody>
                    <a:bodyPr/>
                    <a:lstStyle/>
                    <a:p>
                      <a:pPr>
                        <a:lnSpc>
                          <a:spcPct val="100000"/>
                        </a:lnSpc>
                        <a:spcBef>
                          <a:spcPts val="55"/>
                        </a:spcBef>
                      </a:pPr>
                      <a:endParaRPr sz="1500">
                        <a:latin typeface="Times New Roman"/>
                        <a:cs typeface="Times New Roman"/>
                      </a:endParaRPr>
                    </a:p>
                    <a:p>
                      <a:pPr marL="86360">
                        <a:lnSpc>
                          <a:spcPct val="100000"/>
                        </a:lnSpc>
                      </a:pPr>
                      <a:r>
                        <a:rPr sz="1800" dirty="0">
                          <a:latin typeface="Arial"/>
                          <a:cs typeface="Arial"/>
                        </a:rPr>
                        <a:t>i</a:t>
                      </a:r>
                      <a:endParaRPr sz="18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70647">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6360">
                        <a:lnSpc>
                          <a:spcPct val="100000"/>
                        </a:lnSpc>
                        <a:spcBef>
                          <a:spcPts val="265"/>
                        </a:spcBef>
                      </a:pPr>
                      <a:r>
                        <a:rPr sz="1200" spc="-5" dirty="0">
                          <a:latin typeface="Arial"/>
                          <a:cs typeface="Arial"/>
                        </a:rPr>
                        <a:t>s8</a:t>
                      </a:r>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solidFill>
                      <a:srgbClr val="DDDDDD"/>
                    </a:solidFill>
                  </a:tcPr>
                </a:tc>
                <a:tc>
                  <a:txBody>
                    <a:bodyPr/>
                    <a:lstStyle/>
                    <a:p>
                      <a:pPr marL="134620">
                        <a:lnSpc>
                          <a:spcPct val="100000"/>
                        </a:lnSpc>
                        <a:spcBef>
                          <a:spcPts val="265"/>
                        </a:spcBef>
                      </a:pPr>
                      <a:r>
                        <a:rPr sz="1800" dirty="0">
                          <a:latin typeface="Arial"/>
                          <a:cs typeface="Arial"/>
                        </a:rPr>
                        <a:t>h</a:t>
                      </a:r>
                      <a:endParaRPr sz="1800">
                        <a:latin typeface="Arial"/>
                        <a:cs typeface="Arial"/>
                      </a:endParaRPr>
                    </a:p>
                  </a:txBody>
                  <a:tcPr marL="0" marR="0" marT="0" marB="0">
                    <a:lnT w="9144">
                      <a:solidFill>
                        <a:srgbClr val="000000"/>
                      </a:solidFill>
                      <a:prstDash val="solid"/>
                    </a:lnT>
                    <a:lnB w="9144">
                      <a:solidFill>
                        <a:srgbClr val="000000"/>
                      </a:solidFill>
                      <a:prstDash val="solid"/>
                    </a:lnB>
                    <a:solidFill>
                      <a:srgbClr val="DDDDDD"/>
                    </a:solidFill>
                  </a:tcPr>
                </a:tc>
                <a:tc>
                  <a:txBody>
                    <a:bodyPr/>
                    <a:lstStyle/>
                    <a:p>
                      <a:endParaRPr sz="18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solidFill>
                      <a:srgbClr val="DDDDDD"/>
                    </a:solidFill>
                  </a:tcPr>
                </a:tc>
                <a:extLst>
                  <a:ext uri="{0D108BD9-81ED-4DB2-BD59-A6C34878D82A}">
                    <a16:rowId xmlns:a16="http://schemas.microsoft.com/office/drawing/2014/main" val="10001"/>
                  </a:ext>
                </a:extLst>
              </a:tr>
              <a:tr h="67235">
                <a:tc gridSpan="5" vMerge="1">
                  <a:txBody>
                    <a:bodyPr/>
                    <a:lstStyle/>
                    <a:p>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rowSpan="3">
                  <a:txBody>
                    <a:bodyPr/>
                    <a:lstStyle/>
                    <a:p>
                      <a:pPr marL="86360">
                        <a:lnSpc>
                          <a:spcPct val="100000"/>
                        </a:lnSpc>
                        <a:spcBef>
                          <a:spcPts val="265"/>
                        </a:spcBef>
                      </a:pPr>
                      <a:r>
                        <a:rPr sz="1200" spc="-5" dirty="0">
                          <a:latin typeface="Arial"/>
                          <a:cs typeface="Arial"/>
                        </a:rPr>
                        <a:t>s6</a:t>
                      </a:r>
                      <a:endParaRPr sz="1200">
                        <a:latin typeface="Arial"/>
                        <a:cs typeface="Arial"/>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rowSpan="3">
                  <a:txBody>
                    <a:bodyPr/>
                    <a:lstStyle/>
                    <a:p>
                      <a:endParaRPr sz="1200">
                        <a:latin typeface="Arial"/>
                        <a:cs typeface="Arial"/>
                      </a:endParaRPr>
                    </a:p>
                  </a:txBody>
                  <a:tcPr marL="0" marR="0" marT="0" marB="0">
                    <a:lnT w="9144">
                      <a:solidFill>
                        <a:srgbClr val="000000"/>
                      </a:solidFill>
                      <a:prstDash val="solid"/>
                    </a:lnT>
                    <a:lnB w="6096">
                      <a:solidFill>
                        <a:srgbClr val="000000"/>
                      </a:solidFill>
                      <a:prstDash val="solid"/>
                    </a:lnB>
                    <a:solidFill>
                      <a:srgbClr val="DDDDDD"/>
                    </a:solidFill>
                  </a:tcPr>
                </a:tc>
                <a:tc rowSpan="3">
                  <a:txBody>
                    <a:bodyPr/>
                    <a:lstStyle/>
                    <a:p>
                      <a:pPr marL="196215">
                        <a:lnSpc>
                          <a:spcPct val="100000"/>
                        </a:lnSpc>
                        <a:spcBef>
                          <a:spcPts val="1465"/>
                        </a:spcBef>
                      </a:pPr>
                      <a:r>
                        <a:rPr sz="1800" dirty="0">
                          <a:latin typeface="Arial"/>
                          <a:cs typeface="Arial"/>
                        </a:rPr>
                        <a:t>f</a:t>
                      </a:r>
                      <a:endParaRPr sz="1800">
                        <a:latin typeface="Arial"/>
                        <a:cs typeface="Arial"/>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2"/>
                  </a:ext>
                </a:extLst>
              </a:tr>
              <a:tr h="605118">
                <a:tc>
                  <a:txBody>
                    <a:bodyPr/>
                    <a:lstStyle/>
                    <a:p>
                      <a:pPr marL="86360">
                        <a:lnSpc>
                          <a:spcPts val="1470"/>
                        </a:lnSpc>
                      </a:pPr>
                      <a:r>
                        <a:rPr sz="1200" spc="-5" dirty="0">
                          <a:latin typeface="Arial"/>
                          <a:cs typeface="Arial"/>
                        </a:rPr>
                        <a:t>s4</a:t>
                      </a:r>
                      <a:r>
                        <a:rPr sz="1200" spc="-260" dirty="0">
                          <a:latin typeface="Arial"/>
                          <a:cs typeface="Arial"/>
                        </a:rPr>
                        <a:t> </a:t>
                      </a:r>
                      <a:r>
                        <a:rPr sz="2600" spc="-7" baseline="-33333" dirty="0">
                          <a:latin typeface="Arial"/>
                          <a:cs typeface="Arial"/>
                        </a:rPr>
                        <a:t>d</a:t>
                      </a:r>
                      <a:endParaRPr sz="2600" baseline="-33333">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gridSpan="2">
                  <a:txBody>
                    <a:bodyPr/>
                    <a:lstStyle/>
                    <a:p>
                      <a:pPr>
                        <a:lnSpc>
                          <a:spcPct val="100000"/>
                        </a:lnSpc>
                      </a:pPr>
                      <a:endParaRPr sz="1200">
                        <a:latin typeface="Times New Roman"/>
                        <a:cs typeface="Times New Roman"/>
                      </a:endParaRPr>
                    </a:p>
                    <a:p>
                      <a:pPr>
                        <a:lnSpc>
                          <a:spcPct val="100000"/>
                        </a:lnSpc>
                        <a:spcBef>
                          <a:spcPts val="45"/>
                        </a:spcBef>
                      </a:pPr>
                      <a:endParaRPr sz="1200">
                        <a:latin typeface="Times New Roman"/>
                        <a:cs typeface="Times New Roman"/>
                      </a:endParaRPr>
                    </a:p>
                    <a:p>
                      <a:pPr marL="158115">
                        <a:lnSpc>
                          <a:spcPct val="100000"/>
                        </a:lnSpc>
                      </a:pPr>
                      <a:r>
                        <a:rPr sz="1200" spc="-5" dirty="0">
                          <a:latin typeface="Arial"/>
                          <a:cs typeface="Arial"/>
                        </a:rPr>
                        <a:t>s5</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gridSpan="2">
                  <a:txBody>
                    <a:bodyPr/>
                    <a:lstStyle/>
                    <a:p>
                      <a:pPr marL="238760">
                        <a:lnSpc>
                          <a:spcPts val="1470"/>
                        </a:lnSpc>
                        <a:tabLst>
                          <a:tab pos="543560" algn="l"/>
                        </a:tabLst>
                      </a:pPr>
                      <a:r>
                        <a:rPr sz="2600" baseline="-16666" dirty="0">
                          <a:latin typeface="Arial"/>
                          <a:cs typeface="Arial"/>
                        </a:rPr>
                        <a:t>e	</a:t>
                      </a:r>
                      <a:r>
                        <a:rPr sz="1200" dirty="0">
                          <a:latin typeface="Arial"/>
                          <a:cs typeface="Arial"/>
                        </a:rPr>
                        <a:t>w</a:t>
                      </a:r>
                      <a:endParaRPr sz="1200">
                        <a:latin typeface="Arial"/>
                        <a:cs typeface="Arial"/>
                      </a:endParaRPr>
                    </a:p>
                  </a:txBody>
                  <a:tcPr marL="0" marR="0" marT="0" marB="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hMerge="1">
                  <a:txBody>
                    <a:bodyPr/>
                    <a:lstStyle/>
                    <a:p>
                      <a:endParaRPr/>
                    </a:p>
                  </a:txBody>
                  <a:tcPr marL="0" marR="0" marT="0" marB="0"/>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3"/>
                  </a:ext>
                </a:extLst>
              </a:tr>
              <a:tr h="201706">
                <a:tc rowSpan="2">
                  <a:txBody>
                    <a:bodyPr/>
                    <a:lstStyle/>
                    <a:p>
                      <a:pPr marL="86360">
                        <a:lnSpc>
                          <a:spcPts val="1350"/>
                        </a:lnSpc>
                      </a:pPr>
                      <a:r>
                        <a:rPr sz="1200" spc="-5" dirty="0">
                          <a:latin typeface="Arial"/>
                          <a:cs typeface="Arial"/>
                        </a:rPr>
                        <a:t>s2</a:t>
                      </a:r>
                      <a:endParaRPr sz="1200">
                        <a:latin typeface="Arial"/>
                        <a:cs typeface="Arial"/>
                      </a:endParaRPr>
                    </a:p>
                    <a:p>
                      <a:pPr>
                        <a:lnSpc>
                          <a:spcPct val="100000"/>
                        </a:lnSpc>
                        <a:spcBef>
                          <a:spcPts val="20"/>
                        </a:spcBef>
                      </a:pPr>
                      <a:endParaRPr sz="1500">
                        <a:latin typeface="Times New Roman"/>
                        <a:cs typeface="Times New Roman"/>
                      </a:endParaRPr>
                    </a:p>
                    <a:p>
                      <a:pPr marL="238760">
                        <a:lnSpc>
                          <a:spcPct val="100000"/>
                        </a:lnSpc>
                      </a:pPr>
                      <a:r>
                        <a:rPr sz="1800" dirty="0">
                          <a:latin typeface="Arial"/>
                          <a:cs typeface="Arial"/>
                        </a:rPr>
                        <a:t>a</a:t>
                      </a:r>
                      <a:endParaRPr sz="18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81915">
                        <a:lnSpc>
                          <a:spcPct val="100000"/>
                        </a:lnSpc>
                      </a:pPr>
                      <a:r>
                        <a:rPr sz="1200" spc="-5" dirty="0">
                          <a:latin typeface="Arial"/>
                          <a:cs typeface="Arial"/>
                        </a:rPr>
                        <a:t>s3</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rowSpan="2">
                  <a:txBody>
                    <a:bodyPr/>
                    <a:lstStyle/>
                    <a:p>
                      <a:endParaRPr sz="1200">
                        <a:latin typeface="Arial"/>
                        <a:cs typeface="Arial"/>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rowSpan="2">
                  <a:txBody>
                    <a:bodyPr/>
                    <a:lstStyle/>
                    <a:p>
                      <a:pPr marL="14604">
                        <a:lnSpc>
                          <a:spcPct val="100000"/>
                        </a:lnSpc>
                        <a:spcBef>
                          <a:spcPts val="1465"/>
                        </a:spcBef>
                      </a:pPr>
                      <a:r>
                        <a:rPr sz="1800" dirty="0">
                          <a:latin typeface="Arial"/>
                          <a:cs typeface="Arial"/>
                        </a:rPr>
                        <a:t>b</a:t>
                      </a:r>
                      <a:endParaRPr sz="1800">
                        <a:latin typeface="Arial"/>
                        <a:cs typeface="Arial"/>
                      </a:endParaRPr>
                    </a:p>
                  </a:txBody>
                  <a:tcPr marL="0" marR="0" marT="0" marB="0">
                    <a:lnT w="9144">
                      <a:solidFill>
                        <a:srgbClr val="000000"/>
                      </a:solidFill>
                      <a:prstDash val="solid"/>
                    </a:lnT>
                    <a:lnB w="9144">
                      <a:solidFill>
                        <a:srgbClr val="000000"/>
                      </a:solidFill>
                      <a:prstDash val="solid"/>
                    </a:lnB>
                  </a:tcPr>
                </a:tc>
                <a:tc row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500">
                        <a:latin typeface="Times New Roman"/>
                        <a:cs typeface="Times New Roman"/>
                      </a:endParaRPr>
                    </a:p>
                    <a:p>
                      <a:pPr marL="158115">
                        <a:lnSpc>
                          <a:spcPct val="100000"/>
                        </a:lnSpc>
                      </a:pPr>
                      <a:r>
                        <a:rPr sz="1200" spc="-5" dirty="0">
                          <a:latin typeface="Arial"/>
                          <a:cs typeface="Arial"/>
                        </a:rPr>
                        <a:t>s1</a:t>
                      </a:r>
                      <a:endParaRPr sz="1200">
                        <a:latin typeface="Arial"/>
                        <a:cs typeface="Arial"/>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T w="9144">
                      <a:solidFill>
                        <a:srgbClr val="000000"/>
                      </a:solidFill>
                      <a:prstDash val="solid"/>
                    </a:lnT>
                    <a:lnB w="6096">
                      <a:solidFill>
                        <a:srgbClr val="000000"/>
                      </a:solidFill>
                      <a:prstDash val="solid"/>
                    </a:lnB>
                    <a:solidFill>
                      <a:srgbClr val="DDDDDD"/>
                    </a:solidFill>
                  </a:tcPr>
                </a:tc>
                <a:tc vMerge="1">
                  <a:txBody>
                    <a:bodyPr/>
                    <a:lstStyle/>
                    <a:p>
                      <a:endParaRPr/>
                    </a:p>
                  </a:txBody>
                  <a:tcPr marL="0" marR="0" marT="0" marB="0">
                    <a:lnR w="9144">
                      <a:solidFill>
                        <a:srgbClr val="000000"/>
                      </a:solidFill>
                      <a:prstDash val="solid"/>
                    </a:lnR>
                    <a:lnT w="9144">
                      <a:solidFill>
                        <a:srgbClr val="000000"/>
                      </a:solidFill>
                      <a:prstDash val="solid"/>
                    </a:lnT>
                    <a:lnB w="6096">
                      <a:solidFill>
                        <a:srgbClr val="000000"/>
                      </a:solidFill>
                      <a:prstDash val="solid"/>
                    </a:lnB>
                    <a:solidFill>
                      <a:srgbClr val="DDDDDD"/>
                    </a:solidFill>
                  </a:tcPr>
                </a:tc>
                <a:extLst>
                  <a:ext uri="{0D108BD9-81ED-4DB2-BD59-A6C34878D82A}">
                    <a16:rowId xmlns:a16="http://schemas.microsoft.com/office/drawing/2014/main" val="10004"/>
                  </a:ext>
                </a:extLst>
              </a:tr>
              <a:tr h="806824">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vMerge="1">
                  <a:txBody>
                    <a:bodyPr/>
                    <a:lstStyle/>
                    <a:p>
                      <a:endParaRPr/>
                    </a:p>
                  </a:txBody>
                  <a:tcPr marL="0" marR="0" marT="0" marB="0">
                    <a:lnL w="9144">
                      <a:solidFill>
                        <a:srgbClr val="000000"/>
                      </a:solidFill>
                      <a:prstDash val="solid"/>
                    </a:lnL>
                    <a:lnT w="9144">
                      <a:solidFill>
                        <a:srgbClr val="000000"/>
                      </a:solidFill>
                      <a:prstDash val="solid"/>
                    </a:lnT>
                    <a:lnB w="9144">
                      <a:solidFill>
                        <a:srgbClr val="000000"/>
                      </a:solidFill>
                      <a:prstDash val="solid"/>
                    </a:lnB>
                  </a:tcPr>
                </a:tc>
                <a:tc vMerge="1">
                  <a:txBody>
                    <a:bodyPr/>
                    <a:lstStyle/>
                    <a:p>
                      <a:endParaRPr/>
                    </a:p>
                  </a:txBody>
                  <a:tcPr marL="0" marR="0" marT="0" marB="0">
                    <a:lnT w="9144">
                      <a:solidFill>
                        <a:srgbClr val="000000"/>
                      </a:solidFill>
                      <a:prstDash val="solid"/>
                    </a:lnT>
                    <a:lnB w="9144">
                      <a:solidFill>
                        <a:srgbClr val="000000"/>
                      </a:solidFill>
                      <a:prstDash val="solid"/>
                    </a:lnB>
                  </a:tcPr>
                </a:tc>
                <a:tc vMerge="1">
                  <a:txBody>
                    <a:bodyPr/>
                    <a:lstStyle/>
                    <a:p>
                      <a:endParaRPr/>
                    </a:p>
                  </a:txBody>
                  <a:tcPr marL="0" marR="0" marT="0" marB="0">
                    <a:lnR w="9144">
                      <a:solidFill>
                        <a:srgbClr val="000000"/>
                      </a:solidFill>
                      <a:prstDash val="solid"/>
                    </a:lnR>
                    <a:lnT w="9144">
                      <a:solidFill>
                        <a:srgbClr val="000000"/>
                      </a:solidFill>
                      <a:prstDash val="solid"/>
                    </a:lnT>
                    <a:lnB w="9144">
                      <a:solidFill>
                        <a:srgbClr val="000000"/>
                      </a:solidFill>
                      <a:prstDash val="solid"/>
                    </a:lnB>
                  </a:tcPr>
                </a:tc>
                <a:tc gridSpan="3">
                  <a:txBody>
                    <a:bodyPr/>
                    <a:lstStyle/>
                    <a:p>
                      <a:pPr marL="86360">
                        <a:lnSpc>
                          <a:spcPct val="100000"/>
                        </a:lnSpc>
                        <a:spcBef>
                          <a:spcPts val="280"/>
                        </a:spcBef>
                      </a:pPr>
                      <a:r>
                        <a:rPr sz="1200" spc="-5" dirty="0">
                          <a:latin typeface="Arial"/>
                          <a:cs typeface="Arial"/>
                        </a:rPr>
                        <a:t>s7</a:t>
                      </a:r>
                      <a:endParaRPr sz="1200" dirty="0">
                        <a:latin typeface="Arial"/>
                        <a:cs typeface="Arial"/>
                      </a:endParaRPr>
                    </a:p>
                    <a:p>
                      <a:pPr marL="238760">
                        <a:lnSpc>
                          <a:spcPct val="100000"/>
                        </a:lnSpc>
                        <a:spcBef>
                          <a:spcPts val="120"/>
                        </a:spcBef>
                      </a:pPr>
                      <a:r>
                        <a:rPr sz="1800" dirty="0">
                          <a:latin typeface="Arial"/>
                          <a:cs typeface="Arial"/>
                        </a:rPr>
                        <a:t>c</a:t>
                      </a:r>
                    </a:p>
                  </a:txBody>
                  <a:tcPr marL="0" marR="0" marT="0" marB="0">
                    <a:lnL w="9144">
                      <a:solidFill>
                        <a:srgbClr val="000000"/>
                      </a:solidFill>
                      <a:prstDash val="solid"/>
                    </a:lnL>
                    <a:lnR w="9144">
                      <a:solidFill>
                        <a:srgbClr val="000000"/>
                      </a:solidFill>
                      <a:prstDash val="solid"/>
                    </a:lnR>
                    <a:lnT w="6096">
                      <a:solidFill>
                        <a:srgbClr val="000000"/>
                      </a:solidFill>
                      <a:prstDash val="solid"/>
                    </a:lnT>
                    <a:lnB w="9144">
                      <a:solidFill>
                        <a:srgbClr val="000000"/>
                      </a:solidFill>
                      <a:prstDash val="solid"/>
                    </a:lnB>
                    <a:solidFill>
                      <a:srgbClr val="DDDDD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93" name="object 92"/>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95" name="object 94"/>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grpSp>
        <p:nvGrpSpPr>
          <p:cNvPr id="96" name="组合 95"/>
          <p:cNvGrpSpPr/>
          <p:nvPr/>
        </p:nvGrpSpPr>
        <p:grpSpPr>
          <a:xfrm>
            <a:off x="2749464" y="2419136"/>
            <a:ext cx="134471" cy="134471"/>
            <a:chOff x="2749464" y="2419136"/>
            <a:chExt cx="134471" cy="134471"/>
          </a:xfrm>
        </p:grpSpPr>
        <p:sp>
          <p:nvSpPr>
            <p:cNvPr id="97"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98"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99" name="组合 98"/>
          <p:cNvGrpSpPr/>
          <p:nvPr/>
        </p:nvGrpSpPr>
        <p:grpSpPr>
          <a:xfrm>
            <a:off x="3152875" y="2957019"/>
            <a:ext cx="134471" cy="134471"/>
            <a:chOff x="3152875" y="2957019"/>
            <a:chExt cx="134471" cy="134471"/>
          </a:xfrm>
        </p:grpSpPr>
        <p:sp>
          <p:nvSpPr>
            <p:cNvPr id="100"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1"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2" name="组合 101"/>
          <p:cNvGrpSpPr/>
          <p:nvPr/>
        </p:nvGrpSpPr>
        <p:grpSpPr>
          <a:xfrm>
            <a:off x="3623522" y="3562136"/>
            <a:ext cx="134471" cy="134471"/>
            <a:chOff x="3623522" y="3562136"/>
            <a:chExt cx="134471" cy="134471"/>
          </a:xfrm>
        </p:grpSpPr>
        <p:sp>
          <p:nvSpPr>
            <p:cNvPr id="103"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04"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5" name="组合 104"/>
          <p:cNvGrpSpPr/>
          <p:nvPr/>
        </p:nvGrpSpPr>
        <p:grpSpPr>
          <a:xfrm>
            <a:off x="2275573" y="3424421"/>
            <a:ext cx="134471" cy="134471"/>
            <a:chOff x="2278817" y="3427666"/>
            <a:chExt cx="134471" cy="134471"/>
          </a:xfrm>
        </p:grpSpPr>
        <p:sp>
          <p:nvSpPr>
            <p:cNvPr id="106"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07"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08" name="组合 107"/>
          <p:cNvGrpSpPr/>
          <p:nvPr/>
        </p:nvGrpSpPr>
        <p:grpSpPr>
          <a:xfrm>
            <a:off x="1468749" y="3558891"/>
            <a:ext cx="134471" cy="134471"/>
            <a:chOff x="1471993" y="3562136"/>
            <a:chExt cx="134471" cy="134471"/>
          </a:xfrm>
        </p:grpSpPr>
        <p:sp>
          <p:nvSpPr>
            <p:cNvPr id="109"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0"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1" name="组合 110"/>
          <p:cNvGrpSpPr/>
          <p:nvPr/>
        </p:nvGrpSpPr>
        <p:grpSpPr>
          <a:xfrm>
            <a:off x="1401514" y="4500185"/>
            <a:ext cx="134471" cy="134471"/>
            <a:chOff x="1404758" y="4503430"/>
            <a:chExt cx="134471" cy="134471"/>
          </a:xfrm>
        </p:grpSpPr>
        <p:sp>
          <p:nvSpPr>
            <p:cNvPr id="112"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3"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4" name="组合 113"/>
          <p:cNvGrpSpPr/>
          <p:nvPr/>
        </p:nvGrpSpPr>
        <p:grpSpPr>
          <a:xfrm>
            <a:off x="2073867" y="4231244"/>
            <a:ext cx="134471" cy="134471"/>
            <a:chOff x="2077111" y="4234489"/>
            <a:chExt cx="134471" cy="134471"/>
          </a:xfrm>
        </p:grpSpPr>
        <p:sp>
          <p:nvSpPr>
            <p:cNvPr id="115"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6"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17" name="组合 116"/>
          <p:cNvGrpSpPr/>
          <p:nvPr/>
        </p:nvGrpSpPr>
        <p:grpSpPr>
          <a:xfrm>
            <a:off x="2880690" y="4500185"/>
            <a:ext cx="134471" cy="134471"/>
            <a:chOff x="2077111" y="4234489"/>
            <a:chExt cx="134471" cy="134471"/>
          </a:xfrm>
        </p:grpSpPr>
        <p:sp>
          <p:nvSpPr>
            <p:cNvPr id="118"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19"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20" name="组合 119"/>
          <p:cNvGrpSpPr/>
          <p:nvPr/>
        </p:nvGrpSpPr>
        <p:grpSpPr>
          <a:xfrm>
            <a:off x="2006631" y="2819303"/>
            <a:ext cx="134471" cy="134471"/>
            <a:chOff x="2009875" y="2822548"/>
            <a:chExt cx="134471" cy="134471"/>
          </a:xfrm>
        </p:grpSpPr>
        <p:sp>
          <p:nvSpPr>
            <p:cNvPr id="121"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22"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23"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4065258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69242" y="627797"/>
            <a:ext cx="6482686" cy="655093"/>
          </a:xfrm>
        </p:spPr>
        <p:txBody>
          <a:bodyPr>
            <a:normAutofit/>
          </a:bodyPr>
          <a:lstStyle/>
          <a:p>
            <a:pPr algn="ctr"/>
            <a:r>
              <a:rPr lang="en-US" altLang="zh-CN" sz="2800" dirty="0">
                <a:solidFill>
                  <a:schemeClr val="bg1"/>
                </a:solidFill>
              </a:rPr>
              <a:t>k-d </a:t>
            </a:r>
            <a:r>
              <a:rPr lang="zh-CN" altLang="en-US" sz="2800" dirty="0">
                <a:solidFill>
                  <a:schemeClr val="bg1"/>
                </a:solidFill>
              </a:rPr>
              <a:t>树 最临近查询</a:t>
            </a:r>
            <a:r>
              <a:rPr lang="en-US" altLang="zh-CN" sz="2800" dirty="0" smtClean="0">
                <a:solidFill>
                  <a:schemeClr val="bg1"/>
                </a:solidFill>
              </a:rPr>
              <a:t>(21)</a:t>
            </a:r>
            <a:endParaRPr lang="en-US" altLang="zh-CN" sz="2800" dirty="0">
              <a:solidFill>
                <a:schemeClr val="bg1"/>
              </a:solidFill>
            </a:endParaRPr>
          </a:p>
        </p:txBody>
      </p:sp>
      <p:sp>
        <p:nvSpPr>
          <p:cNvPr id="3" name="object 2"/>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solidFill>
            <a:srgbClr val="DDDDDD"/>
          </a:solidFill>
        </p:spPr>
        <p:txBody>
          <a:bodyPr wrap="square" lIns="0" tIns="0" rIns="0" bIns="0" rtlCol="0"/>
          <a:lstStyle/>
          <a:p>
            <a:endParaRPr sz="1588"/>
          </a:p>
        </p:txBody>
      </p:sp>
      <p:sp>
        <p:nvSpPr>
          <p:cNvPr id="4" name="object 3"/>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2" name="object 11"/>
          <p:cNvSpPr/>
          <p:nvPr/>
        </p:nvSpPr>
        <p:spPr>
          <a:xfrm>
            <a:off x="1135821" y="2015725"/>
            <a:ext cx="2958353" cy="2891118"/>
          </a:xfrm>
          <a:custGeom>
            <a:avLst/>
            <a:gdLst/>
            <a:ahLst/>
            <a:cxnLst/>
            <a:rect l="l" t="t" r="r" b="b"/>
            <a:pathLst>
              <a:path w="3352800" h="3276600">
                <a:moveTo>
                  <a:pt x="0" y="0"/>
                </a:moveTo>
                <a:lnTo>
                  <a:pt x="0" y="3276600"/>
                </a:lnTo>
                <a:lnTo>
                  <a:pt x="3352800" y="3276600"/>
                </a:lnTo>
                <a:lnTo>
                  <a:pt x="3352800" y="0"/>
                </a:lnTo>
                <a:lnTo>
                  <a:pt x="0" y="0"/>
                </a:lnTo>
                <a:close/>
              </a:path>
            </a:pathLst>
          </a:custGeom>
          <a:ln w="9144">
            <a:solidFill>
              <a:srgbClr val="000000"/>
            </a:solidFill>
          </a:ln>
        </p:spPr>
        <p:txBody>
          <a:bodyPr wrap="square" lIns="0" tIns="0" rIns="0" bIns="0" rtlCol="0"/>
          <a:lstStyle/>
          <a:p>
            <a:endParaRPr sz="1588"/>
          </a:p>
        </p:txBody>
      </p:sp>
      <p:sp>
        <p:nvSpPr>
          <p:cNvPr id="13" name="object 12"/>
          <p:cNvSpPr txBox="1"/>
          <p:nvPr/>
        </p:nvSpPr>
        <p:spPr>
          <a:xfrm>
            <a:off x="869121" y="332726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15" name="object 15"/>
          <p:cNvSpPr/>
          <p:nvPr/>
        </p:nvSpPr>
        <p:spPr>
          <a:xfrm>
            <a:off x="2547758" y="2015725"/>
            <a:ext cx="0" cy="2891118"/>
          </a:xfrm>
          <a:custGeom>
            <a:avLst/>
            <a:gdLst/>
            <a:ahLst/>
            <a:cxnLst/>
            <a:rect l="l" t="t" r="r" b="b"/>
            <a:pathLst>
              <a:path h="3276600">
                <a:moveTo>
                  <a:pt x="0" y="0"/>
                </a:moveTo>
                <a:lnTo>
                  <a:pt x="0" y="3276600"/>
                </a:lnTo>
              </a:path>
            </a:pathLst>
          </a:custGeom>
          <a:ln w="6096">
            <a:solidFill>
              <a:srgbClr val="000000"/>
            </a:solidFill>
          </a:ln>
        </p:spPr>
        <p:txBody>
          <a:bodyPr wrap="square" lIns="0" tIns="0" rIns="0" bIns="0" rtlCol="0"/>
          <a:lstStyle/>
          <a:p>
            <a:endParaRPr sz="1588"/>
          </a:p>
        </p:txBody>
      </p:sp>
      <p:sp>
        <p:nvSpPr>
          <p:cNvPr id="16" name="object 16"/>
          <p:cNvSpPr/>
          <p:nvPr/>
        </p:nvSpPr>
        <p:spPr>
          <a:xfrm>
            <a:off x="1135821" y="3898313"/>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17" name="object 17"/>
          <p:cNvSpPr/>
          <p:nvPr/>
        </p:nvSpPr>
        <p:spPr>
          <a:xfrm>
            <a:off x="2547758" y="3225960"/>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18" name="object 18"/>
          <p:cNvSpPr/>
          <p:nvPr/>
        </p:nvSpPr>
        <p:spPr>
          <a:xfrm>
            <a:off x="2547758" y="4100019"/>
            <a:ext cx="1546412" cy="0"/>
          </a:xfrm>
          <a:custGeom>
            <a:avLst/>
            <a:gdLst/>
            <a:ahLst/>
            <a:cxnLst/>
            <a:rect l="l" t="t" r="r" b="b"/>
            <a:pathLst>
              <a:path w="1752600">
                <a:moveTo>
                  <a:pt x="0" y="0"/>
                </a:moveTo>
                <a:lnTo>
                  <a:pt x="1752600" y="0"/>
                </a:lnTo>
              </a:path>
            </a:pathLst>
          </a:custGeom>
          <a:ln w="6096">
            <a:solidFill>
              <a:srgbClr val="000000"/>
            </a:solidFill>
          </a:ln>
        </p:spPr>
        <p:txBody>
          <a:bodyPr wrap="square" lIns="0" tIns="0" rIns="0" bIns="0" rtlCol="0"/>
          <a:lstStyle/>
          <a:p>
            <a:endParaRPr sz="1588"/>
          </a:p>
        </p:txBody>
      </p:sp>
      <p:sp>
        <p:nvSpPr>
          <p:cNvPr id="19" name="object 19"/>
          <p:cNvSpPr/>
          <p:nvPr/>
        </p:nvSpPr>
        <p:spPr>
          <a:xfrm>
            <a:off x="2547758" y="2755313"/>
            <a:ext cx="1546412" cy="0"/>
          </a:xfrm>
          <a:custGeom>
            <a:avLst/>
            <a:gdLst/>
            <a:ahLst/>
            <a:cxnLst/>
            <a:rect l="l" t="t" r="r" b="b"/>
            <a:pathLst>
              <a:path w="1752600">
                <a:moveTo>
                  <a:pt x="0" y="0"/>
                </a:moveTo>
                <a:lnTo>
                  <a:pt x="1752600" y="0"/>
                </a:lnTo>
              </a:path>
            </a:pathLst>
          </a:custGeom>
          <a:ln w="9144">
            <a:solidFill>
              <a:srgbClr val="000000"/>
            </a:solidFill>
          </a:ln>
        </p:spPr>
        <p:txBody>
          <a:bodyPr wrap="square" lIns="0" tIns="0" rIns="0" bIns="0" rtlCol="0"/>
          <a:lstStyle/>
          <a:p>
            <a:endParaRPr sz="1588"/>
          </a:p>
        </p:txBody>
      </p:sp>
      <p:sp>
        <p:nvSpPr>
          <p:cNvPr id="20" name="object 20"/>
          <p:cNvSpPr/>
          <p:nvPr/>
        </p:nvSpPr>
        <p:spPr>
          <a:xfrm>
            <a:off x="1875405" y="3898313"/>
            <a:ext cx="0" cy="1008529"/>
          </a:xfrm>
          <a:custGeom>
            <a:avLst/>
            <a:gdLst/>
            <a:ahLst/>
            <a:cxnLst/>
            <a:rect l="l" t="t" r="r" b="b"/>
            <a:pathLst>
              <a:path h="1143000">
                <a:moveTo>
                  <a:pt x="0" y="0"/>
                </a:moveTo>
                <a:lnTo>
                  <a:pt x="0" y="1143000"/>
                </a:lnTo>
              </a:path>
            </a:pathLst>
          </a:custGeom>
          <a:ln w="9144">
            <a:solidFill>
              <a:srgbClr val="000000"/>
            </a:solidFill>
          </a:ln>
        </p:spPr>
        <p:txBody>
          <a:bodyPr wrap="square" lIns="0" tIns="0" rIns="0" bIns="0" rtlCol="0"/>
          <a:lstStyle/>
          <a:p>
            <a:endParaRPr sz="1588"/>
          </a:p>
        </p:txBody>
      </p:sp>
      <p:sp>
        <p:nvSpPr>
          <p:cNvPr id="21" name="object 21"/>
          <p:cNvSpPr/>
          <p:nvPr/>
        </p:nvSpPr>
        <p:spPr>
          <a:xfrm>
            <a:off x="1135821" y="3293195"/>
            <a:ext cx="1411941" cy="0"/>
          </a:xfrm>
          <a:custGeom>
            <a:avLst/>
            <a:gdLst/>
            <a:ahLst/>
            <a:cxnLst/>
            <a:rect l="l" t="t" r="r" b="b"/>
            <a:pathLst>
              <a:path w="1600200">
                <a:moveTo>
                  <a:pt x="0" y="0"/>
                </a:moveTo>
                <a:lnTo>
                  <a:pt x="1600194" y="0"/>
                </a:lnTo>
              </a:path>
            </a:pathLst>
          </a:custGeom>
          <a:ln w="9144">
            <a:solidFill>
              <a:srgbClr val="000000"/>
            </a:solidFill>
          </a:ln>
        </p:spPr>
        <p:txBody>
          <a:bodyPr wrap="square" lIns="0" tIns="0" rIns="0" bIns="0" rtlCol="0"/>
          <a:lstStyle/>
          <a:p>
            <a:endParaRPr sz="1588"/>
          </a:p>
        </p:txBody>
      </p:sp>
      <p:sp>
        <p:nvSpPr>
          <p:cNvPr id="22" name="object 22"/>
          <p:cNvSpPr/>
          <p:nvPr/>
        </p:nvSpPr>
        <p:spPr>
          <a:xfrm>
            <a:off x="1942640" y="3293195"/>
            <a:ext cx="0" cy="605118"/>
          </a:xfrm>
          <a:custGeom>
            <a:avLst/>
            <a:gdLst/>
            <a:ahLst/>
            <a:cxnLst/>
            <a:rect l="l" t="t" r="r" b="b"/>
            <a:pathLst>
              <a:path h="685800">
                <a:moveTo>
                  <a:pt x="0" y="0"/>
                </a:moveTo>
                <a:lnTo>
                  <a:pt x="0" y="685800"/>
                </a:lnTo>
              </a:path>
            </a:pathLst>
          </a:custGeom>
          <a:ln w="9144">
            <a:solidFill>
              <a:srgbClr val="000000"/>
            </a:solidFill>
          </a:ln>
        </p:spPr>
        <p:txBody>
          <a:bodyPr wrap="square" lIns="0" tIns="0" rIns="0" bIns="0" rtlCol="0"/>
          <a:lstStyle/>
          <a:p>
            <a:endParaRPr sz="1588"/>
          </a:p>
        </p:txBody>
      </p:sp>
      <p:sp>
        <p:nvSpPr>
          <p:cNvPr id="23" name="object 23"/>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24" name="object 24"/>
          <p:cNvSpPr/>
          <p:nvPr/>
        </p:nvSpPr>
        <p:spPr>
          <a:xfrm>
            <a:off x="6312935" y="188125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25" name="object 25"/>
          <p:cNvSpPr txBox="1"/>
          <p:nvPr/>
        </p:nvSpPr>
        <p:spPr>
          <a:xfrm>
            <a:off x="6379720" y="18749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26" name="object 26"/>
          <p:cNvSpPr txBox="1"/>
          <p:nvPr/>
        </p:nvSpPr>
        <p:spPr>
          <a:xfrm>
            <a:off x="1339764" y="4268556"/>
            <a:ext cx="146797" cy="271613"/>
          </a:xfrm>
          <a:prstGeom prst="rect">
            <a:avLst/>
          </a:prstGeom>
        </p:spPr>
        <p:txBody>
          <a:bodyPr vert="horz" wrap="square" lIns="0" tIns="0" rIns="0" bIns="0" rtlCol="0">
            <a:spAutoFit/>
          </a:bodyPr>
          <a:lstStyle/>
          <a:p>
            <a:pPr marL="11206"/>
            <a:r>
              <a:rPr sz="1765" spc="-4" dirty="0">
                <a:latin typeface="Arial"/>
                <a:cs typeface="Arial"/>
              </a:rPr>
              <a:t>a</a:t>
            </a:r>
            <a:endParaRPr sz="1765">
              <a:latin typeface="Arial"/>
              <a:cs typeface="Arial"/>
            </a:endParaRPr>
          </a:p>
        </p:txBody>
      </p:sp>
      <p:sp>
        <p:nvSpPr>
          <p:cNvPr id="27" name="object 27"/>
          <p:cNvSpPr txBox="1"/>
          <p:nvPr/>
        </p:nvSpPr>
        <p:spPr>
          <a:xfrm>
            <a:off x="1944882" y="4066850"/>
            <a:ext cx="146797" cy="271613"/>
          </a:xfrm>
          <a:prstGeom prst="rect">
            <a:avLst/>
          </a:prstGeom>
        </p:spPr>
        <p:txBody>
          <a:bodyPr vert="horz" wrap="square" lIns="0" tIns="0" rIns="0" bIns="0" rtlCol="0">
            <a:spAutoFit/>
          </a:bodyPr>
          <a:lstStyle/>
          <a:p>
            <a:pPr marL="11206"/>
            <a:r>
              <a:rPr sz="1765" spc="-4" dirty="0">
                <a:latin typeface="Arial"/>
                <a:cs typeface="Arial"/>
              </a:rPr>
              <a:t>b</a:t>
            </a:r>
            <a:endParaRPr sz="1765">
              <a:latin typeface="Arial"/>
              <a:cs typeface="Arial"/>
            </a:endParaRPr>
          </a:p>
        </p:txBody>
      </p:sp>
      <p:sp>
        <p:nvSpPr>
          <p:cNvPr id="28" name="object 28"/>
          <p:cNvSpPr txBox="1"/>
          <p:nvPr/>
        </p:nvSpPr>
        <p:spPr>
          <a:xfrm>
            <a:off x="1877646" y="2654908"/>
            <a:ext cx="146797" cy="271613"/>
          </a:xfrm>
          <a:prstGeom prst="rect">
            <a:avLst/>
          </a:prstGeom>
        </p:spPr>
        <p:txBody>
          <a:bodyPr vert="horz" wrap="square" lIns="0" tIns="0" rIns="0" bIns="0" rtlCol="0">
            <a:spAutoFit/>
          </a:bodyPr>
          <a:lstStyle/>
          <a:p>
            <a:pPr marL="11206"/>
            <a:r>
              <a:rPr sz="1765" spc="-4" dirty="0">
                <a:latin typeface="Arial"/>
                <a:cs typeface="Arial"/>
              </a:rPr>
              <a:t>g</a:t>
            </a:r>
            <a:endParaRPr sz="1765">
              <a:latin typeface="Arial"/>
              <a:cs typeface="Arial"/>
            </a:endParaRPr>
          </a:p>
        </p:txBody>
      </p:sp>
      <p:sp>
        <p:nvSpPr>
          <p:cNvPr id="29" name="object 29"/>
          <p:cNvSpPr txBox="1"/>
          <p:nvPr/>
        </p:nvSpPr>
        <p:spPr>
          <a:xfrm>
            <a:off x="3020646" y="2789379"/>
            <a:ext cx="146797" cy="271613"/>
          </a:xfrm>
          <a:prstGeom prst="rect">
            <a:avLst/>
          </a:prstGeom>
        </p:spPr>
        <p:txBody>
          <a:bodyPr vert="horz" wrap="square" lIns="0" tIns="0" rIns="0" bIns="0" rtlCol="0">
            <a:spAutoFit/>
          </a:bodyPr>
          <a:lstStyle/>
          <a:p>
            <a:pPr marL="11206"/>
            <a:r>
              <a:rPr sz="1765" spc="-4" dirty="0">
                <a:latin typeface="Arial"/>
                <a:cs typeface="Arial"/>
              </a:rPr>
              <a:t>h</a:t>
            </a:r>
            <a:endParaRPr sz="1765">
              <a:latin typeface="Arial"/>
              <a:cs typeface="Arial"/>
            </a:endParaRPr>
          </a:p>
        </p:txBody>
      </p:sp>
      <p:sp>
        <p:nvSpPr>
          <p:cNvPr id="30" name="object 30"/>
          <p:cNvSpPr txBox="1"/>
          <p:nvPr/>
        </p:nvSpPr>
        <p:spPr>
          <a:xfrm>
            <a:off x="2146587" y="3260026"/>
            <a:ext cx="146797" cy="271613"/>
          </a:xfrm>
          <a:prstGeom prst="rect">
            <a:avLst/>
          </a:prstGeom>
        </p:spPr>
        <p:txBody>
          <a:bodyPr vert="horz" wrap="square" lIns="0" tIns="0" rIns="0" bIns="0" rtlCol="0">
            <a:spAutoFit/>
          </a:bodyPr>
          <a:lstStyle/>
          <a:p>
            <a:pPr marL="11206"/>
            <a:r>
              <a:rPr sz="1765" spc="-4" dirty="0">
                <a:latin typeface="Arial"/>
                <a:cs typeface="Arial"/>
              </a:rPr>
              <a:t>e</a:t>
            </a:r>
            <a:endParaRPr sz="1765">
              <a:latin typeface="Arial"/>
              <a:cs typeface="Arial"/>
            </a:endParaRPr>
          </a:p>
        </p:txBody>
      </p:sp>
      <p:sp>
        <p:nvSpPr>
          <p:cNvPr id="31" name="object 31"/>
          <p:cNvSpPr txBox="1"/>
          <p:nvPr/>
        </p:nvSpPr>
        <p:spPr>
          <a:xfrm>
            <a:off x="2617235" y="2251497"/>
            <a:ext cx="72278" cy="271613"/>
          </a:xfrm>
          <a:prstGeom prst="rect">
            <a:avLst/>
          </a:prstGeom>
        </p:spPr>
        <p:txBody>
          <a:bodyPr vert="horz" wrap="square" lIns="0" tIns="0" rIns="0" bIns="0" rtlCol="0">
            <a:spAutoFit/>
          </a:bodyPr>
          <a:lstStyle/>
          <a:p>
            <a:pPr marL="11206"/>
            <a:r>
              <a:rPr sz="1765" spc="-4" dirty="0">
                <a:latin typeface="Arial"/>
                <a:cs typeface="Arial"/>
              </a:rPr>
              <a:t>i</a:t>
            </a:r>
            <a:endParaRPr sz="1765">
              <a:latin typeface="Arial"/>
              <a:cs typeface="Arial"/>
            </a:endParaRPr>
          </a:p>
        </p:txBody>
      </p:sp>
      <p:sp>
        <p:nvSpPr>
          <p:cNvPr id="32" name="object 32"/>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3" name="object 33"/>
          <p:cNvSpPr/>
          <p:nvPr/>
        </p:nvSpPr>
        <p:spPr>
          <a:xfrm>
            <a:off x="6312935" y="2150195"/>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4" name="object 34"/>
          <p:cNvSpPr txBox="1"/>
          <p:nvPr/>
        </p:nvSpPr>
        <p:spPr>
          <a:xfrm>
            <a:off x="6317865" y="2143920"/>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1</a:t>
            </a:r>
            <a:endParaRPr sz="1765">
              <a:latin typeface="Arial"/>
              <a:cs typeface="Arial"/>
            </a:endParaRPr>
          </a:p>
        </p:txBody>
      </p:sp>
      <p:sp>
        <p:nvSpPr>
          <p:cNvPr id="35" name="object 35"/>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36" name="object 36"/>
          <p:cNvSpPr/>
          <p:nvPr/>
        </p:nvSpPr>
        <p:spPr>
          <a:xfrm>
            <a:off x="5237170"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38" name="object 37"/>
          <p:cNvSpPr txBox="1"/>
          <p:nvPr/>
        </p:nvSpPr>
        <p:spPr>
          <a:xfrm>
            <a:off x="5242101"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2</a:t>
            </a:r>
            <a:endParaRPr sz="1765">
              <a:latin typeface="Arial"/>
              <a:cs typeface="Arial"/>
            </a:endParaRPr>
          </a:p>
        </p:txBody>
      </p:sp>
      <p:sp>
        <p:nvSpPr>
          <p:cNvPr id="39" name="object 38"/>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0" name="object 39"/>
          <p:cNvSpPr/>
          <p:nvPr/>
        </p:nvSpPr>
        <p:spPr>
          <a:xfrm>
            <a:off x="5237170"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1" name="object 40"/>
          <p:cNvSpPr txBox="1"/>
          <p:nvPr/>
        </p:nvSpPr>
        <p:spPr>
          <a:xfrm>
            <a:off x="5303957"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2" name="object 41"/>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3" name="object 42"/>
          <p:cNvSpPr/>
          <p:nvPr/>
        </p:nvSpPr>
        <p:spPr>
          <a:xfrm>
            <a:off x="7321464" y="2620842"/>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4" name="object 43"/>
          <p:cNvSpPr txBox="1"/>
          <p:nvPr/>
        </p:nvSpPr>
        <p:spPr>
          <a:xfrm>
            <a:off x="7388250" y="2614567"/>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45" name="object 44"/>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6" name="object 45"/>
          <p:cNvSpPr/>
          <p:nvPr/>
        </p:nvSpPr>
        <p:spPr>
          <a:xfrm>
            <a:off x="7321464" y="2889784"/>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47" name="object 46"/>
          <p:cNvSpPr txBox="1"/>
          <p:nvPr/>
        </p:nvSpPr>
        <p:spPr>
          <a:xfrm>
            <a:off x="7326395" y="2883508"/>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6</a:t>
            </a:r>
            <a:endParaRPr sz="1765">
              <a:latin typeface="Arial"/>
              <a:cs typeface="Arial"/>
            </a:endParaRPr>
          </a:p>
        </p:txBody>
      </p:sp>
      <p:sp>
        <p:nvSpPr>
          <p:cNvPr id="48" name="object 47"/>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49" name="object 48"/>
          <p:cNvSpPr/>
          <p:nvPr/>
        </p:nvSpPr>
        <p:spPr>
          <a:xfrm>
            <a:off x="469928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0" name="object 49"/>
          <p:cNvSpPr txBox="1"/>
          <p:nvPr/>
        </p:nvSpPr>
        <p:spPr>
          <a:xfrm>
            <a:off x="470421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3</a:t>
            </a:r>
            <a:endParaRPr sz="1765">
              <a:latin typeface="Arial"/>
              <a:cs typeface="Arial"/>
            </a:endParaRPr>
          </a:p>
        </p:txBody>
      </p:sp>
      <p:sp>
        <p:nvSpPr>
          <p:cNvPr id="51" name="object 50"/>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2" name="object 51"/>
          <p:cNvSpPr/>
          <p:nvPr/>
        </p:nvSpPr>
        <p:spPr>
          <a:xfrm>
            <a:off x="469928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3" name="object 52"/>
          <p:cNvSpPr txBox="1"/>
          <p:nvPr/>
        </p:nvSpPr>
        <p:spPr>
          <a:xfrm>
            <a:off x="4766074" y="3421391"/>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54" name="object 53"/>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5" name="object 54"/>
          <p:cNvSpPr/>
          <p:nvPr/>
        </p:nvSpPr>
        <p:spPr>
          <a:xfrm>
            <a:off x="5707817"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6" name="object 55"/>
          <p:cNvSpPr txBox="1"/>
          <p:nvPr/>
        </p:nvSpPr>
        <p:spPr>
          <a:xfrm>
            <a:off x="5712748"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4</a:t>
            </a:r>
            <a:endParaRPr sz="1765">
              <a:latin typeface="Arial"/>
              <a:cs typeface="Arial"/>
            </a:endParaRPr>
          </a:p>
        </p:txBody>
      </p:sp>
      <p:sp>
        <p:nvSpPr>
          <p:cNvPr id="57" name="object 56"/>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58" name="object 57"/>
          <p:cNvSpPr/>
          <p:nvPr/>
        </p:nvSpPr>
        <p:spPr>
          <a:xfrm>
            <a:off x="5707817"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59" name="object 58"/>
          <p:cNvSpPr txBox="1"/>
          <p:nvPr/>
        </p:nvSpPr>
        <p:spPr>
          <a:xfrm>
            <a:off x="5774604"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0" name="object 59"/>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1" name="object 60"/>
          <p:cNvSpPr/>
          <p:nvPr/>
        </p:nvSpPr>
        <p:spPr>
          <a:xfrm>
            <a:off x="6783582"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2" name="object 61"/>
          <p:cNvSpPr txBox="1"/>
          <p:nvPr/>
        </p:nvSpPr>
        <p:spPr>
          <a:xfrm>
            <a:off x="678851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7</a:t>
            </a:r>
            <a:endParaRPr sz="1765">
              <a:latin typeface="Arial"/>
              <a:cs typeface="Arial"/>
            </a:endParaRPr>
          </a:p>
        </p:txBody>
      </p:sp>
      <p:sp>
        <p:nvSpPr>
          <p:cNvPr id="63" name="object 62"/>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4" name="object 63"/>
          <p:cNvSpPr/>
          <p:nvPr/>
        </p:nvSpPr>
        <p:spPr>
          <a:xfrm>
            <a:off x="6783582"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5" name="object 64"/>
          <p:cNvSpPr txBox="1"/>
          <p:nvPr/>
        </p:nvSpPr>
        <p:spPr>
          <a:xfrm>
            <a:off x="685036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66" name="object 65"/>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67" name="object 66"/>
          <p:cNvSpPr/>
          <p:nvPr/>
        </p:nvSpPr>
        <p:spPr>
          <a:xfrm>
            <a:off x="7792111" y="3696607"/>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68" name="object 67"/>
          <p:cNvSpPr txBox="1"/>
          <p:nvPr/>
        </p:nvSpPr>
        <p:spPr>
          <a:xfrm>
            <a:off x="7797042" y="3690332"/>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8</a:t>
            </a:r>
            <a:endParaRPr sz="1765">
              <a:latin typeface="Arial"/>
              <a:cs typeface="Arial"/>
            </a:endParaRPr>
          </a:p>
        </p:txBody>
      </p:sp>
      <p:sp>
        <p:nvSpPr>
          <p:cNvPr id="69" name="object 68"/>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0" name="object 69"/>
          <p:cNvSpPr/>
          <p:nvPr/>
        </p:nvSpPr>
        <p:spPr>
          <a:xfrm>
            <a:off x="7792111" y="3427666"/>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1" name="object 70"/>
          <p:cNvSpPr txBox="1"/>
          <p:nvPr/>
        </p:nvSpPr>
        <p:spPr>
          <a:xfrm>
            <a:off x="7858897" y="3421391"/>
            <a:ext cx="134471" cy="271613"/>
          </a:xfrm>
          <a:prstGeom prst="rect">
            <a:avLst/>
          </a:prstGeom>
        </p:spPr>
        <p:txBody>
          <a:bodyPr vert="horz" wrap="square" lIns="0" tIns="0" rIns="0" bIns="0" rtlCol="0">
            <a:spAutoFit/>
          </a:bodyPr>
          <a:lstStyle/>
          <a:p>
            <a:pPr marL="11206"/>
            <a:r>
              <a:rPr sz="1765" spc="-4" dirty="0">
                <a:latin typeface="Arial"/>
                <a:cs typeface="Arial"/>
              </a:rPr>
              <a:t>y</a:t>
            </a:r>
            <a:endParaRPr sz="1765">
              <a:latin typeface="Arial"/>
              <a:cs typeface="Arial"/>
            </a:endParaRPr>
          </a:p>
        </p:txBody>
      </p:sp>
      <p:sp>
        <p:nvSpPr>
          <p:cNvPr id="72" name="object 71"/>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3" name="object 72"/>
          <p:cNvSpPr/>
          <p:nvPr/>
        </p:nvSpPr>
        <p:spPr>
          <a:xfrm>
            <a:off x="5371640" y="4503431"/>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4" name="object 73"/>
          <p:cNvSpPr txBox="1"/>
          <p:nvPr/>
        </p:nvSpPr>
        <p:spPr>
          <a:xfrm>
            <a:off x="5376571" y="4497156"/>
            <a:ext cx="259976" cy="271613"/>
          </a:xfrm>
          <a:prstGeom prst="rect">
            <a:avLst/>
          </a:prstGeom>
        </p:spPr>
        <p:txBody>
          <a:bodyPr vert="horz" wrap="square" lIns="0" tIns="0" rIns="0" bIns="0" rtlCol="0">
            <a:spAutoFit/>
          </a:bodyPr>
          <a:lstStyle/>
          <a:p>
            <a:pPr marL="11206"/>
            <a:r>
              <a:rPr sz="1765" dirty="0">
                <a:latin typeface="Arial"/>
                <a:cs typeface="Arial"/>
              </a:rPr>
              <a:t>s</a:t>
            </a:r>
            <a:r>
              <a:rPr sz="1765" spc="-4" dirty="0">
                <a:latin typeface="Arial"/>
                <a:cs typeface="Arial"/>
              </a:rPr>
              <a:t>5</a:t>
            </a:r>
            <a:endParaRPr sz="1765">
              <a:latin typeface="Arial"/>
              <a:cs typeface="Arial"/>
            </a:endParaRPr>
          </a:p>
        </p:txBody>
      </p:sp>
      <p:sp>
        <p:nvSpPr>
          <p:cNvPr id="75" name="object 74"/>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solidFill>
            <a:srgbClr val="CDCDFF"/>
          </a:solidFill>
        </p:spPr>
        <p:txBody>
          <a:bodyPr wrap="square" lIns="0" tIns="0" rIns="0" bIns="0" rtlCol="0"/>
          <a:lstStyle/>
          <a:p>
            <a:endParaRPr sz="1588"/>
          </a:p>
        </p:txBody>
      </p:sp>
      <p:sp>
        <p:nvSpPr>
          <p:cNvPr id="76" name="object 75"/>
          <p:cNvSpPr/>
          <p:nvPr/>
        </p:nvSpPr>
        <p:spPr>
          <a:xfrm>
            <a:off x="5371640" y="4234490"/>
            <a:ext cx="268941" cy="268941"/>
          </a:xfrm>
          <a:custGeom>
            <a:avLst/>
            <a:gdLst/>
            <a:ahLst/>
            <a:cxnLst/>
            <a:rect l="l" t="t" r="r" b="b"/>
            <a:pathLst>
              <a:path w="304800" h="304800">
                <a:moveTo>
                  <a:pt x="0" y="0"/>
                </a:moveTo>
                <a:lnTo>
                  <a:pt x="0" y="304800"/>
                </a:lnTo>
                <a:lnTo>
                  <a:pt x="304800" y="304800"/>
                </a:lnTo>
                <a:lnTo>
                  <a:pt x="304800" y="0"/>
                </a:lnTo>
                <a:lnTo>
                  <a:pt x="0" y="0"/>
                </a:lnTo>
                <a:close/>
              </a:path>
            </a:pathLst>
          </a:custGeom>
          <a:ln w="9144">
            <a:solidFill>
              <a:srgbClr val="000000"/>
            </a:solidFill>
          </a:ln>
        </p:spPr>
        <p:txBody>
          <a:bodyPr wrap="square" lIns="0" tIns="0" rIns="0" bIns="0" rtlCol="0"/>
          <a:lstStyle/>
          <a:p>
            <a:endParaRPr sz="1588"/>
          </a:p>
        </p:txBody>
      </p:sp>
      <p:sp>
        <p:nvSpPr>
          <p:cNvPr id="77" name="object 76"/>
          <p:cNvSpPr txBox="1"/>
          <p:nvPr/>
        </p:nvSpPr>
        <p:spPr>
          <a:xfrm>
            <a:off x="5438427" y="4228214"/>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78" name="object 77"/>
          <p:cNvSpPr txBox="1"/>
          <p:nvPr/>
        </p:nvSpPr>
        <p:spPr>
          <a:xfrm>
            <a:off x="2348293" y="4671967"/>
            <a:ext cx="187699" cy="190052"/>
          </a:xfrm>
          <a:prstGeom prst="rect">
            <a:avLst/>
          </a:prstGeom>
        </p:spPr>
        <p:txBody>
          <a:bodyPr vert="horz" wrap="square" lIns="0" tIns="0" rIns="0" bIns="0" rtlCol="0">
            <a:spAutoFit/>
          </a:bodyPr>
          <a:lstStyle/>
          <a:p>
            <a:pPr marL="11206"/>
            <a:r>
              <a:rPr sz="1235" spc="-4" dirty="0">
                <a:latin typeface="Arial"/>
                <a:cs typeface="Arial"/>
              </a:rPr>
              <a:t>s1</a:t>
            </a:r>
            <a:endParaRPr sz="1235">
              <a:latin typeface="Arial"/>
              <a:cs typeface="Arial"/>
            </a:endParaRPr>
          </a:p>
        </p:txBody>
      </p:sp>
      <p:sp>
        <p:nvSpPr>
          <p:cNvPr id="79" name="object 78"/>
          <p:cNvSpPr txBox="1"/>
          <p:nvPr/>
        </p:nvSpPr>
        <p:spPr>
          <a:xfrm>
            <a:off x="1205293" y="3865144"/>
            <a:ext cx="187699" cy="190052"/>
          </a:xfrm>
          <a:prstGeom prst="rect">
            <a:avLst/>
          </a:prstGeom>
        </p:spPr>
        <p:txBody>
          <a:bodyPr vert="horz" wrap="square" lIns="0" tIns="0" rIns="0" bIns="0" rtlCol="0">
            <a:spAutoFit/>
          </a:bodyPr>
          <a:lstStyle/>
          <a:p>
            <a:pPr marL="11206"/>
            <a:r>
              <a:rPr sz="1235" spc="-4" dirty="0">
                <a:latin typeface="Arial"/>
                <a:cs typeface="Arial"/>
              </a:rPr>
              <a:t>s2</a:t>
            </a:r>
            <a:endParaRPr sz="1235">
              <a:latin typeface="Arial"/>
              <a:cs typeface="Arial"/>
            </a:endParaRPr>
          </a:p>
        </p:txBody>
      </p:sp>
      <p:sp>
        <p:nvSpPr>
          <p:cNvPr id="80" name="object 79"/>
          <p:cNvSpPr txBox="1"/>
          <p:nvPr/>
        </p:nvSpPr>
        <p:spPr>
          <a:xfrm>
            <a:off x="1675941" y="4671967"/>
            <a:ext cx="187699" cy="190052"/>
          </a:xfrm>
          <a:prstGeom prst="rect">
            <a:avLst/>
          </a:prstGeom>
        </p:spPr>
        <p:txBody>
          <a:bodyPr vert="horz" wrap="square" lIns="0" tIns="0" rIns="0" bIns="0" rtlCol="0">
            <a:spAutoFit/>
          </a:bodyPr>
          <a:lstStyle/>
          <a:p>
            <a:pPr marL="11206"/>
            <a:r>
              <a:rPr sz="1235" spc="-4" dirty="0">
                <a:latin typeface="Arial"/>
                <a:cs typeface="Arial"/>
              </a:rPr>
              <a:t>s3</a:t>
            </a:r>
            <a:endParaRPr sz="1235">
              <a:latin typeface="Arial"/>
              <a:cs typeface="Arial"/>
            </a:endParaRPr>
          </a:p>
        </p:txBody>
      </p:sp>
      <p:sp>
        <p:nvSpPr>
          <p:cNvPr id="81" name="object 80"/>
          <p:cNvSpPr txBox="1"/>
          <p:nvPr/>
        </p:nvSpPr>
        <p:spPr>
          <a:xfrm>
            <a:off x="1205293" y="3192791"/>
            <a:ext cx="348503" cy="271549"/>
          </a:xfrm>
          <a:prstGeom prst="rect">
            <a:avLst/>
          </a:prstGeom>
        </p:spPr>
        <p:txBody>
          <a:bodyPr vert="horz" wrap="square" lIns="0" tIns="0" rIns="0" bIns="0" rtlCol="0">
            <a:spAutoFit/>
          </a:bodyPr>
          <a:lstStyle/>
          <a:p>
            <a:pPr marL="11206"/>
            <a:r>
              <a:rPr sz="1235" spc="-4" dirty="0">
                <a:latin typeface="Arial"/>
                <a:cs typeface="Arial"/>
              </a:rPr>
              <a:t>s4</a:t>
            </a:r>
            <a:r>
              <a:rPr sz="1235" spc="-229" dirty="0">
                <a:latin typeface="Arial"/>
                <a:cs typeface="Arial"/>
              </a:rPr>
              <a:t> </a:t>
            </a:r>
            <a:r>
              <a:rPr sz="2647" spc="-6" baseline="-33333" dirty="0">
                <a:latin typeface="Arial"/>
                <a:cs typeface="Arial"/>
              </a:rPr>
              <a:t>d</a:t>
            </a:r>
            <a:endParaRPr sz="2647" baseline="-33333">
              <a:latin typeface="Arial"/>
              <a:cs typeface="Arial"/>
            </a:endParaRPr>
          </a:p>
        </p:txBody>
      </p:sp>
      <p:sp>
        <p:nvSpPr>
          <p:cNvPr id="82" name="object 81"/>
          <p:cNvSpPr txBox="1"/>
          <p:nvPr/>
        </p:nvSpPr>
        <p:spPr>
          <a:xfrm>
            <a:off x="1743176" y="3663438"/>
            <a:ext cx="187699" cy="190052"/>
          </a:xfrm>
          <a:prstGeom prst="rect">
            <a:avLst/>
          </a:prstGeom>
        </p:spPr>
        <p:txBody>
          <a:bodyPr vert="horz" wrap="square" lIns="0" tIns="0" rIns="0" bIns="0" rtlCol="0">
            <a:spAutoFit/>
          </a:bodyPr>
          <a:lstStyle/>
          <a:p>
            <a:pPr marL="11206"/>
            <a:r>
              <a:rPr sz="1235" spc="-4" dirty="0">
                <a:latin typeface="Arial"/>
                <a:cs typeface="Arial"/>
              </a:rPr>
              <a:t>s5</a:t>
            </a:r>
            <a:endParaRPr sz="1235">
              <a:latin typeface="Arial"/>
              <a:cs typeface="Arial"/>
            </a:endParaRPr>
          </a:p>
        </p:txBody>
      </p:sp>
      <p:sp>
        <p:nvSpPr>
          <p:cNvPr id="83" name="object 82"/>
          <p:cNvSpPr txBox="1"/>
          <p:nvPr/>
        </p:nvSpPr>
        <p:spPr>
          <a:xfrm>
            <a:off x="2617235" y="4134085"/>
            <a:ext cx="268941" cy="474489"/>
          </a:xfrm>
          <a:prstGeom prst="rect">
            <a:avLst/>
          </a:prstGeom>
        </p:spPr>
        <p:txBody>
          <a:bodyPr vert="horz" wrap="square" lIns="0" tIns="0" rIns="0" bIns="0" rtlCol="0">
            <a:spAutoFit/>
          </a:bodyPr>
          <a:lstStyle/>
          <a:p>
            <a:pPr marL="11206"/>
            <a:r>
              <a:rPr sz="1235" spc="-4" dirty="0">
                <a:latin typeface="Arial"/>
                <a:cs typeface="Arial"/>
              </a:rPr>
              <a:t>s7</a:t>
            </a:r>
            <a:endParaRPr sz="1235">
              <a:latin typeface="Arial"/>
              <a:cs typeface="Arial"/>
            </a:endParaRPr>
          </a:p>
          <a:p>
            <a:pPr marL="145684">
              <a:spcBef>
                <a:spcPts val="106"/>
              </a:spcBef>
            </a:pPr>
            <a:r>
              <a:rPr sz="1765" spc="-4" dirty="0">
                <a:latin typeface="Arial"/>
                <a:cs typeface="Arial"/>
              </a:rPr>
              <a:t>c</a:t>
            </a:r>
            <a:endParaRPr sz="1765">
              <a:latin typeface="Arial"/>
              <a:cs typeface="Arial"/>
            </a:endParaRPr>
          </a:p>
        </p:txBody>
      </p:sp>
      <p:sp>
        <p:nvSpPr>
          <p:cNvPr id="84" name="object 83"/>
          <p:cNvSpPr txBox="1"/>
          <p:nvPr/>
        </p:nvSpPr>
        <p:spPr>
          <a:xfrm>
            <a:off x="2617235" y="2789379"/>
            <a:ext cx="187699" cy="190052"/>
          </a:xfrm>
          <a:prstGeom prst="rect">
            <a:avLst/>
          </a:prstGeom>
        </p:spPr>
        <p:txBody>
          <a:bodyPr vert="horz" wrap="square" lIns="0" tIns="0" rIns="0" bIns="0" rtlCol="0">
            <a:spAutoFit/>
          </a:bodyPr>
          <a:lstStyle/>
          <a:p>
            <a:pPr marL="11206"/>
            <a:r>
              <a:rPr sz="1235" spc="-4" dirty="0">
                <a:latin typeface="Arial"/>
                <a:cs typeface="Arial"/>
              </a:rPr>
              <a:t>s8</a:t>
            </a:r>
            <a:endParaRPr sz="1235">
              <a:latin typeface="Arial"/>
              <a:cs typeface="Arial"/>
            </a:endParaRPr>
          </a:p>
        </p:txBody>
      </p:sp>
      <p:sp>
        <p:nvSpPr>
          <p:cNvPr id="85" name="object 84"/>
          <p:cNvSpPr/>
          <p:nvPr/>
        </p:nvSpPr>
        <p:spPr>
          <a:xfrm>
            <a:off x="5371640" y="2419136"/>
            <a:ext cx="941294" cy="201706"/>
          </a:xfrm>
          <a:custGeom>
            <a:avLst/>
            <a:gdLst/>
            <a:ahLst/>
            <a:cxnLst/>
            <a:rect l="l" t="t" r="r" b="b"/>
            <a:pathLst>
              <a:path w="1066800" h="228600">
                <a:moveTo>
                  <a:pt x="1066800" y="0"/>
                </a:moveTo>
                <a:lnTo>
                  <a:pt x="0" y="228600"/>
                </a:lnTo>
              </a:path>
            </a:pathLst>
          </a:custGeom>
          <a:ln w="36576">
            <a:solidFill>
              <a:srgbClr val="3131CD"/>
            </a:solidFill>
            <a:prstDash val="lgDash"/>
          </a:ln>
        </p:spPr>
        <p:txBody>
          <a:bodyPr wrap="square" lIns="0" tIns="0" rIns="0" bIns="0" rtlCol="0"/>
          <a:lstStyle/>
          <a:p>
            <a:endParaRPr sz="1588"/>
          </a:p>
        </p:txBody>
      </p:sp>
      <p:sp>
        <p:nvSpPr>
          <p:cNvPr id="86" name="object 85"/>
          <p:cNvSpPr/>
          <p:nvPr/>
        </p:nvSpPr>
        <p:spPr>
          <a:xfrm>
            <a:off x="6581876" y="2419136"/>
            <a:ext cx="874059" cy="201706"/>
          </a:xfrm>
          <a:custGeom>
            <a:avLst/>
            <a:gdLst/>
            <a:ahLst/>
            <a:cxnLst/>
            <a:rect l="l" t="t" r="r" b="b"/>
            <a:pathLst>
              <a:path w="990600" h="228600">
                <a:moveTo>
                  <a:pt x="0" y="0"/>
                </a:moveTo>
                <a:lnTo>
                  <a:pt x="990600" y="228600"/>
                </a:lnTo>
              </a:path>
            </a:pathLst>
          </a:custGeom>
          <a:ln w="36576">
            <a:solidFill>
              <a:srgbClr val="3131CD"/>
            </a:solidFill>
            <a:prstDash val="lgDash"/>
          </a:ln>
        </p:spPr>
        <p:txBody>
          <a:bodyPr wrap="square" lIns="0" tIns="0" rIns="0" bIns="0" rtlCol="0"/>
          <a:lstStyle/>
          <a:p>
            <a:endParaRPr sz="1588"/>
          </a:p>
        </p:txBody>
      </p:sp>
      <p:sp>
        <p:nvSpPr>
          <p:cNvPr id="87" name="object 86"/>
          <p:cNvSpPr/>
          <p:nvPr/>
        </p:nvSpPr>
        <p:spPr>
          <a:xfrm>
            <a:off x="4833758" y="3158725"/>
            <a:ext cx="403412" cy="268941"/>
          </a:xfrm>
          <a:custGeom>
            <a:avLst/>
            <a:gdLst/>
            <a:ahLst/>
            <a:cxnLst/>
            <a:rect l="l" t="t" r="r" b="b"/>
            <a:pathLst>
              <a:path w="457200" h="304800">
                <a:moveTo>
                  <a:pt x="457200" y="0"/>
                </a:moveTo>
                <a:lnTo>
                  <a:pt x="0" y="304800"/>
                </a:lnTo>
              </a:path>
            </a:pathLst>
          </a:custGeom>
          <a:ln w="9144">
            <a:solidFill>
              <a:srgbClr val="000000"/>
            </a:solidFill>
          </a:ln>
        </p:spPr>
        <p:txBody>
          <a:bodyPr wrap="square" lIns="0" tIns="0" rIns="0" bIns="0" rtlCol="0"/>
          <a:lstStyle/>
          <a:p>
            <a:endParaRPr sz="1588"/>
          </a:p>
        </p:txBody>
      </p:sp>
      <p:sp>
        <p:nvSpPr>
          <p:cNvPr id="88" name="object 87"/>
          <p:cNvSpPr/>
          <p:nvPr/>
        </p:nvSpPr>
        <p:spPr>
          <a:xfrm>
            <a:off x="5506111"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89" name="object 88"/>
          <p:cNvSpPr/>
          <p:nvPr/>
        </p:nvSpPr>
        <p:spPr>
          <a:xfrm>
            <a:off x="5438876" y="3965548"/>
            <a:ext cx="268941" cy="268941"/>
          </a:xfrm>
          <a:custGeom>
            <a:avLst/>
            <a:gdLst/>
            <a:ahLst/>
            <a:cxnLst/>
            <a:rect l="l" t="t" r="r" b="b"/>
            <a:pathLst>
              <a:path w="304800" h="304800">
                <a:moveTo>
                  <a:pt x="304800" y="0"/>
                </a:moveTo>
                <a:lnTo>
                  <a:pt x="0" y="304800"/>
                </a:lnTo>
              </a:path>
            </a:pathLst>
          </a:custGeom>
          <a:ln w="36576">
            <a:solidFill>
              <a:srgbClr val="3131CD"/>
            </a:solidFill>
            <a:prstDash val="lgDash"/>
          </a:ln>
        </p:spPr>
        <p:txBody>
          <a:bodyPr wrap="square" lIns="0" tIns="0" rIns="0" bIns="0" rtlCol="0"/>
          <a:lstStyle/>
          <a:p>
            <a:endParaRPr sz="1588"/>
          </a:p>
        </p:txBody>
      </p:sp>
      <p:sp>
        <p:nvSpPr>
          <p:cNvPr id="90" name="object 89"/>
          <p:cNvSpPr txBox="1"/>
          <p:nvPr/>
        </p:nvSpPr>
        <p:spPr>
          <a:xfrm>
            <a:off x="4430346"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a</a:t>
            </a:r>
            <a:endParaRPr sz="1765">
              <a:latin typeface="Arial"/>
              <a:cs typeface="Arial"/>
            </a:endParaRPr>
          </a:p>
        </p:txBody>
      </p:sp>
      <p:sp>
        <p:nvSpPr>
          <p:cNvPr id="91" name="object 90"/>
          <p:cNvSpPr txBox="1"/>
          <p:nvPr/>
        </p:nvSpPr>
        <p:spPr>
          <a:xfrm>
            <a:off x="4968229" y="4234490"/>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b</a:t>
            </a:r>
            <a:endParaRPr sz="1765">
              <a:latin typeface="Arial"/>
              <a:cs typeface="Arial"/>
            </a:endParaRPr>
          </a:p>
        </p:txBody>
      </p:sp>
      <p:sp>
        <p:nvSpPr>
          <p:cNvPr id="92" name="object 91"/>
          <p:cNvSpPr/>
          <p:nvPr/>
        </p:nvSpPr>
        <p:spPr>
          <a:xfrm>
            <a:off x="4564817"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3" name="object 92"/>
          <p:cNvSpPr/>
          <p:nvPr/>
        </p:nvSpPr>
        <p:spPr>
          <a:xfrm>
            <a:off x="4968228"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94" name="object 93"/>
          <p:cNvSpPr txBox="1"/>
          <p:nvPr/>
        </p:nvSpPr>
        <p:spPr>
          <a:xfrm>
            <a:off x="5102699" y="5041314"/>
            <a:ext cx="287991"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d</a:t>
            </a:r>
            <a:endParaRPr sz="1765">
              <a:latin typeface="Arial"/>
              <a:cs typeface="Arial"/>
            </a:endParaRPr>
          </a:p>
        </p:txBody>
      </p:sp>
      <p:sp>
        <p:nvSpPr>
          <p:cNvPr id="95" name="object 94"/>
          <p:cNvSpPr/>
          <p:nvPr/>
        </p:nvSpPr>
        <p:spPr>
          <a:xfrm>
            <a:off x="5237170" y="4772372"/>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96" name="object 95"/>
          <p:cNvSpPr/>
          <p:nvPr/>
        </p:nvSpPr>
        <p:spPr>
          <a:xfrm>
            <a:off x="5640581" y="4772372"/>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7" name="object 96"/>
          <p:cNvSpPr/>
          <p:nvPr/>
        </p:nvSpPr>
        <p:spPr>
          <a:xfrm>
            <a:off x="5976758"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98" name="object 97"/>
          <p:cNvSpPr/>
          <p:nvPr/>
        </p:nvSpPr>
        <p:spPr>
          <a:xfrm>
            <a:off x="6918052" y="3158725"/>
            <a:ext cx="403412" cy="268941"/>
          </a:xfrm>
          <a:custGeom>
            <a:avLst/>
            <a:gdLst/>
            <a:ahLst/>
            <a:cxnLst/>
            <a:rect l="l" t="t" r="r" b="b"/>
            <a:pathLst>
              <a:path w="457200" h="304800">
                <a:moveTo>
                  <a:pt x="457200" y="0"/>
                </a:moveTo>
                <a:lnTo>
                  <a:pt x="0" y="304800"/>
                </a:lnTo>
              </a:path>
            </a:pathLst>
          </a:custGeom>
          <a:ln w="36576">
            <a:solidFill>
              <a:srgbClr val="3131CD"/>
            </a:solidFill>
            <a:prstDash val="lgDash"/>
          </a:ln>
        </p:spPr>
        <p:txBody>
          <a:bodyPr wrap="square" lIns="0" tIns="0" rIns="0" bIns="0" rtlCol="0"/>
          <a:lstStyle/>
          <a:p>
            <a:endParaRPr sz="1588"/>
          </a:p>
        </p:txBody>
      </p:sp>
      <p:sp>
        <p:nvSpPr>
          <p:cNvPr id="99" name="object 98"/>
          <p:cNvSpPr/>
          <p:nvPr/>
        </p:nvSpPr>
        <p:spPr>
          <a:xfrm>
            <a:off x="7590405" y="3158725"/>
            <a:ext cx="336176" cy="268941"/>
          </a:xfrm>
          <a:custGeom>
            <a:avLst/>
            <a:gdLst/>
            <a:ahLst/>
            <a:cxnLst/>
            <a:rect l="l" t="t" r="r" b="b"/>
            <a:pathLst>
              <a:path w="381000" h="304800">
                <a:moveTo>
                  <a:pt x="0" y="0"/>
                </a:moveTo>
                <a:lnTo>
                  <a:pt x="381000" y="304800"/>
                </a:lnTo>
              </a:path>
            </a:pathLst>
          </a:custGeom>
          <a:ln w="36576">
            <a:solidFill>
              <a:srgbClr val="3131CD"/>
            </a:solidFill>
            <a:prstDash val="lgDash"/>
          </a:ln>
        </p:spPr>
        <p:txBody>
          <a:bodyPr wrap="square" lIns="0" tIns="0" rIns="0" bIns="0" rtlCol="0"/>
          <a:lstStyle/>
          <a:p>
            <a:endParaRPr sz="1588"/>
          </a:p>
        </p:txBody>
      </p:sp>
      <p:sp>
        <p:nvSpPr>
          <p:cNvPr id="100" name="object 99"/>
          <p:cNvSpPr txBox="1"/>
          <p:nvPr/>
        </p:nvSpPr>
        <p:spPr>
          <a:xfrm>
            <a:off x="6514640" y="4234490"/>
            <a:ext cx="274544" cy="305559"/>
          </a:xfrm>
          <a:prstGeom prst="rect">
            <a:avLst/>
          </a:prstGeom>
          <a:solidFill>
            <a:srgbClr val="CDCDFF"/>
          </a:solidFill>
        </p:spPr>
        <p:txBody>
          <a:bodyPr vert="horz" wrap="square" lIns="0" tIns="33618" rIns="0" bIns="0" rtlCol="0">
            <a:spAutoFit/>
          </a:bodyPr>
          <a:lstStyle/>
          <a:p>
            <a:pPr marL="80126">
              <a:spcBef>
                <a:spcPts val="265"/>
              </a:spcBef>
            </a:pPr>
            <a:r>
              <a:rPr sz="1765" spc="-4" dirty="0">
                <a:latin typeface="Arial"/>
                <a:cs typeface="Arial"/>
              </a:rPr>
              <a:t>c</a:t>
            </a:r>
            <a:endParaRPr sz="1765">
              <a:latin typeface="Arial"/>
              <a:cs typeface="Arial"/>
            </a:endParaRPr>
          </a:p>
        </p:txBody>
      </p:sp>
      <p:sp>
        <p:nvSpPr>
          <p:cNvPr id="101" name="object 100"/>
          <p:cNvSpPr txBox="1"/>
          <p:nvPr/>
        </p:nvSpPr>
        <p:spPr>
          <a:xfrm>
            <a:off x="7052523" y="4234490"/>
            <a:ext cx="231401" cy="307257"/>
          </a:xfrm>
          <a:prstGeom prst="rect">
            <a:avLst/>
          </a:prstGeom>
          <a:solidFill>
            <a:srgbClr val="FF9AFF"/>
          </a:solidFill>
          <a:ln w="9144">
            <a:solidFill>
              <a:srgbClr val="000000"/>
            </a:solidFill>
          </a:ln>
        </p:spPr>
        <p:txBody>
          <a:bodyPr vert="horz" wrap="square" lIns="0" tIns="35299" rIns="0" bIns="0" rtlCol="0">
            <a:spAutoFit/>
          </a:bodyPr>
          <a:lstStyle/>
          <a:p>
            <a:pPr marL="2802" algn="ctr">
              <a:spcBef>
                <a:spcPts val="278"/>
              </a:spcBef>
            </a:pPr>
            <a:r>
              <a:rPr sz="1765" spc="-4" dirty="0">
                <a:latin typeface="Arial"/>
                <a:cs typeface="Arial"/>
              </a:rPr>
              <a:t>f</a:t>
            </a:r>
            <a:endParaRPr sz="1765">
              <a:latin typeface="Arial"/>
              <a:cs typeface="Arial"/>
            </a:endParaRPr>
          </a:p>
        </p:txBody>
      </p:sp>
      <p:sp>
        <p:nvSpPr>
          <p:cNvPr id="102" name="object 101"/>
          <p:cNvSpPr/>
          <p:nvPr/>
        </p:nvSpPr>
        <p:spPr>
          <a:xfrm>
            <a:off x="6649111" y="3965548"/>
            <a:ext cx="134471" cy="268941"/>
          </a:xfrm>
          <a:custGeom>
            <a:avLst/>
            <a:gdLst/>
            <a:ahLst/>
            <a:cxnLst/>
            <a:rect l="l" t="t" r="r" b="b"/>
            <a:pathLst>
              <a:path w="152400" h="304800">
                <a:moveTo>
                  <a:pt x="152400" y="0"/>
                </a:moveTo>
                <a:lnTo>
                  <a:pt x="0" y="304800"/>
                </a:lnTo>
              </a:path>
            </a:pathLst>
          </a:custGeom>
          <a:ln w="9144">
            <a:solidFill>
              <a:srgbClr val="000000"/>
            </a:solidFill>
          </a:ln>
        </p:spPr>
        <p:txBody>
          <a:bodyPr wrap="square" lIns="0" tIns="0" rIns="0" bIns="0" rtlCol="0"/>
          <a:lstStyle/>
          <a:p>
            <a:endParaRPr sz="1588"/>
          </a:p>
        </p:txBody>
      </p:sp>
      <p:sp>
        <p:nvSpPr>
          <p:cNvPr id="103" name="object 102"/>
          <p:cNvSpPr/>
          <p:nvPr/>
        </p:nvSpPr>
        <p:spPr>
          <a:xfrm>
            <a:off x="7052522" y="3965548"/>
            <a:ext cx="134471" cy="268941"/>
          </a:xfrm>
          <a:custGeom>
            <a:avLst/>
            <a:gdLst/>
            <a:ahLst/>
            <a:cxnLst/>
            <a:rect l="l" t="t" r="r" b="b"/>
            <a:pathLst>
              <a:path w="152400" h="304800">
                <a:moveTo>
                  <a:pt x="0" y="0"/>
                </a:moveTo>
                <a:lnTo>
                  <a:pt x="152400" y="304800"/>
                </a:lnTo>
              </a:path>
            </a:pathLst>
          </a:custGeom>
          <a:ln w="36576">
            <a:solidFill>
              <a:srgbClr val="3131CD"/>
            </a:solidFill>
            <a:prstDash val="lgDash"/>
          </a:ln>
        </p:spPr>
        <p:txBody>
          <a:bodyPr wrap="square" lIns="0" tIns="0" rIns="0" bIns="0" rtlCol="0"/>
          <a:lstStyle/>
          <a:p>
            <a:endParaRPr sz="1588"/>
          </a:p>
        </p:txBody>
      </p:sp>
      <p:sp>
        <p:nvSpPr>
          <p:cNvPr id="104" name="object 103"/>
          <p:cNvSpPr txBox="1"/>
          <p:nvPr/>
        </p:nvSpPr>
        <p:spPr>
          <a:xfrm>
            <a:off x="7523170"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h</a:t>
            </a:r>
            <a:endParaRPr sz="1765">
              <a:latin typeface="Arial"/>
              <a:cs typeface="Arial"/>
            </a:endParaRPr>
          </a:p>
        </p:txBody>
      </p:sp>
      <p:sp>
        <p:nvSpPr>
          <p:cNvPr id="105" name="object 104"/>
          <p:cNvSpPr txBox="1"/>
          <p:nvPr/>
        </p:nvSpPr>
        <p:spPr>
          <a:xfrm>
            <a:off x="8061052" y="4234490"/>
            <a:ext cx="212912" cy="305559"/>
          </a:xfrm>
          <a:prstGeom prst="rect">
            <a:avLst/>
          </a:prstGeom>
          <a:solidFill>
            <a:srgbClr val="CDCDFF"/>
          </a:solidFill>
        </p:spPr>
        <p:txBody>
          <a:bodyPr vert="horz" wrap="square" lIns="0" tIns="33618" rIns="0" bIns="0" rtlCol="0">
            <a:spAutoFit/>
          </a:bodyPr>
          <a:lstStyle/>
          <a:p>
            <a:pPr algn="ctr">
              <a:spcBef>
                <a:spcPts val="265"/>
              </a:spcBef>
            </a:pPr>
            <a:r>
              <a:rPr sz="1765" spc="-4" dirty="0">
                <a:latin typeface="Arial"/>
                <a:cs typeface="Arial"/>
              </a:rPr>
              <a:t>i</a:t>
            </a:r>
            <a:endParaRPr sz="1765">
              <a:latin typeface="Arial"/>
              <a:cs typeface="Arial"/>
            </a:endParaRPr>
          </a:p>
        </p:txBody>
      </p:sp>
      <p:sp>
        <p:nvSpPr>
          <p:cNvPr id="106" name="object 105"/>
          <p:cNvSpPr/>
          <p:nvPr/>
        </p:nvSpPr>
        <p:spPr>
          <a:xfrm>
            <a:off x="7657640" y="3965548"/>
            <a:ext cx="134471" cy="268941"/>
          </a:xfrm>
          <a:custGeom>
            <a:avLst/>
            <a:gdLst/>
            <a:ahLst/>
            <a:cxnLst/>
            <a:rect l="l" t="t" r="r" b="b"/>
            <a:pathLst>
              <a:path w="152400" h="304800">
                <a:moveTo>
                  <a:pt x="152400" y="0"/>
                </a:moveTo>
                <a:lnTo>
                  <a:pt x="0" y="304800"/>
                </a:lnTo>
              </a:path>
            </a:pathLst>
          </a:custGeom>
          <a:ln w="36576">
            <a:solidFill>
              <a:srgbClr val="3131CD"/>
            </a:solidFill>
            <a:prstDash val="lgDash"/>
          </a:ln>
        </p:spPr>
        <p:txBody>
          <a:bodyPr wrap="square" lIns="0" tIns="0" rIns="0" bIns="0" rtlCol="0"/>
          <a:lstStyle/>
          <a:p>
            <a:endParaRPr sz="1588"/>
          </a:p>
        </p:txBody>
      </p:sp>
      <p:sp>
        <p:nvSpPr>
          <p:cNvPr id="107" name="object 106"/>
          <p:cNvSpPr/>
          <p:nvPr/>
        </p:nvSpPr>
        <p:spPr>
          <a:xfrm>
            <a:off x="8061052" y="3965548"/>
            <a:ext cx="134471" cy="268941"/>
          </a:xfrm>
          <a:custGeom>
            <a:avLst/>
            <a:gdLst/>
            <a:ahLst/>
            <a:cxnLst/>
            <a:rect l="l" t="t" r="r" b="b"/>
            <a:pathLst>
              <a:path w="152400" h="304800">
                <a:moveTo>
                  <a:pt x="0" y="0"/>
                </a:moveTo>
                <a:lnTo>
                  <a:pt x="152400" y="304800"/>
                </a:lnTo>
              </a:path>
            </a:pathLst>
          </a:custGeom>
          <a:ln w="9144">
            <a:solidFill>
              <a:srgbClr val="000000"/>
            </a:solidFill>
          </a:ln>
        </p:spPr>
        <p:txBody>
          <a:bodyPr wrap="square" lIns="0" tIns="0" rIns="0" bIns="0" rtlCol="0"/>
          <a:lstStyle/>
          <a:p>
            <a:endParaRPr sz="1588"/>
          </a:p>
        </p:txBody>
      </p:sp>
      <p:sp>
        <p:nvSpPr>
          <p:cNvPr id="108" name="object 107"/>
          <p:cNvSpPr txBox="1"/>
          <p:nvPr/>
        </p:nvSpPr>
        <p:spPr>
          <a:xfrm>
            <a:off x="2549999" y="5075379"/>
            <a:ext cx="134471" cy="271613"/>
          </a:xfrm>
          <a:prstGeom prst="rect">
            <a:avLst/>
          </a:prstGeom>
        </p:spPr>
        <p:txBody>
          <a:bodyPr vert="horz" wrap="square" lIns="0" tIns="0" rIns="0" bIns="0" rtlCol="0">
            <a:spAutoFit/>
          </a:bodyPr>
          <a:lstStyle/>
          <a:p>
            <a:pPr marL="11206"/>
            <a:r>
              <a:rPr sz="1765" spc="-4" dirty="0">
                <a:latin typeface="Arial"/>
                <a:cs typeface="Arial"/>
              </a:rPr>
              <a:t>x</a:t>
            </a:r>
            <a:endParaRPr sz="1765">
              <a:latin typeface="Arial"/>
              <a:cs typeface="Arial"/>
            </a:endParaRPr>
          </a:p>
        </p:txBody>
      </p:sp>
      <p:sp>
        <p:nvSpPr>
          <p:cNvPr id="109" name="object 108"/>
          <p:cNvSpPr txBox="1"/>
          <p:nvPr/>
        </p:nvSpPr>
        <p:spPr>
          <a:xfrm>
            <a:off x="3491294" y="3394497"/>
            <a:ext cx="84604" cy="271613"/>
          </a:xfrm>
          <a:prstGeom prst="rect">
            <a:avLst/>
          </a:prstGeom>
        </p:spPr>
        <p:txBody>
          <a:bodyPr vert="horz" wrap="square" lIns="0" tIns="0" rIns="0" bIns="0" rtlCol="0">
            <a:spAutoFit/>
          </a:bodyPr>
          <a:lstStyle/>
          <a:p>
            <a:pPr marL="11206"/>
            <a:r>
              <a:rPr sz="1765" spc="-4" dirty="0">
                <a:latin typeface="Arial"/>
                <a:cs typeface="Arial"/>
              </a:rPr>
              <a:t>f</a:t>
            </a:r>
            <a:endParaRPr sz="1765">
              <a:latin typeface="Arial"/>
              <a:cs typeface="Arial"/>
            </a:endParaRPr>
          </a:p>
        </p:txBody>
      </p:sp>
      <p:sp>
        <p:nvSpPr>
          <p:cNvPr id="111" name="object 110"/>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2" name="object 111"/>
          <p:cNvSpPr/>
          <p:nvPr/>
        </p:nvSpPr>
        <p:spPr>
          <a:xfrm>
            <a:off x="2346052" y="3091489"/>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3" name="object 112"/>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3100"/>
          </a:solidFill>
        </p:spPr>
        <p:txBody>
          <a:bodyPr wrap="square" lIns="0" tIns="0" rIns="0" bIns="0" rtlCol="0"/>
          <a:lstStyle/>
          <a:p>
            <a:endParaRPr sz="1588"/>
          </a:p>
        </p:txBody>
      </p:sp>
      <p:sp>
        <p:nvSpPr>
          <p:cNvPr id="114" name="object 113"/>
          <p:cNvSpPr/>
          <p:nvPr/>
        </p:nvSpPr>
        <p:spPr>
          <a:xfrm>
            <a:off x="1875405" y="1612313"/>
            <a:ext cx="134471" cy="134471"/>
          </a:xfrm>
          <a:custGeom>
            <a:avLst/>
            <a:gdLst/>
            <a:ahLst/>
            <a:cxnLst/>
            <a:rect l="l" t="t" r="r" b="b"/>
            <a:pathLst>
              <a:path w="152400" h="152400">
                <a:moveTo>
                  <a:pt x="0" y="0"/>
                </a:moveTo>
                <a:lnTo>
                  <a:pt x="0" y="152400"/>
                </a:lnTo>
                <a:lnTo>
                  <a:pt x="152400" y="152400"/>
                </a:lnTo>
                <a:lnTo>
                  <a:pt x="152400" y="0"/>
                </a:lnTo>
                <a:lnTo>
                  <a:pt x="0" y="0"/>
                </a:lnTo>
                <a:close/>
              </a:path>
            </a:pathLst>
          </a:custGeom>
          <a:ln w="9144">
            <a:solidFill>
              <a:srgbClr val="000000"/>
            </a:solidFill>
          </a:ln>
        </p:spPr>
        <p:txBody>
          <a:bodyPr wrap="square" lIns="0" tIns="0" rIns="0" bIns="0" rtlCol="0"/>
          <a:lstStyle/>
          <a:p>
            <a:endParaRPr sz="1588"/>
          </a:p>
        </p:txBody>
      </p:sp>
      <p:sp>
        <p:nvSpPr>
          <p:cNvPr id="116" name="object 115"/>
          <p:cNvSpPr/>
          <p:nvPr/>
        </p:nvSpPr>
        <p:spPr>
          <a:xfrm>
            <a:off x="2346052" y="3158725"/>
            <a:ext cx="67235" cy="336176"/>
          </a:xfrm>
          <a:custGeom>
            <a:avLst/>
            <a:gdLst/>
            <a:ahLst/>
            <a:cxnLst/>
            <a:rect l="l" t="t" r="r" b="b"/>
            <a:pathLst>
              <a:path w="76200" h="381000">
                <a:moveTo>
                  <a:pt x="0" y="381000"/>
                </a:moveTo>
                <a:lnTo>
                  <a:pt x="76200" y="0"/>
                </a:lnTo>
              </a:path>
            </a:pathLst>
          </a:custGeom>
          <a:ln w="9144">
            <a:solidFill>
              <a:srgbClr val="000000"/>
            </a:solidFill>
          </a:ln>
        </p:spPr>
        <p:txBody>
          <a:bodyPr wrap="square" lIns="0" tIns="0" rIns="0" bIns="0" rtlCol="0"/>
          <a:lstStyle/>
          <a:p>
            <a:endParaRPr sz="1588"/>
          </a:p>
        </p:txBody>
      </p:sp>
      <p:sp>
        <p:nvSpPr>
          <p:cNvPr id="117" name="object 116"/>
          <p:cNvSpPr txBox="1"/>
          <p:nvPr/>
        </p:nvSpPr>
        <p:spPr>
          <a:xfrm>
            <a:off x="2415528" y="3260026"/>
            <a:ext cx="1032175" cy="190052"/>
          </a:xfrm>
          <a:prstGeom prst="rect">
            <a:avLst/>
          </a:prstGeom>
        </p:spPr>
        <p:txBody>
          <a:bodyPr vert="horz" wrap="square" lIns="0" tIns="0" rIns="0" bIns="0" rtlCol="0">
            <a:spAutoFit/>
          </a:bodyPr>
          <a:lstStyle/>
          <a:p>
            <a:pPr marL="11206"/>
            <a:r>
              <a:rPr lang="en-US" sz="1235" spc="-9" dirty="0">
                <a:latin typeface="Arial"/>
                <a:cs typeface="Arial"/>
              </a:rPr>
              <a:t> </a:t>
            </a:r>
            <a:r>
              <a:rPr lang="en-US" sz="1235" spc="-9" dirty="0" smtClean="0">
                <a:latin typeface="Arial"/>
                <a:cs typeface="Arial"/>
              </a:rPr>
              <a:t>              </a:t>
            </a:r>
            <a:r>
              <a:rPr sz="1235" spc="269" dirty="0" smtClean="0">
                <a:latin typeface="Arial"/>
                <a:cs typeface="Arial"/>
              </a:rPr>
              <a:t> </a:t>
            </a:r>
            <a:r>
              <a:rPr sz="1235" spc="-4" dirty="0">
                <a:latin typeface="Arial"/>
                <a:cs typeface="Arial"/>
              </a:rPr>
              <a:t>s6</a:t>
            </a:r>
            <a:endParaRPr sz="1235" dirty="0">
              <a:latin typeface="Arial"/>
              <a:cs typeface="Arial"/>
            </a:endParaRPr>
          </a:p>
        </p:txBody>
      </p:sp>
      <p:sp>
        <p:nvSpPr>
          <p:cNvPr id="118" name="object 117"/>
          <p:cNvSpPr/>
          <p:nvPr/>
        </p:nvSpPr>
        <p:spPr>
          <a:xfrm>
            <a:off x="2077111" y="2822548"/>
            <a:ext cx="672353" cy="672353"/>
          </a:xfrm>
          <a:custGeom>
            <a:avLst/>
            <a:gdLst/>
            <a:ahLst/>
            <a:cxnLst/>
            <a:rect l="l" t="t" r="r" b="b"/>
            <a:pathLst>
              <a:path w="762000" h="762000">
                <a:moveTo>
                  <a:pt x="762000" y="381000"/>
                </a:moveTo>
                <a:lnTo>
                  <a:pt x="759029" y="333229"/>
                </a:lnTo>
                <a:lnTo>
                  <a:pt x="750357" y="287223"/>
                </a:lnTo>
                <a:lnTo>
                  <a:pt x="736341" y="243340"/>
                </a:lnTo>
                <a:lnTo>
                  <a:pt x="717338" y="201937"/>
                </a:lnTo>
                <a:lnTo>
                  <a:pt x="693707" y="163373"/>
                </a:lnTo>
                <a:lnTo>
                  <a:pt x="665806" y="128006"/>
                </a:lnTo>
                <a:lnTo>
                  <a:pt x="633993" y="96193"/>
                </a:lnTo>
                <a:lnTo>
                  <a:pt x="598626" y="68292"/>
                </a:lnTo>
                <a:lnTo>
                  <a:pt x="560062" y="44661"/>
                </a:lnTo>
                <a:lnTo>
                  <a:pt x="518659" y="25658"/>
                </a:lnTo>
                <a:lnTo>
                  <a:pt x="474776" y="11642"/>
                </a:lnTo>
                <a:lnTo>
                  <a:pt x="428770" y="2970"/>
                </a:lnTo>
                <a:lnTo>
                  <a:pt x="381000" y="0"/>
                </a:lnTo>
                <a:lnTo>
                  <a:pt x="332630" y="2970"/>
                </a:lnTo>
                <a:lnTo>
                  <a:pt x="286216" y="11642"/>
                </a:lnTo>
                <a:lnTo>
                  <a:pt x="242091" y="25658"/>
                </a:lnTo>
                <a:lnTo>
                  <a:pt x="200589" y="44661"/>
                </a:lnTo>
                <a:lnTo>
                  <a:pt x="162042" y="68292"/>
                </a:lnTo>
                <a:lnTo>
                  <a:pt x="126782" y="96193"/>
                </a:lnTo>
                <a:lnTo>
                  <a:pt x="95144" y="128006"/>
                </a:lnTo>
                <a:lnTo>
                  <a:pt x="67459" y="163373"/>
                </a:lnTo>
                <a:lnTo>
                  <a:pt x="44062" y="201937"/>
                </a:lnTo>
                <a:lnTo>
                  <a:pt x="25284" y="243340"/>
                </a:lnTo>
                <a:lnTo>
                  <a:pt x="11459" y="287223"/>
                </a:lnTo>
                <a:lnTo>
                  <a:pt x="2920" y="333229"/>
                </a:lnTo>
                <a:lnTo>
                  <a:pt x="0" y="381000"/>
                </a:lnTo>
                <a:lnTo>
                  <a:pt x="2920" y="428770"/>
                </a:lnTo>
                <a:lnTo>
                  <a:pt x="11459" y="474776"/>
                </a:lnTo>
                <a:lnTo>
                  <a:pt x="25284" y="518659"/>
                </a:lnTo>
                <a:lnTo>
                  <a:pt x="44062" y="560062"/>
                </a:lnTo>
                <a:lnTo>
                  <a:pt x="67459" y="598626"/>
                </a:lnTo>
                <a:lnTo>
                  <a:pt x="95144" y="633993"/>
                </a:lnTo>
                <a:lnTo>
                  <a:pt x="126782" y="665806"/>
                </a:lnTo>
                <a:lnTo>
                  <a:pt x="162042" y="693707"/>
                </a:lnTo>
                <a:lnTo>
                  <a:pt x="200589" y="717338"/>
                </a:lnTo>
                <a:lnTo>
                  <a:pt x="242091" y="736341"/>
                </a:lnTo>
                <a:lnTo>
                  <a:pt x="286216" y="750357"/>
                </a:lnTo>
                <a:lnTo>
                  <a:pt x="332630" y="759029"/>
                </a:lnTo>
                <a:lnTo>
                  <a:pt x="381000" y="762000"/>
                </a:lnTo>
                <a:lnTo>
                  <a:pt x="428770" y="759029"/>
                </a:lnTo>
                <a:lnTo>
                  <a:pt x="474776" y="750357"/>
                </a:lnTo>
                <a:lnTo>
                  <a:pt x="518659" y="736341"/>
                </a:lnTo>
                <a:lnTo>
                  <a:pt x="560062" y="717338"/>
                </a:lnTo>
                <a:lnTo>
                  <a:pt x="598626" y="693707"/>
                </a:lnTo>
                <a:lnTo>
                  <a:pt x="633993" y="665806"/>
                </a:lnTo>
                <a:lnTo>
                  <a:pt x="665806" y="633993"/>
                </a:lnTo>
                <a:lnTo>
                  <a:pt x="693707" y="598626"/>
                </a:lnTo>
                <a:lnTo>
                  <a:pt x="717338" y="560062"/>
                </a:lnTo>
                <a:lnTo>
                  <a:pt x="736341" y="518659"/>
                </a:lnTo>
                <a:lnTo>
                  <a:pt x="750357" y="474776"/>
                </a:lnTo>
                <a:lnTo>
                  <a:pt x="759029" y="428770"/>
                </a:lnTo>
                <a:lnTo>
                  <a:pt x="762000" y="381000"/>
                </a:lnTo>
                <a:close/>
              </a:path>
            </a:pathLst>
          </a:custGeom>
          <a:ln w="9144">
            <a:solidFill>
              <a:srgbClr val="000000"/>
            </a:solidFill>
          </a:ln>
        </p:spPr>
        <p:txBody>
          <a:bodyPr wrap="square" lIns="0" tIns="0" rIns="0" bIns="0" rtlCol="0"/>
          <a:lstStyle/>
          <a:p>
            <a:endParaRPr sz="1588"/>
          </a:p>
        </p:txBody>
      </p:sp>
      <p:sp>
        <p:nvSpPr>
          <p:cNvPr id="119" name="object 118"/>
          <p:cNvSpPr txBox="1"/>
          <p:nvPr/>
        </p:nvSpPr>
        <p:spPr>
          <a:xfrm>
            <a:off x="5640582" y="5041313"/>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e</a:t>
            </a:r>
            <a:endParaRPr sz="1765">
              <a:latin typeface="Arial"/>
              <a:cs typeface="Arial"/>
            </a:endParaRPr>
          </a:p>
        </p:txBody>
      </p:sp>
      <p:sp>
        <p:nvSpPr>
          <p:cNvPr id="120" name="object 119"/>
          <p:cNvSpPr txBox="1"/>
          <p:nvPr/>
        </p:nvSpPr>
        <p:spPr>
          <a:xfrm>
            <a:off x="5976758" y="4234490"/>
            <a:ext cx="295835" cy="307257"/>
          </a:xfrm>
          <a:prstGeom prst="rect">
            <a:avLst/>
          </a:prstGeom>
          <a:solidFill>
            <a:srgbClr val="FF9AFF"/>
          </a:solidFill>
          <a:ln w="9144">
            <a:solidFill>
              <a:srgbClr val="000000"/>
            </a:solidFill>
          </a:ln>
        </p:spPr>
        <p:txBody>
          <a:bodyPr vert="horz" wrap="square" lIns="0" tIns="35299" rIns="0" bIns="0" rtlCol="0">
            <a:spAutoFit/>
          </a:bodyPr>
          <a:lstStyle/>
          <a:p>
            <a:pPr marL="81807">
              <a:spcBef>
                <a:spcPts val="278"/>
              </a:spcBef>
            </a:pPr>
            <a:r>
              <a:rPr sz="1765" spc="-4" dirty="0">
                <a:latin typeface="Arial"/>
                <a:cs typeface="Arial"/>
              </a:rPr>
              <a:t>g</a:t>
            </a:r>
            <a:endParaRPr sz="1765">
              <a:latin typeface="Arial"/>
              <a:cs typeface="Arial"/>
            </a:endParaRPr>
          </a:p>
        </p:txBody>
      </p:sp>
      <p:sp>
        <p:nvSpPr>
          <p:cNvPr id="2" name="矩形 1"/>
          <p:cNvSpPr/>
          <p:nvPr/>
        </p:nvSpPr>
        <p:spPr>
          <a:xfrm>
            <a:off x="2323458" y="3183292"/>
            <a:ext cx="271998" cy="369332"/>
          </a:xfrm>
          <a:prstGeom prst="rect">
            <a:avLst/>
          </a:prstGeom>
        </p:spPr>
        <p:txBody>
          <a:bodyPr wrap="none">
            <a:spAutoFit/>
          </a:bodyPr>
          <a:lstStyle/>
          <a:p>
            <a:pPr marL="11206"/>
            <a:r>
              <a:rPr lang="en-US" altLang="zh-CN" spc="-9" dirty="0">
                <a:latin typeface="Arial"/>
                <a:cs typeface="Arial"/>
              </a:rPr>
              <a:t>r</a:t>
            </a:r>
            <a:endParaRPr lang="en-US" altLang="zh-CN" dirty="0">
              <a:latin typeface="Arial"/>
              <a:cs typeface="Arial"/>
            </a:endParaRPr>
          </a:p>
        </p:txBody>
      </p:sp>
      <p:grpSp>
        <p:nvGrpSpPr>
          <p:cNvPr id="148" name="组合 147"/>
          <p:cNvGrpSpPr/>
          <p:nvPr/>
        </p:nvGrpSpPr>
        <p:grpSpPr>
          <a:xfrm>
            <a:off x="2749464" y="2419136"/>
            <a:ext cx="134471" cy="134471"/>
            <a:chOff x="2749464" y="2419136"/>
            <a:chExt cx="134471" cy="134471"/>
          </a:xfrm>
        </p:grpSpPr>
        <p:sp>
          <p:nvSpPr>
            <p:cNvPr id="149" name="object 2"/>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0" name="object 3"/>
            <p:cNvSpPr/>
            <p:nvPr/>
          </p:nvSpPr>
          <p:spPr>
            <a:xfrm>
              <a:off x="2749464" y="2419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1" name="组合 150"/>
          <p:cNvGrpSpPr/>
          <p:nvPr/>
        </p:nvGrpSpPr>
        <p:grpSpPr>
          <a:xfrm>
            <a:off x="3152875" y="2957019"/>
            <a:ext cx="134471" cy="134471"/>
            <a:chOff x="3152875" y="2957019"/>
            <a:chExt cx="134471" cy="134471"/>
          </a:xfrm>
        </p:grpSpPr>
        <p:sp>
          <p:nvSpPr>
            <p:cNvPr id="152" name="object 19"/>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3" name="object 20"/>
            <p:cNvSpPr/>
            <p:nvPr/>
          </p:nvSpPr>
          <p:spPr>
            <a:xfrm>
              <a:off x="3152875" y="295701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4" name="组合 153"/>
          <p:cNvGrpSpPr/>
          <p:nvPr/>
        </p:nvGrpSpPr>
        <p:grpSpPr>
          <a:xfrm>
            <a:off x="3623522" y="3562136"/>
            <a:ext cx="134471" cy="134471"/>
            <a:chOff x="3623522" y="3562136"/>
            <a:chExt cx="134471" cy="134471"/>
          </a:xfrm>
        </p:grpSpPr>
        <p:sp>
          <p:nvSpPr>
            <p:cNvPr id="155" name="object 47"/>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56" name="object 48"/>
            <p:cNvSpPr/>
            <p:nvPr/>
          </p:nvSpPr>
          <p:spPr>
            <a:xfrm>
              <a:off x="3623522"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57" name="组合 156"/>
          <p:cNvGrpSpPr/>
          <p:nvPr/>
        </p:nvGrpSpPr>
        <p:grpSpPr>
          <a:xfrm>
            <a:off x="1468749" y="3558891"/>
            <a:ext cx="134471" cy="134471"/>
            <a:chOff x="1471993" y="3562136"/>
            <a:chExt cx="134471" cy="134471"/>
          </a:xfrm>
        </p:grpSpPr>
        <p:sp>
          <p:nvSpPr>
            <p:cNvPr id="158" name="object 6"/>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59" name="object 7"/>
            <p:cNvSpPr/>
            <p:nvPr/>
          </p:nvSpPr>
          <p:spPr>
            <a:xfrm>
              <a:off x="1471993" y="356213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0" name="组合 159"/>
          <p:cNvGrpSpPr/>
          <p:nvPr/>
        </p:nvGrpSpPr>
        <p:grpSpPr>
          <a:xfrm>
            <a:off x="1401514" y="4500185"/>
            <a:ext cx="134471" cy="134471"/>
            <a:chOff x="1404758" y="4503430"/>
            <a:chExt cx="134471" cy="134471"/>
          </a:xfrm>
        </p:grpSpPr>
        <p:sp>
          <p:nvSpPr>
            <p:cNvPr id="161" name="object 8"/>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2" name="object 9"/>
            <p:cNvSpPr/>
            <p:nvPr/>
          </p:nvSpPr>
          <p:spPr>
            <a:xfrm>
              <a:off x="1404758" y="4503430"/>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3" name="组合 162"/>
          <p:cNvGrpSpPr/>
          <p:nvPr/>
        </p:nvGrpSpPr>
        <p:grpSpPr>
          <a:xfrm>
            <a:off x="2073867" y="4231244"/>
            <a:ext cx="134471" cy="134471"/>
            <a:chOff x="2077111" y="4234489"/>
            <a:chExt cx="134471" cy="134471"/>
          </a:xfrm>
        </p:grpSpPr>
        <p:sp>
          <p:nvSpPr>
            <p:cNvPr id="164"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5"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6" name="组合 165"/>
          <p:cNvGrpSpPr/>
          <p:nvPr/>
        </p:nvGrpSpPr>
        <p:grpSpPr>
          <a:xfrm>
            <a:off x="2880690" y="4500185"/>
            <a:ext cx="134471" cy="134471"/>
            <a:chOff x="2077111" y="4234489"/>
            <a:chExt cx="134471" cy="134471"/>
          </a:xfrm>
        </p:grpSpPr>
        <p:sp>
          <p:nvSpPr>
            <p:cNvPr id="167" name="object 10"/>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68" name="object 11"/>
            <p:cNvSpPr/>
            <p:nvPr/>
          </p:nvSpPr>
          <p:spPr>
            <a:xfrm>
              <a:off x="2077111" y="4234489"/>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69" name="组合 168"/>
          <p:cNvGrpSpPr/>
          <p:nvPr/>
        </p:nvGrpSpPr>
        <p:grpSpPr>
          <a:xfrm>
            <a:off x="2006631" y="2819303"/>
            <a:ext cx="134471" cy="134471"/>
            <a:chOff x="2009875" y="2822548"/>
            <a:chExt cx="134471" cy="134471"/>
          </a:xfrm>
        </p:grpSpPr>
        <p:sp>
          <p:nvSpPr>
            <p:cNvPr id="170" name="object 14"/>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00CD9A"/>
            </a:solidFill>
          </p:spPr>
          <p:txBody>
            <a:bodyPr wrap="square" lIns="0" tIns="0" rIns="0" bIns="0" rtlCol="0"/>
            <a:lstStyle/>
            <a:p>
              <a:endParaRPr sz="1588"/>
            </a:p>
          </p:txBody>
        </p:sp>
        <p:sp>
          <p:nvSpPr>
            <p:cNvPr id="171" name="object 15"/>
            <p:cNvSpPr/>
            <p:nvPr/>
          </p:nvSpPr>
          <p:spPr>
            <a:xfrm>
              <a:off x="2009875" y="2822548"/>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grpSp>
        <p:nvGrpSpPr>
          <p:cNvPr id="172" name="组合 171"/>
          <p:cNvGrpSpPr/>
          <p:nvPr/>
        </p:nvGrpSpPr>
        <p:grpSpPr>
          <a:xfrm>
            <a:off x="2275573" y="3424421"/>
            <a:ext cx="134471" cy="134471"/>
            <a:chOff x="2278817" y="3427666"/>
            <a:chExt cx="134471" cy="134471"/>
          </a:xfrm>
        </p:grpSpPr>
        <p:sp>
          <p:nvSpPr>
            <p:cNvPr id="173" name="object 4"/>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solidFill>
              <a:srgbClr val="3131CD"/>
            </a:solidFill>
          </p:spPr>
          <p:txBody>
            <a:bodyPr wrap="square" lIns="0" tIns="0" rIns="0" bIns="0" rtlCol="0"/>
            <a:lstStyle/>
            <a:p>
              <a:endParaRPr sz="1588"/>
            </a:p>
          </p:txBody>
        </p:sp>
        <p:sp>
          <p:nvSpPr>
            <p:cNvPr id="174" name="object 5"/>
            <p:cNvSpPr/>
            <p:nvPr/>
          </p:nvSpPr>
          <p:spPr>
            <a:xfrm>
              <a:off x="2278817" y="3427666"/>
              <a:ext cx="134471" cy="134471"/>
            </a:xfrm>
            <a:custGeom>
              <a:avLst/>
              <a:gdLst/>
              <a:ahLst/>
              <a:cxnLst/>
              <a:rect l="l" t="t" r="r" b="b"/>
              <a:pathLst>
                <a:path w="152400" h="152400">
                  <a:moveTo>
                    <a:pt x="152400" y="76200"/>
                  </a:moveTo>
                  <a:lnTo>
                    <a:pt x="146065" y="46291"/>
                  </a:lnTo>
                  <a:lnTo>
                    <a:pt x="129159" y="22098"/>
                  </a:lnTo>
                  <a:lnTo>
                    <a:pt x="104822" y="5905"/>
                  </a:lnTo>
                  <a:lnTo>
                    <a:pt x="76200" y="0"/>
                  </a:lnTo>
                  <a:lnTo>
                    <a:pt x="46291" y="5905"/>
                  </a:lnTo>
                  <a:lnTo>
                    <a:pt x="22098" y="22098"/>
                  </a:lnTo>
                  <a:lnTo>
                    <a:pt x="5905" y="46291"/>
                  </a:lnTo>
                  <a:lnTo>
                    <a:pt x="0" y="76200"/>
                  </a:lnTo>
                  <a:lnTo>
                    <a:pt x="5905" y="104822"/>
                  </a:lnTo>
                  <a:lnTo>
                    <a:pt x="22098" y="129159"/>
                  </a:lnTo>
                  <a:lnTo>
                    <a:pt x="46291" y="146065"/>
                  </a:lnTo>
                  <a:lnTo>
                    <a:pt x="76200" y="152400"/>
                  </a:lnTo>
                  <a:lnTo>
                    <a:pt x="104822" y="146065"/>
                  </a:lnTo>
                  <a:lnTo>
                    <a:pt x="129159" y="129159"/>
                  </a:lnTo>
                  <a:lnTo>
                    <a:pt x="146065" y="104822"/>
                  </a:lnTo>
                  <a:lnTo>
                    <a:pt x="152400" y="76200"/>
                  </a:lnTo>
                  <a:close/>
                </a:path>
              </a:pathLst>
            </a:custGeom>
            <a:ln w="9144">
              <a:solidFill>
                <a:srgbClr val="000000"/>
              </a:solidFill>
            </a:ln>
          </p:spPr>
          <p:txBody>
            <a:bodyPr wrap="square" lIns="0" tIns="0" rIns="0" bIns="0" rtlCol="0"/>
            <a:lstStyle/>
            <a:p>
              <a:endParaRPr sz="1588"/>
            </a:p>
          </p:txBody>
        </p:sp>
      </p:grpSp>
      <p:sp>
        <p:nvSpPr>
          <p:cNvPr id="139" name="object 92"/>
          <p:cNvSpPr txBox="1"/>
          <p:nvPr/>
        </p:nvSpPr>
        <p:spPr>
          <a:xfrm>
            <a:off x="2091678" y="1548256"/>
            <a:ext cx="1128432" cy="271613"/>
          </a:xfrm>
          <a:prstGeom prst="rect">
            <a:avLst/>
          </a:prstGeom>
        </p:spPr>
        <p:txBody>
          <a:bodyPr vert="horz" wrap="square" lIns="0" tIns="0" rIns="0" bIns="0" rtlCol="0">
            <a:spAutoFit/>
          </a:bodyPr>
          <a:lstStyle/>
          <a:p>
            <a:pPr marL="11206"/>
            <a:r>
              <a:rPr lang="zh-CN" altLang="en-US" sz="1765" spc="-4" dirty="0">
                <a:latin typeface="Arial"/>
                <a:cs typeface="Arial"/>
              </a:rPr>
              <a:t>查询点</a:t>
            </a:r>
            <a:endParaRPr lang="zh-CN" altLang="en-US" sz="1765" dirty="0">
              <a:latin typeface="Arial"/>
              <a:cs typeface="Arial"/>
            </a:endParaRPr>
          </a:p>
        </p:txBody>
      </p:sp>
    </p:spTree>
    <p:extLst>
      <p:ext uri="{BB962C8B-B14F-4D97-AF65-F5344CB8AC3E}">
        <p14:creationId xmlns:p14="http://schemas.microsoft.com/office/powerpoint/2010/main" val="34082808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3592" y="1632035"/>
            <a:ext cx="5955926" cy="217304"/>
          </a:xfrm>
          <a:prstGeom prst="rect">
            <a:avLst/>
          </a:prstGeom>
        </p:spPr>
        <p:txBody>
          <a:bodyPr vert="horz" wrap="square" lIns="0" tIns="0" rIns="0" bIns="0" rtlCol="0">
            <a:spAutoFit/>
          </a:bodyPr>
          <a:lstStyle/>
          <a:p>
            <a:pPr marL="11206"/>
            <a:r>
              <a:rPr sz="1412" dirty="0">
                <a:latin typeface="Courier New"/>
                <a:cs typeface="Courier New"/>
              </a:rPr>
              <a:t>NNS(q: point, n: node, p: point, w: distance) : point</a:t>
            </a:r>
            <a:r>
              <a:rPr sz="1412" spc="-13" dirty="0">
                <a:latin typeface="Courier New"/>
                <a:cs typeface="Courier New"/>
              </a:rPr>
              <a:t> </a:t>
            </a:r>
            <a:r>
              <a:rPr sz="1412" dirty="0">
                <a:latin typeface="Courier New"/>
                <a:cs typeface="Courier New"/>
              </a:rPr>
              <a:t>{</a:t>
            </a:r>
            <a:endParaRPr sz="1412">
              <a:latin typeface="Courier New"/>
              <a:cs typeface="Courier New"/>
            </a:endParaRPr>
          </a:p>
        </p:txBody>
      </p:sp>
      <p:sp>
        <p:nvSpPr>
          <p:cNvPr id="4" name="object 4"/>
          <p:cNvSpPr txBox="1"/>
          <p:nvPr/>
        </p:nvSpPr>
        <p:spPr>
          <a:xfrm>
            <a:off x="4023797" y="1849878"/>
            <a:ext cx="3904129" cy="434606"/>
          </a:xfrm>
          <a:prstGeom prst="rect">
            <a:avLst/>
          </a:prstGeom>
        </p:spPr>
        <p:txBody>
          <a:bodyPr vert="horz" wrap="square" lIns="0" tIns="0" rIns="0" bIns="0" rtlCol="0">
            <a:spAutoFit/>
          </a:bodyPr>
          <a:lstStyle/>
          <a:p>
            <a:pPr marL="11206"/>
            <a:r>
              <a:rPr sz="1412" dirty="0">
                <a:latin typeface="Courier New"/>
                <a:cs typeface="Courier New"/>
              </a:rPr>
              <a:t>case}</a:t>
            </a:r>
            <a:endParaRPr sz="1412">
              <a:latin typeface="Courier New"/>
              <a:cs typeface="Courier New"/>
            </a:endParaRPr>
          </a:p>
          <a:p>
            <a:pPr marL="11206"/>
            <a:r>
              <a:rPr sz="1412" dirty="0">
                <a:latin typeface="Courier New"/>
                <a:cs typeface="Courier New"/>
              </a:rPr>
              <a:t>w then return n.point else return</a:t>
            </a:r>
            <a:r>
              <a:rPr sz="1412" spc="-62" dirty="0">
                <a:latin typeface="Courier New"/>
                <a:cs typeface="Courier New"/>
              </a:rPr>
              <a:t> </a:t>
            </a:r>
            <a:r>
              <a:rPr sz="1412" dirty="0">
                <a:latin typeface="Courier New"/>
                <a:cs typeface="Courier New"/>
              </a:rPr>
              <a:t>p;</a:t>
            </a:r>
            <a:endParaRPr sz="1412">
              <a:latin typeface="Courier New"/>
              <a:cs typeface="Courier New"/>
            </a:endParaRPr>
          </a:p>
        </p:txBody>
      </p:sp>
      <p:sp>
        <p:nvSpPr>
          <p:cNvPr id="5" name="object 5"/>
          <p:cNvSpPr txBox="1"/>
          <p:nvPr/>
        </p:nvSpPr>
        <p:spPr>
          <a:xfrm>
            <a:off x="1003584" y="1849877"/>
            <a:ext cx="2935941" cy="1086516"/>
          </a:xfrm>
          <a:prstGeom prst="rect">
            <a:avLst/>
          </a:prstGeom>
        </p:spPr>
        <p:txBody>
          <a:bodyPr vert="horz" wrap="square" lIns="0" tIns="0" rIns="0" bIns="0" rtlCol="0">
            <a:spAutoFit/>
          </a:bodyPr>
          <a:lstStyle/>
          <a:p>
            <a:pPr marL="333953" marR="4483" indent="-322747"/>
            <a:r>
              <a:rPr sz="1412" dirty="0">
                <a:latin typeface="Courier New"/>
                <a:cs typeface="Courier New"/>
              </a:rPr>
              <a:t>if n.left = </a:t>
            </a:r>
            <a:r>
              <a:rPr sz="1412" spc="4" dirty="0">
                <a:latin typeface="Courier New"/>
                <a:cs typeface="Courier New"/>
              </a:rPr>
              <a:t>null </a:t>
            </a:r>
            <a:r>
              <a:rPr sz="1412" dirty="0">
                <a:latin typeface="Courier New"/>
                <a:cs typeface="Courier New"/>
              </a:rPr>
              <a:t>then</a:t>
            </a:r>
            <a:r>
              <a:rPr sz="1412" spc="-97" dirty="0">
                <a:latin typeface="Courier New"/>
                <a:cs typeface="Courier New"/>
              </a:rPr>
              <a:t> </a:t>
            </a:r>
            <a:r>
              <a:rPr sz="1412" spc="4" dirty="0">
                <a:latin typeface="Courier New"/>
                <a:cs typeface="Courier New"/>
              </a:rPr>
              <a:t>{leaf  </a:t>
            </a:r>
            <a:r>
              <a:rPr sz="1412" dirty="0">
                <a:latin typeface="Courier New"/>
                <a:cs typeface="Courier New"/>
              </a:rPr>
              <a:t>if distance(q,n.point)</a:t>
            </a:r>
            <a:r>
              <a:rPr sz="1412" spc="-40" dirty="0">
                <a:latin typeface="Courier New"/>
                <a:cs typeface="Courier New"/>
              </a:rPr>
              <a:t> </a:t>
            </a:r>
            <a:r>
              <a:rPr sz="1412" dirty="0">
                <a:latin typeface="Courier New"/>
                <a:cs typeface="Courier New"/>
              </a:rPr>
              <a:t>&lt;</a:t>
            </a:r>
          </a:p>
          <a:p>
            <a:pPr marL="11206"/>
            <a:r>
              <a:rPr sz="1412" dirty="0">
                <a:latin typeface="Courier New"/>
                <a:cs typeface="Courier New"/>
              </a:rPr>
              <a:t>else</a:t>
            </a:r>
          </a:p>
          <a:p>
            <a:pPr marL="333953"/>
            <a:r>
              <a:rPr sz="1412" dirty="0">
                <a:latin typeface="Courier New"/>
                <a:cs typeface="Courier New"/>
              </a:rPr>
              <a:t>if w = infinity</a:t>
            </a:r>
            <a:r>
              <a:rPr sz="1412" spc="-88" dirty="0">
                <a:latin typeface="Courier New"/>
                <a:cs typeface="Courier New"/>
              </a:rPr>
              <a:t> </a:t>
            </a:r>
            <a:r>
              <a:rPr sz="1412" dirty="0">
                <a:latin typeface="Courier New"/>
                <a:cs typeface="Courier New"/>
              </a:rPr>
              <a:t>then</a:t>
            </a:r>
          </a:p>
          <a:p>
            <a:pPr marL="548557"/>
            <a:r>
              <a:rPr sz="1412" dirty="0">
                <a:latin typeface="Courier New"/>
                <a:cs typeface="Courier New"/>
              </a:rPr>
              <a:t>if q(n.axis) </a:t>
            </a:r>
            <a:r>
              <a:rPr sz="1412" u="sng" dirty="0">
                <a:latin typeface="Courier New"/>
                <a:cs typeface="Courier New"/>
              </a:rPr>
              <a:t>&lt;</a:t>
            </a:r>
            <a:r>
              <a:rPr sz="1412" u="sng" spc="-75" dirty="0">
                <a:latin typeface="Courier New"/>
                <a:cs typeface="Courier New"/>
              </a:rPr>
              <a:t> </a:t>
            </a:r>
            <a:r>
              <a:rPr sz="1412" spc="4" dirty="0">
                <a:latin typeface="Courier New"/>
                <a:cs typeface="Courier New"/>
              </a:rPr>
              <a:t>n.value</a:t>
            </a:r>
            <a:endParaRPr sz="1412" dirty="0">
              <a:latin typeface="Courier New"/>
              <a:cs typeface="Courier New"/>
            </a:endParaRPr>
          </a:p>
        </p:txBody>
      </p:sp>
      <p:sp>
        <p:nvSpPr>
          <p:cNvPr id="6" name="object 6"/>
          <p:cNvSpPr txBox="1"/>
          <p:nvPr/>
        </p:nvSpPr>
        <p:spPr>
          <a:xfrm>
            <a:off x="4023797" y="2710489"/>
            <a:ext cx="453278" cy="217304"/>
          </a:xfrm>
          <a:prstGeom prst="rect">
            <a:avLst/>
          </a:prstGeom>
        </p:spPr>
        <p:txBody>
          <a:bodyPr vert="horz" wrap="square" lIns="0" tIns="0" rIns="0" bIns="0" rtlCol="0">
            <a:spAutoFit/>
          </a:bodyPr>
          <a:lstStyle/>
          <a:p>
            <a:pPr marL="11206"/>
            <a:r>
              <a:rPr sz="1412" spc="-4" dirty="0">
                <a:latin typeface="Courier New"/>
                <a:cs typeface="Courier New"/>
              </a:rPr>
              <a:t>the</a:t>
            </a:r>
            <a:r>
              <a:rPr sz="1412" dirty="0">
                <a:latin typeface="Courier New"/>
                <a:cs typeface="Courier New"/>
              </a:rPr>
              <a:t>n</a:t>
            </a:r>
            <a:endParaRPr sz="1412">
              <a:latin typeface="Courier New"/>
              <a:cs typeface="Courier New"/>
            </a:endParaRPr>
          </a:p>
        </p:txBody>
      </p:sp>
      <p:sp>
        <p:nvSpPr>
          <p:cNvPr id="7" name="object 7"/>
          <p:cNvSpPr txBox="1"/>
          <p:nvPr/>
        </p:nvSpPr>
        <p:spPr>
          <a:xfrm>
            <a:off x="4776843" y="3358638"/>
            <a:ext cx="453278" cy="217304"/>
          </a:xfrm>
          <a:prstGeom prst="rect">
            <a:avLst/>
          </a:prstGeom>
        </p:spPr>
        <p:txBody>
          <a:bodyPr vert="horz" wrap="square" lIns="0" tIns="0" rIns="0" bIns="0" rtlCol="0">
            <a:spAutoFit/>
          </a:bodyPr>
          <a:lstStyle/>
          <a:p>
            <a:pPr marL="11206"/>
            <a:r>
              <a:rPr sz="1412" spc="-4" dirty="0">
                <a:latin typeface="Courier New"/>
                <a:cs typeface="Courier New"/>
              </a:rPr>
              <a:t>the</a:t>
            </a:r>
            <a:r>
              <a:rPr sz="1412" dirty="0">
                <a:latin typeface="Courier New"/>
                <a:cs typeface="Courier New"/>
              </a:rPr>
              <a:t>n</a:t>
            </a:r>
            <a:endParaRPr sz="1412">
              <a:latin typeface="Courier New"/>
              <a:cs typeface="Courier New"/>
            </a:endParaRPr>
          </a:p>
        </p:txBody>
      </p:sp>
      <p:sp>
        <p:nvSpPr>
          <p:cNvPr id="8" name="object 8"/>
          <p:cNvSpPr txBox="1"/>
          <p:nvPr/>
        </p:nvSpPr>
        <p:spPr>
          <a:xfrm>
            <a:off x="5317415" y="3358638"/>
            <a:ext cx="2935941" cy="217304"/>
          </a:xfrm>
          <a:prstGeom prst="rect">
            <a:avLst/>
          </a:prstGeom>
        </p:spPr>
        <p:txBody>
          <a:bodyPr vert="horz" wrap="square" lIns="0" tIns="0" rIns="0" bIns="0" rtlCol="0">
            <a:spAutoFit/>
          </a:bodyPr>
          <a:lstStyle/>
          <a:p>
            <a:pPr marL="11206"/>
            <a:r>
              <a:rPr sz="1412" dirty="0">
                <a:latin typeface="Courier New"/>
                <a:cs typeface="Courier New"/>
              </a:rPr>
              <a:t>p := </a:t>
            </a:r>
            <a:r>
              <a:rPr sz="1412" spc="4" dirty="0">
                <a:latin typeface="Courier New"/>
                <a:cs typeface="Courier New"/>
              </a:rPr>
              <a:t>NNS(q, </a:t>
            </a:r>
            <a:r>
              <a:rPr sz="1412" dirty="0">
                <a:latin typeface="Courier New"/>
                <a:cs typeface="Courier New"/>
              </a:rPr>
              <a:t>n.right, p,</a:t>
            </a:r>
            <a:r>
              <a:rPr sz="1412" spc="-84" dirty="0">
                <a:latin typeface="Courier New"/>
                <a:cs typeface="Courier New"/>
              </a:rPr>
              <a:t> </a:t>
            </a:r>
            <a:r>
              <a:rPr sz="1412" dirty="0">
                <a:latin typeface="Courier New"/>
                <a:cs typeface="Courier New"/>
              </a:rPr>
              <a:t>w);</a:t>
            </a:r>
            <a:endParaRPr sz="1412">
              <a:latin typeface="Courier New"/>
              <a:cs typeface="Courier New"/>
            </a:endParaRPr>
          </a:p>
        </p:txBody>
      </p:sp>
      <p:sp>
        <p:nvSpPr>
          <p:cNvPr id="9" name="object 9"/>
          <p:cNvSpPr txBox="1"/>
          <p:nvPr/>
        </p:nvSpPr>
        <p:spPr>
          <a:xfrm>
            <a:off x="4776832" y="4221939"/>
            <a:ext cx="453278" cy="217304"/>
          </a:xfrm>
          <a:prstGeom prst="rect">
            <a:avLst/>
          </a:prstGeom>
        </p:spPr>
        <p:txBody>
          <a:bodyPr vert="horz" wrap="square" lIns="0" tIns="0" rIns="0" bIns="0" rtlCol="0">
            <a:spAutoFit/>
          </a:bodyPr>
          <a:lstStyle/>
          <a:p>
            <a:pPr marL="11206"/>
            <a:r>
              <a:rPr sz="1412" spc="-4" dirty="0">
                <a:latin typeface="Courier New"/>
                <a:cs typeface="Courier New"/>
              </a:rPr>
              <a:t>the</a:t>
            </a:r>
            <a:r>
              <a:rPr sz="1412" dirty="0">
                <a:latin typeface="Courier New"/>
                <a:cs typeface="Courier New"/>
              </a:rPr>
              <a:t>n</a:t>
            </a:r>
            <a:endParaRPr sz="1412">
              <a:latin typeface="Courier New"/>
              <a:cs typeface="Courier New"/>
            </a:endParaRPr>
          </a:p>
        </p:txBody>
      </p:sp>
      <p:sp>
        <p:nvSpPr>
          <p:cNvPr id="10" name="object 10"/>
          <p:cNvSpPr txBox="1"/>
          <p:nvPr/>
        </p:nvSpPr>
        <p:spPr>
          <a:xfrm>
            <a:off x="5317404" y="4221939"/>
            <a:ext cx="2828365" cy="217304"/>
          </a:xfrm>
          <a:prstGeom prst="rect">
            <a:avLst/>
          </a:prstGeom>
        </p:spPr>
        <p:txBody>
          <a:bodyPr vert="horz" wrap="square" lIns="0" tIns="0" rIns="0" bIns="0" rtlCol="0">
            <a:spAutoFit/>
          </a:bodyPr>
          <a:lstStyle/>
          <a:p>
            <a:pPr marL="11206"/>
            <a:r>
              <a:rPr sz="1412" dirty="0">
                <a:latin typeface="Courier New"/>
                <a:cs typeface="Courier New"/>
              </a:rPr>
              <a:t>p := </a:t>
            </a:r>
            <a:r>
              <a:rPr sz="1412" spc="4" dirty="0">
                <a:latin typeface="Courier New"/>
                <a:cs typeface="Courier New"/>
              </a:rPr>
              <a:t>NNS(q, </a:t>
            </a:r>
            <a:r>
              <a:rPr sz="1412" dirty="0">
                <a:latin typeface="Courier New"/>
                <a:cs typeface="Courier New"/>
              </a:rPr>
              <a:t>n.left, p,</a:t>
            </a:r>
            <a:r>
              <a:rPr sz="1412" spc="-101" dirty="0">
                <a:latin typeface="Courier New"/>
                <a:cs typeface="Courier New"/>
              </a:rPr>
              <a:t> </a:t>
            </a:r>
            <a:r>
              <a:rPr sz="1412" spc="4" dirty="0">
                <a:latin typeface="Courier New"/>
                <a:cs typeface="Courier New"/>
              </a:rPr>
              <a:t>w);</a:t>
            </a:r>
            <a:endParaRPr sz="1412">
              <a:latin typeface="Courier New"/>
              <a:cs typeface="Courier New"/>
            </a:endParaRPr>
          </a:p>
        </p:txBody>
      </p:sp>
      <p:sp>
        <p:nvSpPr>
          <p:cNvPr id="11" name="object 11"/>
          <p:cNvSpPr txBox="1"/>
          <p:nvPr/>
        </p:nvSpPr>
        <p:spPr>
          <a:xfrm>
            <a:off x="1326317" y="2928332"/>
            <a:ext cx="3366246" cy="1727717"/>
          </a:xfrm>
          <a:prstGeom prst="rect">
            <a:avLst/>
          </a:prstGeom>
        </p:spPr>
        <p:txBody>
          <a:bodyPr vert="horz" wrap="square" lIns="0" tIns="0" rIns="0" bIns="0" rtlCol="0">
            <a:spAutoFit/>
          </a:bodyPr>
          <a:lstStyle/>
          <a:p>
            <a:pPr marL="549118" marR="327229"/>
            <a:r>
              <a:rPr sz="1412" dirty="0">
                <a:latin typeface="Courier New"/>
                <a:cs typeface="Courier New"/>
              </a:rPr>
              <a:t>p :=</a:t>
            </a:r>
            <a:r>
              <a:rPr sz="1412" spc="-44" dirty="0">
                <a:latin typeface="Courier New"/>
                <a:cs typeface="Courier New"/>
              </a:rPr>
              <a:t> </a:t>
            </a:r>
            <a:r>
              <a:rPr sz="1412" dirty="0">
                <a:latin typeface="Courier New"/>
                <a:cs typeface="Courier New"/>
              </a:rPr>
              <a:t>NNS(q,n.left,p,w);  w :=</a:t>
            </a:r>
            <a:r>
              <a:rPr sz="1412" spc="-44" dirty="0">
                <a:latin typeface="Courier New"/>
                <a:cs typeface="Courier New"/>
              </a:rPr>
              <a:t> </a:t>
            </a:r>
            <a:r>
              <a:rPr sz="1412" dirty="0">
                <a:latin typeface="Courier New"/>
                <a:cs typeface="Courier New"/>
              </a:rPr>
              <a:t>distance(p,q);</a:t>
            </a:r>
          </a:p>
          <a:p>
            <a:pPr marL="226371" marR="4483" indent="322747"/>
            <a:r>
              <a:rPr sz="1412" dirty="0">
                <a:latin typeface="Courier New"/>
                <a:cs typeface="Courier New"/>
              </a:rPr>
              <a:t>if q(n.axis) + w &gt;</a:t>
            </a:r>
            <a:r>
              <a:rPr sz="1412" spc="-49" dirty="0">
                <a:latin typeface="Courier New"/>
                <a:cs typeface="Courier New"/>
              </a:rPr>
              <a:t> </a:t>
            </a:r>
            <a:r>
              <a:rPr sz="1412" dirty="0">
                <a:latin typeface="Courier New"/>
                <a:cs typeface="Courier New"/>
              </a:rPr>
              <a:t>n.value  else</a:t>
            </a:r>
          </a:p>
          <a:p>
            <a:pPr marL="549118" marR="220206">
              <a:lnSpc>
                <a:spcPts val="1711"/>
              </a:lnSpc>
              <a:spcBef>
                <a:spcPts val="40"/>
              </a:spcBef>
            </a:pPr>
            <a:r>
              <a:rPr sz="1412" dirty="0">
                <a:latin typeface="Courier New"/>
                <a:cs typeface="Courier New"/>
              </a:rPr>
              <a:t>p :=</a:t>
            </a:r>
            <a:r>
              <a:rPr sz="1412" spc="-44" dirty="0">
                <a:latin typeface="Courier New"/>
                <a:cs typeface="Courier New"/>
              </a:rPr>
              <a:t> </a:t>
            </a:r>
            <a:r>
              <a:rPr sz="1412" dirty="0">
                <a:latin typeface="Courier New"/>
                <a:cs typeface="Courier New"/>
              </a:rPr>
              <a:t>NNS(q,n.right,p,w);  w :=</a:t>
            </a:r>
            <a:r>
              <a:rPr sz="1412" spc="-44" dirty="0">
                <a:latin typeface="Courier New"/>
                <a:cs typeface="Courier New"/>
              </a:rPr>
              <a:t> </a:t>
            </a:r>
            <a:r>
              <a:rPr sz="1412" dirty="0">
                <a:latin typeface="Courier New"/>
                <a:cs typeface="Courier New"/>
              </a:rPr>
              <a:t>distance(p,q);</a:t>
            </a:r>
          </a:p>
          <a:p>
            <a:pPr marL="549118">
              <a:lnSpc>
                <a:spcPts val="1632"/>
              </a:lnSpc>
            </a:pPr>
            <a:r>
              <a:rPr sz="1412" dirty="0">
                <a:latin typeface="Courier New"/>
                <a:cs typeface="Courier New"/>
              </a:rPr>
              <a:t>if q(n.axis) - w </a:t>
            </a:r>
            <a:r>
              <a:rPr sz="1412" u="sng" dirty="0">
                <a:latin typeface="Courier New"/>
                <a:cs typeface="Courier New"/>
              </a:rPr>
              <a:t>&lt;</a:t>
            </a:r>
            <a:r>
              <a:rPr sz="1412" u="sng" spc="-49" dirty="0">
                <a:latin typeface="Courier New"/>
                <a:cs typeface="Courier New"/>
              </a:rPr>
              <a:t> </a:t>
            </a:r>
            <a:r>
              <a:rPr sz="1412" dirty="0">
                <a:latin typeface="Courier New"/>
                <a:cs typeface="Courier New"/>
              </a:rPr>
              <a:t>n.value</a:t>
            </a:r>
          </a:p>
          <a:p>
            <a:pPr marL="11206"/>
            <a:r>
              <a:rPr sz="1412" dirty="0">
                <a:latin typeface="Courier New"/>
                <a:cs typeface="Courier New"/>
              </a:rPr>
              <a:t>else //w is</a:t>
            </a:r>
            <a:r>
              <a:rPr sz="1412" spc="-79" dirty="0">
                <a:latin typeface="Courier New"/>
                <a:cs typeface="Courier New"/>
              </a:rPr>
              <a:t> </a:t>
            </a:r>
            <a:r>
              <a:rPr sz="1412" dirty="0">
                <a:latin typeface="Courier New"/>
                <a:cs typeface="Courier New"/>
              </a:rPr>
              <a:t>finite//</a:t>
            </a:r>
          </a:p>
        </p:txBody>
      </p:sp>
      <p:sp>
        <p:nvSpPr>
          <p:cNvPr id="12" name="object 12"/>
          <p:cNvSpPr txBox="1"/>
          <p:nvPr/>
        </p:nvSpPr>
        <p:spPr>
          <a:xfrm>
            <a:off x="5317426" y="5300393"/>
            <a:ext cx="2720788" cy="217304"/>
          </a:xfrm>
          <a:prstGeom prst="rect">
            <a:avLst/>
          </a:prstGeom>
        </p:spPr>
        <p:txBody>
          <a:bodyPr vert="horz" wrap="square" lIns="0" tIns="0" rIns="0" bIns="0" rtlCol="0">
            <a:spAutoFit/>
          </a:bodyPr>
          <a:lstStyle/>
          <a:p>
            <a:pPr marL="11206"/>
            <a:r>
              <a:rPr sz="1412" dirty="0">
                <a:latin typeface="Courier New"/>
                <a:cs typeface="Courier New"/>
              </a:rPr>
              <a:t>:= NNS(q, n.right, p,</a:t>
            </a:r>
            <a:r>
              <a:rPr sz="1412" spc="-62" dirty="0">
                <a:latin typeface="Courier New"/>
                <a:cs typeface="Courier New"/>
              </a:rPr>
              <a:t> </a:t>
            </a:r>
            <a:r>
              <a:rPr sz="1412" spc="4" dirty="0">
                <a:latin typeface="Courier New"/>
                <a:cs typeface="Courier New"/>
              </a:rPr>
              <a:t>w);</a:t>
            </a:r>
            <a:endParaRPr sz="1412">
              <a:latin typeface="Courier New"/>
              <a:cs typeface="Courier New"/>
            </a:endParaRPr>
          </a:p>
        </p:txBody>
      </p:sp>
      <p:sp>
        <p:nvSpPr>
          <p:cNvPr id="13" name="object 13"/>
          <p:cNvSpPr txBox="1"/>
          <p:nvPr/>
        </p:nvSpPr>
        <p:spPr>
          <a:xfrm>
            <a:off x="1326339" y="4652245"/>
            <a:ext cx="3904129" cy="1086516"/>
          </a:xfrm>
          <a:prstGeom prst="rect">
            <a:avLst/>
          </a:prstGeom>
        </p:spPr>
        <p:txBody>
          <a:bodyPr vert="horz" wrap="square" lIns="0" tIns="0" rIns="0" bIns="0" rtlCol="0">
            <a:spAutoFit/>
          </a:bodyPr>
          <a:lstStyle/>
          <a:p>
            <a:pPr marL="333393" marR="219647" indent="-560"/>
            <a:r>
              <a:rPr sz="1412" dirty="0">
                <a:latin typeface="Courier New"/>
                <a:cs typeface="Courier New"/>
              </a:rPr>
              <a:t>if q(n.axis) - w </a:t>
            </a:r>
            <a:r>
              <a:rPr sz="1412" u="sng" dirty="0">
                <a:latin typeface="Courier New"/>
                <a:cs typeface="Courier New"/>
              </a:rPr>
              <a:t>&lt; </a:t>
            </a:r>
            <a:r>
              <a:rPr sz="1412" dirty="0">
                <a:latin typeface="Courier New"/>
                <a:cs typeface="Courier New"/>
              </a:rPr>
              <a:t>n.value</a:t>
            </a:r>
            <a:r>
              <a:rPr sz="1412" spc="-53" dirty="0">
                <a:latin typeface="Courier New"/>
                <a:cs typeface="Courier New"/>
              </a:rPr>
              <a:t> </a:t>
            </a:r>
            <a:r>
              <a:rPr sz="1412" dirty="0">
                <a:latin typeface="Courier New"/>
                <a:cs typeface="Courier New"/>
              </a:rPr>
              <a:t>then  p := NNS(q, n.left, p,</a:t>
            </a:r>
            <a:r>
              <a:rPr sz="1412" spc="-53" dirty="0">
                <a:latin typeface="Courier New"/>
                <a:cs typeface="Courier New"/>
              </a:rPr>
              <a:t> </a:t>
            </a:r>
            <a:r>
              <a:rPr sz="1412" dirty="0">
                <a:latin typeface="Courier New"/>
                <a:cs typeface="Courier New"/>
              </a:rPr>
              <a:t>w);</a:t>
            </a:r>
          </a:p>
          <a:p>
            <a:pPr marL="333393">
              <a:spcBef>
                <a:spcPts val="22"/>
              </a:spcBef>
            </a:pPr>
            <a:r>
              <a:rPr sz="1412" dirty="0">
                <a:latin typeface="Courier New"/>
                <a:cs typeface="Courier New"/>
              </a:rPr>
              <a:t>w :=</a:t>
            </a:r>
            <a:r>
              <a:rPr sz="1412" spc="-62" dirty="0">
                <a:latin typeface="Courier New"/>
                <a:cs typeface="Courier New"/>
              </a:rPr>
              <a:t> </a:t>
            </a:r>
            <a:r>
              <a:rPr sz="1412" dirty="0">
                <a:latin typeface="Courier New"/>
                <a:cs typeface="Courier New"/>
              </a:rPr>
              <a:t>distance(p,q);</a:t>
            </a:r>
          </a:p>
          <a:p>
            <a:pPr marL="11206" marR="4483" indent="322747"/>
            <a:r>
              <a:rPr sz="1412" dirty="0">
                <a:latin typeface="Courier New"/>
                <a:cs typeface="Courier New"/>
              </a:rPr>
              <a:t>if q(n.axis) + w &gt; n.value then</a:t>
            </a:r>
            <a:r>
              <a:rPr sz="1412" spc="-57" dirty="0">
                <a:latin typeface="Courier New"/>
                <a:cs typeface="Courier New"/>
              </a:rPr>
              <a:t> </a:t>
            </a:r>
            <a:r>
              <a:rPr sz="1412" dirty="0">
                <a:latin typeface="Courier New"/>
                <a:cs typeface="Courier New"/>
              </a:rPr>
              <a:t>p  return</a:t>
            </a:r>
            <a:r>
              <a:rPr sz="1412" spc="-93" dirty="0">
                <a:latin typeface="Courier New"/>
                <a:cs typeface="Courier New"/>
              </a:rPr>
              <a:t> </a:t>
            </a:r>
            <a:r>
              <a:rPr sz="1412" dirty="0">
                <a:latin typeface="Courier New"/>
                <a:cs typeface="Courier New"/>
              </a:rPr>
              <a:t>p</a:t>
            </a:r>
          </a:p>
        </p:txBody>
      </p:sp>
      <p:sp>
        <p:nvSpPr>
          <p:cNvPr id="14" name="object 14"/>
          <p:cNvSpPr txBox="1"/>
          <p:nvPr/>
        </p:nvSpPr>
        <p:spPr>
          <a:xfrm>
            <a:off x="1003605" y="5730699"/>
            <a:ext cx="130549" cy="217304"/>
          </a:xfrm>
          <a:prstGeom prst="rect">
            <a:avLst/>
          </a:prstGeom>
        </p:spPr>
        <p:txBody>
          <a:bodyPr vert="horz" wrap="square" lIns="0" tIns="0" rIns="0" bIns="0" rtlCol="0">
            <a:spAutoFit/>
          </a:bodyPr>
          <a:lstStyle/>
          <a:p>
            <a:pPr marL="11206"/>
            <a:r>
              <a:rPr sz="1412" dirty="0">
                <a:latin typeface="Courier New"/>
                <a:cs typeface="Courier New"/>
              </a:rPr>
              <a:t>}</a:t>
            </a:r>
            <a:endParaRPr sz="1412">
              <a:latin typeface="Courier New"/>
              <a:cs typeface="Courier New"/>
            </a:endParaRPr>
          </a:p>
        </p:txBody>
      </p:sp>
      <p:sp>
        <p:nvSpPr>
          <p:cNvPr id="15" name="object 15"/>
          <p:cNvSpPr txBox="1"/>
          <p:nvPr/>
        </p:nvSpPr>
        <p:spPr>
          <a:xfrm>
            <a:off x="1003584" y="1309773"/>
            <a:ext cx="2790265" cy="244362"/>
          </a:xfrm>
          <a:prstGeom prst="rect">
            <a:avLst/>
          </a:prstGeom>
        </p:spPr>
        <p:txBody>
          <a:bodyPr vert="horz" wrap="square" lIns="0" tIns="0" rIns="0" bIns="0" rtlCol="0">
            <a:spAutoFit/>
          </a:bodyPr>
          <a:lstStyle/>
          <a:p>
            <a:pPr marL="11206"/>
            <a:r>
              <a:rPr sz="1588" spc="-9" dirty="0">
                <a:latin typeface="Arial"/>
                <a:cs typeface="Arial"/>
              </a:rPr>
              <a:t>Main </a:t>
            </a:r>
            <a:r>
              <a:rPr sz="1588" dirty="0">
                <a:latin typeface="Arial"/>
                <a:cs typeface="Arial"/>
              </a:rPr>
              <a:t>is</a:t>
            </a:r>
            <a:r>
              <a:rPr sz="1588" spc="-13" dirty="0">
                <a:latin typeface="Arial"/>
                <a:cs typeface="Arial"/>
              </a:rPr>
              <a:t> </a:t>
            </a:r>
            <a:r>
              <a:rPr sz="1588" spc="-4" dirty="0">
                <a:latin typeface="Arial"/>
                <a:cs typeface="Arial"/>
              </a:rPr>
              <a:t>NNS(q,root,null,infinity)</a:t>
            </a:r>
            <a:endParaRPr sz="1588" dirty="0">
              <a:latin typeface="Arial"/>
              <a:cs typeface="Arial"/>
            </a:endParaRPr>
          </a:p>
        </p:txBody>
      </p:sp>
      <p:sp>
        <p:nvSpPr>
          <p:cNvPr id="19" name="标题 1"/>
          <p:cNvSpPr txBox="1">
            <a:spLocks/>
          </p:cNvSpPr>
          <p:nvPr/>
        </p:nvSpPr>
        <p:spPr>
          <a:xfrm>
            <a:off x="1269242" y="627797"/>
            <a:ext cx="6482686" cy="655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solidFill>
                  <a:schemeClr val="bg1"/>
                </a:solidFill>
              </a:rPr>
              <a:t>最</a:t>
            </a:r>
            <a:r>
              <a:rPr lang="zh-CN" altLang="en-US" sz="2800" dirty="0">
                <a:solidFill>
                  <a:schemeClr val="bg1"/>
                </a:solidFill>
              </a:rPr>
              <a:t>临近查询</a:t>
            </a:r>
            <a:endParaRPr lang="en-US" altLang="zh-CN" sz="2800" dirty="0">
              <a:solidFill>
                <a:schemeClr val="bg1"/>
              </a:solidFill>
            </a:endParaRPr>
          </a:p>
        </p:txBody>
      </p:sp>
    </p:spTree>
    <p:extLst>
      <p:ext uri="{BB962C8B-B14F-4D97-AF65-F5344CB8AC3E}">
        <p14:creationId xmlns:p14="http://schemas.microsoft.com/office/powerpoint/2010/main" val="33273070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分析</a:t>
            </a:r>
            <a:endParaRPr lang="en-US" altLang="zh-CN" sz="2800" dirty="0">
              <a:solidFill>
                <a:schemeClr val="bg1"/>
              </a:solidFill>
            </a:endParaRPr>
          </a:p>
        </p:txBody>
      </p:sp>
      <p:sp>
        <p:nvSpPr>
          <p:cNvPr id="3" name="Content Placeholder 1"/>
          <p:cNvSpPr>
            <a:spLocks noGrp="1"/>
          </p:cNvSpPr>
          <p:nvPr>
            <p:ph idx="1"/>
          </p:nvPr>
        </p:nvSpPr>
        <p:spPr>
          <a:xfrm>
            <a:off x="398066" y="1453078"/>
            <a:ext cx="8137676" cy="953424"/>
          </a:xfrm>
        </p:spPr>
        <p:txBody>
          <a:bodyPr>
            <a:normAutofit/>
          </a:bodyPr>
          <a:lstStyle/>
          <a:p>
            <a:pPr marL="452628" indent="-342900">
              <a:buFont typeface="Wingdings" panose="05000000000000000000" pitchFamily="2" charset="2"/>
              <a:buChar char="l"/>
              <a:defRPr/>
            </a:pPr>
            <a:r>
              <a:rPr lang="zh-CN" altLang="en-US" sz="1800" dirty="0" smtClean="0"/>
              <a:t>可用于最近邻搜索：在随机分布的数据点上，查找一个最近邻节点的平均时间复杂度是：</a:t>
            </a:r>
            <a:r>
              <a:rPr lang="en-US" altLang="zh-CN" sz="1800" dirty="0" smtClean="0">
                <a:solidFill>
                  <a:srgbClr val="00B0F0"/>
                </a:solidFill>
              </a:rPr>
              <a:t>O(log</a:t>
            </a:r>
            <a:r>
              <a:rPr lang="en-US" altLang="zh-CN" sz="1800" baseline="-25000" dirty="0" smtClean="0">
                <a:solidFill>
                  <a:srgbClr val="00B0F0"/>
                </a:solidFill>
              </a:rPr>
              <a:t>2</a:t>
            </a:r>
            <a:r>
              <a:rPr lang="en-US" altLang="zh-CN" sz="1800" dirty="0" smtClean="0">
                <a:solidFill>
                  <a:srgbClr val="00B0F0"/>
                </a:solidFill>
              </a:rPr>
              <a:t>n)</a:t>
            </a:r>
            <a:endParaRPr lang="en-US" altLang="zh-CN" sz="1800" dirty="0" smtClean="0"/>
          </a:p>
        </p:txBody>
      </p:sp>
      <p:sp>
        <p:nvSpPr>
          <p:cNvPr id="6" name="矩形 5"/>
          <p:cNvSpPr/>
          <p:nvPr/>
        </p:nvSpPr>
        <p:spPr>
          <a:xfrm>
            <a:off x="1001956" y="2129227"/>
            <a:ext cx="7368322"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t>这个算法也可以通过简单地修改做多种扩展。比如，可用于计算</a:t>
            </a:r>
            <a:r>
              <a:rPr lang="en-US" altLang="zh-CN" sz="1600" dirty="0" smtClean="0"/>
              <a:t>k</a:t>
            </a:r>
            <a:r>
              <a:rPr lang="zh-CN" altLang="en-US" sz="1600" dirty="0" smtClean="0"/>
              <a:t>个最近邻点，这个时候需要保存</a:t>
            </a:r>
            <a:r>
              <a:rPr lang="en-US" altLang="zh-CN" sz="1600" dirty="0" smtClean="0"/>
              <a:t>k</a:t>
            </a:r>
            <a:r>
              <a:rPr lang="zh-CN" altLang="en-US" sz="1600" dirty="0" smtClean="0"/>
              <a:t>个当前最佳而不是一个。</a:t>
            </a:r>
            <a:r>
              <a:rPr lang="zh-CN" altLang="en-US" sz="1600" dirty="0" smtClean="0">
                <a:solidFill>
                  <a:srgbClr val="00B0F0"/>
                </a:solidFill>
              </a:rPr>
              <a:t>分支能够剪掉的条件是：</a:t>
            </a:r>
            <a:r>
              <a:rPr lang="en-US" altLang="zh-CN" sz="1600" dirty="0" smtClean="0">
                <a:solidFill>
                  <a:srgbClr val="00B0F0"/>
                </a:solidFill>
              </a:rPr>
              <a:t>k</a:t>
            </a:r>
            <a:r>
              <a:rPr lang="zh-CN" altLang="en-US" sz="1600" dirty="0" smtClean="0">
                <a:solidFill>
                  <a:srgbClr val="00B0F0"/>
                </a:solidFill>
              </a:rPr>
              <a:t>个点都找到，并且分支中没有比这</a:t>
            </a:r>
            <a:r>
              <a:rPr lang="en-US" altLang="zh-CN" sz="1600" dirty="0" smtClean="0">
                <a:solidFill>
                  <a:srgbClr val="00B0F0"/>
                </a:solidFill>
              </a:rPr>
              <a:t>k</a:t>
            </a:r>
            <a:r>
              <a:rPr lang="zh-CN" altLang="en-US" sz="1600" dirty="0" smtClean="0">
                <a:solidFill>
                  <a:srgbClr val="00B0F0"/>
                </a:solidFill>
              </a:rPr>
              <a:t>个最佳更近的点。</a:t>
            </a:r>
            <a:endParaRPr lang="en-US" altLang="zh-CN" sz="1600" dirty="0" smtClean="0">
              <a:solidFill>
                <a:srgbClr val="00B0F0"/>
              </a:solidFill>
            </a:endParaRPr>
          </a:p>
          <a:p>
            <a:pPr marL="285750" indent="-285750">
              <a:buFont typeface="Arial" panose="020B0604020202020204" pitchFamily="34" charset="0"/>
              <a:buChar char="•"/>
            </a:pPr>
            <a:r>
              <a:rPr lang="zh-CN" altLang="en-US" sz="1600" dirty="0" smtClean="0"/>
              <a:t>还</a:t>
            </a:r>
            <a:r>
              <a:rPr lang="zh-CN" altLang="en-US" sz="1600" dirty="0"/>
              <a:t>可以做</a:t>
            </a:r>
            <a:r>
              <a:rPr lang="zh-CN" altLang="en-US" sz="1600" dirty="0" smtClean="0"/>
              <a:t>近似使算法</a:t>
            </a:r>
            <a:r>
              <a:rPr lang="zh-CN" altLang="en-US" sz="1600" dirty="0"/>
              <a:t>更快：非穷举</a:t>
            </a:r>
            <a:r>
              <a:rPr lang="zh-CN" altLang="en-US" sz="1600" dirty="0" smtClean="0"/>
              <a:t>搜索。达到最低精度或者限制迭代时间。</a:t>
            </a:r>
            <a:endParaRPr lang="zh-CN" altLang="en-US" sz="1600" dirty="0"/>
          </a:p>
        </p:txBody>
      </p:sp>
      <p:sp>
        <p:nvSpPr>
          <p:cNvPr id="7" name="矩形 6"/>
          <p:cNvSpPr/>
          <p:nvPr/>
        </p:nvSpPr>
        <p:spPr>
          <a:xfrm>
            <a:off x="398066" y="3243055"/>
            <a:ext cx="8137676" cy="646331"/>
          </a:xfrm>
          <a:prstGeom prst="rect">
            <a:avLst/>
          </a:prstGeom>
        </p:spPr>
        <p:txBody>
          <a:bodyPr wrap="square">
            <a:spAutoFit/>
          </a:bodyPr>
          <a:lstStyle/>
          <a:p>
            <a:pPr marL="452628" indent="-342900">
              <a:buFont typeface="Wingdings" panose="05000000000000000000" pitchFamily="2" charset="2"/>
              <a:buChar char="l"/>
              <a:defRPr/>
            </a:pPr>
            <a:r>
              <a:rPr lang="zh-CN" altLang="en-US" dirty="0" smtClean="0"/>
              <a:t>可用于范围搜索：</a:t>
            </a:r>
            <a:r>
              <a:rPr lang="en-US" altLang="zh-CN" dirty="0" smtClean="0"/>
              <a:t>k-d</a:t>
            </a:r>
            <a:r>
              <a:rPr lang="zh-CN" altLang="en-US" dirty="0" smtClean="0"/>
              <a:t>树每</a:t>
            </a:r>
            <a:r>
              <a:rPr lang="zh-CN" altLang="en-US" dirty="0"/>
              <a:t>一层</a:t>
            </a:r>
            <a:r>
              <a:rPr lang="zh-CN" altLang="en-US" dirty="0" smtClean="0"/>
              <a:t>对属性的</a:t>
            </a:r>
            <a:r>
              <a:rPr lang="zh-CN" altLang="en-US" dirty="0"/>
              <a:t>范围做了分割，所以</a:t>
            </a:r>
            <a:r>
              <a:rPr lang="zh-CN" altLang="en-US" dirty="0" smtClean="0"/>
              <a:t>可以执行</a:t>
            </a:r>
            <a:r>
              <a:rPr lang="zh-CN" altLang="en-US" dirty="0"/>
              <a:t>范围查询</a:t>
            </a:r>
            <a:r>
              <a:rPr lang="zh-CN" altLang="en-US" dirty="0" smtClean="0"/>
              <a:t>。</a:t>
            </a:r>
            <a:endParaRPr lang="en-US" altLang="zh-CN" dirty="0" smtClean="0"/>
          </a:p>
        </p:txBody>
      </p:sp>
      <p:sp>
        <p:nvSpPr>
          <p:cNvPr id="8" name="矩形 7"/>
          <p:cNvSpPr/>
          <p:nvPr/>
        </p:nvSpPr>
        <p:spPr>
          <a:xfrm>
            <a:off x="1080015" y="3889386"/>
            <a:ext cx="7368322" cy="646331"/>
          </a:xfrm>
          <a:prstGeom prst="rect">
            <a:avLst/>
          </a:prstGeom>
        </p:spPr>
        <p:txBody>
          <a:bodyPr wrap="square">
            <a:spAutoFit/>
          </a:bodyPr>
          <a:lstStyle/>
          <a:p>
            <a:pPr marL="285750" indent="-285750">
              <a:buFont typeface="Arial" panose="020B0604020202020204" pitchFamily="34" charset="0"/>
              <a:buChar char="•"/>
            </a:pPr>
            <a:r>
              <a:rPr lang="zh-CN" altLang="en-US" dirty="0"/>
              <a:t>在平衡</a:t>
            </a:r>
            <a:r>
              <a:rPr lang="en-US" altLang="zh-CN" dirty="0"/>
              <a:t>k-d</a:t>
            </a:r>
            <a:r>
              <a:rPr lang="zh-CN" altLang="en-US" dirty="0"/>
              <a:t>树中，做坐标轴平行的范围查询的时间复杂度</a:t>
            </a:r>
            <a:r>
              <a:rPr lang="zh-CN" altLang="en-US" dirty="0" smtClean="0"/>
              <a:t>是</a:t>
            </a:r>
            <a:r>
              <a:rPr lang="en-US" altLang="zh-CN" b="1" dirty="0">
                <a:solidFill>
                  <a:schemeClr val="accent2"/>
                </a:solidFill>
              </a:rPr>
              <a:t>O(n</a:t>
            </a:r>
            <a:r>
              <a:rPr lang="en-US" altLang="zh-CN" b="1" baseline="30000" dirty="0">
                <a:solidFill>
                  <a:schemeClr val="accent2"/>
                </a:solidFill>
              </a:rPr>
              <a:t>1-1/</a:t>
            </a:r>
            <a:r>
              <a:rPr lang="en-US" altLang="zh-CN" b="1" baseline="30000" dirty="0" err="1">
                <a:solidFill>
                  <a:schemeClr val="accent2"/>
                </a:solidFill>
              </a:rPr>
              <a:t>d</a:t>
            </a:r>
            <a:r>
              <a:rPr lang="en-US" altLang="zh-CN" b="1" dirty="0" err="1">
                <a:solidFill>
                  <a:schemeClr val="accent2"/>
                </a:solidFill>
              </a:rPr>
              <a:t>+k</a:t>
            </a:r>
            <a:r>
              <a:rPr lang="en-US" altLang="zh-CN" b="1" dirty="0" smtClean="0">
                <a:solidFill>
                  <a:schemeClr val="accent2"/>
                </a:solidFill>
              </a:rPr>
              <a:t>)</a:t>
            </a:r>
            <a:r>
              <a:rPr lang="zh-CN" altLang="en-US" dirty="0" smtClean="0"/>
              <a:t>，其中</a:t>
            </a:r>
            <a:r>
              <a:rPr lang="en-US" altLang="zh-CN" dirty="0" smtClean="0"/>
              <a:t>k</a:t>
            </a:r>
            <a:r>
              <a:rPr lang="zh-CN" altLang="en-US" dirty="0" smtClean="0"/>
              <a:t>是</a:t>
            </a:r>
            <a:r>
              <a:rPr lang="zh-CN" altLang="en-US" dirty="0"/>
              <a:t>要返回的节点数</a:t>
            </a:r>
            <a:r>
              <a:rPr lang="zh-CN" altLang="en-US" dirty="0" smtClean="0"/>
              <a:t>，</a:t>
            </a:r>
            <a:r>
              <a:rPr lang="en-US" altLang="zh-CN" dirty="0" smtClean="0"/>
              <a:t>d</a:t>
            </a:r>
            <a:r>
              <a:rPr lang="zh-CN" altLang="en-US" dirty="0" smtClean="0"/>
              <a:t>是</a:t>
            </a:r>
            <a:r>
              <a:rPr lang="en-US" altLang="zh-CN" dirty="0"/>
              <a:t>k-d</a:t>
            </a:r>
            <a:r>
              <a:rPr lang="zh-CN" altLang="en-US" dirty="0"/>
              <a:t>树的</a:t>
            </a:r>
            <a:r>
              <a:rPr lang="zh-CN" altLang="en-US" dirty="0" smtClean="0"/>
              <a:t>维度</a:t>
            </a:r>
            <a:endParaRPr lang="zh-CN" altLang="en-US" dirty="0"/>
          </a:p>
        </p:txBody>
      </p:sp>
      <p:sp>
        <p:nvSpPr>
          <p:cNvPr id="9" name="矩形 8"/>
          <p:cNvSpPr/>
          <p:nvPr/>
        </p:nvSpPr>
        <p:spPr>
          <a:xfrm>
            <a:off x="1080015" y="5168559"/>
            <a:ext cx="7015067"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在</a:t>
            </a:r>
            <a:r>
              <a:rPr lang="zh-CN" altLang="en-US" dirty="0"/>
              <a:t>高维度空间，</a:t>
            </a:r>
            <a:r>
              <a:rPr lang="zh-CN" altLang="en-US" dirty="0">
                <a:hlinkClick r:id="rId3"/>
              </a:rPr>
              <a:t>维数灾难</a:t>
            </a:r>
            <a:r>
              <a:rPr lang="zh-CN" altLang="en-US" dirty="0"/>
              <a:t>会导致算法需要</a:t>
            </a:r>
            <a:r>
              <a:rPr lang="zh-CN" altLang="en-US" dirty="0">
                <a:solidFill>
                  <a:srgbClr val="FF0000"/>
                </a:solidFill>
              </a:rPr>
              <a:t>访问远多于低维空间的分支</a:t>
            </a:r>
            <a:r>
              <a:rPr lang="zh-CN" altLang="en-US" dirty="0" smtClean="0"/>
              <a:t>，性能只能</a:t>
            </a:r>
            <a:r>
              <a:rPr lang="zh-CN" altLang="en-US" dirty="0"/>
              <a:t>略好于线性遍历所有的点。</a:t>
            </a:r>
            <a:endParaRPr lang="en-US" altLang="zh-CN" dirty="0"/>
          </a:p>
        </p:txBody>
      </p:sp>
      <p:sp>
        <p:nvSpPr>
          <p:cNvPr id="10" name="矩形 9"/>
          <p:cNvSpPr/>
          <p:nvPr/>
        </p:nvSpPr>
        <p:spPr>
          <a:xfrm>
            <a:off x="398066" y="4667472"/>
            <a:ext cx="7507435" cy="369332"/>
          </a:xfrm>
          <a:prstGeom prst="rect">
            <a:avLst/>
          </a:prstGeom>
        </p:spPr>
        <p:txBody>
          <a:bodyPr wrap="square">
            <a:spAutoFit/>
          </a:bodyPr>
          <a:lstStyle/>
          <a:p>
            <a:pPr marL="452628" indent="-342900">
              <a:buFont typeface="Wingdings" panose="05000000000000000000" pitchFamily="2" charset="2"/>
              <a:buChar char="l"/>
              <a:defRPr/>
            </a:pPr>
            <a:r>
              <a:rPr lang="zh-CN" altLang="en-US" dirty="0" smtClean="0"/>
              <a:t>高</a:t>
            </a:r>
            <a:r>
              <a:rPr lang="zh-CN" altLang="en-US" dirty="0"/>
              <a:t>维</a:t>
            </a:r>
            <a:r>
              <a:rPr lang="zh-CN" altLang="en-US" dirty="0" smtClean="0"/>
              <a:t>空间问题：</a:t>
            </a:r>
            <a:r>
              <a:rPr lang="en-US" altLang="zh-CN" dirty="0"/>
              <a:t>k-d</a:t>
            </a:r>
            <a:r>
              <a:rPr lang="zh-CN" altLang="en-US" dirty="0"/>
              <a:t>树是不</a:t>
            </a:r>
            <a:r>
              <a:rPr lang="zh-CN" altLang="en-US" dirty="0" smtClean="0"/>
              <a:t>适合在高纬度空间做快速的</a:t>
            </a:r>
            <a:r>
              <a:rPr lang="zh-CN" altLang="en-US" dirty="0"/>
              <a:t>近邻查询。</a:t>
            </a:r>
            <a:endParaRPr lang="en-US" altLang="zh-CN" dirty="0"/>
          </a:p>
        </p:txBody>
      </p:sp>
    </p:spTree>
    <p:extLst>
      <p:ext uri="{BB962C8B-B14F-4D97-AF65-F5344CB8AC3E}">
        <p14:creationId xmlns:p14="http://schemas.microsoft.com/office/powerpoint/2010/main" val="5095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其他方法：降维</a:t>
            </a:r>
            <a:endParaRPr lang="en-US" altLang="zh-CN" sz="2800" dirty="0">
              <a:solidFill>
                <a:schemeClr val="bg1"/>
              </a:solidFill>
            </a:endParaRPr>
          </a:p>
        </p:txBody>
      </p:sp>
      <p:sp>
        <p:nvSpPr>
          <p:cNvPr id="5" name="object 4"/>
          <p:cNvSpPr txBox="1"/>
          <p:nvPr/>
        </p:nvSpPr>
        <p:spPr>
          <a:xfrm>
            <a:off x="748669" y="2090518"/>
            <a:ext cx="7308654" cy="1936428"/>
          </a:xfrm>
          <a:prstGeom prst="rect">
            <a:avLst/>
          </a:prstGeom>
        </p:spPr>
        <p:txBody>
          <a:bodyPr vert="horz" wrap="square" lIns="0" tIns="0" rIns="0" bIns="0" rtlCol="0">
            <a:spAutoFit/>
          </a:bodyPr>
          <a:lstStyle/>
          <a:p>
            <a:pPr marL="469900" marR="476884" lvl="1">
              <a:tabLst>
                <a:tab pos="354965" algn="l"/>
                <a:tab pos="355600" algn="l"/>
              </a:tabLst>
            </a:pPr>
            <a:r>
              <a:rPr lang="zh-CN" altLang="en-US" sz="2000" spc="-5" dirty="0">
                <a:cs typeface="Calibri"/>
              </a:rPr>
              <a:t>找到一个较低维度空间的投影，</a:t>
            </a:r>
            <a:r>
              <a:rPr lang="zh-CN" altLang="en-US" sz="2000" spc="-5" dirty="0" smtClean="0">
                <a:cs typeface="Calibri"/>
              </a:rPr>
              <a:t>使两个空间中的样本距离度量结果保持相似性</a:t>
            </a:r>
            <a:endParaRPr lang="en-US" altLang="zh-CN" sz="2000" spc="-5" dirty="0" smtClean="0">
              <a:cs typeface="Calibri"/>
            </a:endParaRPr>
          </a:p>
          <a:p>
            <a:pPr marL="469900" marR="476884" lvl="1">
              <a:tabLst>
                <a:tab pos="354965" algn="l"/>
                <a:tab pos="355600" algn="l"/>
              </a:tabLst>
            </a:pPr>
            <a:r>
              <a:rPr lang="zh-CN" altLang="en-US" sz="2000" spc="-5" dirty="0" smtClean="0">
                <a:solidFill>
                  <a:srgbClr val="00B0F0"/>
                </a:solidFill>
                <a:cs typeface="Calibri"/>
              </a:rPr>
              <a:t>主成分分析 </a:t>
            </a:r>
            <a:r>
              <a:rPr lang="en-US" altLang="zh-CN" sz="2000" spc="-5" dirty="0" smtClean="0">
                <a:solidFill>
                  <a:srgbClr val="00B0F0"/>
                </a:solidFill>
                <a:cs typeface="Calibri"/>
              </a:rPr>
              <a:t> </a:t>
            </a:r>
            <a:r>
              <a:rPr lang="en-US" altLang="zh-CN" sz="2000" spc="-5" dirty="0" smtClean="0">
                <a:cs typeface="Calibri"/>
              </a:rPr>
              <a:t>(</a:t>
            </a:r>
            <a:r>
              <a:rPr lang="en-US" altLang="zh-CN" sz="2000" spc="-5" dirty="0" smtClean="0">
                <a:solidFill>
                  <a:srgbClr val="00B0F0"/>
                </a:solidFill>
                <a:cs typeface="Calibri"/>
              </a:rPr>
              <a:t>PCA</a:t>
            </a:r>
            <a:r>
              <a:rPr lang="zh-CN" altLang="en-US" sz="2000" spc="-5" dirty="0" smtClean="0">
                <a:solidFill>
                  <a:srgbClr val="00B0F0"/>
                </a:solidFill>
                <a:cs typeface="Calibri"/>
              </a:rPr>
              <a:t>，</a:t>
            </a:r>
            <a:r>
              <a:rPr lang="en-US" altLang="zh-CN" sz="2000" dirty="0" smtClean="0"/>
              <a:t>Principal </a:t>
            </a:r>
            <a:r>
              <a:rPr lang="en-US" altLang="zh-CN" sz="2000" dirty="0"/>
              <a:t>Component </a:t>
            </a:r>
            <a:r>
              <a:rPr lang="en-US" altLang="zh-CN" sz="2000" dirty="0" smtClean="0"/>
              <a:t>Analysis)</a:t>
            </a:r>
            <a:endParaRPr lang="en-US" altLang="zh-CN" sz="2000" dirty="0" smtClean="0">
              <a:cs typeface="Calibri"/>
            </a:endParaRPr>
          </a:p>
          <a:p>
            <a:pPr marL="1269365" marR="476884" lvl="2" indent="-342265">
              <a:buChar char="•"/>
              <a:tabLst>
                <a:tab pos="354965" algn="l"/>
                <a:tab pos="355600" algn="l"/>
              </a:tabLst>
            </a:pPr>
            <a:r>
              <a:rPr lang="zh-CN" altLang="en-US" sz="2000" spc="-10" dirty="0" smtClean="0">
                <a:cs typeface="Calibri"/>
              </a:rPr>
              <a:t>映射到随机</a:t>
            </a:r>
            <a:r>
              <a:rPr lang="zh-CN" altLang="en-US" sz="2000" spc="-5" dirty="0" smtClean="0">
                <a:solidFill>
                  <a:srgbClr val="00B0F0"/>
                </a:solidFill>
                <a:cs typeface="Calibri"/>
              </a:rPr>
              <a:t>子空间</a:t>
            </a:r>
            <a:endParaRPr lang="en-US" altLang="zh-CN" sz="2000" spc="-10" dirty="0" smtClean="0">
              <a:solidFill>
                <a:srgbClr val="00B0F0"/>
              </a:solidFill>
              <a:cs typeface="Calibri"/>
            </a:endParaRPr>
          </a:p>
          <a:p>
            <a:pPr marL="1269365" marR="476884" lvl="2" indent="-342265">
              <a:buChar char="•"/>
              <a:tabLst>
                <a:tab pos="354965" algn="l"/>
                <a:tab pos="355600" algn="l"/>
              </a:tabLst>
            </a:pPr>
            <a:r>
              <a:rPr lang="en-US" altLang="zh-CN" sz="2000" spc="-10" dirty="0" smtClean="0">
                <a:cs typeface="Calibri"/>
              </a:rPr>
              <a:t>…</a:t>
            </a:r>
            <a:endParaRPr lang="en-US" altLang="zh-CN" sz="2000" dirty="0">
              <a:cs typeface="Calibri"/>
            </a:endParaRPr>
          </a:p>
          <a:p>
            <a:pPr marL="812800" lvl="1" indent="-342900">
              <a:lnSpc>
                <a:spcPct val="100000"/>
              </a:lnSpc>
              <a:spcBef>
                <a:spcPts val="650"/>
              </a:spcBef>
              <a:buChar char="•"/>
              <a:tabLst>
                <a:tab pos="812800" algn="l"/>
                <a:tab pos="813435" algn="l"/>
              </a:tabLst>
            </a:pPr>
            <a:endParaRPr sz="2000" dirty="0">
              <a:solidFill>
                <a:srgbClr val="00B0F0"/>
              </a:solidFill>
              <a:cs typeface="Calibri"/>
            </a:endParaRPr>
          </a:p>
        </p:txBody>
      </p:sp>
    </p:spTree>
    <p:extLst>
      <p:ext uri="{BB962C8B-B14F-4D97-AF65-F5344CB8AC3E}">
        <p14:creationId xmlns:p14="http://schemas.microsoft.com/office/powerpoint/2010/main" val="2665018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作业</a:t>
            </a:r>
            <a:endParaRPr lang="en-US" altLang="zh-CN" sz="2800" dirty="0">
              <a:solidFill>
                <a:schemeClr val="bg1"/>
              </a:solidFill>
            </a:endParaRPr>
          </a:p>
        </p:txBody>
      </p:sp>
      <p:sp>
        <p:nvSpPr>
          <p:cNvPr id="6" name="矩形 5"/>
          <p:cNvSpPr/>
          <p:nvPr/>
        </p:nvSpPr>
        <p:spPr>
          <a:xfrm>
            <a:off x="841695" y="1636949"/>
            <a:ext cx="3283044" cy="369332"/>
          </a:xfrm>
          <a:prstGeom prst="rect">
            <a:avLst/>
          </a:prstGeom>
        </p:spPr>
        <p:txBody>
          <a:bodyPr wrap="square">
            <a:spAutoFit/>
          </a:bodyPr>
          <a:lstStyle/>
          <a:p>
            <a:pPr marL="285750" indent="-285750">
              <a:buFont typeface="Wingdings" panose="05000000000000000000" pitchFamily="2" charset="2"/>
              <a:buChar char="l"/>
            </a:pPr>
            <a:r>
              <a:rPr lang="zh-CN" altLang="en-US" dirty="0" smtClean="0"/>
              <a:t>机器学习版“</a:t>
            </a:r>
            <a:r>
              <a:rPr lang="en-US" altLang="zh-CN" dirty="0"/>
              <a:t>Hello </a:t>
            </a:r>
            <a:r>
              <a:rPr lang="en-US" altLang="zh-CN" dirty="0" smtClean="0"/>
              <a:t>World</a:t>
            </a:r>
            <a:r>
              <a:rPr lang="zh-CN" altLang="en-US" dirty="0" smtClean="0"/>
              <a:t>”</a:t>
            </a:r>
            <a:endParaRPr lang="zh-CN" altLang="en-US" dirty="0"/>
          </a:p>
        </p:txBody>
      </p:sp>
      <p:sp>
        <p:nvSpPr>
          <p:cNvPr id="3" name="文本框 2"/>
          <p:cNvSpPr txBox="1"/>
          <p:nvPr/>
        </p:nvSpPr>
        <p:spPr>
          <a:xfrm>
            <a:off x="1063502" y="2300706"/>
            <a:ext cx="7440418" cy="1200329"/>
          </a:xfrm>
          <a:prstGeom prst="rect">
            <a:avLst/>
          </a:prstGeom>
          <a:noFill/>
        </p:spPr>
        <p:txBody>
          <a:bodyPr wrap="square" rtlCol="0">
            <a:spAutoFit/>
          </a:bodyPr>
          <a:lstStyle/>
          <a:p>
            <a:r>
              <a:rPr lang="en-US" altLang="zh-CN" dirty="0" smtClean="0"/>
              <a:t>1.</a:t>
            </a:r>
            <a:r>
              <a:rPr lang="zh-CN" altLang="en-US" dirty="0" smtClean="0"/>
              <a:t>实现</a:t>
            </a:r>
            <a:r>
              <a:rPr lang="en-US" altLang="zh-CN" dirty="0" smtClean="0"/>
              <a:t>K-</a:t>
            </a:r>
            <a:r>
              <a:rPr lang="zh-CN" altLang="en-US" dirty="0" smtClean="0"/>
              <a:t>近邻算法识别手写数字数据集。</a:t>
            </a:r>
            <a:endParaRPr lang="en-US" altLang="zh-CN" dirty="0" smtClean="0"/>
          </a:p>
          <a:p>
            <a:r>
              <a:rPr lang="en-US" altLang="zh-CN" dirty="0" smtClean="0"/>
              <a:t>2.</a:t>
            </a:r>
            <a:r>
              <a:rPr lang="zh-CN" altLang="en-US" dirty="0" smtClean="0"/>
              <a:t>改变</a:t>
            </a:r>
            <a:r>
              <a:rPr lang="en-US" altLang="zh-CN" dirty="0" smtClean="0"/>
              <a:t>K</a:t>
            </a:r>
            <a:r>
              <a:rPr lang="zh-CN" altLang="en-US" dirty="0" smtClean="0"/>
              <a:t>的值、修改为随机选取样本、改变训练样本数目，观察对算法错误率的影响。</a:t>
            </a:r>
          </a:p>
          <a:p>
            <a:r>
              <a:rPr lang="en-US" altLang="zh-CN" dirty="0" smtClean="0"/>
              <a:t>3.</a:t>
            </a:r>
            <a:r>
              <a:rPr lang="zh-CN" altLang="en-US" dirty="0"/>
              <a:t>体会“机器学习：数据驱动的科学”</a:t>
            </a:r>
            <a:r>
              <a:rPr lang="zh-CN" altLang="en-US" dirty="0" smtClean="0"/>
              <a:t> 。</a:t>
            </a:r>
            <a:endParaRPr lang="zh-CN" altLang="en-US" dirty="0"/>
          </a:p>
        </p:txBody>
      </p:sp>
      <p:sp>
        <p:nvSpPr>
          <p:cNvPr id="5" name="矩形 4"/>
          <p:cNvSpPr/>
          <p:nvPr/>
        </p:nvSpPr>
        <p:spPr>
          <a:xfrm>
            <a:off x="2190327" y="5259697"/>
            <a:ext cx="4951816" cy="369332"/>
          </a:xfrm>
          <a:prstGeom prst="rect">
            <a:avLst/>
          </a:prstGeom>
        </p:spPr>
        <p:txBody>
          <a:bodyPr wrap="square">
            <a:spAutoFit/>
          </a:bodyPr>
          <a:lstStyle/>
          <a:p>
            <a:r>
              <a:rPr lang="en-US" altLang="zh-CN" dirty="0">
                <a:hlinkClick r:id="rId3"/>
              </a:rPr>
              <a:t>https://</a:t>
            </a:r>
            <a:r>
              <a:rPr lang="en-US" altLang="zh-CN" dirty="0" smtClean="0">
                <a:hlinkClick r:id="rId3"/>
              </a:rPr>
              <a:t>shichengcn.github.io/KNN/digits/digits.zip</a:t>
            </a:r>
            <a:endParaRPr lang="en-US" altLang="zh-CN" dirty="0" smtClean="0"/>
          </a:p>
        </p:txBody>
      </p:sp>
      <p:sp>
        <p:nvSpPr>
          <p:cNvPr id="4" name="矩形 3"/>
          <p:cNvSpPr/>
          <p:nvPr/>
        </p:nvSpPr>
        <p:spPr>
          <a:xfrm>
            <a:off x="1063502" y="4764008"/>
            <a:ext cx="1338828" cy="369332"/>
          </a:xfrm>
          <a:prstGeom prst="rect">
            <a:avLst/>
          </a:prstGeom>
        </p:spPr>
        <p:txBody>
          <a:bodyPr wrap="none">
            <a:spAutoFit/>
          </a:bodyPr>
          <a:lstStyle/>
          <a:p>
            <a:r>
              <a:rPr lang="zh-CN" altLang="en-US" dirty="0">
                <a:solidFill>
                  <a:srgbClr val="00B0F0"/>
                </a:solidFill>
              </a:rPr>
              <a:t>数据集下载</a:t>
            </a:r>
          </a:p>
        </p:txBody>
      </p:sp>
    </p:spTree>
    <p:extLst>
      <p:ext uri="{BB962C8B-B14F-4D97-AF65-F5344CB8AC3E}">
        <p14:creationId xmlns:p14="http://schemas.microsoft.com/office/powerpoint/2010/main" val="40004660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7594" y="5525037"/>
            <a:ext cx="5924282" cy="101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2328090" y="2596404"/>
            <a:ext cx="4621169" cy="2560542"/>
          </a:xfrm>
          <a:prstGeom prst="rect">
            <a:avLst/>
          </a:prstGeom>
        </p:spPr>
      </p:pic>
    </p:spTree>
    <p:extLst>
      <p:ext uri="{BB962C8B-B14F-4D97-AF65-F5344CB8AC3E}">
        <p14:creationId xmlns:p14="http://schemas.microsoft.com/office/powerpoint/2010/main" val="4202761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solidFill>
                  <a:schemeClr val="bg1"/>
                </a:solidFill>
              </a:rPr>
              <a:t>常见的度量方式</a:t>
            </a:r>
            <a:endParaRPr lang="en-US" altLang="zh-CN" sz="2800" dirty="0">
              <a:solidFill>
                <a:schemeClr val="bg1"/>
              </a:solidFill>
            </a:endParaRPr>
          </a:p>
        </p:txBody>
      </p:sp>
      <p:sp>
        <p:nvSpPr>
          <p:cNvPr id="6" name="矩形 5"/>
          <p:cNvSpPr/>
          <p:nvPr/>
        </p:nvSpPr>
        <p:spPr>
          <a:xfrm>
            <a:off x="3217003" y="3451794"/>
            <a:ext cx="3477553" cy="369332"/>
          </a:xfrm>
          <a:prstGeom prst="rect">
            <a:avLst/>
          </a:prstGeom>
        </p:spPr>
        <p:txBody>
          <a:bodyPr wrap="square">
            <a:spAutoFit/>
          </a:bodyPr>
          <a:lstStyle/>
          <a:p>
            <a:r>
              <a:rPr lang="zh-CN" altLang="en-US" dirty="0" smtClean="0"/>
              <a:t>三维空间中的欧氏距离</a:t>
            </a:r>
            <a:endParaRPr lang="zh-CN" altLang="en-US" dirty="0"/>
          </a:p>
        </p:txBody>
      </p:sp>
      <p:sp>
        <p:nvSpPr>
          <p:cNvPr id="21" name="矩形 20"/>
          <p:cNvSpPr/>
          <p:nvPr/>
        </p:nvSpPr>
        <p:spPr>
          <a:xfrm>
            <a:off x="690989" y="1616385"/>
            <a:ext cx="4717958" cy="369332"/>
          </a:xfrm>
          <a:prstGeom prst="rect">
            <a:avLst/>
          </a:prstGeom>
        </p:spPr>
        <p:txBody>
          <a:bodyPr wrap="none">
            <a:spAutoFit/>
          </a:bodyPr>
          <a:lstStyle/>
          <a:p>
            <a:pPr marL="285750" indent="-285750">
              <a:buFont typeface="Wingdings" panose="05000000000000000000" pitchFamily="2" charset="2"/>
              <a:buChar char="l"/>
            </a:pPr>
            <a:r>
              <a:rPr lang="zh-CN" altLang="en-US" b="1" dirty="0" smtClean="0"/>
              <a:t>欧氏距离 （</a:t>
            </a:r>
            <a:r>
              <a:rPr lang="en-US" altLang="zh-CN" b="1" dirty="0"/>
              <a:t> Euclidean distance </a:t>
            </a:r>
            <a:r>
              <a:rPr lang="zh-CN" altLang="en-US" b="1" dirty="0" smtClean="0"/>
              <a:t>）</a:t>
            </a:r>
            <a:r>
              <a:rPr lang="zh-CN" altLang="en-US" dirty="0" smtClean="0">
                <a:solidFill>
                  <a:srgbClr val="FF0000"/>
                </a:solidFill>
              </a:rPr>
              <a:t>最常使用</a:t>
            </a:r>
            <a:endParaRPr lang="en-US" altLang="zh-CN" dirty="0">
              <a:solidFill>
                <a:srgbClr val="FF0000"/>
              </a:solidFill>
            </a:endParaRPr>
          </a:p>
        </p:txBody>
      </p:sp>
      <p:sp>
        <p:nvSpPr>
          <p:cNvPr id="4" name="矩形 3"/>
          <p:cNvSpPr/>
          <p:nvPr/>
        </p:nvSpPr>
        <p:spPr>
          <a:xfrm>
            <a:off x="690989" y="2270441"/>
            <a:ext cx="6003567" cy="369332"/>
          </a:xfrm>
          <a:prstGeom prst="rect">
            <a:avLst/>
          </a:prstGeom>
        </p:spPr>
        <p:txBody>
          <a:bodyPr wrap="none">
            <a:spAutoFit/>
          </a:bodyPr>
          <a:lstStyle/>
          <a:p>
            <a:r>
              <a:rPr lang="zh-CN" altLang="en-US" dirty="0" smtClean="0"/>
              <a:t>在二维欧式平面中</a:t>
            </a:r>
            <a:r>
              <a:rPr lang="en-US" altLang="zh-CN" dirty="0" smtClean="0"/>
              <a:t>, </a:t>
            </a:r>
            <a:r>
              <a:rPr lang="en-US" altLang="zh-CN" dirty="0"/>
              <a:t> </a:t>
            </a:r>
            <a:r>
              <a:rPr lang="zh-CN" altLang="en-US" dirty="0"/>
              <a:t>两点</a:t>
            </a:r>
            <a:r>
              <a:rPr lang="en-US" altLang="zh-CN" dirty="0"/>
              <a:t> </a:t>
            </a:r>
            <a:r>
              <a:rPr lang="en-US" altLang="zh-CN" b="1" dirty="0"/>
              <a:t>p</a:t>
            </a:r>
            <a:r>
              <a:rPr lang="en-US" altLang="zh-CN" dirty="0"/>
              <a:t> = (</a:t>
            </a:r>
            <a:r>
              <a:rPr lang="en-US" altLang="zh-CN" i="1" dirty="0"/>
              <a:t>p</a:t>
            </a:r>
            <a:r>
              <a:rPr lang="en-US" altLang="zh-CN" baseline="-25000" dirty="0"/>
              <a:t>1</a:t>
            </a:r>
            <a:r>
              <a:rPr lang="en-US" altLang="zh-CN" dirty="0"/>
              <a:t>, </a:t>
            </a:r>
            <a:r>
              <a:rPr lang="en-US" altLang="zh-CN" i="1" dirty="0"/>
              <a:t>p</a:t>
            </a:r>
            <a:r>
              <a:rPr lang="en-US" altLang="zh-CN" baseline="-25000" dirty="0"/>
              <a:t>2</a:t>
            </a:r>
            <a:r>
              <a:rPr lang="en-US" altLang="zh-CN" dirty="0"/>
              <a:t>) </a:t>
            </a:r>
            <a:r>
              <a:rPr lang="zh-CN" altLang="en-US" dirty="0" smtClean="0"/>
              <a:t>和</a:t>
            </a:r>
            <a:r>
              <a:rPr lang="en-US" altLang="zh-CN" dirty="0"/>
              <a:t> </a:t>
            </a:r>
            <a:r>
              <a:rPr lang="en-US" altLang="zh-CN" b="1" dirty="0"/>
              <a:t>q</a:t>
            </a:r>
            <a:r>
              <a:rPr lang="en-US" altLang="zh-CN" dirty="0"/>
              <a:t> = (</a:t>
            </a:r>
            <a:r>
              <a:rPr lang="en-US" altLang="zh-CN" i="1" dirty="0"/>
              <a:t>q</a:t>
            </a:r>
            <a:r>
              <a:rPr lang="en-US" altLang="zh-CN" baseline="-25000" dirty="0"/>
              <a:t>1</a:t>
            </a:r>
            <a:r>
              <a:rPr lang="en-US" altLang="zh-CN" dirty="0"/>
              <a:t>, </a:t>
            </a:r>
            <a:r>
              <a:rPr lang="en-US" altLang="zh-CN" i="1" dirty="0"/>
              <a:t>q</a:t>
            </a:r>
            <a:r>
              <a:rPr lang="en-US" altLang="zh-CN" baseline="-25000" dirty="0"/>
              <a:t>2</a:t>
            </a:r>
            <a:r>
              <a:rPr lang="en-US" altLang="zh-CN" dirty="0"/>
              <a:t>) </a:t>
            </a:r>
            <a:r>
              <a:rPr lang="zh-CN" altLang="en-US" dirty="0" smtClean="0"/>
              <a:t>的距离为</a:t>
            </a:r>
            <a:endParaRPr lang="zh-CN" altLang="en-US" dirty="0"/>
          </a:p>
        </p:txBody>
      </p:sp>
      <p:pic>
        <p:nvPicPr>
          <p:cNvPr id="9" name="图片 8"/>
          <p:cNvPicPr>
            <a:picLocks noChangeAspect="1"/>
          </p:cNvPicPr>
          <p:nvPr/>
        </p:nvPicPr>
        <p:blipFill>
          <a:blip r:embed="rId3"/>
          <a:stretch>
            <a:fillRect/>
          </a:stretch>
        </p:blipFill>
        <p:spPr>
          <a:xfrm>
            <a:off x="2607459" y="2813757"/>
            <a:ext cx="3288844" cy="398166"/>
          </a:xfrm>
          <a:prstGeom prst="rect">
            <a:avLst/>
          </a:prstGeom>
        </p:spPr>
      </p:pic>
      <p:sp>
        <p:nvSpPr>
          <p:cNvPr id="10" name="矩形 9"/>
          <p:cNvSpPr/>
          <p:nvPr/>
        </p:nvSpPr>
        <p:spPr>
          <a:xfrm>
            <a:off x="3098556" y="4549460"/>
            <a:ext cx="2824056" cy="372662"/>
          </a:xfrm>
          <a:prstGeom prst="rect">
            <a:avLst/>
          </a:prstGeom>
        </p:spPr>
        <p:txBody>
          <a:bodyPr wrap="square">
            <a:spAutoFit/>
          </a:bodyPr>
          <a:lstStyle/>
          <a:p>
            <a:r>
              <a:rPr lang="zh-CN" altLang="en-US" dirty="0" smtClean="0">
                <a:solidFill>
                  <a:srgbClr val="222222"/>
                </a:solidFill>
              </a:rPr>
              <a:t>一般的，</a:t>
            </a:r>
            <a:r>
              <a:rPr lang="en-US" altLang="zh-CN" dirty="0" smtClean="0">
                <a:solidFill>
                  <a:srgbClr val="222222"/>
                </a:solidFill>
              </a:rPr>
              <a:t>n</a:t>
            </a:r>
            <a:r>
              <a:rPr lang="zh-CN" altLang="en-US" dirty="0" smtClean="0">
                <a:solidFill>
                  <a:srgbClr val="222222"/>
                </a:solidFill>
              </a:rPr>
              <a:t>维空间中的距离</a:t>
            </a:r>
            <a:endParaRPr lang="zh-CN" altLang="en-US" dirty="0"/>
          </a:p>
        </p:txBody>
      </p:sp>
      <p:pic>
        <p:nvPicPr>
          <p:cNvPr id="11" name="图片 10"/>
          <p:cNvPicPr>
            <a:picLocks noChangeAspect="1"/>
          </p:cNvPicPr>
          <p:nvPr/>
        </p:nvPicPr>
        <p:blipFill>
          <a:blip r:embed="rId4"/>
          <a:stretch>
            <a:fillRect/>
          </a:stretch>
        </p:blipFill>
        <p:spPr>
          <a:xfrm>
            <a:off x="1550033" y="5144055"/>
            <a:ext cx="6201895" cy="398791"/>
          </a:xfrm>
          <a:prstGeom prst="rect">
            <a:avLst/>
          </a:prstGeom>
        </p:spPr>
      </p:pic>
      <p:pic>
        <p:nvPicPr>
          <p:cNvPr id="12" name="图片 11"/>
          <p:cNvPicPr>
            <a:picLocks noChangeAspect="1"/>
          </p:cNvPicPr>
          <p:nvPr/>
        </p:nvPicPr>
        <p:blipFill>
          <a:blip r:embed="rId5"/>
          <a:stretch>
            <a:fillRect/>
          </a:stretch>
        </p:blipFill>
        <p:spPr>
          <a:xfrm>
            <a:off x="2306781" y="3940257"/>
            <a:ext cx="4407607" cy="392757"/>
          </a:xfrm>
          <a:prstGeom prst="rect">
            <a:avLst/>
          </a:prstGeom>
        </p:spPr>
      </p:pic>
    </p:spTree>
    <p:extLst>
      <p:ext uri="{BB962C8B-B14F-4D97-AF65-F5344CB8AC3E}">
        <p14:creationId xmlns:p14="http://schemas.microsoft.com/office/powerpoint/2010/main" val="32806117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RC" val="\begin{itemize}&#10;\item For $k = 1, 2, \ldots, K$&#10;\begin{itemize}&#10;  \item $err(k) = 0$&#10;  \item For $i = 1, 2, \ldots, n$&#10;  \begin{itemize}&#10; \item Predict the class label $\widehat{y}_i$ for $\x_i$ \\&#10;using the remaining data points&#10; \item $err(k) = err(k) +1$ if $\widehat{y}_i \neq y_i$&#10;  \end{itemize}&#10;\end{itemize}&#10;\item Output $k^* = \mathop{\arg\min}\limits_{1 \leq k \leq K} err(k)$&#10;\end{itemize}"/>
</p:tagLst>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decisiontreedx</Template>
  <TotalTime>23751</TotalTime>
  <Words>7516</Words>
  <Application>Microsoft Office PowerPoint</Application>
  <PresentationFormat>全屏显示(4:3)</PresentationFormat>
  <Paragraphs>2484</Paragraphs>
  <Slides>87</Slides>
  <Notes>48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87</vt:i4>
      </vt:variant>
    </vt:vector>
  </HeadingPairs>
  <TitlesOfParts>
    <vt:vector size="104" baseType="lpstr">
      <vt:lpstr>Pingfang SC</vt:lpstr>
      <vt:lpstr>华文楷体</vt:lpstr>
      <vt:lpstr>宋体</vt:lpstr>
      <vt:lpstr>Arial</vt:lpstr>
      <vt:lpstr>Calibri</vt:lpstr>
      <vt:lpstr>Calibri Light</vt:lpstr>
      <vt:lpstr>Cambria Math</vt:lpstr>
      <vt:lpstr>Candara</vt:lpstr>
      <vt:lpstr>Courier New</vt:lpstr>
      <vt:lpstr>Courier New</vt:lpstr>
      <vt:lpstr>Lucida Sans</vt:lpstr>
      <vt:lpstr>Segoe UI</vt:lpstr>
      <vt:lpstr>Tahoma</vt:lpstr>
      <vt:lpstr>Times New Roman</vt:lpstr>
      <vt:lpstr>Verdana</vt:lpstr>
      <vt:lpstr>Wingdings</vt:lpstr>
      <vt:lpstr>Office 主题</vt:lpstr>
      <vt:lpstr>PowerPoint 演示文稿</vt:lpstr>
      <vt:lpstr>目录</vt:lpstr>
      <vt:lpstr>背景</vt:lpstr>
      <vt:lpstr>PowerPoint 演示文稿</vt:lpstr>
      <vt:lpstr>PowerPoint 演示文稿</vt:lpstr>
      <vt:lpstr>形式化描述</vt:lpstr>
      <vt:lpstr>形式化描述</vt:lpstr>
      <vt:lpstr>形式化描述</vt:lpstr>
      <vt:lpstr>常见的度量方式</vt:lpstr>
      <vt:lpstr>常见的度量方式</vt:lpstr>
      <vt:lpstr>常见的度量方式</vt:lpstr>
      <vt:lpstr>常见的度量方式</vt:lpstr>
      <vt:lpstr>常见的度量方式</vt:lpstr>
      <vt:lpstr>K -NN: 特征归一化</vt:lpstr>
      <vt:lpstr>K-NN: 特征权重</vt:lpstr>
      <vt:lpstr>K的选择</vt:lpstr>
      <vt:lpstr>K的选择</vt:lpstr>
      <vt:lpstr>1NN 可视化</vt:lpstr>
      <vt:lpstr>K的选择</vt:lpstr>
      <vt:lpstr> 留出法</vt:lpstr>
      <vt:lpstr>K折交叉验证</vt:lpstr>
      <vt:lpstr>留一法</vt:lpstr>
      <vt:lpstr>总结：距离度量&amp;K的选择</vt:lpstr>
      <vt:lpstr>Kaggle</vt:lpstr>
      <vt:lpstr>Kaggle</vt:lpstr>
      <vt:lpstr>数字识别的例子</vt:lpstr>
      <vt:lpstr>数字识别的应用场景</vt:lpstr>
      <vt:lpstr>数据集</vt:lpstr>
      <vt:lpstr>数字识别的例子</vt:lpstr>
      <vt:lpstr>维度的“诅咒”</vt:lpstr>
      <vt:lpstr>等密度取样所需样本量</vt:lpstr>
      <vt:lpstr>维数灾难的几个表现</vt:lpstr>
      <vt:lpstr>近邻搜索</vt:lpstr>
      <vt:lpstr>维数灾难的几个表现</vt:lpstr>
      <vt:lpstr>KNN性质总结</vt:lpstr>
      <vt:lpstr>降低复杂度</vt:lpstr>
      <vt:lpstr>K-d 树</vt:lpstr>
      <vt:lpstr>3D K-d 树</vt:lpstr>
      <vt:lpstr>K-d 树构造(1)</vt:lpstr>
      <vt:lpstr>K-d 树构造(2)</vt:lpstr>
      <vt:lpstr>K-d 树构造(3)</vt:lpstr>
      <vt:lpstr>K-d 树构造(4)</vt:lpstr>
      <vt:lpstr>K-d 树构造(5)</vt:lpstr>
      <vt:lpstr>K-d 树构造(6)</vt:lpstr>
      <vt:lpstr>K-d 树构造(7)</vt:lpstr>
      <vt:lpstr>K-d 树构造(8)</vt:lpstr>
      <vt:lpstr>K-d 树构造(9)</vt:lpstr>
      <vt:lpstr>K-d 树构造(10)</vt:lpstr>
      <vt:lpstr>K-d 树构造(11)</vt:lpstr>
      <vt:lpstr>K-d 树构造(12)</vt:lpstr>
      <vt:lpstr>K-d 树构造(13)</vt:lpstr>
      <vt:lpstr>K-d 树构造(14)</vt:lpstr>
      <vt:lpstr>K-d 树构造(15)</vt:lpstr>
      <vt:lpstr>K-d 树构造(16)</vt:lpstr>
      <vt:lpstr>K-d 树构造(17)</vt:lpstr>
      <vt:lpstr>K-d 树构造(18)</vt:lpstr>
      <vt:lpstr>构造策略</vt:lpstr>
      <vt:lpstr>K-d 树划分</vt:lpstr>
      <vt:lpstr>k-d 树 最临近查询</vt:lpstr>
      <vt:lpstr>怎样确保查询到最近节点</vt:lpstr>
      <vt:lpstr>PowerPoint 演示文稿</vt:lpstr>
      <vt:lpstr>k-d 树 最临近查询(1)</vt:lpstr>
      <vt:lpstr>k-d 树 最临近查询(2)</vt:lpstr>
      <vt:lpstr>k-d 树 最临近查询(3)</vt:lpstr>
      <vt:lpstr>k-d 树 最临近查询(4)</vt:lpstr>
      <vt:lpstr>k-d 树 最临近查询NNS (5)</vt:lpstr>
      <vt:lpstr>k-d 树 最临近查询(6)</vt:lpstr>
      <vt:lpstr>k-d 树 最临近查询(7)</vt:lpstr>
      <vt:lpstr>k-d 树 最临近查询(8)</vt:lpstr>
      <vt:lpstr>k-d 树 最临近查询(9)</vt:lpstr>
      <vt:lpstr>k-d 树 最临近查询(10)</vt:lpstr>
      <vt:lpstr>k-d 树 最临近查询(11)</vt:lpstr>
      <vt:lpstr>k-d 树 最临近查询(12)</vt:lpstr>
      <vt:lpstr>k-d 树 最临近查询(13)</vt:lpstr>
      <vt:lpstr>k-d 树 最临近查询(14)</vt:lpstr>
      <vt:lpstr>k-d 树 最临近查询(15)</vt:lpstr>
      <vt:lpstr>k-d 树 最临近查询(16)</vt:lpstr>
      <vt:lpstr>k-d 树 最临近查询(17)</vt:lpstr>
      <vt:lpstr>k-d 树 最临近查询(18)</vt:lpstr>
      <vt:lpstr>k-d 树 最临近查询(19)</vt:lpstr>
      <vt:lpstr>k-d 树 最临近查询(20)</vt:lpstr>
      <vt:lpstr>k-d 树 最临近查询(21)</vt:lpstr>
      <vt:lpstr>PowerPoint 演示文稿</vt:lpstr>
      <vt:lpstr>分析</vt:lpstr>
      <vt:lpstr>其他方法：降维</vt:lpstr>
      <vt:lpstr>作业</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石成</cp:lastModifiedBy>
  <cp:revision>1484</cp:revision>
  <dcterms:created xsi:type="dcterms:W3CDTF">2016-09-09T02:13:00Z</dcterms:created>
  <dcterms:modified xsi:type="dcterms:W3CDTF">2017-10-24T00:47:49Z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