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3"/>
  </p:notesMasterIdLst>
  <p:sldIdLst>
    <p:sldId id="258" r:id="rId2"/>
    <p:sldId id="290" r:id="rId3"/>
    <p:sldId id="281" r:id="rId4"/>
    <p:sldId id="288" r:id="rId5"/>
    <p:sldId id="259" r:id="rId6"/>
    <p:sldId id="260" r:id="rId7"/>
    <p:sldId id="264" r:id="rId8"/>
    <p:sldId id="282" r:id="rId9"/>
    <p:sldId id="283" r:id="rId10"/>
    <p:sldId id="284" r:id="rId11"/>
    <p:sldId id="285" r:id="rId12"/>
    <p:sldId id="286" r:id="rId13"/>
    <p:sldId id="287" r:id="rId14"/>
    <p:sldId id="272"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7CB59AF-75FD-40BD-967A-E1212B33CFF8}">
          <p14:sldIdLst/>
        </p14:section>
        <p14:section name="Untitled Section" id="{9997A488-FC50-4E37-BEAF-6DCBB5FBAAC1}">
          <p14:sldIdLst>
            <p14:sldId id="258"/>
            <p14:sldId id="281"/>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DF793875-7765-42B4-98DF-8A729C895D69}">
          <p14:sldIdLst>
            <p14:sldId id="28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44A35DB-3E77-4F1E-995C-43172A0CBDC2}" type="datetimeFigureOut">
              <a:rPr lang="ar-IQ" smtClean="0"/>
              <a:t>08/09/1440</a:t>
            </a:fld>
            <a:endParaRPr lang="ar-IQ"/>
          </a:p>
        </p:txBody>
      </p:sp>
      <p:sp>
        <p:nvSpPr>
          <p:cNvPr id="4" name="عنصر نائب لصورة الشريحة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E8723D6-C595-49EC-AFFA-1801A729F704}" type="slidenum">
              <a:rPr lang="ar-IQ" smtClean="0"/>
              <a:t>‹#›</a:t>
            </a:fld>
            <a:endParaRPr lang="ar-IQ"/>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401830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958EE1-685C-4492-A64E-43F7C2E44474}"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10525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1249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256186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20451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958EE1-685C-4492-A64E-43F7C2E44474}" type="datetimeFigureOut">
              <a:rPr lang="en-US" smtClean="0"/>
              <a:pPr/>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732299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958EE1-685C-4492-A64E-43F7C2E44474}" type="datetimeFigureOut">
              <a:rPr lang="en-US" smtClean="0"/>
              <a:pPr/>
              <a:t>5/11/2019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277893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15628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98709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40470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58EE1-685C-4492-A64E-43F7C2E44474}"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97436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58EE1-685C-4492-A64E-43F7C2E44474}"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76825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958EE1-685C-4492-A64E-43F7C2E44474}" type="datetimeFigureOut">
              <a:rPr lang="en-US" smtClean="0"/>
              <a:pPr/>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382256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958EE1-685C-4492-A64E-43F7C2E44474}" type="datetimeFigureOut">
              <a:rPr lang="en-US" smtClean="0"/>
              <a:pPr/>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153204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58EE1-685C-4492-A64E-43F7C2E44474}" type="datetimeFigureOut">
              <a:rPr lang="en-US" smtClean="0"/>
              <a:pPr/>
              <a:t>5/11/2019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115420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958EE1-685C-4492-A64E-43F7C2E44474}"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25090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958EE1-685C-4492-A64E-43F7C2E44474}"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350483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accent6">
                <a:lumMod val="50000"/>
              </a:schemeClr>
            </a:gs>
            <a:gs pos="79000">
              <a:schemeClr val="accent6">
                <a:lumMod val="50000"/>
              </a:schemeClr>
            </a:gs>
            <a:gs pos="38710">
              <a:schemeClr val="accent6">
                <a:lumMod val="50000"/>
              </a:schemeClr>
            </a:gs>
            <a:gs pos="57000">
              <a:schemeClr val="accent6">
                <a:lumMod val="50000"/>
              </a:schemeClr>
            </a:gs>
            <a:gs pos="60000">
              <a:schemeClr val="accent5">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958EE1-685C-4492-A64E-43F7C2E44474}" type="datetimeFigureOut">
              <a:rPr lang="en-US" smtClean="0"/>
              <a:pPr/>
              <a:t>5/11/2019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2B9638-DE7A-48E6-8309-899D10980D73}" type="slidenum">
              <a:rPr lang="en-US" smtClean="0"/>
              <a:pPr/>
              <a:t>‹#›</a:t>
            </a:fld>
            <a:endParaRPr lang="en-US"/>
          </a:p>
        </p:txBody>
      </p:sp>
    </p:spTree>
    <p:extLst>
      <p:ext uri="{BB962C8B-B14F-4D97-AF65-F5344CB8AC3E}">
        <p14:creationId xmlns:p14="http://schemas.microsoft.com/office/powerpoint/2010/main" xmlns="" val="22835266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0">
          <a:fgClr>
            <a:schemeClr val="accent6">
              <a:lumMod val="50000"/>
            </a:schemeClr>
          </a:fgClr>
          <a:bgClr>
            <a:schemeClr val="tx1">
              <a:lumMod val="50000"/>
              <a:lumOff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8056" y="754743"/>
            <a:ext cx="6665167" cy="2249715"/>
          </a:xfrm>
        </p:spPr>
        <p:txBody>
          <a:bodyPr/>
          <a:lstStyle/>
          <a:p>
            <a:pPr algn="ctr"/>
            <a:r>
              <a:rPr lang="en-US" sz="2000" b="1" dirty="0" smtClean="0">
                <a:solidFill>
                  <a:schemeClr val="accent5">
                    <a:lumMod val="75000"/>
                  </a:schemeClr>
                </a:solidFill>
                <a:latin typeface="Castellar" pitchFamily="18" charset="0"/>
              </a:rPr>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UNIVERSITY OF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INFORMATION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TECHNOLOGY AND COMMUNICATION</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
            </a:r>
            <a:br>
              <a:rPr lang="en-US" sz="2000" b="1" dirty="0" smtClean="0">
                <a:solidFill>
                  <a:schemeClr val="accent5">
                    <a:lumMod val="75000"/>
                  </a:schemeClr>
                </a:solidFill>
                <a:latin typeface="Castellar" pitchFamily="18" charset="0"/>
              </a:rPr>
            </a:br>
            <a:r>
              <a:rPr lang="en-US" sz="2000" b="1" dirty="0" smtClean="0">
                <a:solidFill>
                  <a:schemeClr val="accent5">
                    <a:lumMod val="75000"/>
                  </a:schemeClr>
                </a:solidFill>
                <a:latin typeface="Castellar" pitchFamily="18" charset="0"/>
              </a:rPr>
              <a:t/>
            </a:r>
            <a:br>
              <a:rPr lang="en-US" sz="2000" b="1" dirty="0" smtClean="0">
                <a:solidFill>
                  <a:schemeClr val="accent5">
                    <a:lumMod val="75000"/>
                  </a:schemeClr>
                </a:solidFill>
                <a:latin typeface="Castellar" pitchFamily="18" charset="0"/>
              </a:rPr>
            </a:br>
            <a:endParaRPr lang="en-US" sz="2000" b="1" dirty="0">
              <a:solidFill>
                <a:schemeClr val="accent5">
                  <a:lumMod val="75000"/>
                </a:schemeClr>
              </a:solidFill>
              <a:latin typeface="Castellar" pitchFamily="18" charset="0"/>
            </a:endParaRPr>
          </a:p>
        </p:txBody>
      </p:sp>
      <p:pic>
        <p:nvPicPr>
          <p:cNvPr id="11" name="صورة 10" descr="download.jpg"/>
          <p:cNvPicPr>
            <a:picLocks noChangeAspect="1"/>
          </p:cNvPicPr>
          <p:nvPr/>
        </p:nvPicPr>
        <p:blipFill>
          <a:blip r:embed="rId2"/>
          <a:stretch>
            <a:fillRect/>
          </a:stretch>
        </p:blipFill>
        <p:spPr>
          <a:xfrm>
            <a:off x="10464800" y="174171"/>
            <a:ext cx="1364343" cy="1132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صورة 11" descr="Untitled.png"/>
          <p:cNvPicPr>
            <a:picLocks noChangeAspect="1"/>
          </p:cNvPicPr>
          <p:nvPr/>
        </p:nvPicPr>
        <p:blipFill>
          <a:blip r:embed="rId3" cstate="print"/>
          <a:stretch>
            <a:fillRect/>
          </a:stretch>
        </p:blipFill>
        <p:spPr>
          <a:xfrm>
            <a:off x="351654" y="362857"/>
            <a:ext cx="1259432" cy="10305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مربع نص 12"/>
          <p:cNvSpPr txBox="1"/>
          <p:nvPr/>
        </p:nvSpPr>
        <p:spPr>
          <a:xfrm>
            <a:off x="3991429" y="3294742"/>
            <a:ext cx="4238172" cy="461665"/>
          </a:xfrm>
          <a:prstGeom prst="rect">
            <a:avLst/>
          </a:prstGeom>
          <a:noFill/>
        </p:spPr>
        <p:txBody>
          <a:bodyPr wrap="square" rtlCol="1">
            <a:spAutoFit/>
          </a:bodyPr>
          <a:lstStyle/>
          <a:p>
            <a:r>
              <a:rPr lang="en-US" sz="2400" b="1" dirty="0" smtClean="0"/>
              <a:t>FINANCIAL ACCOUNTING</a:t>
            </a:r>
            <a:endParaRPr lang="ar-IQ" sz="2400" b="1" dirty="0"/>
          </a:p>
        </p:txBody>
      </p:sp>
      <p:sp>
        <p:nvSpPr>
          <p:cNvPr id="15" name="مربع نص 14"/>
          <p:cNvSpPr txBox="1"/>
          <p:nvPr/>
        </p:nvSpPr>
        <p:spPr>
          <a:xfrm>
            <a:off x="420913" y="4862286"/>
            <a:ext cx="4383316" cy="1477328"/>
          </a:xfrm>
          <a:prstGeom prst="rect">
            <a:avLst/>
          </a:prstGeom>
          <a:noFill/>
        </p:spPr>
        <p:txBody>
          <a:bodyPr wrap="square" rtlCol="1">
            <a:spAutoFit/>
          </a:bodyPr>
          <a:lstStyle/>
          <a:p>
            <a:r>
              <a:rPr lang="en-US" b="1" dirty="0" smtClean="0">
                <a:solidFill>
                  <a:schemeClr val="accent5">
                    <a:lumMod val="75000"/>
                  </a:schemeClr>
                </a:solidFill>
                <a:latin typeface="Castellar" pitchFamily="18" charset="0"/>
              </a:rPr>
              <a:t>STUDENT</a:t>
            </a:r>
            <a:r>
              <a:rPr lang="en-US" dirty="0" smtClean="0">
                <a:latin typeface="Castellar" pitchFamily="18" charset="0"/>
              </a:rPr>
              <a:t>:SARA ADEL</a:t>
            </a:r>
          </a:p>
          <a:p>
            <a:r>
              <a:rPr lang="en-US" dirty="0" smtClean="0">
                <a:latin typeface="Castellar" pitchFamily="18" charset="0"/>
              </a:rPr>
              <a:t> </a:t>
            </a:r>
            <a:r>
              <a:rPr lang="en-US" dirty="0" smtClean="0">
                <a:latin typeface="Castellar" pitchFamily="18" charset="0"/>
              </a:rPr>
              <a:t>               WADHAH AL-AZZAWI</a:t>
            </a:r>
          </a:p>
          <a:p>
            <a:r>
              <a:rPr lang="en-US" dirty="0" smtClean="0">
                <a:latin typeface="Castellar" pitchFamily="18" charset="0"/>
              </a:rPr>
              <a:t> </a:t>
            </a:r>
            <a:r>
              <a:rPr lang="en-US" dirty="0" smtClean="0">
                <a:latin typeface="Castellar" pitchFamily="18" charset="0"/>
              </a:rPr>
              <a:t>                SHIMAA RASHEED</a:t>
            </a:r>
          </a:p>
          <a:p>
            <a:r>
              <a:rPr lang="en-US" dirty="0" smtClean="0">
                <a:latin typeface="Castellar" pitchFamily="18" charset="0"/>
              </a:rPr>
              <a:t> </a:t>
            </a:r>
            <a:r>
              <a:rPr lang="en-US" dirty="0" smtClean="0">
                <a:latin typeface="Castellar" pitchFamily="18" charset="0"/>
              </a:rPr>
              <a:t>                 HANEEN AHMED</a:t>
            </a:r>
          </a:p>
          <a:p>
            <a:r>
              <a:rPr lang="en-US" dirty="0" smtClean="0">
                <a:latin typeface="Castellar" pitchFamily="18" charset="0"/>
              </a:rPr>
              <a:t> </a:t>
            </a:r>
            <a:r>
              <a:rPr lang="en-US" dirty="0" smtClean="0">
                <a:latin typeface="Castellar" pitchFamily="18" charset="0"/>
              </a:rPr>
              <a:t>                 FATIMA IHSAN </a:t>
            </a:r>
          </a:p>
        </p:txBody>
      </p:sp>
      <p:sp>
        <p:nvSpPr>
          <p:cNvPr id="16" name="مربع نص 15"/>
          <p:cNvSpPr txBox="1"/>
          <p:nvPr/>
        </p:nvSpPr>
        <p:spPr>
          <a:xfrm>
            <a:off x="7402286" y="4905829"/>
            <a:ext cx="4005943" cy="369332"/>
          </a:xfrm>
          <a:prstGeom prst="rect">
            <a:avLst/>
          </a:prstGeom>
          <a:noFill/>
        </p:spPr>
        <p:txBody>
          <a:bodyPr wrap="square" rtlCol="1">
            <a:spAutoFit/>
          </a:bodyPr>
          <a:lstStyle/>
          <a:p>
            <a:r>
              <a:rPr lang="en-US" b="1" dirty="0" smtClean="0">
                <a:solidFill>
                  <a:schemeClr val="accent5">
                    <a:lumMod val="75000"/>
                  </a:schemeClr>
                </a:solidFill>
              </a:rPr>
              <a:t>LECTURER</a:t>
            </a:r>
            <a:r>
              <a:rPr lang="en-US" dirty="0" smtClean="0"/>
              <a:t>:</a:t>
            </a:r>
            <a:r>
              <a:rPr lang="en-US" dirty="0" smtClean="0">
                <a:latin typeface="Castellar" pitchFamily="18" charset="0"/>
              </a:rPr>
              <a:t>HASANAIN AL-SAEDI</a:t>
            </a:r>
            <a:endParaRPr lang="ar-IQ" dirty="0">
              <a:latin typeface="Castellar" pitchFamily="18" charset="0"/>
            </a:endParaRPr>
          </a:p>
        </p:txBody>
      </p:sp>
    </p:spTree>
    <p:extLst>
      <p:ext uri="{BB962C8B-B14F-4D97-AF65-F5344CB8AC3E}">
        <p14:creationId xmlns:p14="http://schemas.microsoft.com/office/powerpoint/2010/main" xmlns="" val="95544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err="1" smtClean="0"/>
              <a:t>Manfcter</a:t>
            </a:r>
            <a:r>
              <a:rPr lang="en-US" dirty="0" smtClean="0"/>
              <a:t> Overhead </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xmlns="" val="870302360"/>
              </p:ext>
            </p:extLst>
          </p:nvPr>
        </p:nvGraphicFramePr>
        <p:xfrm>
          <a:off x="2152650" y="3613352"/>
          <a:ext cx="7886700" cy="1848896"/>
        </p:xfrm>
        <a:graphic>
          <a:graphicData uri="http://schemas.openxmlformats.org/drawingml/2006/table">
            <a:tbl>
              <a:tblPr rtl="1" firstRow="1" bandRow="1">
                <a:tableStyleId>{3B4B98B0-60AC-42C2-AFA5-B58CD77FA1E5}</a:tableStyleId>
              </a:tblPr>
              <a:tblGrid>
                <a:gridCol w="2628900"/>
                <a:gridCol w="2628900"/>
                <a:gridCol w="2628900"/>
              </a:tblGrid>
              <a:tr h="462224">
                <a:tc>
                  <a:txBody>
                    <a:bodyPr/>
                    <a:lstStyle/>
                    <a:p>
                      <a:pPr rtl="1"/>
                      <a:r>
                        <a:rPr lang="en-US" dirty="0" smtClean="0"/>
                        <a:t>Per month</a:t>
                      </a:r>
                      <a:endParaRPr lang="ar-IQ" dirty="0">
                        <a:solidFill>
                          <a:schemeClr val="tx1">
                            <a:lumMod val="85000"/>
                            <a:lumOff val="15000"/>
                          </a:schemeClr>
                        </a:solidFill>
                      </a:endParaRPr>
                    </a:p>
                  </a:txBody>
                  <a:tcPr/>
                </a:tc>
                <a:tc>
                  <a:txBody>
                    <a:bodyPr/>
                    <a:lstStyle/>
                    <a:p>
                      <a:pPr rtl="1"/>
                      <a:r>
                        <a:rPr lang="en-US" dirty="0" smtClean="0"/>
                        <a:t>5,000,00$</a:t>
                      </a:r>
                      <a:endParaRPr lang="ar-IQ" dirty="0">
                        <a:solidFill>
                          <a:schemeClr val="tx1">
                            <a:lumMod val="85000"/>
                            <a:lumOff val="15000"/>
                          </a:schemeClr>
                        </a:solidFill>
                      </a:endParaRPr>
                    </a:p>
                  </a:txBody>
                  <a:tcPr/>
                </a:tc>
                <a:tc>
                  <a:txBody>
                    <a:bodyPr/>
                    <a:lstStyle/>
                    <a:p>
                      <a:pPr rtl="1"/>
                      <a:r>
                        <a:rPr lang="en-US" dirty="0" smtClean="0"/>
                        <a:t>rent</a:t>
                      </a:r>
                      <a:endParaRPr lang="ar-IQ" dirty="0">
                        <a:solidFill>
                          <a:schemeClr val="tx1">
                            <a:lumMod val="85000"/>
                            <a:lumOff val="15000"/>
                          </a:schemeClr>
                        </a:solidFill>
                      </a:endParaRPr>
                    </a:p>
                  </a:txBody>
                  <a:tcPr/>
                </a:tc>
              </a:tr>
              <a:tr h="462224">
                <a:tc>
                  <a:txBody>
                    <a:bodyPr/>
                    <a:lstStyle/>
                    <a:p>
                      <a:pPr rtl="1"/>
                      <a:endParaRPr lang="ar-IQ" dirty="0">
                        <a:solidFill>
                          <a:schemeClr val="tx1"/>
                        </a:solidFill>
                      </a:endParaRPr>
                    </a:p>
                  </a:txBody>
                  <a:tcPr/>
                </a:tc>
                <a:tc>
                  <a:txBody>
                    <a:bodyPr/>
                    <a:lstStyle/>
                    <a:p>
                      <a:pPr rtl="1"/>
                      <a:r>
                        <a:rPr lang="en-US" dirty="0" smtClean="0"/>
                        <a:t>500,00$</a:t>
                      </a:r>
                      <a:endParaRPr lang="ar-IQ" dirty="0">
                        <a:solidFill>
                          <a:schemeClr val="tx1"/>
                        </a:solidFill>
                      </a:endParaRPr>
                    </a:p>
                  </a:txBody>
                  <a:tcPr/>
                </a:tc>
                <a:tc>
                  <a:txBody>
                    <a:bodyPr/>
                    <a:lstStyle/>
                    <a:p>
                      <a:pPr rtl="1"/>
                      <a:r>
                        <a:rPr lang="en-US" dirty="0" err="1" smtClean="0"/>
                        <a:t>incurance</a:t>
                      </a:r>
                      <a:endParaRPr lang="ar-IQ" dirty="0">
                        <a:solidFill>
                          <a:schemeClr val="tx1"/>
                        </a:solidFill>
                      </a:endParaRPr>
                    </a:p>
                  </a:txBody>
                  <a:tcPr/>
                </a:tc>
              </a:tr>
              <a:tr h="462224">
                <a:tc>
                  <a:txBody>
                    <a:bodyPr/>
                    <a:lstStyle/>
                    <a:p>
                      <a:pPr rtl="1"/>
                      <a:endParaRPr lang="ar-IQ">
                        <a:solidFill>
                          <a:schemeClr val="tx1"/>
                        </a:solidFill>
                      </a:endParaRPr>
                    </a:p>
                  </a:txBody>
                  <a:tcPr/>
                </a:tc>
                <a:tc>
                  <a:txBody>
                    <a:bodyPr/>
                    <a:lstStyle/>
                    <a:p>
                      <a:pPr rtl="1"/>
                      <a:r>
                        <a:rPr lang="en-US" dirty="0" smtClean="0"/>
                        <a:t>1,000,00$</a:t>
                      </a:r>
                      <a:endParaRPr lang="ar-IQ" dirty="0">
                        <a:solidFill>
                          <a:schemeClr val="tx1"/>
                        </a:solidFill>
                      </a:endParaRPr>
                    </a:p>
                  </a:txBody>
                  <a:tcPr/>
                </a:tc>
                <a:tc>
                  <a:txBody>
                    <a:bodyPr/>
                    <a:lstStyle/>
                    <a:p>
                      <a:pPr rtl="1"/>
                      <a:r>
                        <a:rPr lang="en-US" dirty="0" err="1" smtClean="0"/>
                        <a:t>maintaion</a:t>
                      </a:r>
                      <a:endParaRPr lang="ar-IQ" dirty="0">
                        <a:solidFill>
                          <a:schemeClr val="tx1"/>
                        </a:solidFill>
                      </a:endParaRPr>
                    </a:p>
                  </a:txBody>
                  <a:tcPr/>
                </a:tc>
              </a:tr>
              <a:tr h="462224">
                <a:tc>
                  <a:txBody>
                    <a:bodyPr/>
                    <a:lstStyle/>
                    <a:p>
                      <a:pPr rtl="1"/>
                      <a:endParaRPr lang="ar-IQ" dirty="0">
                        <a:solidFill>
                          <a:schemeClr val="tx1"/>
                        </a:solidFill>
                      </a:endParaRPr>
                    </a:p>
                  </a:txBody>
                  <a:tcPr/>
                </a:tc>
                <a:tc>
                  <a:txBody>
                    <a:bodyPr/>
                    <a:lstStyle/>
                    <a:p>
                      <a:pPr rtl="1"/>
                      <a:r>
                        <a:rPr lang="en-US" dirty="0" smtClean="0"/>
                        <a:t>70,00$</a:t>
                      </a:r>
                      <a:endParaRPr lang="ar-IQ" dirty="0">
                        <a:solidFill>
                          <a:schemeClr val="tx1"/>
                        </a:solidFill>
                      </a:endParaRPr>
                    </a:p>
                  </a:txBody>
                  <a:tcPr/>
                </a:tc>
                <a:tc>
                  <a:txBody>
                    <a:bodyPr/>
                    <a:lstStyle/>
                    <a:p>
                      <a:pPr rtl="1"/>
                      <a:r>
                        <a:rPr lang="en-US" dirty="0" err="1" smtClean="0"/>
                        <a:t>electrecty</a:t>
                      </a:r>
                      <a:endParaRPr lang="ar-IQ" dirty="0">
                        <a:solidFill>
                          <a:schemeClr val="tx1"/>
                        </a:solidFill>
                      </a:endParaRPr>
                    </a:p>
                  </a:txBody>
                  <a:tcPr/>
                </a:tc>
              </a:tr>
            </a:tbl>
          </a:graphicData>
        </a:graphic>
      </p:graphicFrame>
      <p:sp>
        <p:nvSpPr>
          <p:cNvPr id="5" name="مستطيل 4"/>
          <p:cNvSpPr/>
          <p:nvPr/>
        </p:nvSpPr>
        <p:spPr>
          <a:xfrm>
            <a:off x="658760" y="2161940"/>
            <a:ext cx="9148916" cy="1569660"/>
          </a:xfrm>
          <a:prstGeom prst="rect">
            <a:avLst/>
          </a:prstGeom>
        </p:spPr>
        <p:txBody>
          <a:bodyPr wrap="square">
            <a:spAutoFit/>
          </a:bodyPr>
          <a:lstStyle/>
          <a:p>
            <a:pPr algn="just">
              <a:spcAft>
                <a:spcPts val="0"/>
              </a:spcAft>
            </a:pPr>
            <a:r>
              <a:rPr lang="en-GB"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All costs of manufacturing other than direct materials and direct </a:t>
            </a:r>
            <a:r>
              <a:rPr lang="en-GB" sz="2400" dirty="0" err="1"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labora</a:t>
            </a:r>
            <a:endParaRPr lang="ar-IQ" sz="24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r>
              <a:rPr lang="en-US" sz="2400" b="1" dirty="0">
                <a:solidFill>
                  <a:srgbClr val="C00000"/>
                </a:solidFill>
              </a:rPr>
              <a:t>Conversion Costs = Direct Labor + Manufacturing Overhead</a:t>
            </a:r>
            <a:endParaRPr lang="en-US" sz="2400" dirty="0">
              <a:solidFill>
                <a:srgbClr val="C00000"/>
              </a:solidFill>
            </a:endParaRPr>
          </a:p>
          <a:p>
            <a:pPr algn="just">
              <a:spcAft>
                <a:spcPts val="0"/>
              </a:spcAft>
            </a:pPr>
            <a:endParaRPr lang="ar-IQ" sz="24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spcAft>
                <a:spcPts val="0"/>
              </a:spcAft>
            </a:pPr>
            <a:r>
              <a:rPr lang="en-GB" sz="24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294898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90717" y="424119"/>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smtClean="0"/>
              <a:t>Direct labor cost for single worker</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xmlns="" val="1875010312"/>
              </p:ext>
            </p:extLst>
          </p:nvPr>
        </p:nvGraphicFramePr>
        <p:xfrm>
          <a:off x="838200" y="3374206"/>
          <a:ext cx="10515600" cy="1854200"/>
        </p:xfrm>
        <a:graphic>
          <a:graphicData uri="http://schemas.openxmlformats.org/drawingml/2006/table">
            <a:tbl>
              <a:tblPr rtl="1" firstRow="1" bandRow="1">
                <a:tableStyleId>{3B4B98B0-60AC-42C2-AFA5-B58CD77FA1E5}</a:tableStyleId>
              </a:tblPr>
              <a:tblGrid>
                <a:gridCol w="3505200"/>
                <a:gridCol w="3505200"/>
                <a:gridCol w="3505200"/>
              </a:tblGrid>
              <a:tr h="370840">
                <a:tc>
                  <a:txBody>
                    <a:bodyPr/>
                    <a:lstStyle/>
                    <a:p>
                      <a:pPr rtl="1"/>
                      <a:r>
                        <a:rPr lang="en-US" dirty="0" smtClean="0"/>
                        <a:t>Per hour</a:t>
                      </a:r>
                      <a:endParaRPr lang="ar-IQ" dirty="0">
                        <a:solidFill>
                          <a:schemeClr val="tx1">
                            <a:lumMod val="75000"/>
                            <a:lumOff val="25000"/>
                          </a:schemeClr>
                        </a:solidFill>
                      </a:endParaRPr>
                    </a:p>
                  </a:txBody>
                  <a:tcPr/>
                </a:tc>
                <a:tc>
                  <a:txBody>
                    <a:bodyPr/>
                    <a:lstStyle/>
                    <a:p>
                      <a:pPr rtl="1"/>
                      <a:r>
                        <a:rPr lang="en-US" dirty="0" smtClean="0"/>
                        <a:t>5$</a:t>
                      </a:r>
                      <a:endParaRPr lang="ar-IQ" dirty="0">
                        <a:solidFill>
                          <a:schemeClr val="tx1">
                            <a:lumMod val="75000"/>
                            <a:lumOff val="25000"/>
                          </a:schemeClr>
                        </a:solidFill>
                      </a:endParaRPr>
                    </a:p>
                  </a:txBody>
                  <a:tcPr/>
                </a:tc>
                <a:tc>
                  <a:txBody>
                    <a:bodyPr/>
                    <a:lstStyle/>
                    <a:p>
                      <a:pPr rtl="1"/>
                      <a:r>
                        <a:rPr lang="en-US" dirty="0" err="1" smtClean="0"/>
                        <a:t>Paching</a:t>
                      </a:r>
                      <a:r>
                        <a:rPr lang="en-US" dirty="0" smtClean="0"/>
                        <a:t> worker </a:t>
                      </a:r>
                      <a:endParaRPr lang="ar-IQ" dirty="0">
                        <a:solidFill>
                          <a:schemeClr val="tx1">
                            <a:lumMod val="75000"/>
                            <a:lumOff val="25000"/>
                          </a:schemeClr>
                        </a:solidFill>
                      </a:endParaRPr>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hour</a:t>
                      </a:r>
                      <a:endParaRPr lang="ar-IQ" dirty="0" smtClean="0"/>
                    </a:p>
                  </a:txBody>
                  <a:tcPr/>
                </a:tc>
                <a:tc>
                  <a:txBody>
                    <a:bodyPr/>
                    <a:lstStyle/>
                    <a:p>
                      <a:pPr rtl="1"/>
                      <a:r>
                        <a:rPr lang="en-US" dirty="0" smtClean="0"/>
                        <a:t>4$</a:t>
                      </a:r>
                      <a:endParaRPr lang="ar-IQ" dirty="0"/>
                    </a:p>
                  </a:txBody>
                  <a:tcPr/>
                </a:tc>
                <a:tc>
                  <a:txBody>
                    <a:bodyPr/>
                    <a:lstStyle/>
                    <a:p>
                      <a:pPr rtl="1"/>
                      <a:r>
                        <a:rPr lang="en-US" dirty="0" err="1" smtClean="0"/>
                        <a:t>Labling</a:t>
                      </a:r>
                      <a:r>
                        <a:rPr lang="en-US" dirty="0" smtClean="0"/>
                        <a:t> worker</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hour</a:t>
                      </a:r>
                      <a:endParaRPr lang="ar-IQ" dirty="0" smtClean="0"/>
                    </a:p>
                  </a:txBody>
                  <a:tcPr/>
                </a:tc>
                <a:tc>
                  <a:txBody>
                    <a:bodyPr/>
                    <a:lstStyle/>
                    <a:p>
                      <a:pPr rtl="1"/>
                      <a:r>
                        <a:rPr lang="en-US" dirty="0" smtClean="0"/>
                        <a:t>6$</a:t>
                      </a:r>
                      <a:endParaRPr lang="ar-IQ" dirty="0"/>
                    </a:p>
                  </a:txBody>
                  <a:tcPr/>
                </a:tc>
                <a:tc>
                  <a:txBody>
                    <a:bodyPr/>
                    <a:lstStyle/>
                    <a:p>
                      <a:pPr rtl="1"/>
                      <a:r>
                        <a:rPr lang="en-US" dirty="0" err="1" smtClean="0"/>
                        <a:t>Prodection</a:t>
                      </a:r>
                      <a:r>
                        <a:rPr lang="en-US" baseline="0" dirty="0" smtClean="0"/>
                        <a:t> worker</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hour</a:t>
                      </a:r>
                      <a:endParaRPr lang="ar-IQ" dirty="0" smtClean="0"/>
                    </a:p>
                  </a:txBody>
                  <a:tcPr/>
                </a:tc>
                <a:tc>
                  <a:txBody>
                    <a:bodyPr/>
                    <a:lstStyle/>
                    <a:p>
                      <a:pPr rtl="1"/>
                      <a:r>
                        <a:rPr lang="en-US" dirty="0" smtClean="0"/>
                        <a:t>7$</a:t>
                      </a:r>
                      <a:endParaRPr lang="ar-IQ" dirty="0"/>
                    </a:p>
                  </a:txBody>
                  <a:tcPr/>
                </a:tc>
                <a:tc>
                  <a:txBody>
                    <a:bodyPr/>
                    <a:lstStyle/>
                    <a:p>
                      <a:pPr rtl="1"/>
                      <a:r>
                        <a:rPr lang="en-US" dirty="0" smtClean="0"/>
                        <a:t>Delivering worker</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hour</a:t>
                      </a:r>
                      <a:endParaRPr lang="ar-IQ" dirty="0" smtClean="0"/>
                    </a:p>
                  </a:txBody>
                  <a:tcPr/>
                </a:tc>
                <a:tc>
                  <a:txBody>
                    <a:bodyPr/>
                    <a:lstStyle/>
                    <a:p>
                      <a:pPr rtl="1"/>
                      <a:r>
                        <a:rPr lang="en-US" dirty="0" smtClean="0"/>
                        <a:t>10$</a:t>
                      </a:r>
                      <a:endParaRPr lang="ar-IQ" dirty="0"/>
                    </a:p>
                  </a:txBody>
                  <a:tcPr/>
                </a:tc>
                <a:tc>
                  <a:txBody>
                    <a:bodyPr/>
                    <a:lstStyle/>
                    <a:p>
                      <a:pPr rtl="1"/>
                      <a:r>
                        <a:rPr lang="en-US" dirty="0" smtClean="0"/>
                        <a:t>Worker </a:t>
                      </a:r>
                      <a:r>
                        <a:rPr lang="en-US" dirty="0" err="1" smtClean="0"/>
                        <a:t>chife</a:t>
                      </a:r>
                      <a:endParaRPr lang="ar-IQ" dirty="0"/>
                    </a:p>
                  </a:txBody>
                  <a:tcPr/>
                </a:tc>
              </a:tr>
            </a:tbl>
          </a:graphicData>
        </a:graphic>
      </p:graphicFrame>
      <p:sp>
        <p:nvSpPr>
          <p:cNvPr id="5" name="مستطيل 4"/>
          <p:cNvSpPr/>
          <p:nvPr/>
        </p:nvSpPr>
        <p:spPr>
          <a:xfrm>
            <a:off x="1071715" y="2132442"/>
            <a:ext cx="7261123" cy="738664"/>
          </a:xfrm>
          <a:prstGeom prst="rect">
            <a:avLst/>
          </a:prstGeom>
        </p:spPr>
        <p:txBody>
          <a:bodyPr wrap="square">
            <a:spAutoFit/>
          </a:bodyPr>
          <a:lstStyle/>
          <a:p>
            <a:pPr algn="l">
              <a:spcAft>
                <a:spcPts val="0"/>
              </a:spcAft>
            </a:pPr>
            <a:r>
              <a:rPr lang="en-GB"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Consists of gross wages </a:t>
            </a:r>
            <a:r>
              <a:rPr lang="en-GB" sz="24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paid</a:t>
            </a:r>
            <a:r>
              <a:rPr lang="en-GB"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to those who physically and directly work on the goods being produced.</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915229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smtClean="0"/>
              <a:t>Indirect labor cost </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xmlns="" val="2029087240"/>
              </p:ext>
            </p:extLst>
          </p:nvPr>
        </p:nvGraphicFramePr>
        <p:xfrm>
          <a:off x="941439" y="3728166"/>
          <a:ext cx="10515600" cy="1483360"/>
        </p:xfrm>
        <a:graphic>
          <a:graphicData uri="http://schemas.openxmlformats.org/drawingml/2006/table">
            <a:tbl>
              <a:tblPr rtl="1" firstRow="1" bandRow="1">
                <a:tableStyleId>{3B4B98B0-60AC-42C2-AFA5-B58CD77FA1E5}</a:tableStyleId>
              </a:tblPr>
              <a:tblGrid>
                <a:gridCol w="3505200"/>
                <a:gridCol w="3505200"/>
                <a:gridCol w="3505200"/>
              </a:tblGrid>
              <a:tr h="370840">
                <a:tc>
                  <a:txBody>
                    <a:bodyPr/>
                    <a:lstStyle/>
                    <a:p>
                      <a:pPr rtl="1"/>
                      <a:r>
                        <a:rPr lang="en-US" dirty="0" smtClean="0"/>
                        <a:t>Per month for single</a:t>
                      </a:r>
                      <a:endParaRPr lang="ar-IQ" dirty="0"/>
                    </a:p>
                  </a:txBody>
                  <a:tcPr/>
                </a:tc>
                <a:tc>
                  <a:txBody>
                    <a:bodyPr/>
                    <a:lstStyle/>
                    <a:p>
                      <a:pPr rtl="1"/>
                      <a:r>
                        <a:rPr lang="en-US" dirty="0" smtClean="0"/>
                        <a:t>500$</a:t>
                      </a:r>
                      <a:endParaRPr lang="ar-IQ" dirty="0"/>
                    </a:p>
                  </a:txBody>
                  <a:tcPr/>
                </a:tc>
                <a:tc>
                  <a:txBody>
                    <a:bodyPr/>
                    <a:lstStyle/>
                    <a:p>
                      <a:pPr rtl="1"/>
                      <a:r>
                        <a:rPr lang="en-US" dirty="0" smtClean="0"/>
                        <a:t>Accountants</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month for single</a:t>
                      </a:r>
                      <a:endParaRPr lang="ar-IQ" dirty="0" smtClean="0"/>
                    </a:p>
                  </a:txBody>
                  <a:tcPr/>
                </a:tc>
                <a:tc>
                  <a:txBody>
                    <a:bodyPr/>
                    <a:lstStyle/>
                    <a:p>
                      <a:pPr rtl="1"/>
                      <a:r>
                        <a:rPr lang="en-US" dirty="0" smtClean="0"/>
                        <a:t>600$</a:t>
                      </a:r>
                      <a:endParaRPr lang="ar-IQ" dirty="0"/>
                    </a:p>
                  </a:txBody>
                  <a:tcPr/>
                </a:tc>
                <a:tc>
                  <a:txBody>
                    <a:bodyPr/>
                    <a:lstStyle/>
                    <a:p>
                      <a:pPr rtl="1"/>
                      <a:r>
                        <a:rPr lang="en-US" dirty="0" smtClean="0"/>
                        <a:t>Supervisor</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month for single</a:t>
                      </a:r>
                      <a:endParaRPr lang="ar-IQ" dirty="0" smtClean="0"/>
                    </a:p>
                  </a:txBody>
                  <a:tcPr/>
                </a:tc>
                <a:tc>
                  <a:txBody>
                    <a:bodyPr/>
                    <a:lstStyle/>
                    <a:p>
                      <a:pPr rtl="1"/>
                      <a:r>
                        <a:rPr lang="en-US" dirty="0" smtClean="0"/>
                        <a:t>300$</a:t>
                      </a:r>
                      <a:endParaRPr lang="ar-IQ" dirty="0"/>
                    </a:p>
                  </a:txBody>
                  <a:tcPr/>
                </a:tc>
                <a:tc>
                  <a:txBody>
                    <a:bodyPr/>
                    <a:lstStyle/>
                    <a:p>
                      <a:pPr rtl="1"/>
                      <a:r>
                        <a:rPr lang="en-US" dirty="0" smtClean="0"/>
                        <a:t>Security</a:t>
                      </a:r>
                      <a:r>
                        <a:rPr lang="en-US" baseline="0" dirty="0" smtClean="0"/>
                        <a:t> guards</a:t>
                      </a:r>
                      <a:endParaRPr lang="ar-IQ" dirty="0"/>
                    </a:p>
                  </a:txBody>
                  <a:tcPr/>
                </a:tc>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Per month for single</a:t>
                      </a:r>
                      <a:endParaRPr lang="ar-IQ" dirty="0" smtClean="0"/>
                    </a:p>
                  </a:txBody>
                  <a:tcPr/>
                </a:tc>
                <a:tc>
                  <a:txBody>
                    <a:bodyPr/>
                    <a:lstStyle/>
                    <a:p>
                      <a:pPr rtl="1"/>
                      <a:r>
                        <a:rPr lang="en-US" dirty="0" smtClean="0"/>
                        <a:t>400$</a:t>
                      </a:r>
                      <a:endParaRPr lang="ar-IQ" dirty="0"/>
                    </a:p>
                  </a:txBody>
                  <a:tcPr/>
                </a:tc>
                <a:tc>
                  <a:txBody>
                    <a:bodyPr/>
                    <a:lstStyle/>
                    <a:p>
                      <a:pPr rtl="1"/>
                      <a:r>
                        <a:rPr lang="en-US" dirty="0" smtClean="0"/>
                        <a:t>Marketing</a:t>
                      </a:r>
                      <a:r>
                        <a:rPr lang="en-US" baseline="0" dirty="0" smtClean="0"/>
                        <a:t> </a:t>
                      </a:r>
                      <a:r>
                        <a:rPr lang="en-US" baseline="0" dirty="0" err="1" smtClean="0"/>
                        <a:t>emp</a:t>
                      </a:r>
                      <a:endParaRPr lang="ar-IQ" dirty="0"/>
                    </a:p>
                  </a:txBody>
                  <a:tcPr/>
                </a:tc>
              </a:tr>
            </a:tbl>
          </a:graphicData>
        </a:graphic>
      </p:graphicFrame>
    </p:spTree>
    <p:extLst>
      <p:ext uri="{BB962C8B-B14F-4D97-AF65-F5344CB8AC3E}">
        <p14:creationId xmlns:p14="http://schemas.microsoft.com/office/powerpoint/2010/main" xmlns="" val="1933270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smtClean="0"/>
              <a:t>Total project cost</a:t>
            </a:r>
            <a:endParaRPr lang="ar-IQ" dirty="0"/>
          </a:p>
        </p:txBody>
      </p:sp>
      <p:sp>
        <p:nvSpPr>
          <p:cNvPr id="3" name="عنصر نائب للمحتوى 2"/>
          <p:cNvSpPr>
            <a:spLocks noGrp="1"/>
          </p:cNvSpPr>
          <p:nvPr>
            <p:ph idx="1"/>
          </p:nvPr>
        </p:nvSpPr>
        <p:spPr/>
        <p:txBody>
          <a:bodyPr/>
          <a:lstStyle/>
          <a:p>
            <a:endParaRPr lang="ar-IQ" dirty="0"/>
          </a:p>
        </p:txBody>
      </p:sp>
      <p:sp>
        <p:nvSpPr>
          <p:cNvPr id="4" name="مربع نص 3"/>
          <p:cNvSpPr txBox="1"/>
          <p:nvPr/>
        </p:nvSpPr>
        <p:spPr>
          <a:xfrm>
            <a:off x="965643" y="2654710"/>
            <a:ext cx="10036654" cy="3416320"/>
          </a:xfrm>
          <a:prstGeom prst="rect">
            <a:avLst/>
          </a:prstGeom>
          <a:noFill/>
        </p:spPr>
        <p:txBody>
          <a:bodyPr wrap="square" rtlCol="1">
            <a:spAutoFit/>
          </a:bodyPr>
          <a:lstStyle/>
          <a:p>
            <a:pPr algn="l"/>
            <a:r>
              <a:rPr lang="en-US" sz="2400" dirty="0" smtClean="0">
                <a:cs typeface="+mj-cs"/>
              </a:rPr>
              <a:t>The direct material price is 500 pieces= 45,000$</a:t>
            </a:r>
          </a:p>
          <a:p>
            <a:pPr algn="l"/>
            <a:r>
              <a:rPr lang="en-US" sz="2400" dirty="0" smtClean="0">
                <a:cs typeface="+mj-cs"/>
              </a:rPr>
              <a:t>manufacturer overhead cost=6,570$</a:t>
            </a:r>
            <a:endParaRPr lang="ar-IQ" sz="2400" dirty="0" smtClean="0">
              <a:cs typeface="+mj-cs"/>
            </a:endParaRPr>
          </a:p>
          <a:p>
            <a:pPr algn="l"/>
            <a:r>
              <a:rPr lang="en-US" sz="2400" dirty="0" smtClean="0">
                <a:cs typeface="+mj-cs"/>
              </a:rPr>
              <a:t>direct labor cost=2,108$</a:t>
            </a:r>
          </a:p>
          <a:p>
            <a:pPr algn="l"/>
            <a:r>
              <a:rPr lang="en-US" sz="2400" dirty="0" smtClean="0">
                <a:cs typeface="+mj-cs"/>
              </a:rPr>
              <a:t>Indirect labor cost=8,900$</a:t>
            </a:r>
            <a:endParaRPr lang="ar-IQ" sz="2400" dirty="0" smtClean="0">
              <a:cs typeface="+mj-cs"/>
            </a:endParaRPr>
          </a:p>
          <a:p>
            <a:pPr algn="l"/>
            <a:r>
              <a:rPr lang="en-US" sz="2400" dirty="0" smtClean="0">
                <a:cs typeface="+mj-cs"/>
              </a:rPr>
              <a:t>Prime cost=47,108$</a:t>
            </a:r>
          </a:p>
          <a:p>
            <a:pPr algn="l"/>
            <a:r>
              <a:rPr lang="en-US" sz="2400" dirty="0" err="1" smtClean="0">
                <a:cs typeface="+mj-cs"/>
              </a:rPr>
              <a:t>Converion</a:t>
            </a:r>
            <a:r>
              <a:rPr lang="en-US" sz="2400" dirty="0" smtClean="0">
                <a:cs typeface="+mj-cs"/>
              </a:rPr>
              <a:t> cost=8,678$</a:t>
            </a:r>
          </a:p>
          <a:p>
            <a:pPr algn="l"/>
            <a:endParaRPr lang="en-US" sz="2400" dirty="0">
              <a:cs typeface="+mj-cs"/>
            </a:endParaRPr>
          </a:p>
          <a:p>
            <a:pPr algn="l"/>
            <a:endParaRPr lang="en-US" sz="2400" dirty="0" smtClean="0">
              <a:cs typeface="+mj-cs"/>
            </a:endParaRPr>
          </a:p>
          <a:p>
            <a:pPr algn="l"/>
            <a:r>
              <a:rPr lang="en-US" sz="2400" dirty="0" smtClean="0">
                <a:cs typeface="+mj-cs"/>
              </a:rPr>
              <a:t>Total Cost=53,678$</a:t>
            </a:r>
            <a:endParaRPr lang="ar-IQ" sz="2400" dirty="0">
              <a:cs typeface="+mj-cs"/>
            </a:endParaRPr>
          </a:p>
        </p:txBody>
      </p:sp>
    </p:spTree>
    <p:extLst>
      <p:ext uri="{BB962C8B-B14F-4D97-AF65-F5344CB8AC3E}">
        <p14:creationId xmlns:p14="http://schemas.microsoft.com/office/powerpoint/2010/main" xmlns="" val="4279030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JOB COSTING</a:t>
            </a:r>
            <a:endParaRPr lang="en-US" b="1" dirty="0">
              <a:solidFill>
                <a:schemeClr val="tx1"/>
              </a:solidFill>
            </a:endParaRPr>
          </a:p>
        </p:txBody>
      </p:sp>
      <p:sp>
        <p:nvSpPr>
          <p:cNvPr id="5" name="سهم للأسفل 4"/>
          <p:cNvSpPr/>
          <p:nvPr/>
        </p:nvSpPr>
        <p:spPr>
          <a:xfrm>
            <a:off x="4659085" y="2365829"/>
            <a:ext cx="1901372" cy="330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dirty="0">
              <a:solidFill>
                <a:schemeClr val="accent5">
                  <a:lumMod val="75000"/>
                </a:schemeClr>
              </a:solidFill>
            </a:endParaRPr>
          </a:p>
        </p:txBody>
      </p:sp>
    </p:spTree>
    <p:extLst>
      <p:ext uri="{BB962C8B-B14F-4D97-AF65-F5344CB8AC3E}">
        <p14:creationId xmlns:p14="http://schemas.microsoft.com/office/powerpoint/2010/main" xmlns="" val="28138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Job costing</a:t>
            </a:r>
            <a:endParaRPr lang="en-US" b="1" dirty="0">
              <a:solidFill>
                <a:schemeClr val="accent5">
                  <a:lumMod val="75000"/>
                </a:schemeClr>
              </a:solidFill>
            </a:endParaRPr>
          </a:p>
        </p:txBody>
      </p:sp>
      <p:pic>
        <p:nvPicPr>
          <p:cNvPr id="6" name="عنصر نائب للمحتوى 5" descr="pp.png"/>
          <p:cNvPicPr>
            <a:picLocks noGrp="1" noChangeAspect="1"/>
          </p:cNvPicPr>
          <p:nvPr>
            <p:ph idx="1"/>
          </p:nvPr>
        </p:nvPicPr>
        <p:blipFill>
          <a:blip r:embed="rId2"/>
          <a:stretch>
            <a:fillRect/>
          </a:stretch>
        </p:blipFill>
        <p:spPr>
          <a:xfrm>
            <a:off x="1262743" y="2032001"/>
            <a:ext cx="8969827" cy="4296228"/>
          </a:xfrm>
        </p:spPr>
      </p:pic>
    </p:spTree>
    <p:extLst>
      <p:ext uri="{BB962C8B-B14F-4D97-AF65-F5344CB8AC3E}">
        <p14:creationId xmlns:p14="http://schemas.microsoft.com/office/powerpoint/2010/main" xmlns="" val="237546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2388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63208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78333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18663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0">
          <a:fgClr>
            <a:schemeClr val="accent6">
              <a:lumMod val="50000"/>
            </a:schemeClr>
          </a:fgClr>
          <a:bgClr>
            <a:schemeClr val="tx1">
              <a:lumMod val="50000"/>
              <a:lumOff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Poor Richard" pitchFamily="18" charset="0"/>
              </a:rPr>
              <a:t>“Beauty lady company”</a:t>
            </a:r>
            <a:endParaRPr lang="en-US" dirty="0"/>
          </a:p>
        </p:txBody>
      </p:sp>
      <p:pic>
        <p:nvPicPr>
          <p:cNvPr id="4" name="عنصر نائب للمحتوى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98727" y="2206625"/>
            <a:ext cx="2552700" cy="1790700"/>
          </a:xfrm>
          <a:prstGeom prst="rect">
            <a:avLst/>
          </a:prstGeom>
        </p:spPr>
      </p:pic>
      <p:sp>
        <p:nvSpPr>
          <p:cNvPr id="5" name="مستطيل 4"/>
          <p:cNvSpPr/>
          <p:nvPr/>
        </p:nvSpPr>
        <p:spPr>
          <a:xfrm>
            <a:off x="3927230" y="2262553"/>
            <a:ext cx="2473569" cy="1781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pic>
        <p:nvPicPr>
          <p:cNvPr id="6" name="صورة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12716" y="2219010"/>
            <a:ext cx="2473569" cy="1828801"/>
          </a:xfrm>
          <a:prstGeom prst="rect">
            <a:avLst/>
          </a:prstGeom>
        </p:spPr>
      </p:pic>
      <p:pic>
        <p:nvPicPr>
          <p:cNvPr id="7" name="صورة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2708" y="4358053"/>
            <a:ext cx="2649781" cy="1600200"/>
          </a:xfrm>
          <a:prstGeom prst="rect">
            <a:avLst/>
          </a:prstGeom>
        </p:spPr>
      </p:pic>
      <p:pic>
        <p:nvPicPr>
          <p:cNvPr id="8" name="صورة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68215" y="2262553"/>
            <a:ext cx="2544273" cy="1828801"/>
          </a:xfrm>
          <a:prstGeom prst="rect">
            <a:avLst/>
          </a:prstGeom>
        </p:spPr>
      </p:pic>
      <p:pic>
        <p:nvPicPr>
          <p:cNvPr id="9" name="صورة 8"/>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358744" y="4223656"/>
            <a:ext cx="2649781" cy="1785257"/>
          </a:xfrm>
          <a:prstGeom prst="rect">
            <a:avLst/>
          </a:prstGeom>
        </p:spPr>
      </p:pic>
      <p:pic>
        <p:nvPicPr>
          <p:cNvPr id="10" name="صورة 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099730" y="4325257"/>
            <a:ext cx="2391506" cy="1669143"/>
          </a:xfrm>
          <a:prstGeom prst="rect">
            <a:avLst/>
          </a:prstGeom>
        </p:spPr>
      </p:pic>
    </p:spTree>
    <p:extLst>
      <p:ext uri="{BB962C8B-B14F-4D97-AF65-F5344CB8AC3E}">
        <p14:creationId xmlns:p14="http://schemas.microsoft.com/office/powerpoint/2010/main" xmlns="" val="95544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72150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xmlns="" val="160820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INTRODUCTION</a:t>
            </a:r>
            <a:endParaRPr lang="en-US" dirty="0">
              <a:solidFill>
                <a:schemeClr val="accent5">
                  <a:lumMod val="75000"/>
                </a:schemeClr>
              </a:solidFill>
            </a:endParaRPr>
          </a:p>
        </p:txBody>
      </p:sp>
      <p:sp>
        <p:nvSpPr>
          <p:cNvPr id="3" name="Content Placeholder 2"/>
          <p:cNvSpPr>
            <a:spLocks noGrp="1"/>
          </p:cNvSpPr>
          <p:nvPr>
            <p:ph idx="1"/>
          </p:nvPr>
        </p:nvSpPr>
        <p:spPr>
          <a:xfrm>
            <a:off x="1183983" y="2284185"/>
            <a:ext cx="8825659" cy="4073071"/>
          </a:xfrm>
        </p:spPr>
        <p:txBody>
          <a:bodyPr>
            <a:noAutofit/>
          </a:bodyPr>
          <a:lstStyle/>
          <a:p>
            <a:pPr marL="0" lvl="0" indent="0" defTabSz="914400" eaLnBrk="0" fontAlgn="base" hangingPunct="0">
              <a:spcBef>
                <a:spcPct val="0"/>
              </a:spcBef>
              <a:spcAft>
                <a:spcPct val="0"/>
              </a:spcAft>
              <a:buClrTx/>
              <a:buSzTx/>
              <a:buNone/>
            </a:pPr>
            <a:r>
              <a:rPr lang="en-US" altLang="en-US" sz="3600" b="1" dirty="0" smtClean="0">
                <a:solidFill>
                  <a:schemeClr val="tx1"/>
                </a:solidFill>
              </a:rPr>
              <a:t>Our project talks about the loss of the company and how </a:t>
            </a:r>
            <a:endParaRPr lang="ar-IQ" altLang="en-US" sz="3600" b="1" dirty="0" smtClean="0">
              <a:solidFill>
                <a:schemeClr val="tx1"/>
              </a:solidFill>
            </a:endParaRPr>
          </a:p>
          <a:p>
            <a:pPr marL="0" lvl="0" indent="0" defTabSz="914400" eaLnBrk="0" fontAlgn="base" hangingPunct="0">
              <a:spcBef>
                <a:spcPct val="0"/>
              </a:spcBef>
              <a:spcAft>
                <a:spcPct val="0"/>
              </a:spcAft>
              <a:buClrTx/>
              <a:buSzTx/>
              <a:buNone/>
            </a:pPr>
            <a:r>
              <a:rPr lang="en-US" altLang="en-US" sz="3600" b="1" dirty="0" smtClean="0">
                <a:solidFill>
                  <a:schemeClr val="tx1"/>
                </a:solidFill>
              </a:rPr>
              <a:t>the goals and policies were changed for the purpose of success </a:t>
            </a:r>
            <a:endParaRPr lang="ar-IQ" altLang="en-US" sz="3600" b="1" dirty="0" smtClean="0">
              <a:solidFill>
                <a:schemeClr val="tx1"/>
              </a:solidFill>
            </a:endParaRPr>
          </a:p>
          <a:p>
            <a:pPr marL="0" lvl="0" indent="0" defTabSz="914400" eaLnBrk="0" fontAlgn="base" hangingPunct="0">
              <a:spcBef>
                <a:spcPct val="0"/>
              </a:spcBef>
              <a:spcAft>
                <a:spcPct val="0"/>
              </a:spcAft>
              <a:buClrTx/>
              <a:buSzTx/>
              <a:buNone/>
            </a:pPr>
            <a:r>
              <a:rPr lang="en-US" altLang="en-US" sz="3600" b="1" dirty="0" smtClean="0">
                <a:solidFill>
                  <a:schemeClr val="tx1"/>
                </a:solidFill>
              </a:rPr>
              <a:t>company A </a:t>
            </a:r>
            <a:r>
              <a:rPr lang="en-US" altLang="en-US" sz="3600" b="1" dirty="0" smtClean="0">
                <a:solidFill>
                  <a:schemeClr val="tx1"/>
                </a:solidFill>
              </a:rPr>
              <a:t>category</a:t>
            </a:r>
            <a:endParaRPr lang="ar-IQ" altLang="en-US" sz="3600" b="1" dirty="0" smtClean="0">
              <a:solidFill>
                <a:schemeClr val="tx1"/>
              </a:solidFill>
            </a:endParaRPr>
          </a:p>
          <a:p>
            <a:pPr marL="0" lvl="0" indent="0" defTabSz="914400" eaLnBrk="0" fontAlgn="base" hangingPunct="0">
              <a:spcBef>
                <a:spcPct val="0"/>
              </a:spcBef>
              <a:spcAft>
                <a:spcPct val="0"/>
              </a:spcAft>
              <a:buClrTx/>
              <a:buSzTx/>
              <a:buNone/>
            </a:pPr>
            <a:r>
              <a:rPr lang="en-US" altLang="en-US" sz="3600" b="1" dirty="0" smtClean="0">
                <a:solidFill>
                  <a:schemeClr val="tx1"/>
                </a:solidFill>
              </a:rPr>
              <a:t>that </a:t>
            </a:r>
            <a:r>
              <a:rPr lang="en-US" altLang="en-US" sz="3600" b="1" dirty="0" smtClean="0">
                <a:solidFill>
                  <a:schemeClr val="tx1"/>
                </a:solidFill>
              </a:rPr>
              <a:t>had not been considered </a:t>
            </a:r>
            <a:endParaRPr lang="ar-IQ" altLang="en-US" sz="3600" b="1" dirty="0" smtClean="0">
              <a:solidFill>
                <a:schemeClr val="tx1"/>
              </a:solidFill>
            </a:endParaRPr>
          </a:p>
          <a:p>
            <a:pPr marL="0" lvl="0" indent="0" defTabSz="914400" eaLnBrk="0" fontAlgn="base" hangingPunct="0">
              <a:spcBef>
                <a:spcPct val="0"/>
              </a:spcBef>
              <a:spcAft>
                <a:spcPct val="0"/>
              </a:spcAft>
              <a:buClrTx/>
              <a:buSzTx/>
              <a:buNone/>
            </a:pPr>
            <a:r>
              <a:rPr lang="en-US" altLang="en-US" sz="3600" b="1" dirty="0" smtClean="0">
                <a:solidFill>
                  <a:schemeClr val="tx1"/>
                </a:solidFill>
              </a:rPr>
              <a:t>before was considered</a:t>
            </a:r>
            <a:endParaRPr lang="en-US" sz="3600" b="1" dirty="0"/>
          </a:p>
        </p:txBody>
      </p:sp>
    </p:spTree>
    <p:extLst>
      <p:ext uri="{BB962C8B-B14F-4D97-AF65-F5344CB8AC3E}">
        <p14:creationId xmlns:p14="http://schemas.microsoft.com/office/powerpoint/2010/main" xmlns="" val="416199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The main goal </a:t>
            </a:r>
            <a:endParaRPr lang="ar-IQ" dirty="0"/>
          </a:p>
        </p:txBody>
      </p:sp>
      <p:sp>
        <p:nvSpPr>
          <p:cNvPr id="3" name="عنصر نائب للمحتوى 2"/>
          <p:cNvSpPr>
            <a:spLocks noGrp="1"/>
          </p:cNvSpPr>
          <p:nvPr>
            <p:ph idx="1"/>
          </p:nvPr>
        </p:nvSpPr>
        <p:spPr>
          <a:xfrm>
            <a:off x="1474269" y="2153557"/>
            <a:ext cx="8825659" cy="3416300"/>
          </a:xfrm>
        </p:spPr>
        <p:txBody>
          <a:bodyPr>
            <a:normAutofit/>
          </a:bodyPr>
          <a:lstStyle/>
          <a:p>
            <a:r>
              <a:rPr lang="en-US" sz="2400" b="1" dirty="0" smtClean="0">
                <a:solidFill>
                  <a:schemeClr val="tx1"/>
                </a:solidFill>
              </a:rPr>
              <a:t>The main goal of the company and the production of beauty products is to obtain the satisfaction </a:t>
            </a:r>
            <a:r>
              <a:rPr lang="en-US" sz="2400" b="1" dirty="0" smtClean="0">
                <a:solidFill>
                  <a:schemeClr val="tx1"/>
                </a:solidFill>
              </a:rPr>
              <a:t>the </a:t>
            </a:r>
            <a:r>
              <a:rPr lang="en-US" sz="2400" b="1" dirty="0" smtClean="0">
                <a:solidFill>
                  <a:schemeClr val="tx1"/>
                </a:solidFill>
              </a:rPr>
              <a:t>young women with low income and female students, where this category was not considered before and drawing smile and happiness on their faces and the freshness of self-sufficiency that will be painted not only for profit</a:t>
            </a:r>
          </a:p>
          <a:p>
            <a:endParaRPr lang="ar-IQ" sz="24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33829"/>
            <a:ext cx="8761413" cy="780746"/>
          </a:xfrm>
        </p:spPr>
        <p:txBody>
          <a:bodyPr/>
          <a:lstStyle/>
          <a:p>
            <a:pPr algn="ctr"/>
            <a:r>
              <a:rPr lang="en-US" b="1" i="1" dirty="0" smtClean="0">
                <a:solidFill>
                  <a:schemeClr val="accent5">
                    <a:lumMod val="75000"/>
                  </a:schemeClr>
                </a:solidFill>
              </a:rPr>
              <a:t>STRATEGY</a:t>
            </a:r>
            <a:br>
              <a:rPr lang="en-US" b="1" i="1" dirty="0" smtClean="0">
                <a:solidFill>
                  <a:schemeClr val="accent5">
                    <a:lumMod val="75000"/>
                  </a:schemeClr>
                </a:solidFill>
              </a:rPr>
            </a:br>
            <a:endParaRPr lang="en-US" b="1" i="1" dirty="0">
              <a:solidFill>
                <a:schemeClr val="accent5">
                  <a:lumMod val="75000"/>
                </a:schemeClr>
              </a:solidFill>
            </a:endParaRPr>
          </a:p>
        </p:txBody>
      </p:sp>
      <p:sp>
        <p:nvSpPr>
          <p:cNvPr id="3" name="Content Placeholder 2"/>
          <p:cNvSpPr>
            <a:spLocks noGrp="1"/>
          </p:cNvSpPr>
          <p:nvPr>
            <p:ph idx="1"/>
          </p:nvPr>
        </p:nvSpPr>
        <p:spPr>
          <a:xfrm>
            <a:off x="1154954" y="972457"/>
            <a:ext cx="8825659" cy="4466771"/>
          </a:xfrm>
        </p:spPr>
        <p:txBody>
          <a:bodyPr>
            <a:noAutofit/>
          </a:bodyPr>
          <a:lstStyle/>
          <a:p>
            <a:r>
              <a:rPr lang="en-US" b="1" dirty="0" smtClean="0">
                <a:solidFill>
                  <a:schemeClr val="tx1"/>
                </a:solidFill>
              </a:rPr>
              <a:t>For the success of any project must be a marketing plan suitable for him to succeed and achieve the goal in several ways as follows:</a:t>
            </a:r>
          </a:p>
          <a:p>
            <a:endParaRPr lang="en-US" b="1" dirty="0" smtClean="0">
              <a:solidFill>
                <a:schemeClr val="tx1"/>
              </a:solidFill>
            </a:endParaRPr>
          </a:p>
          <a:p>
            <a:r>
              <a:rPr lang="en-US" b="1" dirty="0" smtClean="0">
                <a:solidFill>
                  <a:schemeClr val="tx1"/>
                </a:solidFill>
              </a:rPr>
              <a:t> 1 - Marketing the product for all pharmacies that sell cosmetics.</a:t>
            </a:r>
          </a:p>
          <a:p>
            <a:r>
              <a:rPr lang="en-US" b="1" dirty="0" smtClean="0">
                <a:solidFill>
                  <a:schemeClr val="tx1"/>
                </a:solidFill>
              </a:rPr>
              <a:t> 2. Visit beauty centers and women's hairdressing shops to display products on them</a:t>
            </a:r>
          </a:p>
          <a:p>
            <a:r>
              <a:rPr lang="en-US" b="1" dirty="0" smtClean="0">
                <a:solidFill>
                  <a:schemeClr val="tx1"/>
                </a:solidFill>
              </a:rPr>
              <a:t> As well as visit the malls that have shops selling cosmetics and provide a sample of the product.</a:t>
            </a:r>
          </a:p>
          <a:p>
            <a:r>
              <a:rPr lang="en-US" b="1" dirty="0" smtClean="0">
                <a:solidFill>
                  <a:schemeClr val="tx1"/>
                </a:solidFill>
              </a:rPr>
              <a:t> 3. Do go to shops that sell wholesale and display the product on them.</a:t>
            </a:r>
          </a:p>
          <a:p>
            <a:r>
              <a:rPr lang="en-US" b="1" dirty="0" smtClean="0">
                <a:solidFill>
                  <a:schemeClr val="tx1"/>
                </a:solidFill>
              </a:rPr>
              <a:t> 4. After a period of profit, it is possible to employ delegates as product marketers to be girls or young people.</a:t>
            </a:r>
          </a:p>
          <a:p>
            <a:r>
              <a:rPr lang="en-US" b="1" dirty="0" smtClean="0">
                <a:solidFill>
                  <a:schemeClr val="tx1"/>
                </a:solidFill>
              </a:rPr>
              <a:t> 5. Conducting an advertising campaign on websites and magazines that concern women.</a:t>
            </a:r>
          </a:p>
          <a:p>
            <a:r>
              <a:rPr lang="en-US" b="1" dirty="0" smtClean="0">
                <a:solidFill>
                  <a:schemeClr val="tx1"/>
                </a:solidFill>
              </a:rPr>
              <a:t> 6. Work a page on </a:t>
            </a:r>
            <a:r>
              <a:rPr lang="en-US" b="1" dirty="0" err="1" smtClean="0">
                <a:solidFill>
                  <a:schemeClr val="tx1"/>
                </a:solidFill>
              </a:rPr>
              <a:t>Facebook</a:t>
            </a:r>
            <a:r>
              <a:rPr lang="en-US" b="1" dirty="0" smtClean="0">
                <a:solidFill>
                  <a:schemeClr val="tx1"/>
                </a:solidFill>
              </a:rPr>
              <a:t>, Twitter and Google Plus Social networking sites have become a big market to sell any product.</a:t>
            </a:r>
          </a:p>
          <a:p>
            <a:r>
              <a:rPr lang="en-US" b="1" dirty="0" smtClean="0">
                <a:solidFill>
                  <a:schemeClr val="tx1"/>
                </a:solidFill>
              </a:rPr>
              <a:t> 7. Agreement on distributors in different governorates in order to distribute products.</a:t>
            </a:r>
            <a:endParaRPr lang="en-US" b="1" dirty="0">
              <a:solidFill>
                <a:schemeClr val="tx1"/>
              </a:solidFill>
            </a:endParaRPr>
          </a:p>
        </p:txBody>
      </p:sp>
    </p:spTree>
    <p:extLst>
      <p:ext uri="{BB962C8B-B14F-4D97-AF65-F5344CB8AC3E}">
        <p14:creationId xmlns:p14="http://schemas.microsoft.com/office/powerpoint/2010/main" xmlns="" val="339199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3354" y="247953"/>
            <a:ext cx="8761413" cy="706964"/>
          </a:xfrm>
        </p:spPr>
        <p:txBody>
          <a:bodyPr/>
          <a:lstStyle/>
          <a:p>
            <a:pPr algn="ctr"/>
            <a:r>
              <a:rPr lang="en-US" b="1" i="1" dirty="0" smtClean="0">
                <a:solidFill>
                  <a:schemeClr val="accent5">
                    <a:lumMod val="50000"/>
                  </a:schemeClr>
                </a:solidFill>
              </a:rPr>
              <a:t>PLAN</a:t>
            </a:r>
            <a:endParaRPr lang="en-US" b="1" i="1" dirty="0">
              <a:solidFill>
                <a:schemeClr val="accent5">
                  <a:lumMod val="50000"/>
                </a:schemeClr>
              </a:solidFill>
            </a:endParaRPr>
          </a:p>
        </p:txBody>
      </p:sp>
      <p:sp>
        <p:nvSpPr>
          <p:cNvPr id="3" name="Content Placeholder 2"/>
          <p:cNvSpPr>
            <a:spLocks noGrp="1"/>
          </p:cNvSpPr>
          <p:nvPr>
            <p:ph idx="1"/>
          </p:nvPr>
        </p:nvSpPr>
        <p:spPr>
          <a:xfrm>
            <a:off x="566058" y="957943"/>
            <a:ext cx="11364686" cy="5061857"/>
          </a:xfrm>
        </p:spPr>
        <p:txBody>
          <a:bodyPr>
            <a:normAutofit fontScale="70000" lnSpcReduction="20000"/>
          </a:bodyPr>
          <a:lstStyle/>
          <a:p>
            <a:r>
              <a:rPr lang="en-US" sz="2800" b="1" dirty="0" smtClean="0">
                <a:solidFill>
                  <a:schemeClr val="tx1"/>
                </a:solidFill>
                <a:cs typeface="+mj-cs"/>
              </a:rPr>
              <a:t>A working group agreed and a </a:t>
            </a:r>
            <a:r>
              <a:rPr lang="en-US" sz="2800" b="1" dirty="0" smtClean="0">
                <a:solidFill>
                  <a:schemeClr val="tx1"/>
                </a:solidFill>
                <a:cs typeface="+mj-cs"/>
              </a:rPr>
              <a:t>plan </a:t>
            </a:r>
            <a:r>
              <a:rPr lang="en-US" sz="2800" b="1" dirty="0" smtClean="0">
                <a:solidFill>
                  <a:schemeClr val="tx1"/>
                </a:solidFill>
                <a:cs typeface="+mj-cs"/>
              </a:rPr>
              <a:t>was prepared </a:t>
            </a:r>
            <a:r>
              <a:rPr lang="en-US" sz="2800" b="1" dirty="0" smtClean="0">
                <a:solidFill>
                  <a:schemeClr val="tx1"/>
                </a:solidFill>
                <a:cs typeface="+mj-cs"/>
              </a:rPr>
              <a:t>for</a:t>
            </a:r>
          </a:p>
          <a:p>
            <a:r>
              <a:rPr lang="en-US" sz="2800" b="1" dirty="0" smtClean="0">
                <a:solidFill>
                  <a:schemeClr val="tx1"/>
                </a:solidFill>
                <a:cs typeface="+mj-cs"/>
              </a:rPr>
              <a:t> </a:t>
            </a:r>
            <a:r>
              <a:rPr lang="en-US" sz="2800" b="1" dirty="0" smtClean="0">
                <a:solidFill>
                  <a:schemeClr val="tx1"/>
                </a:solidFill>
                <a:cs typeface="+mj-cs"/>
              </a:rPr>
              <a:t>the success of the </a:t>
            </a:r>
            <a:r>
              <a:rPr lang="en-US" sz="2800" b="1" dirty="0" smtClean="0">
                <a:solidFill>
                  <a:schemeClr val="tx1"/>
                </a:solidFill>
                <a:cs typeface="+mj-cs"/>
              </a:rPr>
              <a:t>project</a:t>
            </a:r>
          </a:p>
          <a:p>
            <a:r>
              <a:rPr lang="en-US" sz="2800" b="1" dirty="0" smtClean="0">
                <a:solidFill>
                  <a:schemeClr val="tx1"/>
                </a:solidFill>
                <a:cs typeface="+mj-cs"/>
              </a:rPr>
              <a:t>Where it was going down to the street and shops </a:t>
            </a:r>
            <a:endParaRPr lang="en-US" sz="2800" b="1" dirty="0" smtClean="0">
              <a:solidFill>
                <a:schemeClr val="tx1"/>
              </a:solidFill>
              <a:cs typeface="+mj-cs"/>
            </a:endParaRPr>
          </a:p>
          <a:p>
            <a:r>
              <a:rPr lang="en-US" sz="2800" b="1" dirty="0" smtClean="0">
                <a:solidFill>
                  <a:schemeClr val="tx1"/>
                </a:solidFill>
                <a:cs typeface="+mj-cs"/>
              </a:rPr>
              <a:t>and </a:t>
            </a:r>
            <a:r>
              <a:rPr lang="en-US" sz="2800" b="1" dirty="0" smtClean="0">
                <a:solidFill>
                  <a:schemeClr val="tx1"/>
                </a:solidFill>
                <a:cs typeface="+mj-cs"/>
              </a:rPr>
              <a:t>take the views of a class of society and the young women with low income and students</a:t>
            </a:r>
          </a:p>
          <a:p>
            <a:r>
              <a:rPr lang="en-US" sz="2800" b="1" dirty="0" smtClean="0">
                <a:solidFill>
                  <a:schemeClr val="tx1"/>
                </a:solidFill>
                <a:cs typeface="+mj-cs"/>
              </a:rPr>
              <a:t>Choosing the right </a:t>
            </a:r>
            <a:r>
              <a:rPr lang="en-US" sz="2800" b="1" dirty="0" smtClean="0">
                <a:solidFill>
                  <a:schemeClr val="tx1"/>
                </a:solidFill>
                <a:cs typeface="+mj-cs"/>
              </a:rPr>
              <a:t>location</a:t>
            </a:r>
          </a:p>
          <a:p>
            <a:r>
              <a:rPr lang="en-US" sz="2800" b="1" dirty="0" smtClean="0">
                <a:solidFill>
                  <a:schemeClr val="tx1"/>
                </a:solidFill>
                <a:cs typeface="+mj-cs"/>
              </a:rPr>
              <a:t>Select the appropriate area</a:t>
            </a:r>
            <a:r>
              <a:rPr lang="en-US" sz="2800" b="1" dirty="0" smtClean="0">
                <a:solidFill>
                  <a:schemeClr val="tx1"/>
                </a:solidFill>
                <a:cs typeface="+mj-cs"/>
              </a:rPr>
              <a:t>:</a:t>
            </a:r>
          </a:p>
          <a:p>
            <a:r>
              <a:rPr lang="en-US" sz="2800" b="1" dirty="0" smtClean="0">
                <a:solidFill>
                  <a:schemeClr val="tx1"/>
                </a:solidFill>
                <a:cs typeface="+mj-cs"/>
              </a:rPr>
              <a:t>Rent</a:t>
            </a:r>
          </a:p>
          <a:p>
            <a:r>
              <a:rPr lang="en-US" sz="2800" b="1" dirty="0" smtClean="0">
                <a:solidFill>
                  <a:schemeClr val="tx1"/>
                </a:solidFill>
                <a:cs typeface="+mj-cs"/>
              </a:rPr>
              <a:t>After agreeing to rent and choose the appropriate place and company, we must obtain the operating licenses for the place and health in addition to the tax card and the commercial register to operate the place so that the place of the project does not stop at any time because of those licenses</a:t>
            </a:r>
          </a:p>
          <a:p>
            <a:r>
              <a:rPr lang="en-US" sz="2800" b="1" dirty="0" smtClean="0">
                <a:solidFill>
                  <a:schemeClr val="tx1"/>
                </a:solidFill>
                <a:cs typeface="+mj-cs"/>
              </a:rPr>
              <a:t>After all these are completed, the company is supplied with the machines, the place, the raw materials, the working hand, and all that the project needs for direct work</a:t>
            </a:r>
            <a:br>
              <a:rPr lang="en-US" sz="2800" b="1" dirty="0" smtClean="0">
                <a:solidFill>
                  <a:schemeClr val="tx1"/>
                </a:solidFill>
                <a:cs typeface="+mj-cs"/>
              </a:rPr>
            </a:br>
            <a:endParaRPr lang="en-US" sz="2800" b="1" dirty="0">
              <a:solidFill>
                <a:schemeClr val="tx1"/>
              </a:solidFill>
              <a:cs typeface="+mj-cs"/>
            </a:endParaRPr>
          </a:p>
        </p:txBody>
      </p:sp>
    </p:spTree>
    <p:extLst>
      <p:ext uri="{BB962C8B-B14F-4D97-AF65-F5344CB8AC3E}">
        <p14:creationId xmlns:p14="http://schemas.microsoft.com/office/powerpoint/2010/main" xmlns="" val="428980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عنصر نائب للمحتوى 3" descr="Untitled.png"/>
          <p:cNvPicPr>
            <a:picLocks noGrp="1" noChangeAspect="1"/>
          </p:cNvPicPr>
          <p:nvPr>
            <p:ph idx="1"/>
          </p:nvPr>
        </p:nvPicPr>
        <p:blipFill>
          <a:blip r:embed="rId2"/>
          <a:stretch>
            <a:fillRect/>
          </a:stretch>
        </p:blipFill>
        <p:spPr>
          <a:xfrm>
            <a:off x="3151022" y="0"/>
            <a:ext cx="5949436" cy="32802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409" name="Rectangle 1"/>
          <p:cNvSpPr>
            <a:spLocks noChangeArrowheads="1"/>
          </p:cNvSpPr>
          <p:nvPr/>
        </p:nvSpPr>
        <p:spPr bwMode="auto">
          <a:xfrm>
            <a:off x="1436913" y="3744687"/>
            <a:ext cx="9492343" cy="738664"/>
          </a:xfrm>
          <a:prstGeom prst="rect">
            <a:avLst/>
          </a:prstGeom>
          <a:solidFill>
            <a:schemeClr val="accent5">
              <a:lumMod val="60000"/>
              <a:lumOff val="40000"/>
            </a:schemeClr>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ar-IQ" sz="2400" b="1" i="0" u="none" strike="noStrike" cap="none" normalizeH="0" baseline="0" dirty="0" smtClean="0">
                <a:ln>
                  <a:noFill/>
                </a:ln>
                <a:solidFill>
                  <a:srgbClr val="212121"/>
                </a:solidFill>
                <a:effectLst/>
                <a:latin typeface="Tempus Sans ITC" pitchFamily="82" charset="0"/>
                <a:cs typeface="Arial" pitchFamily="34" charset="0"/>
              </a:rPr>
              <a:t>Our motto is </a:t>
            </a:r>
          </a:p>
          <a:p>
            <a:pPr marL="0" marR="0" lvl="0" indent="0" algn="l" defTabSz="914400" rtl="1" eaLnBrk="1" fontAlgn="base" latinLnBrk="0" hangingPunct="1">
              <a:lnSpc>
                <a:spcPct val="100000"/>
              </a:lnSpc>
              <a:spcBef>
                <a:spcPct val="0"/>
              </a:spcBef>
              <a:spcAft>
                <a:spcPct val="0"/>
              </a:spcAft>
              <a:buClrTx/>
              <a:buSzTx/>
              <a:buFontTx/>
              <a:buNone/>
              <a:tabLst/>
            </a:pPr>
            <a:r>
              <a:rPr kumimoji="0" lang="ar-IQ" sz="2400" b="1" i="0" u="none" strike="noStrike" cap="none" normalizeH="0" baseline="0" dirty="0" smtClean="0">
                <a:ln>
                  <a:noFill/>
                </a:ln>
                <a:solidFill>
                  <a:srgbClr val="212121"/>
                </a:solidFill>
                <a:effectLst/>
                <a:latin typeface="Tempus Sans ITC" pitchFamily="82" charset="0"/>
                <a:cs typeface="Arial" pitchFamily="34" charset="0"/>
              </a:rPr>
              <a:t> The secret of success is in understanding the other opinion</a:t>
            </a:r>
            <a:r>
              <a:rPr kumimoji="0" lang="ar-IQ" sz="2400" b="1" i="0" u="none" strike="noStrike" cap="none" normalizeH="0" baseline="0" dirty="0" smtClean="0">
                <a:ln>
                  <a:noFill/>
                </a:ln>
                <a:solidFill>
                  <a:schemeClr val="tx1"/>
                </a:solidFill>
                <a:effectLst/>
                <a:latin typeface="Tempus Sans ITC" pitchFamily="82" charset="0"/>
                <a:cs typeface="Arial" pitchFamily="34" charset="0"/>
              </a:rPr>
              <a:t> </a:t>
            </a:r>
          </a:p>
        </p:txBody>
      </p:sp>
    </p:spTree>
    <p:extLst>
      <p:ext uri="{BB962C8B-B14F-4D97-AF65-F5344CB8AC3E}">
        <p14:creationId xmlns:p14="http://schemas.microsoft.com/office/powerpoint/2010/main" xmlns="" val="362040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488783" y="422125"/>
            <a:ext cx="8761413" cy="70696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smtClean="0">
                <a:solidFill>
                  <a:schemeClr val="accent2">
                    <a:lumMod val="50000"/>
                  </a:schemeClr>
                </a:solidFill>
              </a:rPr>
              <a:t>Cost of production</a:t>
            </a:r>
            <a:r>
              <a:rPr lang="ar-IQ" dirty="0" smtClean="0">
                <a:solidFill>
                  <a:schemeClr val="accent2">
                    <a:lumMod val="50000"/>
                  </a:schemeClr>
                </a:solidFill>
              </a:rPr>
              <a:t> </a:t>
            </a:r>
            <a:endParaRPr lang="ar-IQ" dirty="0">
              <a:solidFill>
                <a:schemeClr val="accent2">
                  <a:lumMod val="50000"/>
                </a:schemeClr>
              </a:solidFill>
            </a:endParaRPr>
          </a:p>
        </p:txBody>
      </p:sp>
      <p:sp>
        <p:nvSpPr>
          <p:cNvPr id="3" name="عنصر نائب للمحتوى 2"/>
          <p:cNvSpPr>
            <a:spLocks noGrp="1"/>
          </p:cNvSpPr>
          <p:nvPr>
            <p:ph idx="1"/>
          </p:nvPr>
        </p:nvSpPr>
        <p:spPr>
          <a:xfrm>
            <a:off x="1169468" y="1747157"/>
            <a:ext cx="8825659" cy="4479471"/>
          </a:xfrm>
        </p:spPr>
        <p:txBody>
          <a:bodyPr>
            <a:normAutofit/>
          </a:bodyPr>
          <a:lstStyle/>
          <a:p>
            <a:pPr marL="0" indent="0">
              <a:buNone/>
            </a:pPr>
            <a:r>
              <a:rPr lang="en-US" sz="2000" dirty="0" smtClean="0">
                <a:solidFill>
                  <a:schemeClr val="tx1">
                    <a:lumMod val="95000"/>
                    <a:lumOff val="5000"/>
                  </a:schemeClr>
                </a:solidFill>
                <a:latin typeface="Tempus Sans ITC" pitchFamily="82" charset="0"/>
                <a:cs typeface="+mj-cs"/>
              </a:rPr>
              <a:t>Direct material </a:t>
            </a:r>
            <a:r>
              <a:rPr lang="en-US" sz="2000" dirty="0" smtClean="0">
                <a:solidFill>
                  <a:schemeClr val="tx1">
                    <a:lumMod val="95000"/>
                    <a:lumOff val="5000"/>
                  </a:schemeClr>
                </a:solidFill>
                <a:latin typeface="Tempus Sans ITC" pitchFamily="82" charset="0"/>
                <a:cs typeface="+mj-cs"/>
              </a:rPr>
              <a:t>Cost</a:t>
            </a:r>
          </a:p>
          <a:p>
            <a:pPr algn="l"/>
            <a:r>
              <a:rPr lang="en-GB" sz="2400" dirty="0">
                <a:solidFill>
                  <a:schemeClr val="tx1">
                    <a:lumMod val="95000"/>
                    <a:lumOff val="5000"/>
                  </a:schemeClr>
                </a:solidFill>
                <a:latin typeface="Tempus Sans ITC" pitchFamily="82" charset="0"/>
                <a:cs typeface="+mj-cs"/>
              </a:rPr>
              <a:t>Direct Materials</a:t>
            </a:r>
            <a:r>
              <a:rPr lang="en-GB" sz="2000" dirty="0">
                <a:cs typeface="+mj-cs"/>
              </a:rPr>
              <a:t>	</a:t>
            </a:r>
            <a:endParaRPr lang="en-US" sz="2000" dirty="0">
              <a:cs typeface="+mj-cs"/>
            </a:endParaRPr>
          </a:p>
          <a:p>
            <a:pPr algn="l"/>
            <a:r>
              <a:rPr lang="en-GB" sz="2000" dirty="0">
                <a:solidFill>
                  <a:schemeClr val="tx1">
                    <a:lumMod val="95000"/>
                    <a:lumOff val="5000"/>
                  </a:schemeClr>
                </a:solidFill>
                <a:latin typeface="Tempus Sans ITC" pitchFamily="82" charset="0"/>
                <a:cs typeface="+mj-cs"/>
              </a:rPr>
              <a:t>The cost of all materials that are an integral part of a finished product and that have a physical presence that is readily traced to that finished product.</a:t>
            </a:r>
            <a:endParaRPr lang="en-US" sz="2000" dirty="0">
              <a:solidFill>
                <a:schemeClr val="tx1">
                  <a:lumMod val="95000"/>
                  <a:lumOff val="5000"/>
                </a:schemeClr>
              </a:solidFill>
              <a:latin typeface="Tempus Sans ITC" pitchFamily="82" charset="0"/>
              <a:cs typeface="+mj-cs"/>
            </a:endParaRPr>
          </a:p>
          <a:p>
            <a:pPr marL="0" indent="0" algn="l">
              <a:buNone/>
            </a:pPr>
            <a:r>
              <a:rPr lang="en-US" sz="2000" dirty="0" smtClean="0">
                <a:solidFill>
                  <a:schemeClr val="tx1">
                    <a:lumMod val="95000"/>
                    <a:lumOff val="5000"/>
                  </a:schemeClr>
                </a:solidFill>
                <a:latin typeface="Tempus Sans ITC" pitchFamily="82" charset="0"/>
                <a:cs typeface="+mj-cs"/>
              </a:rPr>
              <a:t> </a:t>
            </a:r>
            <a:endParaRPr lang="ar-IQ" sz="2000" dirty="0">
              <a:solidFill>
                <a:schemeClr val="tx1">
                  <a:lumMod val="95000"/>
                  <a:lumOff val="5000"/>
                </a:schemeClr>
              </a:solidFill>
              <a:latin typeface="Tempus Sans ITC" pitchFamily="82" charset="0"/>
              <a:cs typeface="+mj-cs"/>
            </a:endParaRPr>
          </a:p>
        </p:txBody>
      </p:sp>
      <p:graphicFrame>
        <p:nvGraphicFramePr>
          <p:cNvPr id="4" name="جدول 3"/>
          <p:cNvGraphicFramePr>
            <a:graphicFrameLocks noGrp="1"/>
          </p:cNvGraphicFramePr>
          <p:nvPr>
            <p:extLst>
              <p:ext uri="{D42A27DB-BD31-4B8C-83A1-F6EECF244321}">
                <p14:modId xmlns:p14="http://schemas.microsoft.com/office/powerpoint/2010/main" xmlns="" val="77655946"/>
              </p:ext>
            </p:extLst>
          </p:nvPr>
        </p:nvGraphicFramePr>
        <p:xfrm>
          <a:off x="1588905" y="3773834"/>
          <a:ext cx="8127999" cy="2909994"/>
        </p:xfrm>
        <a:graphic>
          <a:graphicData uri="http://schemas.openxmlformats.org/drawingml/2006/table">
            <a:tbl>
              <a:tblPr rtl="1" firstRow="1" bandRow="1">
                <a:tableStyleId>{3B4B98B0-60AC-42C2-AFA5-B58CD77FA1E5}</a:tableStyleId>
              </a:tblPr>
              <a:tblGrid>
                <a:gridCol w="2709333"/>
                <a:gridCol w="2709333"/>
                <a:gridCol w="2709333"/>
              </a:tblGrid>
              <a:tr h="0">
                <a:tc>
                  <a:txBody>
                    <a:bodyPr/>
                    <a:lstStyle/>
                    <a:p>
                      <a:pPr algn="ctr" rtl="1"/>
                      <a:r>
                        <a:rPr lang="en-US" dirty="0" smtClean="0"/>
                        <a:t>the currency</a:t>
                      </a:r>
                      <a:endParaRPr lang="ar-IQ" dirty="0"/>
                    </a:p>
                  </a:txBody>
                  <a:tcPr/>
                </a:tc>
                <a:tc>
                  <a:txBody>
                    <a:bodyPr/>
                    <a:lstStyle/>
                    <a:p>
                      <a:pPr algn="ctr" rtl="1"/>
                      <a:r>
                        <a:rPr lang="en-US" dirty="0" smtClean="0"/>
                        <a:t>Product price</a:t>
                      </a:r>
                      <a:endParaRPr lang="ar-IQ" dirty="0"/>
                    </a:p>
                  </a:txBody>
                  <a:tcPr/>
                </a:tc>
                <a:tc>
                  <a:txBody>
                    <a:bodyPr/>
                    <a:lstStyle/>
                    <a:p>
                      <a:pPr algn="ctr" rtl="1"/>
                      <a:r>
                        <a:rPr lang="en-US" dirty="0" smtClean="0"/>
                        <a:t>Subject Name</a:t>
                      </a:r>
                      <a:r>
                        <a:rPr lang="ar-IQ" dirty="0" smtClean="0"/>
                        <a:t>  </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2</a:t>
                      </a:r>
                      <a:endParaRPr lang="ar-IQ" dirty="0"/>
                    </a:p>
                  </a:txBody>
                  <a:tcPr/>
                </a:tc>
                <a:tc>
                  <a:txBody>
                    <a:bodyPr/>
                    <a:lstStyle/>
                    <a:p>
                      <a:pPr rtl="1"/>
                      <a:r>
                        <a:rPr lang="en-US" dirty="0" smtClean="0"/>
                        <a:t>Wax</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1</a:t>
                      </a:r>
                      <a:endParaRPr lang="ar-IQ" dirty="0"/>
                    </a:p>
                  </a:txBody>
                  <a:tcPr/>
                </a:tc>
                <a:tc>
                  <a:txBody>
                    <a:bodyPr/>
                    <a:lstStyle/>
                    <a:p>
                      <a:pPr rtl="1"/>
                      <a:r>
                        <a:rPr lang="en-US" dirty="0" err="1" smtClean="0"/>
                        <a:t>oli</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2</a:t>
                      </a:r>
                      <a:endParaRPr lang="ar-IQ" dirty="0"/>
                    </a:p>
                  </a:txBody>
                  <a:tcPr/>
                </a:tc>
                <a:tc>
                  <a:txBody>
                    <a:bodyPr/>
                    <a:lstStyle/>
                    <a:p>
                      <a:pPr rtl="1"/>
                      <a:r>
                        <a:rPr lang="en-US" dirty="0" smtClean="0"/>
                        <a:t>solvents</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1</a:t>
                      </a:r>
                      <a:endParaRPr lang="ar-IQ" dirty="0"/>
                    </a:p>
                  </a:txBody>
                  <a:tcPr/>
                </a:tc>
                <a:tc>
                  <a:txBody>
                    <a:bodyPr/>
                    <a:lstStyle/>
                    <a:p>
                      <a:pPr rtl="1"/>
                      <a:r>
                        <a:rPr lang="en-US" dirty="0" smtClean="0"/>
                        <a:t>color</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2</a:t>
                      </a:r>
                      <a:endParaRPr lang="ar-IQ" dirty="0"/>
                    </a:p>
                  </a:txBody>
                  <a:tcPr/>
                </a:tc>
                <a:tc>
                  <a:txBody>
                    <a:bodyPr/>
                    <a:lstStyle/>
                    <a:p>
                      <a:pPr rtl="1"/>
                      <a:r>
                        <a:rPr lang="en-US" dirty="0" err="1" smtClean="0"/>
                        <a:t>tupe</a:t>
                      </a:r>
                      <a:endParaRPr lang="ar-IQ" dirty="0"/>
                    </a:p>
                  </a:txBody>
                  <a:tcPr/>
                </a:tc>
              </a:tr>
              <a:tr h="424039">
                <a:tc>
                  <a:txBody>
                    <a:bodyPr/>
                    <a:lstStyle/>
                    <a:p>
                      <a:pPr rtl="1"/>
                      <a:r>
                        <a:rPr lang="en-US" dirty="0" smtClean="0"/>
                        <a:t>$</a:t>
                      </a:r>
                      <a:endParaRPr lang="ar-IQ" dirty="0"/>
                    </a:p>
                  </a:txBody>
                  <a:tcPr/>
                </a:tc>
                <a:tc>
                  <a:txBody>
                    <a:bodyPr/>
                    <a:lstStyle/>
                    <a:p>
                      <a:pPr rtl="1"/>
                      <a:r>
                        <a:rPr lang="en-US" dirty="0" smtClean="0"/>
                        <a:t>1</a:t>
                      </a:r>
                      <a:endParaRPr lang="ar-IQ" dirty="0"/>
                    </a:p>
                  </a:txBody>
                  <a:tcPr/>
                </a:tc>
                <a:tc>
                  <a:txBody>
                    <a:bodyPr/>
                    <a:lstStyle/>
                    <a:p>
                      <a:pPr rtl="1"/>
                      <a:r>
                        <a:rPr lang="en-US" dirty="0" err="1" smtClean="0"/>
                        <a:t>lable</a:t>
                      </a:r>
                      <a:endParaRPr lang="ar-IQ" dirty="0"/>
                    </a:p>
                  </a:txBody>
                  <a:tcPr/>
                </a:tc>
              </a:tr>
            </a:tbl>
          </a:graphicData>
        </a:graphic>
      </p:graphicFrame>
    </p:spTree>
    <p:extLst>
      <p:ext uri="{BB962C8B-B14F-4D97-AF65-F5344CB8AC3E}">
        <p14:creationId xmlns:p14="http://schemas.microsoft.com/office/powerpoint/2010/main" xmlns="" val="2347584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67813" y="243659"/>
            <a:ext cx="10515600" cy="120936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2800" dirty="0" smtClean="0"/>
              <a:t>The price of raw materials is direct to 500 piece product</a:t>
            </a:r>
            <a:endParaRPr lang="ar-IQ" sz="2800" dirty="0"/>
          </a:p>
        </p:txBody>
      </p:sp>
      <p:sp>
        <p:nvSpPr>
          <p:cNvPr id="5" name="مربع نص 4"/>
          <p:cNvSpPr txBox="1"/>
          <p:nvPr/>
        </p:nvSpPr>
        <p:spPr>
          <a:xfrm>
            <a:off x="383458" y="2035277"/>
            <a:ext cx="6179574" cy="400110"/>
          </a:xfrm>
          <a:prstGeom prst="rect">
            <a:avLst/>
          </a:prstGeom>
          <a:noFill/>
        </p:spPr>
        <p:txBody>
          <a:bodyPr wrap="square" rtlCol="1">
            <a:spAutoFit/>
          </a:bodyPr>
          <a:lstStyle/>
          <a:p>
            <a:r>
              <a:rPr lang="en-US" sz="2000" dirty="0" smtClean="0">
                <a:solidFill>
                  <a:srgbClr val="FF0000"/>
                </a:solidFill>
                <a:cs typeface="+mj-cs"/>
              </a:rPr>
              <a:t>Direct material price = Item price * Number of pieces</a:t>
            </a:r>
            <a:endParaRPr lang="ar-IQ" sz="2000" dirty="0">
              <a:solidFill>
                <a:srgbClr val="FF0000"/>
              </a:solidFill>
              <a:cs typeface="+mj-cs"/>
            </a:endParaRPr>
          </a:p>
        </p:txBody>
      </p:sp>
      <p:graphicFrame>
        <p:nvGraphicFramePr>
          <p:cNvPr id="8" name="عنصر نائب للمحتوى 7"/>
          <p:cNvGraphicFramePr>
            <a:graphicFrameLocks noGrp="1"/>
          </p:cNvGraphicFramePr>
          <p:nvPr>
            <p:ph idx="1"/>
            <p:extLst>
              <p:ext uri="{D42A27DB-BD31-4B8C-83A1-F6EECF244321}">
                <p14:modId xmlns:p14="http://schemas.microsoft.com/office/powerpoint/2010/main" xmlns="" val="2697429609"/>
              </p:ext>
            </p:extLst>
          </p:nvPr>
        </p:nvGraphicFramePr>
        <p:xfrm>
          <a:off x="838200" y="3244747"/>
          <a:ext cx="10515600" cy="2590800"/>
        </p:xfrm>
        <a:graphic>
          <a:graphicData uri="http://schemas.openxmlformats.org/drawingml/2006/table">
            <a:tbl>
              <a:tblPr rtl="1" firstRow="1" bandRow="1">
                <a:tableStyleId>{3B4B98B0-60AC-42C2-AFA5-B58CD77FA1E5}</a:tableStyleId>
              </a:tblPr>
              <a:tblGrid>
                <a:gridCol w="3505200"/>
                <a:gridCol w="3505200"/>
                <a:gridCol w="3505200"/>
              </a:tblGrid>
              <a:tr h="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the currency</a:t>
                      </a:r>
                      <a:endParaRPr lang="ar-IQ" dirty="0" smtClean="0">
                        <a:solidFill>
                          <a:schemeClr val="tx1"/>
                        </a:solidFill>
                      </a:endParaRP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Product price</a:t>
                      </a:r>
                      <a:endParaRPr lang="ar-IQ" dirty="0" smtClean="0">
                        <a:solidFill>
                          <a:schemeClr val="tx1"/>
                        </a:solidFill>
                      </a:endParaRPr>
                    </a:p>
                  </a:txBody>
                  <a:tcPr/>
                </a:tc>
                <a:tc>
                  <a:txBody>
                    <a:bodyPr/>
                    <a:lstStyle/>
                    <a:p>
                      <a:pPr algn="ctr" rtl="1"/>
                      <a:r>
                        <a:rPr lang="en-US" dirty="0" smtClean="0"/>
                        <a:t>Subject Name</a:t>
                      </a:r>
                      <a:endParaRPr lang="ar-IQ" dirty="0">
                        <a:solidFill>
                          <a:schemeClr val="tx1"/>
                        </a:solidFill>
                      </a:endParaRPr>
                    </a:p>
                  </a:txBody>
                  <a:tcPr/>
                </a:tc>
              </a:tr>
              <a:tr h="370840">
                <a:tc>
                  <a:txBody>
                    <a:bodyPr/>
                    <a:lstStyle/>
                    <a:p>
                      <a:pPr rtl="1"/>
                      <a:r>
                        <a:rPr lang="en-US" dirty="0" smtClean="0"/>
                        <a:t>500unit</a:t>
                      </a:r>
                      <a:endParaRPr lang="ar-IQ" dirty="0"/>
                    </a:p>
                  </a:txBody>
                  <a:tcPr/>
                </a:tc>
                <a:tc>
                  <a:txBody>
                    <a:bodyPr/>
                    <a:lstStyle/>
                    <a:p>
                      <a:pPr rtl="1"/>
                      <a:r>
                        <a:rPr lang="en-US" dirty="0" smtClean="0"/>
                        <a:t>10,000$</a:t>
                      </a:r>
                      <a:endParaRPr lang="ar-IQ"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Wax</a:t>
                      </a:r>
                      <a:endParaRPr lang="ar-IQ" dirty="0" smtClean="0"/>
                    </a:p>
                  </a:txBody>
                  <a:tcPr/>
                </a:tc>
              </a:tr>
              <a:tr h="370840">
                <a:tc>
                  <a:txBody>
                    <a:bodyPr/>
                    <a:lstStyle/>
                    <a:p>
                      <a:pPr rtl="1"/>
                      <a:r>
                        <a:rPr lang="en-US" dirty="0" smtClean="0"/>
                        <a:t>500unit</a:t>
                      </a:r>
                      <a:endParaRPr lang="ar-IQ" dirty="0"/>
                    </a:p>
                  </a:txBody>
                  <a:tcPr/>
                </a:tc>
                <a:tc>
                  <a:txBody>
                    <a:bodyPr/>
                    <a:lstStyle/>
                    <a:p>
                      <a:pPr rtl="1"/>
                      <a:r>
                        <a:rPr lang="en-US" dirty="0" smtClean="0"/>
                        <a:t>5,000$</a:t>
                      </a:r>
                      <a:endParaRPr lang="ar-IQ"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err="1" smtClean="0"/>
                        <a:t>oli</a:t>
                      </a:r>
                      <a:endParaRPr lang="ar-IQ" dirty="0" smtClean="0"/>
                    </a:p>
                  </a:txBody>
                  <a:tcPr/>
                </a:tc>
              </a:tr>
              <a:tr h="370840">
                <a:tc>
                  <a:txBody>
                    <a:bodyPr/>
                    <a:lstStyle/>
                    <a:p>
                      <a:pPr rtl="1"/>
                      <a:r>
                        <a:rPr lang="en-US" dirty="0" smtClean="0"/>
                        <a:t>500unit</a:t>
                      </a:r>
                      <a:endParaRPr lang="ar-IQ" dirty="0"/>
                    </a:p>
                  </a:txBody>
                  <a:tcPr/>
                </a:tc>
                <a:tc>
                  <a:txBody>
                    <a:bodyPr/>
                    <a:lstStyle/>
                    <a:p>
                      <a:pPr rtl="1"/>
                      <a:r>
                        <a:rPr lang="en-US" dirty="0" smtClean="0"/>
                        <a:t>10,000$</a:t>
                      </a: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solvents</a:t>
                      </a:r>
                      <a:endParaRPr lang="ar-IQ" dirty="0" smtClean="0"/>
                    </a:p>
                  </a:txBody>
                  <a:tcPr/>
                </a:tc>
              </a:tr>
              <a:tr h="370840">
                <a:tc>
                  <a:txBody>
                    <a:bodyPr/>
                    <a:lstStyle/>
                    <a:p>
                      <a:pPr rtl="1"/>
                      <a:r>
                        <a:rPr lang="en-US" dirty="0" smtClean="0"/>
                        <a:t>500unit</a:t>
                      </a:r>
                      <a:endParaRPr lang="ar-IQ" dirty="0"/>
                    </a:p>
                  </a:txBody>
                  <a:tcPr/>
                </a:tc>
                <a:tc>
                  <a:txBody>
                    <a:bodyPr/>
                    <a:lstStyle/>
                    <a:p>
                      <a:pPr rtl="1"/>
                      <a:r>
                        <a:rPr lang="en-US" dirty="0" smtClean="0"/>
                        <a:t>5,000$</a:t>
                      </a:r>
                      <a:endParaRPr lang="ar-IQ"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color</a:t>
                      </a:r>
                      <a:endParaRPr lang="ar-IQ" dirty="0" smtClean="0"/>
                    </a:p>
                  </a:txBody>
                  <a:tcPr/>
                </a:tc>
              </a:tr>
              <a:tr h="370840">
                <a:tc>
                  <a:txBody>
                    <a:bodyPr/>
                    <a:lstStyle/>
                    <a:p>
                      <a:pPr rtl="1"/>
                      <a:r>
                        <a:rPr lang="en-US" dirty="0" smtClean="0"/>
                        <a:t>500unit</a:t>
                      </a:r>
                      <a:endParaRPr lang="ar-IQ" dirty="0"/>
                    </a:p>
                  </a:txBody>
                  <a:tcPr/>
                </a:tc>
                <a:tc>
                  <a:txBody>
                    <a:bodyPr/>
                    <a:lstStyle/>
                    <a:p>
                      <a:pPr rtl="1"/>
                      <a:r>
                        <a:rPr lang="en-US" dirty="0" smtClean="0"/>
                        <a:t>10,000$</a:t>
                      </a:r>
                      <a:endParaRPr lang="ar-IQ"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err="1" smtClean="0"/>
                        <a:t>tupe</a:t>
                      </a:r>
                      <a:endParaRPr lang="ar-IQ" dirty="0" smtClean="0"/>
                    </a:p>
                  </a:txBody>
                  <a:tcPr/>
                </a:tc>
              </a:tr>
              <a:tr h="370840">
                <a:tc>
                  <a:txBody>
                    <a:bodyPr/>
                    <a:lstStyle/>
                    <a:p>
                      <a:pPr rtl="1"/>
                      <a:r>
                        <a:rPr lang="en-US" dirty="0" smtClean="0"/>
                        <a:t>500unit</a:t>
                      </a:r>
                      <a:endParaRPr lang="ar-IQ" dirty="0"/>
                    </a:p>
                  </a:txBody>
                  <a:tcPr/>
                </a:tc>
                <a:tc>
                  <a:txBody>
                    <a:bodyPr/>
                    <a:lstStyle/>
                    <a:p>
                      <a:pPr rtl="1"/>
                      <a:r>
                        <a:rPr lang="en-US" dirty="0" smtClean="0"/>
                        <a:t>5,000$</a:t>
                      </a:r>
                      <a:endParaRPr lang="ar-IQ"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err="1" smtClean="0"/>
                        <a:t>lable</a:t>
                      </a:r>
                      <a:endParaRPr lang="ar-IQ" dirty="0" smtClean="0"/>
                    </a:p>
                  </a:txBody>
                  <a:tcPr/>
                </a:tc>
              </a:tr>
            </a:tbl>
          </a:graphicData>
        </a:graphic>
      </p:graphicFrame>
    </p:spTree>
    <p:extLst>
      <p:ext uri="{BB962C8B-B14F-4D97-AF65-F5344CB8AC3E}">
        <p14:creationId xmlns:p14="http://schemas.microsoft.com/office/powerpoint/2010/main" xmlns="" val="4062109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1551</TotalTime>
  <Words>678</Words>
  <Application>Microsoft Office PowerPoint</Application>
  <PresentationFormat>مخصص</PresentationFormat>
  <Paragraphs>145</Paragraphs>
  <Slides>21</Slides>
  <Notes>0</Notes>
  <HiddenSlides>0</HiddenSlides>
  <MMClips>0</MMClips>
  <ScaleCrop>false</ScaleCrop>
  <HeadingPairs>
    <vt:vector size="4" baseType="variant">
      <vt:variant>
        <vt:lpstr>سمة</vt:lpstr>
      </vt:variant>
      <vt:variant>
        <vt:i4>1</vt:i4>
      </vt:variant>
      <vt:variant>
        <vt:lpstr>عناوين الشرائح</vt:lpstr>
      </vt:variant>
      <vt:variant>
        <vt:i4>21</vt:i4>
      </vt:variant>
    </vt:vector>
  </HeadingPairs>
  <TitlesOfParts>
    <vt:vector size="22" baseType="lpstr">
      <vt:lpstr>Ion Boardroom</vt:lpstr>
      <vt:lpstr>  UNIVERSITY OF  INFORMATION  TECHNOLOGY AND COMMUNICATION    </vt:lpstr>
      <vt:lpstr>“Beauty lady company”</vt:lpstr>
      <vt:lpstr>INTRODUCTION</vt:lpstr>
      <vt:lpstr>The main goal </vt:lpstr>
      <vt:lpstr>STRATEGY </vt:lpstr>
      <vt:lpstr>PLAN</vt:lpstr>
      <vt:lpstr>الشريحة 7</vt:lpstr>
      <vt:lpstr>Cost of production </vt:lpstr>
      <vt:lpstr>The price of raw materials is direct to 500 piece product</vt:lpstr>
      <vt:lpstr>Manfcter Overhead </vt:lpstr>
      <vt:lpstr>Direct labor cost for single worker</vt:lpstr>
      <vt:lpstr>Indirect labor cost </vt:lpstr>
      <vt:lpstr>Total project cost</vt:lpstr>
      <vt:lpstr>JOB COSTING</vt:lpstr>
      <vt:lpstr>Job costing</vt:lpstr>
      <vt:lpstr>الشريحة 16</vt:lpstr>
      <vt:lpstr>الشريحة 17</vt:lpstr>
      <vt:lpstr>الشريحة 18</vt:lpstr>
      <vt:lpstr>الشريحة 19</vt:lpstr>
      <vt:lpstr>الشريحة 20</vt:lpstr>
      <vt:lpstr>الشريحة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WADAH-AL-AZAWi</dc:creator>
  <cp:lastModifiedBy>ALHAMMAMI</cp:lastModifiedBy>
  <cp:revision>27</cp:revision>
  <dcterms:created xsi:type="dcterms:W3CDTF">2019-05-11T19:34:00Z</dcterms:created>
  <dcterms:modified xsi:type="dcterms:W3CDTF">2019-05-12T22:07:07Z</dcterms:modified>
</cp:coreProperties>
</file>