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8"/>
  </p:notesMasterIdLst>
  <p:sldIdLst>
    <p:sldId id="256" r:id="rId2"/>
    <p:sldId id="346" r:id="rId3"/>
    <p:sldId id="395" r:id="rId4"/>
    <p:sldId id="396" r:id="rId5"/>
    <p:sldId id="351" r:id="rId6"/>
    <p:sldId id="347" r:id="rId7"/>
    <p:sldId id="352" r:id="rId8"/>
    <p:sldId id="397" r:id="rId9"/>
    <p:sldId id="341" r:id="rId10"/>
    <p:sldId id="263" r:id="rId11"/>
    <p:sldId id="271" r:id="rId12"/>
    <p:sldId id="275" r:id="rId13"/>
    <p:sldId id="276" r:id="rId14"/>
    <p:sldId id="277" r:id="rId15"/>
    <p:sldId id="279" r:id="rId16"/>
    <p:sldId id="399" r:id="rId17"/>
    <p:sldId id="281" r:id="rId18"/>
    <p:sldId id="282" r:id="rId19"/>
    <p:sldId id="283" r:id="rId20"/>
    <p:sldId id="284" r:id="rId21"/>
    <p:sldId id="285" r:id="rId22"/>
    <p:sldId id="287" r:id="rId23"/>
    <p:sldId id="392" r:id="rId24"/>
    <p:sldId id="289" r:id="rId25"/>
    <p:sldId id="290" r:id="rId26"/>
    <p:sldId id="291" r:id="rId27"/>
    <p:sldId id="292" r:id="rId28"/>
    <p:sldId id="293" r:id="rId29"/>
    <p:sldId id="294" r:id="rId30"/>
    <p:sldId id="297" r:id="rId31"/>
    <p:sldId id="353" r:id="rId32"/>
    <p:sldId id="356" r:id="rId33"/>
    <p:sldId id="357" r:id="rId34"/>
    <p:sldId id="358" r:id="rId35"/>
    <p:sldId id="361" r:id="rId36"/>
    <p:sldId id="362" r:id="rId37"/>
    <p:sldId id="363" r:id="rId38"/>
    <p:sldId id="364" r:id="rId39"/>
    <p:sldId id="365" r:id="rId40"/>
    <p:sldId id="369" r:id="rId41"/>
    <p:sldId id="391" r:id="rId42"/>
    <p:sldId id="370" r:id="rId43"/>
    <p:sldId id="372" r:id="rId44"/>
    <p:sldId id="373" r:id="rId45"/>
    <p:sldId id="374" r:id="rId46"/>
    <p:sldId id="375" r:id="rId47"/>
    <p:sldId id="376" r:id="rId48"/>
    <p:sldId id="377" r:id="rId49"/>
    <p:sldId id="378" r:id="rId50"/>
    <p:sldId id="379" r:id="rId51"/>
    <p:sldId id="380" r:id="rId52"/>
    <p:sldId id="381" r:id="rId53"/>
    <p:sldId id="383" r:id="rId54"/>
    <p:sldId id="386" r:id="rId55"/>
    <p:sldId id="398" r:id="rId56"/>
    <p:sldId id="39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72114" autoAdjust="0"/>
  </p:normalViewPr>
  <p:slideViewPr>
    <p:cSldViewPr>
      <p:cViewPr varScale="1">
        <p:scale>
          <a:sx n="83" d="100"/>
          <a:sy n="83" d="100"/>
        </p:scale>
        <p:origin x="-24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226.01904" units="1/cm"/>
          <inkml:channelProperty channel="Y" name="resolution" value="3561.63013" units="1/cm"/>
          <inkml:channelProperty channel="F" name="resolution" value="2.84167" units="1/cm"/>
        </inkml:channelProperties>
      </inkml:inkSource>
      <inkml:timestamp xml:id="ts0" timeString="2016-01-24T22:29:02.264"/>
    </inkml:context>
    <inkml:brush xml:id="br0">
      <inkml:brushProperty name="width" value="0.23333" units="cm"/>
      <inkml:brushProperty name="height" value="0.46667" units="cm"/>
      <inkml:brushProperty name="color" value="#FFFFFF"/>
      <inkml:brushProperty name="tip" value="rectangle"/>
      <inkml:brushProperty name="rasterOp" value="maskPen"/>
      <inkml:brushProperty name="fitToCurve" value="1"/>
    </inkml:brush>
  </inkml:definitions>
  <inkml:trace contextRef="#ctx0" brushRef="#br0">404 6155 33,'-19'-6'92,"19"-12"-59,0-5 10,0 23 6,0 0-4,-8 0-12,8 0 4,0 0 5,0 0 1,0 0-9,0 0-7,0-4 1,0-11 0,0 2-5,0-10-7,0-4-6,-7-11-3,-1-7 7,-3-5 0,3-4 1,0-3-6,8-2-2,0 0 1,0-2-1,0 2 0,0 0-4,0-6-2,0 6 0,0 8 1,8 4-2,0 11 4,-8-5-1,0 0 0,0-13-1,0 7 1,0-8-2,0-4 0,0 3-1,0 6 0,0 0-1,0 3 2,-23 6-1,4 6-2,3 6 3,9 11 1,-5 5-1,5 3-1,-1 6 0,8-7 0,0 8 0,-8-6 0,8 0 0,-11 0-1,3-2 0,-7 2 2,15-4-2,-8-2 1,8 2-1,0-5-2,-11 4 2,11 1 1,0-1-4,0-4 3,0-11-2,0 2 2,0-19-1,19-13 0,-11-2-18,-8-7 21,0 4-1,0 13-1,0-8 0,0 1 1,-16-2 1,-18-1-1,0-3-1,7 4 2,0 1-1,12-1 0,-4 5 0,19-5 0,-8 6-3,8-2 1,-7 6 2,-1-1-2,0 10 0,8 4 1,0 0 0,-11 1 1,11-5 0,-8 3 0,8-3 0,0 5 0,0-10-1,0-13 1,0-24-1,0-8-1,35-20 3,-1-4-1,-19 5-1,12 5-3,-19 3 3,-8 6 0,19 4 1,-12 15 0,1 8 0,0 18 1,11 10-1,7-5-1,5-4-1,15-5 2,-4 3-4,7 1 2,-7-7 3,12 8-3,-12 0 2,-19 9 0,3 12-2,9 8-1,-1-8 3,8 7-1,34-20 1,8-14 2,-15 6-5,0 5 3,-1 8 0,9-10-1,-1-7 1,0-1-8,-18 5 8,-13 21-1,-14 16 0,-4-1 1,7 0 0,-7 1-1,15-1 1,0-9-1,-8 9 1,-19 1 1,-15 4 0,0 9 1,0 0-2,0 0 1,0 0-1,0-5 1,0 5-1,0 0 0,0 0 1,0 0-2,0 0-2,0 0-4,0 0-7,0 0-1,-68 0 2,-51 5 17,-49 31-2,-26 23 0,-5 11 2,47-7-6,41-17 2,27-8-2,8-11 5,18 1-3,24-6 1,23-12-1,11-10-2,0 0-3,0 0 0,0 0-6,0 0 7,45 0 3,20-10 10,38-22-5,42-19 2,16-22-4,10-4 0,-18 3 1,-19 5-2,-24 15 0,-22-2 0,-31 6 0,-22 9 1,-16 12 1,-4 2 4,-15 4 0,0 6-3,0 2-2,0 15-1,0 0-3,0 0-3,-50-9-2,-18 4 10,-1 5-1,0 0 0,1 0-2,33 0 2,12 0-2,16 0-2,7 0 4,0 0-4,0 0 0,0 0-1,0 0-6,7 0-10,62 0 9,30 0 14,39-9 0,14-32 0,-26-4-2,-38 3 1,-54 19 4,-34 18 0,0 5 2,0 0-4,-26 0-9,-43 0 6,-7 0-2,-16 0 2,-3 5-1,11 13-4,30 0-4,31-9-7,23 2-17,-7 1-42,-12 44-82,3-6-163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226.01904" units="1/cm"/>
          <inkml:channelProperty channel="Y" name="resolution" value="3561.63013" units="1/cm"/>
          <inkml:channelProperty channel="F" name="resolution" value="2.84167" units="1/cm"/>
        </inkml:channelProperties>
      </inkml:inkSource>
      <inkml:timestamp xml:id="ts0" timeString="2016-01-24T22:29:13.584"/>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1224 931 209,'0'-19'44,"-34"7"-41,19 12 23,-4 0 23,3 0-25,5 0-22,-4 0 4,-1 8 1,-10 1 6,-1 0 1,-7 0 5,-24 7-1,-10-4-5,-28 7-5,5 4-4,14-5 1,-7-2 0,16 9 2,14-7-5,24 0-1,11-8 1,19-6-8,0 1-7,0-5 5,0 9 13,34-5-1,27-4 11,15 0-4,35 0-3,15-9-4,0-18-3,11-5 2,-11 5-3,-30 4 0,-20 5 3,-34 4-2,0 8-1,0-7 1,0 3-2,11 1-3,-18 0 0,-12 5 1,3-1 3,-26 1 1,0-1-1,0 0 2,0 1 4,-34-4-8,-35-7 2,-15 6-2,-26 4 6,-1 5 1,-7 0-4,-8 0 1,4 0-1,22 18 0,13 5-2,29-4 1,24-6 1,19 1-1,-4-5-3,3 0 4,5 0 0,-20 6 0,12-1-2,-7-5 0,26-5-5,0-4-3,0 0-6,0 0-2,53 0 8,58 0 18,34 0-4,15 0-2,19-4 0,-18-23-1,-9 3 0,-26-4 0,-38 6-1,-38-6 3,-43 5 9,-7 2-3,-26-3-8,-100 0-1,-69 15-8,-53 9 15,11 0-3,16 4-4,34 27 9,42 3-5,19-2 0,31 5 1,45-15-2,23-3 4,27-2-16,0 3-3,19-2 12,65-6 9,42-1 1,12-11-5,33 0-1,5 0-2,3-11-3,-7-19 1,-12-7-1,-41 0 4,-35 5-3,-50 5 2,-26-10 1,-8 6-1,0-7-3,-42 11-3,-50 12 1,-26 15 3,-27 0 0,7 11 0,5 40 1,22 9-2,50-7 0,19-5 0,15-14-4,27-10 1,0-10 0,0-5-1,0-4 7,19-5 4,65 0-3,61 0 0,16 0-4,10-23 2,-10-15-3,-24-3 0,-38 0 2,-30-3 0,-27-4-2,-23 7 0,-19 4 1,0 10 1,0 13 0,0 14 4,-27 0-4,-41 0-7,-35 9 8,-31 42 5,-19 17-1,8-3 0,42-10 0,27-10 0,42-16-5,26-7-1,8 6 2,0-5-2,0 9-2,0 4 9,0 2-2,19-2-1,4 1-4,19-6 0,19-3-1,0-10 7,15-9 0,24-9-3,29 0 0,24 0 3,-19-27-1,-24-23-2,-14-1 1,-20-9 2,0-5-3,-18-2-1,-13 7-2,-14 5 1,-12 5 0,-4 18-1,-15-1 2,19 15-2,-19-1 3,8 6 1,0-2-3,-8 7 0,0-6-1,0 0 1,0-4-3,0 0-2,0-6 3,0-3 1,7 0 0,-7-15 0,0-3 0,0-5 0,12-6-1,-12-4 1,0-1 1,0 3-2,0 3 1,0 14-4,0-1 1,-35 6 4,1 13-3,-8 5-1,23 18-1,-4 0-4,-11 0 0,-27 27 0,-42 38 12,-4 21-1,4 19-5,7 10 0,12 5 3,8 3 1,7-3 0,1-10-2,18 0 1,8-13-2,8-2 3,-1 7-3,1-1 1,0-1 4,-8-2-2,0-17-2,7-13 1,9 2-2,3 17-1,-12 18 2,16 2 9,12-39 0,7-36-17,0-32 9,0 0-2,19 0 8,4 0-6,38-4 1,23-33 0,45-31 2,-3-30-2,-15-3-3,-19-17 1,-31-6 0,-19-14-2,-16-14-2,-26 9 0,0 16 4,0 17-3,0 23 0,-7 13 0,-47 24 5,20 13 3,11 11-2,4 7-2,11 10-1,8-2 3,-7 2-2,7 0 0,0 6-3,0 3 4,-12 0-1,-3 0-4,-35 41-12,-45 64-7,-31 46 25,-19 37 8,0 5-4,34-19-5,35-18-1,19-32 0,22-28 2,24-17-5,11-39 4,0-21-4,0-14 1,0-5 2,0 0 6,0-32 2,0-37 14,27-54-14,41-34-7,24-27 2,3-17-3,-11 4-2,-34 10 1,-16 34 1,-34 47 1,0 51-1,0 47 6,0 8 1,-91 27-13,-54 65-4,-35 36 18,-14 19-8,68-5 4,49-27-2,43-33-1,26-23-4,8-25 1,0-12-1,0-13 0,0-9-2,0 0 4,42 0 1,35 0 5,22-31 0,23-44 0,4-16-2,-8-10-1,-22 3-2,-39 31 0,-38 23-1,-19 33 2,0 11-2,0 0-2,0 0-1,0 0-5,-53 36 1,-31 14 9,7 11 0,16 3-20,12 1-67,41 12-112</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226.01904" units="1/cm"/>
          <inkml:channelProperty channel="Y" name="resolution" value="3561.63013" units="1/cm"/>
          <inkml:channelProperty channel="F" name="resolution" value="2.84167" units="1/cm"/>
        </inkml:channelProperties>
      </inkml:inkSource>
      <inkml:timestamp xml:id="ts0" timeString="2016-01-24T22:29:53.774"/>
    </inkml:context>
    <inkml:brush xml:id="br0">
      <inkml:brushProperty name="width" value="0.21167" units="cm"/>
      <inkml:brushProperty name="height" value="0.21167" units="cm"/>
      <inkml:brushProperty name="color" value="#FFFFFF"/>
      <inkml:brushProperty name="fitToCurve" value="1"/>
    </inkml:brush>
  </inkml:definitions>
  <inkml:traceGroup>
    <inkml:annotationXML>
      <emma:emma xmlns:emma="http://www.w3.org/2003/04/emma" version="1.0">
        <emma:interpretation id="{9968ACE3-B860-420C-A160-57F5F19C65E2}" emma:medium="tactile" emma:mode="ink">
          <msink:context xmlns:msink="http://schemas.microsoft.com/ink/2010/main" type="writingRegion" rotatedBoundingBox="9866,12302 10380,4126 14222,4367 13708,12543"/>
        </emma:interpretation>
      </emma:emma>
    </inkml:annotationXML>
    <inkml:traceGroup>
      <inkml:annotationXML>
        <emma:emma xmlns:emma="http://www.w3.org/2003/04/emma" version="1.0">
          <emma:interpretation id="{FCF7C5EE-7C4F-42F7-B9C0-2CCD18C5CA40}" emma:medium="tactile" emma:mode="ink">
            <msink:context xmlns:msink="http://schemas.microsoft.com/ink/2010/main" type="paragraph" rotatedBoundingBox="9866,12302 10380,4126 14222,4367 13708,12543" alignmentLevel="1"/>
          </emma:interpretation>
        </emma:emma>
      </inkml:annotationXML>
      <inkml:traceGroup>
        <inkml:annotationXML>
          <emma:emma xmlns:emma="http://www.w3.org/2003/04/emma" version="1.0">
            <emma:interpretation id="{86A58A24-1532-441D-B170-E312ACB0F65A}" emma:medium="tactile" emma:mode="ink">
              <msink:context xmlns:msink="http://schemas.microsoft.com/ink/2010/main" type="line" rotatedBoundingBox="9866,12302 10380,4126 14222,4367 13708,12543"/>
            </emma:interpretation>
          </emma:emma>
        </inkml:annotationXML>
        <inkml:traceGroup>
          <inkml:annotationXML>
            <emma:emma xmlns:emma="http://www.w3.org/2003/04/emma" version="1.0">
              <emma:interpretation id="{75B51163-913A-4D2E-AA58-D4208AAEEA43}" emma:medium="tactile" emma:mode="ink">
                <msink:context xmlns:msink="http://schemas.microsoft.com/ink/2010/main" type="inkWord" rotatedBoundingBox="9866,12302 10380,4126 14222,4367 13708,12543"/>
              </emma:interpretation>
              <emma:one-of disjunction-type="recognition" id="oneOf0">
                <emma:interpretation id="interp0" emma:lang="en-NZ" emma:confidence="0">
                  <emma:literal>oroide.</emma:literal>
                </emma:interpretation>
                <emma:interpretation id="interp1" emma:lang="en-NZ" emma:confidence="0">
                  <emma:literal>oroide,</emma:literal>
                </emma:interpretation>
                <emma:interpretation id="interp2" emma:lang="en-NZ" emma:confidence="0">
                  <emma:literal>oroide</emma:literal>
                </emma:interpretation>
                <emma:interpretation id="interp3" emma:lang="en-NZ" emma:confidence="0">
                  <emma:literal>toroid.</emma:literal>
                </emma:interpretation>
                <emma:interpretation id="interp4" emma:lang="en-NZ" emma:confidence="0">
                  <emma:literal>onside.</emma:literal>
                </emma:interpretation>
              </emma:one-of>
            </emma:emma>
          </inkml:annotationXML>
          <inkml:trace contextRef="#ctx0" brushRef="#br0">0 413 104,'183'-74'45,"-45"-26"-42,-43 12-68,-53 29 40,-27 9 21,-15 8-44</inkml:trace>
          <inkml:trace contextRef="#ctx0" brushRef="#br0" timeOffset="27439.2833">-1427-1536 128,'-12'-19'63,"5"0"-23,7 1 7,-8 4 1,0 0-6,8 6-6,0 3-5,-11-1-3,11 6-3,0 0-10,0 0-5,0 0-9,0 38-1,0 13 11,0 17 4,0 1 1,46 9-5,-4-10-1,0 11 1,0-10-5,-8-6-3,-7 7 0,3-15 2,-3-1 0,-8-2-3,4-2 1,-15-5 2,18-4 0,-18 2 0,3-7-3,-11-4-1,0 0 0,0-5 1,0 0 0,0 2 0,0 3 3,0-9-1,0 0 1,0-10-4,0-4 1,0-9-2,0 0 1,0 0 3,0 0 1,0 0 3,0 0 8,0-4-3,0-28-5,-19-10-10,-30-19 1,14-1 1,-26-15 2,19-12 0,-7-2-1,7 3-2,15 2 2,-15 7 1,8 11-3,-1 18 3,1 8-2,7 19 0,12 9 0,7 5 0,1 4 0,7 1 2,0-1-2,0 1 2,0 4-3,0 0 2,-12 0-1,5 0-1,7 0-2,0 0-4,0 0-1,0 36 0,0 14 10,0 11 0,0-2-2,0-3 1,0-1-1,0-5 0,0 0-1,0-8 1,19-1 0,-4 0 0,0 0 1,-3-3 0,-12-1-1,0-6 0,0 1 0,0-6 0,0 3-1,0-8 1,0 4 1,0-2-1,0 0-2,0-5 3,0 0-2,0-4 0,0-9 1,0-5-1,0 0 0,0 0 3,0 0 0,0 0 0,0-5 0,0-27 1,0-13 0,7-16-1,1-7-1,-8-5 0,0 3 0,0-2 0,0 8 1,0-1-1,-8 10-1,-11 5 0,4-6 0,-12 10 2,12 1-2,-4 4-1,19 8 2,-15 1-1,15 4 0,-16-3 0,-10-1 0,7-1 0,-4 1 2,-4 10-2,19 7 0,-11 6-1,19 0-1,-7 9 1,-1-5-1,8 5-1,0 0 1,0 0 0,0 0-1,0 0 1,0 0 4,0-4-2,0 4 1,-8-5 1,8-4 0,0 0-1,-11 0-1,11 0-1,-8 0 0,8-6-3,-7 0 0,-1 3 1,8 3 2,-8 4 1,-3 0 1,-4 5-3,7 0-1,8 0-4,0 0 0,0 0-1,0 19-1,0 23 11,0 3-1,0 6-4,0-1 2,34-4 1,-3-7 0,3-5 2,1-2-3,-1 6 1,19 12-1,-11 5 1,8 13 1,0 2 0,-16-2-2,-15-7 2,4-11-2,23-5 2,-23-4-2,-4-9 1,-4-4-1,-15 0-1,0-5 0,0-5 2,0 0 0,0-1 0,0-2 3,0-1-2,0-5-1,0 0 0,0 4 0,0-1 1,0 0-2,0 7 2,0-6-1,0 1-1,0-5 1,0 0 0,0-4 0,0-1 0,0 6 0,0-6 1,0 5-3,-8 5-5,-11 0 4,4 5 1,7-1-1,1-2 8,7 5-2,0-8-4,0 1 1,0-9-4,0-5 1,0 0 3,0 0-3,0 0 4,0 0 2,0 0 2,0 0-3,0-23-1,0-14-1,0 1 0,0-6 1,0 10-2,0 4 1,0 15 2,0-6-4,15 10 4,-15-6-2,8 2 1,11 4-1,-19-5 0,7 12 0,-7-10 2,8 2-1,-8 7-2,0-6 1,0 4-2,0 0 4,0 1-2,8 4 1,-8 0-1,0 0 0,0 0-1,0 0 1,0 0-2,0 0 1,11 0-1,-11 0 1,0 0-3,0 0 4,0 0 0,0 0 2,0 0-1,0 0 0,0 0 0,0 0 0,0 0-1,0 0 0,0 0-1,0 0-1,15 0-3,1 0 1,10 0 4,-18 0 0,3 0 2,-3 0-1,-8 0 2,0 0 0,0 0 0,0 0 3,0 0-4,0 0 1,0 0-1,0 0 1,0 0-1,0 0 0,0 0-1,0 0 0,0 0-1,0 0 1,0 0 1,0 0-1,0 0 1,0-5 1,0 1 3,0 0-6,0-1 3,0-1-4,0 3 1,0-2 0,-8 0-1,-3 5-9,11-4-19,-15-1-16,7 1-19,-11 4-46,4 0-77</inkml:trace>
          <inkml:trace contextRef="#ctx0" brushRef="#br0" timeOffset="28639.2953">-1771-1574 5,'0'-15'28,"0"12"-16,0-6 0,0 0 11,0-5 3,0-1 14,0 3 0,0-11-8,0 4-1,0 1 4,0 1 5,27 1-3,-19-2-4,11 2-10,-4 0-6,4-2-3,4 4-2,4-4-9,-8 0-1,-4 4 6,-7-4 0,-1-2-1,5 8 0,-12-6 1,0-2-1,0-2 5,0-1-1,0 0-6,0-9-2,0 3-2,0-7-1,0 0 0,0 4 0,0 9 2,0 5-2,0 2 7,-27 9-5,12 2-2,3-4 5,12 5 4,0-1-4,0 5-3,0 0-1,0-6-1,0 6 2,0 0-2,0 0 1,0 0-2,0 0 0,0 0 0,0 0-4,-15 20-12,7 30 8,-3 14 16,-4 10-4,15-1 2,-8-3-3,8-7-2,0-8 1,0 4 1,0-8-1,0 4-1,0-5 0,0-3-1,-27 7 2,-7 6-4,0-4 0,11 3 3,4-4-1,3-14 5,5 1-2,3-6-1,8-8-2,0-6 2,0-3-2,0-10-1,0-5 2,0 1-6,0-5-6,0 0-12,0 6-27,-7-6-39,-20 0-36,12 3-69</inkml:trace>
          <inkml:trace contextRef="#ctx0" brushRef="#br0" timeOffset="33447.3459">-1301-1389 127,'-19'-15'44,"3"10"9,9 1 1,-1-1-12,8 1 7,-11-2-9,3 6-6,8-4-3,0 0-5,0-1-5,0-4-6,0 5-5,0-1-3,0 1-12,0 0-1,0 4 3,8 0 5,34 0 3,-8 0 1,-15 0-3,-4 0-2,-3 0 0,11 0-1,-16 0 1,12 0-2,-11 8-1,0 15-3,3-5-8,-11 15 4,0-1 6,0-7 8,0 9 2,0-11-5,0 9-1,0-5 0,0 2 0,0 3-1,0-9 0,0-1 0,0-3 1,0-1-2,0 0 1,0 0 1,0 2-1,0-2 0,0-4 0,0-1-2,0-4 3,0-3 0,0-6 0,0 0-1,0 0 4,0 0 1,0 0 6,0 0 3,0 0-3,0-15-8,0-12 0,0-11 1,0 2-1,0-1-1,0 1 1,0 4-2,0 5 0,0-2-1,-19 6 0,19 5 0,-15 4 0,3 5 0,12 9 1,0-4-1,0-1 0,0 1 1,-7-1-1,7 0 0,0 1 0,-8 4 0,8-7 0,-8 7-4,8 0 2,0 0-1,0 0 2,0 0 2,-7 0-2,7 0 0,0 0-1,0 0 0,0 16 2,0 2-1,0 9 0,0 6 1,0 0 0,0-2 1,-12-3-1,12-5 0,0-1 0,0-3 0,0-1 0,0 0 1,0 0-1,0-3 0,0 3 0,0 5 1,0-5-1,0 1 0,0-1 0,0-4 0,0-1-1,0 7 1,0-6 0,0 2 1,0 4-1,0-2 0,0 0 0,0-4-1,0 0 1,0-3-1,0-4 2,0 7 0,0-5-3,0 4 1,0 1 1,0 1 0,0 1 0,0 0 0,0 2 1,0-4-1,0 4 0,0-5-1,0 6 1,0 6 0,0-9 0,0 3-2,0-4 4,0 2-2,0 1 0,0-4 0,0 4 0,0-9 0,0 4 0,0-3 0,0-1 0,0-4 0,0 4-2,0-5-1,0 6 2,0 0 4,0-1-3,0 0 0,0 5 0,0-3-1,0 5 3,0-2 0,12-1-2,3-3 0,-7-2-2,-1 2 1,12-1 1,-11 0-3,0-4 2,11 4 2,-12-5 1,1 5-1,0-4-2,-8-1 2,0-4-1,11 0 1,-11 0-2,0 0-3,8 0 0,-8 0 1,7 0 6,-7 0-6,0 0 8,0 0-4,0 0 2,0 0-1,0 0-2,0 0 1,19 0-4,-11 0 0,15 0 3,4 0 3,-8 0-1,-4 0-1,-7 0 2,-8 0-2,0 0-1,0 0 1,0 0-1,0-4 0,19 4 1,-12-5-2,-7 0 1,8 5 2,-8 0-3,0 0 1,19-4-2,-11 4 2,-1 0-1,-7 0 1,0 0-1,0 0 1,0 0 0,0 0-2,0 0 4,0 0-2,0 0 0,8-4-2,3-1 1,12 1-2,-4-1 4,-11 0 0,0 1-1,-8 4 1,0 0 2,0 0-3,0 0 0,0 0 1,0 0-1,0 0-1,0 0 1,0 0 0,0 0 0,0 0 1,0-5 0,0 5-1,0-4-1,0 4 0,0 0-3,0 0 2,0 0 1,0 0-1,0 0 1,0 0 1,0 0-1,0 0-2,0 0 3,0 0-5,0 0 1,0 0 0,0 0 1,0 0 3,0 0 4,0 0 2,0 0-4,0 0 0,0-5 0,0-4-3,0 0-1,0-5 2,-16 5 2,5-5 2,-4 1-3,7 4-1,-11 0 0,4 4-1,7-1 1,8 3 0,0-3 1,0 3 1,0-7-2,-11 5 0,3-4-2,8 0 1,-8-5 2,1 4 1,-1 2-1,-3 3 0,-5 1 0,16-1 0,-19 5 0,19-4-1,-7-1 0,7 5 1,-8-5-1,8 1-1,0-1 1,-8 0-1,8 5 3,-11-4 0,11 0-2,0-1 1,0 1-1,-8-6 0,1 6-1,-1-10 1,0 5 1,-3-1 0,3 1 1,8 0-2,0 4-2,0-4 0,0 4 0,0-5 4,0 2-1,-7-1 1,7 0-2,-8 0 1,8 0-2,0 3 2,0-2 0,0 3-1,0 1-3,0-1 1,0 1 0,0-1 4,-11-3 0,3-4-1,8 5 0,0-2-1,0-6 1,0 8 0,0-5-2,0 4 2,0-1-1,0-5-2,-8 0 2,1-1 0,7 7 1,-8 4-3,-3-1 1,11 1 0,-8 4 3,8-5 0,0 2-1,-8-3-1,8-3 0,-7 2 1,7 0-1,0-2 0,-12 0 1,5 0-1,-9 0 0,9 3 0,-5 3 2,12-3-2,0 6-2,0-5 4,0 1-5,0-5 2,0 0-1,0-1 2,0 1 2,0 5 0,0 4-2,0-5 0,0 5 2,0 0-4,0 0 2,0-4-1,0-5-3,0 4 2,0-9 5,0 1-1,0 4-2,0-5 1,0 6-1,0 2 0,0 6 0,0-4 0,0-1-2,0-1-1,0-3 1,0 6 2,0-12 0,0 6 1,0 0 1,0 0 0,0 4-3,0 5 1,0-4-3,0 4 2,0 0-2,0 0 6,0-5 0,0 0-1,0 1-3,0-5-2,0-5 2,0 0-1,0 5 4,0 0-2,0-2 1,0 11 2,0-3-2,0 3-1,0-4 0,0 4 0,0-9 1,0 4-1,0 1 2,0-10-2,0 3-2,0-2 0,0 4 1,0 9 2,0 0-1,0 0 0,0 0-1,0-5 1,0 5-2,0-4 1,0-1 2,0-4-1,0-4 0,0-1 0,0-4 1,0-3-2,0 1 2,0 1-1,0 1 0,0 3 0,0 11 1,0-1-2,0 1 0,0-1-2,0 1 1,-7-6 0,7 1 2,-16-4 4,-3 0-2,19 2-1,-15 3-1,4-11 0,11-8 0,-8 4 1,-7-5 1,7 1-1,-19 9-1,8 7-3,4 3-3,0 8-13,-4 0-14,11 0-45,-11 0-72,4 23-79</inkml:trace>
          <inkml:trace contextRef="#ctx0" brushRef="#br0" timeOffset="35737.3688">-1626-349 49,'-23'0'50,"4"0"-6,19 0 5,0 0 7,0-5-23,0 5 4,0 0 8,0-4 2,0 4 0,0 0-8,-7 0-19,-9 0-14,-3 0-5,-23 0 13,16 27-8,3 2-3,4-2-5,19-9 0,0-4-2,0-9 1,0-1-2,0-4 1,0 0 6,0 0 1,34 0 4,8-27 9,19-14-3,-11-11-6,-8-2-1,-8-1-2,-15-1-2,-19 6 1,0 4-3,0 5 1,0 8 1,0 6 0,-11 4 2,3-4-2,8 1 0,0-12-2,0 5 0,-8-6-1,1-4 2,7 2 2,-27 0-2,27 8 0,-27 15-2,20 13-3,7 5 1,0 0 2,-8 0 0,8 0-2,-27 0-4,-7 20 0,0 16 17,-8 0-8,0 2 0,-8-3-2,-3 6 1,11 0-1,19 3 1,-4-4-1,8 1 0,19-8-2,0-8 2,0-9-6,0-7 2,0-9-3,0 0 2,0 0 5,27 0 2,41 0 3,9-25 5,14 0-5,12-22-5,-26 6 2,-9 0-1,-7 0 1,-38 8-1,-23 12 3,0 5 4,0 12 3,0-1-2,0 5-3,0 0-5,-49 0-4,-28 0-1,-26 0 6,-15 41 5,26 0-5,24 2-1,14-12 0,47-8-1,7-9-2,0-5-2,0-4-4,0-1 1,0 1 7,34-5-1,8 0 5,27 0-1,-1-19 7,1-14-6,7 4-2,-26-9 0,-8 2-2,-15 7 3,-27 11-1,0 9-2,0 4 1,0 5-4,0 0-1,-8 0 0,-26 0-2,-1 0 1,1 0 0,7-4-8,-7 4-25,11 0-20,23 0-68,0 0-146</inkml:trace>
          <inkml:trace contextRef="#ctx0" brushRef="#br0" timeOffset="-2245.0229">-1675-6792 152,'0'-25'40,"-8"21"-8,-11 4 15,11 0-3,1 0 5,-1 0-9,-3 0-8,3 0-2,8 0-3,0 0-6,0 0-6,0 0-3,0 0-4,0 0-2,0 0-4,0-5-1,0 5-8,42 0 7,27 0 5,41-5 7,-7 5-7,-11 0-1,19 0-3,-27 0 0,19 0 0,-19 0-1,3 0 3,-10 0-3,-28 0 0,1 0-3,-23 0 0,-20 0-2,-7 0 3,12 0 3,-12 0 0,0 0 0,0 0-1,0 0-1,0 0-2,0 0-4,0 0 1,0 0 3,-12 0 3,5 0-2,-9 0 4,-3 0 2,19 0-6,0 0 2,0 0-3,0 0-6,0 0 1,0 0 1,0 0 4,0 0 6,-7 0 3,-9 0-5,-18 0-8,-42 0-7,-46 5 18,-20 13-5,-3 0 1,16 5 1,3 1-1,23-1-1,11-7 2,16 4-1,15-6 2,19 3-4,15-7 1,12 4-5,-12 9 5,27-10-2,0 10-5,0-3 6,0-13-6,0 13-3,34-11 16,35-4-4,15-5 2,11 0 5,5 0-4,3-5-3,15-18-1,12 1 0,-12-1-2,-15 5 0,-19 3-1,-27 6-4,-22 4-2,-16 1 6,-12-1-1,-7 0 4,0 5 4,0-4-2,0-2-2,0 3-2,-19-2-6,-72 1 0,-35 4-1,-27 0 7,-3 0 12,22 0-9,-11 0-1,27 9 0,7 18 1,16 5 0,37-5 2,5 0-6,45-7 0,8-6-9,0-1 2,0 1-2,42 0 14,61-5 0,42-9 2,16 0 1,3 0-5,4-14 0,3-13 2,-18-5-2,-27 0-3,-42 3 3,-42 11 0,-31 5 3,-11-1-1,0 5-12,-42-5 11,-45 5-2,-24 0 5,-23 9-3,5 0-5,10 0 7,9 0 2,18 0 0,4 0-5,23 0 2,23 0-3,31 0 2,11 0-8,0 0-3,0 0-7,0 0 1,0 0 17,53 0 7,-11-9-2,0-14 0,-7 0-4,-20 3 2,-15 3-1,0-2 0,0 1-3,0 5 3,0-1-6,-23 6-3,-65 2 3,12 1-8,0 1 18,-1 4-16,20 0 12,-4 0-3,11 0 7,16 0-6,7 0 1,1 15-5,18-7-4,8 1 0,0-4 1,0-5-6,0 0-5,0 0 17,0 0 2,0 0 0,0 0 4,0 0 3,0 0 0,-8 0-4,1 0-1,-1 0 4,-3 0-9,11 0 1,0 0 11,0 0-23,0 0-12,42 0 12,26 0 18,35 0 1,-11 0-6,30 0-1,-23 0 2,-30-22 0,7 0-2,-34 11 3,-23 2-3,-3 4 7,-16 5 9,0 0-5,0 0-9,0 0-8,0 0 9,0 0-2,0 0 3,0 0-3,0 0-11,34 0-5,-7-3 17,15-8 3,7 0-3,-14 4-1,-16 3 0,-12-2 1,-7 3 1,0-3-2,0 1-7,0 1 11,-61 1-9,-38-3-13,-12 0 28,-18 6-22,10 0 22,9 0-1,26 0-6,23 0 4,11 0-1,16 0 4,26 0-2,8 0-5,0 0-4,0 0-1,0 0-3,0 0 0,0 0-2,0 0 0,0 0 1,0 12 8,15 0-5,46-3-1,31 1 8,45-5-2,-11-5-3,12 0 3,-28 0-2,-18 0-1,3 0 1,-26-15 0,-19 6-1,-24 0 1,-3-6 1,4 12 3,-8-11-1,4 5 3,11 4-4,-26 1 0,-8 4 1,0 0-4,0 0-5,-23 0 10,-65 0-16,-22 0 16,-9 0-13,28 0 22,30 0-10,38 4-6,11 1 3,12-5-9,0 0-16,0 0-9,0 13 21,96 0 22,37-1 5,31-5-9,4-7-3,-15 0 0,-23 0-3,-31 0 2,-23 0-2,-30 0 3,-23 0 0,-15 0 12,-8 0-6,0 0-5,0-4 4,0 4-6,-42 0-9,-16 0-1,-18 0 6,-12 0 13,-3 18-10,14 21-2,16 5-1,19-3-5,27 0 4,15-12-2,0-7-1,0-10 6,0-1 2,0-2 1,0-9-2,0 0 4,0 5 0,0-5-1,0 14-5,-8 8-16,-37 10 1,-5 15 15,-11-1 0,4 4 6,22-9-1,-7-3-2,16-2 1,-16 5-2,0 0-5,7 9 9,-14 6-2,7-6-2,-27 5-3,-7-4 0,15-5 5,3-5-3,32-19-1,18-8-1,8-14-15,0 0-1,0 0 1,65 0 6,30 0 23,24-42-7,7-12-5,3-11-1,-37 6 2,-4 4-2,-31 13 4,-15 10 0,-31 10 5,-3 8 7,-8 0-9,0 10 12,0-5-12,-19 4-9,-38 0 3,-20 1-3,-26-1 6,-7 5-13,-35 0 26,-16 0-17,9 9-1,7 20-1,26-7 11,43 0-11,34-8 5,31 1-6,3-12-9,8 3 2,0-2-11,0 1-5,61-5 20,50 5-1,41-5 17,1 0-6,-8 0-3,-11-29-1,-39 2 4,-26 4-1,-27 9 3,-42-4 8,0 0-1,-54-5 1,-72 0-14,-53 10-5,3 8 10,12 5-4,-4 0 5,39 0-4,37 5 6,31 13-5,38 0 4,12 0-18,11 1 6,0-6 7,0 1 3,61-5-2,30 0 7,5-9-2,14 0-3,1 0-3,7 0-2,-7 0-3,34 0 2,15-26 1,-15-3-2,8-2 2,-42 8 1,-54 9 0,-30 8 0,-27 6-3,0 0-7,-42 0 7,-84 0 3,-27 0-3,-26 0 7,-1 24-3,35 8 3,27 0 0,15 0-1,38 2 4,4-12-1,27 10-3,34-9-13,0-5 0,0 0 16,34-4-9,77-5 8,34-9 4,23 0-3,-4 0-6,-23-41 0,4 0 4,-50 0-7,-37-1 6,-24 10-2,-34-5 1,0 14-15,-34 5 9,-85 3-9,-26 15 5,-23 0 16,-3 15-4,-16 26-1,11 9 3,46 2-1,27-6 1,46-7-1,30-10-16,27-2 7,0-9-1,0 0 6,0-13 3,69 8-4,42 7-2,26-2 3,4-13 0,-3-5-4,-35 0 2,-27 0-3,-19-9 0,-30 0 6,-27-4 1,0 1-3,0 12 2,-34-3-2,-35 3-3,-42 0 5,-15 0 7,23 9-8,12 19-1,22 0 1,35-6 2,-1-5 5,20-2-13,15-2-1,0 6 1,0 0 4,0 4 6,23-1-9,65-3 4,30-10-1,27-5 9,8-4-7,-1 0-2,-26-27 3,-7-14-2,-24-1 1,-19 1 2,-18 10 0,-32 3 3,-18 19 6,-8 9-4,0 0 3,-42 0-12,-92 0-12,-37 0 19,-32 13-1,-18 47-7,7 9 6,20 4-8,41-9 8,35-8-5,49-15-2,27-9 1,23-14-1,11-4-8,8-6-6,0 2-8,35-1 14,68-9-2,49 0 15,24 0 3,22-41-3,-22-9-1,3-5 1,-18 8 0,-74 6-4,-29 14 4,-39 18 7,-19 9 11,0 0-3,-27-5-1,-76 5-23,-73 0 2,-11 5 12,-19 54-7,4 15 1,30-1-4,46-14 2,50-3 1,42-15-5,26-4-7,8-6 10,0 1-4,42-3 7,61-11-4,15-9 1,35-4 5,7-5 0,1 0-1,-16 0-1,-16-14 0,-18-13-1,-35 0 1,-41 7 2,-35 6 5,0 1-6,-27 4 0,-76 4-4,-50 5-4,-26 0 17,3 32-8,31 24-3,35-6-2,14 0 1,47-9-4,22-10 1,27 3 0,0-11-3,0-5 14,0-4-8,42-2 4,46-2-1,30-10-1,35 0 0,-1 0-7,16-36 3,-4-19 3,-45-1 0,-35 11-4,-42-1 0,-42 12 3,0 8 1,-16 14-9,-68 1 5,-26 11 3,-35 0 3,-8 0-1,-34 41 1,8 15 3,41 7-6,28 3 4,45-2-1,30-10-12,35-13 8,0-8-1,8-10 9,84-5-3,45-13-2,23-5 3,-15 0-3,0-14-1,-34-22-1,-42-7 1,-27 7-1,-16 4 2,-26 9-1,0 10-1,0 6-1,0 7 1,0 0-5,-61 0 0,-57 7 9,-27 34 0,-15 14-2,15 9-2,42 0 0,26-3 8,28-2-13,22-14 3,27-3 8,0-11-10,0-2 13,0-11-8,61 5-5,15-5 0,8-4 6,8-1-1,11-3-1,-19-1-3,-15-9 3,-16 0 0,-19 0 0,-26 0 3,0 0 6,-8 0 1,0-5-6,0-9-4,0 10 1,-77 0-1,-49 4-11,-30 0 18,-4 31-3,-1 19 1,9 15-8,22-5 10,38-4-6,43-18 4,22-4-6,27-15-5,0 3 0,0-3 14,61-2-13,38-7 2,20-5 8,26-5-4,-8 0 1,-3 0 0,11 0-6,-8 0 3,0-19-4,-30-13 2,-19 0 4,-31 0-4,-22-5-4,-9 5 3,-26 5 1,0 4 1,0 14 4,0 0 6,0-4 0,0 3-4,0-8-2,0-2-6,16-7 2,3 4 3,4 0-2,-12 1 2,-11 12-1,0 2 0,0 3-3,0 0 10,0-4-5,0 5-2,0-6 2,0 1-8,0 1-3,0-6-3,8 3 15,-1 2 4,1 0-4,19-9 0,-1 4 2,-3-9 0,4-4-2,-8-1 7,-11-3 1,-8-1 0,0 3-5,0 2 3,0-5-6,0-4 2,0-5 1,-19 3-5,-4-8-1,11 1 2,5-5-1,7 3 0,-8 1-1,0 10 2,8 10 1,0 4 1,0 11 0,0 2-2,0 3-1,0 1 0,0 1 2,0 1-4,0-8 2,0-3 2,0-4 0,0 0-2,0-9-1,0-5 9,0-6-8,0-3 3,23-9-3,12 4 1,-9-14-1,-18 5 0,11 0 1,-19 0 0,0 5-1,0 13 1,0 5 1,0 6-2,0 7-1,0-5 2,0 6-2,0-1 2,0-4 0,0 1 1,0-6-1,0-5 3,0 1-2,0-4 1,0 4-3,0 6-1,0-3-2,0 5 1,0 3 2,0 1 2,-11-2 0,11-6-1,0 1-1,0-5 0,0-6 0,0 2 4,0 9 2,0-5-2,0 4-4,0-4 1,0 3-2,0 7 2,0 8-1,0 5 2,0 4-1,0 1-1,0 0 0,0-10-2,0-3-1,0-5 3,11 2 1,23-10 1,-11 4 0,19-1-1,-15 4 3,0 5-6,-4-1 0,-12 1 2,4 4 1,-7 1-1,19-7 3,-12 9-5,-4-5 4,-3 2-1,0 5 0,-8 5-2,7 4 2,-7 0-2,0 0-3,0 0-4,12 0-7,-5 13-2,1 10 10,19 10 13,-12-15-9,12 1 1,-1-6-1,5-8-4,3-1 6,1-4 4,-9 0-1,9 0 3,-12 0 4,-12 0-8,-3 0 0,-8 4-6,0 43-18,-27 22 5,-57 22 19,-8 24 15,-11 5-5,0 3-9,27-12 0,0-7 1,7-20 0,19-22-3,-18-9 1,18-3 2,-3-5-6,11 1 2,19 5-1,-12-10 1,1-9 2,7-9-2,12-9 0,15-10-3,0 1-2,0-5-4,0 0-2,0 0 7,0 0 11,0 8 3,0 2-20,-11 5-3,-24 3 14,12 5 4,-3 0 4,26-5-10,0-4-3,0-5-2,0-5 0,49-4 7,62 0 9,11 0 1,31-31-3,22-11-6,12-14 5,19-12-2,4-11-1,4-12 5,15-10-2,19-9 7,-11 9-8,-43 1 0,-41 30-1,-65 20 13,-46 18-4,-27 3-6,-15-1-5,0 3-4,0-6 1,-8 5 9,-41-8-6,-28-5-4,-18 3 2,-16-3-5,-41 9 2,-35 9-9,-50 14 7,-26 9-10,-1 14 19,24 49-3,53 21 1,53-2-4,50-8-5,39-19 8,29-23-5,16-14-3,0-9 4,0-9 9,8 0-2,34 0 5,27 0 5,15-18-3,11-28-5,-3 1-1,3-2-5,-3 0 1,11 12 0,-19-2-3,19 4-2,-19 11 1,-16-2 1,-7 11 1,-45 4 2,-16 0-1,0 4 1,0-4 0,0 9 1,0-5-2,0-8 3,0 8-2,0-8-7,0 8-5,-8 5 8,-53 0-6,-50 0-12,-22 23 28,-12 32-4,19 10-4,49-2-5,32-8 3,22-5 3,23-17-6,0-10-2,0-9 7,7-1-2,28-13-2,22 0 4,19 0 5,1-4 3,18-33-2,-19-8-2,1-11 0,-9-10-1,-18-1 0,-8-2-2,-23 1 1,-19 11-4,0 22 4,0 3-6,0 13 10,0 6-3,-19-1 2,4-1 0,-4 6 6,3-3-8,16-8 2,-7 2-3,-1-9-1,8-9 7,0-10-5,0-15 2,0-7 2,0-11-7,0 2 1,0 4 1,0 12 1,0 16-5,0 18 3,0 8 1,0 6-1,0-1 3,0 9-3,0 1-1,0 4 3,0 0-9,0 0-2,0 4-6,0 47 0,23 17 21,53 24-6,35-1-2,26-8-4,16-9 6,7-14-1,1-15-5,3-17 9,-4-10-5,-34-13 5,-31-5-2,-45 0 1,-39 0 1,-11 0 5,0 4-3,-80 1-3,-80 20-10,-69 15 18,-15 20-8,-4 26-1,19 10 0,42 0-5,42-4 4,34-8-3,54-21 3,11-3-2,23-10-3,23 10 1,-11-1 17,11-8-10,-16 3 0,-26 2-1,-26 8-2,-43 15 0,-15 12-1,8-8 5,7-6-1,23-7-3,31-15-1,15-10 1,15-4-1,12-9-2,4 10 1,11-1 2,0 9 4,-8 20 0,-7 7 0,-20 25-5,-7 7 8,8 2 1,-8-11-4,15-12-3,27-20-1,0-21 1,0-15 1,0-9-1,27-14 3,-12 0-4,35-9 1,26 0 2,35 0 0,19 0-4,15 0 2,-12 0 0,12 0 0,-7 0 1,-28-9-2,-18-10-3,-8-3 9,4-10-1,-4-19 0,7-9-2,-14-14-2,-24 10 2,-30 10-2,-23 17 0,0 19-1,0 10 0,-42 8 0,-15 0-6,-20 0 0,-10 0 10,22 0 2,-4 8-5,27 10-2,-11-6 0,-12-1 0,-38-2 2,-16 0-5,-26 5 2,-7-6-5,22 11 7,-4-1-5,31 5 4,42-3 1,19-11 0,42 0-4,0-9-11,0 0-10,0 0-3,61 0 21,65 0 8,19-33 5,-7-8-3,-5-9 0,-22-2 0,-8-2 1,-11 4-3,-24-5 2,1-6-1,-8 2-1,-11 0 0,-8 3-1,-23 11 1,-12 13 0,-7 9-1,0 5 0,0 7 3,-76 8-3,-35 3-8,-26 0 16,-8 0-1,27 3-8,18 21 3,32-9-2,26 7 1,7-4-2,9 5-6,10 0 1,5-5 6,11-3-10,0-3-9,0 3 4,19-6 1,65-9-1,27 0 15,26 0 7,4-16-11,-11-19 5,-19-2-1,-27 1 1,-23 5-2,-38 3 3,-23 6 2,0 1 3,-23 8-3,-107 8-4,-57 5-6,-34 0 14,3 0-6,20 29 2,37 16-3,43 1 2,34-1 3,31-8-8,30-11-7,23-4 3,0-10 7,15-3-7,61-4 9,35-5-2,7 0 5,27-9-5,0-30 0,-19 1 0,-30 4 0,-28 7-2,-37 13 1,-4 10 2,-27 4-3,0 0-1,0 0-8,-50 0 2,-53 32 11,-42 15-1,-8 3 4,8 4 1,54-13-7,30-4 2,26-4-1,35-15-6,0-2 3,0 0-6,0-12-6,88-4 7,46 0 7,37 0 2,24-41-5,-8-10 2,-19-4 3,-23 1-4,-34 13-3,-50 14 11,-38 12 2,-23 10 11,0 5-4,-92 0-9,-87 0-12,-31 5 13,-31 40-4,39 6-5,30 4 7,54 0-5,42-13 0,41-14-3,35-10-4,0-9-10,0-5 11,0-4 4,96 0 3,49 0 4,49-9 0,-18-27-5,-4 0 1,-35 2-1,-45 6 0,-24 15 0,-52 13 1,-16 0-3,0 0-3,-77 0 6,-75 9 3,-51 32 8,-18 20-9,42 14 2,34 6-1,45-8-6,39-14 6,35-8-11,18-15 7,8-8 0,0-6-4,0-7 8,27-6 1,49-5 0,16-4 1,30 0-4,4 0 2,0-23-5,-39 1 3,-29 12-2,-24 1 0,-34 9 0,0 0 1,0 0 1,0 0-1,0 0-1,0 0 4,0 0-2,0 0 0,-76 0 2,-35 0-4,-42 0 1,-18 0-6,-5 19-1,-3 8 12,53-4-10,23-3 3,53-7 4,39-10-6,11 3-9,26-6-11,100 0 6,54 0 17,26 0-9,11-18-11,-11-6 0,-11 6 10,-35 3 11,-22 7-7,-47 8 6,-22 0 5,-35 0-3,-26 0 7,-8 0 2,0 0-1,0 0 5,-99 0 1,-39 0-14,-22 0-1,-4 0-5,23 0 3,19 0 11,22 0-10,13 0 5,29 0 0,-3 0-4,19 8-2,0 2 6,0 4-7,0-5 5,8-5-6,26-4 3,8 0-7,0 5-21,23-5 0,80 0 17,35 0 11,-5 0-4,5-37-6,-28 1 11,-26-10-2,-15 1 10,0-11 1,-20 1 4,-14-10 0,7-12-1,-16-9 4,9-12-3,-12-3-7,3-4-5,-18 8-1,0 6-1,-8 12 0,0 11 2,0 13-4,0 4-3,0 6 14,0 13-9,0 9 1,-8 9-1,0 5 1,8 1-1,0 2-1,-7-7-2,7 7-1,0 6-1,0-5 9,0 5-8,-8 0-2,8 0 5,0 0 1,0 0-16,0 0-2,0-4 0,0-1 15,0 1 3,0-1 6,0-4 10,0-9-7,0 0-5,0-11 0,0 3 4,-11-2-5,3-7 5,0-3-3,-11-13-5,19-14 1,-15 2-5,-12-1-2,4 3 5,-11 16 6,7 7-4,12 12-1,4 8 1,3 11-1,0 7 3,8 0-3,-7 11-22,-20 53 6,12 28 19,-4 22 7,3 6-7,16-14-1,0-19 1,0-9-4,0-13-2,0-26 3,0 3-1,0-18-2,0-10 1,23-1-7,31-6 0,14 0-2,32-7 16,3 0-1,0 0-4,-12-32 3,-7-19 7,-23 5 0,-11-13 1,-23-21-5,-27 8 2,0-6-1,0 5 3,-16 18-8,-37 10 1,-4 18 2,-12 7-6,0 20-8,-7 0 14,15 0-4,11 0 5,8 0-8,-7 9 3,-12 23-5,-8 15 2,-7 26-6,18 13 7,24-7-1,15-2 1,19-12-5,0-24 1,0-4 2,34-14 6,-7-14-2,-4-6 1,-4-3 4,15 0 3,1 0 4,14-22-7,-14-14-1,-1 5-2,-19-11 0,-15 19-3,0 13-2,0 10-8,-15 0-3,-61 25-13,-20 51 40,-22 26-11,34 16-4,42-16 3,34-16-7,8-21 3,0-15 0,42-22-6,16-10 13,-5-9-2,-11-9 4,0 0-2,0 0 0,0 0-1,-8 0-2,-15 0-2,-19 0-2,0 0-2,0 11-14,0 7 8,0 9 14,0-4 11,-11-10 5,-4-8 0,-12-5 8,19 0 7,-18 0-6,-9 0-7,12 0-6,-3 0-1,10 0-3,5-14 0,11-4 3,0-9 2,0-11 0,0-7 4,0-10-2,0-15-10,0 2 1,0-5 1,0 8-3,0 10 4,0 10 0,-42 6-4,-8 8 9,-3 4-5,3 9-2,35 9-1,4 9-4,11 0 0,0 0-12,0 0-1,0 0 4,0 0 1,0 0 3,0 0 0,0 0 1,0 0 1,0 0-2,0 0 1,0 0-4,-16 0-4,-33 0-6,-39 0-2,23 13 9,4 15 0,34-6 0,27 6-5,0 16-13,0 17 10,12 14 6,30 7-5,7 4-4,-22 7 0,-4 7 3,4 6 0,-20 4 11,-7-5-1,0-12-15,0-17 9,0-16 3,0-17 2,-7-21 3,-20-13 4,-7 1-4,3-6 5,-15 1 1,4-1-2,8 5-1,-16 1-2,1 12 0,-39 10-2,-4 15-4,16 8 2,0 13 4,26 7-5,16-3-6,-1-12 10,24-14-1,11-19 2,0-8 0,0 7-1,0 11 2,0 5 2,11 18-1,47-1-4,10 1 4,1 0 0,0-19 0,-27-8 0,-8-10 1,-26-16-1,-8-1 2,0 3-2,0-4 1,0 9-2,0 8-4,-96 19 6,5 5 6,7 10-5,7-6 0,35 0-4,-3-9 0,3-3 2,7-12 1,5-7-1,-16-10 0,4-9 0,-27 0-1,12 0 1,15 0 1,-11 0-2,18-4 3,5-14-4,-5-5 1,16 9 1,19 6 2,0 2-2,0 6-7,0 0-5,61-6-6,58-10 9,41-17 14,19-7-3,-7-12-6,-19-6 3,-27-3 1,-42 2 2,-23 4-3,-46 4 3,-15 5 2,0-4-4,0 0 2,0-3-3,0 2 1,0 8 0,0 1 0,0 5-1,0 14 0,0 5 0,0 4 1,0 5 0,0 6-1,0 3 0,0-6-1,0 6 0,0 0-1,0-5 1,0 1-3,0-10 0,0 1 3,27-11 1,-1 1 0,-3-4 0,12 4-2,-16 1 1,4 3 2,-4 10 0,-19 4-2,0 5 0,0 0-2,0 0-1,0 0-4,0 0-1,0 0 4,15 0-3,-7 0 4,11 0 2,-4 0-2,-4 0 2,5 0 3,-16 0 4,0 0-1,0 0 2,0 0-4,0 0-7,-35 23-4,-49 13 4,-26 19 12,-28 19-7,20-5 3,34-10-4,15-8-1,27-19 5,8-9-3,19-5 1,3-14-4,12 1 4,0-5-2,0 0-1,0 0 3,0 5-3,0-1-4,-7 10 3,7 4-1,-16 0 1,16 2 2,-11-4 1,11 0-1,0-7-5,0 0 1,0-9 0,0 4-1,0-4 7,0 0-1,0 0 3,0 0 4,0 10-2,0-1-7,0 9-6,-15 14 3,-12 1 7,4 3 7,4-8-9,19-15 0,0-4-3,0-9-4,0 0 4,27 0 5,15 0 5,7-27 5,12-11-7,-11 8-2,11-8 0,-11-7 0,26-3-2,-7 3-1,15 0 0,11 4-2,-19 4 4,1 1-3,-1-2 0,-26 6 2,-16 6 0,0 2 0,1 1 0,14 5-1,5-9 0,14-6-2,9 1 1,-1-5-4,0 5 2,-18 5 1,-16 9 2,-16 3 0,-10 10 0,-5 5 0,-3 0-1,-1 0 0,1 0 0,11 0 0,-11-4 0,11-5 1,-12 4 1,-7 5 1,0 0-1,0 0 0,0 0-6,-26 0 6,-16 0-3,-35 5 0,-7 19 3,8 3 4,-19 9-6,26 1 3,19-5-3,1 6 0,14-11-1,1-5 0,7 1 2,1 0 0,-16 5 0,-8-2 1,0 7-1,-3 0 2,3 1-3,16 0 2,19-7-1,3 1-1,12-10-2,0-3-2,0-1 0,0-10 0,0 1 2,0-5 3,12 0 0,18 0 3,5 0 2,7 0-3,3-20 1,13-7-3,10 4 0,9-1-1,-1 3 0,0 2 0,-7 6-3,-12-1 5,4 9-4,-11 1 4,-16-5-1,-15 9 0,-19-5 1,0 5 0,8 0-1,-8 0 4,0 0-3,0 0-1,0 0 2,0 0-3,0-4 1,8 4-5,18-9 3,16-6 2,8 1 0,-16 0 1,-15 5-1,-11 5 0,-8 4 0,0 0 0,0 0-5,0 0-2,0 0 7,-50 0-3,-26 13 14,7 6-9,8-6 0,4 0 1,-4-2-5,-15-2 1,-16 0 4,-3 5-3,-8 4-6,11 1 6,16-1-1,22 0 2,31-4-1,16-5-2,7-5-2,0-4-1,0 0 3,0 0 4,0 0 1,0 0-1,0 0 0,0 0 0,0 0-1,0 0 3,-12 0-5,5 5-4,7 4-2,0-5 11,-8 1-5,8-5-3,0 0 1,0 0-2,0 0-1,0 0 3,0-18 17,8-19-7,53-2-2,-4-13-4,4 6 0,-27-4 1,1-1 3,-1 0-4,-34 6-2,0 7 5,0 7-3,0 8-1,0-4 0,0 3 0,-19 6 0,11 2 4,1 0-1,7 2-2,-12-4 0,5 0-2,-1 0 1,-7-5 1,15 5 0,-19-2-1,11 8-1,0-3 2,-3 6-2,3 4 2,1 1-2,-1-1-1,-19 5-3,12 0-2,-4-4 6,4 4 1,3 0 1,12 0-5,-7 0 5,7 0-2,-8 0-2,-7 0 1,-12 4 5,-7 43-3,-35 17 1,0 20-2,20-3 2,22 1 3,12-17-4,15-15 1,0-14-5,0-8 1,0-15 3,7-3 0,1-6 4,3-4 0,-11 0-1,0 0 0,0 0 0,0 0-9,0 0-27,0 0-69,0 0-372</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5-12-02T03:43:58.947"/>
    </inkml:context>
    <inkml:brush xml:id="br0">
      <inkml:brushProperty name="width" value="0.10583" units="cm"/>
      <inkml:brushProperty name="height" value="0.21167" units="cm"/>
      <inkml:brushProperty name="color" value="#FFFFFF"/>
      <inkml:brushProperty name="tip" value="rectangle"/>
      <inkml:brushProperty name="rasterOp" value="maskPen"/>
    </inkml:brush>
  </inkml:definitions>
  <inkml:trace contextRef="#ctx0" brushRef="#br0">4190 12,'119'7,"144"3</inkml:trace>
</inkml:ink>
</file>

<file path=ppt/ink/ink5.xml><?xml version="1.0" encoding="utf-8"?>
<inkml:ink xmlns:inkml="http://www.w3.org/2003/InkML">
  <inkml:definitions>
    <inkml:context xml:id="ctx0">
      <inkml:inkSource xml:id="inkSrc0">
        <inkml:traceFormat>
          <inkml:channel name="X" type="integer" min="-1280" max="1920" units="cm"/>
          <inkml:channel name="Y" type="integer" max="1080" units="cm"/>
        </inkml:traceFormat>
        <inkml:channelProperties>
          <inkml:channelProperty channel="X" name="resolution" value="47.26736" units="1/cm"/>
          <inkml:channelProperty channel="Y" name="resolution" value="28.34646" units="1/cm"/>
        </inkml:channelProperties>
      </inkml:inkSource>
      <inkml:timestamp xml:id="ts0" timeString="2015-12-02T03:43:42.642"/>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0 139,'0'0,"0"0,127 0,-63 0,-1 0,64 0,-127 0,127 0,-127 0,64 0,63 0,-64 0,1 0,-64 0,63 0,1 0,-1 0,-63 0,64 0,-64 0,127 0,-127 0,63 0,64-64,-63 64,-1 0,64 0,-63 0,-1 0,1 0,-1 0,1 0,-1 0,1 0,-1 0,1 0,-1 0,64 0,-63 0,-1 0,64 0,-63 0,-1 0,64 0,-63 0,-1 0,1 0,-1 0,1 0,-64 0,63 0,1 0,-1 0,-63 0,0 0,64 0,-1 0,1 0,-64 0,63 0,-63 0,0 0</inkml:trace>
</inkml:ink>
</file>

<file path=ppt/ink/ink6.xml><?xml version="1.0" encoding="utf-8"?>
<inkml:ink xmlns:inkml="http://www.w3.org/2003/InkML">
  <inkml:definitions>
    <inkml:context xml:id="ctx0">
      <inkml:inkSource xml:id="inkSrc0">
        <inkml:traceFormat>
          <inkml:channel name="X" type="integer" min="-1280" max="1920" units="cm"/>
          <inkml:channel name="Y" type="integer" max="1080" units="cm"/>
        </inkml:traceFormat>
        <inkml:channelProperties>
          <inkml:channelProperty channel="X" name="resolution" value="47.26736" units="1/cm"/>
          <inkml:channelProperty channel="Y" name="resolution" value="28.34646" units="1/cm"/>
        </inkml:channelProperties>
      </inkml:inkSource>
      <inkml:timestamp xml:id="ts0" timeString="2015-12-02T03:44:12.353"/>
    </inkml:context>
    <inkml:brush xml:id="br0">
      <inkml:brushProperty name="width" value="0.21167" units="cm"/>
      <inkml:brushProperty name="height" value="0.21167" units="cm"/>
      <inkml:brushProperty name="color" value="#FFFFFF"/>
      <inkml:brushProperty name="fitToCurve" value="1"/>
    </inkml:brush>
    <inkml:context xml:id="ctx1">
      <inkml:inkSource xml:id="inkSrc2">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1" timeString="2015-12-02T03:43:58.949"/>
    </inkml:context>
    <inkml:brush xml:id="br1">
      <inkml:brushProperty name="width" value="0.06667" units="cm"/>
      <inkml:brushProperty name="height" value="0.06667" units="cm"/>
      <inkml:brushProperty name="color" value="#FFFFFF"/>
    </inkml:brush>
  </inkml:definitions>
  <inkml:trace contextRef="#ctx0" brushRef="#br0">0 1514,'0'0,"64"0,-1 0,64 0,0 0,-63 0,63 0,63 0,-63 0,-63 0,-1 0,1 0,-1 0,-63 0,64 0,-64 0,63 0,-63 0,64 0,-1 0,-63 0,64 0,-64 0,63 0,1 0,-64 0,63 0,-63 0,64 0,-64 0,127 0,-127 0,127 0,-64 0,1 0,-1 0,1 0,-1 0,1 0,-64 0,63 0,1 0,-1 0,-63 0,64 0,-64 0,63 0,1 0,-64 0,63 0,-63 0,64 0,-1 0,-63 0,64 0,-64 0,63 0,-63 0,64 0,-1 0,-63 0,64-63,-64-63,0 126,0-63,0 63,0 0,0 0,-64 0,64-63,-63 63,-1 0,-63 0,64 0,-1 0,1 0,63 0,-64 0,1 0,63 0,-64 0,64 0,-63 0,63 0,0 0,0 0,127 0,-64 0,1 63,-64-63,63 63,1-63,-1 0,-63 0,64 0,-64 0,63 0,1 0,-64 63,0-63,63 0,-63 0,0 0,0 0,0 0,-127 0,64 0,-1 0,-63 0,64 0,-64 0,63 0,-63 0,64 0,-1 0,64 0,0 0,0 63,0 0,0 0,0-63,64 0,-64 63,0-63,0 63,0-63,63 0,-63 63,64-63,-64 63,63-63,-63 0,0 0,64 64,-64-64,63 0,1 0,-64 0,63 0,-63 0,64 0,-64 0,63 0,1 0,-64 0,63 0,-63-64,64 64,-64 0,0-63,0 63,63-63,-63 0,0 63,-63 0,63 0,-64 0,64 0,-63 0,-1 0,64 0,-63 0,63 0,-64 0,64 0,0 0,-63 0,-1 0,64 0,-63 0,63 63,-64-63,64 0,0 0,64 0,-1-63,1 63,63 0,-127-63,0 0,0-63,0 0,0 0,0 62,0-62,-64-63,1 126,63 0,-64 63,64 0,0 63,0 0,0 0,0 63,0-63,0 0,0 1,-63-1,63 0,-64-63,1-63,-64-127,63 64,1-126,-1 126,-63 0,64-1,-1 64,64 0,-63 0,63 0,0 63,0 0,63 0,-63 63,64 63,-64-63,63 0,1 1,-64-1,0 0,0-63,0 63,63 0,-63-63,0 63,0-63,64 0,-1 0,-63 63,0-63,64 0,-64 63,63-63,1 0</inkml:trace>
  <inkml:trace contextRef="#ctx0" brushRef="#br0" timeOffset="770.0231">2477 820,'0'0,"63"0,-63 63,127-63,-127 0,64 63,63 0,0-63,-64 127,64-127,-127 0,64 0,-1 63,1-63,-64 0,63 63</inkml:trace>
  <inkml:trace contextRef="#ctx1" brushRef="#br1">3366 1955,'63'1,"-63"-2</inkml:trace>
  <inkml:trace contextRef="#ctx0" brushRef="#br0" timeOffset="6714.2066">64 1524,'127'0,"0"0,0 64,63-64,-63 63,64-63,-64 0,-64 0,64 0,0 0,-127 0,64 0,-64 0,63 0,-63 0,127 0,-63 0,63 0,0-63,-64-1,1 64,126 0,-190 0,127-63,-127 63,64 0,-64 0,63 0,1 0,-1 0,-63 0,64 0,-64 0,0 0,-127 0,127 0,-64 0,-63 0,0 63,-63 1,63-1,0-63,63 0,1 0,-128 0,128 0,-64 0,63 0,-63 0,127 0,-127 0,127 0,-63 0,-64 0,127 0,-127 0,63 0,1-63,63 63,-64 0,1 0,-1 0,64-64,-63 64,63 0,0 0,63 0,1 0,-1-63,128-1,-128 1,1 63,126-64,-126 1,-1 63,-63-127,0 63,0 1,0-64,0 63,0 64,0-63,0 63,0 63,0 1,0 126,0 1,0-64,0 0,0-64,0 64,0 64,0-128,64 1,-64-64,127 63,-127-63,63 0,-63 0,64 0,-64-127,63 0,1 0,-64 0,0 0,0 0,0 64,0-64,0 63,0 64,0 0,-64 0,64 0,-63 0,-1 0,1 0,-1 0,64 0,-63 64,-1-1,64-63,0 64,-63-64,63 63,-64 1,1-64,63 0,-64 0,64 0,-63 0,63 0,0 63,-64-63,1 0,63 0,-64 0,64 0,64 0,-1 0,-63 0,64 0,63 0,-127 0,127 0,-127-63,63 63,1 0,-1 0,1 0,-64 0,63 0,1 0,-64 0,63 0,1 0,-1 0,-63 0,64 0,-1 0,1 0,-64 0,63 0,-63 0,64 0,-64 0,63 0,1 0,-64 0,63 0,-63 0,64 0,-1 0,-63 0,64 0,-64 0,63 0,-63 0,64 0,-1 0,-63 0,64 0,-64 0,63 0,1 0,-64 0,-64 0,64-64,0-63,0 127,0-63,0-1,0 1,0 63,0-64,0 64,0-63,-63 63,63 0,0 0,-64 63,1-63,-1 64,64-1,-63-63,-1 64,64-64,-63 0,63 0,0 63,-64-63,64 0,-63 64,-1-64,64 0,-63 0,63 0,0 0,-64 0,1 0,63 63,0-63,-64 0,64 0,-63 0,63 0,-64 0,1 0,63 0,-64 0,64 0,-127 0,64 0,-1 0,1 0,63 0,-64 0,1 0,63 0,-64 0,64 0,-63 0,63 0,0 0,63 0,1 0,63-63,0 63,-64 0,64 0,0 0,0 0,64 0,-1 0,1 0,-1 0,-63 0,0 0,-63 0,-1 0,1 0,-64 0,63 0,1 0,-64 0,63 0,-63-64,0 64,0 0</inkml:trace>
  <inkml:trace contextRef="#ctx0" brushRef="#br0" timeOffset="9716.2982">10478 3493,'0'0,"0"0,63 0,1 0,63 0,-127 0,127-64,-127 64,63 0,-63 0,64 0,-1 0,-63 0,64 0,-64 0,63 0,1 0,-1-63,1 63,-1 0,-63-64,64 64,-64 0,0 0,-127 0,127 0,-127 0,63 0,-63 0,-63 0,-1 0,1 0,-1 0,64 0,0 0,64 0,-1 0,1 0,-1 0,64 0,127 0,0 0,0-63,64 63,-64-64,-64 64,1 0,-64 0,0-63,0 63,0 0,0 0,-64 0,64 0,-63 0,-1 0,64 0,-63 0,63 0,-64 0,1 0,63 0,-64 0,64 0,0 0,-63 0,63 0,0 63,-64-63,64 0,-63 127,63-63,0-1,0 64,0-127,0 64,0-64,-64 0,64 63,0-63,0 0,64 0,-1 0,64 64,-127-64,64 63,-1-63,1 0,-1 0,-63 0,64 0,-64 0,0 0,0-63,0-1,0 64,0-63,0 63,0 0</inkml:trace>
  <inkml:trace contextRef="#ctx0" brushRef="#br0" timeOffset="16264.4958">7430 3366,'0'0,"0"0,63 0,-63 0,64 0,-1 0,-63 0,64 0,-64 0,63 0,1 0,-64 0,63 0,-63 0,64 0,-64 0,63 0,1 0,-64 0,63 0,-63 0,64 0,-1 0,-63 0,64 0,-64 0,63 0,-63 0,64 0,-1 0,-63 0,64 0,-64 0,63 0,1 0,-64 0,63 0,-63 0,64 0,-64 0,63 0,1 0,-64 0,63 0,-63 0,64 0,-1 0,-63 0,64 0,-64 0,127 0,-127 0,63 0,-63 0,64 0,-64 0,63 0,1 0,-64 0,63 0,-63 0,64 0,-1 0,1 0,-64 0,63-64,-63 64,64 0,-1 0,-63 0,64 0,-64 0,63 0,-63 0,64 0,-64 0,63 0,-63 0,64 0,-64-63,0-1,0 64,0-63,0 63,0-64,0 64,0-63,0-1,0 1,0 63,0 0,0 0,-64 0,64 0,-63 0,-1 0,64 0,-63 0,63 0,-64 0,1 0,63 63,0-63,-64 0,64 0,0 0,-63 0,63 64,-64-64,1 0,63 0,0 63,-64-63,64 0,0 0,0 0,64 64,-64-64,63 0,-63 0,64 63,-64-63,63 0,1 64,-64-64,0 0,63 63,1 64,-64-127,63 127,-63-127,0 64,64-64,-64 0,0 63,63-63,1 0,-64 0,63 0,-63 0,64 0,-64 0,0 0,0-63,-64 63,64 0,-63 0,-1 0,1-64,63 64,-64 0,64-63,0-1,0 1,0 63,0-127,0 127,0-64,0 64,0-63,0-1,0 64,64 0,-64-63,0 63,0 0,0-64,0 64,0-63,-64 63,1 0,63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E2FE08-D2EA-4928-B179-8CE848C41FA6}" type="datetimeFigureOut">
              <a:rPr lang="en-NZ" smtClean="0"/>
              <a:pPr/>
              <a:t>13/02/2017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441F32-57C2-4F9F-AF5E-4E98FB1DEEA2}" type="slidenum">
              <a:rPr lang="en-NZ" smtClean="0"/>
              <a:pPr/>
              <a:t>‹#›</a:t>
            </a:fld>
            <a:endParaRPr lang="en-NZ"/>
          </a:p>
        </p:txBody>
      </p:sp>
    </p:spTree>
    <p:extLst>
      <p:ext uri="{BB962C8B-B14F-4D97-AF65-F5344CB8AC3E}">
        <p14:creationId xmlns:p14="http://schemas.microsoft.com/office/powerpoint/2010/main" val="62437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37441F32-57C2-4F9F-AF5E-4E98FB1DEEA2}" type="slidenum">
              <a:rPr lang="en-NZ" smtClean="0"/>
              <a:pPr/>
              <a:t>1</a:t>
            </a:fld>
            <a:endParaRPr lang="en-NZ"/>
          </a:p>
        </p:txBody>
      </p:sp>
    </p:spTree>
    <p:extLst>
      <p:ext uri="{BB962C8B-B14F-4D97-AF65-F5344CB8AC3E}">
        <p14:creationId xmlns:p14="http://schemas.microsoft.com/office/powerpoint/2010/main" val="2461220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user data is processed through the protocol stack, each abstraction layer adds encapsulation information at the sending host. Encapsulation is removed by the receiving host. Intermediate relays update link encapsulation at each hop, and inspect the IP layer for routing purposes.</a:t>
            </a:r>
          </a:p>
          <a:p>
            <a:endParaRPr lang="en-NZ" dirty="0" smtClean="0"/>
          </a:p>
          <a:p>
            <a:r>
              <a:rPr lang="en-NZ" dirty="0" smtClean="0"/>
              <a:t>Link layer</a:t>
            </a:r>
          </a:p>
          <a:p>
            <a:pPr marL="171450" lvl="0" indent="-171450">
              <a:buFont typeface="Arial" panose="020B0604020202020204" pitchFamily="34" charset="0"/>
              <a:buChar char="•"/>
            </a:pPr>
            <a:r>
              <a:rPr lang="en-NZ" dirty="0" smtClean="0"/>
              <a:t>Physical transmission across media ( wires, wireless)</a:t>
            </a:r>
          </a:p>
          <a:p>
            <a:pPr marL="171450" lvl="0" indent="-171450">
              <a:buFont typeface="Arial" panose="020B0604020202020204" pitchFamily="34" charset="0"/>
              <a:buChar char="•"/>
            </a:pPr>
            <a:r>
              <a:rPr lang="en-NZ" dirty="0" smtClean="0"/>
              <a:t>Establishing logical links</a:t>
            </a:r>
          </a:p>
          <a:p>
            <a:pPr marL="171450" lvl="0" indent="-171450">
              <a:buFont typeface="Arial" panose="020B0604020202020204" pitchFamily="34" charset="0"/>
              <a:buChar char="•"/>
            </a:pPr>
            <a:r>
              <a:rPr lang="en-NZ" dirty="0" smtClean="0"/>
              <a:t>Packet creation</a:t>
            </a:r>
          </a:p>
          <a:p>
            <a:pPr marL="171450" lvl="0" indent="-171450">
              <a:buFont typeface="Arial" panose="020B0604020202020204" pitchFamily="34" charset="0"/>
              <a:buChar char="•"/>
            </a:pPr>
            <a:r>
              <a:rPr lang="en-NZ" dirty="0" smtClean="0"/>
              <a:t>Transmission</a:t>
            </a:r>
          </a:p>
          <a:p>
            <a:pPr marL="171450" lvl="0" indent="-171450">
              <a:buFont typeface="Arial" panose="020B0604020202020204" pitchFamily="34" charset="0"/>
              <a:buChar char="•"/>
            </a:pPr>
            <a:r>
              <a:rPr lang="en-NZ" dirty="0" smtClean="0"/>
              <a:t>Reception</a:t>
            </a:r>
          </a:p>
          <a:p>
            <a:pPr marL="171450" lvl="0" indent="-171450">
              <a:buFont typeface="Arial" panose="020B0604020202020204" pitchFamily="34" charset="0"/>
              <a:buChar char="•"/>
            </a:pPr>
            <a:r>
              <a:rPr lang="en-NZ" dirty="0" smtClean="0"/>
              <a:t>Error detection</a:t>
            </a:r>
          </a:p>
          <a:p>
            <a:pPr marL="171450" lvl="0" indent="-171450">
              <a:buFont typeface="Arial" panose="020B0604020202020204" pitchFamily="34" charset="0"/>
              <a:buChar char="•"/>
            </a:pPr>
            <a:r>
              <a:rPr lang="en-NZ" dirty="0" smtClean="0"/>
              <a:t>Collisions</a:t>
            </a:r>
          </a:p>
          <a:p>
            <a:pPr marL="171450" lvl="0" indent="-171450">
              <a:buFont typeface="Arial" panose="020B0604020202020204" pitchFamily="34" charset="0"/>
              <a:buChar char="•"/>
            </a:pPr>
            <a:r>
              <a:rPr lang="en-NZ" dirty="0" smtClean="0"/>
              <a:t>Line sharing</a:t>
            </a:r>
          </a:p>
          <a:p>
            <a:pPr marL="171450" lvl="0" indent="-171450">
              <a:buFont typeface="Arial" panose="020B0604020202020204" pitchFamily="34" charset="0"/>
              <a:buChar char="•"/>
            </a:pPr>
            <a:r>
              <a:rPr lang="en-NZ" dirty="0" smtClean="0"/>
              <a:t>MAC (media access control) addresses: 48 or 64 bit identifiers assigned to network hardware</a:t>
            </a:r>
            <a:endParaRPr lang="en-US" dirty="0" smtClean="0"/>
          </a:p>
          <a:p>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16</a:t>
            </a:fld>
            <a:endParaRPr lang="en-NZ"/>
          </a:p>
        </p:txBody>
      </p:sp>
    </p:spTree>
    <p:extLst>
      <p:ext uri="{BB962C8B-B14F-4D97-AF65-F5344CB8AC3E}">
        <p14:creationId xmlns:p14="http://schemas.microsoft.com/office/powerpoint/2010/main" val="278061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 web is often referred to as a client/server model of communication</a:t>
            </a:r>
          </a:p>
          <a:p>
            <a:pPr marL="171450" indent="-171450">
              <a:buFont typeface="Arial" panose="020B0604020202020204" pitchFamily="34" charset="0"/>
              <a:buChar char="•"/>
            </a:pPr>
            <a:r>
              <a:rPr lang="en-NZ" dirty="0" smtClean="0"/>
              <a:t>The server is a computer agent that is normally active 24/7 listening for queries from any client who make a request</a:t>
            </a:r>
          </a:p>
          <a:p>
            <a:pPr marL="171450" indent="-171450">
              <a:buFont typeface="Arial" panose="020B0604020202020204" pitchFamily="34" charset="0"/>
              <a:buChar char="•"/>
            </a:pPr>
            <a:r>
              <a:rPr lang="en-NZ" dirty="0" smtClean="0"/>
              <a:t>The server has web applications, stores user and program data and perform security authorization tasks</a:t>
            </a:r>
            <a:endParaRPr lang="en-US" dirty="0" smtClean="0"/>
          </a:p>
          <a:p>
            <a:pPr marL="171450" indent="-171450">
              <a:buFont typeface="Arial" panose="020B0604020202020204" pitchFamily="34" charset="0"/>
              <a:buChar char="•"/>
            </a:pPr>
            <a:r>
              <a:rPr lang="en-NZ" dirty="0" smtClean="0"/>
              <a:t>The server listens for requests and upon getting one, responds with a message</a:t>
            </a:r>
          </a:p>
          <a:p>
            <a:pPr marL="171450" indent="-171450">
              <a:buFont typeface="Arial" panose="020B0604020202020204" pitchFamily="34" charset="0"/>
              <a:buChar char="•"/>
            </a:pPr>
            <a:r>
              <a:rPr lang="en-NZ" dirty="0" smtClean="0"/>
              <a:t>A client is a computer agent that makes requests and receives responses from the server in the form of response codes, images, text files and other data</a:t>
            </a:r>
          </a:p>
          <a:p>
            <a:pPr marL="171450" indent="-171450">
              <a:buFont typeface="Arial" panose="020B0604020202020204" pitchFamily="34" charset="0"/>
              <a:buChar char="•"/>
            </a:pPr>
            <a:r>
              <a:rPr lang="en-NZ" dirty="0" smtClean="0"/>
              <a:t>The clients make requests to particular servers for particular resources using URLs and then wait for the response</a:t>
            </a:r>
          </a:p>
          <a:p>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22</a:t>
            </a:fld>
            <a:endParaRPr lang="en-NZ"/>
          </a:p>
        </p:txBody>
      </p:sp>
    </p:spTree>
    <p:extLst>
      <p:ext uri="{BB962C8B-B14F-4D97-AF65-F5344CB8AC3E}">
        <p14:creationId xmlns:p14="http://schemas.microsoft.com/office/powerpoint/2010/main" val="605550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 may help your understanding to contrast the client-server model with a different network topology. In the </a:t>
            </a:r>
            <a:r>
              <a:rPr lang="en-US" b="1" dirty="0" smtClean="0"/>
              <a:t>peer-to-peer model </a:t>
            </a:r>
            <a:r>
              <a:rPr lang="en-US" dirty="0" smtClean="0"/>
              <a:t>each computer is functionally identical, each node is able to send and receive data</a:t>
            </a:r>
          </a:p>
          <a:p>
            <a:pPr marL="0" indent="0">
              <a:buFont typeface="Arial" panose="020B0604020202020204" pitchFamily="34" charset="0"/>
              <a:buNone/>
            </a:pPr>
            <a:r>
              <a:rPr lang="en-US" dirty="0" smtClean="0"/>
              <a:t>    directly </a:t>
            </a:r>
            <a:r>
              <a:rPr lang="en-US" dirty="0" smtClean="0"/>
              <a:t>with one another.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In such a model, each peer acts as both a client and server, able to upload and download information. Neither is required to be connected 24/7, and with each computer being functionally equal, there is less distinction between peers.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client-server model, in contrast, defines clear and distinct roles for the server. Video chat and bit torrent protocols are examples of the peer-to-peer model.</a:t>
            </a:r>
          </a:p>
          <a:p>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24</a:t>
            </a:fld>
            <a:endParaRPr lang="en-NZ"/>
          </a:p>
        </p:txBody>
      </p:sp>
    </p:spTree>
    <p:extLst>
      <p:ext uri="{BB962C8B-B14F-4D97-AF65-F5344CB8AC3E}">
        <p14:creationId xmlns:p14="http://schemas.microsoft.com/office/powerpoint/2010/main" val="445110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25</a:t>
            </a:fld>
            <a:endParaRPr lang="en-NZ"/>
          </a:p>
        </p:txBody>
      </p:sp>
    </p:spTree>
    <p:extLst>
      <p:ext uri="{BB962C8B-B14F-4D97-AF65-F5344CB8AC3E}">
        <p14:creationId xmlns:p14="http://schemas.microsoft.com/office/powerpoint/2010/main" val="49492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27</a:t>
            </a:fld>
            <a:endParaRPr lang="en-NZ"/>
          </a:p>
        </p:txBody>
      </p:sp>
    </p:spTree>
    <p:extLst>
      <p:ext uri="{BB962C8B-B14F-4D97-AF65-F5344CB8AC3E}">
        <p14:creationId xmlns:p14="http://schemas.microsoft.com/office/powerpoint/2010/main" val="1137093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 request headers include data about the client machine:</a:t>
            </a:r>
          </a:p>
          <a:p>
            <a:pPr marL="171450" lvl="0" indent="-171450">
              <a:buFont typeface="Arial" panose="020B0604020202020204" pitchFamily="34" charset="0"/>
              <a:buChar char="•"/>
            </a:pPr>
            <a:r>
              <a:rPr lang="en-NZ" dirty="0" smtClean="0"/>
              <a:t>Host: allows multiple websites to be hosted of the same IP address</a:t>
            </a:r>
          </a:p>
          <a:p>
            <a:pPr marL="171450" lvl="0" indent="-171450">
              <a:buFont typeface="Arial" panose="020B0604020202020204" pitchFamily="34" charset="0"/>
              <a:buChar char="•"/>
            </a:pPr>
            <a:r>
              <a:rPr lang="en-NZ" dirty="0" smtClean="0"/>
              <a:t>User – agent: informs what kind of operating system and browser the user is running</a:t>
            </a:r>
          </a:p>
          <a:p>
            <a:pPr marL="171450" lvl="0" indent="-171450">
              <a:buFont typeface="Arial" panose="020B0604020202020204" pitchFamily="34" charset="0"/>
              <a:buChar char="•"/>
            </a:pPr>
            <a:r>
              <a:rPr lang="en-NZ" dirty="0" smtClean="0"/>
              <a:t>Accept: informs the server what kind of media types the client can receive in the response</a:t>
            </a:r>
          </a:p>
          <a:p>
            <a:pPr marL="171450" lvl="0" indent="-171450">
              <a:buFont typeface="Arial" panose="020B0604020202020204" pitchFamily="34" charset="0"/>
              <a:buChar char="•"/>
            </a:pPr>
            <a:r>
              <a:rPr lang="en-NZ" dirty="0" smtClean="0"/>
              <a:t>Accept – encoding: informs the server what type of modifications can be done data before transmission ( the browser can specify if it can unzip compressed files)</a:t>
            </a:r>
          </a:p>
          <a:p>
            <a:pPr marL="171450" lvl="0" indent="-171450">
              <a:buFont typeface="Arial" panose="020B0604020202020204" pitchFamily="34" charset="0"/>
              <a:buChar char="•"/>
            </a:pPr>
            <a:r>
              <a:rPr lang="en-NZ" dirty="0" smtClean="0"/>
              <a:t>Connection: specifies to the server whether it should keep the connection open or close it after response</a:t>
            </a:r>
          </a:p>
          <a:p>
            <a:pPr marL="171450" lvl="0" indent="-171450">
              <a:buFont typeface="Arial" panose="020B0604020202020204" pitchFamily="34" charset="0"/>
              <a:buChar char="•"/>
            </a:pPr>
            <a:r>
              <a:rPr lang="en-NZ" dirty="0" smtClean="0"/>
              <a:t>Cache control: allows the client to control download of data according to certain constraints</a:t>
            </a:r>
          </a:p>
          <a:p>
            <a:pPr marL="171450" lvl="0" indent="-171450">
              <a:buFont typeface="Arial" panose="020B0604020202020204" pitchFamily="34" charset="0"/>
              <a:buChar char="•"/>
            </a:pPr>
            <a:endParaRPr lang="en-NZ"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NZ" dirty="0" smtClean="0"/>
              <a:t>HTTP response headers include data about the server machine:</a:t>
            </a:r>
          </a:p>
          <a:p>
            <a:pPr marL="171450" lvl="0" indent="-171450">
              <a:buFont typeface="Arial" panose="020B0604020202020204" pitchFamily="34" charset="0"/>
              <a:buChar char="•"/>
            </a:pPr>
            <a:r>
              <a:rPr lang="en-NZ" dirty="0" smtClean="0"/>
              <a:t>Response codes</a:t>
            </a:r>
          </a:p>
          <a:p>
            <a:pPr marL="171450" lvl="0" indent="-171450">
              <a:buFont typeface="Arial" panose="020B0604020202020204" pitchFamily="34" charset="0"/>
              <a:buChar char="•"/>
            </a:pPr>
            <a:r>
              <a:rPr lang="en-NZ" dirty="0" smtClean="0"/>
              <a:t>Server: tells the client about the server operating system and software</a:t>
            </a:r>
          </a:p>
          <a:p>
            <a:pPr marL="171450" lvl="0" indent="-171450">
              <a:buFont typeface="Arial" panose="020B0604020202020204" pitchFamily="34" charset="0"/>
              <a:buChar char="•"/>
            </a:pPr>
            <a:r>
              <a:rPr lang="en-NZ" dirty="0" smtClean="0"/>
              <a:t>Last modified: information about when the requested resource last changed (this allows caching mechanism at the client)</a:t>
            </a:r>
          </a:p>
          <a:p>
            <a:pPr marL="171450" lvl="0" indent="-171450">
              <a:buFont typeface="Arial" panose="020B0604020202020204" pitchFamily="34" charset="0"/>
              <a:buChar char="•"/>
            </a:pPr>
            <a:r>
              <a:rPr lang="en-NZ" dirty="0" smtClean="0"/>
              <a:t>Content length: specifies how large the response body will be (so the browser can then allocate an appropriate amount of memory to receive the data)</a:t>
            </a:r>
          </a:p>
          <a:p>
            <a:pPr marL="171450" lvl="0" indent="-171450">
              <a:buFont typeface="Arial" panose="020B0604020202020204" pitchFamily="34" charset="0"/>
              <a:buChar char="•"/>
            </a:pPr>
            <a:r>
              <a:rPr lang="en-NZ" dirty="0" smtClean="0"/>
              <a:t>Content type: informs the browser what type of data is attached to the body of the message ( HTML, JPEG, PNG, XML…)</a:t>
            </a:r>
          </a:p>
          <a:p>
            <a:pPr marL="171450" lvl="0" indent="-171450">
              <a:buFont typeface="Arial" panose="020B0604020202020204" pitchFamily="34" charset="0"/>
              <a:buChar char="•"/>
            </a:pPr>
            <a:r>
              <a:rPr lang="en-NZ" dirty="0" smtClean="0"/>
              <a:t>Content encoding: specifies to the client how the content was encoded so that it can be decompressed if need be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NZ" dirty="0" smtClean="0"/>
          </a:p>
          <a:p>
            <a:pPr marL="171450" lvl="0" indent="-171450">
              <a:buFont typeface="Arial" panose="020B0604020202020204" pitchFamily="34" charset="0"/>
              <a:buChar char="•"/>
            </a:pPr>
            <a:endParaRPr lang="en-NZ" dirty="0" smtClean="0"/>
          </a:p>
          <a:p>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30</a:t>
            </a:fld>
            <a:endParaRPr lang="en-NZ"/>
          </a:p>
        </p:txBody>
      </p:sp>
    </p:spTree>
    <p:extLst>
      <p:ext uri="{BB962C8B-B14F-4D97-AF65-F5344CB8AC3E}">
        <p14:creationId xmlns:p14="http://schemas.microsoft.com/office/powerpoint/2010/main" val="167127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FED4F126-E4E4-4C54-AC63-A5F012092ECC}" type="slidenum">
              <a:rPr lang="en-US" smtClean="0"/>
              <a:pPr/>
              <a:t>31</a:t>
            </a:fld>
            <a:endParaRPr lang="en-US"/>
          </a:p>
        </p:txBody>
      </p:sp>
    </p:spTree>
    <p:extLst>
      <p:ext uri="{BB962C8B-B14F-4D97-AF65-F5344CB8AC3E}">
        <p14:creationId xmlns:p14="http://schemas.microsoft.com/office/powerpoint/2010/main" val="1772901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32</a:t>
            </a:fld>
            <a:endParaRPr lang="en-US"/>
          </a:p>
        </p:txBody>
      </p:sp>
    </p:spTree>
    <p:extLst>
      <p:ext uri="{BB962C8B-B14F-4D97-AF65-F5344CB8AC3E}">
        <p14:creationId xmlns:p14="http://schemas.microsoft.com/office/powerpoint/2010/main" val="2212586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34</a:t>
            </a:fld>
            <a:endParaRPr lang="en-US"/>
          </a:p>
        </p:txBody>
      </p:sp>
    </p:spTree>
    <p:extLst>
      <p:ext uri="{BB962C8B-B14F-4D97-AF65-F5344CB8AC3E}">
        <p14:creationId xmlns:p14="http://schemas.microsoft.com/office/powerpoint/2010/main" val="2557607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We all use div to separate our documents into chunks. Pragmatically, we do this so we can position them or apply CSS styles to them</a:t>
            </a:r>
          </a:p>
          <a:p>
            <a:pPr marL="171450" indent="-171450">
              <a:buFont typeface="Arial" pitchFamily="34" charset="0"/>
              <a:buChar char="•"/>
            </a:pPr>
            <a:r>
              <a:rPr lang="en-NZ" dirty="0" smtClean="0"/>
              <a:t>But these chunks usually have distinct *semantic* roles – that’s why they are visually delineated by position or style</a:t>
            </a:r>
          </a:p>
          <a:p>
            <a:pPr marL="171450" indent="-171450">
              <a:buFont typeface="Arial" pitchFamily="34" charset="0"/>
              <a:buChar char="•"/>
            </a:pPr>
            <a:r>
              <a:rPr lang="en-NZ" dirty="0" smtClean="0"/>
              <a:t>They are sections, or sidebars, or footers or whatever; these names are often reflected in the id’s that we give the </a:t>
            </a:r>
            <a:r>
              <a:rPr lang="en-NZ" dirty="0" err="1" smtClean="0"/>
              <a:t>divs</a:t>
            </a:r>
            <a:endParaRPr lang="en-NZ" dirty="0" smtClean="0"/>
          </a:p>
          <a:p>
            <a:pPr marL="171450" indent="-171450">
              <a:buFont typeface="Arial" pitchFamily="34" charset="0"/>
              <a:buChar char="•"/>
            </a:pPr>
            <a:r>
              <a:rPr lang="en-NZ" dirty="0" smtClean="0"/>
              <a:t>These semantic roles are important. Logically they express the semantic structure of the information on the page; pragmatically, web crawlers or TTS readers can use semantic information to better process and analyse the HTML</a:t>
            </a:r>
          </a:p>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FED4F126-E4E4-4C54-AC63-A5F012092ECC}" type="slidenum">
              <a:rPr lang="en-US" smtClean="0"/>
              <a:pPr/>
              <a:t>42</a:t>
            </a:fld>
            <a:endParaRPr lang="en-US"/>
          </a:p>
        </p:txBody>
      </p:sp>
    </p:spTree>
    <p:extLst>
      <p:ext uri="{BB962C8B-B14F-4D97-AF65-F5344CB8AC3E}">
        <p14:creationId xmlns:p14="http://schemas.microsoft.com/office/powerpoint/2010/main" val="47716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fld id="{37441F32-57C2-4F9F-AF5E-4E98FB1DEEA2}" type="slidenum">
              <a:rPr lang="en-NZ" smtClean="0"/>
              <a:pPr/>
              <a:t>2</a:t>
            </a:fld>
            <a:endParaRPr lang="en-NZ"/>
          </a:p>
        </p:txBody>
      </p:sp>
    </p:spTree>
    <p:extLst>
      <p:ext uri="{BB962C8B-B14F-4D97-AF65-F5344CB8AC3E}">
        <p14:creationId xmlns:p14="http://schemas.microsoft.com/office/powerpoint/2010/main" val="364036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FED4F126-E4E4-4C54-AC63-A5F012092ECC}" type="slidenum">
              <a:rPr lang="en-US" smtClean="0"/>
              <a:pPr/>
              <a:t>43</a:t>
            </a:fld>
            <a:endParaRPr lang="en-US"/>
          </a:p>
        </p:txBody>
      </p:sp>
    </p:spTree>
    <p:extLst>
      <p:ext uri="{BB962C8B-B14F-4D97-AF65-F5344CB8AC3E}">
        <p14:creationId xmlns:p14="http://schemas.microsoft.com/office/powerpoint/2010/main" val="4081929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47</a:t>
            </a:fld>
            <a:endParaRPr lang="en-US"/>
          </a:p>
        </p:txBody>
      </p:sp>
    </p:spTree>
    <p:extLst>
      <p:ext uri="{BB962C8B-B14F-4D97-AF65-F5344CB8AC3E}">
        <p14:creationId xmlns:p14="http://schemas.microsoft.com/office/powerpoint/2010/main" val="718752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GET</a:t>
            </a:r>
          </a:p>
          <a:p>
            <a:pPr marL="171450" lvl="0" indent="-171450">
              <a:buFont typeface="Arial" panose="020B0604020202020204" pitchFamily="34" charset="0"/>
              <a:buChar char="•"/>
            </a:pPr>
            <a:r>
              <a:rPr lang="en-NZ" dirty="0" smtClean="0"/>
              <a:t>Data can be clearly seen in the address bar. This could be:</a:t>
            </a:r>
          </a:p>
          <a:p>
            <a:pPr marL="628650" lvl="1" indent="-171450">
              <a:buFont typeface="Arial" panose="020B0604020202020204" pitchFamily="34" charset="0"/>
              <a:buChar char="•"/>
            </a:pPr>
            <a:r>
              <a:rPr lang="en-NZ" dirty="0" smtClean="0"/>
              <a:t>An advantage during development</a:t>
            </a:r>
          </a:p>
          <a:p>
            <a:pPr marL="628650" lvl="1" indent="-171450">
              <a:buFont typeface="Arial" panose="020B0604020202020204" pitchFamily="34" charset="0"/>
              <a:buChar char="•"/>
            </a:pPr>
            <a:r>
              <a:rPr lang="en-NZ" dirty="0" smtClean="0"/>
              <a:t>A disadvantage in production</a:t>
            </a:r>
          </a:p>
          <a:p>
            <a:pPr marL="171450" lvl="0" indent="-171450">
              <a:buFont typeface="Arial" panose="020B0604020202020204" pitchFamily="34" charset="0"/>
              <a:buChar char="•"/>
            </a:pPr>
            <a:r>
              <a:rPr lang="en-NZ" dirty="0" smtClean="0"/>
              <a:t>Data remains in browsing history and cachet</a:t>
            </a:r>
          </a:p>
          <a:p>
            <a:pPr marL="628650" lvl="1" indent="-171450">
              <a:buFont typeface="Arial" panose="020B0604020202020204" pitchFamily="34" charset="0"/>
              <a:buChar char="•"/>
            </a:pPr>
            <a:r>
              <a:rPr lang="en-NZ" dirty="0" smtClean="0"/>
              <a:t>Could be beneficial to some users</a:t>
            </a:r>
          </a:p>
          <a:p>
            <a:pPr marL="628650" lvl="1" indent="-171450">
              <a:buFont typeface="Arial" panose="020B0604020202020204" pitchFamily="34" charset="0"/>
              <a:buChar char="•"/>
            </a:pPr>
            <a:r>
              <a:rPr lang="en-NZ" dirty="0" smtClean="0"/>
              <a:t>Could be a security risk on public computers</a:t>
            </a:r>
          </a:p>
          <a:p>
            <a:pPr marL="171450" lvl="0" indent="-171450">
              <a:buFont typeface="Arial" panose="020B0604020202020204" pitchFamily="34" charset="0"/>
              <a:buChar char="•"/>
            </a:pPr>
            <a:r>
              <a:rPr lang="en-NZ" dirty="0" smtClean="0"/>
              <a:t>Data can be bookmarked</a:t>
            </a:r>
          </a:p>
          <a:p>
            <a:pPr marL="171450" lvl="0" indent="-171450">
              <a:buFont typeface="Arial" panose="020B0604020202020204" pitchFamily="34" charset="0"/>
              <a:buChar char="•"/>
            </a:pPr>
            <a:r>
              <a:rPr lang="en-NZ" dirty="0" smtClean="0"/>
              <a:t>Limit on the number of characters in the form data returned</a:t>
            </a:r>
          </a:p>
          <a:p>
            <a:r>
              <a:rPr lang="en-NZ" dirty="0" smtClean="0"/>
              <a:t>POST</a:t>
            </a:r>
          </a:p>
          <a:p>
            <a:pPr marL="171450" lvl="0" indent="-171450">
              <a:buFont typeface="Arial" panose="020B0604020202020204" pitchFamily="34" charset="0"/>
              <a:buChar char="•"/>
            </a:pPr>
            <a:r>
              <a:rPr lang="en-NZ" dirty="0" smtClean="0"/>
              <a:t>Data can contain binary data</a:t>
            </a:r>
          </a:p>
          <a:p>
            <a:pPr marL="171450" lvl="0" indent="-171450">
              <a:buFont typeface="Arial" panose="020B0604020202020204" pitchFamily="34" charset="0"/>
              <a:buChar char="•"/>
            </a:pPr>
            <a:r>
              <a:rPr lang="en-NZ" dirty="0" smtClean="0"/>
              <a:t>Data is hidden from user</a:t>
            </a:r>
          </a:p>
          <a:p>
            <a:pPr marL="171450" lvl="0" indent="-171450">
              <a:buFont typeface="Arial" panose="020B0604020202020204" pitchFamily="34" charset="0"/>
              <a:buChar char="•"/>
            </a:pPr>
            <a:r>
              <a:rPr lang="en-NZ" dirty="0" smtClean="0"/>
              <a:t>Submitted data is not the stored in cache, history or bookmarks</a:t>
            </a:r>
          </a:p>
          <a:p>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52</a:t>
            </a:fld>
            <a:endParaRPr lang="en-NZ"/>
          </a:p>
        </p:txBody>
      </p:sp>
    </p:spTree>
    <p:extLst>
      <p:ext uri="{BB962C8B-B14F-4D97-AF65-F5344CB8AC3E}">
        <p14:creationId xmlns:p14="http://schemas.microsoft.com/office/powerpoint/2010/main" val="356738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5</a:t>
            </a:fld>
            <a:endParaRPr lang="en-NZ"/>
          </a:p>
        </p:txBody>
      </p:sp>
    </p:spTree>
    <p:extLst>
      <p:ext uri="{BB962C8B-B14F-4D97-AF65-F5344CB8AC3E}">
        <p14:creationId xmlns:p14="http://schemas.microsoft.com/office/powerpoint/2010/main" val="285205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6</a:t>
            </a:fld>
            <a:endParaRPr lang="en-NZ"/>
          </a:p>
        </p:txBody>
      </p:sp>
    </p:spTree>
    <p:extLst>
      <p:ext uri="{BB962C8B-B14F-4D97-AF65-F5344CB8AC3E}">
        <p14:creationId xmlns:p14="http://schemas.microsoft.com/office/powerpoint/2010/main" val="2413086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NZ" dirty="0" smtClean="0"/>
          </a:p>
          <a:p>
            <a:pPr marL="628650" lvl="1" indent="-171450">
              <a:buFont typeface="Arial" pitchFamily="34" charset="0"/>
              <a:buChar char="•"/>
            </a:pPr>
            <a:endParaRPr lang="en-NZ" dirty="0" smtClean="0"/>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10</a:t>
            </a:fld>
            <a:endParaRPr lang="en-NZ"/>
          </a:p>
        </p:txBody>
      </p:sp>
    </p:spTree>
    <p:extLst>
      <p:ext uri="{BB962C8B-B14F-4D97-AF65-F5344CB8AC3E}">
        <p14:creationId xmlns:p14="http://schemas.microsoft.com/office/powerpoint/2010/main" val="1233032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Advantages of web applications</a:t>
            </a:r>
          </a:p>
          <a:p>
            <a:pPr marL="171450" indent="-171450">
              <a:buFont typeface="Arial" panose="020B0604020202020204" pitchFamily="34" charset="0"/>
              <a:buChar char="•"/>
            </a:pPr>
            <a:r>
              <a:rPr lang="en-NZ" dirty="0" smtClean="0"/>
              <a:t>Accessible from any Internet enabled computer</a:t>
            </a:r>
          </a:p>
          <a:p>
            <a:pPr marL="171450" indent="-171450">
              <a:buFont typeface="Arial" panose="020B0604020202020204" pitchFamily="34" charset="0"/>
              <a:buChar char="•"/>
            </a:pPr>
            <a:r>
              <a:rPr lang="en-NZ" dirty="0" smtClean="0"/>
              <a:t>Usable with different operating systems and browser applications</a:t>
            </a:r>
          </a:p>
          <a:p>
            <a:pPr marL="171450" indent="-171450">
              <a:buFont typeface="Arial" panose="020B0604020202020204" pitchFamily="34" charset="0"/>
              <a:buChar char="•"/>
            </a:pPr>
            <a:r>
              <a:rPr lang="en-NZ" dirty="0" smtClean="0"/>
              <a:t>Easier to roll out program updates since only software on the server needs to be updated and not on every desktop in the organization</a:t>
            </a:r>
          </a:p>
          <a:p>
            <a:pPr marL="171450" indent="-171450">
              <a:buFont typeface="Arial" panose="020B0604020202020204" pitchFamily="34" charset="0"/>
              <a:buChar char="•"/>
            </a:pPr>
            <a:r>
              <a:rPr lang="en-NZ" dirty="0" smtClean="0"/>
              <a:t>Centralized storage on the server means fewer security concerns about local storage</a:t>
            </a:r>
            <a:endParaRPr lang="en-US" dirty="0" smtClean="0"/>
          </a:p>
          <a:p>
            <a:pPr marL="171450" indent="-171450">
              <a:buFont typeface="Arial" panose="020B0604020202020204" pitchFamily="34" charset="0"/>
              <a:buChar char="•"/>
            </a:pPr>
            <a:endParaRPr lang="en-NZ"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NZ" dirty="0" smtClean="0"/>
              <a:t>Disadvantages of web applications</a:t>
            </a:r>
          </a:p>
          <a:p>
            <a:pPr marL="171450" indent="-171450">
              <a:buFont typeface="Arial" panose="020B0604020202020204" pitchFamily="34" charset="0"/>
              <a:buChar char="•"/>
            </a:pPr>
            <a:r>
              <a:rPr lang="en-NZ" dirty="0" smtClean="0"/>
              <a:t>Requirement to have an active Internet connection</a:t>
            </a:r>
          </a:p>
          <a:p>
            <a:pPr marL="171450" indent="-171450">
              <a:buFont typeface="Arial" panose="020B0604020202020204" pitchFamily="34" charset="0"/>
              <a:buChar char="•"/>
            </a:pPr>
            <a:r>
              <a:rPr lang="en-NZ" dirty="0" smtClean="0"/>
              <a:t>Security concerns about sensitive private data being transmitted over the Internet</a:t>
            </a:r>
          </a:p>
          <a:p>
            <a:pPr marL="171450" indent="-171450">
              <a:buFont typeface="Arial" panose="020B0604020202020204" pitchFamily="34" charset="0"/>
              <a:buChar char="•"/>
            </a:pPr>
            <a:r>
              <a:rPr lang="en-NZ" dirty="0" smtClean="0"/>
              <a:t>Concerns over the storage, licensing, and use of uploaded data</a:t>
            </a:r>
          </a:p>
          <a:p>
            <a:pPr marL="171450" indent="-171450">
              <a:buFont typeface="Arial" panose="020B0604020202020204" pitchFamily="34" charset="0"/>
              <a:buChar char="•"/>
            </a:pPr>
            <a:r>
              <a:rPr lang="en-NZ" dirty="0" smtClean="0"/>
              <a:t>Problems with certain websites on certain browsers not looking quite right</a:t>
            </a:r>
          </a:p>
          <a:p>
            <a:pPr marL="171450" indent="-171450">
              <a:buFont typeface="Arial" panose="020B0604020202020204" pitchFamily="34" charset="0"/>
              <a:buChar char="•"/>
            </a:pPr>
            <a:r>
              <a:rPr lang="en-NZ" dirty="0" smtClean="0"/>
              <a:t>Restrictions on access to the operating system can prevent software and hardware from being installed or accessed</a:t>
            </a:r>
          </a:p>
          <a:p>
            <a:pPr marL="628650" lvl="1" indent="-171450">
              <a:buFont typeface="Arial" panose="020B0604020202020204" pitchFamily="34" charset="0"/>
              <a:buChar char="•"/>
            </a:pPr>
            <a:r>
              <a:rPr lang="en-NZ" dirty="0" smtClean="0"/>
              <a:t>Adobe flash on </a:t>
            </a:r>
            <a:r>
              <a:rPr lang="en-NZ" dirty="0" err="1" smtClean="0"/>
              <a:t>iOS</a:t>
            </a:r>
            <a:endParaRPr lang="en-US" dirty="0" smtClean="0"/>
          </a:p>
          <a:p>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11</a:t>
            </a:fld>
            <a:endParaRPr lang="en-NZ"/>
          </a:p>
        </p:txBody>
      </p:sp>
    </p:spTree>
    <p:extLst>
      <p:ext uri="{BB962C8B-B14F-4D97-AF65-F5344CB8AC3E}">
        <p14:creationId xmlns:p14="http://schemas.microsoft.com/office/powerpoint/2010/main" val="203333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 the earliest days of the web, a </a:t>
            </a:r>
            <a:r>
              <a:rPr lang="en-US" b="1" dirty="0" smtClean="0"/>
              <a:t>webmaster </a:t>
            </a:r>
            <a:r>
              <a:rPr lang="en-US" dirty="0" smtClean="0"/>
              <a:t>would publish web pages and periodically update them. Users could read the pages but could not provide feedback. The early days of the web included many encyclopedic, collection style sites with lots of content to read</a:t>
            </a:r>
          </a:p>
          <a:p>
            <a:r>
              <a:rPr lang="en-US" dirty="0" smtClean="0"/>
              <a:t> </a:t>
            </a:r>
          </a:p>
          <a:p>
            <a:pPr marL="171450" indent="-171450">
              <a:buFont typeface="Arial" panose="020B0604020202020204" pitchFamily="34" charset="0"/>
              <a:buChar char="•"/>
            </a:pPr>
            <a:r>
              <a:rPr lang="en-US" dirty="0" smtClean="0"/>
              <a:t>In those early days, the skills needed to create a website were pretty basic: one needed knowledge of the HTML and perhaps familiarity with editing and creating images. This type of website is commonly referred to as a </a:t>
            </a:r>
            <a:r>
              <a:rPr lang="en-US" b="1" dirty="0" smtClean="0"/>
              <a:t>static website</a:t>
            </a:r>
            <a:r>
              <a:rPr lang="en-US" dirty="0" smtClean="0"/>
              <a:t>, in that it consists only of HTML pages that look identical for all users at all times.</a:t>
            </a:r>
          </a:p>
          <a:p>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12</a:t>
            </a:fld>
            <a:endParaRPr lang="en-NZ"/>
          </a:p>
        </p:txBody>
      </p:sp>
    </p:spTree>
    <p:extLst>
      <p:ext uri="{BB962C8B-B14F-4D97-AF65-F5344CB8AC3E}">
        <p14:creationId xmlns:p14="http://schemas.microsoft.com/office/powerpoint/2010/main" val="179992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Within a few years of the invention of the web, sites began to get more complicated as more and more sites began to use programs running on web servers to generate content dynamically. These server-based programs would read content from databases, interface with existing enterprise computer systems, communicate with financial institutions, and then output HTML that would be sent back to the users’ browsers. This type of website is called here in this text a </a:t>
            </a:r>
            <a:r>
              <a:rPr lang="en-US" b="1" dirty="0" smtClean="0"/>
              <a:t>dynamic website </a:t>
            </a:r>
            <a:r>
              <a:rPr lang="en-US" dirty="0" smtClean="0"/>
              <a:t>because the page content is being created at run time by a program created by a programmer; this page content can vary from user to user.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13</a:t>
            </a:fld>
            <a:endParaRPr lang="en-NZ"/>
          </a:p>
        </p:txBody>
      </p:sp>
    </p:spTree>
    <p:extLst>
      <p:ext uri="{BB962C8B-B14F-4D97-AF65-F5344CB8AC3E}">
        <p14:creationId xmlns:p14="http://schemas.microsoft.com/office/powerpoint/2010/main" val="1238864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A protocol is a set of rules that partners use when they communicate</a:t>
            </a:r>
          </a:p>
          <a:p>
            <a:pPr marL="171450" indent="-171450">
              <a:buFont typeface="Arial" panose="020B0604020202020204" pitchFamily="34" charset="0"/>
              <a:buChar char="•"/>
            </a:pPr>
            <a:r>
              <a:rPr lang="en-NZ" dirty="0" smtClean="0"/>
              <a:t>Protocols in digital communication take care of packet routing, transmission details, domain resolution, checksums and more</a:t>
            </a:r>
          </a:p>
          <a:p>
            <a:pPr marL="171450" indent="-171450">
              <a:buFont typeface="Arial" panose="020B0604020202020204" pitchFamily="34" charset="0"/>
              <a:buChar char="•"/>
            </a:pPr>
            <a:r>
              <a:rPr lang="en-NZ" dirty="0" smtClean="0"/>
              <a:t>The TCP/IP Internet protocol was originally abstracted as a 4 layer stack</a:t>
            </a:r>
          </a:p>
          <a:p>
            <a:pPr marL="171450" indent="-171450">
              <a:buFont typeface="Arial" panose="020B0604020202020204" pitchFamily="34" charset="0"/>
              <a:buChar char="•"/>
            </a:pPr>
            <a:r>
              <a:rPr lang="en-NZ" dirty="0" smtClean="0"/>
              <a:t>Layers communicate information up or down one level, but do not worry about layers far above or below</a:t>
            </a:r>
          </a:p>
          <a:p>
            <a:pPr marL="171450" indent="-171450">
              <a:buFont typeface="Arial" panose="020B0604020202020204" pitchFamily="34" charset="0"/>
              <a:buChar char="•"/>
            </a:pPr>
            <a:r>
              <a:rPr lang="en-NZ" dirty="0" smtClean="0"/>
              <a:t>Lower layers handled the more fundamental aspects of transmitting signals through the network</a:t>
            </a:r>
          </a:p>
          <a:p>
            <a:pPr marL="171450" indent="-171450">
              <a:buFont typeface="Arial" panose="020B0604020202020204" pitchFamily="34" charset="0"/>
              <a:buChar char="•"/>
            </a:pPr>
            <a:r>
              <a:rPr lang="en-NZ" dirty="0" smtClean="0"/>
              <a:t>Higher layers handle how clients and servers interact</a:t>
            </a:r>
          </a:p>
          <a:p>
            <a:pPr marL="171450" indent="-171450">
              <a:buFont typeface="Arial" panose="020B0604020202020204" pitchFamily="34" charset="0"/>
              <a:buChar char="•"/>
            </a:pPr>
            <a:r>
              <a:rPr lang="en-NZ" dirty="0" smtClean="0"/>
              <a:t>In web development, we will focus on the highest layer, the application layer</a:t>
            </a:r>
          </a:p>
          <a:p>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15</a:t>
            </a:fld>
            <a:endParaRPr lang="en-NZ"/>
          </a:p>
        </p:txBody>
      </p:sp>
    </p:spTree>
    <p:extLst>
      <p:ext uri="{BB962C8B-B14F-4D97-AF65-F5344CB8AC3E}">
        <p14:creationId xmlns:p14="http://schemas.microsoft.com/office/powerpoint/2010/main" val="110174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13-Feb-17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13-Feb-17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4876800"/>
          </a:xfrm>
        </p:spPr>
        <p:txBody>
          <a:bodyPr/>
          <a:lstStyle>
            <a:lvl1pPr marL="182880" indent="-182880">
              <a:buFont typeface="Wingdings" panose="05000000000000000000" pitchFamily="2" charset="2"/>
              <a:buChar char="q"/>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13-Feb-17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13-Feb-17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13-Feb-17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13-Feb-17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13-Feb-17</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marL="182880" indent="-182880">
              <a:buFont typeface="Wingdings" panose="05000000000000000000" pitchFamily="2" charset="2"/>
              <a:buChar char="Ø"/>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13-Feb-17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13-Feb-17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customXml" Target="../ink/ink2.xml"/><Relationship Id="rId4" Type="http://schemas.openxmlformats.org/officeDocument/2006/relationships/image" Target="../media/image9.emf"/><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5.x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funwebdev.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Introduction</a:t>
            </a:r>
            <a:endParaRPr lang="en-NZ" dirty="0"/>
          </a:p>
        </p:txBody>
      </p:sp>
      <p:sp>
        <p:nvSpPr>
          <p:cNvPr id="3" name="Subtitle 2"/>
          <p:cNvSpPr>
            <a:spLocks noGrp="1"/>
          </p:cNvSpPr>
          <p:nvPr>
            <p:ph type="subTitle" idx="1"/>
          </p:nvPr>
        </p:nvSpPr>
        <p:spPr/>
        <p:txBody>
          <a:bodyPr/>
          <a:lstStyle/>
          <a:p>
            <a:r>
              <a:rPr lang="en-NZ" dirty="0"/>
              <a:t>IN712 Web </a:t>
            </a:r>
            <a:r>
              <a:rPr lang="en-NZ" dirty="0" smtClean="0"/>
              <a:t>3</a:t>
            </a:r>
            <a:endParaRPr lang="en-NZ" dirty="0"/>
          </a:p>
        </p:txBody>
      </p:sp>
    </p:spTree>
    <p:extLst>
      <p:ext uri="{BB962C8B-B14F-4D97-AF65-F5344CB8AC3E}">
        <p14:creationId xmlns:p14="http://schemas.microsoft.com/office/powerpoint/2010/main" val="1209895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686800" cy="990600"/>
          </a:xfrm>
        </p:spPr>
        <p:txBody>
          <a:bodyPr>
            <a:normAutofit/>
          </a:bodyPr>
          <a:lstStyle/>
          <a:p>
            <a:r>
              <a:rPr lang="en-NZ" dirty="0" smtClean="0"/>
              <a:t>Advise for a changing environment</a:t>
            </a:r>
            <a:endParaRPr lang="en-NZ" dirty="0"/>
          </a:p>
        </p:txBody>
      </p:sp>
      <p:sp>
        <p:nvSpPr>
          <p:cNvPr id="3" name="Content Placeholder 2"/>
          <p:cNvSpPr>
            <a:spLocks noGrp="1"/>
          </p:cNvSpPr>
          <p:nvPr>
            <p:ph idx="1"/>
          </p:nvPr>
        </p:nvSpPr>
        <p:spPr>
          <a:xfrm>
            <a:off x="228600" y="1600200"/>
            <a:ext cx="8915400" cy="5257800"/>
          </a:xfrm>
        </p:spPr>
        <p:txBody>
          <a:bodyPr>
            <a:normAutofit/>
          </a:bodyPr>
          <a:lstStyle/>
          <a:p>
            <a:r>
              <a:rPr lang="en-NZ" dirty="0"/>
              <a:t>V</a:t>
            </a:r>
            <a:r>
              <a:rPr lang="en-NZ" dirty="0" smtClean="0"/>
              <a:t>ast ecosystem of development stacks for web programming</a:t>
            </a:r>
          </a:p>
          <a:p>
            <a:r>
              <a:rPr lang="en-NZ" dirty="0" smtClean="0"/>
              <a:t>We cannot cover them all</a:t>
            </a:r>
          </a:p>
          <a:p>
            <a:r>
              <a:rPr lang="en-NZ" dirty="0" smtClean="0"/>
              <a:t>But we can cover some of the most important ones</a:t>
            </a:r>
          </a:p>
          <a:p>
            <a:r>
              <a:rPr lang="en-NZ" dirty="0" smtClean="0"/>
              <a:t>The </a:t>
            </a:r>
            <a:r>
              <a:rPr lang="en-NZ" dirty="0"/>
              <a:t>details </a:t>
            </a:r>
            <a:r>
              <a:rPr lang="en-NZ" dirty="0" smtClean="0"/>
              <a:t>and the tools keep changing </a:t>
            </a:r>
          </a:p>
          <a:p>
            <a:r>
              <a:rPr lang="en-NZ" dirty="0"/>
              <a:t>Know how to stay up to date</a:t>
            </a:r>
          </a:p>
          <a:p>
            <a:r>
              <a:rPr lang="en-NZ" dirty="0"/>
              <a:t>Become completely comfortable with change</a:t>
            </a:r>
          </a:p>
          <a:p>
            <a:pPr marL="628650" lvl="1" indent="-171450">
              <a:spcBef>
                <a:spcPts val="0"/>
              </a:spcBef>
              <a:buClrTx/>
              <a:buSzTx/>
              <a:defRPr/>
            </a:pPr>
            <a:r>
              <a:rPr lang="en-NZ" dirty="0"/>
              <a:t>Your position should be: “Give me a few days and a language manual and I can do it.”</a:t>
            </a:r>
          </a:p>
          <a:p>
            <a:r>
              <a:rPr lang="en-NZ" dirty="0" smtClean="0"/>
              <a:t>When you become BIT graduates, you should know how to choose the right tool</a:t>
            </a:r>
          </a:p>
          <a:p>
            <a:pPr marL="628650" lvl="1" indent="-171450">
              <a:spcBef>
                <a:spcPts val="0"/>
              </a:spcBef>
              <a:buClrTx/>
              <a:buSzTx/>
              <a:defRPr/>
            </a:pPr>
            <a:r>
              <a:rPr lang="en-NZ" dirty="0" smtClean="0"/>
              <a:t>You </a:t>
            </a:r>
            <a:r>
              <a:rPr lang="en-NZ" dirty="0"/>
              <a:t>need to understand how to analyse a computation environment to determine what’s the most effective tool/ technique/ platform *for the application you are building today</a:t>
            </a:r>
            <a:r>
              <a:rPr lang="en-NZ" dirty="0" smtClean="0"/>
              <a:t>*</a:t>
            </a:r>
          </a:p>
          <a:p>
            <a:pPr marL="628650" lvl="1" indent="-171450">
              <a:spcBef>
                <a:spcPts val="0"/>
              </a:spcBef>
              <a:buClrTx/>
              <a:buSzTx/>
              <a:defRPr/>
            </a:pPr>
            <a:endParaRPr lang="en-NZ" dirty="0"/>
          </a:p>
          <a:p>
            <a:endParaRPr lang="en-NZ" dirty="0" smtClean="0"/>
          </a:p>
          <a:p>
            <a:endParaRPr lang="en-NZ" dirty="0" smtClean="0"/>
          </a:p>
          <a:p>
            <a:pPr marL="274320" lvl="1" indent="0">
              <a:buNone/>
            </a:pPr>
            <a:endParaRPr lang="en-NZ" dirty="0" smtClean="0"/>
          </a:p>
        </p:txBody>
      </p:sp>
    </p:spTree>
    <p:extLst>
      <p:ext uri="{BB962C8B-B14F-4D97-AF65-F5344CB8AC3E}">
        <p14:creationId xmlns:p14="http://schemas.microsoft.com/office/powerpoint/2010/main" val="1797060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Web applications </a:t>
            </a:r>
            <a:r>
              <a:rPr lang="en-NZ" dirty="0" err="1" smtClean="0"/>
              <a:t>vs</a:t>
            </a:r>
            <a:r>
              <a:rPr lang="en-NZ" dirty="0" smtClean="0"/>
              <a:t> desktop applications</a:t>
            </a:r>
            <a:endParaRPr lang="en-US" dirty="0"/>
          </a:p>
        </p:txBody>
      </p:sp>
      <p:sp>
        <p:nvSpPr>
          <p:cNvPr id="3" name="Content Placeholder 2"/>
          <p:cNvSpPr>
            <a:spLocks noGrp="1"/>
          </p:cNvSpPr>
          <p:nvPr>
            <p:ph idx="1"/>
          </p:nvPr>
        </p:nvSpPr>
        <p:spPr/>
        <p:txBody>
          <a:bodyPr/>
          <a:lstStyle/>
          <a:p>
            <a:r>
              <a:rPr lang="en-NZ" dirty="0" smtClean="0"/>
              <a:t>The user experience for a website is unlike the user experience for traditional desktop software</a:t>
            </a:r>
          </a:p>
          <a:p>
            <a:pPr lvl="1"/>
            <a:r>
              <a:rPr lang="en-NZ" dirty="0" smtClean="0"/>
              <a:t>Limitations of data storage</a:t>
            </a:r>
          </a:p>
          <a:p>
            <a:pPr lvl="1"/>
            <a:r>
              <a:rPr lang="en-NZ" dirty="0" smtClean="0"/>
              <a:t>Limitations of user interface</a:t>
            </a:r>
          </a:p>
          <a:p>
            <a:pPr lvl="1"/>
            <a:r>
              <a:rPr lang="en-NZ" dirty="0" smtClean="0"/>
              <a:t>Limited access to operating system features</a:t>
            </a:r>
          </a:p>
          <a:p>
            <a:pPr lvl="1"/>
            <a:endParaRPr lang="en-NZ" dirty="0" smtClean="0"/>
          </a:p>
          <a:p>
            <a:r>
              <a:rPr lang="en-NZ" dirty="0" smtClean="0"/>
              <a:t>However, over time web applications have become more sophisticated</a:t>
            </a:r>
          </a:p>
          <a:p>
            <a:endParaRPr lang="en-NZ" dirty="0" smtClean="0"/>
          </a:p>
          <a:p>
            <a:r>
              <a:rPr lang="en-NZ" dirty="0" smtClean="0"/>
              <a:t>The differences in the user experience between desktop applications and web applications are becoming more and more blurred</a:t>
            </a:r>
            <a:endParaRPr lang="en-US" dirty="0"/>
          </a:p>
        </p:txBody>
      </p:sp>
    </p:spTree>
    <p:extLst>
      <p:ext uri="{BB962C8B-B14F-4D97-AF65-F5344CB8AC3E}">
        <p14:creationId xmlns:p14="http://schemas.microsoft.com/office/powerpoint/2010/main" val="2498402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Static websites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682" y="1444864"/>
            <a:ext cx="6430803" cy="497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421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Dynamic websites</a:t>
            </a:r>
            <a:endParaRPr lang="en-US"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143000" y="1708666"/>
            <a:ext cx="6869541" cy="4942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29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Web 2.0</a:t>
            </a:r>
            <a:endParaRPr lang="en-US" dirty="0"/>
          </a:p>
        </p:txBody>
      </p:sp>
      <p:sp>
        <p:nvSpPr>
          <p:cNvPr id="3" name="Content Placeholder 2"/>
          <p:cNvSpPr>
            <a:spLocks noGrp="1"/>
          </p:cNvSpPr>
          <p:nvPr>
            <p:ph idx="1"/>
          </p:nvPr>
        </p:nvSpPr>
        <p:spPr/>
        <p:txBody>
          <a:bodyPr/>
          <a:lstStyle/>
          <a:p>
            <a:r>
              <a:rPr lang="en-NZ" dirty="0" smtClean="0"/>
              <a:t>For users, web 2.0 refers to an interactive experience where users can contribute </a:t>
            </a:r>
            <a:r>
              <a:rPr lang="en-NZ" i="1" dirty="0" smtClean="0"/>
              <a:t>and</a:t>
            </a:r>
            <a:r>
              <a:rPr lang="en-NZ" dirty="0" smtClean="0"/>
              <a:t> consume web content</a:t>
            </a:r>
          </a:p>
          <a:p>
            <a:endParaRPr lang="en-NZ" dirty="0" smtClean="0"/>
          </a:p>
          <a:p>
            <a:r>
              <a:rPr lang="en-NZ" dirty="0" smtClean="0"/>
              <a:t>For software developers, web 2.0 refers to a change in the paradigm of how dynamic websites are created</a:t>
            </a:r>
          </a:p>
          <a:p>
            <a:pPr lvl="1"/>
            <a:r>
              <a:rPr lang="en-NZ" dirty="0" smtClean="0"/>
              <a:t>Programming logic, which previously existed only on the server, can also be migrated to the browser</a:t>
            </a:r>
          </a:p>
          <a:p>
            <a:pPr lvl="1"/>
            <a:r>
              <a:rPr lang="en-NZ" dirty="0" smtClean="0"/>
              <a:t>Requires JavaScript</a:t>
            </a:r>
          </a:p>
          <a:p>
            <a:pPr lvl="1"/>
            <a:r>
              <a:rPr lang="en-NZ" dirty="0" smtClean="0"/>
              <a:t>Techniques involved in asynchronous communication (AJAX)</a:t>
            </a:r>
            <a:endParaRPr lang="en-US" dirty="0"/>
          </a:p>
        </p:txBody>
      </p:sp>
    </p:spTree>
    <p:extLst>
      <p:ext uri="{BB962C8B-B14F-4D97-AF65-F5344CB8AC3E}">
        <p14:creationId xmlns:p14="http://schemas.microsoft.com/office/powerpoint/2010/main" val="2390198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890" b="2386"/>
          <a:stretch/>
        </p:blipFill>
        <p:spPr bwMode="auto">
          <a:xfrm>
            <a:off x="0" y="457200"/>
            <a:ext cx="9129530" cy="635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228600" y="5638800"/>
            <a:ext cx="4114800" cy="990600"/>
          </a:xfrm>
        </p:spPr>
        <p:txBody>
          <a:bodyPr/>
          <a:lstStyle/>
          <a:p>
            <a:r>
              <a:rPr lang="en-NZ" dirty="0"/>
              <a:t>4 layer stack</a:t>
            </a:r>
            <a:endParaRPr lang="en-US" dirty="0"/>
          </a:p>
        </p:txBody>
      </p:sp>
      <p:sp>
        <p:nvSpPr>
          <p:cNvPr id="5" name="Title 1"/>
          <p:cNvSpPr txBox="1">
            <a:spLocks/>
          </p:cNvSpPr>
          <p:nvPr/>
        </p:nvSpPr>
        <p:spPr>
          <a:xfrm>
            <a:off x="4495800" y="139995"/>
            <a:ext cx="46482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NZ" dirty="0" smtClean="0"/>
              <a:t>Web protocols</a:t>
            </a:r>
            <a:endParaRPr lang="en-US" dirty="0"/>
          </a:p>
        </p:txBody>
      </p:sp>
    </p:spTree>
    <p:extLst>
      <p:ext uri="{BB962C8B-B14F-4D97-AF65-F5344CB8AC3E}">
        <p14:creationId xmlns:p14="http://schemas.microsoft.com/office/powerpoint/2010/main" val="1473843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encapsulation</a:t>
            </a:r>
            <a:endParaRPr lang="en-US" dirty="0"/>
          </a:p>
        </p:txBody>
      </p:sp>
      <p:pic>
        <p:nvPicPr>
          <p:cNvPr id="2050" name="Picture 2" descr="https://upload.wikimedia.org/wikipedia/commons/thumb/3/3b/UDP_encapsulation.svg/300px-UDP_encapsulation.svg.png"/>
          <p:cNvPicPr>
            <a:picLocks noChangeAspect="1" noChangeArrowheads="1"/>
          </p:cNvPicPr>
          <p:nvPr/>
        </p:nvPicPr>
        <p:blipFill rotWithShape="1">
          <a:blip r:embed="rId3">
            <a:extLst>
              <a:ext uri="{28A0092B-C50C-407E-A947-70E740481C1C}">
                <a14:useLocalDpi xmlns:a14="http://schemas.microsoft.com/office/drawing/2010/main" val="0"/>
              </a:ext>
            </a:extLst>
          </a:blip>
          <a:srcRect r="15151"/>
          <a:stretch/>
        </p:blipFill>
        <p:spPr bwMode="auto">
          <a:xfrm>
            <a:off x="76200" y="2362200"/>
            <a:ext cx="4230072" cy="3124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le:IP stack connection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759" y="1341796"/>
            <a:ext cx="4660241" cy="55162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890" b="2386"/>
          <a:stretch/>
        </p:blipFill>
        <p:spPr bwMode="auto">
          <a:xfrm>
            <a:off x="7162800" y="0"/>
            <a:ext cx="1966730" cy="136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0481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Internet layer (IP layer)</a:t>
            </a:r>
            <a:endParaRPr lang="en-US" dirty="0"/>
          </a:p>
        </p:txBody>
      </p:sp>
      <p:sp>
        <p:nvSpPr>
          <p:cNvPr id="3" name="Content Placeholder 2"/>
          <p:cNvSpPr>
            <a:spLocks noGrp="1"/>
          </p:cNvSpPr>
          <p:nvPr>
            <p:ph idx="1"/>
          </p:nvPr>
        </p:nvSpPr>
        <p:spPr>
          <a:xfrm>
            <a:off x="457200" y="1600200"/>
            <a:ext cx="3429000" cy="5029200"/>
          </a:xfrm>
        </p:spPr>
        <p:txBody>
          <a:bodyPr>
            <a:normAutofit fontScale="92500" lnSpcReduction="10000"/>
          </a:bodyPr>
          <a:lstStyle/>
          <a:p>
            <a:r>
              <a:rPr lang="en-NZ" dirty="0" smtClean="0"/>
              <a:t>Roots packets between communication partners across networks</a:t>
            </a:r>
          </a:p>
          <a:p>
            <a:r>
              <a:rPr lang="en-NZ" dirty="0" smtClean="0"/>
              <a:t>Provides “best effort” communication</a:t>
            </a:r>
          </a:p>
          <a:p>
            <a:pPr lvl="1"/>
            <a:r>
              <a:rPr lang="en-NZ" dirty="0" smtClean="0"/>
              <a:t>It sends out the message to the destination, but expects no reply, and provides no warranty the message will arrive intact, or at all</a:t>
            </a:r>
          </a:p>
          <a:p>
            <a:r>
              <a:rPr lang="en-NZ" dirty="0" smtClean="0"/>
              <a:t>Uses the Internet protocol (IP) addresses to identify destinations on the Internet</a:t>
            </a:r>
            <a:endParaRPr lang="en-US"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864" r="18922" b="28017"/>
          <a:stretch/>
        </p:blipFill>
        <p:spPr bwMode="auto">
          <a:xfrm>
            <a:off x="4053314" y="1676400"/>
            <a:ext cx="4804708"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910375" y="2017329"/>
              <a:ext cx="711360" cy="2216160"/>
            </p14:xfrm>
          </p:contentPart>
        </mc:Choice>
        <mc:Fallback xmlns="">
          <p:pic>
            <p:nvPicPr>
              <p:cNvPr id="4" name="Ink 3"/>
              <p:cNvPicPr/>
              <p:nvPr/>
            </p:nvPicPr>
            <p:blipFill>
              <a:blip r:embed="rId4"/>
              <a:stretch>
                <a:fillRect/>
              </a:stretch>
            </p:blipFill>
            <p:spPr>
              <a:xfrm>
                <a:off x="3858175" y="1918689"/>
                <a:ext cx="812880" cy="2383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942055" y="1562649"/>
              <a:ext cx="790920" cy="785880"/>
            </p14:xfrm>
          </p:contentPart>
        </mc:Choice>
        <mc:Fallback xmlns="">
          <p:pic>
            <p:nvPicPr>
              <p:cNvPr id="6" name="Ink 5"/>
              <p:cNvPicPr/>
              <p:nvPr/>
            </p:nvPicPr>
            <p:blipFill>
              <a:blip r:embed="rId6"/>
              <a:stretch>
                <a:fillRect/>
              </a:stretch>
            </p:blipFill>
            <p:spPr>
              <a:xfrm>
                <a:off x="3890575" y="1441329"/>
                <a:ext cx="903600" cy="1028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p14:cNvContentPartPr/>
              <p14:nvPr/>
            </p14:nvContentPartPr>
            <p14:xfrm>
              <a:off x="3652255" y="1534569"/>
              <a:ext cx="1455840" cy="2964600"/>
            </p14:xfrm>
          </p:contentPart>
        </mc:Choice>
        <mc:Fallback xmlns="">
          <p:pic>
            <p:nvPicPr>
              <p:cNvPr id="12" name="Ink 11"/>
              <p:cNvPicPr/>
              <p:nvPr/>
            </p:nvPicPr>
            <p:blipFill>
              <a:blip r:embed="rId8"/>
              <a:stretch>
                <a:fillRect/>
              </a:stretch>
            </p:blipFill>
            <p:spPr>
              <a:xfrm>
                <a:off x="3615895" y="1493529"/>
                <a:ext cx="1531440" cy="3021120"/>
              </a:xfrm>
              <a:prstGeom prst="rect">
                <a:avLst/>
              </a:prstGeom>
            </p:spPr>
          </p:pic>
        </mc:Fallback>
      </mc:AlternateContent>
      <p:pic>
        <p:nvPicPr>
          <p:cNvPr id="9" name="Picture 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890" b="2386"/>
          <a:stretch/>
        </p:blipFill>
        <p:spPr bwMode="auto">
          <a:xfrm>
            <a:off x="7162800" y="0"/>
            <a:ext cx="1966730" cy="136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768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Internet layer (IP layer)</a:t>
            </a:r>
            <a:endParaRPr lang="en-US" dirty="0"/>
          </a:p>
        </p:txBody>
      </p:sp>
      <p:sp>
        <p:nvSpPr>
          <p:cNvPr id="3" name="Content Placeholder 2"/>
          <p:cNvSpPr>
            <a:spLocks noGrp="1"/>
          </p:cNvSpPr>
          <p:nvPr>
            <p:ph idx="1"/>
          </p:nvPr>
        </p:nvSpPr>
        <p:spPr>
          <a:xfrm>
            <a:off x="457200" y="1600200"/>
            <a:ext cx="3429000" cy="5029200"/>
          </a:xfrm>
        </p:spPr>
        <p:txBody>
          <a:bodyPr>
            <a:normAutofit/>
          </a:bodyPr>
          <a:lstStyle/>
          <a:p>
            <a:r>
              <a:rPr lang="en-NZ" dirty="0" smtClean="0"/>
              <a:t>There are 2 types of IP addresses</a:t>
            </a:r>
          </a:p>
          <a:p>
            <a:pPr lvl="1"/>
            <a:r>
              <a:rPr lang="en-NZ" dirty="0" smtClean="0"/>
              <a:t>IPv4</a:t>
            </a:r>
          </a:p>
          <a:p>
            <a:pPr lvl="1"/>
            <a:r>
              <a:rPr lang="en-NZ" dirty="0" smtClean="0"/>
              <a:t>IPv6</a:t>
            </a:r>
          </a:p>
          <a:p>
            <a:r>
              <a:rPr lang="en-NZ" dirty="0" smtClean="0"/>
              <a:t>In a local network, computers can share a single external IP address between them</a:t>
            </a:r>
          </a:p>
          <a:p>
            <a:pPr lvl="1"/>
            <a:r>
              <a:rPr lang="en-NZ" dirty="0" smtClean="0"/>
              <a:t>For example, IP addresses in the range </a:t>
            </a:r>
            <a:r>
              <a:rPr lang="en-US" dirty="0"/>
              <a:t>of </a:t>
            </a:r>
            <a:r>
              <a:rPr lang="en-US" b="1" dirty="0"/>
              <a:t>192.168.0.0 </a:t>
            </a:r>
            <a:r>
              <a:rPr lang="en-US" dirty="0"/>
              <a:t>to </a:t>
            </a:r>
            <a:r>
              <a:rPr lang="en-US" b="1" dirty="0"/>
              <a:t>192.168.255</a:t>
            </a:r>
            <a:endParaRPr lang="en-NZ" dirty="0" smtClean="0"/>
          </a:p>
          <a:p>
            <a:endParaRPr lang="en-NZ"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209800"/>
            <a:ext cx="5139126" cy="3512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90" b="2386"/>
          <a:stretch/>
        </p:blipFill>
        <p:spPr bwMode="auto">
          <a:xfrm>
            <a:off x="7162800" y="0"/>
            <a:ext cx="1966730" cy="136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8047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Transport layer</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NZ" dirty="0" smtClean="0"/>
              <a:t>Ensures transmission arrive in order and without error</a:t>
            </a:r>
          </a:p>
          <a:p>
            <a:r>
              <a:rPr lang="en-NZ" dirty="0" smtClean="0"/>
              <a:t>Data is broken into packets formatted according to the transmission control protocol (TCP)</a:t>
            </a:r>
          </a:p>
          <a:p>
            <a:r>
              <a:rPr lang="en-NZ" dirty="0" smtClean="0"/>
              <a:t>Data in these packets can vary in size from 0 to 64K</a:t>
            </a:r>
          </a:p>
          <a:p>
            <a:r>
              <a:rPr lang="en-NZ" dirty="0" smtClean="0"/>
              <a:t>Each data packet has a Header that includes a sequence number so the receiver can put the original message back in order, no matter when they arrive</a:t>
            </a:r>
          </a:p>
          <a:p>
            <a:r>
              <a:rPr lang="en-NZ" dirty="0" smtClean="0"/>
              <a:t>Each packet is acknowledged back to the sender so in the event of a lost packet, the transmitter will realize a packet has been lost since no ACK arrived for the packet</a:t>
            </a:r>
          </a:p>
          <a:p>
            <a:pPr lvl="1"/>
            <a:r>
              <a:rPr lang="en-NZ" dirty="0" smtClean="0"/>
              <a:t>That packet is retransmitted, although out of order and reordered at the destination</a:t>
            </a:r>
          </a:p>
          <a:p>
            <a:r>
              <a:rPr lang="en-NZ" dirty="0" smtClean="0"/>
              <a:t>Sometimes we do not need warranted transmission of packets</a:t>
            </a:r>
          </a:p>
          <a:p>
            <a:pPr lvl="1"/>
            <a:r>
              <a:rPr lang="en-NZ" dirty="0" smtClean="0"/>
              <a:t>Live multicast, voice over IP, online games…</a:t>
            </a:r>
          </a:p>
          <a:p>
            <a:pPr lvl="1"/>
            <a:r>
              <a:rPr lang="en-NZ" dirty="0" smtClean="0"/>
              <a:t>User datagram protocol (UDP)</a:t>
            </a:r>
            <a:endParaRPr lang="en-US"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90" b="2386"/>
          <a:stretch/>
        </p:blipFill>
        <p:spPr bwMode="auto">
          <a:xfrm>
            <a:off x="7162800" y="0"/>
            <a:ext cx="1966730" cy="136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1850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IN712 Web Programming 3</a:t>
            </a:r>
            <a:endParaRPr lang="en-NZ" dirty="0"/>
          </a:p>
        </p:txBody>
      </p:sp>
      <p:sp>
        <p:nvSpPr>
          <p:cNvPr id="3" name="Content Placeholder 2"/>
          <p:cNvSpPr>
            <a:spLocks noGrp="1"/>
          </p:cNvSpPr>
          <p:nvPr>
            <p:ph idx="1"/>
          </p:nvPr>
        </p:nvSpPr>
        <p:spPr>
          <a:xfrm>
            <a:off x="457200" y="1219200"/>
            <a:ext cx="8229600" cy="5486400"/>
          </a:xfrm>
        </p:spPr>
        <p:txBody>
          <a:bodyPr>
            <a:normAutofit fontScale="92500" lnSpcReduction="10000"/>
          </a:bodyPr>
          <a:lstStyle/>
          <a:p>
            <a:r>
              <a:rPr lang="en-NZ" dirty="0" smtClean="0"/>
              <a:t>Client-side development</a:t>
            </a:r>
          </a:p>
          <a:p>
            <a:pPr lvl="2"/>
            <a:r>
              <a:rPr lang="en-NZ" dirty="0" smtClean="0"/>
              <a:t>HTML and CSS</a:t>
            </a:r>
          </a:p>
          <a:p>
            <a:pPr lvl="2"/>
            <a:r>
              <a:rPr lang="en-NZ" dirty="0" smtClean="0"/>
              <a:t>JavaScript</a:t>
            </a:r>
          </a:p>
          <a:p>
            <a:pPr lvl="3"/>
            <a:r>
              <a:rPr lang="en-NZ" dirty="0" smtClean="0"/>
              <a:t>DOM</a:t>
            </a:r>
          </a:p>
          <a:p>
            <a:pPr lvl="3"/>
            <a:r>
              <a:rPr lang="en-NZ" dirty="0" err="1" smtClean="0"/>
              <a:t>Jquery</a:t>
            </a:r>
            <a:endParaRPr lang="en-NZ" dirty="0" smtClean="0"/>
          </a:p>
          <a:p>
            <a:pPr lvl="3"/>
            <a:r>
              <a:rPr lang="en-NZ" dirty="0" smtClean="0"/>
              <a:t>AJAX</a:t>
            </a:r>
          </a:p>
          <a:p>
            <a:pPr lvl="3"/>
            <a:r>
              <a:rPr lang="en-NZ" dirty="0" smtClean="0"/>
              <a:t>User input validation</a:t>
            </a:r>
          </a:p>
          <a:p>
            <a:pPr lvl="3"/>
            <a:r>
              <a:rPr lang="en-NZ" dirty="0" smtClean="0"/>
              <a:t>Events</a:t>
            </a:r>
          </a:p>
          <a:p>
            <a:pPr lvl="2"/>
            <a:r>
              <a:rPr lang="en-NZ" dirty="0" smtClean="0"/>
              <a:t>React</a:t>
            </a:r>
          </a:p>
          <a:p>
            <a:r>
              <a:rPr lang="en-NZ" dirty="0" smtClean="0"/>
              <a:t>Server-side development: </a:t>
            </a:r>
          </a:p>
          <a:p>
            <a:pPr lvl="2"/>
            <a:r>
              <a:rPr lang="en-NZ" dirty="0" smtClean="0"/>
              <a:t>Node.js</a:t>
            </a:r>
          </a:p>
          <a:p>
            <a:pPr lvl="3"/>
            <a:r>
              <a:rPr lang="en-NZ" dirty="0" smtClean="0"/>
              <a:t>Web sockets</a:t>
            </a:r>
          </a:p>
          <a:p>
            <a:pPr lvl="3"/>
            <a:r>
              <a:rPr lang="en-NZ" dirty="0" smtClean="0"/>
              <a:t>Express framework</a:t>
            </a:r>
          </a:p>
          <a:p>
            <a:pPr lvl="3"/>
            <a:r>
              <a:rPr lang="en-NZ" dirty="0" smtClean="0"/>
              <a:t>Deployment</a:t>
            </a:r>
          </a:p>
          <a:p>
            <a:pPr lvl="2"/>
            <a:r>
              <a:rPr lang="en-NZ" dirty="0" err="1" smtClean="0"/>
              <a:t>Django</a:t>
            </a:r>
            <a:r>
              <a:rPr lang="en-NZ" dirty="0" smtClean="0"/>
              <a:t> Framework </a:t>
            </a:r>
          </a:p>
          <a:p>
            <a:pPr lvl="2"/>
            <a:r>
              <a:rPr lang="en-NZ" dirty="0" smtClean="0"/>
              <a:t>MVC</a:t>
            </a:r>
          </a:p>
          <a:p>
            <a:endParaRPr lang="en-NZ" dirty="0" smtClean="0"/>
          </a:p>
          <a:p>
            <a:r>
              <a:rPr lang="en-NZ" dirty="0" smtClean="0"/>
              <a:t>Construction and consumption of REST APIs</a:t>
            </a:r>
          </a:p>
          <a:p>
            <a:pPr marL="274320" lvl="1" indent="0">
              <a:buNone/>
            </a:pPr>
            <a:endParaRPr lang="en-NZ" dirty="0" smtClean="0"/>
          </a:p>
        </p:txBody>
      </p:sp>
    </p:spTree>
    <p:extLst>
      <p:ext uri="{BB962C8B-B14F-4D97-AF65-F5344CB8AC3E}">
        <p14:creationId xmlns:p14="http://schemas.microsoft.com/office/powerpoint/2010/main" val="2719095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Transport layer (TCP packets)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47051"/>
            <a:ext cx="7884647" cy="5082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90" b="2386"/>
          <a:stretch/>
        </p:blipFill>
        <p:spPr bwMode="auto">
          <a:xfrm>
            <a:off x="7162800" y="0"/>
            <a:ext cx="1966730" cy="136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808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Application layer</a:t>
            </a:r>
            <a:endParaRPr lang="en-US" dirty="0"/>
          </a:p>
        </p:txBody>
      </p:sp>
      <p:sp>
        <p:nvSpPr>
          <p:cNvPr id="3" name="Content Placeholder 2"/>
          <p:cNvSpPr>
            <a:spLocks noGrp="1"/>
          </p:cNvSpPr>
          <p:nvPr>
            <p:ph idx="1"/>
          </p:nvPr>
        </p:nvSpPr>
        <p:spPr/>
        <p:txBody>
          <a:bodyPr/>
          <a:lstStyle/>
          <a:p>
            <a:r>
              <a:rPr lang="en-NZ" dirty="0" smtClean="0"/>
              <a:t>Protocols that should be familiar to most web developers</a:t>
            </a:r>
          </a:p>
          <a:p>
            <a:r>
              <a:rPr lang="en-NZ" dirty="0" smtClean="0"/>
              <a:t>This protocols implement process to process communication</a:t>
            </a:r>
          </a:p>
          <a:p>
            <a:r>
              <a:rPr lang="en-NZ" dirty="0" smtClean="0"/>
              <a:t>A few useful ones:</a:t>
            </a:r>
          </a:p>
          <a:p>
            <a:pPr lvl="1"/>
            <a:r>
              <a:rPr lang="en-NZ" dirty="0" smtClean="0"/>
              <a:t>hypertext transfer protocol (HTTP): used for web communication</a:t>
            </a:r>
          </a:p>
          <a:p>
            <a:pPr lvl="1"/>
            <a:r>
              <a:rPr lang="en-NZ" dirty="0" smtClean="0"/>
              <a:t>Secure shell protocol (SSH): allows remote command line connections to servers</a:t>
            </a:r>
          </a:p>
          <a:p>
            <a:pPr lvl="1"/>
            <a:r>
              <a:rPr lang="en-NZ" dirty="0" smtClean="0"/>
              <a:t>File transfer protocol (FTP): used for transferring files between computers</a:t>
            </a:r>
          </a:p>
          <a:p>
            <a:pPr lvl="1"/>
            <a:r>
              <a:rPr lang="en-NZ" dirty="0" smtClean="0"/>
              <a:t>POP/IMAP/SMTP: email related protocols for transferring and storing email</a:t>
            </a:r>
          </a:p>
          <a:p>
            <a:pPr lvl="1"/>
            <a:r>
              <a:rPr lang="en-NZ" dirty="0" smtClean="0"/>
              <a:t>Domain name system (DNS): used for resolving domain names to IP addresses</a:t>
            </a:r>
            <a:endParaRPr lang="en-US"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90" b="2386"/>
          <a:stretch/>
        </p:blipFill>
        <p:spPr bwMode="auto">
          <a:xfrm>
            <a:off x="7162800" y="0"/>
            <a:ext cx="1966730" cy="136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5722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90600"/>
          </a:xfrm>
        </p:spPr>
        <p:txBody>
          <a:bodyPr>
            <a:noAutofit/>
          </a:bodyPr>
          <a:lstStyle/>
          <a:p>
            <a:r>
              <a:rPr lang="en-NZ" sz="3200" dirty="0"/>
              <a:t>The client/server </a:t>
            </a:r>
            <a:r>
              <a:rPr lang="en-NZ" sz="3200" dirty="0" smtClean="0"/>
              <a:t>model (Request – response loop)</a:t>
            </a:r>
            <a:endParaRPr lang="en-US" sz="32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7239000" cy="5259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9883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Web servers</a:t>
            </a:r>
            <a:endParaRPr lang="en-US" dirty="0"/>
          </a:p>
        </p:txBody>
      </p:sp>
      <p:sp>
        <p:nvSpPr>
          <p:cNvPr id="3" name="Content Placeholder 2"/>
          <p:cNvSpPr>
            <a:spLocks noGrp="1"/>
          </p:cNvSpPr>
          <p:nvPr>
            <p:ph idx="1"/>
          </p:nvPr>
        </p:nvSpPr>
        <p:spPr>
          <a:xfrm>
            <a:off x="152400" y="1219200"/>
            <a:ext cx="8991600" cy="5638800"/>
          </a:xfrm>
        </p:spPr>
        <p:txBody>
          <a:bodyPr>
            <a:normAutofit fontScale="77500" lnSpcReduction="20000"/>
          </a:bodyPr>
          <a:lstStyle/>
          <a:p>
            <a:r>
              <a:rPr lang="en-NZ" dirty="0" smtClean="0"/>
              <a:t>A computer that responds to HTTP requests</a:t>
            </a:r>
          </a:p>
          <a:p>
            <a:r>
              <a:rPr lang="en-NZ" dirty="0" smtClean="0"/>
              <a:t>Use additional software to make them more reliable and replaceable</a:t>
            </a:r>
          </a:p>
          <a:p>
            <a:r>
              <a:rPr lang="en-NZ" dirty="0" smtClean="0"/>
              <a:t>To run a Web server and application stack to run a website has to be chosen. This includes:</a:t>
            </a:r>
          </a:p>
          <a:p>
            <a:pPr lvl="1"/>
            <a:r>
              <a:rPr lang="en-NZ" dirty="0" smtClean="0"/>
              <a:t>Operating system</a:t>
            </a:r>
          </a:p>
          <a:p>
            <a:pPr lvl="1"/>
            <a:r>
              <a:rPr lang="en-NZ" dirty="0" smtClean="0"/>
              <a:t>Web server software</a:t>
            </a:r>
          </a:p>
          <a:p>
            <a:pPr lvl="1"/>
            <a:r>
              <a:rPr lang="en-NZ" dirty="0" smtClean="0"/>
              <a:t>Database</a:t>
            </a:r>
          </a:p>
          <a:p>
            <a:pPr lvl="1"/>
            <a:r>
              <a:rPr lang="en-NZ" dirty="0" smtClean="0"/>
              <a:t>Scripting language</a:t>
            </a:r>
          </a:p>
          <a:p>
            <a:r>
              <a:rPr lang="en-NZ" dirty="0" smtClean="0"/>
              <a:t>LAMP software stack: Linux, Apache Web server, MySQL database, PHP scripting language</a:t>
            </a:r>
          </a:p>
          <a:p>
            <a:pPr lvl="1"/>
            <a:r>
              <a:rPr lang="en-NZ" dirty="0" smtClean="0"/>
              <a:t>WAMP</a:t>
            </a:r>
          </a:p>
          <a:p>
            <a:pPr lvl="1"/>
            <a:r>
              <a:rPr lang="en-NZ" dirty="0" smtClean="0"/>
              <a:t>OSX MAMP</a:t>
            </a:r>
          </a:p>
          <a:p>
            <a:r>
              <a:rPr lang="en-NZ" dirty="0" smtClean="0"/>
              <a:t>WISA: Windows, IIS Web server, SQL server database and the ASP.net server side development technologies</a:t>
            </a:r>
          </a:p>
          <a:p>
            <a:r>
              <a:rPr lang="en-NZ" dirty="0" smtClean="0"/>
              <a:t>Server-side scripting software that </a:t>
            </a:r>
            <a:r>
              <a:rPr lang="en-NZ" dirty="0"/>
              <a:t>responds to HTTP requests</a:t>
            </a:r>
          </a:p>
          <a:p>
            <a:pPr lvl="1"/>
            <a:r>
              <a:rPr lang="en-NZ" dirty="0"/>
              <a:t>PHP</a:t>
            </a:r>
          </a:p>
          <a:p>
            <a:pPr lvl="1"/>
            <a:r>
              <a:rPr lang="en-NZ" dirty="0"/>
              <a:t>Python (</a:t>
            </a:r>
            <a:r>
              <a:rPr lang="en-NZ" dirty="0" err="1"/>
              <a:t>Django</a:t>
            </a:r>
            <a:r>
              <a:rPr lang="en-NZ" dirty="0"/>
              <a:t>, Flask,…)</a:t>
            </a:r>
          </a:p>
          <a:p>
            <a:pPr lvl="1"/>
            <a:r>
              <a:rPr lang="en-NZ" dirty="0"/>
              <a:t>Ruby (Ruby on rails)</a:t>
            </a:r>
          </a:p>
          <a:p>
            <a:pPr lvl="1"/>
            <a:r>
              <a:rPr lang="en-NZ" dirty="0"/>
              <a:t>node.js</a:t>
            </a:r>
          </a:p>
          <a:p>
            <a:pPr lvl="1"/>
            <a:r>
              <a:rPr lang="en-NZ" dirty="0"/>
              <a:t>ASP.NET</a:t>
            </a:r>
          </a:p>
          <a:p>
            <a:pPr lvl="1"/>
            <a:r>
              <a:rPr lang="en-NZ" dirty="0"/>
              <a:t>Java</a:t>
            </a:r>
            <a:endParaRPr lang="en-US" dirty="0"/>
          </a:p>
          <a:p>
            <a:endParaRPr lang="en-US" dirty="0"/>
          </a:p>
        </p:txBody>
      </p:sp>
    </p:spTree>
    <p:extLst>
      <p:ext uri="{BB962C8B-B14F-4D97-AF65-F5344CB8AC3E}">
        <p14:creationId xmlns:p14="http://schemas.microsoft.com/office/powerpoint/2010/main" val="2483525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Peer-to-Peer Alternative</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27950"/>
            <a:ext cx="5410200" cy="53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274" y="1364566"/>
            <a:ext cx="3940126"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3768490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Server types</a:t>
            </a:r>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7543800" cy="5057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T:\CompSci\Research\web development textbook\manuscript\misc-images\testers\Figure01-15.png"/>
          <p:cNvPicPr>
            <a:picLocks noChangeAspect="1" noChangeArrowheads="1"/>
          </p:cNvPicPr>
          <p:nvPr/>
        </p:nvPicPr>
        <p:blipFill rotWithShape="1">
          <a:blip r:embed="rId4" cstate="print"/>
          <a:srcRect l="51153" r="1" b="46171"/>
          <a:stretch/>
        </p:blipFill>
        <p:spPr bwMode="auto">
          <a:xfrm>
            <a:off x="5617832" y="152400"/>
            <a:ext cx="3496480" cy="2663042"/>
          </a:xfrm>
          <a:prstGeom prst="rect">
            <a:avLst/>
          </a:prstGeom>
          <a:noFill/>
        </p:spPr>
      </p:pic>
      <p:sp>
        <p:nvSpPr>
          <p:cNvPr id="5" name="Freeform 4"/>
          <p:cNvSpPr/>
          <p:nvPr/>
        </p:nvSpPr>
        <p:spPr>
          <a:xfrm>
            <a:off x="5600203" y="2385939"/>
            <a:ext cx="333899" cy="187516"/>
          </a:xfrm>
          <a:custGeom>
            <a:avLst/>
            <a:gdLst>
              <a:gd name="connsiteX0" fmla="*/ 497 w 333899"/>
              <a:gd name="connsiteY0" fmla="*/ 74 h 187516"/>
              <a:gd name="connsiteX1" fmla="*/ 14785 w 333899"/>
              <a:gd name="connsiteY1" fmla="*/ 2455 h 187516"/>
              <a:gd name="connsiteX2" fmla="*/ 21928 w 333899"/>
              <a:gd name="connsiteY2" fmla="*/ 7217 h 187516"/>
              <a:gd name="connsiteX3" fmla="*/ 31453 w 333899"/>
              <a:gd name="connsiteY3" fmla="*/ 11980 h 187516"/>
              <a:gd name="connsiteX4" fmla="*/ 38597 w 333899"/>
              <a:gd name="connsiteY4" fmla="*/ 16742 h 187516"/>
              <a:gd name="connsiteX5" fmla="*/ 45741 w 333899"/>
              <a:gd name="connsiteY5" fmla="*/ 19124 h 187516"/>
              <a:gd name="connsiteX6" fmla="*/ 60028 w 333899"/>
              <a:gd name="connsiteY6" fmla="*/ 28649 h 187516"/>
              <a:gd name="connsiteX7" fmla="*/ 67172 w 333899"/>
              <a:gd name="connsiteY7" fmla="*/ 33411 h 187516"/>
              <a:gd name="connsiteX8" fmla="*/ 74316 w 333899"/>
              <a:gd name="connsiteY8" fmla="*/ 40555 h 187516"/>
              <a:gd name="connsiteX9" fmla="*/ 81460 w 333899"/>
              <a:gd name="connsiteY9" fmla="*/ 42936 h 187516"/>
              <a:gd name="connsiteX10" fmla="*/ 95747 w 333899"/>
              <a:gd name="connsiteY10" fmla="*/ 52461 h 187516"/>
              <a:gd name="connsiteX11" fmla="*/ 102891 w 333899"/>
              <a:gd name="connsiteY11" fmla="*/ 57224 h 187516"/>
              <a:gd name="connsiteX12" fmla="*/ 112416 w 333899"/>
              <a:gd name="connsiteY12" fmla="*/ 61986 h 187516"/>
              <a:gd name="connsiteX13" fmla="*/ 119560 w 333899"/>
              <a:gd name="connsiteY13" fmla="*/ 66749 h 187516"/>
              <a:gd name="connsiteX14" fmla="*/ 133847 w 333899"/>
              <a:gd name="connsiteY14" fmla="*/ 71511 h 187516"/>
              <a:gd name="connsiteX15" fmla="*/ 140991 w 333899"/>
              <a:gd name="connsiteY15" fmla="*/ 76274 h 187516"/>
              <a:gd name="connsiteX16" fmla="*/ 148135 w 333899"/>
              <a:gd name="connsiteY16" fmla="*/ 78655 h 187516"/>
              <a:gd name="connsiteX17" fmla="*/ 157660 w 333899"/>
              <a:gd name="connsiteY17" fmla="*/ 83417 h 187516"/>
              <a:gd name="connsiteX18" fmla="*/ 164803 w 333899"/>
              <a:gd name="connsiteY18" fmla="*/ 88180 h 187516"/>
              <a:gd name="connsiteX19" fmla="*/ 171947 w 333899"/>
              <a:gd name="connsiteY19" fmla="*/ 95324 h 187516"/>
              <a:gd name="connsiteX20" fmla="*/ 179091 w 333899"/>
              <a:gd name="connsiteY20" fmla="*/ 97705 h 187516"/>
              <a:gd name="connsiteX21" fmla="*/ 188616 w 333899"/>
              <a:gd name="connsiteY21" fmla="*/ 109611 h 187516"/>
              <a:gd name="connsiteX22" fmla="*/ 195760 w 333899"/>
              <a:gd name="connsiteY22" fmla="*/ 123899 h 187516"/>
              <a:gd name="connsiteX23" fmla="*/ 202903 w 333899"/>
              <a:gd name="connsiteY23" fmla="*/ 128661 h 187516"/>
              <a:gd name="connsiteX24" fmla="*/ 214810 w 333899"/>
              <a:gd name="connsiteY24" fmla="*/ 140567 h 187516"/>
              <a:gd name="connsiteX25" fmla="*/ 226716 w 333899"/>
              <a:gd name="connsiteY25" fmla="*/ 150092 h 187516"/>
              <a:gd name="connsiteX26" fmla="*/ 233860 w 333899"/>
              <a:gd name="connsiteY26" fmla="*/ 154855 h 187516"/>
              <a:gd name="connsiteX27" fmla="*/ 264816 w 333899"/>
              <a:gd name="connsiteY27" fmla="*/ 161999 h 187516"/>
              <a:gd name="connsiteX28" fmla="*/ 300535 w 333899"/>
              <a:gd name="connsiteY28" fmla="*/ 164380 h 187516"/>
              <a:gd name="connsiteX29" fmla="*/ 317203 w 333899"/>
              <a:gd name="connsiteY29" fmla="*/ 166761 h 187516"/>
              <a:gd name="connsiteX30" fmla="*/ 331491 w 333899"/>
              <a:gd name="connsiteY30" fmla="*/ 178667 h 187516"/>
              <a:gd name="connsiteX31" fmla="*/ 321966 w 333899"/>
              <a:gd name="connsiteY31" fmla="*/ 183430 h 187516"/>
              <a:gd name="connsiteX32" fmla="*/ 314822 w 333899"/>
              <a:gd name="connsiteY32" fmla="*/ 176286 h 187516"/>
              <a:gd name="connsiteX33" fmla="*/ 305297 w 333899"/>
              <a:gd name="connsiteY33" fmla="*/ 169142 h 187516"/>
              <a:gd name="connsiteX34" fmla="*/ 300535 w 333899"/>
              <a:gd name="connsiteY34" fmla="*/ 161999 h 187516"/>
              <a:gd name="connsiteX35" fmla="*/ 286247 w 333899"/>
              <a:gd name="connsiteY35" fmla="*/ 154855 h 187516"/>
              <a:gd name="connsiteX36" fmla="*/ 279103 w 333899"/>
              <a:gd name="connsiteY36" fmla="*/ 147711 h 187516"/>
              <a:gd name="connsiteX37" fmla="*/ 264816 w 333899"/>
              <a:gd name="connsiteY37" fmla="*/ 142949 h 187516"/>
              <a:gd name="connsiteX38" fmla="*/ 257672 w 333899"/>
              <a:gd name="connsiteY38" fmla="*/ 138186 h 187516"/>
              <a:gd name="connsiteX39" fmla="*/ 243385 w 333899"/>
              <a:gd name="connsiteY39" fmla="*/ 133424 h 187516"/>
              <a:gd name="connsiteX40" fmla="*/ 229097 w 333899"/>
              <a:gd name="connsiteY40" fmla="*/ 126280 h 187516"/>
              <a:gd name="connsiteX41" fmla="*/ 214810 w 333899"/>
              <a:gd name="connsiteY41" fmla="*/ 119136 h 187516"/>
              <a:gd name="connsiteX42" fmla="*/ 212428 w 333899"/>
              <a:gd name="connsiteY42" fmla="*/ 111992 h 187516"/>
              <a:gd name="connsiteX43" fmla="*/ 200522 w 333899"/>
              <a:gd name="connsiteY43" fmla="*/ 95324 h 187516"/>
              <a:gd name="connsiteX44" fmla="*/ 193378 w 333899"/>
              <a:gd name="connsiteY44" fmla="*/ 88180 h 187516"/>
              <a:gd name="connsiteX45" fmla="*/ 179091 w 333899"/>
              <a:gd name="connsiteY45" fmla="*/ 83417 h 187516"/>
              <a:gd name="connsiteX46" fmla="*/ 169566 w 333899"/>
              <a:gd name="connsiteY46" fmla="*/ 81036 h 187516"/>
              <a:gd name="connsiteX47" fmla="*/ 148135 w 333899"/>
              <a:gd name="connsiteY47" fmla="*/ 76274 h 187516"/>
              <a:gd name="connsiteX48" fmla="*/ 133847 w 333899"/>
              <a:gd name="connsiteY48" fmla="*/ 71511 h 187516"/>
              <a:gd name="connsiteX49" fmla="*/ 126703 w 333899"/>
              <a:gd name="connsiteY49" fmla="*/ 66749 h 187516"/>
              <a:gd name="connsiteX50" fmla="*/ 117178 w 333899"/>
              <a:gd name="connsiteY50" fmla="*/ 59605 h 187516"/>
              <a:gd name="connsiteX51" fmla="*/ 100510 w 333899"/>
              <a:gd name="connsiteY51" fmla="*/ 42936 h 187516"/>
              <a:gd name="connsiteX52" fmla="*/ 93366 w 333899"/>
              <a:gd name="connsiteY52" fmla="*/ 38174 h 187516"/>
              <a:gd name="connsiteX53" fmla="*/ 86222 w 333899"/>
              <a:gd name="connsiteY53" fmla="*/ 31030 h 187516"/>
              <a:gd name="connsiteX54" fmla="*/ 81460 w 333899"/>
              <a:gd name="connsiteY54" fmla="*/ 23886 h 187516"/>
              <a:gd name="connsiteX55" fmla="*/ 74316 w 333899"/>
              <a:gd name="connsiteY55" fmla="*/ 21505 h 187516"/>
              <a:gd name="connsiteX56" fmla="*/ 67172 w 333899"/>
              <a:gd name="connsiteY56" fmla="*/ 14361 h 187516"/>
              <a:gd name="connsiteX57" fmla="*/ 52885 w 333899"/>
              <a:gd name="connsiteY57" fmla="*/ 9599 h 187516"/>
              <a:gd name="connsiteX58" fmla="*/ 33835 w 333899"/>
              <a:gd name="connsiteY58" fmla="*/ 4836 h 187516"/>
              <a:gd name="connsiteX59" fmla="*/ 497 w 333899"/>
              <a:gd name="connsiteY59" fmla="*/ 74 h 187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3899" h="187516">
                <a:moveTo>
                  <a:pt x="497" y="74"/>
                </a:moveTo>
                <a:cubicBezTo>
                  <a:pt x="-2678" y="-323"/>
                  <a:pt x="10204" y="928"/>
                  <a:pt x="14785" y="2455"/>
                </a:cubicBezTo>
                <a:cubicBezTo>
                  <a:pt x="17500" y="3360"/>
                  <a:pt x="19443" y="5797"/>
                  <a:pt x="21928" y="7217"/>
                </a:cubicBezTo>
                <a:cubicBezTo>
                  <a:pt x="25010" y="8978"/>
                  <a:pt x="28371" y="10219"/>
                  <a:pt x="31453" y="11980"/>
                </a:cubicBezTo>
                <a:cubicBezTo>
                  <a:pt x="33938" y="13400"/>
                  <a:pt x="36037" y="15462"/>
                  <a:pt x="38597" y="16742"/>
                </a:cubicBezTo>
                <a:cubicBezTo>
                  <a:pt x="40842" y="17865"/>
                  <a:pt x="43547" y="17905"/>
                  <a:pt x="45741" y="19124"/>
                </a:cubicBezTo>
                <a:cubicBezTo>
                  <a:pt x="50744" y="21904"/>
                  <a:pt x="55266" y="25474"/>
                  <a:pt x="60028" y="28649"/>
                </a:cubicBezTo>
                <a:cubicBezTo>
                  <a:pt x="62409" y="30236"/>
                  <a:pt x="65148" y="31387"/>
                  <a:pt x="67172" y="33411"/>
                </a:cubicBezTo>
                <a:cubicBezTo>
                  <a:pt x="69553" y="35792"/>
                  <a:pt x="71514" y="38687"/>
                  <a:pt x="74316" y="40555"/>
                </a:cubicBezTo>
                <a:cubicBezTo>
                  <a:pt x="76405" y="41947"/>
                  <a:pt x="79079" y="42142"/>
                  <a:pt x="81460" y="42936"/>
                </a:cubicBezTo>
                <a:lnTo>
                  <a:pt x="95747" y="52461"/>
                </a:lnTo>
                <a:cubicBezTo>
                  <a:pt x="98128" y="54049"/>
                  <a:pt x="100331" y="55944"/>
                  <a:pt x="102891" y="57224"/>
                </a:cubicBezTo>
                <a:cubicBezTo>
                  <a:pt x="106066" y="58811"/>
                  <a:pt x="109334" y="60225"/>
                  <a:pt x="112416" y="61986"/>
                </a:cubicBezTo>
                <a:cubicBezTo>
                  <a:pt x="114901" y="63406"/>
                  <a:pt x="116945" y="65587"/>
                  <a:pt x="119560" y="66749"/>
                </a:cubicBezTo>
                <a:cubicBezTo>
                  <a:pt x="124147" y="68788"/>
                  <a:pt x="133847" y="71511"/>
                  <a:pt x="133847" y="71511"/>
                </a:cubicBezTo>
                <a:cubicBezTo>
                  <a:pt x="136228" y="73099"/>
                  <a:pt x="138431" y="74994"/>
                  <a:pt x="140991" y="76274"/>
                </a:cubicBezTo>
                <a:cubicBezTo>
                  <a:pt x="143236" y="77397"/>
                  <a:pt x="145828" y="77666"/>
                  <a:pt x="148135" y="78655"/>
                </a:cubicBezTo>
                <a:cubicBezTo>
                  <a:pt x="151398" y="80053"/>
                  <a:pt x="154578" y="81656"/>
                  <a:pt x="157660" y="83417"/>
                </a:cubicBezTo>
                <a:cubicBezTo>
                  <a:pt x="160145" y="84837"/>
                  <a:pt x="162605" y="86348"/>
                  <a:pt x="164803" y="88180"/>
                </a:cubicBezTo>
                <a:cubicBezTo>
                  <a:pt x="167390" y="90336"/>
                  <a:pt x="169145" y="93456"/>
                  <a:pt x="171947" y="95324"/>
                </a:cubicBezTo>
                <a:cubicBezTo>
                  <a:pt x="174036" y="96716"/>
                  <a:pt x="176710" y="96911"/>
                  <a:pt x="179091" y="97705"/>
                </a:cubicBezTo>
                <a:cubicBezTo>
                  <a:pt x="183727" y="111614"/>
                  <a:pt x="177844" y="98839"/>
                  <a:pt x="188616" y="109611"/>
                </a:cubicBezTo>
                <a:cubicBezTo>
                  <a:pt x="208680" y="129675"/>
                  <a:pt x="180272" y="104540"/>
                  <a:pt x="195760" y="123899"/>
                </a:cubicBezTo>
                <a:cubicBezTo>
                  <a:pt x="197548" y="126134"/>
                  <a:pt x="200522" y="127074"/>
                  <a:pt x="202903" y="128661"/>
                </a:cubicBezTo>
                <a:cubicBezTo>
                  <a:pt x="215607" y="147716"/>
                  <a:pt x="198931" y="124688"/>
                  <a:pt x="214810" y="140567"/>
                </a:cubicBezTo>
                <a:cubicBezTo>
                  <a:pt x="225582" y="151339"/>
                  <a:pt x="212807" y="145456"/>
                  <a:pt x="226716" y="150092"/>
                </a:cubicBezTo>
                <a:cubicBezTo>
                  <a:pt x="229097" y="151680"/>
                  <a:pt x="231245" y="153693"/>
                  <a:pt x="233860" y="154855"/>
                </a:cubicBezTo>
                <a:cubicBezTo>
                  <a:pt x="244461" y="159567"/>
                  <a:pt x="253253" y="160948"/>
                  <a:pt x="264816" y="161999"/>
                </a:cubicBezTo>
                <a:cubicBezTo>
                  <a:pt x="276700" y="163079"/>
                  <a:pt x="288629" y="163586"/>
                  <a:pt x="300535" y="164380"/>
                </a:cubicBezTo>
                <a:cubicBezTo>
                  <a:pt x="306091" y="165174"/>
                  <a:pt x="311827" y="165148"/>
                  <a:pt x="317203" y="166761"/>
                </a:cubicBezTo>
                <a:cubicBezTo>
                  <a:pt x="321938" y="168181"/>
                  <a:pt x="328455" y="175631"/>
                  <a:pt x="331491" y="178667"/>
                </a:cubicBezTo>
                <a:cubicBezTo>
                  <a:pt x="334083" y="186443"/>
                  <a:pt x="338057" y="191476"/>
                  <a:pt x="321966" y="183430"/>
                </a:cubicBezTo>
                <a:cubicBezTo>
                  <a:pt x="318954" y="181924"/>
                  <a:pt x="317379" y="178478"/>
                  <a:pt x="314822" y="176286"/>
                </a:cubicBezTo>
                <a:cubicBezTo>
                  <a:pt x="311809" y="173703"/>
                  <a:pt x="308103" y="171948"/>
                  <a:pt x="305297" y="169142"/>
                </a:cubicBezTo>
                <a:cubicBezTo>
                  <a:pt x="303274" y="167119"/>
                  <a:pt x="302558" y="164022"/>
                  <a:pt x="300535" y="161999"/>
                </a:cubicBezTo>
                <a:cubicBezTo>
                  <a:pt x="295918" y="157382"/>
                  <a:pt x="292059" y="156792"/>
                  <a:pt x="286247" y="154855"/>
                </a:cubicBezTo>
                <a:cubicBezTo>
                  <a:pt x="283866" y="152474"/>
                  <a:pt x="282047" y="149346"/>
                  <a:pt x="279103" y="147711"/>
                </a:cubicBezTo>
                <a:cubicBezTo>
                  <a:pt x="274715" y="145273"/>
                  <a:pt x="264816" y="142949"/>
                  <a:pt x="264816" y="142949"/>
                </a:cubicBezTo>
                <a:cubicBezTo>
                  <a:pt x="262435" y="141361"/>
                  <a:pt x="260287" y="139348"/>
                  <a:pt x="257672" y="138186"/>
                </a:cubicBezTo>
                <a:cubicBezTo>
                  <a:pt x="253085" y="136147"/>
                  <a:pt x="243385" y="133424"/>
                  <a:pt x="243385" y="133424"/>
                </a:cubicBezTo>
                <a:cubicBezTo>
                  <a:pt x="222911" y="119774"/>
                  <a:pt x="248815" y="136139"/>
                  <a:pt x="229097" y="126280"/>
                </a:cubicBezTo>
                <a:cubicBezTo>
                  <a:pt x="210630" y="117046"/>
                  <a:pt x="232766" y="125121"/>
                  <a:pt x="214810" y="119136"/>
                </a:cubicBezTo>
                <a:cubicBezTo>
                  <a:pt x="214016" y="116755"/>
                  <a:pt x="213551" y="114237"/>
                  <a:pt x="212428" y="111992"/>
                </a:cubicBezTo>
                <a:cubicBezTo>
                  <a:pt x="210920" y="108976"/>
                  <a:pt x="201817" y="96835"/>
                  <a:pt x="200522" y="95324"/>
                </a:cubicBezTo>
                <a:cubicBezTo>
                  <a:pt x="198330" y="92767"/>
                  <a:pt x="196322" y="89816"/>
                  <a:pt x="193378" y="88180"/>
                </a:cubicBezTo>
                <a:cubicBezTo>
                  <a:pt x="188990" y="85742"/>
                  <a:pt x="183961" y="84634"/>
                  <a:pt x="179091" y="83417"/>
                </a:cubicBezTo>
                <a:cubicBezTo>
                  <a:pt x="175916" y="82623"/>
                  <a:pt x="172761" y="81746"/>
                  <a:pt x="169566" y="81036"/>
                </a:cubicBezTo>
                <a:cubicBezTo>
                  <a:pt x="160831" y="79095"/>
                  <a:pt x="156427" y="78762"/>
                  <a:pt x="148135" y="76274"/>
                </a:cubicBezTo>
                <a:cubicBezTo>
                  <a:pt x="143326" y="74831"/>
                  <a:pt x="138024" y="74296"/>
                  <a:pt x="133847" y="71511"/>
                </a:cubicBezTo>
                <a:cubicBezTo>
                  <a:pt x="131466" y="69924"/>
                  <a:pt x="129032" y="68412"/>
                  <a:pt x="126703" y="66749"/>
                </a:cubicBezTo>
                <a:cubicBezTo>
                  <a:pt x="123473" y="64442"/>
                  <a:pt x="120115" y="62275"/>
                  <a:pt x="117178" y="59605"/>
                </a:cubicBezTo>
                <a:cubicBezTo>
                  <a:pt x="111364" y="54319"/>
                  <a:pt x="107048" y="47294"/>
                  <a:pt x="100510" y="42936"/>
                </a:cubicBezTo>
                <a:cubicBezTo>
                  <a:pt x="98129" y="41349"/>
                  <a:pt x="95565" y="40006"/>
                  <a:pt x="93366" y="38174"/>
                </a:cubicBezTo>
                <a:cubicBezTo>
                  <a:pt x="90779" y="36018"/>
                  <a:pt x="88378" y="33617"/>
                  <a:pt x="86222" y="31030"/>
                </a:cubicBezTo>
                <a:cubicBezTo>
                  <a:pt x="84390" y="28831"/>
                  <a:pt x="83695" y="25674"/>
                  <a:pt x="81460" y="23886"/>
                </a:cubicBezTo>
                <a:cubicBezTo>
                  <a:pt x="79500" y="22318"/>
                  <a:pt x="76697" y="22299"/>
                  <a:pt x="74316" y="21505"/>
                </a:cubicBezTo>
                <a:cubicBezTo>
                  <a:pt x="71935" y="19124"/>
                  <a:pt x="70116" y="15996"/>
                  <a:pt x="67172" y="14361"/>
                </a:cubicBezTo>
                <a:cubicBezTo>
                  <a:pt x="62784" y="11923"/>
                  <a:pt x="57647" y="11186"/>
                  <a:pt x="52885" y="9599"/>
                </a:cubicBezTo>
                <a:cubicBezTo>
                  <a:pt x="40113" y="5341"/>
                  <a:pt x="51087" y="8669"/>
                  <a:pt x="33835" y="4836"/>
                </a:cubicBezTo>
                <a:cubicBezTo>
                  <a:pt x="26029" y="3102"/>
                  <a:pt x="3672" y="471"/>
                  <a:pt x="497" y="74"/>
                </a:cubicBezTo>
                <a:close/>
              </a:path>
            </a:pathLst>
          </a:custGeom>
          <a:solidFill>
            <a:schemeClr val="bg1"/>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5981344" y="2607392"/>
            <a:ext cx="386938" cy="210284"/>
          </a:xfrm>
          <a:custGeom>
            <a:avLst/>
            <a:gdLst>
              <a:gd name="connsiteX0" fmla="*/ 2737 w 386938"/>
              <a:gd name="connsiteY0" fmla="*/ 77 h 210284"/>
              <a:gd name="connsiteX1" fmla="*/ 14644 w 386938"/>
              <a:gd name="connsiteY1" fmla="*/ 7221 h 210284"/>
              <a:gd name="connsiteX2" fmla="*/ 21787 w 386938"/>
              <a:gd name="connsiteY2" fmla="*/ 11983 h 210284"/>
              <a:gd name="connsiteX3" fmla="*/ 38456 w 386938"/>
              <a:gd name="connsiteY3" fmla="*/ 16746 h 210284"/>
              <a:gd name="connsiteX4" fmla="*/ 52744 w 386938"/>
              <a:gd name="connsiteY4" fmla="*/ 21508 h 210284"/>
              <a:gd name="connsiteX5" fmla="*/ 62269 w 386938"/>
              <a:gd name="connsiteY5" fmla="*/ 35796 h 210284"/>
              <a:gd name="connsiteX6" fmla="*/ 76556 w 386938"/>
              <a:gd name="connsiteY6" fmla="*/ 40558 h 210284"/>
              <a:gd name="connsiteX7" fmla="*/ 83700 w 386938"/>
              <a:gd name="connsiteY7" fmla="*/ 45321 h 210284"/>
              <a:gd name="connsiteX8" fmla="*/ 90844 w 386938"/>
              <a:gd name="connsiteY8" fmla="*/ 47702 h 210284"/>
              <a:gd name="connsiteX9" fmla="*/ 105131 w 386938"/>
              <a:gd name="connsiteY9" fmla="*/ 57227 h 210284"/>
              <a:gd name="connsiteX10" fmla="*/ 112275 w 386938"/>
              <a:gd name="connsiteY10" fmla="*/ 61989 h 210284"/>
              <a:gd name="connsiteX11" fmla="*/ 119419 w 386938"/>
              <a:gd name="connsiteY11" fmla="*/ 64371 h 210284"/>
              <a:gd name="connsiteX12" fmla="*/ 140850 w 386938"/>
              <a:gd name="connsiteY12" fmla="*/ 81039 h 210284"/>
              <a:gd name="connsiteX13" fmla="*/ 147994 w 386938"/>
              <a:gd name="connsiteY13" fmla="*/ 85802 h 210284"/>
              <a:gd name="connsiteX14" fmla="*/ 162281 w 386938"/>
              <a:gd name="connsiteY14" fmla="*/ 90564 h 210284"/>
              <a:gd name="connsiteX15" fmla="*/ 169425 w 386938"/>
              <a:gd name="connsiteY15" fmla="*/ 92946 h 210284"/>
              <a:gd name="connsiteX16" fmla="*/ 186094 w 386938"/>
              <a:gd name="connsiteY16" fmla="*/ 97708 h 210284"/>
              <a:gd name="connsiteX17" fmla="*/ 200381 w 386938"/>
              <a:gd name="connsiteY17" fmla="*/ 107233 h 210284"/>
              <a:gd name="connsiteX18" fmla="*/ 207525 w 386938"/>
              <a:gd name="connsiteY18" fmla="*/ 111996 h 210284"/>
              <a:gd name="connsiteX19" fmla="*/ 214669 w 386938"/>
              <a:gd name="connsiteY19" fmla="*/ 114377 h 210284"/>
              <a:gd name="connsiteX20" fmla="*/ 221812 w 386938"/>
              <a:gd name="connsiteY20" fmla="*/ 119139 h 210284"/>
              <a:gd name="connsiteX21" fmla="*/ 228956 w 386938"/>
              <a:gd name="connsiteY21" fmla="*/ 126283 h 210284"/>
              <a:gd name="connsiteX22" fmla="*/ 236100 w 386938"/>
              <a:gd name="connsiteY22" fmla="*/ 128664 h 210284"/>
              <a:gd name="connsiteX23" fmla="*/ 243244 w 386938"/>
              <a:gd name="connsiteY23" fmla="*/ 133427 h 210284"/>
              <a:gd name="connsiteX24" fmla="*/ 250387 w 386938"/>
              <a:gd name="connsiteY24" fmla="*/ 135808 h 210284"/>
              <a:gd name="connsiteX25" fmla="*/ 264675 w 386938"/>
              <a:gd name="connsiteY25" fmla="*/ 145333 h 210284"/>
              <a:gd name="connsiteX26" fmla="*/ 278962 w 386938"/>
              <a:gd name="connsiteY26" fmla="*/ 154858 h 210284"/>
              <a:gd name="connsiteX27" fmla="*/ 283725 w 386938"/>
              <a:gd name="connsiteY27" fmla="*/ 162002 h 210284"/>
              <a:gd name="connsiteX28" fmla="*/ 293250 w 386938"/>
              <a:gd name="connsiteY28" fmla="*/ 164383 h 210284"/>
              <a:gd name="connsiteX29" fmla="*/ 307537 w 386938"/>
              <a:gd name="connsiteY29" fmla="*/ 169146 h 210284"/>
              <a:gd name="connsiteX30" fmla="*/ 321825 w 386938"/>
              <a:gd name="connsiteY30" fmla="*/ 176289 h 210284"/>
              <a:gd name="connsiteX31" fmla="*/ 343256 w 386938"/>
              <a:gd name="connsiteY31" fmla="*/ 185814 h 210284"/>
              <a:gd name="connsiteX32" fmla="*/ 350400 w 386938"/>
              <a:gd name="connsiteY32" fmla="*/ 188196 h 210284"/>
              <a:gd name="connsiteX33" fmla="*/ 371831 w 386938"/>
              <a:gd name="connsiteY33" fmla="*/ 204864 h 210284"/>
              <a:gd name="connsiteX34" fmla="*/ 386119 w 386938"/>
              <a:gd name="connsiteY34" fmla="*/ 209627 h 210284"/>
              <a:gd name="connsiteX35" fmla="*/ 362306 w 386938"/>
              <a:gd name="connsiteY35" fmla="*/ 195339 h 210284"/>
              <a:gd name="connsiteX36" fmla="*/ 350400 w 386938"/>
              <a:gd name="connsiteY36" fmla="*/ 188196 h 210284"/>
              <a:gd name="connsiteX37" fmla="*/ 340875 w 386938"/>
              <a:gd name="connsiteY37" fmla="*/ 183433 h 210284"/>
              <a:gd name="connsiteX38" fmla="*/ 333731 w 386938"/>
              <a:gd name="connsiteY38" fmla="*/ 178671 h 210284"/>
              <a:gd name="connsiteX39" fmla="*/ 321825 w 386938"/>
              <a:gd name="connsiteY39" fmla="*/ 173908 h 210284"/>
              <a:gd name="connsiteX40" fmla="*/ 314681 w 386938"/>
              <a:gd name="connsiteY40" fmla="*/ 169146 h 210284"/>
              <a:gd name="connsiteX41" fmla="*/ 298012 w 386938"/>
              <a:gd name="connsiteY41" fmla="*/ 164383 h 210284"/>
              <a:gd name="connsiteX42" fmla="*/ 276581 w 386938"/>
              <a:gd name="connsiteY42" fmla="*/ 150096 h 210284"/>
              <a:gd name="connsiteX43" fmla="*/ 267056 w 386938"/>
              <a:gd name="connsiteY43" fmla="*/ 142952 h 210284"/>
              <a:gd name="connsiteX44" fmla="*/ 259912 w 386938"/>
              <a:gd name="connsiteY44" fmla="*/ 138189 h 210284"/>
              <a:gd name="connsiteX45" fmla="*/ 243244 w 386938"/>
              <a:gd name="connsiteY45" fmla="*/ 128664 h 210284"/>
              <a:gd name="connsiteX46" fmla="*/ 233719 w 386938"/>
              <a:gd name="connsiteY46" fmla="*/ 119139 h 210284"/>
              <a:gd name="connsiteX47" fmla="*/ 209906 w 386938"/>
              <a:gd name="connsiteY47" fmla="*/ 104852 h 210284"/>
              <a:gd name="connsiteX48" fmla="*/ 202762 w 386938"/>
              <a:gd name="connsiteY48" fmla="*/ 100089 h 210284"/>
              <a:gd name="connsiteX49" fmla="*/ 193237 w 386938"/>
              <a:gd name="connsiteY49" fmla="*/ 90564 h 210284"/>
              <a:gd name="connsiteX50" fmla="*/ 186094 w 386938"/>
              <a:gd name="connsiteY50" fmla="*/ 85802 h 210284"/>
              <a:gd name="connsiteX51" fmla="*/ 169425 w 386938"/>
              <a:gd name="connsiteY51" fmla="*/ 73896 h 210284"/>
              <a:gd name="connsiteX52" fmla="*/ 162281 w 386938"/>
              <a:gd name="connsiteY52" fmla="*/ 71514 h 210284"/>
              <a:gd name="connsiteX53" fmla="*/ 152756 w 386938"/>
              <a:gd name="connsiteY53" fmla="*/ 66752 h 210284"/>
              <a:gd name="connsiteX54" fmla="*/ 147994 w 386938"/>
              <a:gd name="connsiteY54" fmla="*/ 59608 h 210284"/>
              <a:gd name="connsiteX55" fmla="*/ 133706 w 386938"/>
              <a:gd name="connsiteY55" fmla="*/ 54846 h 210284"/>
              <a:gd name="connsiteX56" fmla="*/ 114656 w 386938"/>
              <a:gd name="connsiteY56" fmla="*/ 50083 h 210284"/>
              <a:gd name="connsiteX57" fmla="*/ 107512 w 386938"/>
              <a:gd name="connsiteY57" fmla="*/ 47702 h 210284"/>
              <a:gd name="connsiteX58" fmla="*/ 97987 w 386938"/>
              <a:gd name="connsiteY58" fmla="*/ 45321 h 210284"/>
              <a:gd name="connsiteX59" fmla="*/ 90844 w 386938"/>
              <a:gd name="connsiteY59" fmla="*/ 42939 h 210284"/>
              <a:gd name="connsiteX60" fmla="*/ 81319 w 386938"/>
              <a:gd name="connsiteY60" fmla="*/ 40558 h 210284"/>
              <a:gd name="connsiteX61" fmla="*/ 74175 w 386938"/>
              <a:gd name="connsiteY61" fmla="*/ 38177 h 210284"/>
              <a:gd name="connsiteX62" fmla="*/ 52744 w 386938"/>
              <a:gd name="connsiteY62" fmla="*/ 33414 h 210284"/>
              <a:gd name="connsiteX63" fmla="*/ 38456 w 386938"/>
              <a:gd name="connsiteY63" fmla="*/ 28652 h 210284"/>
              <a:gd name="connsiteX64" fmla="*/ 31312 w 386938"/>
              <a:gd name="connsiteY64" fmla="*/ 26271 h 210284"/>
              <a:gd name="connsiteX65" fmla="*/ 17025 w 386938"/>
              <a:gd name="connsiteY65" fmla="*/ 16746 h 210284"/>
              <a:gd name="connsiteX66" fmla="*/ 2737 w 386938"/>
              <a:gd name="connsiteY66" fmla="*/ 11983 h 210284"/>
              <a:gd name="connsiteX67" fmla="*/ 2737 w 386938"/>
              <a:gd name="connsiteY67" fmla="*/ 77 h 210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86938" h="210284">
                <a:moveTo>
                  <a:pt x="2737" y="77"/>
                </a:moveTo>
                <a:cubicBezTo>
                  <a:pt x="4722" y="-717"/>
                  <a:pt x="10719" y="4768"/>
                  <a:pt x="14644" y="7221"/>
                </a:cubicBezTo>
                <a:cubicBezTo>
                  <a:pt x="17071" y="8738"/>
                  <a:pt x="19227" y="10703"/>
                  <a:pt x="21787" y="11983"/>
                </a:cubicBezTo>
                <a:cubicBezTo>
                  <a:pt x="25783" y="13981"/>
                  <a:pt x="34648" y="15604"/>
                  <a:pt x="38456" y="16746"/>
                </a:cubicBezTo>
                <a:cubicBezTo>
                  <a:pt x="43264" y="18189"/>
                  <a:pt x="52744" y="21508"/>
                  <a:pt x="52744" y="21508"/>
                </a:cubicBezTo>
                <a:cubicBezTo>
                  <a:pt x="54981" y="28221"/>
                  <a:pt x="54971" y="31742"/>
                  <a:pt x="62269" y="35796"/>
                </a:cubicBezTo>
                <a:cubicBezTo>
                  <a:pt x="66657" y="38234"/>
                  <a:pt x="76556" y="40558"/>
                  <a:pt x="76556" y="40558"/>
                </a:cubicBezTo>
                <a:cubicBezTo>
                  <a:pt x="78937" y="42146"/>
                  <a:pt x="81140" y="44041"/>
                  <a:pt x="83700" y="45321"/>
                </a:cubicBezTo>
                <a:cubicBezTo>
                  <a:pt x="85945" y="46444"/>
                  <a:pt x="88650" y="46483"/>
                  <a:pt x="90844" y="47702"/>
                </a:cubicBezTo>
                <a:cubicBezTo>
                  <a:pt x="95847" y="50482"/>
                  <a:pt x="100369" y="54052"/>
                  <a:pt x="105131" y="57227"/>
                </a:cubicBezTo>
                <a:cubicBezTo>
                  <a:pt x="107512" y="58814"/>
                  <a:pt x="109560" y="61084"/>
                  <a:pt x="112275" y="61989"/>
                </a:cubicBezTo>
                <a:lnTo>
                  <a:pt x="119419" y="64371"/>
                </a:lnTo>
                <a:cubicBezTo>
                  <a:pt x="130610" y="75562"/>
                  <a:pt x="123759" y="69645"/>
                  <a:pt x="140850" y="81039"/>
                </a:cubicBezTo>
                <a:cubicBezTo>
                  <a:pt x="143231" y="82627"/>
                  <a:pt x="145279" y="84897"/>
                  <a:pt x="147994" y="85802"/>
                </a:cubicBezTo>
                <a:lnTo>
                  <a:pt x="162281" y="90564"/>
                </a:lnTo>
                <a:cubicBezTo>
                  <a:pt x="164662" y="91358"/>
                  <a:pt x="166990" y="92337"/>
                  <a:pt x="169425" y="92946"/>
                </a:cubicBezTo>
                <a:cubicBezTo>
                  <a:pt x="181385" y="95936"/>
                  <a:pt x="175845" y="94292"/>
                  <a:pt x="186094" y="97708"/>
                </a:cubicBezTo>
                <a:lnTo>
                  <a:pt x="200381" y="107233"/>
                </a:lnTo>
                <a:cubicBezTo>
                  <a:pt x="202762" y="108821"/>
                  <a:pt x="204810" y="111091"/>
                  <a:pt x="207525" y="111996"/>
                </a:cubicBezTo>
                <a:lnTo>
                  <a:pt x="214669" y="114377"/>
                </a:lnTo>
                <a:cubicBezTo>
                  <a:pt x="217050" y="115964"/>
                  <a:pt x="219614" y="117307"/>
                  <a:pt x="221812" y="119139"/>
                </a:cubicBezTo>
                <a:cubicBezTo>
                  <a:pt x="224399" y="121295"/>
                  <a:pt x="226154" y="124415"/>
                  <a:pt x="228956" y="126283"/>
                </a:cubicBezTo>
                <a:cubicBezTo>
                  <a:pt x="231045" y="127675"/>
                  <a:pt x="233719" y="127870"/>
                  <a:pt x="236100" y="128664"/>
                </a:cubicBezTo>
                <a:cubicBezTo>
                  <a:pt x="238481" y="130252"/>
                  <a:pt x="240684" y="132147"/>
                  <a:pt x="243244" y="133427"/>
                </a:cubicBezTo>
                <a:cubicBezTo>
                  <a:pt x="245489" y="134549"/>
                  <a:pt x="248299" y="134416"/>
                  <a:pt x="250387" y="135808"/>
                </a:cubicBezTo>
                <a:cubicBezTo>
                  <a:pt x="268222" y="147699"/>
                  <a:pt x="247690" y="139672"/>
                  <a:pt x="264675" y="145333"/>
                </a:cubicBezTo>
                <a:cubicBezTo>
                  <a:pt x="269437" y="148508"/>
                  <a:pt x="275787" y="150096"/>
                  <a:pt x="278962" y="154858"/>
                </a:cubicBezTo>
                <a:cubicBezTo>
                  <a:pt x="280550" y="157239"/>
                  <a:pt x="281344" y="160414"/>
                  <a:pt x="283725" y="162002"/>
                </a:cubicBezTo>
                <a:cubicBezTo>
                  <a:pt x="286448" y="163817"/>
                  <a:pt x="290115" y="163443"/>
                  <a:pt x="293250" y="164383"/>
                </a:cubicBezTo>
                <a:cubicBezTo>
                  <a:pt x="298058" y="165826"/>
                  <a:pt x="303360" y="166362"/>
                  <a:pt x="307537" y="169146"/>
                </a:cubicBezTo>
                <a:cubicBezTo>
                  <a:pt x="316770" y="175300"/>
                  <a:pt x="311966" y="173003"/>
                  <a:pt x="321825" y="176289"/>
                </a:cubicBezTo>
                <a:cubicBezTo>
                  <a:pt x="333147" y="183837"/>
                  <a:pt x="326252" y="180146"/>
                  <a:pt x="343256" y="185814"/>
                </a:cubicBezTo>
                <a:lnTo>
                  <a:pt x="350400" y="188196"/>
                </a:lnTo>
                <a:cubicBezTo>
                  <a:pt x="356563" y="194358"/>
                  <a:pt x="363289" y="202016"/>
                  <a:pt x="371831" y="204864"/>
                </a:cubicBezTo>
                <a:cubicBezTo>
                  <a:pt x="376594" y="206452"/>
                  <a:pt x="390424" y="212210"/>
                  <a:pt x="386119" y="209627"/>
                </a:cubicBezTo>
                <a:lnTo>
                  <a:pt x="362306" y="195339"/>
                </a:lnTo>
                <a:cubicBezTo>
                  <a:pt x="358337" y="192958"/>
                  <a:pt x="354539" y="190266"/>
                  <a:pt x="350400" y="188196"/>
                </a:cubicBezTo>
                <a:cubicBezTo>
                  <a:pt x="347225" y="186608"/>
                  <a:pt x="343957" y="185194"/>
                  <a:pt x="340875" y="183433"/>
                </a:cubicBezTo>
                <a:cubicBezTo>
                  <a:pt x="338390" y="182013"/>
                  <a:pt x="336291" y="179951"/>
                  <a:pt x="333731" y="178671"/>
                </a:cubicBezTo>
                <a:cubicBezTo>
                  <a:pt x="329908" y="176759"/>
                  <a:pt x="325648" y="175820"/>
                  <a:pt x="321825" y="173908"/>
                </a:cubicBezTo>
                <a:cubicBezTo>
                  <a:pt x="319265" y="172628"/>
                  <a:pt x="317241" y="170426"/>
                  <a:pt x="314681" y="169146"/>
                </a:cubicBezTo>
                <a:cubicBezTo>
                  <a:pt x="311260" y="167436"/>
                  <a:pt x="301070" y="165148"/>
                  <a:pt x="298012" y="164383"/>
                </a:cubicBezTo>
                <a:cubicBezTo>
                  <a:pt x="279553" y="145924"/>
                  <a:pt x="298283" y="162153"/>
                  <a:pt x="276581" y="150096"/>
                </a:cubicBezTo>
                <a:cubicBezTo>
                  <a:pt x="273112" y="148169"/>
                  <a:pt x="270285" y="145259"/>
                  <a:pt x="267056" y="142952"/>
                </a:cubicBezTo>
                <a:cubicBezTo>
                  <a:pt x="264727" y="141288"/>
                  <a:pt x="262397" y="139609"/>
                  <a:pt x="259912" y="138189"/>
                </a:cubicBezTo>
                <a:cubicBezTo>
                  <a:pt x="253148" y="134324"/>
                  <a:pt x="249050" y="133641"/>
                  <a:pt x="243244" y="128664"/>
                </a:cubicBezTo>
                <a:cubicBezTo>
                  <a:pt x="239835" y="125742"/>
                  <a:pt x="237373" y="121749"/>
                  <a:pt x="233719" y="119139"/>
                </a:cubicBezTo>
                <a:cubicBezTo>
                  <a:pt x="226186" y="113759"/>
                  <a:pt x="217608" y="109987"/>
                  <a:pt x="209906" y="104852"/>
                </a:cubicBezTo>
                <a:cubicBezTo>
                  <a:pt x="207525" y="103264"/>
                  <a:pt x="204935" y="101952"/>
                  <a:pt x="202762" y="100089"/>
                </a:cubicBezTo>
                <a:cubicBezTo>
                  <a:pt x="199353" y="97167"/>
                  <a:pt x="196646" y="93486"/>
                  <a:pt x="193237" y="90564"/>
                </a:cubicBezTo>
                <a:cubicBezTo>
                  <a:pt x="191064" y="88702"/>
                  <a:pt x="188423" y="87465"/>
                  <a:pt x="186094" y="85802"/>
                </a:cubicBezTo>
                <a:cubicBezTo>
                  <a:pt x="183570" y="83999"/>
                  <a:pt x="173172" y="75769"/>
                  <a:pt x="169425" y="73896"/>
                </a:cubicBezTo>
                <a:cubicBezTo>
                  <a:pt x="167180" y="72773"/>
                  <a:pt x="164588" y="72503"/>
                  <a:pt x="162281" y="71514"/>
                </a:cubicBezTo>
                <a:cubicBezTo>
                  <a:pt x="159018" y="70116"/>
                  <a:pt x="155931" y="68339"/>
                  <a:pt x="152756" y="66752"/>
                </a:cubicBezTo>
                <a:cubicBezTo>
                  <a:pt x="151169" y="64371"/>
                  <a:pt x="150421" y="61125"/>
                  <a:pt x="147994" y="59608"/>
                </a:cubicBezTo>
                <a:cubicBezTo>
                  <a:pt x="143737" y="56947"/>
                  <a:pt x="138469" y="56434"/>
                  <a:pt x="133706" y="54846"/>
                </a:cubicBezTo>
                <a:cubicBezTo>
                  <a:pt x="117366" y="49399"/>
                  <a:pt x="137659" y="55833"/>
                  <a:pt x="114656" y="50083"/>
                </a:cubicBezTo>
                <a:cubicBezTo>
                  <a:pt x="112221" y="49474"/>
                  <a:pt x="109926" y="48392"/>
                  <a:pt x="107512" y="47702"/>
                </a:cubicBezTo>
                <a:cubicBezTo>
                  <a:pt x="104365" y="46803"/>
                  <a:pt x="101134" y="46220"/>
                  <a:pt x="97987" y="45321"/>
                </a:cubicBezTo>
                <a:cubicBezTo>
                  <a:pt x="95574" y="44631"/>
                  <a:pt x="93257" y="43629"/>
                  <a:pt x="90844" y="42939"/>
                </a:cubicBezTo>
                <a:cubicBezTo>
                  <a:pt x="87697" y="42040"/>
                  <a:pt x="84466" y="41457"/>
                  <a:pt x="81319" y="40558"/>
                </a:cubicBezTo>
                <a:cubicBezTo>
                  <a:pt x="78905" y="39868"/>
                  <a:pt x="76610" y="38786"/>
                  <a:pt x="74175" y="38177"/>
                </a:cubicBezTo>
                <a:cubicBezTo>
                  <a:pt x="60556" y="34773"/>
                  <a:pt x="64985" y="37086"/>
                  <a:pt x="52744" y="33414"/>
                </a:cubicBezTo>
                <a:cubicBezTo>
                  <a:pt x="47936" y="31971"/>
                  <a:pt x="43219" y="30239"/>
                  <a:pt x="38456" y="28652"/>
                </a:cubicBezTo>
                <a:lnTo>
                  <a:pt x="31312" y="26271"/>
                </a:lnTo>
                <a:cubicBezTo>
                  <a:pt x="26550" y="23096"/>
                  <a:pt x="22455" y="18556"/>
                  <a:pt x="17025" y="16746"/>
                </a:cubicBezTo>
                <a:lnTo>
                  <a:pt x="2737" y="11983"/>
                </a:lnTo>
                <a:cubicBezTo>
                  <a:pt x="-2276" y="-3057"/>
                  <a:pt x="752" y="871"/>
                  <a:pt x="2737" y="77"/>
                </a:cubicBezTo>
                <a:close/>
              </a:path>
            </a:pathLst>
          </a:custGeom>
          <a:solidFill>
            <a:schemeClr val="bg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537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Domain name system</a:t>
            </a:r>
            <a:endParaRPr lang="en-US" dirty="0"/>
          </a:p>
        </p:txBody>
      </p:sp>
      <p:sp>
        <p:nvSpPr>
          <p:cNvPr id="3" name="Content Placeholder 2"/>
          <p:cNvSpPr>
            <a:spLocks noGrp="1"/>
          </p:cNvSpPr>
          <p:nvPr>
            <p:ph idx="1"/>
          </p:nvPr>
        </p:nvSpPr>
        <p:spPr>
          <a:xfrm>
            <a:off x="152400" y="1676400"/>
            <a:ext cx="2667000" cy="2514600"/>
          </a:xfrm>
        </p:spPr>
        <p:txBody>
          <a:bodyPr/>
          <a:lstStyle/>
          <a:p>
            <a:r>
              <a:rPr lang="en-NZ" dirty="0" smtClean="0"/>
              <a:t>Separates the domain name of the server from its IP location</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24000"/>
            <a:ext cx="6324600" cy="4844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5677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Name levels</a:t>
            </a:r>
            <a:endParaRPr lang="en-US" dirty="0"/>
          </a:p>
        </p:txBody>
      </p:sp>
      <p:sp>
        <p:nvSpPr>
          <p:cNvPr id="3" name="Content Placeholder 2"/>
          <p:cNvSpPr>
            <a:spLocks noGrp="1"/>
          </p:cNvSpPr>
          <p:nvPr>
            <p:ph idx="1"/>
          </p:nvPr>
        </p:nvSpPr>
        <p:spPr>
          <a:xfrm>
            <a:off x="457200" y="1600200"/>
            <a:ext cx="2743200" cy="4876800"/>
          </a:xfrm>
        </p:spPr>
        <p:txBody>
          <a:bodyPr/>
          <a:lstStyle/>
          <a:p>
            <a:r>
              <a:rPr lang="en-NZ" dirty="0" smtClean="0"/>
              <a:t>A domain name can be broken down into several parts</a:t>
            </a:r>
          </a:p>
          <a:p>
            <a:r>
              <a:rPr lang="en-NZ" dirty="0" smtClean="0"/>
              <a:t>They represent a hierarchy</a:t>
            </a:r>
          </a:p>
          <a:p>
            <a:r>
              <a:rPr lang="en-NZ" dirty="0" smtClean="0"/>
              <a:t>The rightmost parts being closest to the root at the top of the Internet naming hierarchy</a:t>
            </a:r>
            <a:endParaRPr lang="en-US" dirty="0"/>
          </a:p>
        </p:txBody>
      </p:sp>
      <p:pic>
        <p:nvPicPr>
          <p:cNvPr id="174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78" r="13249"/>
          <a:stretch/>
        </p:blipFill>
        <p:spPr bwMode="auto">
          <a:xfrm>
            <a:off x="3291841" y="1676400"/>
            <a:ext cx="5669279"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6534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Uniform resource locators (URL)</a:t>
            </a:r>
            <a:endParaRPr lang="en-US" dirty="0"/>
          </a:p>
        </p:txBody>
      </p:sp>
      <p:sp>
        <p:nvSpPr>
          <p:cNvPr id="3" name="Content Placeholder 2"/>
          <p:cNvSpPr>
            <a:spLocks noGrp="1"/>
          </p:cNvSpPr>
          <p:nvPr>
            <p:ph idx="1"/>
          </p:nvPr>
        </p:nvSpPr>
        <p:spPr>
          <a:xfrm>
            <a:off x="457200" y="1600200"/>
            <a:ext cx="8229600" cy="3593592"/>
          </a:xfrm>
        </p:spPr>
        <p:txBody>
          <a:bodyPr/>
          <a:lstStyle/>
          <a:p>
            <a:r>
              <a:rPr lang="en-US" dirty="0" smtClean="0"/>
              <a:t>It </a:t>
            </a:r>
            <a:r>
              <a:rPr lang="en-US" dirty="0"/>
              <a:t>consists of two required components: </a:t>
            </a:r>
            <a:endParaRPr lang="en-US" dirty="0" smtClean="0"/>
          </a:p>
          <a:p>
            <a:pPr lvl="1"/>
            <a:r>
              <a:rPr lang="en-US" dirty="0" smtClean="0"/>
              <a:t>the </a:t>
            </a:r>
            <a:r>
              <a:rPr lang="en-US" dirty="0"/>
              <a:t>protocol </a:t>
            </a:r>
            <a:r>
              <a:rPr lang="en-US" dirty="0" smtClean="0"/>
              <a:t>used to connect</a:t>
            </a:r>
          </a:p>
          <a:p>
            <a:pPr lvl="1"/>
            <a:r>
              <a:rPr lang="en-US" dirty="0" smtClean="0"/>
              <a:t>the </a:t>
            </a:r>
            <a:r>
              <a:rPr lang="en-US" dirty="0"/>
              <a:t>domain (or IP address) to connect </a:t>
            </a:r>
            <a:r>
              <a:rPr lang="en-US" dirty="0" smtClean="0"/>
              <a:t>to</a:t>
            </a:r>
          </a:p>
          <a:p>
            <a:r>
              <a:rPr lang="en-NZ" dirty="0" smtClean="0"/>
              <a:t>An optional components:</a:t>
            </a:r>
          </a:p>
          <a:p>
            <a:pPr lvl="1"/>
            <a:r>
              <a:rPr lang="en-NZ" dirty="0" smtClean="0"/>
              <a:t>Port: </a:t>
            </a:r>
          </a:p>
          <a:p>
            <a:pPr lvl="1"/>
            <a:r>
              <a:rPr lang="en-NZ" dirty="0" smtClean="0"/>
              <a:t>Path</a:t>
            </a:r>
          </a:p>
          <a:p>
            <a:pPr lvl="1"/>
            <a:r>
              <a:rPr lang="en-NZ" dirty="0" smtClean="0"/>
              <a:t>Query string</a:t>
            </a:r>
          </a:p>
          <a:p>
            <a:pPr lvl="1"/>
            <a:r>
              <a:rPr lang="en-NZ" dirty="0" smtClean="0"/>
              <a:t>fragment</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105400"/>
            <a:ext cx="8508724" cy="1124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9448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Hypertext transfer protocol</a:t>
            </a:r>
            <a:endParaRPr lang="en-US" dirty="0"/>
          </a:p>
        </p:txBody>
      </p:sp>
      <p:sp>
        <p:nvSpPr>
          <p:cNvPr id="3" name="Content Placeholder 2"/>
          <p:cNvSpPr>
            <a:spLocks noGrp="1"/>
          </p:cNvSpPr>
          <p:nvPr>
            <p:ph idx="1"/>
          </p:nvPr>
        </p:nvSpPr>
        <p:spPr/>
        <p:txBody>
          <a:bodyPr/>
          <a:lstStyle/>
          <a:p>
            <a:r>
              <a:rPr lang="en-NZ" dirty="0" smtClean="0"/>
              <a:t>The HTTP establishes a TCP connection on port 80 by default</a:t>
            </a:r>
          </a:p>
          <a:p>
            <a:r>
              <a:rPr lang="en-NZ" dirty="0" smtClean="0"/>
              <a:t>The server waits for the request and then response with a response code, feathers and an optional message ( which can include files)</a:t>
            </a:r>
          </a:p>
          <a:p>
            <a:r>
              <a:rPr lang="en-NZ" dirty="0" smtClean="0"/>
              <a:t>Visiting a webpage is facilitated by the client’s browser</a:t>
            </a:r>
          </a:p>
          <a:p>
            <a:pPr lvl="1"/>
            <a:r>
              <a:rPr lang="en-NZ" dirty="0" smtClean="0"/>
              <a:t>Request the initial HTML page</a:t>
            </a:r>
          </a:p>
          <a:p>
            <a:pPr lvl="1"/>
            <a:r>
              <a:rPr lang="en-NZ" dirty="0" smtClean="0"/>
              <a:t>Parses the returned HTML to find all the resources referenced</a:t>
            </a:r>
          </a:p>
          <a:p>
            <a:pPr lvl="1"/>
            <a:r>
              <a:rPr lang="en-NZ" dirty="0" smtClean="0"/>
              <a:t>Retrieves those resources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376488"/>
            <a:ext cx="3812315" cy="2444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890" b="2386"/>
          <a:stretch/>
        </p:blipFill>
        <p:spPr bwMode="auto">
          <a:xfrm>
            <a:off x="1143000" y="4780556"/>
            <a:ext cx="2933302" cy="2040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934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Slack channel</a:t>
            </a:r>
            <a:endParaRPr lang="en-US" dirty="0"/>
          </a:p>
        </p:txBody>
      </p:sp>
      <p:sp>
        <p:nvSpPr>
          <p:cNvPr id="3" name="Content Placeholder 2"/>
          <p:cNvSpPr>
            <a:spLocks noGrp="1"/>
          </p:cNvSpPr>
          <p:nvPr>
            <p:ph idx="1"/>
          </p:nvPr>
        </p:nvSpPr>
        <p:spPr/>
        <p:txBody>
          <a:bodyPr/>
          <a:lstStyle/>
          <a:p>
            <a:r>
              <a:rPr lang="en-US" dirty="0" err="1"/>
              <a:t>Otago</a:t>
            </a:r>
            <a:r>
              <a:rPr lang="en-US" dirty="0"/>
              <a:t> Polytechnic </a:t>
            </a:r>
            <a:r>
              <a:rPr lang="en-US" dirty="0" smtClean="0"/>
              <a:t>BIT slack channel</a:t>
            </a:r>
          </a:p>
          <a:p>
            <a:pPr lvl="1"/>
            <a:r>
              <a:rPr lang="en-US" dirty="0" smtClean="0"/>
              <a:t>op-bit.slack.com</a:t>
            </a:r>
          </a:p>
          <a:p>
            <a:pPr lvl="1"/>
            <a:r>
              <a:rPr lang="en-US" dirty="0"/>
              <a:t>#</a:t>
            </a:r>
            <a:r>
              <a:rPr lang="en-US" dirty="0" smtClean="0"/>
              <a:t>web_programming_3</a:t>
            </a:r>
          </a:p>
          <a:p>
            <a:endParaRPr lang="en-US" dirty="0" smtClean="0"/>
          </a:p>
          <a:p>
            <a:r>
              <a:rPr lang="en-US" dirty="0" smtClean="0"/>
              <a:t>Make </a:t>
            </a:r>
            <a:r>
              <a:rPr lang="en-US" dirty="0"/>
              <a:t>sure you check this channel regularly since it will be an official form of communication for the </a:t>
            </a:r>
            <a:r>
              <a:rPr lang="en-US" dirty="0" smtClean="0"/>
              <a:t>paper</a:t>
            </a:r>
          </a:p>
          <a:p>
            <a:endParaRPr lang="en-NZ" dirty="0"/>
          </a:p>
          <a:p>
            <a:r>
              <a:rPr lang="en-NZ" dirty="0" smtClean="0"/>
              <a:t>If you do not join the channel, you will miss important announcements</a:t>
            </a:r>
            <a:endParaRPr lang="en-US" dirty="0"/>
          </a:p>
        </p:txBody>
      </p:sp>
    </p:spTree>
    <p:extLst>
      <p:ext uri="{BB962C8B-B14F-4D97-AF65-F5344CB8AC3E}">
        <p14:creationId xmlns:p14="http://schemas.microsoft.com/office/powerpoint/2010/main" val="3187277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dirty="0" smtClean="0"/>
              <a:t>HTTP Methods, Headers and response codes</a:t>
            </a:r>
            <a:endParaRPr lang="en-US" sz="3200" dirty="0"/>
          </a:p>
        </p:txBody>
      </p:sp>
      <p:sp>
        <p:nvSpPr>
          <p:cNvPr id="3" name="Content Placeholder 2"/>
          <p:cNvSpPr>
            <a:spLocks noGrp="1"/>
          </p:cNvSpPr>
          <p:nvPr>
            <p:ph idx="1"/>
          </p:nvPr>
        </p:nvSpPr>
        <p:spPr>
          <a:xfrm>
            <a:off x="457200" y="1600200"/>
            <a:ext cx="3048000" cy="4876800"/>
          </a:xfrm>
        </p:spPr>
        <p:txBody>
          <a:bodyPr>
            <a:normAutofit fontScale="92500" lnSpcReduction="20000"/>
          </a:bodyPr>
          <a:lstStyle/>
          <a:p>
            <a:r>
              <a:rPr lang="en-NZ" dirty="0"/>
              <a:t>HTTP request </a:t>
            </a:r>
            <a:r>
              <a:rPr lang="en-NZ" dirty="0" smtClean="0"/>
              <a:t>methods</a:t>
            </a:r>
          </a:p>
          <a:p>
            <a:r>
              <a:rPr lang="en-NZ" dirty="0" smtClean="0"/>
              <a:t>Path</a:t>
            </a:r>
            <a:endParaRPr lang="en-NZ" dirty="0"/>
          </a:p>
          <a:p>
            <a:r>
              <a:rPr lang="en-NZ" dirty="0" smtClean="0"/>
              <a:t>Headers are sent in the request from the client</a:t>
            </a:r>
          </a:p>
          <a:p>
            <a:r>
              <a:rPr lang="en-NZ" dirty="0"/>
              <a:t>HTTP response codes</a:t>
            </a:r>
            <a:endParaRPr lang="en-US" dirty="0"/>
          </a:p>
          <a:p>
            <a:r>
              <a:rPr lang="en-NZ" dirty="0" smtClean="0"/>
              <a:t>Headers are received in the response from the server</a:t>
            </a:r>
          </a:p>
          <a:p>
            <a:r>
              <a:rPr lang="en-NZ" dirty="0" smtClean="0"/>
              <a:t>Headers encode the parameters for the HTTP transaction</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56"/>
          <a:stretch/>
        </p:blipFill>
        <p:spPr bwMode="auto">
          <a:xfrm>
            <a:off x="3445580" y="1336222"/>
            <a:ext cx="5546020" cy="495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0434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sz="4800" dirty="0" smtClean="0"/>
              <a:t>html</a:t>
            </a:r>
            <a:endParaRPr lang="en-US" dirty="0"/>
          </a:p>
        </p:txBody>
      </p:sp>
      <p:sp>
        <p:nvSpPr>
          <p:cNvPr id="3" name="Subtitle 2"/>
          <p:cNvSpPr>
            <a:spLocks noGrp="1"/>
          </p:cNvSpPr>
          <p:nvPr>
            <p:ph type="subTitle" idx="1"/>
          </p:nvPr>
        </p:nvSpPr>
        <p:spPr/>
        <p:txBody>
          <a:bodyPr/>
          <a:lstStyle/>
          <a:p>
            <a:r>
              <a:rPr lang="en-NZ" dirty="0" smtClean="0"/>
              <a:t>Web 3</a:t>
            </a:r>
          </a:p>
        </p:txBody>
      </p:sp>
    </p:spTree>
    <p:extLst>
      <p:ext uri="{BB962C8B-B14F-4D97-AF65-F5344CB8AC3E}">
        <p14:creationId xmlns:p14="http://schemas.microsoft.com/office/powerpoint/2010/main" val="35033544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Where did HTML come from?</a:t>
            </a:r>
            <a:endParaRPr lang="en-US" dirty="0"/>
          </a:p>
        </p:txBody>
      </p:sp>
      <p:sp>
        <p:nvSpPr>
          <p:cNvPr id="3" name="Content Placeholder 2"/>
          <p:cNvSpPr>
            <a:spLocks noGrp="1"/>
          </p:cNvSpPr>
          <p:nvPr>
            <p:ph idx="1"/>
          </p:nvPr>
        </p:nvSpPr>
        <p:spPr>
          <a:xfrm>
            <a:off x="0" y="1371600"/>
            <a:ext cx="9144000" cy="5486400"/>
          </a:xfrm>
        </p:spPr>
        <p:txBody>
          <a:bodyPr>
            <a:normAutofit fontScale="85000" lnSpcReduction="20000"/>
          </a:bodyPr>
          <a:lstStyle/>
          <a:p>
            <a:r>
              <a:rPr lang="en-NZ" sz="2800" dirty="0" smtClean="0"/>
              <a:t>HTML is a </a:t>
            </a:r>
            <a:r>
              <a:rPr lang="en-NZ" sz="2800" dirty="0" err="1" smtClean="0"/>
              <a:t>markup</a:t>
            </a:r>
            <a:r>
              <a:rPr lang="en-NZ" sz="2800" dirty="0" smtClean="0"/>
              <a:t> language</a:t>
            </a:r>
          </a:p>
          <a:p>
            <a:pPr lvl="1"/>
            <a:r>
              <a:rPr lang="en-NZ" sz="2400" dirty="0" smtClean="0"/>
              <a:t>A way of annotating a document </a:t>
            </a:r>
          </a:p>
          <a:p>
            <a:pPr lvl="1"/>
            <a:r>
              <a:rPr lang="en-NZ" sz="2400" dirty="0" smtClean="0"/>
              <a:t>Allow users to control the instructor of a document</a:t>
            </a:r>
          </a:p>
          <a:p>
            <a:pPr lvl="1"/>
            <a:r>
              <a:rPr lang="en-NZ" sz="2400" dirty="0" smtClean="0"/>
              <a:t>Combining semantic </a:t>
            </a:r>
            <a:r>
              <a:rPr lang="en-NZ" sz="2400" dirty="0" err="1" smtClean="0"/>
              <a:t>markup</a:t>
            </a:r>
            <a:r>
              <a:rPr lang="en-NZ" sz="2400" dirty="0" smtClean="0"/>
              <a:t> with presentation </a:t>
            </a:r>
            <a:r>
              <a:rPr lang="en-NZ" sz="2400" dirty="0" err="1" smtClean="0"/>
              <a:t>markup</a:t>
            </a:r>
            <a:r>
              <a:rPr lang="en-NZ" sz="2400" dirty="0" smtClean="0"/>
              <a:t> is no longer permitted in HTML5</a:t>
            </a:r>
          </a:p>
          <a:p>
            <a:pPr lvl="1"/>
            <a:r>
              <a:rPr lang="en-US" sz="2400" dirty="0"/>
              <a:t>HTML5 is now a living language: that is, it is a language that </a:t>
            </a:r>
            <a:r>
              <a:rPr lang="en-US" sz="2400" dirty="0" smtClean="0"/>
              <a:t>evolves</a:t>
            </a:r>
          </a:p>
          <a:p>
            <a:pPr lvl="1"/>
            <a:endParaRPr lang="en-US" sz="2400" dirty="0"/>
          </a:p>
          <a:p>
            <a:r>
              <a:rPr lang="en-US" sz="2800" dirty="0"/>
              <a:t>N</a:t>
            </a:r>
            <a:r>
              <a:rPr lang="en-US" sz="2800" dirty="0" smtClean="0"/>
              <a:t>ot </a:t>
            </a:r>
            <a:r>
              <a:rPr lang="en-US" sz="2800" dirty="0"/>
              <a:t>all browsers and all versions support every feature of </a:t>
            </a:r>
            <a:r>
              <a:rPr lang="en-US" sz="2800" dirty="0" smtClean="0"/>
              <a:t>HTML5</a:t>
            </a:r>
          </a:p>
          <a:p>
            <a:pPr lvl="1"/>
            <a:r>
              <a:rPr lang="en-NZ" dirty="0"/>
              <a:t>You might detect problems moving from browser to </a:t>
            </a:r>
            <a:r>
              <a:rPr lang="en-NZ" dirty="0" smtClean="0"/>
              <a:t>browser</a:t>
            </a:r>
          </a:p>
          <a:p>
            <a:pPr lvl="1">
              <a:spcBef>
                <a:spcPts val="1200"/>
              </a:spcBef>
              <a:spcAft>
                <a:spcPts val="600"/>
              </a:spcAft>
            </a:pPr>
            <a:r>
              <a:rPr lang="en-NZ" dirty="0"/>
              <a:t>Acknowledge but ignore</a:t>
            </a:r>
          </a:p>
          <a:p>
            <a:pPr>
              <a:spcBef>
                <a:spcPts val="1200"/>
              </a:spcBef>
              <a:spcAft>
                <a:spcPts val="600"/>
              </a:spcAft>
            </a:pPr>
            <a:r>
              <a:rPr lang="en-NZ" dirty="0"/>
              <a:t>We will use Chrome(latest installed version) for the course</a:t>
            </a:r>
          </a:p>
          <a:p>
            <a:pPr lvl="1">
              <a:spcBef>
                <a:spcPts val="1200"/>
              </a:spcBef>
              <a:spcAft>
                <a:spcPts val="600"/>
              </a:spcAft>
            </a:pPr>
            <a:r>
              <a:rPr lang="en-NZ" sz="1600" dirty="0"/>
              <a:t>I will be marking assignments in Chrome, so ensure your stuff looks correct in Chrome</a:t>
            </a:r>
          </a:p>
          <a:p>
            <a:pPr>
              <a:spcBef>
                <a:spcPts val="1200"/>
              </a:spcBef>
              <a:spcAft>
                <a:spcPts val="600"/>
              </a:spcAft>
            </a:pPr>
            <a:r>
              <a:rPr lang="en-NZ" dirty="0" smtClean="0"/>
              <a:t>4 reasons</a:t>
            </a:r>
            <a:r>
              <a:rPr lang="en-NZ" dirty="0"/>
              <a:t>:</a:t>
            </a:r>
          </a:p>
          <a:p>
            <a:pPr lvl="1">
              <a:spcBef>
                <a:spcPts val="1200"/>
              </a:spcBef>
              <a:spcAft>
                <a:spcPts val="600"/>
              </a:spcAft>
            </a:pPr>
            <a:r>
              <a:rPr lang="en-NZ" sz="1600" dirty="0"/>
              <a:t>Market </a:t>
            </a:r>
            <a:r>
              <a:rPr lang="en-NZ" sz="1600" dirty="0" smtClean="0"/>
              <a:t>dominance, has </a:t>
            </a:r>
            <a:r>
              <a:rPr lang="en-NZ" sz="1600" dirty="0"/>
              <a:t>sensible </a:t>
            </a:r>
            <a:r>
              <a:rPr lang="en-NZ" sz="1600" dirty="0" smtClean="0"/>
              <a:t>defaults, supports </a:t>
            </a:r>
            <a:r>
              <a:rPr lang="en-NZ" sz="1600" dirty="0"/>
              <a:t>the majority of CSS3 and HTML5 </a:t>
            </a:r>
            <a:r>
              <a:rPr lang="en-NZ" sz="1600" dirty="0" smtClean="0"/>
              <a:t>features, </a:t>
            </a:r>
            <a:r>
              <a:rPr lang="en-NZ" sz="1400" dirty="0" smtClean="0"/>
              <a:t>has </a:t>
            </a:r>
            <a:r>
              <a:rPr lang="en-NZ" sz="1400" dirty="0" err="1"/>
              <a:t>DevTools</a:t>
            </a:r>
            <a:endParaRPr lang="en-NZ" sz="1400" dirty="0"/>
          </a:p>
          <a:p>
            <a:pPr lvl="1"/>
            <a:endParaRPr lang="en-NZ" sz="2400" dirty="0"/>
          </a:p>
          <a:p>
            <a:pPr lvl="1"/>
            <a:endParaRPr lang="en-US" sz="2400" dirty="0" smtClean="0"/>
          </a:p>
          <a:p>
            <a:pPr marL="274320" lvl="1" indent="0">
              <a:buNone/>
            </a:pPr>
            <a:endParaRPr lang="en-US" dirty="0"/>
          </a:p>
          <a:p>
            <a:pPr lvl="1"/>
            <a:endParaRPr lang="en-US" dirty="0"/>
          </a:p>
        </p:txBody>
      </p:sp>
    </p:spTree>
    <p:extLst>
      <p:ext uri="{BB962C8B-B14F-4D97-AF65-F5344CB8AC3E}">
        <p14:creationId xmlns:p14="http://schemas.microsoft.com/office/powerpoint/2010/main" val="5040811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HTML syntax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952625"/>
            <a:ext cx="8942316"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24024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HTML document outline</a:t>
            </a: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93" t="6336" b="38865"/>
          <a:stretch/>
        </p:blipFill>
        <p:spPr bwMode="auto">
          <a:xfrm>
            <a:off x="1" y="1905000"/>
            <a:ext cx="48006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3450" r="21949"/>
          <a:stretch/>
        </p:blipFill>
        <p:spPr bwMode="auto">
          <a:xfrm>
            <a:off x="5783580" y="1845108"/>
            <a:ext cx="3352800" cy="4069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268980" y="5638800"/>
            <a:ext cx="4191000" cy="1015663"/>
          </a:xfrm>
          <a:prstGeom prst="rect">
            <a:avLst/>
          </a:prstGeom>
          <a:noFill/>
        </p:spPr>
        <p:txBody>
          <a:bodyPr wrap="square" rtlCol="0">
            <a:spAutoFit/>
          </a:bodyPr>
          <a:lstStyle/>
          <a:p>
            <a:r>
              <a:rPr lang="en-NZ" sz="2000" dirty="0" smtClean="0"/>
              <a:t>This way of thinking will become useful when we learn how to use JavaScript to modify the DOM</a:t>
            </a:r>
            <a:endParaRPr lang="en-US" sz="2000" dirty="0"/>
          </a:p>
        </p:txBody>
      </p:sp>
    </p:spTree>
    <p:extLst>
      <p:ext uri="{BB962C8B-B14F-4D97-AF65-F5344CB8AC3E}">
        <p14:creationId xmlns:p14="http://schemas.microsoft.com/office/powerpoint/2010/main" val="1844163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Structure of HTML documents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828800"/>
            <a:ext cx="80010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4" name="Ink 13"/>
              <p14:cNvContentPartPr/>
              <p14:nvPr/>
            </p14:nvContentPartPr>
            <p14:xfrm>
              <a:off x="5577480" y="2965680"/>
              <a:ext cx="137880" cy="6480"/>
            </p14:xfrm>
          </p:contentPart>
        </mc:Choice>
        <mc:Fallback xmlns="">
          <p:pic>
            <p:nvPicPr>
              <p:cNvPr id="14" name="Ink 13"/>
              <p:cNvPicPr/>
              <p:nvPr/>
            </p:nvPicPr>
            <p:blipFill>
              <a:blip r:embed="rId4"/>
              <a:stretch>
                <a:fillRect/>
              </a:stretch>
            </p:blipFill>
            <p:spPr>
              <a:xfrm>
                <a:off x="5558400" y="2927520"/>
                <a:ext cx="17604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p14:cNvContentPartPr/>
              <p14:nvPr/>
            </p14:nvContentPartPr>
            <p14:xfrm>
              <a:off x="6858000" y="3584880"/>
              <a:ext cx="1326240" cy="54000"/>
            </p14:xfrm>
          </p:contentPart>
        </mc:Choice>
        <mc:Fallback xmlns="">
          <p:pic>
            <p:nvPicPr>
              <p:cNvPr id="12" name="Ink 11"/>
              <p:cNvPicPr/>
              <p:nvPr/>
            </p:nvPicPr>
            <p:blipFill>
              <a:blip r:embed="rId6"/>
              <a:stretch>
                <a:fillRect/>
              </a:stretch>
            </p:blipFill>
            <p:spPr>
              <a:xfrm>
                <a:off x="6838920" y="3546720"/>
                <a:ext cx="13644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p14:cNvContentPartPr/>
              <p14:nvPr/>
            </p14:nvContentPartPr>
            <p14:xfrm>
              <a:off x="4160520" y="2514600"/>
              <a:ext cx="4132080" cy="1378080"/>
            </p14:xfrm>
          </p:contentPart>
        </mc:Choice>
        <mc:Fallback xmlns="">
          <p:pic>
            <p:nvPicPr>
              <p:cNvPr id="18" name="Ink 17"/>
              <p:cNvPicPr/>
              <p:nvPr/>
            </p:nvPicPr>
            <p:blipFill>
              <a:blip r:embed="rId8"/>
              <a:stretch>
                <a:fillRect/>
              </a:stretch>
            </p:blipFill>
            <p:spPr>
              <a:xfrm>
                <a:off x="4122360" y="2476440"/>
                <a:ext cx="4208400" cy="1454400"/>
              </a:xfrm>
              <a:prstGeom prst="rect">
                <a:avLst/>
              </a:prstGeom>
            </p:spPr>
          </p:pic>
        </mc:Fallback>
      </mc:AlternateContent>
      <p:sp>
        <p:nvSpPr>
          <p:cNvPr id="22" name="Rectangle 21"/>
          <p:cNvSpPr/>
          <p:nvPr/>
        </p:nvSpPr>
        <p:spPr>
          <a:xfrm>
            <a:off x="6718800" y="3581400"/>
            <a:ext cx="1663200" cy="146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67120" y="1836420"/>
            <a:ext cx="1663200" cy="146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04870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439" r="4914"/>
          <a:stretch/>
        </p:blipFill>
        <p:spPr bwMode="auto">
          <a:xfrm>
            <a:off x="2971800" y="838200"/>
            <a:ext cx="6103620"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4727"/>
            <a:ext cx="3128355"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0" y="624254"/>
            <a:ext cx="3657600" cy="990600"/>
          </a:xfrm>
        </p:spPr>
        <p:txBody>
          <a:bodyPr>
            <a:noAutofit/>
          </a:bodyPr>
          <a:lstStyle/>
          <a:p>
            <a:r>
              <a:rPr lang="en-NZ" sz="3200" dirty="0" smtClean="0"/>
              <a:t>Headings</a:t>
            </a:r>
            <a:br>
              <a:rPr lang="en-NZ" sz="3200" dirty="0" smtClean="0"/>
            </a:br>
            <a:r>
              <a:rPr lang="en-NZ" sz="3200" dirty="0" smtClean="0"/>
              <a:t>paragraphs and divisions</a:t>
            </a:r>
            <a:endParaRPr lang="en-US" sz="3200" dirty="0"/>
          </a:p>
        </p:txBody>
      </p:sp>
    </p:spTree>
    <p:extLst>
      <p:ext uri="{BB962C8B-B14F-4D97-AF65-F5344CB8AC3E}">
        <p14:creationId xmlns:p14="http://schemas.microsoft.com/office/powerpoint/2010/main" val="76494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2819400" cy="3276600"/>
          </a:xfrm>
        </p:spPr>
        <p:txBody>
          <a:bodyPr>
            <a:normAutofit/>
          </a:bodyPr>
          <a:lstStyle/>
          <a:p>
            <a:r>
              <a:rPr lang="en-NZ" dirty="0" smtClean="0"/>
              <a:t>Anchor tags</a:t>
            </a:r>
            <a:br>
              <a:rPr lang="en-NZ" dirty="0" smtClean="0"/>
            </a:br>
            <a:r>
              <a:rPr lang="en-NZ" dirty="0"/>
              <a:t>and URL Relative Referencing</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95300"/>
            <a:ext cx="5486400" cy="6142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8436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657600" cy="2133600"/>
          </a:xfrm>
        </p:spPr>
        <p:txBody>
          <a:bodyPr/>
          <a:lstStyle/>
          <a:p>
            <a:r>
              <a:rPr lang="en-NZ" dirty="0" smtClean="0"/>
              <a:t>Site directory tree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14350"/>
            <a:ext cx="4876800" cy="590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52790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48640"/>
            <a:ext cx="8404098"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NZ" dirty="0" smtClean="0"/>
              <a:t>Lists</a:t>
            </a:r>
            <a:endParaRPr lang="en-US" dirty="0"/>
          </a:p>
        </p:txBody>
      </p:sp>
    </p:spTree>
    <p:extLst>
      <p:ext uri="{BB962C8B-B14F-4D97-AF65-F5344CB8AC3E}">
        <p14:creationId xmlns:p14="http://schemas.microsoft.com/office/powerpoint/2010/main" val="780619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Fetching Course content</a:t>
            </a:r>
            <a:endParaRPr lang="en-US" dirty="0"/>
          </a:p>
        </p:txBody>
      </p:sp>
      <p:sp>
        <p:nvSpPr>
          <p:cNvPr id="3" name="Content Placeholder 2"/>
          <p:cNvSpPr>
            <a:spLocks noGrp="1"/>
          </p:cNvSpPr>
          <p:nvPr>
            <p:ph idx="1"/>
          </p:nvPr>
        </p:nvSpPr>
        <p:spPr/>
        <p:txBody>
          <a:bodyPr/>
          <a:lstStyle/>
          <a:p>
            <a:r>
              <a:rPr lang="en-NZ" dirty="0" smtClean="0"/>
              <a:t>Course content will be made available on </a:t>
            </a:r>
            <a:r>
              <a:rPr lang="en-NZ" dirty="0"/>
              <a:t>I: drive or private </a:t>
            </a:r>
            <a:r>
              <a:rPr lang="en-NZ" dirty="0" err="1"/>
              <a:t>GitHub</a:t>
            </a:r>
            <a:r>
              <a:rPr lang="en-NZ" dirty="0"/>
              <a:t> </a:t>
            </a:r>
            <a:endParaRPr lang="en-NZ" dirty="0" smtClean="0"/>
          </a:p>
          <a:p>
            <a:pPr lvl="1"/>
            <a:r>
              <a:rPr lang="en-NZ" dirty="0"/>
              <a:t>I:\COURSES\EAD\AITEIT3\BITY3\IN712-Web-3</a:t>
            </a:r>
          </a:p>
          <a:p>
            <a:endParaRPr lang="en-NZ" dirty="0" smtClean="0"/>
          </a:p>
          <a:p>
            <a:r>
              <a:rPr lang="en-NZ" dirty="0"/>
              <a:t>If you want to use the </a:t>
            </a:r>
            <a:r>
              <a:rPr lang="en-NZ" dirty="0" err="1"/>
              <a:t>GitHub</a:t>
            </a:r>
            <a:r>
              <a:rPr lang="en-NZ" dirty="0"/>
              <a:t> repository for fetching course content, send me your </a:t>
            </a:r>
            <a:r>
              <a:rPr lang="en-NZ" dirty="0" err="1"/>
              <a:t>GitHub</a:t>
            </a:r>
            <a:r>
              <a:rPr lang="en-NZ" dirty="0"/>
              <a:t> username via personal message in Slack</a:t>
            </a:r>
          </a:p>
          <a:p>
            <a:endParaRPr lang="en-NZ" dirty="0" smtClean="0"/>
          </a:p>
          <a:p>
            <a:r>
              <a:rPr lang="en-NZ" dirty="0" smtClean="0"/>
              <a:t>Complete </a:t>
            </a:r>
            <a:r>
              <a:rPr lang="en-NZ" dirty="0"/>
              <a:t>course directive on I: drive or private </a:t>
            </a:r>
            <a:r>
              <a:rPr lang="en-NZ" dirty="0" err="1"/>
              <a:t>GitHub</a:t>
            </a:r>
            <a:r>
              <a:rPr lang="en-NZ" dirty="0"/>
              <a:t> repo.</a:t>
            </a:r>
          </a:p>
          <a:p>
            <a:endParaRPr lang="en-NZ" dirty="0" smtClean="0"/>
          </a:p>
          <a:p>
            <a:endParaRPr lang="en-US" dirty="0"/>
          </a:p>
        </p:txBody>
      </p:sp>
    </p:spTree>
    <p:extLst>
      <p:ext uri="{BB962C8B-B14F-4D97-AF65-F5344CB8AC3E}">
        <p14:creationId xmlns:p14="http://schemas.microsoft.com/office/powerpoint/2010/main" val="3512901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Character entities</a:t>
            </a:r>
            <a:endParaRPr lang="en-US" dirty="0"/>
          </a:p>
        </p:txBody>
      </p:sp>
      <p:sp>
        <p:nvSpPr>
          <p:cNvPr id="3" name="Content Placeholder 2"/>
          <p:cNvSpPr>
            <a:spLocks noGrp="1"/>
          </p:cNvSpPr>
          <p:nvPr>
            <p:ph idx="1"/>
          </p:nvPr>
        </p:nvSpPr>
        <p:spPr/>
        <p:txBody>
          <a:bodyPr/>
          <a:lstStyle/>
          <a:p>
            <a:r>
              <a:rPr lang="en-NZ" dirty="0" smtClean="0"/>
              <a:t>Special characters for symbols for which there is no easy way to type them or for symbols which have a reserved meaning in HTML (“&lt;“)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7417826"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3206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Semantic </a:t>
            </a:r>
            <a:r>
              <a:rPr lang="en-NZ" dirty="0" err="1" smtClean="0"/>
              <a:t>markup</a:t>
            </a:r>
            <a:endParaRPr lang="en-US" dirty="0"/>
          </a:p>
        </p:txBody>
      </p:sp>
      <p:sp>
        <p:nvSpPr>
          <p:cNvPr id="3" name="Content Placeholder 2"/>
          <p:cNvSpPr>
            <a:spLocks noGrp="1"/>
          </p:cNvSpPr>
          <p:nvPr>
            <p:ph idx="1"/>
          </p:nvPr>
        </p:nvSpPr>
        <p:spPr/>
        <p:txBody>
          <a:bodyPr>
            <a:normAutofit fontScale="92500" lnSpcReduction="10000"/>
          </a:bodyPr>
          <a:lstStyle/>
          <a:p>
            <a:r>
              <a:rPr lang="en-NZ" dirty="0" smtClean="0"/>
              <a:t>HTML documents should not describe how to visually present content</a:t>
            </a:r>
          </a:p>
          <a:p>
            <a:pPr lvl="1"/>
            <a:r>
              <a:rPr lang="en-US" dirty="0" smtClean="0"/>
              <a:t>Inline Styling is bad</a:t>
            </a:r>
          </a:p>
          <a:p>
            <a:pPr lvl="1"/>
            <a:endParaRPr lang="en-US" dirty="0" smtClean="0"/>
          </a:p>
          <a:p>
            <a:pPr lvl="1"/>
            <a:r>
              <a:rPr lang="en-NZ" dirty="0" smtClean="0"/>
              <a:t>Presentational tags are bad</a:t>
            </a:r>
            <a:endParaRPr lang="en-US" dirty="0"/>
          </a:p>
          <a:p>
            <a:pPr lvl="1"/>
            <a:endParaRPr lang="en-NZ" dirty="0" smtClean="0"/>
          </a:p>
          <a:p>
            <a:r>
              <a:rPr lang="en-NZ" dirty="0" smtClean="0"/>
              <a:t>HTML documents should describe its contents structural semantics or meaning</a:t>
            </a:r>
          </a:p>
          <a:p>
            <a:r>
              <a:rPr lang="en-NZ" dirty="0" smtClean="0"/>
              <a:t>Eliminating presentation oriented </a:t>
            </a:r>
            <a:r>
              <a:rPr lang="en-NZ" dirty="0" err="1" smtClean="0"/>
              <a:t>markup</a:t>
            </a:r>
            <a:r>
              <a:rPr lang="en-NZ" dirty="0" smtClean="0"/>
              <a:t> and writing semantic HTML </a:t>
            </a:r>
            <a:r>
              <a:rPr lang="en-NZ" dirty="0" err="1" smtClean="0"/>
              <a:t>markup</a:t>
            </a:r>
            <a:r>
              <a:rPr lang="en-NZ" dirty="0" smtClean="0"/>
              <a:t> has several advantages:</a:t>
            </a:r>
          </a:p>
          <a:p>
            <a:pPr lvl="1"/>
            <a:r>
              <a:rPr lang="en-NZ" dirty="0" smtClean="0"/>
              <a:t>Maintainability</a:t>
            </a:r>
          </a:p>
          <a:p>
            <a:pPr lvl="1"/>
            <a:r>
              <a:rPr lang="en-NZ" dirty="0" smtClean="0"/>
              <a:t>Speed</a:t>
            </a:r>
          </a:p>
          <a:p>
            <a:pPr lvl="1"/>
            <a:r>
              <a:rPr lang="en-NZ" dirty="0" smtClean="0"/>
              <a:t>Accessibility</a:t>
            </a:r>
          </a:p>
          <a:p>
            <a:pPr lvl="1"/>
            <a:r>
              <a:rPr lang="en-NZ" dirty="0" smtClean="0"/>
              <a:t>Search engine optimization</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0189"/>
          <a:stretch/>
        </p:blipFill>
        <p:spPr bwMode="auto">
          <a:xfrm>
            <a:off x="4473813" y="2147841"/>
            <a:ext cx="4650059" cy="478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671896"/>
            <a:ext cx="4094918" cy="49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70431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HTML5 semantic structure elements</a:t>
            </a:r>
          </a:p>
        </p:txBody>
      </p:sp>
      <p:sp>
        <p:nvSpPr>
          <p:cNvPr id="3" name="Content Placeholder 2"/>
          <p:cNvSpPr>
            <a:spLocks noGrp="1"/>
          </p:cNvSpPr>
          <p:nvPr>
            <p:ph idx="1"/>
          </p:nvPr>
        </p:nvSpPr>
        <p:spPr/>
        <p:txBody>
          <a:bodyPr/>
          <a:lstStyle/>
          <a:p>
            <a:r>
              <a:rPr lang="en-NZ" dirty="0" smtClean="0"/>
              <a:t>Beyond &lt;div&gt;</a:t>
            </a:r>
            <a:endParaRPr lang="en-NZ" dirty="0"/>
          </a:p>
        </p:txBody>
      </p:sp>
      <p:pic>
        <p:nvPicPr>
          <p:cNvPr id="1026" name="Picture 2" descr="http://www.subcide.com/images/dynamic/css-layout/WebsiteDivLayou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209800"/>
            <a:ext cx="4535864"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0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HTML5 semantic structure elements</a:t>
            </a:r>
          </a:p>
        </p:txBody>
      </p:sp>
      <p:sp>
        <p:nvSpPr>
          <p:cNvPr id="3" name="Content Placeholder 2"/>
          <p:cNvSpPr>
            <a:spLocks noGrp="1"/>
          </p:cNvSpPr>
          <p:nvPr>
            <p:ph idx="1"/>
          </p:nvPr>
        </p:nvSpPr>
        <p:spPr>
          <a:xfrm>
            <a:off x="-1" y="1600200"/>
            <a:ext cx="5547158" cy="5257800"/>
          </a:xfrm>
        </p:spPr>
        <p:txBody>
          <a:bodyPr>
            <a:noAutofit/>
          </a:bodyPr>
          <a:lstStyle/>
          <a:p>
            <a:r>
              <a:rPr lang="en-NZ" sz="1600" dirty="0" smtClean="0"/>
              <a:t>Beyond &lt;div&gt;</a:t>
            </a:r>
          </a:p>
          <a:p>
            <a:r>
              <a:rPr lang="en-NZ" sz="1600" dirty="0"/>
              <a:t>Here are some of the new </a:t>
            </a:r>
            <a:r>
              <a:rPr lang="en-NZ" sz="1600" dirty="0" smtClean="0"/>
              <a:t>tags</a:t>
            </a:r>
          </a:p>
          <a:p>
            <a:r>
              <a:rPr lang="en-NZ" sz="1600" dirty="0"/>
              <a:t>Each defines a block element (i.e. it has padding, margin, etc. like a div does, available for styling)</a:t>
            </a:r>
          </a:p>
          <a:p>
            <a:r>
              <a:rPr lang="en-NZ" sz="1600" dirty="0"/>
              <a:t>Use these to describe the logical roles of the chunks in your </a:t>
            </a:r>
            <a:r>
              <a:rPr lang="en-NZ" sz="1600" dirty="0" smtClean="0"/>
              <a:t>document</a:t>
            </a:r>
          </a:p>
          <a:p>
            <a:r>
              <a:rPr lang="en-NZ" sz="1600" dirty="0"/>
              <a:t>You can still give them id’s if you need to for reaching them from the code behind </a:t>
            </a:r>
            <a:endParaRPr lang="en-NZ" sz="1600" dirty="0" smtClean="0"/>
          </a:p>
          <a:p>
            <a:pPr lvl="1"/>
            <a:r>
              <a:rPr lang="en-NZ" sz="1400" dirty="0"/>
              <a:t>a</a:t>
            </a:r>
            <a:r>
              <a:rPr lang="en-NZ" sz="1400" dirty="0" smtClean="0"/>
              <a:t>rticle</a:t>
            </a:r>
          </a:p>
          <a:p>
            <a:pPr lvl="1"/>
            <a:r>
              <a:rPr lang="en-NZ" sz="1400" dirty="0" smtClean="0"/>
              <a:t>section</a:t>
            </a:r>
          </a:p>
          <a:p>
            <a:pPr lvl="1"/>
            <a:r>
              <a:rPr lang="en-NZ" sz="1400" dirty="0"/>
              <a:t>a</a:t>
            </a:r>
            <a:r>
              <a:rPr lang="en-NZ" sz="1400" dirty="0" smtClean="0"/>
              <a:t>side</a:t>
            </a:r>
          </a:p>
          <a:p>
            <a:pPr lvl="1"/>
            <a:r>
              <a:rPr lang="en-NZ" sz="1400" dirty="0"/>
              <a:t>f</a:t>
            </a:r>
            <a:r>
              <a:rPr lang="en-NZ" sz="1400" dirty="0" smtClean="0"/>
              <a:t>igure</a:t>
            </a:r>
          </a:p>
          <a:p>
            <a:pPr lvl="1"/>
            <a:r>
              <a:rPr lang="en-NZ" sz="1400" dirty="0" err="1"/>
              <a:t>f</a:t>
            </a:r>
            <a:r>
              <a:rPr lang="en-NZ" sz="1400" dirty="0" err="1" smtClean="0"/>
              <a:t>igcaption</a:t>
            </a:r>
            <a:endParaRPr lang="en-NZ" sz="1400" dirty="0" smtClean="0"/>
          </a:p>
          <a:p>
            <a:pPr lvl="1"/>
            <a:r>
              <a:rPr lang="en-NZ" sz="1400" dirty="0" smtClean="0"/>
              <a:t>header</a:t>
            </a:r>
          </a:p>
          <a:p>
            <a:pPr lvl="1"/>
            <a:r>
              <a:rPr lang="en-NZ" sz="1400" dirty="0" smtClean="0"/>
              <a:t>footer</a:t>
            </a:r>
          </a:p>
          <a:p>
            <a:pPr lvl="1"/>
            <a:r>
              <a:rPr lang="en-NZ" sz="1400" dirty="0" err="1"/>
              <a:t>n</a:t>
            </a:r>
            <a:r>
              <a:rPr lang="en-NZ" sz="1400" dirty="0" err="1" smtClean="0"/>
              <a:t>av</a:t>
            </a:r>
            <a:endParaRPr lang="en-NZ" sz="1400" dirty="0" smtClean="0"/>
          </a:p>
          <a:p>
            <a:pPr marL="274320" lvl="1" indent="0">
              <a:buNone/>
            </a:pPr>
            <a:endParaRPr lang="en-NZ" sz="1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157" y="2310442"/>
            <a:ext cx="3596843" cy="4044377"/>
          </a:xfrm>
          <a:prstGeom prst="rect">
            <a:avLst/>
          </a:prstGeom>
        </p:spPr>
      </p:pic>
    </p:spTree>
    <p:extLst>
      <p:ext uri="{BB962C8B-B14F-4D97-AF65-F5344CB8AC3E}">
        <p14:creationId xmlns:p14="http://schemas.microsoft.com/office/powerpoint/2010/main" val="198690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2971800" cy="3352800"/>
          </a:xfrm>
        </p:spPr>
        <p:txBody>
          <a:bodyPr>
            <a:normAutofit/>
          </a:bodyPr>
          <a:lstStyle/>
          <a:p>
            <a:r>
              <a:rPr lang="en-NZ" dirty="0" smtClean="0"/>
              <a:t>HTML5 semantic structure elements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763" y="7620"/>
            <a:ext cx="6347037" cy="6850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920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Figures and figure captions</a:t>
            </a:r>
            <a:endParaRPr lang="en-US"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61"/>
          <a:stretch/>
        </p:blipFill>
        <p:spPr bwMode="auto">
          <a:xfrm>
            <a:off x="1524000" y="1424796"/>
            <a:ext cx="6533072" cy="5248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730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399"/>
            <a:ext cx="1933574" cy="2863569"/>
          </a:xfrm>
        </p:spPr>
        <p:txBody>
          <a:bodyPr/>
          <a:lstStyle/>
          <a:p>
            <a:r>
              <a:rPr lang="en-NZ" dirty="0" smtClean="0"/>
              <a:t>HTML tables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0"/>
            <a:ext cx="7210425" cy="6793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614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Forms</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28" y="1905000"/>
            <a:ext cx="8855242"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031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87" y="457200"/>
            <a:ext cx="8249113" cy="6312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NZ" dirty="0" smtClean="0"/>
              <a:t>How forms work</a:t>
            </a:r>
            <a:endParaRPr lang="en-US" dirty="0"/>
          </a:p>
        </p:txBody>
      </p:sp>
    </p:spTree>
    <p:extLst>
      <p:ext uri="{BB962C8B-B14F-4D97-AF65-F5344CB8AC3E}">
        <p14:creationId xmlns:p14="http://schemas.microsoft.com/office/powerpoint/2010/main" val="1332711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 related HTML elements</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7350"/>
            <a:ext cx="9120081"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13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Course Calendar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13008769"/>
              </p:ext>
            </p:extLst>
          </p:nvPr>
        </p:nvGraphicFramePr>
        <p:xfrm>
          <a:off x="76200" y="1066800"/>
          <a:ext cx="8991600" cy="5640158"/>
        </p:xfrm>
        <a:graphic>
          <a:graphicData uri="http://schemas.openxmlformats.org/drawingml/2006/table">
            <a:tbl>
              <a:tblPr firstRow="1" firstCol="1" bandRow="1">
                <a:tableStyleId>{5C22544A-7EE6-4342-B048-85BDC9FD1C3A}</a:tableStyleId>
              </a:tblPr>
              <a:tblGrid>
                <a:gridCol w="1082322"/>
                <a:gridCol w="915811"/>
                <a:gridCol w="3579989"/>
                <a:gridCol w="3413478"/>
              </a:tblGrid>
              <a:tr h="252845">
                <a:tc>
                  <a:txBody>
                    <a:bodyPr/>
                    <a:lstStyle/>
                    <a:p>
                      <a:pPr marL="0" marR="0" algn="ctr">
                        <a:lnSpc>
                          <a:spcPct val="130000"/>
                        </a:lnSpc>
                        <a:spcBef>
                          <a:spcPts val="0"/>
                        </a:spcBef>
                        <a:spcAft>
                          <a:spcPts val="0"/>
                        </a:spcAft>
                      </a:pPr>
                      <a:r>
                        <a:rPr lang="en-US" sz="1400" dirty="0">
                          <a:effectLst/>
                        </a:rPr>
                        <a:t>Week</a:t>
                      </a:r>
                      <a:endParaRPr lang="en-US" sz="1400" dirty="0">
                        <a:effectLst/>
                        <a:latin typeface="Tahoma"/>
                        <a:ea typeface="Times New Roman"/>
                        <a:cs typeface="Times New Roman"/>
                      </a:endParaRPr>
                    </a:p>
                  </a:txBody>
                  <a:tcPr marL="68580" marR="68580" marT="0" marB="0"/>
                </a:tc>
                <a:tc>
                  <a:txBody>
                    <a:bodyPr/>
                    <a:lstStyle/>
                    <a:p>
                      <a:pPr marL="0" marR="0" algn="ctr">
                        <a:lnSpc>
                          <a:spcPct val="130000"/>
                        </a:lnSpc>
                        <a:spcBef>
                          <a:spcPts val="0"/>
                        </a:spcBef>
                        <a:spcAft>
                          <a:spcPts val="0"/>
                        </a:spcAft>
                      </a:pPr>
                      <a:r>
                        <a:rPr lang="en-US" sz="1400" dirty="0">
                          <a:effectLst/>
                        </a:rPr>
                        <a:t>Date</a:t>
                      </a:r>
                      <a:endParaRPr lang="en-US" sz="1400" dirty="0">
                        <a:effectLst/>
                        <a:latin typeface="Tahoma"/>
                        <a:ea typeface="Times New Roman"/>
                        <a:cs typeface="Times New Roman"/>
                      </a:endParaRPr>
                    </a:p>
                  </a:txBody>
                  <a:tcPr marL="68580" marR="68580" marT="0" marB="0"/>
                </a:tc>
                <a:tc>
                  <a:txBody>
                    <a:bodyPr/>
                    <a:lstStyle/>
                    <a:p>
                      <a:pPr marL="0" marR="0" algn="ctr">
                        <a:lnSpc>
                          <a:spcPct val="130000"/>
                        </a:lnSpc>
                        <a:spcBef>
                          <a:spcPts val="0"/>
                        </a:spcBef>
                        <a:spcAft>
                          <a:spcPts val="0"/>
                        </a:spcAft>
                      </a:pPr>
                      <a:r>
                        <a:rPr lang="en-US" sz="1400" dirty="0">
                          <a:effectLst/>
                        </a:rPr>
                        <a:t>Session 1</a:t>
                      </a:r>
                      <a:endParaRPr lang="en-US" sz="1400" dirty="0">
                        <a:effectLst/>
                        <a:latin typeface="Tahoma"/>
                        <a:ea typeface="Times New Roman"/>
                        <a:cs typeface="Times New Roman"/>
                      </a:endParaRPr>
                    </a:p>
                  </a:txBody>
                  <a:tcPr marL="68580" marR="68580" marT="0" marB="0"/>
                </a:tc>
                <a:tc>
                  <a:txBody>
                    <a:bodyPr/>
                    <a:lstStyle/>
                    <a:p>
                      <a:pPr marL="0" marR="0" algn="ctr">
                        <a:lnSpc>
                          <a:spcPct val="130000"/>
                        </a:lnSpc>
                        <a:spcBef>
                          <a:spcPts val="0"/>
                        </a:spcBef>
                        <a:spcAft>
                          <a:spcPts val="0"/>
                        </a:spcAft>
                      </a:pPr>
                      <a:r>
                        <a:rPr lang="en-US" sz="1400" dirty="0">
                          <a:effectLst/>
                        </a:rPr>
                        <a:t>Session 2</a:t>
                      </a:r>
                      <a:endParaRPr lang="en-US" sz="1400" dirty="0">
                        <a:effectLst/>
                        <a:latin typeface="Tahoma"/>
                        <a:ea typeface="Times New Roman"/>
                        <a:cs typeface="Times New Roman"/>
                      </a:endParaRPr>
                    </a:p>
                  </a:txBody>
                  <a:tcPr marL="68580" marR="68580" marT="0" marB="0"/>
                </a:tc>
              </a:tr>
              <a:tr h="252845">
                <a:tc>
                  <a:txBody>
                    <a:bodyPr/>
                    <a:lstStyle/>
                    <a:p>
                      <a:pPr marL="0" marR="0" algn="ctr">
                        <a:lnSpc>
                          <a:spcPct val="130000"/>
                        </a:lnSpc>
                        <a:spcBef>
                          <a:spcPts val="0"/>
                        </a:spcBef>
                        <a:spcAft>
                          <a:spcPts val="0"/>
                        </a:spcAft>
                      </a:pPr>
                      <a:r>
                        <a:rPr lang="en-US" sz="1400">
                          <a:effectLst/>
                        </a:rPr>
                        <a:t>1</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13/2/17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Internet and HTML review</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CSS layout review</a:t>
                      </a:r>
                      <a:endParaRPr lang="en-US" sz="1400">
                        <a:effectLst/>
                        <a:latin typeface="Tahoma"/>
                        <a:ea typeface="Times New Roman"/>
                        <a:cs typeface="Times New Roman"/>
                      </a:endParaRPr>
                    </a:p>
                  </a:txBody>
                  <a:tcPr marL="68580" marR="68580" marT="0" marB="0"/>
                </a:tc>
              </a:tr>
              <a:tr h="252845">
                <a:tc>
                  <a:txBody>
                    <a:bodyPr/>
                    <a:lstStyle/>
                    <a:p>
                      <a:pPr marL="0" marR="0" algn="ctr">
                        <a:lnSpc>
                          <a:spcPct val="130000"/>
                        </a:lnSpc>
                        <a:spcBef>
                          <a:spcPts val="0"/>
                        </a:spcBef>
                        <a:spcAft>
                          <a:spcPts val="0"/>
                        </a:spcAft>
                      </a:pPr>
                      <a:r>
                        <a:rPr lang="en-US" sz="1400" dirty="0">
                          <a:effectLst/>
                        </a:rPr>
                        <a:t>2</a:t>
                      </a:r>
                      <a:endParaRPr lang="en-US" sz="1400" dirty="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20/2/17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dirty="0" smtClean="0">
                          <a:effectLst/>
                        </a:rPr>
                        <a:t>Advanced </a:t>
                      </a:r>
                      <a:r>
                        <a:rPr lang="en-US" sz="1400" dirty="0">
                          <a:effectLst/>
                        </a:rPr>
                        <a:t>CSS </a:t>
                      </a:r>
                      <a:endParaRPr lang="en-US" sz="1400" dirty="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JavaScript 1 - Introduction</a:t>
                      </a:r>
                      <a:endParaRPr lang="en-US" sz="1400">
                        <a:effectLst/>
                        <a:latin typeface="Tahoma"/>
                        <a:ea typeface="Times New Roman"/>
                        <a:cs typeface="Times New Roman"/>
                      </a:endParaRPr>
                    </a:p>
                  </a:txBody>
                  <a:tcPr marL="68580" marR="68580" marT="0" marB="0"/>
                </a:tc>
              </a:tr>
              <a:tr h="252845">
                <a:tc>
                  <a:txBody>
                    <a:bodyPr/>
                    <a:lstStyle/>
                    <a:p>
                      <a:pPr marL="0" marR="0" algn="ctr">
                        <a:lnSpc>
                          <a:spcPct val="130000"/>
                        </a:lnSpc>
                        <a:spcBef>
                          <a:spcPts val="0"/>
                        </a:spcBef>
                        <a:spcAft>
                          <a:spcPts val="0"/>
                        </a:spcAft>
                      </a:pPr>
                      <a:r>
                        <a:rPr lang="en-US" sz="1400">
                          <a:effectLst/>
                        </a:rPr>
                        <a:t>3</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27/2/17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JavaScript 2 -  Objects</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JavaScript 3 - regex and canvas</a:t>
                      </a:r>
                      <a:endParaRPr lang="en-US" sz="1400">
                        <a:effectLst/>
                        <a:latin typeface="Tahoma"/>
                        <a:ea typeface="Times New Roman"/>
                        <a:cs typeface="Times New Roman"/>
                      </a:endParaRPr>
                    </a:p>
                  </a:txBody>
                  <a:tcPr marL="68580" marR="68580" marT="0" marB="0"/>
                </a:tc>
              </a:tr>
              <a:tr h="252845">
                <a:tc>
                  <a:txBody>
                    <a:bodyPr/>
                    <a:lstStyle/>
                    <a:p>
                      <a:pPr marL="0" marR="0" algn="ctr">
                        <a:lnSpc>
                          <a:spcPct val="130000"/>
                        </a:lnSpc>
                        <a:spcBef>
                          <a:spcPts val="0"/>
                        </a:spcBef>
                        <a:spcAft>
                          <a:spcPts val="0"/>
                        </a:spcAft>
                      </a:pPr>
                      <a:r>
                        <a:rPr lang="en-US" sz="1400">
                          <a:effectLst/>
                        </a:rPr>
                        <a:t>4</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6/3/17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dirty="0">
                          <a:effectLst/>
                        </a:rPr>
                        <a:t>JavaScript 4 - DOM, debugging</a:t>
                      </a:r>
                      <a:endParaRPr lang="en-US" sz="1400" dirty="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JavaScript 5 - events and HTML5 media</a:t>
                      </a:r>
                      <a:endParaRPr lang="en-US" sz="1400">
                        <a:effectLst/>
                        <a:latin typeface="Tahoma"/>
                        <a:ea typeface="Times New Roman"/>
                        <a:cs typeface="Times New Roman"/>
                      </a:endParaRPr>
                    </a:p>
                  </a:txBody>
                  <a:tcPr marL="68580" marR="68580" marT="0" marB="0"/>
                </a:tc>
              </a:tr>
              <a:tr h="505691">
                <a:tc>
                  <a:txBody>
                    <a:bodyPr/>
                    <a:lstStyle/>
                    <a:p>
                      <a:pPr marL="0" marR="0" algn="ctr">
                        <a:lnSpc>
                          <a:spcPct val="130000"/>
                        </a:lnSpc>
                        <a:spcBef>
                          <a:spcPts val="0"/>
                        </a:spcBef>
                        <a:spcAft>
                          <a:spcPts val="0"/>
                        </a:spcAft>
                      </a:pPr>
                      <a:r>
                        <a:rPr lang="en-US" sz="1400">
                          <a:effectLst/>
                        </a:rPr>
                        <a:t>5</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13/3/17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JavaScript 6 - forms and validation</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dirty="0">
                          <a:effectLst/>
                        </a:rPr>
                        <a:t>JavaScript 7 – JSON, local storage, </a:t>
                      </a:r>
                      <a:r>
                        <a:rPr lang="en-US" sz="1400" u="none" dirty="0">
                          <a:effectLst/>
                        </a:rPr>
                        <a:t>advanced functions</a:t>
                      </a:r>
                      <a:endParaRPr lang="en-US" sz="1400" u="none" dirty="0">
                        <a:effectLst/>
                        <a:latin typeface="Tahoma"/>
                        <a:ea typeface="Times New Roman"/>
                        <a:cs typeface="Times New Roman"/>
                      </a:endParaRPr>
                    </a:p>
                  </a:txBody>
                  <a:tcPr marL="68580" marR="68580" marT="0" marB="0"/>
                </a:tc>
              </a:tr>
              <a:tr h="252845">
                <a:tc>
                  <a:txBody>
                    <a:bodyPr/>
                    <a:lstStyle/>
                    <a:p>
                      <a:pPr marL="0" marR="0" algn="ctr">
                        <a:lnSpc>
                          <a:spcPct val="130000"/>
                        </a:lnSpc>
                        <a:spcBef>
                          <a:spcPts val="0"/>
                        </a:spcBef>
                        <a:spcAft>
                          <a:spcPts val="0"/>
                        </a:spcAft>
                      </a:pPr>
                      <a:r>
                        <a:rPr lang="en-US" sz="1400">
                          <a:effectLst/>
                        </a:rPr>
                        <a:t>6</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20/3/17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JavaScript 8 - AJAX</a:t>
                      </a:r>
                      <a:endParaRPr lang="en-US" sz="105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tabLst>
                          <a:tab pos="457200" algn="l"/>
                        </a:tabLst>
                      </a:pPr>
                      <a:r>
                        <a:rPr lang="en-US" sz="1400">
                          <a:effectLst/>
                        </a:rPr>
                        <a:t>JavaScript 9 - jQuery</a:t>
                      </a:r>
                      <a:endParaRPr lang="en-US" sz="1050">
                        <a:effectLst/>
                        <a:latin typeface="Tahoma"/>
                        <a:ea typeface="Times New Roman"/>
                        <a:cs typeface="Times New Roman"/>
                      </a:endParaRPr>
                    </a:p>
                  </a:txBody>
                  <a:tcPr marL="68580" marR="68580" marT="0" marB="0"/>
                </a:tc>
              </a:tr>
              <a:tr h="252845">
                <a:tc>
                  <a:txBody>
                    <a:bodyPr/>
                    <a:lstStyle/>
                    <a:p>
                      <a:pPr marL="0" marR="0" algn="ctr">
                        <a:lnSpc>
                          <a:spcPct val="130000"/>
                        </a:lnSpc>
                        <a:spcBef>
                          <a:spcPts val="0"/>
                        </a:spcBef>
                        <a:spcAft>
                          <a:spcPts val="0"/>
                        </a:spcAft>
                      </a:pPr>
                      <a:r>
                        <a:rPr lang="en-US" sz="1400">
                          <a:effectLst/>
                        </a:rPr>
                        <a:t>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27/3/17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Node.js 1 - Overview</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Node.js 2 - buffers and streams</a:t>
                      </a:r>
                      <a:endParaRPr lang="en-US" sz="1400">
                        <a:effectLst/>
                        <a:latin typeface="Tahoma"/>
                        <a:ea typeface="Times New Roman"/>
                        <a:cs typeface="Times New Roman"/>
                      </a:endParaRPr>
                    </a:p>
                  </a:txBody>
                  <a:tcPr marL="68580" marR="68580" marT="0" marB="0"/>
                </a:tc>
              </a:tr>
              <a:tr h="505691">
                <a:tc>
                  <a:txBody>
                    <a:bodyPr/>
                    <a:lstStyle/>
                    <a:p>
                      <a:pPr marL="0" marR="0" algn="ctr">
                        <a:lnSpc>
                          <a:spcPct val="130000"/>
                        </a:lnSpc>
                        <a:spcBef>
                          <a:spcPts val="0"/>
                        </a:spcBef>
                        <a:spcAft>
                          <a:spcPts val="0"/>
                        </a:spcAft>
                      </a:pPr>
                      <a:r>
                        <a:rPr lang="en-US" sz="1400">
                          <a:effectLst/>
                        </a:rPr>
                        <a:t>8</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3/4/17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Node.js 3 - advanced HTTP, Web sockets</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Node.js 4 - advanced HTTP, Express framework</a:t>
                      </a:r>
                      <a:endParaRPr lang="en-US" sz="1400">
                        <a:effectLst/>
                        <a:latin typeface="Tahoma"/>
                        <a:ea typeface="Times New Roman"/>
                        <a:cs typeface="Times New Roman"/>
                      </a:endParaRPr>
                    </a:p>
                  </a:txBody>
                  <a:tcPr marL="68580" marR="68580" marT="0" marB="0"/>
                </a:tc>
              </a:tr>
              <a:tr h="252845">
                <a:tc>
                  <a:txBody>
                    <a:bodyPr/>
                    <a:lstStyle/>
                    <a:p>
                      <a:pPr marL="0" marR="0" algn="ctr">
                        <a:lnSpc>
                          <a:spcPct val="130000"/>
                        </a:lnSpc>
                        <a:spcBef>
                          <a:spcPts val="0"/>
                        </a:spcBef>
                        <a:spcAft>
                          <a:spcPts val="0"/>
                        </a:spcAft>
                      </a:pPr>
                      <a:r>
                        <a:rPr lang="en-US" sz="1400">
                          <a:effectLst/>
                        </a:rPr>
                        <a:t>9</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10/4/17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Node.js 5 - advanced HTTP, deployment</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JavaScript ES6, HTTP 2.0</a:t>
                      </a:r>
                      <a:endParaRPr lang="en-US" sz="1400">
                        <a:effectLst/>
                        <a:latin typeface="Tahoma"/>
                        <a:ea typeface="Times New Roman"/>
                        <a:cs typeface="Times New Roman"/>
                      </a:endParaRPr>
                    </a:p>
                  </a:txBody>
                  <a:tcPr marL="68580" marR="68580" marT="0" marB="0"/>
                </a:tc>
              </a:tr>
              <a:tr h="252845">
                <a:tc gridSpan="4">
                  <a:txBody>
                    <a:bodyPr/>
                    <a:lstStyle/>
                    <a:p>
                      <a:pPr marL="0" marR="0" algn="ctr">
                        <a:lnSpc>
                          <a:spcPct val="130000"/>
                        </a:lnSpc>
                        <a:spcBef>
                          <a:spcPts val="0"/>
                        </a:spcBef>
                        <a:spcAft>
                          <a:spcPts val="0"/>
                        </a:spcAft>
                      </a:pPr>
                      <a:r>
                        <a:rPr lang="en-US" sz="1400">
                          <a:effectLst/>
                        </a:rPr>
                        <a:t>Midterm Break</a:t>
                      </a:r>
                      <a:endParaRPr lang="en-US" sz="1400">
                        <a:effectLst/>
                        <a:latin typeface="Tahoma"/>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252845">
                <a:tc>
                  <a:txBody>
                    <a:bodyPr/>
                    <a:lstStyle/>
                    <a:p>
                      <a:pPr marL="0" marR="0" algn="ctr">
                        <a:lnSpc>
                          <a:spcPct val="130000"/>
                        </a:lnSpc>
                        <a:spcBef>
                          <a:spcPts val="0"/>
                        </a:spcBef>
                        <a:spcAft>
                          <a:spcPts val="0"/>
                        </a:spcAft>
                      </a:pPr>
                      <a:r>
                        <a:rPr lang="en-US" sz="1400">
                          <a:effectLst/>
                        </a:rPr>
                        <a:t>10</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dirty="0">
                          <a:effectLst/>
                        </a:rPr>
                        <a:t>1/5/17</a:t>
                      </a:r>
                      <a:endParaRPr lang="en-US" sz="1400" dirty="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dirty="0">
                          <a:effectLst/>
                        </a:rPr>
                        <a:t>Python</a:t>
                      </a:r>
                      <a:endParaRPr lang="en-US" sz="1400" dirty="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dirty="0" err="1">
                          <a:effectLst/>
                        </a:rPr>
                        <a:t>Django</a:t>
                      </a:r>
                      <a:r>
                        <a:rPr lang="en-US" sz="1400" dirty="0">
                          <a:effectLst/>
                        </a:rPr>
                        <a:t> 1 – Intro</a:t>
                      </a:r>
                      <a:endParaRPr lang="en-US" sz="1400" dirty="0">
                        <a:effectLst/>
                        <a:latin typeface="Tahoma"/>
                        <a:ea typeface="Times New Roman"/>
                        <a:cs typeface="Times New Roman"/>
                      </a:endParaRPr>
                    </a:p>
                  </a:txBody>
                  <a:tcPr marL="68580" marR="68580" marT="0" marB="0"/>
                </a:tc>
              </a:tr>
              <a:tr h="252845">
                <a:tc>
                  <a:txBody>
                    <a:bodyPr/>
                    <a:lstStyle/>
                    <a:p>
                      <a:pPr marL="0" marR="0" algn="ctr">
                        <a:lnSpc>
                          <a:spcPct val="130000"/>
                        </a:lnSpc>
                        <a:spcBef>
                          <a:spcPts val="0"/>
                        </a:spcBef>
                        <a:spcAft>
                          <a:spcPts val="0"/>
                        </a:spcAft>
                      </a:pPr>
                      <a:r>
                        <a:rPr lang="en-US" sz="1400">
                          <a:effectLst/>
                        </a:rPr>
                        <a:t>11</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8/5/17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dirty="0" err="1">
                          <a:effectLst/>
                        </a:rPr>
                        <a:t>Django</a:t>
                      </a:r>
                      <a:r>
                        <a:rPr lang="en-US" sz="1400" dirty="0">
                          <a:effectLst/>
                        </a:rPr>
                        <a:t> 2 - views and templates</a:t>
                      </a:r>
                      <a:endParaRPr lang="en-US" sz="1400" dirty="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Django 3 - Dynamic content</a:t>
                      </a:r>
                      <a:endParaRPr lang="en-US" sz="1400">
                        <a:effectLst/>
                        <a:latin typeface="Tahoma"/>
                        <a:ea typeface="Times New Roman"/>
                        <a:cs typeface="Times New Roman"/>
                      </a:endParaRPr>
                    </a:p>
                  </a:txBody>
                  <a:tcPr marL="68580" marR="68580" marT="0" marB="0"/>
                </a:tc>
              </a:tr>
              <a:tr h="505691">
                <a:tc>
                  <a:txBody>
                    <a:bodyPr/>
                    <a:lstStyle/>
                    <a:p>
                      <a:pPr marL="0" marR="0" algn="ctr">
                        <a:lnSpc>
                          <a:spcPct val="130000"/>
                        </a:lnSpc>
                        <a:spcBef>
                          <a:spcPts val="0"/>
                        </a:spcBef>
                        <a:spcAft>
                          <a:spcPts val="0"/>
                        </a:spcAft>
                      </a:pPr>
                      <a:r>
                        <a:rPr lang="en-US" sz="1400">
                          <a:effectLst/>
                        </a:rPr>
                        <a:t>12</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dirty="0">
                          <a:effectLst/>
                        </a:rPr>
                        <a:t>15/5/17</a:t>
                      </a:r>
                      <a:endParaRPr lang="en-US" sz="1400" dirty="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Django 4 - MVC, static files and template extending</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Django 5 - Forms</a:t>
                      </a:r>
                      <a:endParaRPr lang="en-US" sz="1400">
                        <a:effectLst/>
                        <a:latin typeface="Tahoma"/>
                        <a:ea typeface="Times New Roman"/>
                        <a:cs typeface="Times New Roman"/>
                      </a:endParaRPr>
                    </a:p>
                  </a:txBody>
                  <a:tcPr marL="68580" marR="68580" marT="0" marB="0"/>
                </a:tc>
              </a:tr>
              <a:tr h="505691">
                <a:tc>
                  <a:txBody>
                    <a:bodyPr/>
                    <a:lstStyle/>
                    <a:p>
                      <a:pPr marL="0" marR="0" algn="ctr">
                        <a:lnSpc>
                          <a:spcPct val="130000"/>
                        </a:lnSpc>
                        <a:spcBef>
                          <a:spcPts val="0"/>
                        </a:spcBef>
                        <a:spcAft>
                          <a:spcPts val="0"/>
                        </a:spcAft>
                      </a:pPr>
                      <a:r>
                        <a:rPr lang="en-US" sz="1400">
                          <a:effectLst/>
                        </a:rPr>
                        <a:t>13</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22/5/17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Django 6 - security and user generated content</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dirty="0">
                          <a:effectLst/>
                        </a:rPr>
                        <a:t>APIs and web services</a:t>
                      </a:r>
                      <a:endParaRPr lang="en-US" sz="1400" dirty="0">
                        <a:effectLst/>
                        <a:latin typeface="Tahoma"/>
                        <a:ea typeface="Times New Roman"/>
                        <a:cs typeface="Times New Roman"/>
                      </a:endParaRPr>
                    </a:p>
                  </a:txBody>
                  <a:tcPr marL="68580" marR="68580" marT="0" marB="0"/>
                </a:tc>
              </a:tr>
              <a:tr h="252845">
                <a:tc>
                  <a:txBody>
                    <a:bodyPr/>
                    <a:lstStyle/>
                    <a:p>
                      <a:pPr marL="0" marR="0" algn="ctr">
                        <a:lnSpc>
                          <a:spcPct val="130000"/>
                        </a:lnSpc>
                        <a:spcBef>
                          <a:spcPts val="0"/>
                        </a:spcBef>
                        <a:spcAft>
                          <a:spcPts val="0"/>
                        </a:spcAft>
                      </a:pPr>
                      <a:r>
                        <a:rPr lang="en-US" sz="1400">
                          <a:effectLst/>
                        </a:rPr>
                        <a:t>14</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29/5/17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REST APIs 1</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REST APIs 2</a:t>
                      </a:r>
                      <a:endParaRPr lang="en-US" sz="1400">
                        <a:effectLst/>
                        <a:latin typeface="Tahoma"/>
                        <a:ea typeface="Times New Roman"/>
                        <a:cs typeface="Times New Roman"/>
                      </a:endParaRPr>
                    </a:p>
                  </a:txBody>
                  <a:tcPr marL="68580" marR="68580" marT="0" marB="0"/>
                </a:tc>
              </a:tr>
              <a:tr h="252845">
                <a:tc>
                  <a:txBody>
                    <a:bodyPr/>
                    <a:lstStyle/>
                    <a:p>
                      <a:pPr marL="0" marR="0" algn="ctr">
                        <a:lnSpc>
                          <a:spcPct val="130000"/>
                        </a:lnSpc>
                        <a:spcBef>
                          <a:spcPts val="0"/>
                        </a:spcBef>
                        <a:spcAft>
                          <a:spcPts val="0"/>
                        </a:spcAft>
                      </a:pPr>
                      <a:r>
                        <a:rPr lang="en-US" sz="1400">
                          <a:effectLst/>
                        </a:rPr>
                        <a:t>15</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5/6/17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React 1</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React 2</a:t>
                      </a:r>
                      <a:endParaRPr lang="en-US" sz="1400">
                        <a:effectLst/>
                        <a:latin typeface="Tahoma"/>
                        <a:ea typeface="Times New Roman"/>
                        <a:cs typeface="Times New Roman"/>
                      </a:endParaRPr>
                    </a:p>
                  </a:txBody>
                  <a:tcPr marL="68580" marR="68580" marT="0" marB="0"/>
                </a:tc>
              </a:tr>
              <a:tr h="252845">
                <a:tc>
                  <a:txBody>
                    <a:bodyPr/>
                    <a:lstStyle/>
                    <a:p>
                      <a:pPr marL="0" marR="0" algn="ctr">
                        <a:lnSpc>
                          <a:spcPct val="130000"/>
                        </a:lnSpc>
                        <a:spcBef>
                          <a:spcPts val="0"/>
                        </a:spcBef>
                        <a:spcAft>
                          <a:spcPts val="0"/>
                        </a:spcAft>
                      </a:pPr>
                      <a:r>
                        <a:rPr lang="en-US" sz="1400">
                          <a:effectLst/>
                        </a:rPr>
                        <a:t>16</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12/6/17</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a:effectLst/>
                        </a:rPr>
                        <a:t>React 3</a:t>
                      </a:r>
                      <a:endParaRPr lang="en-US" sz="1400">
                        <a:effectLst/>
                        <a:latin typeface="Tahoma"/>
                        <a:ea typeface="Times New Roman"/>
                        <a:cs typeface="Times New Roman"/>
                      </a:endParaRPr>
                    </a:p>
                  </a:txBody>
                  <a:tcPr marL="68580" marR="68580" marT="0" marB="0"/>
                </a:tc>
                <a:tc>
                  <a:txBody>
                    <a:bodyPr/>
                    <a:lstStyle/>
                    <a:p>
                      <a:pPr marL="0" marR="0">
                        <a:lnSpc>
                          <a:spcPct val="130000"/>
                        </a:lnSpc>
                        <a:spcBef>
                          <a:spcPts val="0"/>
                        </a:spcBef>
                        <a:spcAft>
                          <a:spcPts val="0"/>
                        </a:spcAft>
                      </a:pPr>
                      <a:r>
                        <a:rPr lang="en-US" sz="1400" dirty="0">
                          <a:effectLst/>
                        </a:rPr>
                        <a:t>Presentations</a:t>
                      </a:r>
                      <a:endParaRPr lang="en-US" sz="1400" dirty="0">
                        <a:effectLst/>
                        <a:latin typeface="Tahom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9400561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Query string data and its connection to the form elements</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09800"/>
            <a:ext cx="870131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985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URL encoding</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8768628"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961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973"/>
          <a:stretch/>
        </p:blipFill>
        <p:spPr bwMode="auto">
          <a:xfrm>
            <a:off x="76200" y="764504"/>
            <a:ext cx="8991601" cy="5712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62400" y="457200"/>
            <a:ext cx="5181600" cy="990600"/>
          </a:xfrm>
        </p:spPr>
        <p:txBody>
          <a:bodyPr/>
          <a:lstStyle/>
          <a:p>
            <a:r>
              <a:rPr lang="en-NZ" dirty="0" smtClean="0"/>
              <a:t>GET versus POST</a:t>
            </a:r>
            <a:endParaRPr lang="en-US" dirty="0"/>
          </a:p>
        </p:txBody>
      </p:sp>
    </p:spTree>
    <p:extLst>
      <p:ext uri="{BB962C8B-B14F-4D97-AF65-F5344CB8AC3E}">
        <p14:creationId xmlns:p14="http://schemas.microsoft.com/office/powerpoint/2010/main" val="1079762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386"/>
          <a:stretch/>
        </p:blipFill>
        <p:spPr bwMode="auto">
          <a:xfrm>
            <a:off x="1524000" y="152400"/>
            <a:ext cx="6733195" cy="6545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495800" y="5638800"/>
            <a:ext cx="4433397" cy="990600"/>
          </a:xfrm>
        </p:spPr>
        <p:txBody>
          <a:bodyPr/>
          <a:lstStyle/>
          <a:p>
            <a:r>
              <a:rPr lang="en-NZ" dirty="0" smtClean="0"/>
              <a:t>Text input controls</a:t>
            </a:r>
            <a:endParaRPr lang="en-US" dirty="0"/>
          </a:p>
        </p:txBody>
      </p:sp>
    </p:spTree>
    <p:extLst>
      <p:ext uri="{BB962C8B-B14F-4D97-AF65-F5344CB8AC3E}">
        <p14:creationId xmlns:p14="http://schemas.microsoft.com/office/powerpoint/2010/main" val="2594550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4" y="457200"/>
            <a:ext cx="903282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876800" y="830580"/>
            <a:ext cx="4038600" cy="990600"/>
          </a:xfrm>
        </p:spPr>
        <p:txBody>
          <a:bodyPr/>
          <a:lstStyle/>
          <a:p>
            <a:r>
              <a:rPr lang="en-NZ" dirty="0" smtClean="0"/>
              <a:t>Button elements</a:t>
            </a:r>
            <a:endParaRPr lang="en-US" dirty="0"/>
          </a:p>
        </p:txBody>
      </p:sp>
    </p:spTree>
    <p:extLst>
      <p:ext uri="{BB962C8B-B14F-4D97-AF65-F5344CB8AC3E}">
        <p14:creationId xmlns:p14="http://schemas.microsoft.com/office/powerpoint/2010/main" val="125846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Remember!</a:t>
            </a:r>
            <a:endParaRPr lang="en-US" dirty="0"/>
          </a:p>
        </p:txBody>
      </p:sp>
      <p:sp>
        <p:nvSpPr>
          <p:cNvPr id="3" name="Content Placeholder 2"/>
          <p:cNvSpPr>
            <a:spLocks noGrp="1"/>
          </p:cNvSpPr>
          <p:nvPr>
            <p:ph idx="1"/>
          </p:nvPr>
        </p:nvSpPr>
        <p:spPr/>
        <p:txBody>
          <a:bodyPr/>
          <a:lstStyle/>
          <a:p>
            <a:r>
              <a:rPr lang="en-NZ" dirty="0" smtClean="0"/>
              <a:t>No physical class on Tuesday</a:t>
            </a:r>
            <a:r>
              <a:rPr lang="en-NZ" dirty="0"/>
              <a:t>, </a:t>
            </a:r>
            <a:r>
              <a:rPr lang="en-NZ" dirty="0" smtClean="0"/>
              <a:t>21/2/27</a:t>
            </a:r>
          </a:p>
          <a:p>
            <a:r>
              <a:rPr lang="en-NZ" dirty="0" smtClean="0"/>
              <a:t>But you are responsible for covering the online class </a:t>
            </a:r>
            <a:r>
              <a:rPr lang="en-NZ" dirty="0" smtClean="0"/>
              <a:t>material</a:t>
            </a:r>
          </a:p>
          <a:p>
            <a:r>
              <a:rPr lang="en-NZ" dirty="0"/>
              <a:t>Practical part of lecture is extremely important</a:t>
            </a:r>
          </a:p>
          <a:p>
            <a:endParaRPr lang="en-US" dirty="0"/>
          </a:p>
        </p:txBody>
      </p:sp>
    </p:spTree>
    <p:extLst>
      <p:ext uri="{BB962C8B-B14F-4D97-AF65-F5344CB8AC3E}">
        <p14:creationId xmlns:p14="http://schemas.microsoft.com/office/powerpoint/2010/main" val="19404375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References</a:t>
            </a:r>
            <a:endParaRPr lang="en-US" dirty="0"/>
          </a:p>
        </p:txBody>
      </p:sp>
      <p:sp>
        <p:nvSpPr>
          <p:cNvPr id="3" name="Content Placeholder 2"/>
          <p:cNvSpPr>
            <a:spLocks noGrp="1"/>
          </p:cNvSpPr>
          <p:nvPr>
            <p:ph idx="1"/>
          </p:nvPr>
        </p:nvSpPr>
        <p:spPr/>
        <p:txBody>
          <a:bodyPr/>
          <a:lstStyle/>
          <a:p>
            <a:r>
              <a:rPr lang="en-US" dirty="0">
                <a:hlinkClick r:id="rId2"/>
              </a:rPr>
              <a:t>Fundamentals of Web </a:t>
            </a:r>
            <a:r>
              <a:rPr lang="en-US" dirty="0" smtClean="0">
                <a:hlinkClick r:id="rId2"/>
              </a:rPr>
              <a:t>Development</a:t>
            </a:r>
            <a:endParaRPr lang="en-US" dirty="0" smtClean="0"/>
          </a:p>
          <a:p>
            <a:endParaRPr lang="en-US" dirty="0"/>
          </a:p>
        </p:txBody>
      </p:sp>
    </p:spTree>
    <p:extLst>
      <p:ext uri="{BB962C8B-B14F-4D97-AF65-F5344CB8AC3E}">
        <p14:creationId xmlns:p14="http://schemas.microsoft.com/office/powerpoint/2010/main" val="151703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IN712 2015</a:t>
            </a:r>
            <a:endParaRPr lang="en-NZ" dirty="0"/>
          </a:p>
        </p:txBody>
      </p:sp>
      <p:sp>
        <p:nvSpPr>
          <p:cNvPr id="3" name="Content Placeholder 2"/>
          <p:cNvSpPr>
            <a:spLocks noGrp="1"/>
          </p:cNvSpPr>
          <p:nvPr>
            <p:ph idx="1"/>
          </p:nvPr>
        </p:nvSpPr>
        <p:spPr>
          <a:xfrm>
            <a:off x="228600" y="1447800"/>
            <a:ext cx="8763000" cy="2057400"/>
          </a:xfrm>
        </p:spPr>
        <p:txBody>
          <a:bodyPr>
            <a:normAutofit/>
          </a:bodyPr>
          <a:lstStyle/>
          <a:p>
            <a:pPr marL="171450" indent="-171450">
              <a:buFont typeface="Arial" pitchFamily="34" charset="0"/>
              <a:buChar char="•"/>
            </a:pPr>
            <a:r>
              <a:rPr lang="en-NZ" sz="2000" dirty="0" smtClean="0"/>
              <a:t>Note </a:t>
            </a:r>
            <a:r>
              <a:rPr lang="en-NZ" sz="2000" dirty="0"/>
              <a:t>that there is not a big exam at the </a:t>
            </a:r>
            <a:r>
              <a:rPr lang="en-NZ" sz="2000" dirty="0" smtClean="0"/>
              <a:t>end </a:t>
            </a:r>
            <a:endParaRPr lang="en-NZ" sz="2000" dirty="0"/>
          </a:p>
          <a:p>
            <a:pPr marL="171450" indent="-171450">
              <a:buFont typeface="Arial" pitchFamily="34" charset="0"/>
              <a:buChar char="•"/>
            </a:pPr>
            <a:r>
              <a:rPr lang="en-NZ" sz="2000" dirty="0"/>
              <a:t>However, there will be theory work embedded in the </a:t>
            </a:r>
            <a:r>
              <a:rPr lang="en-NZ" sz="2000" dirty="0" err="1"/>
              <a:t>practicals</a:t>
            </a:r>
            <a:r>
              <a:rPr lang="en-NZ" sz="2000" dirty="0"/>
              <a:t> and projects</a:t>
            </a:r>
          </a:p>
          <a:p>
            <a:pPr marL="171450" indent="-171450">
              <a:buFont typeface="Arial" pitchFamily="34" charset="0"/>
              <a:buChar char="•"/>
            </a:pPr>
            <a:r>
              <a:rPr lang="en-NZ" sz="2000" dirty="0"/>
              <a:t>There will  be many in-class </a:t>
            </a:r>
            <a:r>
              <a:rPr lang="en-NZ" sz="2000" dirty="0" err="1" smtClean="0"/>
              <a:t>practicals</a:t>
            </a:r>
            <a:r>
              <a:rPr lang="en-NZ" sz="2000" dirty="0" smtClean="0"/>
              <a:t>, </a:t>
            </a:r>
            <a:r>
              <a:rPr lang="en-NZ" sz="2000" dirty="0"/>
              <a:t>which will not be specifically marked, but you need to do </a:t>
            </a:r>
            <a:r>
              <a:rPr lang="en-NZ" sz="2000" dirty="0" smtClean="0"/>
              <a:t>them so </a:t>
            </a:r>
            <a:r>
              <a:rPr lang="en-NZ" sz="2000" dirty="0"/>
              <a:t>that you </a:t>
            </a:r>
            <a:r>
              <a:rPr lang="en-NZ" sz="2000" dirty="0" smtClean="0"/>
              <a:t>are prepared to tackle the assessments</a:t>
            </a:r>
            <a:endParaRPr lang="en-NZ" sz="2000" dirty="0"/>
          </a:p>
          <a:p>
            <a:endParaRPr lang="en-NZ" sz="2000" dirty="0"/>
          </a:p>
        </p:txBody>
      </p:sp>
      <p:graphicFrame>
        <p:nvGraphicFramePr>
          <p:cNvPr id="5" name="Table 4"/>
          <p:cNvGraphicFramePr>
            <a:graphicFrameLocks noGrp="1"/>
          </p:cNvGraphicFramePr>
          <p:nvPr>
            <p:extLst>
              <p:ext uri="{D42A27DB-BD31-4B8C-83A1-F6EECF244321}">
                <p14:modId xmlns:p14="http://schemas.microsoft.com/office/powerpoint/2010/main" val="3082220618"/>
              </p:ext>
            </p:extLst>
          </p:nvPr>
        </p:nvGraphicFramePr>
        <p:xfrm>
          <a:off x="533400" y="3657600"/>
          <a:ext cx="8229600" cy="2858820"/>
        </p:xfrm>
        <a:graphic>
          <a:graphicData uri="http://schemas.openxmlformats.org/drawingml/2006/table">
            <a:tbl>
              <a:tblPr firstRow="1" firstCol="1" bandRow="1">
                <a:tableStyleId>{5C22544A-7EE6-4342-B048-85BDC9FD1C3A}</a:tableStyleId>
              </a:tblPr>
              <a:tblGrid>
                <a:gridCol w="4114800"/>
                <a:gridCol w="4114800"/>
              </a:tblGrid>
              <a:tr h="445123">
                <a:tc>
                  <a:txBody>
                    <a:bodyPr/>
                    <a:lstStyle/>
                    <a:p>
                      <a:pPr algn="ctr">
                        <a:lnSpc>
                          <a:spcPct val="130000"/>
                        </a:lnSpc>
                        <a:spcAft>
                          <a:spcPts val="0"/>
                        </a:spcAft>
                      </a:pPr>
                      <a:r>
                        <a:rPr lang="en-US" sz="2000" dirty="0">
                          <a:effectLst/>
                        </a:rPr>
                        <a:t>Assessment</a:t>
                      </a:r>
                      <a:endParaRPr lang="en-NZ" sz="2000" dirty="0">
                        <a:effectLst/>
                        <a:latin typeface="Tahoma"/>
                        <a:ea typeface="Times New Roman"/>
                        <a:cs typeface="Times New Roman"/>
                      </a:endParaRPr>
                    </a:p>
                  </a:txBody>
                  <a:tcPr marL="68580" marR="68580" marT="71755" marB="71755"/>
                </a:tc>
                <a:tc>
                  <a:txBody>
                    <a:bodyPr/>
                    <a:lstStyle/>
                    <a:p>
                      <a:pPr algn="ctr">
                        <a:lnSpc>
                          <a:spcPct val="130000"/>
                        </a:lnSpc>
                        <a:spcAft>
                          <a:spcPts val="0"/>
                        </a:spcAft>
                      </a:pPr>
                      <a:r>
                        <a:rPr lang="en-US" sz="2000">
                          <a:effectLst/>
                        </a:rPr>
                        <a:t>Weight</a:t>
                      </a:r>
                      <a:endParaRPr lang="en-NZ" sz="2000">
                        <a:effectLst/>
                        <a:latin typeface="Tahoma"/>
                        <a:ea typeface="Times New Roman"/>
                        <a:cs typeface="Times New Roman"/>
                      </a:endParaRPr>
                    </a:p>
                  </a:txBody>
                  <a:tcPr marL="68580" marR="68580" marT="71755" marB="71755"/>
                </a:tc>
              </a:tr>
              <a:tr h="445123">
                <a:tc>
                  <a:txBody>
                    <a:bodyPr/>
                    <a:lstStyle/>
                    <a:p>
                      <a:pPr>
                        <a:lnSpc>
                          <a:spcPct val="130000"/>
                        </a:lnSpc>
                        <a:spcAft>
                          <a:spcPts val="0"/>
                        </a:spcAft>
                      </a:pPr>
                      <a:r>
                        <a:rPr lang="en-US" sz="2000" b="0" dirty="0" err="1" smtClean="0">
                          <a:effectLst/>
                        </a:rPr>
                        <a:t>Javascript</a:t>
                      </a:r>
                      <a:r>
                        <a:rPr lang="en-US" sz="2000" b="0" dirty="0" smtClean="0">
                          <a:effectLst/>
                        </a:rPr>
                        <a:t> Client Side</a:t>
                      </a:r>
                      <a:endParaRPr lang="en-NZ" sz="2000" b="0" dirty="0">
                        <a:effectLst/>
                        <a:latin typeface="Tahoma"/>
                        <a:ea typeface="Times New Roman"/>
                        <a:cs typeface="Times New Roman"/>
                      </a:endParaRPr>
                    </a:p>
                  </a:txBody>
                  <a:tcPr marL="68580" marR="68580" marT="71755" marB="71755"/>
                </a:tc>
                <a:tc>
                  <a:txBody>
                    <a:bodyPr/>
                    <a:lstStyle/>
                    <a:p>
                      <a:pPr algn="ctr">
                        <a:lnSpc>
                          <a:spcPct val="130000"/>
                        </a:lnSpc>
                        <a:spcAft>
                          <a:spcPts val="0"/>
                        </a:spcAft>
                      </a:pPr>
                      <a:r>
                        <a:rPr lang="en-US" sz="2000" dirty="0" smtClean="0">
                          <a:effectLst/>
                        </a:rPr>
                        <a:t>25%</a:t>
                      </a:r>
                      <a:endParaRPr lang="en-NZ" sz="2000" dirty="0">
                        <a:effectLst/>
                        <a:latin typeface="Tahoma"/>
                        <a:ea typeface="Times New Roman"/>
                        <a:cs typeface="Times New Roman"/>
                      </a:endParaRPr>
                    </a:p>
                  </a:txBody>
                  <a:tcPr marL="68580" marR="68580" marT="71755" marB="71755"/>
                </a:tc>
              </a:tr>
              <a:tr h="445123">
                <a:tc>
                  <a:txBody>
                    <a:bodyPr/>
                    <a:lstStyle/>
                    <a:p>
                      <a:pPr marL="0" marR="0" indent="0" algn="l" defTabSz="914400" rtl="0" eaLnBrk="1" fontAlgn="auto" latinLnBrk="0" hangingPunct="1">
                        <a:lnSpc>
                          <a:spcPct val="130000"/>
                        </a:lnSpc>
                        <a:spcBef>
                          <a:spcPts val="0"/>
                        </a:spcBef>
                        <a:spcAft>
                          <a:spcPts val="0"/>
                        </a:spcAft>
                        <a:buClrTx/>
                        <a:buSzTx/>
                        <a:buFontTx/>
                        <a:buNone/>
                        <a:tabLst/>
                        <a:defRPr/>
                      </a:pPr>
                      <a:r>
                        <a:rPr lang="en-US" sz="2000" b="0" dirty="0" smtClean="0">
                          <a:effectLst/>
                        </a:rPr>
                        <a:t>Node.js</a:t>
                      </a:r>
                      <a:endParaRPr lang="en-NZ" sz="2000" b="0" dirty="0" smtClean="0">
                        <a:effectLst/>
                        <a:latin typeface="Tahoma"/>
                        <a:ea typeface="Times New Roman"/>
                        <a:cs typeface="Times New Roman"/>
                      </a:endParaRPr>
                    </a:p>
                  </a:txBody>
                  <a:tcPr marL="68580" marR="68580" marT="71755" marB="71755"/>
                </a:tc>
                <a:tc>
                  <a:txBody>
                    <a:bodyPr/>
                    <a:lstStyle/>
                    <a:p>
                      <a:pPr algn="ctr">
                        <a:lnSpc>
                          <a:spcPct val="130000"/>
                        </a:lnSpc>
                        <a:spcAft>
                          <a:spcPts val="0"/>
                        </a:spcAft>
                      </a:pPr>
                      <a:r>
                        <a:rPr lang="en-US" sz="2000" dirty="0" smtClean="0">
                          <a:effectLst/>
                        </a:rPr>
                        <a:t>25%</a:t>
                      </a:r>
                      <a:endParaRPr lang="en-NZ" sz="2000" dirty="0">
                        <a:effectLst/>
                        <a:latin typeface="Tahoma"/>
                        <a:ea typeface="Times New Roman"/>
                        <a:cs typeface="Times New Roman"/>
                      </a:endParaRPr>
                    </a:p>
                  </a:txBody>
                  <a:tcPr marL="68580" marR="68580" marT="71755" marB="71755"/>
                </a:tc>
              </a:tr>
              <a:tr h="699820">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sz="2000" b="0" dirty="0" smtClean="0">
                          <a:effectLst/>
                        </a:rPr>
                        <a:t>Server Side </a:t>
                      </a:r>
                      <a:r>
                        <a:rPr lang="en-US" sz="2000" b="0" dirty="0" err="1" smtClean="0">
                          <a:effectLst/>
                        </a:rPr>
                        <a:t>Django</a:t>
                      </a:r>
                      <a:endParaRPr lang="en-US" sz="1600" b="0" dirty="0"/>
                    </a:p>
                  </a:txBody>
                  <a:tcPr marL="68580" marR="68580" marT="71755" marB="71755"/>
                </a:tc>
                <a:tc>
                  <a:txBody>
                    <a:bodyPr/>
                    <a:lstStyle/>
                    <a:p>
                      <a:pPr algn="ctr">
                        <a:lnSpc>
                          <a:spcPct val="130000"/>
                        </a:lnSpc>
                        <a:spcAft>
                          <a:spcPts val="0"/>
                        </a:spcAft>
                      </a:pPr>
                      <a:r>
                        <a:rPr lang="en-US" sz="2000" dirty="0">
                          <a:effectLst/>
                        </a:rPr>
                        <a:t>25%</a:t>
                      </a:r>
                      <a:endParaRPr lang="en-NZ" sz="2000" dirty="0">
                        <a:effectLst/>
                        <a:latin typeface="Tahoma"/>
                        <a:ea typeface="Times New Roman"/>
                        <a:cs typeface="Times New Roman"/>
                      </a:endParaRPr>
                    </a:p>
                  </a:txBody>
                  <a:tcPr marL="68580" marR="68580" marT="71755" marB="71755"/>
                </a:tc>
              </a:tr>
              <a:tr h="445123">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mn-lt"/>
                        </a:rPr>
                        <a:t>REST APIs</a:t>
                      </a:r>
                      <a:r>
                        <a:rPr kumimoji="0" lang="en-NZ" sz="2000" b="0" i="0" u="none" strike="noStrike" kern="1200" cap="none" spc="0" normalizeH="0" baseline="0" noProof="0" dirty="0" smtClean="0">
                          <a:ln>
                            <a:noFill/>
                          </a:ln>
                          <a:solidFill>
                            <a:schemeClr val="lt1"/>
                          </a:solidFill>
                          <a:effectLst/>
                          <a:uLnTx/>
                          <a:uFillTx/>
                          <a:latin typeface="Tahoma"/>
                          <a:cs typeface="Times New Roman"/>
                        </a:rPr>
                        <a:t> and React</a:t>
                      </a:r>
                      <a:endParaRPr kumimoji="0" lang="en-NZ" sz="2000" b="0" i="0" u="none" strike="noStrike" kern="1200" cap="none" spc="0" normalizeH="0" baseline="0" noProof="0" dirty="0" smtClean="0">
                        <a:ln>
                          <a:noFill/>
                        </a:ln>
                        <a:solidFill>
                          <a:prstClr val="white"/>
                        </a:solidFill>
                        <a:effectLst/>
                        <a:uLnTx/>
                        <a:uFillTx/>
                        <a:latin typeface="Tahoma"/>
                        <a:ea typeface="Times New Roman"/>
                        <a:cs typeface="Times New Roman"/>
                      </a:endParaRPr>
                    </a:p>
                  </a:txBody>
                  <a:tcPr marL="68580" marR="68580" marT="71755" marB="71755"/>
                </a:tc>
                <a:tc>
                  <a:txBody>
                    <a:bodyPr/>
                    <a:lstStyle/>
                    <a:p>
                      <a:pPr algn="ctr">
                        <a:lnSpc>
                          <a:spcPct val="130000"/>
                        </a:lnSpc>
                        <a:spcAft>
                          <a:spcPts val="0"/>
                        </a:spcAft>
                      </a:pPr>
                      <a:r>
                        <a:rPr lang="en-US" sz="2000" dirty="0">
                          <a:effectLst/>
                        </a:rPr>
                        <a:t>25%</a:t>
                      </a:r>
                      <a:endParaRPr lang="en-NZ" sz="2000" dirty="0">
                        <a:effectLst/>
                        <a:latin typeface="Tahoma"/>
                        <a:ea typeface="Times New Roman"/>
                        <a:cs typeface="Times New Roman"/>
                      </a:endParaRPr>
                    </a:p>
                  </a:txBody>
                  <a:tcPr marL="68580" marR="68580" marT="71755" marB="71755"/>
                </a:tc>
              </a:tr>
            </a:tbl>
          </a:graphicData>
        </a:graphic>
      </p:graphicFrame>
    </p:spTree>
    <p:extLst>
      <p:ext uri="{BB962C8B-B14F-4D97-AF65-F5344CB8AC3E}">
        <p14:creationId xmlns:p14="http://schemas.microsoft.com/office/powerpoint/2010/main" val="3580437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Class Times and location</a:t>
            </a:r>
            <a:endParaRPr lang="en-US" dirty="0"/>
          </a:p>
        </p:txBody>
      </p:sp>
      <p:sp>
        <p:nvSpPr>
          <p:cNvPr id="3" name="Content Placeholder 2"/>
          <p:cNvSpPr>
            <a:spLocks noGrp="1"/>
          </p:cNvSpPr>
          <p:nvPr>
            <p:ph idx="1"/>
          </p:nvPr>
        </p:nvSpPr>
        <p:spPr/>
        <p:txBody>
          <a:bodyPr/>
          <a:lstStyle/>
          <a:p>
            <a:r>
              <a:rPr lang="en-NZ" dirty="0" smtClean="0"/>
              <a:t>Tuesday 15:00-16:50</a:t>
            </a:r>
          </a:p>
          <a:p>
            <a:endParaRPr lang="en-NZ" dirty="0"/>
          </a:p>
          <a:p>
            <a:r>
              <a:rPr lang="en-NZ" dirty="0" smtClean="0"/>
              <a:t>Thursday 10:00-11:50</a:t>
            </a:r>
          </a:p>
          <a:p>
            <a:endParaRPr lang="en-NZ" dirty="0"/>
          </a:p>
          <a:p>
            <a:r>
              <a:rPr lang="en-NZ" dirty="0" smtClean="0"/>
              <a:t>D202</a:t>
            </a:r>
            <a:endParaRPr lang="en-NZ" dirty="0"/>
          </a:p>
          <a:p>
            <a:endParaRPr lang="en-NZ" dirty="0" smtClean="0"/>
          </a:p>
        </p:txBody>
      </p:sp>
    </p:spTree>
    <p:extLst>
      <p:ext uri="{BB962C8B-B14F-4D97-AF65-F5344CB8AC3E}">
        <p14:creationId xmlns:p14="http://schemas.microsoft.com/office/powerpoint/2010/main" val="2726974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a:t>
            </a:r>
            <a:r>
              <a:rPr lang="en-NZ" dirty="0" smtClean="0"/>
              <a:t>nnouncement</a:t>
            </a:r>
            <a:endParaRPr lang="en-US" dirty="0"/>
          </a:p>
        </p:txBody>
      </p:sp>
      <p:sp>
        <p:nvSpPr>
          <p:cNvPr id="3" name="Content Placeholder 2"/>
          <p:cNvSpPr>
            <a:spLocks noGrp="1"/>
          </p:cNvSpPr>
          <p:nvPr>
            <p:ph idx="1"/>
          </p:nvPr>
        </p:nvSpPr>
        <p:spPr/>
        <p:txBody>
          <a:bodyPr/>
          <a:lstStyle/>
          <a:p>
            <a:r>
              <a:rPr lang="en-NZ" dirty="0" smtClean="0"/>
              <a:t>I will not be able to be physically present on 3</a:t>
            </a:r>
            <a:r>
              <a:rPr lang="en-NZ" baseline="30000" dirty="0" smtClean="0"/>
              <a:t>rd</a:t>
            </a:r>
            <a:r>
              <a:rPr lang="en-NZ" dirty="0" smtClean="0"/>
              <a:t> class of the paper (Tuesday, 21/2/27</a:t>
            </a:r>
            <a:r>
              <a:rPr lang="en-NZ" dirty="0" smtClean="0"/>
              <a:t>)</a:t>
            </a:r>
          </a:p>
          <a:p>
            <a:endParaRPr lang="en-NZ" dirty="0" smtClean="0"/>
          </a:p>
          <a:p>
            <a:r>
              <a:rPr lang="en-NZ" dirty="0" smtClean="0"/>
              <a:t>I will however update theoretical content, practical and video lecture to the </a:t>
            </a:r>
            <a:r>
              <a:rPr lang="en-NZ" dirty="0" smtClean="0"/>
              <a:t>I: </a:t>
            </a:r>
            <a:r>
              <a:rPr lang="en-NZ" dirty="0" smtClean="0"/>
              <a:t>drive and the </a:t>
            </a:r>
            <a:r>
              <a:rPr lang="en-NZ" dirty="0" err="1" smtClean="0"/>
              <a:t>GitHub</a:t>
            </a:r>
            <a:r>
              <a:rPr lang="en-NZ" dirty="0" smtClean="0"/>
              <a:t> repository</a:t>
            </a:r>
            <a:endParaRPr lang="en-US" dirty="0"/>
          </a:p>
        </p:txBody>
      </p:sp>
    </p:spTree>
    <p:extLst>
      <p:ext uri="{BB962C8B-B14F-4D97-AF65-F5344CB8AC3E}">
        <p14:creationId xmlns:p14="http://schemas.microsoft.com/office/powerpoint/2010/main" val="370238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Preliminaries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NZ" dirty="0" smtClean="0"/>
              <a:t>The first </a:t>
            </a:r>
            <a:r>
              <a:rPr lang="en-NZ" dirty="0" smtClean="0"/>
              <a:t>3 lectures </a:t>
            </a:r>
            <a:r>
              <a:rPr lang="en-NZ" dirty="0" smtClean="0"/>
              <a:t>this paper will </a:t>
            </a:r>
            <a:r>
              <a:rPr lang="en-NZ" dirty="0" smtClean="0"/>
              <a:t>be a sort of conceptual review of Internet concepts (HTML, CSS, Internet)  to make sure we all are on the same </a:t>
            </a:r>
            <a:r>
              <a:rPr lang="en-NZ" dirty="0" smtClean="0"/>
              <a:t>page</a:t>
            </a:r>
          </a:p>
          <a:p>
            <a:pPr>
              <a:buFont typeface="Arial" pitchFamily="34" charset="0"/>
              <a:buChar char="•"/>
            </a:pPr>
            <a:endParaRPr lang="en-NZ" dirty="0"/>
          </a:p>
          <a:p>
            <a:pPr>
              <a:buFont typeface="Arial" pitchFamily="34" charset="0"/>
              <a:buChar char="•"/>
            </a:pPr>
            <a:r>
              <a:rPr lang="en-NZ" dirty="0" smtClean="0"/>
              <a:t>Practical part of lecture is extremely important</a:t>
            </a:r>
            <a:endParaRPr lang="en-NZ" dirty="0"/>
          </a:p>
          <a:p>
            <a:endParaRPr lang="en-US" dirty="0"/>
          </a:p>
        </p:txBody>
      </p:sp>
    </p:spTree>
    <p:extLst>
      <p:ext uri="{BB962C8B-B14F-4D97-AF65-F5344CB8AC3E}">
        <p14:creationId xmlns:p14="http://schemas.microsoft.com/office/powerpoint/2010/main" val="29399419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2438</TotalTime>
  <Words>2989</Words>
  <Application>Microsoft Office PowerPoint</Application>
  <PresentationFormat>On-screen Show (4:3)</PresentationFormat>
  <Paragraphs>427</Paragraphs>
  <Slides>56</Slides>
  <Notes>22</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Clarity</vt:lpstr>
      <vt:lpstr>Introduction</vt:lpstr>
      <vt:lpstr>IN712 Web Programming 3</vt:lpstr>
      <vt:lpstr>Slack channel</vt:lpstr>
      <vt:lpstr>Fetching Course content</vt:lpstr>
      <vt:lpstr>Course Calendar</vt:lpstr>
      <vt:lpstr>IN712 2015</vt:lpstr>
      <vt:lpstr>Class Times and location</vt:lpstr>
      <vt:lpstr>Announcement</vt:lpstr>
      <vt:lpstr>Preliminaries</vt:lpstr>
      <vt:lpstr>Advise for a changing environment</vt:lpstr>
      <vt:lpstr>Web applications vs desktop applications</vt:lpstr>
      <vt:lpstr>Static websites</vt:lpstr>
      <vt:lpstr>Dynamic websites</vt:lpstr>
      <vt:lpstr>Web 2.0</vt:lpstr>
      <vt:lpstr>4 layer stack</vt:lpstr>
      <vt:lpstr>Data encapsulation</vt:lpstr>
      <vt:lpstr>Internet layer (IP layer)</vt:lpstr>
      <vt:lpstr>Internet layer (IP layer)</vt:lpstr>
      <vt:lpstr>Transport layer</vt:lpstr>
      <vt:lpstr>Transport layer (TCP packets)</vt:lpstr>
      <vt:lpstr>Application layer</vt:lpstr>
      <vt:lpstr>The client/server model (Request – response loop)</vt:lpstr>
      <vt:lpstr>Web servers</vt:lpstr>
      <vt:lpstr>The Peer-to-Peer Alternative</vt:lpstr>
      <vt:lpstr>Server types</vt:lpstr>
      <vt:lpstr>Domain name system</vt:lpstr>
      <vt:lpstr>Name levels</vt:lpstr>
      <vt:lpstr>Uniform resource locators (URL)</vt:lpstr>
      <vt:lpstr>Hypertext transfer protocol</vt:lpstr>
      <vt:lpstr>HTTP Methods, Headers and response codes</vt:lpstr>
      <vt:lpstr>html</vt:lpstr>
      <vt:lpstr>Where did HTML come from?</vt:lpstr>
      <vt:lpstr>HTML syntax</vt:lpstr>
      <vt:lpstr>HTML document outline</vt:lpstr>
      <vt:lpstr>Structure of HTML documents</vt:lpstr>
      <vt:lpstr>Headings paragraphs and divisions</vt:lpstr>
      <vt:lpstr>Anchor tags and URL Relative Referencing</vt:lpstr>
      <vt:lpstr>Site directory tree</vt:lpstr>
      <vt:lpstr>Lists</vt:lpstr>
      <vt:lpstr>Character entities</vt:lpstr>
      <vt:lpstr>Semantic markup</vt:lpstr>
      <vt:lpstr>HTML5 semantic structure elements</vt:lpstr>
      <vt:lpstr>HTML5 semantic structure elements</vt:lpstr>
      <vt:lpstr>HTML5 semantic structure elements</vt:lpstr>
      <vt:lpstr>Figures and figure captions</vt:lpstr>
      <vt:lpstr>HTML tables</vt:lpstr>
      <vt:lpstr>Forms</vt:lpstr>
      <vt:lpstr>How forms work</vt:lpstr>
      <vt:lpstr>Form related HTML elements</vt:lpstr>
      <vt:lpstr>Query string data and its connection to the form elements</vt:lpstr>
      <vt:lpstr>URL encoding</vt:lpstr>
      <vt:lpstr>GET versus POST</vt:lpstr>
      <vt:lpstr>Text input controls</vt:lpstr>
      <vt:lpstr>Button elements</vt:lpstr>
      <vt:lpstr>Remember!</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dc:creator>
  <cp:lastModifiedBy>Default-User</cp:lastModifiedBy>
  <cp:revision>245</cp:revision>
  <dcterms:created xsi:type="dcterms:W3CDTF">2006-08-16T00:00:00Z</dcterms:created>
  <dcterms:modified xsi:type="dcterms:W3CDTF">2017-02-13T02:45:51Z</dcterms:modified>
</cp:coreProperties>
</file>